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61" r:id="rId3"/>
    <p:sldId id="263" r:id="rId4"/>
    <p:sldId id="264" r:id="rId5"/>
    <p:sldId id="268" r:id="rId6"/>
    <p:sldId id="256" r:id="rId7"/>
    <p:sldId id="257" r:id="rId8"/>
    <p:sldId id="258" r:id="rId9"/>
    <p:sldId id="259" r:id="rId10"/>
    <p:sldId id="265" r:id="rId11"/>
    <p:sldId id="283" r:id="rId12"/>
    <p:sldId id="267" r:id="rId13"/>
    <p:sldId id="280" r:id="rId14"/>
    <p:sldId id="269" r:id="rId15"/>
    <p:sldId id="272" r:id="rId16"/>
    <p:sldId id="270" r:id="rId17"/>
    <p:sldId id="282" r:id="rId18"/>
    <p:sldId id="273" r:id="rId19"/>
    <p:sldId id="277" r:id="rId20"/>
    <p:sldId id="278" r:id="rId21"/>
    <p:sldId id="279" r:id="rId22"/>
    <p:sldId id="284" r:id="rId23"/>
    <p:sldId id="275" r:id="rId24"/>
    <p:sldId id="296" r:id="rId25"/>
    <p:sldId id="286" r:id="rId26"/>
    <p:sldId id="287" r:id="rId27"/>
    <p:sldId id="289" r:id="rId28"/>
    <p:sldId id="290" r:id="rId29"/>
    <p:sldId id="291" r:id="rId30"/>
    <p:sldId id="292" r:id="rId31"/>
    <p:sldId id="285" r:id="rId32"/>
    <p:sldId id="288" r:id="rId33"/>
    <p:sldId id="276" r:id="rId34"/>
    <p:sldId id="293" r:id="rId35"/>
    <p:sldId id="297" r:id="rId36"/>
    <p:sldId id="29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2" d="100"/>
          <a:sy n="42" d="100"/>
        </p:scale>
        <p:origin x="1374"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B4B07F-AE85-48E7-978E-682F63DA918B}" type="datetimeFigureOut">
              <a:rPr lang="en-US" smtClean="0"/>
              <a:t>19/12/2023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272666-C62C-467D-B016-EE9BB59F7326}" type="slidenum">
              <a:rPr lang="en-US" smtClean="0"/>
              <a:t>‹#›</a:t>
            </a:fld>
            <a:endParaRPr lang="en-US"/>
          </a:p>
        </p:txBody>
      </p:sp>
    </p:spTree>
    <p:extLst>
      <p:ext uri="{BB962C8B-B14F-4D97-AF65-F5344CB8AC3E}">
        <p14:creationId xmlns:p14="http://schemas.microsoft.com/office/powerpoint/2010/main" val="388080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ADA9EDC-106A-46F3-A7C7-CEC8F46862F6}" type="slidenum">
              <a:rPr lang="vi-VN" smtClean="0"/>
              <a:pPr eaLnBrk="1" hangingPunct="1"/>
              <a:t>4</a:t>
            </a:fld>
            <a:endParaRPr lang="vi-VN"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67167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68847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3946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6922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6C23A8-1919-4D81-9258-63345F46E351}"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34180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6C23A8-1919-4D81-9258-63345F46E351}" type="datetimeFigureOut">
              <a:rPr lang="en-US" smtClean="0"/>
              <a:t>19/12/2023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419999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6C23A8-1919-4D81-9258-63345F46E351}" type="datetimeFigureOut">
              <a:rPr lang="en-US" smtClean="0"/>
              <a:t>19/12/2023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40986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6C23A8-1919-4D81-9258-63345F46E351}" type="datetimeFigureOut">
              <a:rPr lang="en-US" smtClean="0"/>
              <a:t>19/12/2023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08762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C23A8-1919-4D81-9258-63345F46E351}" type="datetimeFigureOut">
              <a:rPr lang="en-US" smtClean="0"/>
              <a:t>19/12/2023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193316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t>19/12/2023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372760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t>19/12/2023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74490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C23A8-1919-4D81-9258-63345F46E351}" type="datetimeFigureOut">
              <a:rPr lang="en-US" smtClean="0"/>
              <a:t>19/12/2023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85E84-D0D2-4DA2-87B5-137B6C343AC7}" type="slidenum">
              <a:rPr lang="en-US" smtClean="0"/>
              <a:t>‹#›</a:t>
            </a:fld>
            <a:endParaRPr lang="en-US"/>
          </a:p>
        </p:txBody>
      </p:sp>
    </p:spTree>
    <p:extLst>
      <p:ext uri="{BB962C8B-B14F-4D97-AF65-F5344CB8AC3E}">
        <p14:creationId xmlns:p14="http://schemas.microsoft.com/office/powerpoint/2010/main" val="191317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ÔNG ĐIỆP 5K: &quot;LÁ CHẮN THÉP&quot; TRONG PHÒNG, CHỐNG ĐẠI DỊCH COVID-19 | Trạm Y  tế Xã Tân Thới N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7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hiễm vi khuẩn HP - Nguyên nhân, Triệu chứng, Cách điều trị - Chi tiết tin  tức - UBND Tỉnh Bắc Gi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1627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98716" y="5138732"/>
            <a:ext cx="4267200" cy="707886"/>
          </a:xfrm>
          <a:prstGeom prst="rect">
            <a:avLst/>
          </a:prstGeom>
          <a:noFill/>
        </p:spPr>
        <p:txBody>
          <a:bodyPr wrap="square" rtlCol="0">
            <a:spAutoFit/>
          </a:bodyPr>
          <a:lstStyle/>
          <a:p>
            <a:pPr algn="ctr"/>
            <a:r>
              <a:rPr lang="en-US" sz="4000" b="1" dirty="0" smtClean="0">
                <a:solidFill>
                  <a:schemeClr val="bg1"/>
                </a:solidFill>
                <a:latin typeface="Times New Roman" pitchFamily="18" charset="0"/>
                <a:cs typeface="Times New Roman" pitchFamily="18" charset="0"/>
              </a:rPr>
              <a:t>Vi </a:t>
            </a:r>
            <a:r>
              <a:rPr lang="en-US" sz="4000" b="1" dirty="0" err="1" smtClean="0">
                <a:solidFill>
                  <a:schemeClr val="bg1"/>
                </a:solidFill>
                <a:latin typeface="Times New Roman" pitchFamily="18" charset="0"/>
                <a:cs typeface="Times New Roman" pitchFamily="18" charset="0"/>
              </a:rPr>
              <a:t>khuẩn</a:t>
            </a:r>
            <a:r>
              <a:rPr lang="en-US" sz="4000" b="1" dirty="0" smtClean="0">
                <a:solidFill>
                  <a:schemeClr val="bg1"/>
                </a:solidFill>
                <a:latin typeface="Times New Roman" pitchFamily="18" charset="0"/>
                <a:cs typeface="Times New Roman" pitchFamily="18" charset="0"/>
              </a:rPr>
              <a:t> HP</a:t>
            </a:r>
            <a:endParaRPr lang="en-US" sz="4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20779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084263"/>
            <a:ext cx="3043237"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75" y="1092200"/>
            <a:ext cx="2906713"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738" y="1135063"/>
            <a:ext cx="30130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 y="3797300"/>
            <a:ext cx="28717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6738" y="3733800"/>
            <a:ext cx="3048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000" y="3736975"/>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00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ircle(in)">
                                      <p:cBhvr>
                                        <p:cTn id="7" dur="11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wheel(1)">
                                      <p:cBhvr>
                                        <p:cTn id="12" dur="1100"/>
                                        <p:tgtEl>
                                          <p:spTgt spid="45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barn(inVertical)">
                                      <p:cBhvr>
                                        <p:cTn id="17" dur="500"/>
                                        <p:tgtEl>
                                          <p:spTgt spid="45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45061"/>
                                        </p:tgtEl>
                                        <p:attrNameLst>
                                          <p:attrName>style.visibility</p:attrName>
                                        </p:attrNameLst>
                                      </p:cBhvr>
                                      <p:to>
                                        <p:strVal val="visible"/>
                                      </p:to>
                                    </p:set>
                                    <p:anim calcmode="lin" valueType="num">
                                      <p:cBhvr>
                                        <p:cTn id="22" dur="1000" fill="hold"/>
                                        <p:tgtEl>
                                          <p:spTgt spid="45061"/>
                                        </p:tgtEl>
                                        <p:attrNameLst>
                                          <p:attrName>ppt_w</p:attrName>
                                        </p:attrNameLst>
                                      </p:cBhvr>
                                      <p:tavLst>
                                        <p:tav tm="0">
                                          <p:val>
                                            <p:fltVal val="0"/>
                                          </p:val>
                                        </p:tav>
                                        <p:tav tm="100000">
                                          <p:val>
                                            <p:strVal val="#ppt_w"/>
                                          </p:val>
                                        </p:tav>
                                      </p:tavLst>
                                    </p:anim>
                                    <p:anim calcmode="lin" valueType="num">
                                      <p:cBhvr>
                                        <p:cTn id="23" dur="1000" fill="hold"/>
                                        <p:tgtEl>
                                          <p:spTgt spid="45061"/>
                                        </p:tgtEl>
                                        <p:attrNameLst>
                                          <p:attrName>ppt_h</p:attrName>
                                        </p:attrNameLst>
                                      </p:cBhvr>
                                      <p:tavLst>
                                        <p:tav tm="0">
                                          <p:val>
                                            <p:fltVal val="0"/>
                                          </p:val>
                                        </p:tav>
                                        <p:tav tm="100000">
                                          <p:val>
                                            <p:strVal val="#ppt_h"/>
                                          </p:val>
                                        </p:tav>
                                      </p:tavLst>
                                    </p:anim>
                                    <p:anim calcmode="lin" valueType="num">
                                      <p:cBhvr>
                                        <p:cTn id="24" dur="1000" fill="hold"/>
                                        <p:tgtEl>
                                          <p:spTgt spid="45061"/>
                                        </p:tgtEl>
                                        <p:attrNameLst>
                                          <p:attrName>style.rotation</p:attrName>
                                        </p:attrNameLst>
                                      </p:cBhvr>
                                      <p:tavLst>
                                        <p:tav tm="0">
                                          <p:val>
                                            <p:fltVal val="90"/>
                                          </p:val>
                                        </p:tav>
                                        <p:tav tm="100000">
                                          <p:val>
                                            <p:fltVal val="0"/>
                                          </p:val>
                                        </p:tav>
                                      </p:tavLst>
                                    </p:anim>
                                    <p:animEffect transition="in" filter="fade">
                                      <p:cBhvr>
                                        <p:cTn id="25" dur="1000"/>
                                        <p:tgtEl>
                                          <p:spTgt spid="450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45062"/>
                                        </p:tgtEl>
                                        <p:attrNameLst>
                                          <p:attrName>style.visibility</p:attrName>
                                        </p:attrNameLst>
                                      </p:cBhvr>
                                      <p:to>
                                        <p:strVal val="visible"/>
                                      </p:to>
                                    </p:set>
                                    <p:animEffect transition="in" filter="circle(in)">
                                      <p:cBhvr>
                                        <p:cTn id="30" dur="1100"/>
                                        <p:tgtEl>
                                          <p:spTgt spid="4506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45063"/>
                                        </p:tgtEl>
                                        <p:attrNameLst>
                                          <p:attrName>style.visibility</p:attrName>
                                        </p:attrNameLst>
                                      </p:cBhvr>
                                      <p:to>
                                        <p:strVal val="visible"/>
                                      </p:to>
                                    </p:set>
                                    <p:animEffect transition="in" filter="wheel(1)">
                                      <p:cBhvr>
                                        <p:cTn id="35" dur="11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y01\Desktop\thang 5\cau tao vi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5" y="1143000"/>
            <a:ext cx="4598325" cy="5562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2291" name="Picture 3" descr="C:\Users\May01\Desktop\thang 5\cau tao vi khu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138" y="1143001"/>
            <a:ext cx="4470862" cy="5562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48837" y="228600"/>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
        <p:nvSpPr>
          <p:cNvPr id="7" name="Rounded Rectangle 6"/>
          <p:cNvSpPr/>
          <p:nvPr/>
        </p:nvSpPr>
        <p:spPr>
          <a:xfrm>
            <a:off x="5308369" y="300488"/>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VI KHUẨN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75075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u khac nhau giu vi rut va vi khua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685800"/>
            <a:ext cx="8045450" cy="5440363"/>
          </a:xfrm>
        </p:spPr>
      </p:pic>
    </p:spTree>
    <p:extLst>
      <p:ext uri="{BB962C8B-B14F-4D97-AF65-F5344CB8AC3E}">
        <p14:creationId xmlns:p14="http://schemas.microsoft.com/office/powerpoint/2010/main" val="668724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0"/>
            <a:ext cx="1133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6096000"/>
            <a:ext cx="8915400" cy="492443"/>
          </a:xfrm>
          <a:prstGeom prst="rect">
            <a:avLst/>
          </a:prstGeom>
          <a:noFill/>
        </p:spPr>
        <p:txBody>
          <a:bodyPr wrap="square" rtlCol="0">
            <a:spAutoFit/>
          </a:bodyPr>
          <a:lstStyle/>
          <a:p>
            <a:r>
              <a:rPr lang="en-US" sz="2600" b="1" dirty="0" err="1" smtClean="0">
                <a:solidFill>
                  <a:srgbClr val="FF0000"/>
                </a:solidFill>
                <a:latin typeface="Times New Roman" pitchFamily="18" charset="0"/>
                <a:cs typeface="Times New Roman" pitchFamily="18" charset="0"/>
              </a:rPr>
              <a:t>Nhận</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xét</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về</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kích</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thước</a:t>
            </a:r>
            <a:r>
              <a:rPr lang="en-US" sz="2600" b="1" dirty="0">
                <a:solidFill>
                  <a:srgbClr val="FF0000"/>
                </a:solidFill>
                <a:latin typeface="Times New Roman" pitchFamily="18" charset="0"/>
                <a:cs typeface="Times New Roman" pitchFamily="18" charset="0"/>
              </a:rPr>
              <a:t>,</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hình</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dạng</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của</a:t>
            </a:r>
            <a:r>
              <a:rPr lang="en-US" sz="2600" b="1" dirty="0" smtClean="0">
                <a:solidFill>
                  <a:srgbClr val="FF0000"/>
                </a:solidFill>
                <a:latin typeface="Times New Roman" pitchFamily="18" charset="0"/>
                <a:cs typeface="Times New Roman" pitchFamily="18" charset="0"/>
              </a:rPr>
              <a:t> vi </a:t>
            </a:r>
            <a:r>
              <a:rPr lang="en-US" sz="2600" b="1" dirty="0" err="1" smtClean="0">
                <a:solidFill>
                  <a:srgbClr val="FF0000"/>
                </a:solidFill>
                <a:latin typeface="Times New Roman" pitchFamily="18" charset="0"/>
                <a:cs typeface="Times New Roman" pitchFamily="18" charset="0"/>
              </a:rPr>
              <a:t>khuẩn</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và</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virut</a:t>
            </a:r>
            <a:r>
              <a:rPr lang="en-US" sz="2600" b="1" dirty="0" smtClean="0">
                <a:solidFill>
                  <a:srgbClr val="FF0000"/>
                </a:solidFill>
                <a:latin typeface="Times New Roman" pitchFamily="18" charset="0"/>
                <a:cs typeface="Times New Roman" pitchFamily="18" charset="0"/>
              </a:rPr>
              <a:t>?</a:t>
            </a:r>
            <a:endParaRPr lang="en-US" sz="2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7727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0"/>
            <a:ext cx="1133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6096000"/>
            <a:ext cx="8915400"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Vì</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sao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virut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chưa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được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coi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một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hoàn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chỉnh</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3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2362200" y="0"/>
            <a:ext cx="3810000" cy="1676400"/>
          </a:xfrm>
          <a:prstGeom prst="irregularSeal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biết</a:t>
            </a:r>
            <a:endParaRPr lang="en-US" sz="3200" dirty="0">
              <a:solidFill>
                <a:srgbClr val="FF0000"/>
              </a:solidFill>
              <a:latin typeface="Times New Roman" pitchFamily="18" charset="0"/>
              <a:cs typeface="Times New Roman" pitchFamily="18" charset="0"/>
            </a:endParaRPr>
          </a:p>
        </p:txBody>
      </p:sp>
      <p:pic>
        <p:nvPicPr>
          <p:cNvPr id="8" name="Picture 3" descr="C:\Users\May01\Desktop\thang 5\dinh ghi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981481">
            <a:off x="1174584" y="2552664"/>
            <a:ext cx="2076740" cy="238158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362200" y="2422158"/>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158711" y="4703564"/>
            <a:ext cx="4108489" cy="1569660"/>
          </a:xfrm>
          <a:prstGeom prst="rect">
            <a:avLst/>
          </a:prstGeom>
          <a:noFill/>
        </p:spPr>
        <p:txBody>
          <a:bodyPr wrap="square" rtlCol="0">
            <a:spAutoFit/>
          </a:bodyPr>
          <a:lstStyle/>
          <a:p>
            <a:pPr algn="ctr"/>
            <a:r>
              <a:rPr lang="en-US" sz="3200" dirty="0" smtClean="0"/>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nghìn</a:t>
            </a:r>
            <a:endParaRPr lang="en-US" sz="3200" dirty="0" smtClean="0">
              <a:latin typeface="Times New Roman" pitchFamily="18" charset="0"/>
              <a:cs typeface="Times New Roman" pitchFamily="18" charset="0"/>
            </a:endParaRPr>
          </a:p>
          <a:p>
            <a:pPr algn="ct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bám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trên</a:t>
            </a:r>
            <a:r>
              <a:rPr lang="en-US" sz="3200" dirty="0" smtClean="0">
                <a:latin typeface="Times New Roman" pitchFamily="18" charset="0"/>
                <a:cs typeface="Times New Roman" pitchFamily="18" charset="0"/>
              </a:rPr>
              <a:t> </a:t>
            </a:r>
          </a:p>
          <a:p>
            <a:pPr algn="ctr"/>
            <a:r>
              <a:rPr lang="en-US" sz="3200" dirty="0" err="1" smtClean="0">
                <a:latin typeface="Times New Roman" pitchFamily="18" charset="0"/>
                <a:cs typeface="Times New Roman" pitchFamily="18" charset="0"/>
              </a:rPr>
              <a:t>đầu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ghim</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5365" name="Picture 5" descr="Thả phát TRIỂN!1 Nước Mưa Clip nghệ thuật - giọt nước png tải về - Miễn phí  trong suốt Màu Xanh png Tải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204" y="2286000"/>
            <a:ext cx="1885950" cy="24288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0" y="4855964"/>
            <a:ext cx="4108489" cy="1569660"/>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hàng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triệu</a:t>
            </a:r>
            <a:r>
              <a:rPr lang="en-US" sz="3200" dirty="0" smtClean="0">
                <a:latin typeface="Times New Roman" pitchFamily="18" charset="0"/>
                <a:cs typeface="Times New Roman" pitchFamily="18" charset="0"/>
              </a:rPr>
              <a:t> </a:t>
            </a:r>
          </a:p>
          <a:p>
            <a:pPr algn="ctr"/>
            <a:r>
              <a:rPr lang="en-US" sz="3200" dirty="0" smtClean="0">
                <a:latin typeface="Times New Roman" pitchFamily="18" charset="0"/>
                <a:cs typeface="Times New Roman" pitchFamily="18" charset="0"/>
              </a:rPr>
              <a:t>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p>
          <a:p>
            <a:pPr algn="ct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giọt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7665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365"/>
                                        </p:tgtEl>
                                        <p:attrNameLst>
                                          <p:attrName>style.visibility</p:attrName>
                                        </p:attrNameLst>
                                      </p:cBhvr>
                                      <p:to>
                                        <p:strVal val="visible"/>
                                      </p:to>
                                    </p:set>
                                    <p:animEffect transition="in" filter="barn(inVertical)">
                                      <p:cBhvr>
                                        <p:cTn id="20" dur="500"/>
                                        <p:tgtEl>
                                          <p:spTgt spid="1536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6200"/>
            <a:ext cx="8229600" cy="114300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rial" charset="0"/>
              </a:rPr>
              <a:t>AI NHANH HƠN?</a:t>
            </a:r>
          </a:p>
        </p:txBody>
      </p:sp>
      <p:pic>
        <p:nvPicPr>
          <p:cNvPr id="5" name="Picture 2" descr="F:\linh\chay nhan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50" y="57150"/>
            <a:ext cx="16113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orizontal Scroll 9"/>
          <p:cNvSpPr/>
          <p:nvPr/>
        </p:nvSpPr>
        <p:spPr>
          <a:xfrm>
            <a:off x="120650" y="609600"/>
            <a:ext cx="8794750" cy="6172200"/>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smtClean="0">
                <a:latin typeface="Times New Roman" pitchFamily="18" charset="0"/>
                <a:cs typeface="Times New Roman" pitchFamily="18" charset="0"/>
              </a:rPr>
              <a:t>Luật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endParaRPr lang="en-US" sz="3200" dirty="0" smtClean="0">
              <a:latin typeface="Times New Roman" pitchFamily="18" charset="0"/>
              <a:cs typeface="Times New Roman" pitchFamily="18" charset="0"/>
            </a:endParaRPr>
          </a:p>
          <a:p>
            <a:pPr marL="285750" indent="-285750" algn="just">
              <a:buFontTx/>
              <a:buChar char="-"/>
            </a:pPr>
            <a:r>
              <a:rPr lang="en-US" sz="3200" dirty="0" err="1" smtClean="0">
                <a:latin typeface="Times New Roman" pitchFamily="18" charset="0"/>
                <a:cs typeface="Times New Roman" pitchFamily="18" charset="0"/>
              </a:rPr>
              <a:t>Lớp</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4 </a:t>
            </a: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r>
              <a:rPr lang="en-US" sz="3200" dirty="0" smtClean="0">
                <a:latin typeface="Times New Roman" pitchFamily="18" charset="0"/>
                <a:cs typeface="Times New Roman" pitchFamily="18" charset="0"/>
              </a:rPr>
              <a:t>.</a:t>
            </a:r>
          </a:p>
          <a:p>
            <a:pPr marL="285750" indent="-285750" algn="just">
              <a:buFontTx/>
              <a:buChar char="-"/>
            </a:pP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hiệu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lệnh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bắt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sẽ</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trò</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a:t>
            </a:r>
            <a:r>
              <a:rPr lang="en-US" sz="3200" dirty="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pPr marL="571500" indent="-571500" algn="just">
              <a:buFontTx/>
              <a:buChar char="-"/>
            </a:pP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sẽ</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lần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lượt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4,3,2,1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a:t>
            </a:r>
          </a:p>
          <a:p>
            <a:pPr marL="571500" indent="-571500" algn="just">
              <a:buFontTx/>
              <a:buChar char="-"/>
            </a:pPr>
            <a:r>
              <a:rPr lang="en-US" sz="3200" dirty="0" err="1" smtClean="0">
                <a:latin typeface="Times New Roman" pitchFamily="18" charset="0"/>
                <a:cs typeface="Times New Roman" pitchFamily="18" charset="0"/>
              </a:rPr>
              <a:t>Mỗi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sẽ</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2 </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a:t>
            </a:r>
          </a:p>
          <a:p>
            <a:pPr marL="571500" indent="-571500" algn="just">
              <a:buFontTx/>
              <a:buChar char="-"/>
            </a:pP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nhiều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chiến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thắng</a:t>
            </a:r>
            <a:r>
              <a:rPr lang="en-US" sz="3200" dirty="0" smtClean="0">
                <a:latin typeface="Times New Roman" pitchFamily="18" charset="0"/>
                <a:cs typeface="Times New Roman" pitchFamily="18" charset="0"/>
              </a:rPr>
              <a:t>.</a:t>
            </a:r>
          </a:p>
          <a:p>
            <a:pPr marL="285750" indent="-285750" algn="just">
              <a:buFontTx/>
              <a:buChar char="-"/>
            </a:pPr>
            <a:endParaRPr lang="en-US" dirty="0"/>
          </a:p>
        </p:txBody>
      </p:sp>
    </p:spTree>
    <p:extLst>
      <p:ext uri="{BB962C8B-B14F-4D97-AF65-F5344CB8AC3E}">
        <p14:creationId xmlns:p14="http://schemas.microsoft.com/office/powerpoint/2010/main" val="2530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ữa chua TH True Milk cho bé mấy tháng? Giá bao nhiêu tiề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85800"/>
            <a:ext cx="3924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43200" y="145712"/>
            <a:ext cx="41148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vi </a:t>
            </a:r>
            <a:r>
              <a:rPr lang="en-US" sz="2400" b="1" dirty="0" err="1" smtClean="0">
                <a:solidFill>
                  <a:srgbClr val="FF0000"/>
                </a:solidFill>
                <a:latin typeface="Times New Roman" pitchFamily="18" charset="0"/>
                <a:cs typeface="Times New Roman" pitchFamily="18" charset="0"/>
              </a:rPr>
              <a:t>khuẩn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189" y="685801"/>
            <a:ext cx="421762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29" y="3669323"/>
            <a:ext cx="3962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5869" y="3669323"/>
            <a:ext cx="425094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41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96200" cy="433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43200" y="145712"/>
            <a:ext cx="41148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vi </a:t>
            </a:r>
            <a:r>
              <a:rPr lang="en-US" sz="2400" b="1" dirty="0" err="1" smtClean="0">
                <a:solidFill>
                  <a:srgbClr val="FF0000"/>
                </a:solidFill>
                <a:latin typeface="Times New Roman" pitchFamily="18" charset="0"/>
                <a:cs typeface="Times New Roman" pitchFamily="18" charset="0"/>
              </a:rPr>
              <a:t>khuẩn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
        <p:nvSpPr>
          <p:cNvPr id="4" name="TextBox 3"/>
          <p:cNvSpPr txBox="1"/>
          <p:nvPr/>
        </p:nvSpPr>
        <p:spPr>
          <a:xfrm>
            <a:off x="304800" y="5257800"/>
            <a:ext cx="8610600" cy="1569660"/>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hơn</a:t>
            </a:r>
            <a:r>
              <a:rPr lang="en-US" sz="3200" dirty="0" smtClean="0">
                <a:latin typeface="Times New Roman" pitchFamily="18" charset="0"/>
                <a:cs typeface="Times New Roman" pitchFamily="18" charset="0"/>
              </a:rPr>
              <a:t> 700 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miệng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con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nhiều</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hỗ</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tiêu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hóa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răng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miệng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28295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ệnh Viêm Phổi Cấp do virus Corona: 9 cách phòng ngừa | Jio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1"/>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3272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ân hữu cơ vi sinh là gì? Cách phân biệt và tác dụng khi bón ph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762000"/>
            <a:ext cx="80740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4600" y="7937"/>
            <a:ext cx="41148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vi </a:t>
            </a:r>
            <a:r>
              <a:rPr lang="en-US" sz="2400" b="1" dirty="0" err="1" smtClean="0">
                <a:solidFill>
                  <a:srgbClr val="FF0000"/>
                </a:solidFill>
                <a:latin typeface="Times New Roman" pitchFamily="18" charset="0"/>
                <a:cs typeface="Times New Roman" pitchFamily="18" charset="0"/>
              </a:rPr>
              <a:t>khuẩn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26630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ợi ích và tác hại của vi khuẩn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772400" cy="5086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376544"/>
            <a:ext cx="41148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vi </a:t>
            </a:r>
            <a:r>
              <a:rPr lang="en-US" sz="2400" b="1" dirty="0" err="1" smtClean="0">
                <a:solidFill>
                  <a:srgbClr val="FF0000"/>
                </a:solidFill>
                <a:latin typeface="Times New Roman" pitchFamily="18" charset="0"/>
                <a:cs typeface="Times New Roman" pitchFamily="18" charset="0"/>
              </a:rPr>
              <a:t>khuẩn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538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73938"/>
            <a:ext cx="64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smtClean="0">
                <a:solidFill>
                  <a:srgbClr val="FF0000"/>
                </a:solidFill>
                <a:latin typeface="Times New Roman" pitchFamily="18" charset="0"/>
                <a:cs typeface="Times New Roman" pitchFamily="18" charset="0"/>
              </a:rPr>
              <a:t>Tác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virut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vi </a:t>
            </a:r>
            <a:r>
              <a:rPr lang="en-US" sz="3600" b="1" dirty="0" err="1" smtClean="0">
                <a:solidFill>
                  <a:srgbClr val="FF0000"/>
                </a:solidFill>
                <a:latin typeface="Times New Roman" pitchFamily="18" charset="0"/>
                <a:cs typeface="Times New Roman" pitchFamily="18" charset="0"/>
              </a:rPr>
              <a:t>khuẩn</a:t>
            </a:r>
            <a:endParaRPr lang="en-US" sz="3600" b="1" dirty="0">
              <a:solidFill>
                <a:srgbClr val="FF0000"/>
              </a:solidFill>
              <a:latin typeface="Times New Roman" pitchFamily="18" charset="0"/>
              <a:cs typeface="Times New Roman" pitchFamily="18" charset="0"/>
            </a:endParaRPr>
          </a:p>
        </p:txBody>
      </p:sp>
      <p:sp>
        <p:nvSpPr>
          <p:cNvPr id="5" name="TextBox 4"/>
          <p:cNvSpPr txBox="1"/>
          <p:nvPr/>
        </p:nvSpPr>
        <p:spPr>
          <a:xfrm>
            <a:off x="304800" y="1371600"/>
            <a:ext cx="8534400" cy="1077218"/>
          </a:xfrm>
          <a:prstGeom prst="rect">
            <a:avLst/>
          </a:prstGeom>
          <a:noFill/>
        </p:spPr>
        <p:txBody>
          <a:bodyPr wrap="square" rtlCol="0">
            <a:spAutoFit/>
          </a:bodyPr>
          <a:lstStyle/>
          <a:p>
            <a:r>
              <a:rPr lang="en-US" sz="3200" b="1" u="sng" dirty="0" err="1" smtClean="0">
                <a:latin typeface="Times New Roman" pitchFamily="18" charset="0"/>
                <a:cs typeface="Times New Roman" pitchFamily="18" charset="0"/>
              </a:rPr>
              <a:t>Chuẩn</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bị</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trước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(6-8 HS/1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p>
          <a:p>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hiểu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virut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a:latin typeface="Times New Roman" pitchFamily="18" charset="0"/>
                <a:cs typeface="Times New Roman" pitchFamily="18" charset="0"/>
              </a:rPr>
              <a:t> .</a:t>
            </a:r>
          </a:p>
        </p:txBody>
      </p:sp>
      <p:sp>
        <p:nvSpPr>
          <p:cNvPr id="6" name="TextBox 5"/>
          <p:cNvSpPr txBox="1"/>
          <p:nvPr/>
        </p:nvSpPr>
        <p:spPr>
          <a:xfrm>
            <a:off x="304800" y="2732782"/>
            <a:ext cx="8763000" cy="2062103"/>
          </a:xfrm>
          <a:prstGeom prst="rect">
            <a:avLst/>
          </a:prstGeom>
          <a:noFill/>
        </p:spPr>
        <p:txBody>
          <a:bodyPr wrap="square" rtlCol="0">
            <a:spAutoFit/>
          </a:bodyPr>
          <a:lstStyle/>
          <a:p>
            <a:r>
              <a:rPr lang="en-US" sz="3200" b="1" u="sng" dirty="0" err="1" smtClean="0">
                <a:latin typeface="Times New Roman" pitchFamily="18" charset="0"/>
                <a:cs typeface="Times New Roman" pitchFamily="18" charset="0"/>
              </a:rPr>
              <a:t>Yêu</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cầu</a:t>
            </a:r>
            <a:r>
              <a:rPr lang="en-US" sz="3200" b="1" u="sng" dirty="0" smtClean="0">
                <a:latin typeface="Times New Roman" pitchFamily="18" charset="0"/>
                <a:cs typeface="Times New Roman" pitchFamily="18" charset="0"/>
              </a:rPr>
              <a:t>:</a:t>
            </a:r>
          </a:p>
          <a:p>
            <a:pPr marL="457200" indent="-457200">
              <a:buFontTx/>
              <a:buChar char="-"/>
            </a:pP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báo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virut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p>
          <a:p>
            <a:pPr marL="457200" indent="-457200">
              <a:buFontTx/>
              <a:buChar char="-"/>
            </a:pPr>
            <a:r>
              <a:rPr lang="en-US" sz="3200" dirty="0" smtClean="0">
                <a:latin typeface="Times New Roman" pitchFamily="18" charset="0"/>
                <a:cs typeface="Times New Roman" pitchFamily="18" charset="0"/>
              </a:rPr>
              <a:t>HS </a:t>
            </a:r>
            <a:r>
              <a:rPr lang="en-US" sz="3200" dirty="0" err="1" smtClean="0">
                <a:latin typeface="Times New Roman" pitchFamily="18" charset="0"/>
                <a:cs typeface="Times New Roman" pitchFamily="18" charset="0"/>
              </a:rPr>
              <a:t>hoàn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phiếu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nhân</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595828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ách Muối Dưa Cải Bẹ Ngon Giòn Không Nhớt, Úng Hay Nổi V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828800" y="273938"/>
            <a:ext cx="64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smtClean="0">
                <a:solidFill>
                  <a:srgbClr val="FF0000"/>
                </a:solidFill>
                <a:latin typeface="Times New Roman" pitchFamily="18" charset="0"/>
                <a:cs typeface="Times New Roman" pitchFamily="18" charset="0"/>
              </a:rPr>
              <a:t>Tác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virut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vi </a:t>
            </a:r>
            <a:r>
              <a:rPr lang="en-US" sz="3600" b="1" dirty="0" err="1" smtClean="0">
                <a:solidFill>
                  <a:srgbClr val="FF0000"/>
                </a:solidFill>
                <a:latin typeface="Times New Roman" pitchFamily="18" charset="0"/>
                <a:cs typeface="Times New Roman" pitchFamily="18" charset="0"/>
              </a:rPr>
              <a:t>khuẩn</a:t>
            </a:r>
            <a:endParaRPr lang="en-US" sz="3600" b="1" dirty="0">
              <a:solidFill>
                <a:srgbClr val="FF0000"/>
              </a:solidFill>
              <a:latin typeface="Times New Roman" pitchFamily="18" charset="0"/>
              <a:cs typeface="Times New Roman" pitchFamily="18" charset="0"/>
            </a:endParaRPr>
          </a:p>
        </p:txBody>
      </p:sp>
      <p:sp>
        <p:nvSpPr>
          <p:cNvPr id="8" name="Rectangle 7"/>
          <p:cNvSpPr/>
          <p:nvPr/>
        </p:nvSpPr>
        <p:spPr>
          <a:xfrm>
            <a:off x="152400" y="1353995"/>
            <a:ext cx="8839200" cy="9320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err="1" smtClean="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1: </a:t>
            </a: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virut</a:t>
            </a:r>
            <a:endParaRPr lang="en-US" sz="3600" dirty="0">
              <a:latin typeface="Times New Roman" pitchFamily="18" charset="0"/>
              <a:cs typeface="Times New Roman" pitchFamily="18" charset="0"/>
            </a:endParaRPr>
          </a:p>
        </p:txBody>
      </p:sp>
      <p:sp>
        <p:nvSpPr>
          <p:cNvPr id="9" name="Rectangle 8"/>
          <p:cNvSpPr/>
          <p:nvPr/>
        </p:nvSpPr>
        <p:spPr>
          <a:xfrm>
            <a:off x="175846" y="2743200"/>
            <a:ext cx="8839200" cy="990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err="1" smtClean="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2: </a:t>
            </a: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vi </a:t>
            </a:r>
            <a:r>
              <a:rPr lang="en-US" sz="3600" dirty="0" err="1" smtClean="0">
                <a:latin typeface="Times New Roman" pitchFamily="18" charset="0"/>
                <a:cs typeface="Times New Roman" pitchFamily="18" charset="0"/>
              </a:rPr>
              <a:t>khuẩn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713626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r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609600"/>
            <a:ext cx="8305799" cy="5638800"/>
          </a:xfrm>
          <a:prstGeom prst="rect">
            <a:avLst/>
          </a:prstGeom>
        </p:spPr>
      </p:pic>
    </p:spTree>
    <p:extLst>
      <p:ext uri="{BB962C8B-B14F-4D97-AF65-F5344CB8AC3E}">
        <p14:creationId xmlns:p14="http://schemas.microsoft.com/office/powerpoint/2010/main" val="1248791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6200"/>
            <a:ext cx="41148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2882198"/>
            <a:ext cx="3200400"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Virut</a:t>
            </a:r>
            <a:r>
              <a:rPr lang="en-US" sz="2800" dirty="0" smtClean="0">
                <a:solidFill>
                  <a:srgbClr val="FF0000"/>
                </a:solidFill>
                <a:latin typeface="Times New Roman" pitchFamily="18" charset="0"/>
                <a:cs typeface="Times New Roman" pitchFamily="18" charset="0"/>
              </a:rPr>
              <a:t> HIV</a:t>
            </a:r>
            <a:endParaRPr lang="en-US" sz="2800" dirty="0">
              <a:solidFill>
                <a:srgbClr val="FF0000"/>
              </a:solidFill>
              <a:latin typeface="Times New Roman" pitchFamily="18" charset="0"/>
              <a:cs typeface="Times New Roman" pitchFamily="18" charset="0"/>
            </a:endParaRPr>
          </a:p>
        </p:txBody>
      </p:sp>
      <p:sp>
        <p:nvSpPr>
          <p:cNvPr id="5" name="Rectangle 4"/>
          <p:cNvSpPr/>
          <p:nvPr/>
        </p:nvSpPr>
        <p:spPr>
          <a:xfrm>
            <a:off x="76200" y="3429000"/>
            <a:ext cx="8763000" cy="3046988"/>
          </a:xfrm>
          <a:prstGeom prst="rect">
            <a:avLst/>
          </a:prstGeom>
        </p:spPr>
        <p:txBody>
          <a:bodyPr wrap="square">
            <a:spAutoFit/>
          </a:bodyPr>
          <a:lstStyle/>
          <a:p>
            <a:r>
              <a:rPr lang="vi-VN" sz="3200" dirty="0">
                <a:latin typeface="+mj-lt"/>
              </a:rPr>
              <a:t>HIV là một </a:t>
            </a:r>
            <a:r>
              <a:rPr lang="vi-VN" sz="3200" dirty="0" smtClean="0">
                <a:latin typeface="+mj-lt"/>
              </a:rPr>
              <a:t>virus </a:t>
            </a:r>
            <a:r>
              <a:rPr lang="vi-VN" sz="3200" dirty="0">
                <a:latin typeface="+mj-lt"/>
              </a:rPr>
              <a:t>có khả năng gây hội chứng suy giảm miễn dịch mắc phải, một tình trạng làm hệ miễn dịch của con người bị suy giảm cấp tiến, tạo điều kiện cho những </a:t>
            </a:r>
            <a:r>
              <a:rPr lang="vi-VN" sz="3200" dirty="0" smtClean="0">
                <a:latin typeface="+mj-lt"/>
              </a:rPr>
              <a:t>nhiễm trùng cơ hội và ung thư phát triển mạnh làm đe dọa đến </a:t>
            </a:r>
            <a:r>
              <a:rPr lang="vi-VN" sz="3200" dirty="0">
                <a:latin typeface="+mj-lt"/>
              </a:rPr>
              <a:t>mạng sống của người bị </a:t>
            </a:r>
            <a:r>
              <a:rPr lang="vi-VN" sz="3200" dirty="0" smtClean="0">
                <a:latin typeface="+mj-lt"/>
              </a:rPr>
              <a:t>nhiễm</a:t>
            </a:r>
            <a:r>
              <a:rPr lang="en-US" sz="3200" dirty="0" smtClean="0">
                <a:latin typeface="+mj-lt"/>
              </a:rPr>
              <a:t>.</a:t>
            </a:r>
            <a:endParaRPr lang="en-US" sz="3200" dirty="0">
              <a:latin typeface="+mj-lt"/>
            </a:endParaRPr>
          </a:p>
        </p:txBody>
      </p:sp>
    </p:spTree>
    <p:extLst>
      <p:ext uri="{BB962C8B-B14F-4D97-AF65-F5344CB8AC3E}">
        <p14:creationId xmlns:p14="http://schemas.microsoft.com/office/powerpoint/2010/main" val="2989809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046" y="152400"/>
            <a:ext cx="8686800" cy="3046988"/>
          </a:xfrm>
          <a:prstGeom prst="rect">
            <a:avLst/>
          </a:prstGeom>
        </p:spPr>
        <p:txBody>
          <a:bodyPr wrap="square">
            <a:spAutoFit/>
          </a:bodyPr>
          <a:lstStyle/>
          <a:p>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2019</a:t>
            </a:r>
            <a:r>
              <a:rPr lang="vi-VN" sz="3200" dirty="0">
                <a:latin typeface="Times New Roman" pitchFamily="18" charset="0"/>
                <a:cs typeface="Times New Roman" pitchFamily="18" charset="0"/>
              </a:rPr>
              <a:t>, Thế giới có </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khoảng </a:t>
            </a:r>
            <a:r>
              <a:rPr lang="vi-VN" sz="3200" b="1" dirty="0">
                <a:solidFill>
                  <a:srgbClr val="FF0000"/>
                </a:solidFill>
                <a:latin typeface="Times New Roman" pitchFamily="18" charset="0"/>
                <a:cs typeface="Times New Roman" pitchFamily="18" charset="0"/>
              </a:rPr>
              <a:t>38 triệu người </a:t>
            </a:r>
            <a:r>
              <a:rPr lang="vi-VN" sz="3200" dirty="0">
                <a:latin typeface="Times New Roman" pitchFamily="18" charset="0"/>
                <a:cs typeface="Times New Roman" pitchFamily="18" charset="0"/>
              </a:rPr>
              <a:t>đang sống chung với </a:t>
            </a:r>
            <a:r>
              <a:rPr lang="vi-VN" sz="3200" dirty="0" smtClean="0">
                <a:latin typeface="Times New Roman" pitchFamily="18" charset="0"/>
                <a:cs typeface="Times New Roman" pitchFamily="18" charset="0"/>
              </a:rPr>
              <a:t>HIV</a:t>
            </a:r>
            <a:r>
              <a:rPr lang="en-US" sz="3200" dirty="0" smtClean="0">
                <a:latin typeface="Times New Roman" pitchFamily="18" charset="0"/>
                <a:cs typeface="Times New Roman" pitchFamily="18" charset="0"/>
              </a:rPr>
              <a:t>.</a:t>
            </a:r>
          </a:p>
          <a:p>
            <a:r>
              <a:rPr lang="en-US" sz="3200" dirty="0">
                <a:latin typeface="Times New Roman" pitchFamily="18" charset="0"/>
                <a:cs typeface="Times New Roman" pitchFamily="18" charset="0"/>
              </a:rPr>
              <a:t>+</a:t>
            </a:r>
            <a:r>
              <a:rPr lang="vi-VN" sz="3200" dirty="0" smtClean="0">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690.000 người </a:t>
            </a:r>
            <a:r>
              <a:rPr lang="vi-VN" sz="3200" dirty="0">
                <a:latin typeface="Times New Roman" pitchFamily="18" charset="0"/>
                <a:cs typeface="Times New Roman" pitchFamily="18" charset="0"/>
              </a:rPr>
              <a:t>nhiễm HIV </a:t>
            </a:r>
            <a:r>
              <a:rPr lang="vi-VN" sz="3200" b="1" dirty="0">
                <a:solidFill>
                  <a:srgbClr val="FF0000"/>
                </a:solidFill>
                <a:latin typeface="Times New Roman" pitchFamily="18" charset="0"/>
                <a:cs typeface="Times New Roman" pitchFamily="18" charset="0"/>
              </a:rPr>
              <a:t>đã tử vong</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smtClean="0">
                <a:latin typeface="Times New Roman" pitchFamily="18" charset="0"/>
                <a:cs typeface="Times New Roman" pitchFamily="18" charset="0"/>
              </a:rPr>
              <a:t>+</a:t>
            </a:r>
            <a:r>
              <a:rPr lang="vi-VN" sz="3200" b="1" dirty="0" smtClean="0">
                <a:solidFill>
                  <a:srgbClr val="FF0000"/>
                </a:solidFill>
                <a:latin typeface="Times New Roman" pitchFamily="18" charset="0"/>
                <a:cs typeface="Times New Roman" pitchFamily="18" charset="0"/>
              </a:rPr>
              <a:t>1,7 </a:t>
            </a:r>
            <a:r>
              <a:rPr lang="vi-VN" sz="3200" b="1" dirty="0">
                <a:solidFill>
                  <a:srgbClr val="FF0000"/>
                </a:solidFill>
                <a:latin typeface="Times New Roman" pitchFamily="18" charset="0"/>
                <a:cs typeface="Times New Roman" pitchFamily="18" charset="0"/>
              </a:rPr>
              <a:t>triệu người nhiễm mới </a:t>
            </a:r>
            <a:r>
              <a:rPr lang="vi-VN" sz="3200" dirty="0">
                <a:latin typeface="Times New Roman" pitchFamily="18" charset="0"/>
                <a:cs typeface="Times New Roman" pitchFamily="18" charset="0"/>
              </a:rPr>
              <a:t>được phát hiện, trong đó tập trung chủ yếu nam giới 25-49 tuổi (38%) và nam giới 15-24 tuổi (12</a:t>
            </a:r>
            <a:r>
              <a:rPr lang="vi-VN"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152400" y="3352800"/>
            <a:ext cx="8440615" cy="3046988"/>
          </a:xfrm>
          <a:prstGeom prst="rect">
            <a:avLst/>
          </a:prstGeom>
        </p:spPr>
        <p:txBody>
          <a:bodyPr wrap="square">
            <a:spAutoFit/>
          </a:bodyPr>
          <a:lstStyle/>
          <a:p>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2019,</a:t>
            </a:r>
            <a:r>
              <a:rPr lang="vi-VN" sz="3200" dirty="0" smtClean="0">
                <a:latin typeface="Times New Roman" pitchFamily="18" charset="0"/>
                <a:cs typeface="Times New Roman" pitchFamily="18" charset="0"/>
              </a:rPr>
              <a:t>Việt Nam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vi-VN" sz="3200" dirty="0" smtClean="0">
                <a:latin typeface="Times New Roman" pitchFamily="18" charset="0"/>
                <a:cs typeface="Times New Roman" pitchFamily="18" charset="0"/>
              </a:rPr>
              <a:t>số người nhiễm HIV/AIDS còn sống là khoảng </a:t>
            </a:r>
            <a:r>
              <a:rPr lang="vi-VN" sz="3200" b="1" dirty="0" smtClean="0">
                <a:solidFill>
                  <a:srgbClr val="FF0000"/>
                </a:solidFill>
                <a:latin typeface="Times New Roman" pitchFamily="18" charset="0"/>
                <a:cs typeface="Times New Roman" pitchFamily="18" charset="0"/>
              </a:rPr>
              <a:t>230.000 người, </a:t>
            </a:r>
            <a:r>
              <a:rPr lang="vi-VN" sz="3200" dirty="0" smtClean="0">
                <a:latin typeface="Times New Roman" pitchFamily="18" charset="0"/>
                <a:cs typeface="Times New Roman" pitchFamily="18" charset="0"/>
              </a:rPr>
              <a:t>đứng thứ 3 so với các nước khu vực Đông Nam Á. Ước tính tỷ lệ hiện nhiễm HIV của Việt Nam trên dân số trong độ tuổi từ 15-49 là 0,3%, </a:t>
            </a:r>
            <a:r>
              <a:rPr lang="vi-VN" sz="3200" b="1" dirty="0" smtClean="0">
                <a:solidFill>
                  <a:srgbClr val="FF0000"/>
                </a:solidFill>
                <a:latin typeface="Times New Roman" pitchFamily="18" charset="0"/>
                <a:cs typeface="Times New Roman" pitchFamily="18" charset="0"/>
              </a:rPr>
              <a:t>đứng thứ 5 </a:t>
            </a:r>
            <a:r>
              <a:rPr lang="vi-VN" sz="3200" dirty="0" smtClean="0">
                <a:latin typeface="Times New Roman" pitchFamily="18" charset="0"/>
                <a:cs typeface="Times New Roman" pitchFamily="18" charset="0"/>
              </a:rPr>
              <a:t>trong số các nước khu vực Đông Nam Á.</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11640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IV , các đường lây truyền và cách phòng chống HIV hiệu quả | Trạm Y tế  Phường 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391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7065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hững con đường không lây truyền HIV | TT Y tế Quậ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6858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hông kỳ thị và phân biệt đối xử với người có HIV/AIDS - Báo Người lao độ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192378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533400"/>
            <a:ext cx="8534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551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ự hình thành và sinh sản của vi khuẩn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23012"/>
            <a:ext cx="3520655" cy="35349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56" y="3323012"/>
            <a:ext cx="2857500" cy="35349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156" y="3323012"/>
            <a:ext cx="2800350" cy="35349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descr="Những chủng vi khuẩn nào có khả năng xử lý nước thải nhiễm mặn? | Ecoba 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2" y="-61988"/>
            <a:ext cx="3549076" cy="3315075"/>
          </a:xfrm>
          <a:prstGeom prst="rect">
            <a:avLst/>
          </a:prstGeom>
          <a:solidFill>
            <a:srgbClr val="FFFFFF">
              <a:shade val="85000"/>
            </a:srgbClr>
          </a:solidFill>
          <a:ln w="63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156" y="7938"/>
            <a:ext cx="2765844" cy="33150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0656" y="7936"/>
            <a:ext cx="2857500" cy="33150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6" name="Group 15"/>
          <p:cNvGrpSpPr/>
          <p:nvPr/>
        </p:nvGrpSpPr>
        <p:grpSpPr>
          <a:xfrm>
            <a:off x="464472" y="437364"/>
            <a:ext cx="1018536" cy="835140"/>
            <a:chOff x="0" y="0"/>
            <a:chExt cx="488950" cy="349250"/>
          </a:xfrm>
        </p:grpSpPr>
        <p:sp>
          <p:nvSpPr>
            <p:cNvPr id="17" name="5-Point Star 16"/>
            <p:cNvSpPr>
              <a:spLocks/>
            </p:cNvSpPr>
            <p:nvPr/>
          </p:nvSpPr>
          <p:spPr>
            <a:xfrm>
              <a:off x="165100" y="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5-Point Star 17"/>
            <p:cNvSpPr>
              <a:spLocks/>
            </p:cNvSpPr>
            <p:nvPr/>
          </p:nvSpPr>
          <p:spPr>
            <a:xfrm>
              <a:off x="317500" y="12065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5-Point Star 18"/>
            <p:cNvSpPr>
              <a:spLocks/>
            </p:cNvSpPr>
            <p:nvPr/>
          </p:nvSpPr>
          <p:spPr>
            <a:xfrm>
              <a:off x="0" y="12065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0" name="TextBox 19"/>
          <p:cNvSpPr txBox="1"/>
          <p:nvPr/>
        </p:nvSpPr>
        <p:spPr>
          <a:xfrm>
            <a:off x="26998" y="1434641"/>
            <a:ext cx="3124200" cy="461665"/>
          </a:xfrm>
          <a:prstGeom prst="rect">
            <a:avLst/>
          </a:prstGeom>
          <a:noFill/>
        </p:spPr>
        <p:txBody>
          <a:bodyPr wrap="square" rtlCol="0">
            <a:spAutoFit/>
          </a:bodyPr>
          <a:lstStyle/>
          <a:p>
            <a:r>
              <a:rPr lang="en-US" sz="2400" b="1" dirty="0" smtClean="0">
                <a:solidFill>
                  <a:srgbClr val="FFFF00"/>
                </a:solidFill>
                <a:latin typeface="Times New Roman" pitchFamily="18" charset="0"/>
                <a:cs typeface="Times New Roman" pitchFamily="18" charset="0"/>
              </a:rPr>
              <a:t>NHÓM V1.1- KHTN</a:t>
            </a:r>
            <a:endParaRPr lang="en-US" sz="2400" b="1" dirty="0">
              <a:solidFill>
                <a:srgbClr val="FFFF00"/>
              </a:solidFill>
              <a:latin typeface="Times New Roman" pitchFamily="18" charset="0"/>
              <a:cs typeface="Times New Roman" pitchFamily="18" charset="0"/>
            </a:endParaRPr>
          </a:p>
        </p:txBody>
      </p:sp>
      <p:sp>
        <p:nvSpPr>
          <p:cNvPr id="3" name="Rectangle 2"/>
          <p:cNvSpPr/>
          <p:nvPr/>
        </p:nvSpPr>
        <p:spPr>
          <a:xfrm>
            <a:off x="492240" y="4114800"/>
            <a:ext cx="8595495"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CHỦ ĐỀ 8: ĐA DẠNG THẾ GIỚI SỐNG</a:t>
            </a:r>
          </a:p>
          <a:p>
            <a:pPr algn="ctr"/>
            <a:r>
              <a:rPr lang="en-US" sz="3600" b="1" cap="none" spc="50" dirty="0" smtClean="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BÀI 16: VIRUS VÀ VI KHUẨN</a:t>
            </a:r>
            <a:endParaRPr lang="en-US" sz="3600" b="1" cap="none" spc="50" dirty="0">
              <a:ln w="11430"/>
              <a:solidFill>
                <a:schemeClr val="bg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46095665"/>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46237"/>
            <a:ext cx="9097170" cy="1020763"/>
          </a:xfrm>
        </p:spPr>
        <p:txBody>
          <a:bodyPr>
            <a:normAutofit/>
          </a:bodyPr>
          <a:lstStyle/>
          <a:p>
            <a:pPr marL="0" indent="0">
              <a:buNone/>
            </a:pPr>
            <a:r>
              <a:rPr lang="en-US" sz="3000" b="1" u="sng" dirty="0" err="1" smtClean="0">
                <a:solidFill>
                  <a:srgbClr val="FF0000"/>
                </a:solidFill>
                <a:latin typeface="Times New Roman" pitchFamily="18" charset="0"/>
                <a:cs typeface="Times New Roman" pitchFamily="18" charset="0"/>
              </a:rPr>
              <a:t>Yêu</a:t>
            </a:r>
            <a:r>
              <a:rPr lang="en-US" sz="3000" b="1" u="sng" dirty="0" smtClean="0">
                <a:solidFill>
                  <a:srgbClr val="FF0000"/>
                </a:solidFill>
                <a:latin typeface="Times New Roman" pitchFamily="18" charset="0"/>
                <a:cs typeface="Times New Roman" pitchFamily="18" charset="0"/>
              </a:rPr>
              <a:t> </a:t>
            </a:r>
            <a:r>
              <a:rPr lang="en-US" sz="3000" b="1" u="sng" dirty="0" err="1" smtClean="0">
                <a:solidFill>
                  <a:srgbClr val="FF0000"/>
                </a:solidFill>
                <a:latin typeface="Times New Roman" pitchFamily="18" charset="0"/>
                <a:cs typeface="Times New Roman" pitchFamily="18" charset="0"/>
              </a:rPr>
              <a:t>cầu</a:t>
            </a:r>
            <a:r>
              <a:rPr lang="en-US" sz="3000" b="1" u="sng" dirty="0" smtClean="0">
                <a:solidFill>
                  <a:srgbClr val="FF0000"/>
                </a:solidFill>
                <a:latin typeface="Times New Roman" pitchFamily="18" charset="0"/>
                <a:cs typeface="Times New Roman" pitchFamily="18" charset="0"/>
              </a:rPr>
              <a:t>: </a:t>
            </a:r>
            <a:r>
              <a:rPr lang="en-US" sz="3000" b="1" dirty="0" smtClean="0">
                <a:solidFill>
                  <a:srgbClr val="0070C0"/>
                </a:solidFill>
                <a:latin typeface="Times New Roman" pitchFamily="18" charset="0"/>
                <a:cs typeface="Times New Roman" pitchFamily="18" charset="0"/>
              </a:rPr>
              <a:t>HS </a:t>
            </a:r>
            <a:r>
              <a:rPr lang="en-US" sz="3000" b="1" dirty="0" err="1" smtClean="0">
                <a:solidFill>
                  <a:srgbClr val="0070C0"/>
                </a:solidFill>
                <a:latin typeface="Times New Roman" pitchFamily="18" charset="0"/>
                <a:cs typeface="Times New Roman" pitchFamily="18" charset="0"/>
              </a:rPr>
              <a:t>nghiên</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cứu</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thông</a:t>
            </a:r>
            <a:r>
              <a:rPr lang="en-US" sz="3000" b="1" dirty="0" smtClean="0">
                <a:solidFill>
                  <a:srgbClr val="0070C0"/>
                </a:solidFill>
                <a:latin typeface="Times New Roman" pitchFamily="18" charset="0"/>
                <a:cs typeface="Times New Roman" pitchFamily="18" charset="0"/>
              </a:rPr>
              <a:t> tin SGK </a:t>
            </a:r>
            <a:r>
              <a:rPr lang="en-US" sz="3000" b="1" dirty="0" err="1" smtClean="0">
                <a:solidFill>
                  <a:srgbClr val="0070C0"/>
                </a:solidFill>
                <a:latin typeface="Times New Roman" pitchFamily="18" charset="0"/>
                <a:cs typeface="Times New Roman" pitchFamily="18" charset="0"/>
              </a:rPr>
              <a:t>trả</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lời</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câu</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hỏi</a:t>
            </a:r>
            <a:endParaRPr lang="en-US" sz="3000" b="1" dirty="0">
              <a:solidFill>
                <a:srgbClr val="0070C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429000" y="457200"/>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smtClean="0">
                <a:solidFill>
                  <a:srgbClr val="FF0000"/>
                </a:solidFill>
                <a:latin typeface="Times New Roman" pitchFamily="18" charset="0"/>
                <a:cs typeface="Times New Roman" pitchFamily="18" charset="0"/>
              </a:rPr>
              <a:t>THẢO LUẬN NHÓM</a:t>
            </a:r>
          </a:p>
          <a:p>
            <a:r>
              <a:rPr lang="en-US" sz="9600" b="1" dirty="0" smtClean="0">
                <a:solidFill>
                  <a:srgbClr val="FF0000"/>
                </a:solidFill>
                <a:latin typeface="Times New Roman" pitchFamily="18" charset="0"/>
                <a:cs typeface="Times New Roman" pitchFamily="18" charset="0"/>
              </a:rPr>
              <a:t>(4-6HS/ </a:t>
            </a:r>
            <a:r>
              <a:rPr lang="en-US" sz="9600" b="1" dirty="0" err="1" smtClean="0">
                <a:solidFill>
                  <a:srgbClr val="FF0000"/>
                </a:solidFill>
                <a:latin typeface="Times New Roman" pitchFamily="18" charset="0"/>
                <a:cs typeface="Times New Roman" pitchFamily="18" charset="0"/>
              </a:rPr>
              <a:t>nhóm</a:t>
            </a:r>
            <a:r>
              <a:rPr lang="en-US" sz="9600" b="1" dirty="0" smtClean="0">
                <a:solidFill>
                  <a:srgbClr val="FF0000"/>
                </a:solidFill>
                <a:latin typeface="Times New Roman" pitchFamily="18" charset="0"/>
                <a:cs typeface="Times New Roman" pitchFamily="18" charset="0"/>
              </a:rPr>
              <a:t>. </a:t>
            </a:r>
            <a:r>
              <a:rPr lang="en-US" sz="9600" b="1" dirty="0" err="1" smtClean="0">
                <a:solidFill>
                  <a:srgbClr val="FF0000"/>
                </a:solidFill>
                <a:latin typeface="Times New Roman" pitchFamily="18" charset="0"/>
                <a:cs typeface="Times New Roman" pitchFamily="18" charset="0"/>
              </a:rPr>
              <a:t>Thời</a:t>
            </a:r>
            <a:r>
              <a:rPr lang="en-US" sz="9600" b="1" dirty="0" smtClean="0">
                <a:solidFill>
                  <a:srgbClr val="FF0000"/>
                </a:solidFill>
                <a:latin typeface="Times New Roman" pitchFamily="18" charset="0"/>
                <a:cs typeface="Times New Roman" pitchFamily="18" charset="0"/>
              </a:rPr>
              <a:t> </a:t>
            </a:r>
            <a:r>
              <a:rPr lang="en-US" sz="9600" b="1" dirty="0" err="1" smtClean="0">
                <a:solidFill>
                  <a:srgbClr val="FF0000"/>
                </a:solidFill>
                <a:latin typeface="Times New Roman" pitchFamily="18" charset="0"/>
                <a:cs typeface="Times New Roman" pitchFamily="18" charset="0"/>
              </a:rPr>
              <a:t>gian</a:t>
            </a:r>
            <a:r>
              <a:rPr lang="en-US" sz="9600" b="1" dirty="0" smtClean="0">
                <a:solidFill>
                  <a:srgbClr val="FF0000"/>
                </a:solidFill>
                <a:latin typeface="Times New Roman" pitchFamily="18" charset="0"/>
                <a:cs typeface="Times New Roman" pitchFamily="18" charset="0"/>
              </a:rPr>
              <a:t>: 5 </a:t>
            </a:r>
            <a:r>
              <a:rPr lang="en-US" sz="9600" b="1" dirty="0" err="1" smtClean="0">
                <a:solidFill>
                  <a:srgbClr val="FF0000"/>
                </a:solidFill>
                <a:latin typeface="Times New Roman" pitchFamily="18" charset="0"/>
                <a:cs typeface="Times New Roman" pitchFamily="18" charset="0"/>
              </a:rPr>
              <a:t>phút</a:t>
            </a:r>
            <a:r>
              <a:rPr lang="en-US" sz="9600" b="1" dirty="0" smtClean="0">
                <a:solidFill>
                  <a:srgbClr val="FF0000"/>
                </a:solidFill>
                <a:latin typeface="Times New Roman" pitchFamily="18" charset="0"/>
                <a:cs typeface="Times New Roman" pitchFamily="18" charset="0"/>
              </a:rPr>
              <a:t>)</a:t>
            </a:r>
            <a:endParaRPr lang="en-US" sz="9600" b="1" dirty="0">
              <a:solidFill>
                <a:srgbClr val="FF0000"/>
              </a:solidFill>
              <a:latin typeface="Times New Roman" pitchFamily="18" charset="0"/>
              <a:cs typeface="Times New Roman" pitchFamily="18" charset="0"/>
            </a:endParaRPr>
          </a:p>
        </p:txBody>
      </p:sp>
      <p:sp>
        <p:nvSpPr>
          <p:cNvPr id="2" name="TextBox 1"/>
          <p:cNvSpPr txBox="1"/>
          <p:nvPr/>
        </p:nvSpPr>
        <p:spPr>
          <a:xfrm>
            <a:off x="0" y="2514600"/>
            <a:ext cx="9067800" cy="3970318"/>
          </a:xfrm>
          <a:prstGeom prst="rect">
            <a:avLst/>
          </a:prstGeom>
          <a:noFill/>
        </p:spPr>
        <p:txBody>
          <a:bodyPr wrap="square" rtlCol="0">
            <a:spAutoFit/>
          </a:bodyPr>
          <a:lstStyle/>
          <a:p>
            <a:pPr marL="342900" indent="-342900" algn="just">
              <a:buAutoNum type="arabicParenR"/>
            </a:pPr>
            <a:r>
              <a:rPr lang="en-US" sz="3600" dirty="0" err="1" smtClean="0">
                <a:latin typeface="Times New Roman" pitchFamily="18" charset="0"/>
                <a:cs typeface="Times New Roman" pitchFamily="18" charset="0"/>
              </a:rPr>
              <a:t>Kể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do </a:t>
            </a:r>
            <a:r>
              <a:rPr lang="en-US" sz="3600" dirty="0" err="1" smtClean="0">
                <a:latin typeface="Times New Roman" pitchFamily="18" charset="0"/>
                <a:cs typeface="Times New Roman" pitchFamily="18" charset="0"/>
              </a:rPr>
              <a:t>virut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vi </a:t>
            </a:r>
            <a:r>
              <a:rPr lang="en-US" sz="3600" dirty="0" err="1" smtClean="0">
                <a:latin typeface="Times New Roman" pitchFamily="18" charset="0"/>
                <a:cs typeface="Times New Roman" pitchFamily="18" charset="0"/>
              </a:rPr>
              <a:t>khuẩn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nên</a:t>
            </a:r>
            <a:r>
              <a:rPr lang="en-US" sz="3600" dirty="0">
                <a:latin typeface="Times New Roman" pitchFamily="18" charset="0"/>
                <a:cs typeface="Times New Roman" pitchFamily="18" charset="0"/>
              </a:rPr>
              <a:t>.</a:t>
            </a:r>
            <a:endParaRPr lang="en-US" sz="3600" dirty="0" smtClean="0">
              <a:latin typeface="Times New Roman" pitchFamily="18" charset="0"/>
              <a:cs typeface="Times New Roman" pitchFamily="18" charset="0"/>
            </a:endParaRPr>
          </a:p>
          <a:p>
            <a:pPr algn="just"/>
            <a:r>
              <a:rPr lang="en-US" sz="3600" dirty="0" smtClean="0">
                <a:latin typeface="Times New Roman" pitchFamily="18" charset="0"/>
                <a:cs typeface="Times New Roman" pitchFamily="18" charset="0"/>
              </a:rPr>
              <a:t>2) </a:t>
            </a:r>
            <a:r>
              <a:rPr lang="en-US" sz="3600" dirty="0" err="1" smtClean="0">
                <a:latin typeface="Times New Roman" pitchFamily="18" charset="0"/>
                <a:cs typeface="Times New Roman" pitchFamily="18" charset="0"/>
              </a:rPr>
              <a:t>Kể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việc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tiêm</a:t>
            </a:r>
            <a:r>
              <a:rPr lang="en-US" sz="3600" dirty="0" smtClean="0">
                <a:latin typeface="Times New Roman" pitchFamily="18" charset="0"/>
                <a:cs typeface="Times New Roman" pitchFamily="18" charset="0"/>
              </a:rPr>
              <a:t> vaccine.</a:t>
            </a:r>
          </a:p>
          <a:p>
            <a:pPr algn="just"/>
            <a:r>
              <a:rPr lang="en-US" sz="3600" dirty="0" smtClean="0">
                <a:latin typeface="Times New Roman" pitchFamily="18" charset="0"/>
                <a:cs typeface="Times New Roman" pitchFamily="18" charset="0"/>
              </a:rPr>
              <a:t>3)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tiêm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loại</a:t>
            </a:r>
            <a:r>
              <a:rPr lang="en-US" sz="3600" dirty="0" smtClean="0">
                <a:latin typeface="Times New Roman" pitchFamily="18" charset="0"/>
                <a:cs typeface="Times New Roman" pitchFamily="18" charset="0"/>
              </a:rPr>
              <a:t> vaccine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a:t>
            </a:r>
          </a:p>
          <a:p>
            <a:pPr algn="just"/>
            <a:r>
              <a:rPr lang="en-US" sz="3600" dirty="0" smtClean="0">
                <a:latin typeface="Times New Roman" pitchFamily="18" charset="0"/>
                <a:cs typeface="Times New Roman" pitchFamily="18" charset="0"/>
              </a:rPr>
              <a:t>4) </a:t>
            </a:r>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dụng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thuốc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trị</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ở </a:t>
            </a:r>
            <a:r>
              <a:rPr lang="en-US" sz="3600" dirty="0" err="1" smtClean="0">
                <a:latin typeface="Times New Roman" pitchFamily="18" charset="0"/>
                <a:cs typeface="Times New Roman" pitchFamily="18" charset="0"/>
              </a:rPr>
              <a:t>người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chúng</a:t>
            </a:r>
            <a:r>
              <a:rPr lang="en-US" sz="3600" dirty="0" smtClean="0">
                <a:latin typeface="Times New Roman" pitchFamily="18" charset="0"/>
                <a:cs typeface="Times New Roman" pitchFamily="18" charset="0"/>
              </a:rPr>
              <a:t> ta </a:t>
            </a:r>
            <a:r>
              <a:rPr lang="en-US" sz="3600" dirty="0" err="1" smtClean="0">
                <a:latin typeface="Times New Roman" pitchFamily="18" charset="0"/>
                <a:cs typeface="Times New Roman" pitchFamily="18" charset="0"/>
              </a:rPr>
              <a:t>cần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lưu</a:t>
            </a:r>
            <a:r>
              <a:rPr lang="en-US" sz="3600" dirty="0" smtClean="0">
                <a:latin typeface="Times New Roman" pitchFamily="18" charset="0"/>
                <a:cs typeface="Times New Roman" pitchFamily="18" charset="0"/>
              </a:rPr>
              <a:t> ý </a:t>
            </a: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14835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73938"/>
            <a:ext cx="8686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Phòng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bệnh</a:t>
            </a:r>
            <a:r>
              <a:rPr lang="en-US" sz="3600" b="1" dirty="0" smtClean="0">
                <a:solidFill>
                  <a:srgbClr val="FF0000"/>
                </a:solidFill>
                <a:latin typeface="Times New Roman" pitchFamily="18" charset="0"/>
                <a:cs typeface="Times New Roman" pitchFamily="18" charset="0"/>
              </a:rPr>
              <a:t> do </a:t>
            </a:r>
            <a:r>
              <a:rPr lang="en-US" sz="3600" b="1" dirty="0" err="1" smtClean="0">
                <a:solidFill>
                  <a:srgbClr val="FF0000"/>
                </a:solidFill>
                <a:latin typeface="Times New Roman" pitchFamily="18" charset="0"/>
                <a:cs typeface="Times New Roman" pitchFamily="18" charset="0"/>
              </a:rPr>
              <a:t>virut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vi </a:t>
            </a:r>
            <a:r>
              <a:rPr lang="en-US" sz="3600" b="1" dirty="0" err="1" smtClean="0">
                <a:solidFill>
                  <a:srgbClr val="FF0000"/>
                </a:solidFill>
                <a:latin typeface="Times New Roman" pitchFamily="18" charset="0"/>
                <a:cs typeface="Times New Roman" pitchFamily="18" charset="0"/>
              </a:rPr>
              <a:t>khuẩn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nên</a:t>
            </a:r>
            <a:endParaRPr lang="en-US" sz="3600" b="1" dirty="0">
              <a:solidFill>
                <a:srgbClr val="FF0000"/>
              </a:solidFill>
              <a:latin typeface="Times New Roman" pitchFamily="18" charset="0"/>
              <a:cs typeface="Times New Roman" pitchFamily="18" charset="0"/>
            </a:endParaRPr>
          </a:p>
        </p:txBody>
      </p:sp>
      <p:pic>
        <p:nvPicPr>
          <p:cNvPr id="26625" name="Picture 1" descr="C:\Users\May01\Desktop\thang 5\phong benh vi 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80786"/>
            <a:ext cx="8839200" cy="552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19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May01\Desktop\thang 5\phong benh ở cây tr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620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273938"/>
            <a:ext cx="8686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Phòng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bệnh</a:t>
            </a:r>
            <a:r>
              <a:rPr lang="en-US" sz="3600" b="1" dirty="0" smtClean="0">
                <a:solidFill>
                  <a:srgbClr val="FF0000"/>
                </a:solidFill>
                <a:latin typeface="Times New Roman" pitchFamily="18" charset="0"/>
                <a:cs typeface="Times New Roman" pitchFamily="18" charset="0"/>
              </a:rPr>
              <a:t> do </a:t>
            </a:r>
            <a:r>
              <a:rPr lang="en-US" sz="3600" b="1" dirty="0" err="1" smtClean="0">
                <a:solidFill>
                  <a:srgbClr val="FF0000"/>
                </a:solidFill>
                <a:latin typeface="Times New Roman" pitchFamily="18" charset="0"/>
                <a:cs typeface="Times New Roman" pitchFamily="18" charset="0"/>
              </a:rPr>
              <a:t>virut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vi </a:t>
            </a:r>
            <a:r>
              <a:rPr lang="en-US" sz="3600" b="1" dirty="0" err="1" smtClean="0">
                <a:solidFill>
                  <a:srgbClr val="FF0000"/>
                </a:solidFill>
                <a:latin typeface="Times New Roman" pitchFamily="18" charset="0"/>
                <a:cs typeface="Times New Roman" pitchFamily="18" charset="0"/>
              </a:rPr>
              <a:t>khuẩn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nên</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7224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iêm Phòng Cho Trẻ – Lợi Ích Bất Ngờ | Bệnh viện Hoàn Mỹ Cửu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1"/>
            <a:ext cx="2667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609600"/>
            <a:ext cx="5791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24 h </a:t>
            </a:r>
            <a:r>
              <a:rPr lang="en-US" sz="2800" b="1" dirty="0" err="1" smtClean="0">
                <a:latin typeface="Times New Roman" pitchFamily="18" charset="0"/>
                <a:cs typeface="Times New Roman" pitchFamily="18" charset="0"/>
              </a:rPr>
              <a:t>đầu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Viêm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gan</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B</a:t>
            </a:r>
          </a:p>
          <a:p>
            <a:pPr algn="ctr"/>
            <a:endParaRPr lang="en-US" sz="2800" dirty="0">
              <a:latin typeface="Times New Roman" pitchFamily="18" charset="0"/>
              <a:cs typeface="Times New Roman" pitchFamily="18" charset="0"/>
            </a:endParaRPr>
          </a:p>
        </p:txBody>
      </p:sp>
      <p:sp>
        <p:nvSpPr>
          <p:cNvPr id="7" name="Rectangle 6"/>
          <p:cNvSpPr/>
          <p:nvPr/>
        </p:nvSpPr>
        <p:spPr>
          <a:xfrm>
            <a:off x="3048000" y="24384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1 </a:t>
            </a:r>
            <a:r>
              <a:rPr lang="en-US" sz="2800" b="1" dirty="0" err="1" smtClean="0">
                <a:latin typeface="Times New Roman" pitchFamily="18" charset="0"/>
                <a:cs typeface="Times New Roman" pitchFamily="18" charset="0"/>
              </a:rPr>
              <a:t>năm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đầu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Cúm</a:t>
            </a:r>
            <a:r>
              <a:rPr lang="en-US" sz="2800" b="1" dirty="0" smtClean="0">
                <a:latin typeface="Times New Roman" pitchFamily="18" charset="0"/>
                <a:cs typeface="Times New Roman" pitchFamily="18" charset="0"/>
              </a:rPr>
              <a:t>, BH-HG- UV- BL, </a:t>
            </a:r>
            <a:r>
              <a:rPr lang="en-US" sz="2800" b="1" dirty="0" err="1" smtClean="0">
                <a:latin typeface="Times New Roman" pitchFamily="18" charset="0"/>
                <a:cs typeface="Times New Roman" pitchFamily="18" charset="0"/>
              </a:rPr>
              <a:t>tiêu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chảy</a:t>
            </a:r>
            <a:r>
              <a:rPr lang="en-US" sz="2800" b="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 name="Rectangle 7"/>
          <p:cNvSpPr/>
          <p:nvPr/>
        </p:nvSpPr>
        <p:spPr>
          <a:xfrm>
            <a:off x="3048000" y="43434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latin typeface="Times New Roman" pitchFamily="18" charset="0"/>
                <a:cs typeface="Times New Roman" pitchFamily="18" charset="0"/>
              </a:rPr>
              <a:t>Năm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tiếp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theo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Sởi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bị</a:t>
            </a:r>
            <a:r>
              <a:rPr lang="en-US" sz="2800" b="1" dirty="0" smtClean="0">
                <a:latin typeface="Times New Roman" pitchFamily="18" charset="0"/>
                <a:cs typeface="Times New Roman" pitchFamily="18" charset="0"/>
              </a:rPr>
              <a:t>, rubella, </a:t>
            </a:r>
            <a:r>
              <a:rPr lang="en-US" sz="2800" b="1" dirty="0" err="1" smtClean="0">
                <a:latin typeface="Times New Roman" pitchFamily="18" charset="0"/>
                <a:cs typeface="Times New Roman" pitchFamily="18" charset="0"/>
              </a:rPr>
              <a:t>viêm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não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nhật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bản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thủy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đậu</a:t>
            </a:r>
            <a:r>
              <a:rPr lang="en-US" sz="2800" b="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86748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ệnh Viêm Phổi Cấp do virus Corona: 9 cách phòng ngừa | Jio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1"/>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9579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sz="4000" dirty="0">
                <a:solidFill>
                  <a:srgbClr val="FF0000"/>
                </a:solidFill>
                <a:latin typeface="Times New Roman" panose="02020603050405020304" pitchFamily="18" charset="0"/>
                <a:cs typeface="Times New Roman" panose="02020603050405020304" pitchFamily="18" charset="0"/>
              </a:rPr>
              <a:t>Tác hại của virus và vi khuẩn</a:t>
            </a:r>
            <a:r>
              <a:rPr lang="en-US" sz="4000" dirty="0">
                <a:latin typeface="Times New Roman" panose="02020603050405020304" pitchFamily="18" charset="0"/>
                <a:cs typeface="Times New Roman" panose="02020603050405020304" pitchFamily="18" charset="0"/>
              </a:rPr>
              <a:t>: vi khuẩn làm hỏng thức ăn, vius, vi khuẩn gây lên một số bệnh nguy hiểm cho người, sinh vật .….</a:t>
            </a:r>
          </a:p>
          <a:p>
            <a:r>
              <a:rPr lang="en-US" sz="3900" dirty="0" smtClean="0">
                <a:solidFill>
                  <a:srgbClr val="FF0000"/>
                </a:solidFill>
                <a:latin typeface="Times New Roman" panose="02020603050405020304" pitchFamily="18" charset="0"/>
                <a:cs typeface="Times New Roman" panose="02020603050405020304" pitchFamily="18" charset="0"/>
              </a:rPr>
              <a:t>Biện </a:t>
            </a:r>
            <a:r>
              <a:rPr lang="en-US" sz="3900" dirty="0">
                <a:solidFill>
                  <a:srgbClr val="FF0000"/>
                </a:solidFill>
                <a:latin typeface="Times New Roman" panose="02020603050405020304" pitchFamily="18" charset="0"/>
                <a:cs typeface="Times New Roman" panose="02020603050405020304" pitchFamily="18" charset="0"/>
              </a:rPr>
              <a:t>pháp phòng bệnh do virus và vi khuẩn gây nên</a:t>
            </a:r>
            <a:r>
              <a:rPr lang="en-US" sz="3900" dirty="0">
                <a:latin typeface="Times New Roman" panose="02020603050405020304" pitchFamily="18" charset="0"/>
                <a:cs typeface="Times New Roman" panose="02020603050405020304" pitchFamily="18" charset="0"/>
              </a:rPr>
              <a:t>: Cần phải giữ môi trường sống sạch sẽ, tăng cường vận động cơ thể, có chế độ dinh dưỡng hợp lý và thực hiện các biện pháp phòng tránh lây lan cho cộng đồng. </a:t>
            </a:r>
          </a:p>
          <a:p>
            <a:endParaRPr lang="en-US" dirty="0"/>
          </a:p>
        </p:txBody>
      </p:sp>
    </p:spTree>
    <p:extLst>
      <p:ext uri="{BB962C8B-B14F-4D97-AF65-F5344CB8AC3E}">
        <p14:creationId xmlns:p14="http://schemas.microsoft.com/office/powerpoint/2010/main" val="6031587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ÔNG ĐIỆP 5K: &quot;LÁ CHẮN THÉP&quot; TRONG PHÒNG, CHỐNG ĐẠI DỊCH COVID-19 | Trạm Y  tế Xã Tân Thới N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1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Oval 8"/>
          <p:cNvSpPr>
            <a:spLocks noChangeArrowheads="1"/>
          </p:cNvSpPr>
          <p:nvPr/>
        </p:nvSpPr>
        <p:spPr bwMode="auto">
          <a:xfrm>
            <a:off x="7705725" y="4879975"/>
            <a:ext cx="80963" cy="177800"/>
          </a:xfrm>
          <a:prstGeom prst="ellipse">
            <a:avLst/>
          </a:prstGeom>
          <a:solidFill>
            <a:srgbClr val="21C325"/>
          </a:solidFill>
          <a:ln w="19050">
            <a:solidFill>
              <a:srgbClr val="FF33CC"/>
            </a:solidFill>
            <a:round/>
            <a:headEnd/>
            <a:tailEnd/>
          </a:ln>
        </p:spPr>
        <p:txBody>
          <a:bodyPr wrap="none" anchor="ctr"/>
          <a:lstStyle/>
          <a:p>
            <a:endParaRPr lang="en-US"/>
          </a:p>
        </p:txBody>
      </p:sp>
      <p:sp>
        <p:nvSpPr>
          <p:cNvPr id="3076" name="Oval 9"/>
          <p:cNvSpPr>
            <a:spLocks noChangeArrowheads="1"/>
          </p:cNvSpPr>
          <p:nvPr/>
        </p:nvSpPr>
        <p:spPr bwMode="auto">
          <a:xfrm flipV="1">
            <a:off x="6477000" y="5514975"/>
            <a:ext cx="74613" cy="74613"/>
          </a:xfrm>
          <a:prstGeom prst="ellipse">
            <a:avLst/>
          </a:prstGeom>
          <a:solidFill>
            <a:srgbClr val="5F5FD7"/>
          </a:solidFill>
          <a:ln w="9525">
            <a:solidFill>
              <a:srgbClr val="21C325"/>
            </a:solidFill>
            <a:round/>
            <a:headEnd/>
            <a:tailEnd/>
          </a:ln>
        </p:spPr>
        <p:txBody>
          <a:bodyPr wrap="none" anchor="ctr"/>
          <a:lstStyle/>
          <a:p>
            <a:endParaRPr lang="en-US"/>
          </a:p>
        </p:txBody>
      </p:sp>
      <p:sp>
        <p:nvSpPr>
          <p:cNvPr id="3077" name="Oval 10"/>
          <p:cNvSpPr>
            <a:spLocks noChangeArrowheads="1"/>
          </p:cNvSpPr>
          <p:nvPr/>
        </p:nvSpPr>
        <p:spPr bwMode="auto">
          <a:xfrm flipV="1">
            <a:off x="7086600" y="5591175"/>
            <a:ext cx="79375" cy="79375"/>
          </a:xfrm>
          <a:prstGeom prst="ellipse">
            <a:avLst/>
          </a:prstGeom>
          <a:solidFill>
            <a:srgbClr val="FF3300"/>
          </a:solidFill>
          <a:ln w="9525">
            <a:solidFill>
              <a:schemeClr val="hlink"/>
            </a:solidFill>
            <a:round/>
            <a:headEnd/>
            <a:tailEnd/>
          </a:ln>
        </p:spPr>
        <p:txBody>
          <a:bodyPr wrap="none" anchor="ctr"/>
          <a:lstStyle/>
          <a:p>
            <a:endParaRPr lang="en-US"/>
          </a:p>
        </p:txBody>
      </p:sp>
      <p:sp>
        <p:nvSpPr>
          <p:cNvPr id="3078" name="Oval 11"/>
          <p:cNvSpPr>
            <a:spLocks noChangeArrowheads="1"/>
          </p:cNvSpPr>
          <p:nvPr/>
        </p:nvSpPr>
        <p:spPr bwMode="auto">
          <a:xfrm flipV="1">
            <a:off x="7162800" y="5514975"/>
            <a:ext cx="74613" cy="74613"/>
          </a:xfrm>
          <a:prstGeom prst="ellipse">
            <a:avLst/>
          </a:prstGeom>
          <a:solidFill>
            <a:srgbClr val="21C325"/>
          </a:solidFill>
          <a:ln w="9525">
            <a:solidFill>
              <a:schemeClr val="hlink"/>
            </a:solidFill>
            <a:round/>
            <a:headEnd/>
            <a:tailEnd/>
          </a:ln>
        </p:spPr>
        <p:txBody>
          <a:bodyPr wrap="none" anchor="ctr"/>
          <a:lstStyle/>
          <a:p>
            <a:endParaRPr lang="en-US"/>
          </a:p>
        </p:txBody>
      </p:sp>
      <p:sp>
        <p:nvSpPr>
          <p:cNvPr id="3079" name="Oval 22"/>
          <p:cNvSpPr>
            <a:spLocks noChangeArrowheads="1"/>
          </p:cNvSpPr>
          <p:nvPr/>
        </p:nvSpPr>
        <p:spPr bwMode="auto">
          <a:xfrm flipV="1">
            <a:off x="7240588" y="5895975"/>
            <a:ext cx="74612" cy="74613"/>
          </a:xfrm>
          <a:prstGeom prst="ellipse">
            <a:avLst/>
          </a:prstGeom>
          <a:solidFill>
            <a:srgbClr val="21C325"/>
          </a:solidFill>
          <a:ln w="9525">
            <a:solidFill>
              <a:schemeClr val="hlink"/>
            </a:solidFill>
            <a:round/>
            <a:headEnd/>
            <a:tailEnd/>
          </a:ln>
        </p:spPr>
        <p:txBody>
          <a:bodyPr wrap="none" anchor="ctr"/>
          <a:lstStyle/>
          <a:p>
            <a:endParaRPr lang="en-US"/>
          </a:p>
        </p:txBody>
      </p:sp>
      <p:sp>
        <p:nvSpPr>
          <p:cNvPr id="3080" name="Rectangle 24"/>
          <p:cNvSpPr>
            <a:spLocks noChangeArrowheads="1"/>
          </p:cNvSpPr>
          <p:nvPr/>
        </p:nvSpPr>
        <p:spPr bwMode="auto">
          <a:xfrm>
            <a:off x="82550" y="1"/>
            <a:ext cx="9020175" cy="67056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 name="Group 2"/>
          <p:cNvGrpSpPr>
            <a:grpSpLocks/>
          </p:cNvGrpSpPr>
          <p:nvPr/>
        </p:nvGrpSpPr>
        <p:grpSpPr bwMode="auto">
          <a:xfrm>
            <a:off x="97692" y="1207945"/>
            <a:ext cx="9274908" cy="1078753"/>
            <a:chOff x="292274" y="2928551"/>
            <a:chExt cx="4903066" cy="864000"/>
          </a:xfrm>
        </p:grpSpPr>
        <p:sp>
          <p:nvSpPr>
            <p:cNvPr id="23"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24"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25" name="직사각형 110"/>
            <p:cNvSpPr>
              <a:spLocks noChangeArrowheads="1"/>
            </p:cNvSpPr>
            <p:nvPr/>
          </p:nvSpPr>
          <p:spPr bwMode="auto">
            <a:xfrm>
              <a:off x="481279" y="3020651"/>
              <a:ext cx="288783" cy="66709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1</a:t>
              </a:r>
              <a:endParaRPr lang="ko-KR" altLang="en-US" sz="3733" dirty="0">
                <a:solidFill>
                  <a:schemeClr val="accent6">
                    <a:lumMod val="75000"/>
                  </a:schemeClr>
                </a:solidFill>
                <a:latin typeface="Times New Roman" pitchFamily="18" charset="0"/>
                <a:cs typeface="Times New Roman" pitchFamily="18" charset="0"/>
              </a:endParaRPr>
            </a:p>
          </p:txBody>
        </p:sp>
        <p:sp>
          <p:nvSpPr>
            <p:cNvPr id="3109" name="TextBox 10"/>
            <p:cNvSpPr txBox="1">
              <a:spLocks noChangeArrowheads="1"/>
            </p:cNvSpPr>
            <p:nvPr/>
          </p:nvSpPr>
          <p:spPr bwMode="auto">
            <a:xfrm>
              <a:off x="913674" y="3120657"/>
              <a:ext cx="4281666" cy="32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smtClean="0">
                  <a:solidFill>
                    <a:schemeClr val="bg1"/>
                  </a:solidFill>
                  <a:latin typeface="Times New Roman" pitchFamily="18" charset="0"/>
                  <a:ea typeface="Gulim" pitchFamily="34" charset="-127"/>
                  <a:cs typeface="Times New Roman" pitchFamily="18" charset="0"/>
                </a:rPr>
                <a:t>Hình</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dạng</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và</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cấu</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tạo</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của</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virut</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và</a:t>
              </a:r>
              <a:r>
                <a:rPr lang="en-US" altLang="ko-KR" sz="3200" b="1" dirty="0" smtClean="0">
                  <a:solidFill>
                    <a:schemeClr val="bg1"/>
                  </a:solidFill>
                  <a:latin typeface="Times New Roman" pitchFamily="18" charset="0"/>
                  <a:ea typeface="Gulim" pitchFamily="34" charset="-127"/>
                  <a:cs typeface="Times New Roman" pitchFamily="18" charset="0"/>
                </a:rPr>
                <a:t> vi </a:t>
              </a:r>
              <a:r>
                <a:rPr lang="en-US" altLang="ko-KR" sz="3200" b="1" dirty="0" err="1" smtClean="0">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sp>
        <p:nvSpPr>
          <p:cNvPr id="34" name="Text Placeholder 1"/>
          <p:cNvSpPr txBox="1">
            <a:spLocks/>
          </p:cNvSpPr>
          <p:nvPr/>
        </p:nvSpPr>
        <p:spPr bwMode="auto">
          <a:xfrm>
            <a:off x="189086" y="70890"/>
            <a:ext cx="2592387" cy="6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ko-KR" sz="3600" b="1" dirty="0">
                <a:solidFill>
                  <a:srgbClr val="2D2D8A"/>
                </a:solidFill>
                <a:ea typeface="Gulim" pitchFamily="34" charset="-127"/>
              </a:rPr>
              <a:t>NỘI DUNG</a:t>
            </a:r>
          </a:p>
        </p:txBody>
      </p:sp>
      <p:grpSp>
        <p:nvGrpSpPr>
          <p:cNvPr id="45" name="Group 44"/>
          <p:cNvGrpSpPr>
            <a:grpSpLocks/>
          </p:cNvGrpSpPr>
          <p:nvPr/>
        </p:nvGrpSpPr>
        <p:grpSpPr bwMode="auto">
          <a:xfrm>
            <a:off x="76200" y="2578847"/>
            <a:ext cx="9274908" cy="1078753"/>
            <a:chOff x="292274" y="2928551"/>
            <a:chExt cx="4903066" cy="864000"/>
          </a:xfrm>
        </p:grpSpPr>
        <p:sp>
          <p:nvSpPr>
            <p:cNvPr id="46"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47"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48"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smtClean="0">
                  <a:solidFill>
                    <a:schemeClr val="accent6">
                      <a:lumMod val="75000"/>
                    </a:schemeClr>
                  </a:solidFill>
                  <a:latin typeface="Times New Roman" pitchFamily="18" charset="0"/>
                  <a:cs typeface="Times New Roman" pitchFamily="18" charset="0"/>
                </a:rPr>
                <a:t>2</a:t>
              </a:r>
              <a:endParaRPr lang="ko-KR" altLang="en-US" sz="3733" dirty="0">
                <a:solidFill>
                  <a:schemeClr val="accent6">
                    <a:lumMod val="75000"/>
                  </a:schemeClr>
                </a:solidFill>
                <a:latin typeface="Times New Roman" pitchFamily="18" charset="0"/>
                <a:cs typeface="Times New Roman" pitchFamily="18" charset="0"/>
              </a:endParaRPr>
            </a:p>
          </p:txBody>
        </p:sp>
        <p:sp>
          <p:nvSpPr>
            <p:cNvPr id="49"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smtClean="0">
                  <a:solidFill>
                    <a:schemeClr val="bg1"/>
                  </a:solidFill>
                  <a:latin typeface="Times New Roman" pitchFamily="18" charset="0"/>
                  <a:ea typeface="Gulim" pitchFamily="34" charset="-127"/>
                  <a:cs typeface="Times New Roman" pitchFamily="18" charset="0"/>
                </a:rPr>
                <a:t>Vai</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trò</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của</a:t>
              </a:r>
              <a:r>
                <a:rPr lang="en-US" altLang="ko-KR" sz="3200" b="1" dirty="0" smtClean="0">
                  <a:solidFill>
                    <a:schemeClr val="bg1"/>
                  </a:solidFill>
                  <a:latin typeface="Times New Roman" pitchFamily="18" charset="0"/>
                  <a:ea typeface="Gulim" pitchFamily="34" charset="-127"/>
                  <a:cs typeface="Times New Roman" pitchFamily="18" charset="0"/>
                </a:rPr>
                <a:t> vi </a:t>
              </a:r>
              <a:r>
                <a:rPr lang="en-US" altLang="ko-KR" sz="3200" b="1" dirty="0" err="1" smtClean="0">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grpSp>
        <p:nvGrpSpPr>
          <p:cNvPr id="50" name="Group 49"/>
          <p:cNvGrpSpPr>
            <a:grpSpLocks/>
          </p:cNvGrpSpPr>
          <p:nvPr/>
        </p:nvGrpSpPr>
        <p:grpSpPr bwMode="auto">
          <a:xfrm>
            <a:off x="97692" y="3979022"/>
            <a:ext cx="9274908" cy="1078753"/>
            <a:chOff x="292274" y="2928551"/>
            <a:chExt cx="4903066" cy="864000"/>
          </a:xfrm>
        </p:grpSpPr>
        <p:sp>
          <p:nvSpPr>
            <p:cNvPr id="51"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52"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53"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smtClean="0">
                  <a:solidFill>
                    <a:schemeClr val="accent6">
                      <a:lumMod val="75000"/>
                    </a:schemeClr>
                  </a:solidFill>
                  <a:latin typeface="Times New Roman" pitchFamily="18" charset="0"/>
                  <a:cs typeface="Times New Roman" pitchFamily="18" charset="0"/>
                </a:rPr>
                <a:t>3</a:t>
              </a:r>
              <a:endParaRPr lang="ko-KR" altLang="en-US" sz="3733" dirty="0">
                <a:solidFill>
                  <a:schemeClr val="accent6">
                    <a:lumMod val="75000"/>
                  </a:schemeClr>
                </a:solidFill>
                <a:latin typeface="Times New Roman" pitchFamily="18" charset="0"/>
                <a:cs typeface="Times New Roman" pitchFamily="18" charset="0"/>
              </a:endParaRPr>
            </a:p>
          </p:txBody>
        </p:sp>
        <p:sp>
          <p:nvSpPr>
            <p:cNvPr id="54"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smtClean="0">
                  <a:solidFill>
                    <a:schemeClr val="bg1"/>
                  </a:solidFill>
                  <a:latin typeface="Times New Roman" pitchFamily="18" charset="0"/>
                  <a:ea typeface="Gulim" pitchFamily="34" charset="-127"/>
                  <a:cs typeface="Times New Roman" pitchFamily="18" charset="0"/>
                </a:rPr>
                <a:t>Tác</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hại</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của</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virut</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và</a:t>
              </a:r>
              <a:r>
                <a:rPr lang="en-US" altLang="ko-KR" sz="3200" b="1" dirty="0" smtClean="0">
                  <a:solidFill>
                    <a:schemeClr val="bg1"/>
                  </a:solidFill>
                  <a:latin typeface="Times New Roman" pitchFamily="18" charset="0"/>
                  <a:ea typeface="Gulim" pitchFamily="34" charset="-127"/>
                  <a:cs typeface="Times New Roman" pitchFamily="18" charset="0"/>
                </a:rPr>
                <a:t> vi </a:t>
              </a:r>
              <a:r>
                <a:rPr lang="en-US" altLang="ko-KR" sz="3200" b="1" dirty="0" err="1" smtClean="0">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grpSp>
        <p:nvGrpSpPr>
          <p:cNvPr id="55" name="Group 54"/>
          <p:cNvGrpSpPr>
            <a:grpSpLocks/>
          </p:cNvGrpSpPr>
          <p:nvPr/>
        </p:nvGrpSpPr>
        <p:grpSpPr bwMode="auto">
          <a:xfrm>
            <a:off x="97692" y="5398247"/>
            <a:ext cx="9274908" cy="1078753"/>
            <a:chOff x="292274" y="2928551"/>
            <a:chExt cx="4903066" cy="864000"/>
          </a:xfrm>
        </p:grpSpPr>
        <p:sp>
          <p:nvSpPr>
            <p:cNvPr id="56"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57"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58"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smtClean="0">
                  <a:solidFill>
                    <a:schemeClr val="accent6">
                      <a:lumMod val="75000"/>
                    </a:schemeClr>
                  </a:solidFill>
                  <a:latin typeface="Times New Roman" pitchFamily="18" charset="0"/>
                  <a:cs typeface="Times New Roman" pitchFamily="18" charset="0"/>
                </a:rPr>
                <a:t>4</a:t>
              </a:r>
              <a:endParaRPr lang="ko-KR" altLang="en-US" sz="3733" dirty="0">
                <a:solidFill>
                  <a:schemeClr val="accent6">
                    <a:lumMod val="75000"/>
                  </a:schemeClr>
                </a:solidFill>
                <a:latin typeface="Times New Roman" pitchFamily="18" charset="0"/>
                <a:cs typeface="Times New Roman" pitchFamily="18" charset="0"/>
              </a:endParaRPr>
            </a:p>
          </p:txBody>
        </p:sp>
        <p:sp>
          <p:nvSpPr>
            <p:cNvPr id="59"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smtClean="0">
                  <a:solidFill>
                    <a:schemeClr val="bg1"/>
                  </a:solidFill>
                  <a:latin typeface="Times New Roman" pitchFamily="18" charset="0"/>
                  <a:ea typeface="Gulim" pitchFamily="34" charset="-127"/>
                  <a:cs typeface="Times New Roman" pitchFamily="18" charset="0"/>
                </a:rPr>
                <a:t>Phòng</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bệnh</a:t>
              </a:r>
              <a:r>
                <a:rPr lang="en-US" altLang="ko-KR" sz="3200" b="1" dirty="0" smtClean="0">
                  <a:solidFill>
                    <a:schemeClr val="bg1"/>
                  </a:solidFill>
                  <a:latin typeface="Times New Roman" pitchFamily="18" charset="0"/>
                  <a:ea typeface="Gulim" pitchFamily="34" charset="-127"/>
                  <a:cs typeface="Times New Roman" pitchFamily="18" charset="0"/>
                </a:rPr>
                <a:t> do </a:t>
              </a:r>
              <a:r>
                <a:rPr lang="en-US" altLang="ko-KR" sz="3200" b="1" dirty="0" err="1" smtClean="0">
                  <a:solidFill>
                    <a:schemeClr val="bg1"/>
                  </a:solidFill>
                  <a:latin typeface="Times New Roman" pitchFamily="18" charset="0"/>
                  <a:ea typeface="Gulim" pitchFamily="34" charset="-127"/>
                  <a:cs typeface="Times New Roman" pitchFamily="18" charset="0"/>
                </a:rPr>
                <a:t>virut</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và</a:t>
              </a:r>
              <a:r>
                <a:rPr lang="en-US" altLang="ko-KR" sz="3200" b="1" dirty="0" smtClean="0">
                  <a:solidFill>
                    <a:schemeClr val="bg1"/>
                  </a:solidFill>
                  <a:latin typeface="Times New Roman" pitchFamily="18" charset="0"/>
                  <a:ea typeface="Gulim" pitchFamily="34" charset="-127"/>
                  <a:cs typeface="Times New Roman" pitchFamily="18" charset="0"/>
                </a:rPr>
                <a:t> vi </a:t>
              </a:r>
              <a:r>
                <a:rPr lang="en-US" altLang="ko-KR" sz="3200" b="1" dirty="0" err="1" smtClean="0">
                  <a:solidFill>
                    <a:schemeClr val="bg1"/>
                  </a:solidFill>
                  <a:latin typeface="Times New Roman" pitchFamily="18" charset="0"/>
                  <a:ea typeface="Gulim" pitchFamily="34" charset="-127"/>
                  <a:cs typeface="Times New Roman" pitchFamily="18" charset="0"/>
                </a:rPr>
                <a:t>khuẩn</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gây</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nên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spTree>
    <p:custDataLst>
      <p:tags r:id="rId1"/>
    </p:custDataLst>
    <p:extLst>
      <p:ext uri="{BB962C8B-B14F-4D97-AF65-F5344CB8AC3E}">
        <p14:creationId xmlns:p14="http://schemas.microsoft.com/office/powerpoint/2010/main" val="694631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arn(inVertical)">
                                      <p:cBhvr>
                                        <p:cTn id="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y01\Desktop\thang 5\ph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21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ay01\Desktop\thang 5\virut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 y="914400"/>
            <a:ext cx="8229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895600" y="157942"/>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740227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5791200"/>
            <a:ext cx="2286000" cy="792163"/>
          </a:xfrm>
        </p:spPr>
        <p:txBody>
          <a:bodyPr/>
          <a:lstStyle/>
          <a:p>
            <a:pPr marL="0" indent="0" algn="ctr">
              <a:buNone/>
            </a:pPr>
            <a:r>
              <a:rPr lang="en-US" sz="3600" b="1" dirty="0" err="1" smtClean="0">
                <a:latin typeface="Times New Roman" pitchFamily="18" charset="0"/>
                <a:cs typeface="Times New Roman" pitchFamily="18" charset="0"/>
              </a:rPr>
              <a:t>Virut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sởi</a:t>
            </a:r>
            <a:endParaRPr lang="en-US" sz="3600" b="1" dirty="0" smtClean="0">
              <a:latin typeface="Times New Roman" pitchFamily="18" charset="0"/>
              <a:cs typeface="Times New Roman" pitchFamily="18" charset="0"/>
            </a:endParaRPr>
          </a:p>
          <a:p>
            <a:endParaRPr lang="en-US" dirty="0"/>
          </a:p>
        </p:txBody>
      </p:sp>
      <p:pic>
        <p:nvPicPr>
          <p:cNvPr id="2050" name="Picture 2" descr="Bệnh s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153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96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irus quai bị sống trong không khí bao lâu?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48729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5791200"/>
            <a:ext cx="4267200" cy="707886"/>
          </a:xfrm>
          <a:prstGeom prst="rect">
            <a:avLst/>
          </a:prstGeom>
          <a:noFill/>
        </p:spPr>
        <p:txBody>
          <a:bodyPr wrap="square" rtlCol="0">
            <a:spAutoFit/>
          </a:bodyPr>
          <a:lstStyle/>
          <a:p>
            <a:pPr algn="ctr"/>
            <a:r>
              <a:rPr lang="en-US" sz="4000" b="1" dirty="0" err="1" smtClean="0">
                <a:solidFill>
                  <a:schemeClr val="bg1"/>
                </a:solidFill>
                <a:latin typeface="Times New Roman" pitchFamily="18" charset="0"/>
                <a:cs typeface="Times New Roman" pitchFamily="18" charset="0"/>
              </a:rPr>
              <a:t>Virut</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quai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bị</a:t>
            </a:r>
            <a:endParaRPr lang="en-US" sz="4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96473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19400" y="76200"/>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VI KHUẨN</a:t>
            </a:r>
            <a:endParaRPr lang="en-US" b="1" dirty="0">
              <a:latin typeface="Times New Roman" pitchFamily="18" charset="0"/>
              <a:cs typeface="Times New Roman" pitchFamily="18" charset="0"/>
            </a:endParaRPr>
          </a:p>
        </p:txBody>
      </p:sp>
      <p:pic>
        <p:nvPicPr>
          <p:cNvPr id="6146" name="Picture 2" descr="C:\Users\May01\Desktop\thang 5\vi khuẩ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43742"/>
            <a:ext cx="8229600" cy="570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653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13310</TotalTime>
  <Words>768</Words>
  <Application>Microsoft Office PowerPoint</Application>
  <PresentationFormat>On-screen Show (4:3)</PresentationFormat>
  <Paragraphs>71</Paragraphs>
  <Slides>36</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Malgun Gothic</vt:lpstr>
      <vt:lpstr>Arial</vt:lpstr>
      <vt:lpstr>Arial Black</vt:lpstr>
      <vt:lpstr>Calibri</vt:lpstr>
      <vt:lpstr>Gulim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May01</dc:creator>
  <cp:lastModifiedBy>Admin</cp:lastModifiedBy>
  <cp:revision>39</cp:revision>
  <dcterms:created xsi:type="dcterms:W3CDTF">2021-05-03T01:49:01Z</dcterms:created>
  <dcterms:modified xsi:type="dcterms:W3CDTF">2023-12-19T01:53:18Z</dcterms:modified>
</cp:coreProperties>
</file>