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tmp" ContentType="image/p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7" r:id="rId3"/>
    <p:sldId id="315" r:id="rId4"/>
    <p:sldId id="256" r:id="rId5"/>
    <p:sldId id="263" r:id="rId6"/>
    <p:sldId id="264" r:id="rId7"/>
    <p:sldId id="265" r:id="rId8"/>
    <p:sldId id="266" r:id="rId9"/>
    <p:sldId id="2007577258" r:id="rId10"/>
    <p:sldId id="2007577259" r:id="rId11"/>
    <p:sldId id="551" r:id="rId12"/>
    <p:sldId id="2007577267" r:id="rId13"/>
    <p:sldId id="2007577261" r:id="rId14"/>
    <p:sldId id="286" r:id="rId15"/>
    <p:sldId id="288" r:id="rId16"/>
    <p:sldId id="2007577262" r:id="rId17"/>
    <p:sldId id="2007577263" r:id="rId18"/>
    <p:sldId id="262" r:id="rId19"/>
    <p:sldId id="275" r:id="rId20"/>
    <p:sldId id="2007577266" r:id="rId21"/>
    <p:sldId id="2007577268"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653"/>
    <a:srgbClr val="99FF66"/>
    <a:srgbClr val="00FF00"/>
    <a:srgbClr val="68FC7A"/>
    <a:srgbClr val="A3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72" autoAdjust="0"/>
  </p:normalViewPr>
  <p:slideViewPr>
    <p:cSldViewPr>
      <p:cViewPr varScale="1">
        <p:scale>
          <a:sx n="54" d="100"/>
          <a:sy n="54" d="100"/>
        </p:scale>
        <p:origin x="16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D294-AFE5-45B0-9E8C-BD799D82F464}" type="datetimeFigureOut">
              <a:rPr lang="en-US" smtClean="0"/>
              <a:t>11/12/2025</a:t>
            </a:fld>
            <a:endParaRPr lang="en-US"/>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C4B21-58DC-4C6A-A459-31BDC0F6AB89}" type="slidenum">
              <a:rPr lang="en-US" smtClean="0"/>
              <a:t>‹#›</a:t>
            </a:fld>
            <a:endParaRPr lang="en-US"/>
          </a:p>
        </p:txBody>
      </p:sp>
    </p:spTree>
    <p:extLst>
      <p:ext uri="{BB962C8B-B14F-4D97-AF65-F5344CB8AC3E}">
        <p14:creationId xmlns:p14="http://schemas.microsoft.com/office/powerpoint/2010/main" val="348384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210C8-0344-4C56-88B5-C59740AADB0F}" type="slidenum">
              <a:rPr lang="en-US" smtClean="0"/>
              <a:t>13</a:t>
            </a:fld>
            <a:endParaRPr lang="en-US"/>
          </a:p>
        </p:txBody>
      </p:sp>
    </p:spTree>
    <p:extLst>
      <p:ext uri="{BB962C8B-B14F-4D97-AF65-F5344CB8AC3E}">
        <p14:creationId xmlns:p14="http://schemas.microsoft.com/office/powerpoint/2010/main" val="406934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D0EC4B21-58DC-4C6A-A459-31BDC0F6AB89}" type="slidenum">
              <a:rPr lang="en-US" smtClean="0"/>
              <a:t>18</a:t>
            </a:fld>
            <a:endParaRPr lang="en-US"/>
          </a:p>
        </p:txBody>
      </p:sp>
    </p:spTree>
    <p:extLst>
      <p:ext uri="{BB962C8B-B14F-4D97-AF65-F5344CB8AC3E}">
        <p14:creationId xmlns:p14="http://schemas.microsoft.com/office/powerpoint/2010/main" val="185143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B22D9A-CB55-448B-9A73-D65C3DAC6D5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232587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22D9A-CB55-448B-9A73-D65C3DAC6D5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182097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22D9A-CB55-448B-9A73-D65C3DAC6D5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195426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283FE6-28B0-4038-85C1-3E535868ACA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1934002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83FE6-28B0-4038-85C1-3E535868ACA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206334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83FE6-28B0-4038-85C1-3E535868ACA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2740858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283FE6-28B0-4038-85C1-3E535868ACA2}"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3137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83FE6-28B0-4038-85C1-3E535868ACA2}"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419969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283FE6-28B0-4038-85C1-3E535868ACA2}"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3363994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83FE6-28B0-4038-85C1-3E535868ACA2}"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2018798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B283FE6-28B0-4038-85C1-3E535868ACA2}"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85296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22D9A-CB55-448B-9A73-D65C3DAC6D5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2312700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B283FE6-28B0-4038-85C1-3E535868ACA2}"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235287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83FE6-28B0-4038-85C1-3E535868ACA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3192471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83FE6-28B0-4038-85C1-3E535868ACA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0C4C0-AAA8-4480-B9B7-DD413929BC56}" type="slidenum">
              <a:rPr lang="en-US" smtClean="0"/>
              <a:t>‹#›</a:t>
            </a:fld>
            <a:endParaRPr lang="en-US"/>
          </a:p>
        </p:txBody>
      </p:sp>
    </p:spTree>
    <p:extLst>
      <p:ext uri="{BB962C8B-B14F-4D97-AF65-F5344CB8AC3E}">
        <p14:creationId xmlns:p14="http://schemas.microsoft.com/office/powerpoint/2010/main" val="303057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22D9A-CB55-448B-9A73-D65C3DAC6D52}"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244433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B22D9A-CB55-448B-9A73-D65C3DAC6D52}"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208644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B22D9A-CB55-448B-9A73-D65C3DAC6D52}"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282525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B22D9A-CB55-448B-9A73-D65C3DAC6D52}"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368000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22D9A-CB55-448B-9A73-D65C3DAC6D52}"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110453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22D9A-CB55-448B-9A73-D65C3DAC6D52}"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310796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22D9A-CB55-448B-9A73-D65C3DAC6D52}"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72EA-7878-4836-B1A5-8E9A0EB22534}" type="slidenum">
              <a:rPr lang="en-US" smtClean="0"/>
              <a:t>‹#›</a:t>
            </a:fld>
            <a:endParaRPr lang="en-US"/>
          </a:p>
        </p:txBody>
      </p:sp>
    </p:spTree>
    <p:extLst>
      <p:ext uri="{BB962C8B-B14F-4D97-AF65-F5344CB8AC3E}">
        <p14:creationId xmlns:p14="http://schemas.microsoft.com/office/powerpoint/2010/main" val="413362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22D9A-CB55-448B-9A73-D65C3DAC6D52}" type="datetimeFigureOut">
              <a:rPr lang="en-US" smtClean="0"/>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272EA-7878-4836-B1A5-8E9A0EB22534}" type="slidenum">
              <a:rPr lang="en-US" smtClean="0"/>
              <a:t>‹#›</a:t>
            </a:fld>
            <a:endParaRPr lang="en-US"/>
          </a:p>
        </p:txBody>
      </p:sp>
    </p:spTree>
    <p:extLst>
      <p:ext uri="{BB962C8B-B14F-4D97-AF65-F5344CB8AC3E}">
        <p14:creationId xmlns:p14="http://schemas.microsoft.com/office/powerpoint/2010/main" val="74623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283FE6-28B0-4038-85C1-3E535868ACA2}" type="datetimeFigureOut">
              <a:rPr lang="en-US" smtClean="0"/>
              <a:t>11/12/2025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0C4C0-AAA8-4480-B9B7-DD413929BC56}" type="slidenum">
              <a:rPr lang="en-US" smtClean="0"/>
              <a:t>‹#›</a:t>
            </a:fld>
            <a:endParaRPr lang="en-US"/>
          </a:p>
        </p:txBody>
      </p:sp>
    </p:spTree>
    <p:extLst>
      <p:ext uri="{BB962C8B-B14F-4D97-AF65-F5344CB8AC3E}">
        <p14:creationId xmlns:p14="http://schemas.microsoft.com/office/powerpoint/2010/main" val="609327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4.jfif"/><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DDCE02-C33C-0BBA-F4CA-2EC9EBDAAB85}"/>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647503A7-304E-A205-4FDB-2E25341706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1824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
        <p:nvSpPr>
          <p:cNvPr id="2" name="Google Shape;3250;p41">
            <a:extLst>
              <a:ext uri="{FF2B5EF4-FFF2-40B4-BE49-F238E27FC236}">
                <a16:creationId xmlns:a16="http://schemas.microsoft.com/office/drawing/2014/main" id="{D70D0AB2-3695-4167-A169-DAB653CF461E}"/>
              </a:ext>
            </a:extLst>
          </p:cNvPr>
          <p:cNvSpPr/>
          <p:nvPr/>
        </p:nvSpPr>
        <p:spPr>
          <a:xfrm>
            <a:off x="6106950" y="3962486"/>
            <a:ext cx="2377440" cy="469536"/>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FF"/>
              </a:solidFill>
            </a:endParaRPr>
          </a:p>
        </p:txBody>
      </p:sp>
      <p:sp>
        <p:nvSpPr>
          <p:cNvPr id="3" name="Google Shape;3251;p41">
            <a:extLst>
              <a:ext uri="{FF2B5EF4-FFF2-40B4-BE49-F238E27FC236}">
                <a16:creationId xmlns:a16="http://schemas.microsoft.com/office/drawing/2014/main" id="{AC5A0428-89EB-AA65-21FD-2AF97232801C}"/>
              </a:ext>
            </a:extLst>
          </p:cNvPr>
          <p:cNvSpPr/>
          <p:nvPr/>
        </p:nvSpPr>
        <p:spPr>
          <a:xfrm>
            <a:off x="3404113" y="3962486"/>
            <a:ext cx="2374505" cy="433117"/>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000FF"/>
              </a:solidFill>
            </a:endParaRPr>
          </a:p>
        </p:txBody>
      </p:sp>
      <p:sp>
        <p:nvSpPr>
          <p:cNvPr id="16" name="Google Shape;3268;p41">
            <a:extLst>
              <a:ext uri="{FF2B5EF4-FFF2-40B4-BE49-F238E27FC236}">
                <a16:creationId xmlns:a16="http://schemas.microsoft.com/office/drawing/2014/main" id="{71C7EF7E-591B-9881-C9D0-36605FDD2DBF}"/>
              </a:ext>
            </a:extLst>
          </p:cNvPr>
          <p:cNvSpPr txBox="1">
            <a:spLocks/>
          </p:cNvSpPr>
          <p:nvPr/>
        </p:nvSpPr>
        <p:spPr>
          <a:xfrm>
            <a:off x="1766215" y="1766331"/>
            <a:ext cx="5944024" cy="729772"/>
          </a:xfrm>
          <a:prstGeom prst="rect">
            <a:avLst/>
          </a:prstGeom>
          <a:noFill/>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b="1" dirty="0">
                <a:solidFill>
                  <a:srgbClr val="0000FF"/>
                </a:solidFill>
                <a:latin typeface="Times New Roman" panose="02020603050405020304" pitchFamily="18" charset="0"/>
              </a:rPr>
              <a:t>I. </a:t>
            </a:r>
            <a:r>
              <a:rPr lang="en-US" sz="2400" b="1" dirty="0" err="1">
                <a:solidFill>
                  <a:srgbClr val="0000FF"/>
                </a:solidFill>
                <a:latin typeface="Times New Roman" panose="02020603050405020304" pitchFamily="18" charset="0"/>
              </a:rPr>
              <a:t>HỖN</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HỢP</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CHẤT</a:t>
            </a:r>
            <a:r>
              <a:rPr lang="en-US" sz="2400" b="1" dirty="0">
                <a:solidFill>
                  <a:srgbClr val="0000FF"/>
                </a:solidFill>
                <a:latin typeface="Times New Roman" panose="02020603050405020304" pitchFamily="18" charset="0"/>
              </a:rPr>
              <a:t> TINH </a:t>
            </a:r>
            <a:r>
              <a:rPr lang="en-US" sz="2400" b="1" dirty="0" err="1">
                <a:solidFill>
                  <a:srgbClr val="0000FF"/>
                </a:solidFill>
                <a:latin typeface="Times New Roman" panose="02020603050405020304" pitchFamily="18" charset="0"/>
              </a:rPr>
              <a:t>KHIẾT</a:t>
            </a:r>
            <a:endParaRPr lang="en-US" sz="2400" b="1" dirty="0">
              <a:solidFill>
                <a:srgbClr val="0000FF"/>
              </a:solidFill>
              <a:latin typeface="Times New Roman" panose="02020603050405020304" pitchFamily="18" charset="0"/>
            </a:endParaRPr>
          </a:p>
        </p:txBody>
      </p:sp>
      <p:sp>
        <p:nvSpPr>
          <p:cNvPr id="17" name="Google Shape;3269;p41">
            <a:extLst>
              <a:ext uri="{FF2B5EF4-FFF2-40B4-BE49-F238E27FC236}">
                <a16:creationId xmlns:a16="http://schemas.microsoft.com/office/drawing/2014/main" id="{D82351A3-188C-FB2A-6544-A033B9C4B59D}"/>
              </a:ext>
            </a:extLst>
          </p:cNvPr>
          <p:cNvSpPr txBox="1">
            <a:spLocks/>
          </p:cNvSpPr>
          <p:nvPr/>
        </p:nvSpPr>
        <p:spPr>
          <a:xfrm>
            <a:off x="1766215" y="3207167"/>
            <a:ext cx="5322030" cy="263331"/>
          </a:xfrm>
          <a:prstGeom prst="rect">
            <a:avLst/>
          </a:prstGeom>
          <a:noFill/>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b="1" dirty="0">
                <a:solidFill>
                  <a:srgbClr val="0000FF"/>
                </a:solidFill>
                <a:latin typeface="Times New Roman" panose="02020603050405020304" pitchFamily="18" charset="0"/>
              </a:rPr>
              <a:t>II. </a:t>
            </a:r>
            <a:r>
              <a:rPr lang="en-US" sz="2400" b="1" dirty="0" err="1">
                <a:solidFill>
                  <a:srgbClr val="0000FF"/>
                </a:solidFill>
                <a:latin typeface="Times New Roman" panose="02020603050405020304" pitchFamily="18" charset="0"/>
              </a:rPr>
              <a:t>HUYỀN</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PHÙ</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NHŨ</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TƯƠNG</a:t>
            </a:r>
            <a:endParaRPr lang="vi-VN" sz="2400" b="1" dirty="0">
              <a:solidFill>
                <a:srgbClr val="0000FF"/>
              </a:solidFill>
              <a:latin typeface="Times New Roman" panose="02020603050405020304" pitchFamily="18" charset="0"/>
            </a:endParaRPr>
          </a:p>
        </p:txBody>
      </p:sp>
      <p:sp>
        <p:nvSpPr>
          <p:cNvPr id="18" name="Google Shape;3270;p41">
            <a:extLst>
              <a:ext uri="{FF2B5EF4-FFF2-40B4-BE49-F238E27FC236}">
                <a16:creationId xmlns:a16="http://schemas.microsoft.com/office/drawing/2014/main" id="{467F45DF-D3E0-924F-BD54-9091D26ADEEC}"/>
              </a:ext>
            </a:extLst>
          </p:cNvPr>
          <p:cNvSpPr txBox="1">
            <a:spLocks/>
          </p:cNvSpPr>
          <p:nvPr/>
        </p:nvSpPr>
        <p:spPr>
          <a:xfrm>
            <a:off x="1722897" y="4347972"/>
            <a:ext cx="3769382" cy="409500"/>
          </a:xfrm>
          <a:prstGeom prst="rect">
            <a:avLst/>
          </a:prstGeom>
          <a:noFill/>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b="1" dirty="0">
                <a:solidFill>
                  <a:srgbClr val="0000FF"/>
                </a:solidFill>
                <a:latin typeface="Times New Roman" panose="02020603050405020304" pitchFamily="18" charset="0"/>
              </a:rPr>
              <a:t>III. DUNG </a:t>
            </a:r>
            <a:r>
              <a:rPr lang="en-US" sz="2400" b="1" dirty="0" err="1">
                <a:solidFill>
                  <a:srgbClr val="0000FF"/>
                </a:solidFill>
                <a:latin typeface="Times New Roman" panose="02020603050405020304" pitchFamily="18" charset="0"/>
              </a:rPr>
              <a:t>DỊCH</a:t>
            </a:r>
            <a:endParaRPr lang="en-US" sz="2400" b="1" dirty="0">
              <a:solidFill>
                <a:srgbClr val="0000FF"/>
              </a:solidFill>
              <a:latin typeface="Times New Roman" panose="02020603050405020304" pitchFamily="18" charset="0"/>
            </a:endParaRPr>
          </a:p>
        </p:txBody>
      </p:sp>
      <p:grpSp>
        <p:nvGrpSpPr>
          <p:cNvPr id="19" name="Group 12">
            <a:extLst>
              <a:ext uri="{FF2B5EF4-FFF2-40B4-BE49-F238E27FC236}">
                <a16:creationId xmlns:a16="http://schemas.microsoft.com/office/drawing/2014/main" id="{C307B2DE-9D53-D4B9-E36A-0AFD9B79F3BB}"/>
              </a:ext>
            </a:extLst>
          </p:cNvPr>
          <p:cNvGrpSpPr/>
          <p:nvPr/>
        </p:nvGrpSpPr>
        <p:grpSpPr>
          <a:xfrm>
            <a:off x="326660" y="1676400"/>
            <a:ext cx="1107101" cy="1080189"/>
            <a:chOff x="1259697" y="1533191"/>
            <a:chExt cx="1107101" cy="1080189"/>
          </a:xfrm>
        </p:grpSpPr>
        <p:sp>
          <p:nvSpPr>
            <p:cNvPr id="20" name="Oval 1">
              <a:extLst>
                <a:ext uri="{FF2B5EF4-FFF2-40B4-BE49-F238E27FC236}">
                  <a16:creationId xmlns:a16="http://schemas.microsoft.com/office/drawing/2014/main" id="{33835C50-690B-19B6-62A4-5F218D21EAA1}"/>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a:extLst>
                <a:ext uri="{FF2B5EF4-FFF2-40B4-BE49-F238E27FC236}">
                  <a16:creationId xmlns:a16="http://schemas.microsoft.com/office/drawing/2014/main" id="{43D0283A-8E09-50A9-623A-DFF8EA2959B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Lst>
            </a:blip>
            <a:stretch>
              <a:fillRect/>
            </a:stretch>
          </p:blipFill>
          <p:spPr>
            <a:xfrm>
              <a:off x="1409352" y="1623122"/>
              <a:ext cx="807790" cy="815411"/>
            </a:xfrm>
            <a:prstGeom prst="rect">
              <a:avLst/>
            </a:prstGeom>
          </p:spPr>
        </p:pic>
      </p:grpSp>
      <p:grpSp>
        <p:nvGrpSpPr>
          <p:cNvPr id="22" name="Group 11">
            <a:extLst>
              <a:ext uri="{FF2B5EF4-FFF2-40B4-BE49-F238E27FC236}">
                <a16:creationId xmlns:a16="http://schemas.microsoft.com/office/drawing/2014/main" id="{3222F54E-D75E-26B2-C76B-4163321201D5}"/>
              </a:ext>
            </a:extLst>
          </p:cNvPr>
          <p:cNvGrpSpPr/>
          <p:nvPr/>
        </p:nvGrpSpPr>
        <p:grpSpPr>
          <a:xfrm>
            <a:off x="371165" y="2857515"/>
            <a:ext cx="1107101" cy="1080189"/>
            <a:chOff x="4018449" y="1533191"/>
            <a:chExt cx="1107101" cy="1080189"/>
          </a:xfrm>
        </p:grpSpPr>
        <p:sp>
          <p:nvSpPr>
            <p:cNvPr id="23" name="Oval 21">
              <a:extLst>
                <a:ext uri="{FF2B5EF4-FFF2-40B4-BE49-F238E27FC236}">
                  <a16:creationId xmlns:a16="http://schemas.microsoft.com/office/drawing/2014/main" id="{A478BB3B-E8E7-71AE-9F97-27DB51650F63}"/>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6">
              <a:extLst>
                <a:ext uri="{FF2B5EF4-FFF2-40B4-BE49-F238E27FC236}">
                  <a16:creationId xmlns:a16="http://schemas.microsoft.com/office/drawing/2014/main" id="{B27D3FCF-0E90-F393-26E4-C89654D0958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Lst>
            </a:blip>
            <a:stretch>
              <a:fillRect/>
            </a:stretch>
          </p:blipFill>
          <p:spPr>
            <a:xfrm>
              <a:off x="4098132" y="1538545"/>
              <a:ext cx="938395" cy="994141"/>
            </a:xfrm>
            <a:prstGeom prst="rect">
              <a:avLst/>
            </a:prstGeom>
          </p:spPr>
        </p:pic>
      </p:grpSp>
      <p:grpSp>
        <p:nvGrpSpPr>
          <p:cNvPr id="25" name="Group 10">
            <a:extLst>
              <a:ext uri="{FF2B5EF4-FFF2-40B4-BE49-F238E27FC236}">
                <a16:creationId xmlns:a16="http://schemas.microsoft.com/office/drawing/2014/main" id="{D126F685-3A32-EC1A-7093-B8E0502F5ADB}"/>
              </a:ext>
            </a:extLst>
          </p:cNvPr>
          <p:cNvGrpSpPr/>
          <p:nvPr/>
        </p:nvGrpSpPr>
        <p:grpSpPr>
          <a:xfrm>
            <a:off x="371165" y="5165392"/>
            <a:ext cx="1107101" cy="1080189"/>
            <a:chOff x="6643680" y="1491561"/>
            <a:chExt cx="1107101" cy="1080189"/>
          </a:xfrm>
        </p:grpSpPr>
        <p:sp>
          <p:nvSpPr>
            <p:cNvPr id="26" name="Oval 27">
              <a:extLst>
                <a:ext uri="{FF2B5EF4-FFF2-40B4-BE49-F238E27FC236}">
                  <a16:creationId xmlns:a16="http://schemas.microsoft.com/office/drawing/2014/main" id="{05795C84-0C37-89A2-E826-92A084177217}"/>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8">
              <a:extLst>
                <a:ext uri="{FF2B5EF4-FFF2-40B4-BE49-F238E27FC236}">
                  <a16:creationId xmlns:a16="http://schemas.microsoft.com/office/drawing/2014/main" id="{13D5E958-2558-B424-9AA5-96C6F092401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Lst>
            </a:blip>
            <a:stretch>
              <a:fillRect/>
            </a:stretch>
          </p:blipFill>
          <p:spPr>
            <a:xfrm>
              <a:off x="6811631" y="1588193"/>
              <a:ext cx="800169" cy="777307"/>
            </a:xfrm>
            <a:prstGeom prst="rect">
              <a:avLst/>
            </a:prstGeom>
          </p:spPr>
        </p:pic>
      </p:grpSp>
      <p:sp>
        <p:nvSpPr>
          <p:cNvPr id="7" name="Google Shape;3069;p39">
            <a:extLst>
              <a:ext uri="{FF2B5EF4-FFF2-40B4-BE49-F238E27FC236}">
                <a16:creationId xmlns:a16="http://schemas.microsoft.com/office/drawing/2014/main" id="{4454450E-2576-F7B1-7845-8A0C66619AB4}"/>
              </a:ext>
            </a:extLst>
          </p:cNvPr>
          <p:cNvSpPr txBox="1">
            <a:spLocks/>
          </p:cNvSpPr>
          <p:nvPr/>
        </p:nvSpPr>
        <p:spPr>
          <a:xfrm>
            <a:off x="148668" y="320938"/>
            <a:ext cx="8846664" cy="409500"/>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pPr>
            <a:br>
              <a:rPr lang="vi-VN" sz="3600" dirty="0">
                <a:latin typeface="Times New Roman" panose="02020603050405020304" pitchFamily="18" charset="0"/>
              </a:rPr>
            </a:br>
            <a:r>
              <a:rPr lang="vi-VN" sz="3600" dirty="0">
                <a:solidFill>
                  <a:srgbClr val="FF0000"/>
                </a:solidFill>
                <a:latin typeface="Times New Roman" panose="02020603050405020304" pitchFamily="18" charset="0"/>
              </a:rPr>
              <a:t>BÀI </a:t>
            </a:r>
            <a:r>
              <a:rPr lang="en-US" sz="3600" dirty="0">
                <a:solidFill>
                  <a:srgbClr val="FF0000"/>
                </a:solidFill>
                <a:latin typeface="Times New Roman" panose="02020603050405020304" pitchFamily="18" charset="0"/>
              </a:rPr>
              <a:t>10</a:t>
            </a:r>
            <a:r>
              <a:rPr lang="vi-VN"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HỖN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HỢP</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CHẤT</a:t>
            </a:r>
            <a:r>
              <a:rPr lang="en-US" sz="3600" dirty="0">
                <a:solidFill>
                  <a:srgbClr val="FF0000"/>
                </a:solidFill>
                <a:latin typeface="Times New Roman" panose="02020603050405020304" pitchFamily="18" charset="0"/>
              </a:rPr>
              <a:t> TINH </a:t>
            </a:r>
            <a:r>
              <a:rPr lang="en-US" sz="3600" dirty="0" err="1">
                <a:solidFill>
                  <a:srgbClr val="FF0000"/>
                </a:solidFill>
                <a:latin typeface="Times New Roman" panose="02020603050405020304" pitchFamily="18" charset="0"/>
              </a:rPr>
              <a:t>KHIẾT</a:t>
            </a:r>
            <a:r>
              <a:rPr lang="en-US" sz="3600" dirty="0">
                <a:solidFill>
                  <a:srgbClr val="FF0000"/>
                </a:solidFill>
                <a:latin typeface="Times New Roman" panose="02020603050405020304" pitchFamily="18" charset="0"/>
              </a:rPr>
              <a:t>, DUNG </a:t>
            </a:r>
            <a:r>
              <a:rPr lang="en-US" sz="3600" dirty="0" err="1">
                <a:solidFill>
                  <a:srgbClr val="FF0000"/>
                </a:solidFill>
                <a:latin typeface="Times New Roman" panose="02020603050405020304" pitchFamily="18" charset="0"/>
              </a:rPr>
              <a:t>DỊCH</a:t>
            </a:r>
            <a:endParaRPr lang="vi-VN" sz="3600" dirty="0">
              <a:solidFill>
                <a:srgbClr val="FF0000"/>
              </a:solidFill>
              <a:latin typeface="Times New Roman" panose="02020603050405020304" pitchFamily="18" charset="0"/>
            </a:endParaRPr>
          </a:p>
        </p:txBody>
      </p:sp>
      <p:grpSp>
        <p:nvGrpSpPr>
          <p:cNvPr id="8" name="Group 10">
            <a:extLst>
              <a:ext uri="{FF2B5EF4-FFF2-40B4-BE49-F238E27FC236}">
                <a16:creationId xmlns:a16="http://schemas.microsoft.com/office/drawing/2014/main" id="{B04C17FE-B70C-8DB1-0BD3-01801889EB02}"/>
              </a:ext>
            </a:extLst>
          </p:cNvPr>
          <p:cNvGrpSpPr/>
          <p:nvPr/>
        </p:nvGrpSpPr>
        <p:grpSpPr>
          <a:xfrm>
            <a:off x="432466" y="4054212"/>
            <a:ext cx="1107101" cy="1080189"/>
            <a:chOff x="6643680" y="1491561"/>
            <a:chExt cx="1107101" cy="1080189"/>
          </a:xfrm>
        </p:grpSpPr>
        <p:sp>
          <p:nvSpPr>
            <p:cNvPr id="9" name="Oval 27">
              <a:extLst>
                <a:ext uri="{FF2B5EF4-FFF2-40B4-BE49-F238E27FC236}">
                  <a16:creationId xmlns:a16="http://schemas.microsoft.com/office/drawing/2014/main" id="{D3B3ED0F-597A-0CD3-EEB1-CE2D4A53F192}"/>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a:extLst>
                <a:ext uri="{FF2B5EF4-FFF2-40B4-BE49-F238E27FC236}">
                  <a16:creationId xmlns:a16="http://schemas.microsoft.com/office/drawing/2014/main" id="{C9A06E43-4363-1E92-E118-8A44A5A4F19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Lst>
            </a:blip>
            <a:stretch>
              <a:fillRect/>
            </a:stretch>
          </p:blipFill>
          <p:spPr>
            <a:xfrm>
              <a:off x="6811631" y="1588193"/>
              <a:ext cx="800169" cy="777307"/>
            </a:xfrm>
            <a:prstGeom prst="rect">
              <a:avLst/>
            </a:prstGeom>
          </p:spPr>
        </p:pic>
      </p:grpSp>
      <p:sp>
        <p:nvSpPr>
          <p:cNvPr id="11" name="Google Shape;3270;p41">
            <a:extLst>
              <a:ext uri="{FF2B5EF4-FFF2-40B4-BE49-F238E27FC236}">
                <a16:creationId xmlns:a16="http://schemas.microsoft.com/office/drawing/2014/main" id="{75B81D28-BF34-4980-B778-7E2A17D7D3D8}"/>
              </a:ext>
            </a:extLst>
          </p:cNvPr>
          <p:cNvSpPr txBox="1">
            <a:spLocks/>
          </p:cNvSpPr>
          <p:nvPr/>
        </p:nvSpPr>
        <p:spPr>
          <a:xfrm>
            <a:off x="1682312" y="5527117"/>
            <a:ext cx="7090523" cy="409500"/>
          </a:xfrm>
          <a:prstGeom prst="rect">
            <a:avLst/>
          </a:prstGeom>
          <a:noFill/>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b="1" dirty="0">
                <a:solidFill>
                  <a:srgbClr val="0000FF"/>
                </a:solidFill>
                <a:latin typeface="Times New Roman" panose="02020603050405020304" pitchFamily="18" charset="0"/>
              </a:rPr>
              <a:t>IV. </a:t>
            </a:r>
            <a:r>
              <a:rPr lang="en-US" sz="2400" b="1" dirty="0" err="1">
                <a:solidFill>
                  <a:srgbClr val="0000FF"/>
                </a:solidFill>
                <a:latin typeface="Times New Roman" panose="02020603050405020304" pitchFamily="18" charset="0"/>
              </a:rPr>
              <a:t>CHẤT</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RẮN</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HOÀ</a:t>
            </a:r>
            <a:r>
              <a:rPr lang="en-US" sz="2400" b="1" dirty="0">
                <a:solidFill>
                  <a:srgbClr val="0000FF"/>
                </a:solidFill>
                <a:latin typeface="Times New Roman" panose="02020603050405020304" pitchFamily="18" charset="0"/>
              </a:rPr>
              <a:t> TAN </a:t>
            </a:r>
            <a:r>
              <a:rPr lang="en-US" sz="2400" b="1" dirty="0" err="1">
                <a:solidFill>
                  <a:srgbClr val="0000FF"/>
                </a:solidFill>
                <a:latin typeface="Times New Roman" panose="02020603050405020304" pitchFamily="18" charset="0"/>
              </a:rPr>
              <a:t>VÀ</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KHÔNG</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HOÀ</a:t>
            </a:r>
            <a:r>
              <a:rPr lang="en-US" sz="2400" b="1" dirty="0">
                <a:solidFill>
                  <a:srgbClr val="0000FF"/>
                </a:solidFill>
                <a:latin typeface="Times New Roman" panose="02020603050405020304" pitchFamily="18" charset="0"/>
              </a:rPr>
              <a:t> TAN TRONG </a:t>
            </a:r>
            <a:r>
              <a:rPr lang="en-US" sz="2400" b="1" dirty="0" err="1">
                <a:solidFill>
                  <a:srgbClr val="0000FF"/>
                </a:solidFill>
                <a:latin typeface="Times New Roman" panose="02020603050405020304" pitchFamily="18" charset="0"/>
              </a:rPr>
              <a:t>NƯỚC</a:t>
            </a:r>
            <a:endParaRPr lang="en-US" sz="2400" b="1" dirty="0">
              <a:solidFill>
                <a:srgbClr val="0000FF"/>
              </a:solidFill>
              <a:latin typeface="Times New Roman" panose="02020603050405020304" pitchFamily="18" charset="0"/>
            </a:endParaRPr>
          </a:p>
        </p:txBody>
      </p:sp>
      <p:sp>
        <p:nvSpPr>
          <p:cNvPr id="15" name="Hình chữ nhật 14">
            <a:extLst>
              <a:ext uri="{FF2B5EF4-FFF2-40B4-BE49-F238E27FC236}">
                <a16:creationId xmlns:a16="http://schemas.microsoft.com/office/drawing/2014/main" id="{28B7358E-6198-E308-BA00-CEED3DB745E6}"/>
              </a:ext>
            </a:extLst>
          </p:cNvPr>
          <p:cNvSpPr/>
          <p:nvPr/>
        </p:nvSpPr>
        <p:spPr>
          <a:xfrm>
            <a:off x="7124340" y="1350820"/>
            <a:ext cx="1447800" cy="9157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circle(in)">
                                      <p:cBhvr>
                                        <p:cTn id="17" dur="1500"/>
                                        <p:tgtEl>
                                          <p:spTgt spid="16">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1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15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circle(in)">
                                      <p:cBhvr>
                                        <p:cTn id="28" dur="1500"/>
                                        <p:tgtEl>
                                          <p:spTgt spid="17">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1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1500"/>
                                        <p:tgtEl>
                                          <p:spTgt spid="2"/>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circle(in)">
                                      <p:cBhvr>
                                        <p:cTn id="39" dur="1500"/>
                                        <p:tgtEl>
                                          <p:spTgt spid="18">
                                            <p:txEl>
                                              <p:pRg st="0" end="0"/>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1500"/>
                                        <p:tgtEl>
                                          <p:spTgt spid="25"/>
                                        </p:tgtEl>
                                      </p:cBhvr>
                                    </p:animEffect>
                                  </p:childTnLst>
                                </p:cTn>
                              </p:par>
                              <p:par>
                                <p:cTn id="43" presetID="6" presetClass="entr" presetSubtype="16"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1500"/>
                                        <p:tgtEl>
                                          <p:spTgt spid="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circle(in)">
                                      <p:cBhvr>
                                        <p:cTn id="48" dur="1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build="p"/>
      <p:bldP spid="17" grpId="0" build="p"/>
      <p:bldP spid="18" grpId="0" build="p"/>
      <p:bldP spid="7" grpId="0"/>
      <p:bldP spid="11" grpId="0" build="p"/>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8A356-26E7-6E89-6763-1B385A51066E}"/>
            </a:ext>
          </a:extLst>
        </p:cNvPr>
        <p:cNvGrpSpPr/>
        <p:nvPr/>
      </p:nvGrpSpPr>
      <p:grpSpPr>
        <a:xfrm>
          <a:off x="0" y="0"/>
          <a:ext cx="0" cy="0"/>
          <a:chOff x="0" y="0"/>
          <a:chExt cx="0" cy="0"/>
        </a:xfrm>
      </p:grpSpPr>
      <p:pic>
        <p:nvPicPr>
          <p:cNvPr id="4" name="Picture 5">
            <a:extLst>
              <a:ext uri="{FF2B5EF4-FFF2-40B4-BE49-F238E27FC236}">
                <a16:creationId xmlns:a16="http://schemas.microsoft.com/office/drawing/2014/main" id="{9A4D5EA6-906D-9D59-FEDB-D5042D844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773"/>
            <a:ext cx="2925942" cy="2835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7">
            <a:extLst>
              <a:ext uri="{FF2B5EF4-FFF2-40B4-BE49-F238E27FC236}">
                <a16:creationId xmlns:a16="http://schemas.microsoft.com/office/drawing/2014/main" id="{F8932300-103C-5081-E852-FB64E88B10E2}"/>
              </a:ext>
            </a:extLst>
          </p:cNvPr>
          <p:cNvSpPr txBox="1"/>
          <p:nvPr/>
        </p:nvSpPr>
        <p:spPr>
          <a:xfrm>
            <a:off x="782451" y="2882390"/>
            <a:ext cx="2211271" cy="542599"/>
          </a:xfrm>
          <a:prstGeom prst="rect">
            <a:avLst/>
          </a:prstGeom>
          <a:solidFill>
            <a:schemeClr val="bg1"/>
          </a:solid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cam</a:t>
            </a:r>
          </a:p>
        </p:txBody>
      </p:sp>
      <p:sp>
        <p:nvSpPr>
          <p:cNvPr id="6" name="TextBox 17">
            <a:extLst>
              <a:ext uri="{FF2B5EF4-FFF2-40B4-BE49-F238E27FC236}">
                <a16:creationId xmlns:a16="http://schemas.microsoft.com/office/drawing/2014/main" id="{EB367D67-03F8-F454-0B83-ECE5D14D353D}"/>
              </a:ext>
            </a:extLst>
          </p:cNvPr>
          <p:cNvSpPr txBox="1"/>
          <p:nvPr/>
        </p:nvSpPr>
        <p:spPr>
          <a:xfrm>
            <a:off x="425116" y="3429000"/>
            <a:ext cx="2925942" cy="3108543"/>
          </a:xfrm>
          <a:prstGeom prst="rect">
            <a:avLst/>
          </a:prstGeom>
          <a:solidFill>
            <a:schemeClr val="bg1"/>
          </a:solidFill>
        </p:spPr>
        <p:txBody>
          <a:bodyPr wrap="square" rtlCol="0">
            <a:spAutoFit/>
          </a:bodyPr>
          <a:lstStyle/>
          <a:p>
            <a:r>
              <a:rPr lang="en-US" sz="2800" b="1" dirty="0">
                <a:solidFill>
                  <a:srgbClr val="0070C0"/>
                </a:solidFill>
                <a:latin typeface="Times New Roman" pitchFamily="18" charset="0"/>
                <a:cs typeface="Times New Roman" pitchFamily="18" charset="0"/>
              </a:rPr>
              <a:t>Thành </a:t>
            </a:r>
            <a:r>
              <a:rPr lang="en-US" sz="2800" b="1" dirty="0" err="1">
                <a:solidFill>
                  <a:srgbClr val="0070C0"/>
                </a:solidFill>
                <a:latin typeface="Times New Roman" pitchFamily="18" charset="0"/>
                <a:cs typeface="Times New Roman" pitchFamily="18" charset="0"/>
              </a:rPr>
              <a:t>phần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chất</a:t>
            </a:r>
            <a:r>
              <a:rPr lang="en-US" sz="2800" b="1" dirty="0">
                <a:solidFill>
                  <a:srgbClr val="0070C0"/>
                </a:solidFill>
                <a:latin typeface="Times New Roman" pitchFamily="18" charset="0"/>
                <a:cs typeface="Times New Roman" pitchFamily="18" charset="0"/>
              </a:rPr>
              <a:t>: </a:t>
            </a:r>
          </a:p>
          <a:p>
            <a:pPr marL="457200" indent="-457200">
              <a:buFontTx/>
              <a:buChar char="-"/>
            </a:pPr>
            <a:r>
              <a:rPr lang="en-US" sz="2800" b="1" dirty="0" err="1">
                <a:solidFill>
                  <a:srgbClr val="0070C0"/>
                </a:solidFill>
                <a:latin typeface="Times New Roman" pitchFamily="18" charset="0"/>
                <a:cs typeface="Times New Roman" pitchFamily="18" charset="0"/>
              </a:rPr>
              <a:t>Nước</a:t>
            </a:r>
            <a:endParaRPr lang="en-US" sz="2800" b="1" dirty="0">
              <a:solidFill>
                <a:srgbClr val="0070C0"/>
              </a:solidFill>
              <a:latin typeface="Times New Roman" pitchFamily="18" charset="0"/>
              <a:cs typeface="Times New Roman" pitchFamily="18" charset="0"/>
            </a:endParaRPr>
          </a:p>
          <a:p>
            <a:pPr marL="457200" indent="-457200">
              <a:buFontTx/>
              <a:buChar char="-"/>
            </a:pPr>
            <a:r>
              <a:rPr lang="en-US" sz="2800" b="1" dirty="0" err="1">
                <a:solidFill>
                  <a:srgbClr val="0070C0"/>
                </a:solidFill>
                <a:latin typeface="Times New Roman" pitchFamily="18" charset="0"/>
                <a:cs typeface="Times New Roman" pitchFamily="18" charset="0"/>
              </a:rPr>
              <a:t>Đường</a:t>
            </a:r>
            <a:endParaRPr lang="en-US" sz="2800" b="1" dirty="0">
              <a:solidFill>
                <a:srgbClr val="0070C0"/>
              </a:solidFill>
              <a:latin typeface="Times New Roman" pitchFamily="18" charset="0"/>
              <a:cs typeface="Times New Roman" pitchFamily="18" charset="0"/>
            </a:endParaRPr>
          </a:p>
          <a:p>
            <a:pPr marL="457200" indent="-457200">
              <a:buFontTx/>
              <a:buChar char="-"/>
            </a:pPr>
            <a:r>
              <a:rPr lang="en-US" sz="2800" b="1" dirty="0" err="1">
                <a:solidFill>
                  <a:srgbClr val="0070C0"/>
                </a:solidFill>
                <a:latin typeface="Times New Roman" pitchFamily="18" charset="0"/>
                <a:cs typeface="Times New Roman" pitchFamily="18" charset="0"/>
              </a:rPr>
              <a:t>Axit</a:t>
            </a:r>
            <a:endParaRPr lang="en-US" sz="2800" b="1" dirty="0">
              <a:solidFill>
                <a:srgbClr val="0070C0"/>
              </a:solidFill>
              <a:latin typeface="Times New Roman" pitchFamily="18" charset="0"/>
              <a:cs typeface="Times New Roman" pitchFamily="18" charset="0"/>
            </a:endParaRPr>
          </a:p>
          <a:p>
            <a:pPr marL="457200" indent="-457200">
              <a:buFontTx/>
              <a:buChar char="-"/>
            </a:pPr>
            <a:r>
              <a:rPr lang="en-US" sz="2800" b="1" dirty="0" err="1">
                <a:solidFill>
                  <a:srgbClr val="0070C0"/>
                </a:solidFill>
                <a:latin typeface="Times New Roman" pitchFamily="18" charset="0"/>
                <a:cs typeface="Times New Roman" pitchFamily="18" charset="0"/>
              </a:rPr>
              <a:t>Vitamim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và</a:t>
            </a:r>
            <a:r>
              <a:rPr lang="en-US" sz="2800" b="1" dirty="0">
                <a:solidFill>
                  <a:srgbClr val="0070C0"/>
                </a:solidFill>
                <a:latin typeface="Times New Roman" pitchFamily="18" charset="0"/>
                <a:cs typeface="Times New Roman" pitchFamily="18" charset="0"/>
              </a:rPr>
              <a:t> 1 </a:t>
            </a:r>
            <a:r>
              <a:rPr lang="en-US" sz="2800" b="1" dirty="0" err="1">
                <a:solidFill>
                  <a:srgbClr val="0070C0"/>
                </a:solidFill>
                <a:latin typeface="Times New Roman" pitchFamily="18" charset="0"/>
                <a:cs typeface="Times New Roman" pitchFamily="18" charset="0"/>
              </a:rPr>
              <a:t>số</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khoáng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chất</a:t>
            </a:r>
            <a:r>
              <a:rPr lang="en-US" sz="2800" b="1" dirty="0">
                <a:solidFill>
                  <a:srgbClr val="0070C0"/>
                </a:solidFill>
                <a:latin typeface="Times New Roman" pitchFamily="18" charset="0"/>
                <a:cs typeface="Times New Roman" pitchFamily="18" charset="0"/>
              </a:rPr>
              <a:t>….</a:t>
            </a:r>
          </a:p>
        </p:txBody>
      </p:sp>
      <p:sp>
        <p:nvSpPr>
          <p:cNvPr id="7" name="TextBox 17">
            <a:extLst>
              <a:ext uri="{FF2B5EF4-FFF2-40B4-BE49-F238E27FC236}">
                <a16:creationId xmlns:a16="http://schemas.microsoft.com/office/drawing/2014/main" id="{E6235B73-67A4-5285-6620-1EB45873254A}"/>
              </a:ext>
            </a:extLst>
          </p:cNvPr>
          <p:cNvSpPr txBox="1"/>
          <p:nvPr/>
        </p:nvSpPr>
        <p:spPr>
          <a:xfrm>
            <a:off x="3763879" y="5377878"/>
            <a:ext cx="2971800" cy="523220"/>
          </a:xfrm>
          <a:prstGeom prst="rect">
            <a:avLst/>
          </a:prstGeom>
          <a:solidFill>
            <a:schemeClr val="bg1"/>
          </a:solidFill>
        </p:spPr>
        <p:txBody>
          <a:bodyPr wrap="square" rtlCol="0">
            <a:spAutoFit/>
          </a:bodyPr>
          <a:lstStyle/>
          <a:p>
            <a:pPr algn="ctr"/>
            <a:r>
              <a:rPr lang="en-US" sz="2800" b="1" dirty="0">
                <a:latin typeface="Times New Roman" pitchFamily="18" charset="0"/>
                <a:cs typeface="Times New Roman" pitchFamily="18" charset="0"/>
                <a:sym typeface="Wingdings" panose="05000000000000000000" pitchFamily="2" charset="2"/>
              </a:rPr>
              <a:t> </a:t>
            </a:r>
            <a:r>
              <a:rPr lang="en-US" sz="2800" b="1" dirty="0" err="1">
                <a:latin typeface="Times New Roman" pitchFamily="18" charset="0"/>
                <a:cs typeface="Times New Roman" pitchFamily="18" charset="0"/>
                <a:sym typeface="Wingdings" panose="05000000000000000000" pitchFamily="2" charset="2"/>
              </a:rPr>
              <a:t>HỖN</a:t>
            </a:r>
            <a:r>
              <a:rPr lang="en-US" sz="2800" b="1" dirty="0">
                <a:latin typeface="Times New Roman" pitchFamily="18" charset="0"/>
                <a:cs typeface="Times New Roman" pitchFamily="18" charset="0"/>
                <a:sym typeface="Wingdings" panose="05000000000000000000" pitchFamily="2" charset="2"/>
              </a:rPr>
              <a:t> </a:t>
            </a:r>
            <a:r>
              <a:rPr lang="en-US" sz="2800" b="1" dirty="0" err="1">
                <a:latin typeface="Times New Roman" pitchFamily="18" charset="0"/>
                <a:cs typeface="Times New Roman" pitchFamily="18" charset="0"/>
                <a:sym typeface="Wingdings" panose="05000000000000000000" pitchFamily="2" charset="2"/>
              </a:rPr>
              <a:t>HỢP</a:t>
            </a:r>
            <a:endParaRPr lang="en-US" sz="2800" b="1"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40BA74C5-FDCC-BE9C-2F33-C99DD9E3894B}"/>
              </a:ext>
            </a:extLst>
          </p:cNvPr>
          <p:cNvPicPr>
            <a:picLocks noChangeAspect="1"/>
          </p:cNvPicPr>
          <p:nvPr/>
        </p:nvPicPr>
        <p:blipFill rotWithShape="1">
          <a:blip r:embed="rId3"/>
          <a:srcRect l="2055" t="13917" r="3269" b="34944"/>
          <a:stretch/>
        </p:blipFill>
        <p:spPr>
          <a:xfrm>
            <a:off x="3657600" y="121773"/>
            <a:ext cx="5029200" cy="3048000"/>
          </a:xfrm>
          <a:prstGeom prst="rect">
            <a:avLst/>
          </a:prstGeom>
        </p:spPr>
      </p:pic>
      <p:sp>
        <p:nvSpPr>
          <p:cNvPr id="3" name="TextBox 17">
            <a:extLst>
              <a:ext uri="{FF2B5EF4-FFF2-40B4-BE49-F238E27FC236}">
                <a16:creationId xmlns:a16="http://schemas.microsoft.com/office/drawing/2014/main" id="{4776127F-439C-6B74-BA30-206F54671638}"/>
              </a:ext>
            </a:extLst>
          </p:cNvPr>
          <p:cNvSpPr txBox="1"/>
          <p:nvPr/>
        </p:nvSpPr>
        <p:spPr>
          <a:xfrm>
            <a:off x="6477000" y="3457074"/>
            <a:ext cx="2971800" cy="1815882"/>
          </a:xfrm>
          <a:prstGeom prst="rect">
            <a:avLst/>
          </a:prstGeom>
          <a:solidFill>
            <a:schemeClr val="bg1"/>
          </a:solidFill>
        </p:spPr>
        <p:txBody>
          <a:bodyPr wrap="square" rtlCol="0">
            <a:spAutoFit/>
          </a:bodyPr>
          <a:lstStyle/>
          <a:p>
            <a:r>
              <a:rPr lang="vi-VN" sz="2800" b="1" dirty="0">
                <a:solidFill>
                  <a:srgbClr val="0000FF"/>
                </a:solidFill>
                <a:latin typeface="Times New Roman" pitchFamily="18" charset="0"/>
                <a:cs typeface="Times New Roman" pitchFamily="18" charset="0"/>
                <a:sym typeface="Wingdings" panose="05000000000000000000" pitchFamily="2" charset="2"/>
              </a:rPr>
              <a:t>Bột canh gồm:</a:t>
            </a:r>
          </a:p>
          <a:p>
            <a:pPr marL="457200" indent="-457200">
              <a:buFontTx/>
              <a:buChar char="-"/>
            </a:pPr>
            <a:r>
              <a:rPr lang="vi-VN" sz="2800" b="1" dirty="0">
                <a:solidFill>
                  <a:srgbClr val="0000FF"/>
                </a:solidFill>
                <a:latin typeface="Times New Roman" pitchFamily="18" charset="0"/>
                <a:cs typeface="Times New Roman" pitchFamily="18" charset="0"/>
                <a:sym typeface="Wingdings" panose="05000000000000000000" pitchFamily="2" charset="2"/>
              </a:rPr>
              <a:t>Muối</a:t>
            </a:r>
          </a:p>
          <a:p>
            <a:pPr marL="457200" indent="-457200">
              <a:buFontTx/>
              <a:buChar char="-"/>
            </a:pPr>
            <a:r>
              <a:rPr lang="vi-VN" sz="2800" b="1" dirty="0">
                <a:solidFill>
                  <a:srgbClr val="0000FF"/>
                </a:solidFill>
                <a:latin typeface="Times New Roman" pitchFamily="18" charset="0"/>
                <a:cs typeface="Times New Roman" pitchFamily="18" charset="0"/>
                <a:sym typeface="Wingdings" panose="05000000000000000000" pitchFamily="2" charset="2"/>
              </a:rPr>
              <a:t>Bột ngọt</a:t>
            </a:r>
          </a:p>
          <a:p>
            <a:pPr marL="457200" indent="-457200">
              <a:buFontTx/>
              <a:buChar char="-"/>
            </a:pPr>
            <a:r>
              <a:rPr lang="vi-VN" sz="2800" b="1" dirty="0">
                <a:solidFill>
                  <a:srgbClr val="0000FF"/>
                </a:solidFill>
                <a:latin typeface="Times New Roman" pitchFamily="18" charset="0"/>
                <a:cs typeface="Times New Roman" pitchFamily="18" charset="0"/>
                <a:sym typeface="Wingdings" panose="05000000000000000000" pitchFamily="2" charset="2"/>
              </a:rPr>
              <a:t>Đường….</a:t>
            </a:r>
          </a:p>
        </p:txBody>
      </p:sp>
      <p:sp>
        <p:nvSpPr>
          <p:cNvPr id="8" name="TextBox 17">
            <a:extLst>
              <a:ext uri="{FF2B5EF4-FFF2-40B4-BE49-F238E27FC236}">
                <a16:creationId xmlns:a16="http://schemas.microsoft.com/office/drawing/2014/main" id="{F8201229-64DA-72F8-2615-59B1F3CF505C}"/>
              </a:ext>
            </a:extLst>
          </p:cNvPr>
          <p:cNvSpPr txBox="1"/>
          <p:nvPr/>
        </p:nvSpPr>
        <p:spPr>
          <a:xfrm>
            <a:off x="3657600" y="3054261"/>
            <a:ext cx="2971800" cy="2246769"/>
          </a:xfrm>
          <a:prstGeom prst="rect">
            <a:avLst/>
          </a:prstGeom>
          <a:solidFill>
            <a:schemeClr val="bg1"/>
          </a:solidFill>
        </p:spPr>
        <p:txBody>
          <a:bodyPr wrap="square" rtlCol="0">
            <a:spAutoFit/>
          </a:bodyPr>
          <a:lstStyle/>
          <a:p>
            <a:r>
              <a:rPr lang="vi-VN" sz="2800" b="1" dirty="0">
                <a:solidFill>
                  <a:schemeClr val="accent2"/>
                </a:solidFill>
                <a:latin typeface="Times New Roman" pitchFamily="18" charset="0"/>
                <a:cs typeface="Times New Roman" pitchFamily="18" charset="0"/>
                <a:sym typeface="Wingdings" panose="05000000000000000000" pitchFamily="2" charset="2"/>
              </a:rPr>
              <a:t>Nước muối sinh lí gồm:</a:t>
            </a:r>
          </a:p>
          <a:p>
            <a:pPr marL="457200" indent="-457200">
              <a:buFontTx/>
              <a:buChar char="-"/>
            </a:pPr>
            <a:r>
              <a:rPr lang="vi-VN" sz="2800" b="1" dirty="0">
                <a:solidFill>
                  <a:schemeClr val="accent2"/>
                </a:solidFill>
                <a:latin typeface="Times New Roman" pitchFamily="18" charset="0"/>
                <a:cs typeface="Times New Roman" pitchFamily="18" charset="0"/>
                <a:sym typeface="Wingdings" panose="05000000000000000000" pitchFamily="2" charset="2"/>
              </a:rPr>
              <a:t>Nước cất</a:t>
            </a:r>
          </a:p>
          <a:p>
            <a:pPr marL="457200" indent="-457200">
              <a:buFontTx/>
              <a:buChar char="-"/>
            </a:pPr>
            <a:r>
              <a:rPr lang="vi-VN" sz="2800" b="1" dirty="0">
                <a:solidFill>
                  <a:schemeClr val="accent2"/>
                </a:solidFill>
                <a:latin typeface="Times New Roman" pitchFamily="18" charset="0"/>
                <a:cs typeface="Times New Roman" pitchFamily="18" charset="0"/>
                <a:sym typeface="Wingdings" panose="05000000000000000000" pitchFamily="2" charset="2"/>
              </a:rPr>
              <a:t>Muối (</a:t>
            </a:r>
            <a:r>
              <a:rPr lang="vi-VN" sz="2800" b="1" dirty="0" err="1">
                <a:solidFill>
                  <a:schemeClr val="accent2"/>
                </a:solidFill>
                <a:latin typeface="Times New Roman" pitchFamily="18" charset="0"/>
                <a:cs typeface="Times New Roman" pitchFamily="18" charset="0"/>
                <a:sym typeface="Wingdings" panose="05000000000000000000" pitchFamily="2" charset="2"/>
              </a:rPr>
              <a:t>sodium</a:t>
            </a:r>
            <a:r>
              <a:rPr lang="vi-VN" sz="2800" b="1" dirty="0">
                <a:solidFill>
                  <a:schemeClr val="accent2"/>
                </a:solidFill>
                <a:latin typeface="Times New Roman" pitchFamily="18" charset="0"/>
                <a:cs typeface="Times New Roman" pitchFamily="18" charset="0"/>
                <a:sym typeface="Wingdings" panose="05000000000000000000" pitchFamily="2" charset="2"/>
              </a:rPr>
              <a:t> </a:t>
            </a:r>
            <a:r>
              <a:rPr lang="vi-VN" sz="2800" b="1" dirty="0" err="1">
                <a:solidFill>
                  <a:schemeClr val="accent2"/>
                </a:solidFill>
                <a:latin typeface="Times New Roman" pitchFamily="18" charset="0"/>
                <a:cs typeface="Times New Roman" pitchFamily="18" charset="0"/>
                <a:sym typeface="Wingdings" panose="05000000000000000000" pitchFamily="2" charset="2"/>
              </a:rPr>
              <a:t>chloride</a:t>
            </a:r>
            <a:r>
              <a:rPr lang="vi-VN" sz="2800" b="1" dirty="0">
                <a:solidFill>
                  <a:schemeClr val="accent2"/>
                </a:solidFill>
                <a:latin typeface="Times New Roman" pitchFamily="18" charset="0"/>
                <a:cs typeface="Times New Roman" pitchFamily="18" charset="0"/>
                <a:sym typeface="Wingdings" panose="05000000000000000000" pitchFamily="2" charset="2"/>
              </a:rPr>
              <a:t>)</a:t>
            </a:r>
          </a:p>
        </p:txBody>
      </p:sp>
      <p:sp>
        <p:nvSpPr>
          <p:cNvPr id="9" name="TextBox 17">
            <a:extLst>
              <a:ext uri="{FF2B5EF4-FFF2-40B4-BE49-F238E27FC236}">
                <a16:creationId xmlns:a16="http://schemas.microsoft.com/office/drawing/2014/main" id="{84DC4105-2079-C35A-F0A4-F54F15A54614}"/>
              </a:ext>
            </a:extLst>
          </p:cNvPr>
          <p:cNvSpPr txBox="1"/>
          <p:nvPr/>
        </p:nvSpPr>
        <p:spPr>
          <a:xfrm>
            <a:off x="4457264" y="3424989"/>
            <a:ext cx="4229536" cy="1384995"/>
          </a:xfrm>
          <a:prstGeom prst="rect">
            <a:avLst/>
          </a:prstGeom>
          <a:solidFill>
            <a:schemeClr val="bg1"/>
          </a:solidFill>
        </p:spPr>
        <p:txBody>
          <a:bodyPr wrap="square" rtlCol="0">
            <a:spAutoFit/>
          </a:bodyPr>
          <a:lstStyle/>
          <a:p>
            <a:r>
              <a:rPr lang="vi-VN" sz="2800" b="1" dirty="0">
                <a:latin typeface="Times New Roman" pitchFamily="18" charset="0"/>
                <a:cs typeface="Times New Roman" pitchFamily="18" charset="0"/>
                <a:sym typeface="Wingdings" panose="05000000000000000000" pitchFamily="2" charset="2"/>
              </a:rPr>
              <a:t>? Kể tên một số thành phần chính trong nước muối sinh lí và bột canh?</a:t>
            </a:r>
          </a:p>
        </p:txBody>
      </p:sp>
      <p:sp>
        <p:nvSpPr>
          <p:cNvPr id="10" name="TextBox 12">
            <a:extLst>
              <a:ext uri="{FF2B5EF4-FFF2-40B4-BE49-F238E27FC236}">
                <a16:creationId xmlns:a16="http://schemas.microsoft.com/office/drawing/2014/main" id="{C9E0B5C4-58DD-A1EA-AA80-13B2498D0D08}"/>
              </a:ext>
            </a:extLst>
          </p:cNvPr>
          <p:cNvSpPr txBox="1"/>
          <p:nvPr/>
        </p:nvSpPr>
        <p:spPr>
          <a:xfrm>
            <a:off x="3537284" y="5814994"/>
            <a:ext cx="5269832" cy="523220"/>
          </a:xfrm>
          <a:prstGeom prst="rect">
            <a:avLst/>
          </a:prstGeom>
          <a:noFill/>
        </p:spPr>
        <p:txBody>
          <a:bodyPr wrap="square" rtlCol="0">
            <a:spAutoFit/>
          </a:bodyPr>
          <a:lstStyle/>
          <a:p>
            <a:r>
              <a:rPr lang="en-US" sz="2800" b="1" i="1" dirty="0" err="1">
                <a:solidFill>
                  <a:srgbClr val="0000FF"/>
                </a:solidFill>
                <a:latin typeface="Times New Roman" pitchFamily="18" charset="0"/>
                <a:cs typeface="Times New Roman" pitchFamily="18" charset="0"/>
              </a:rPr>
              <a:t>Hãy</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cho</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biết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thế</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nào</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là</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hỗn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hợp</a:t>
            </a:r>
            <a:r>
              <a:rPr lang="en-US" sz="2800" b="1" i="1" dirty="0">
                <a:solidFill>
                  <a:srgbClr val="0000FF"/>
                </a:solidFill>
                <a:latin typeface="Times New Roman" pitchFamily="18" charset="0"/>
                <a:cs typeface="Times New Roman" pitchFamily="18" charset="0"/>
              </a:rPr>
              <a:t>?</a:t>
            </a:r>
          </a:p>
        </p:txBody>
      </p:sp>
      <p:sp>
        <p:nvSpPr>
          <p:cNvPr id="15" name="TextBox 4">
            <a:extLst>
              <a:ext uri="{FF2B5EF4-FFF2-40B4-BE49-F238E27FC236}">
                <a16:creationId xmlns:a16="http://schemas.microsoft.com/office/drawing/2014/main" id="{8254C865-75D4-D01F-B6A9-8ED0A885EA87}"/>
              </a:ext>
            </a:extLst>
          </p:cNvPr>
          <p:cNvSpPr txBox="1"/>
          <p:nvPr/>
        </p:nvSpPr>
        <p:spPr>
          <a:xfrm>
            <a:off x="3384885" y="5287590"/>
            <a:ext cx="5574630" cy="954107"/>
          </a:xfrm>
          <a:prstGeom prst="rect">
            <a:avLst/>
          </a:prstGeom>
          <a:noFill/>
          <a:ln w="28575">
            <a:solidFill>
              <a:schemeClr val="tx1"/>
            </a:solidFill>
          </a:ln>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Hai hay </a:t>
            </a:r>
            <a:r>
              <a:rPr lang="en-US" sz="2800" b="1" dirty="0" err="1">
                <a:solidFill>
                  <a:srgbClr val="FF0000"/>
                </a:solidFill>
                <a:latin typeface="Arial" panose="020B0604020202020204" pitchFamily="34" charset="0"/>
                <a:cs typeface="Arial" panose="020B0604020202020204" pitchFamily="34" charset="0"/>
              </a:rPr>
              <a:t>nhiều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chất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trộn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lẫn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vào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nhau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gọi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hỗn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hợp</a:t>
            </a:r>
            <a:r>
              <a:rPr lang="en-US" sz="28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744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grpId="1" nodeType="clickEffect">
                                  <p:stCondLst>
                                    <p:cond delay="0"/>
                                  </p:stCondLst>
                                  <p:childTnLst>
                                    <p:animEffect transition="out" filter="checkerboard(across)">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8" grpId="0" animBg="1"/>
      <p:bldP spid="9" grpId="0" animBg="1"/>
      <p:bldP spid="9" grpId="1" animBg="1"/>
      <p:bldP spid="10" grpId="0"/>
      <p:bldP spid="10" grpId="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Những lợi ích không ngờ của nước đường - Tạp chí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1637732"/>
            <a:ext cx="2737898" cy="2459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8701" y="4270051"/>
            <a:ext cx="2552371" cy="415498"/>
          </a:xfrm>
          <a:prstGeom prst="rect">
            <a:avLst/>
          </a:prstGeom>
          <a:noFill/>
        </p:spPr>
        <p:txBody>
          <a:bodyPr wrap="square" rtlCol="0">
            <a:spAutoFit/>
          </a:bodyPr>
          <a:lstStyle/>
          <a:p>
            <a:pPr algn="ctr"/>
            <a:r>
              <a:rPr lang="en-US" sz="2100" b="1" dirty="0" err="1">
                <a:solidFill>
                  <a:srgbClr val="0070C0"/>
                </a:solidFill>
                <a:latin typeface="Times New Roman" pitchFamily="18" charset="0"/>
                <a:cs typeface="Times New Roman" pitchFamily="18" charset="0"/>
              </a:rPr>
              <a:t>Nước</a:t>
            </a:r>
            <a:r>
              <a:rPr lang="en-US" sz="2100" b="1" dirty="0">
                <a:solidFill>
                  <a:srgbClr val="0070C0"/>
                </a:solidFill>
                <a:latin typeface="Times New Roman" pitchFamily="18" charset="0"/>
                <a:cs typeface="Times New Roman" pitchFamily="18" charset="0"/>
              </a:rPr>
              <a:t> </a:t>
            </a:r>
            <a:r>
              <a:rPr lang="en-US" sz="2100" b="1" dirty="0" err="1">
                <a:solidFill>
                  <a:srgbClr val="0070C0"/>
                </a:solidFill>
                <a:latin typeface="Times New Roman" pitchFamily="18" charset="0"/>
                <a:cs typeface="Times New Roman" pitchFamily="18" charset="0"/>
              </a:rPr>
              <a:t>đường</a:t>
            </a:r>
            <a:endParaRPr lang="en-US" sz="2100" b="1" dirty="0">
              <a:solidFill>
                <a:srgbClr val="0070C0"/>
              </a:solidFill>
              <a:latin typeface="Times New Roman" pitchFamily="18" charset="0"/>
              <a:cs typeface="Times New Roman" pitchFamily="18" charset="0"/>
            </a:endParaRPr>
          </a:p>
        </p:txBody>
      </p:sp>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784" y="1637732"/>
            <a:ext cx="2531652" cy="2418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926072" y="4267200"/>
            <a:ext cx="2519093" cy="415498"/>
          </a:xfrm>
          <a:prstGeom prst="rect">
            <a:avLst/>
          </a:prstGeom>
          <a:noFill/>
        </p:spPr>
        <p:txBody>
          <a:bodyPr wrap="square" rtlCol="0">
            <a:spAutoFit/>
          </a:bodyPr>
          <a:lstStyle/>
          <a:p>
            <a:pPr algn="ctr"/>
            <a:r>
              <a:rPr lang="en-US" sz="2100" b="1" dirty="0">
                <a:solidFill>
                  <a:srgbClr val="0070C0"/>
                </a:solidFill>
                <a:latin typeface="Times New Roman" pitchFamily="18" charset="0"/>
                <a:cs typeface="Times New Roman" pitchFamily="18" charset="0"/>
              </a:rPr>
              <a:t> </a:t>
            </a:r>
            <a:r>
              <a:rPr lang="en-US" sz="2100" b="1" dirty="0" err="1">
                <a:solidFill>
                  <a:srgbClr val="0070C0"/>
                </a:solidFill>
                <a:latin typeface="Times New Roman" pitchFamily="18" charset="0"/>
                <a:cs typeface="Times New Roman" pitchFamily="18" charset="0"/>
              </a:rPr>
              <a:t>Nước</a:t>
            </a:r>
            <a:r>
              <a:rPr lang="en-US" sz="2100" b="1" dirty="0">
                <a:solidFill>
                  <a:srgbClr val="0070C0"/>
                </a:solidFill>
                <a:latin typeface="Times New Roman" pitchFamily="18" charset="0"/>
                <a:cs typeface="Times New Roman" pitchFamily="18" charset="0"/>
              </a:rPr>
              <a:t> </a:t>
            </a:r>
            <a:r>
              <a:rPr lang="en-US" sz="2100" b="1" dirty="0" err="1">
                <a:solidFill>
                  <a:srgbClr val="0070C0"/>
                </a:solidFill>
                <a:latin typeface="Times New Roman" pitchFamily="18" charset="0"/>
                <a:cs typeface="Times New Roman" pitchFamily="18" charset="0"/>
              </a:rPr>
              <a:t>chấm</a:t>
            </a:r>
            <a:endParaRPr lang="en-US" sz="2100" b="1" dirty="0">
              <a:solidFill>
                <a:srgbClr val="0070C0"/>
              </a:solidFill>
              <a:latin typeface="Times New Roman" pitchFamily="18" charset="0"/>
              <a:cs typeface="Times New Roman" pitchFamily="18" charset="0"/>
            </a:endParaRPr>
          </a:p>
        </p:txBody>
      </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872" y="1650207"/>
            <a:ext cx="2616800" cy="2535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6209108" y="4252487"/>
            <a:ext cx="1994328" cy="415498"/>
          </a:xfrm>
          <a:prstGeom prst="rect">
            <a:avLst/>
          </a:prstGeom>
          <a:noFill/>
        </p:spPr>
        <p:txBody>
          <a:bodyPr wrap="square" rtlCol="0">
            <a:spAutoFit/>
          </a:bodyPr>
          <a:lstStyle/>
          <a:p>
            <a:pPr algn="ctr"/>
            <a:r>
              <a:rPr lang="en-US" sz="2100" b="1" dirty="0" err="1">
                <a:solidFill>
                  <a:srgbClr val="0070C0"/>
                </a:solidFill>
                <a:latin typeface="Times New Roman" pitchFamily="18" charset="0"/>
                <a:cs typeface="Times New Roman" pitchFamily="18" charset="0"/>
              </a:rPr>
              <a:t>Nước</a:t>
            </a:r>
            <a:r>
              <a:rPr lang="en-US" sz="2100" b="1" dirty="0">
                <a:solidFill>
                  <a:srgbClr val="0070C0"/>
                </a:solidFill>
                <a:latin typeface="Times New Roman" pitchFamily="18" charset="0"/>
                <a:cs typeface="Times New Roman" pitchFamily="18" charset="0"/>
              </a:rPr>
              <a:t> cam</a:t>
            </a:r>
          </a:p>
        </p:txBody>
      </p:sp>
      <p:sp>
        <p:nvSpPr>
          <p:cNvPr id="3" name="TextBox 4">
            <a:extLst>
              <a:ext uri="{FF2B5EF4-FFF2-40B4-BE49-F238E27FC236}">
                <a16:creationId xmlns:a16="http://schemas.microsoft.com/office/drawing/2014/main" id="{CE323162-4A12-B450-FC91-3706540F6DEA}"/>
              </a:ext>
            </a:extLst>
          </p:cNvPr>
          <p:cNvSpPr txBox="1"/>
          <p:nvPr/>
        </p:nvSpPr>
        <p:spPr>
          <a:xfrm>
            <a:off x="1066800" y="312816"/>
            <a:ext cx="5697216" cy="553998"/>
          </a:xfrm>
          <a:prstGeom prst="rect">
            <a:avLst/>
          </a:prstGeom>
          <a:noFill/>
          <a:ln>
            <a:solidFill>
              <a:schemeClr val="tx1"/>
            </a:solidFill>
          </a:ln>
        </p:spPr>
        <p:txBody>
          <a:bodyPr wrap="square" rtlCol="0">
            <a:spAutoFit/>
          </a:bodyPr>
          <a:lstStyle/>
          <a:p>
            <a:r>
              <a:rPr lang="vi-VN" sz="3000">
                <a:solidFill>
                  <a:srgbClr val="FF0000"/>
                </a:solidFill>
                <a:latin typeface="Arial" panose="020B0604020202020204" pitchFamily="34" charset="0"/>
                <a:cs typeface="Arial" panose="020B0604020202020204" pitchFamily="34" charset="0"/>
              </a:rPr>
              <a:t>MỘT SỐ VÍ DỤ VỀ HỖN HỢP</a:t>
            </a:r>
            <a:endParaRPr lang="en-US" sz="3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6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23143" y="1297870"/>
            <a:ext cx="7897714" cy="479822"/>
          </a:xfrm>
        </p:spPr>
        <p:txBody>
          <a:bodyPr>
            <a:noAutofit/>
          </a:bodyPr>
          <a:lstStyle/>
          <a:p>
            <a:pPr marL="0" indent="0">
              <a:buNone/>
            </a:pPr>
            <a:r>
              <a:rPr lang="en-US" sz="2700" b="1" u="sng" dirty="0" err="1">
                <a:solidFill>
                  <a:srgbClr val="FF0000"/>
                </a:solidFill>
                <a:latin typeface="Times New Roman" pitchFamily="18" charset="0"/>
                <a:cs typeface="Times New Roman" pitchFamily="18" charset="0"/>
              </a:rPr>
              <a:t>Yêu</a:t>
            </a:r>
            <a:r>
              <a:rPr lang="en-US" sz="2700" b="1" u="sng" dirty="0">
                <a:solidFill>
                  <a:srgbClr val="FF0000"/>
                </a:solidFill>
                <a:latin typeface="Times New Roman" pitchFamily="18" charset="0"/>
                <a:cs typeface="Times New Roman" pitchFamily="18" charset="0"/>
              </a:rPr>
              <a:t> </a:t>
            </a:r>
            <a:r>
              <a:rPr lang="en-US" sz="2700" b="1" u="sng" dirty="0" err="1">
                <a:solidFill>
                  <a:srgbClr val="FF0000"/>
                </a:solidFill>
                <a:latin typeface="Times New Roman" pitchFamily="18" charset="0"/>
                <a:cs typeface="Times New Roman" pitchFamily="18" charset="0"/>
              </a:rPr>
              <a:t>cầu</a:t>
            </a:r>
            <a:r>
              <a:rPr lang="en-US" sz="2700" b="1" u="sng" dirty="0">
                <a:solidFill>
                  <a:srgbClr val="FF0000"/>
                </a:solidFill>
                <a:latin typeface="Times New Roman" pitchFamily="18" charset="0"/>
                <a:cs typeface="Times New Roman" pitchFamily="18" charset="0"/>
              </a:rPr>
              <a:t>: </a:t>
            </a:r>
            <a:r>
              <a:rPr lang="en-US" sz="2700" b="1" dirty="0">
                <a:solidFill>
                  <a:srgbClr val="0070C0"/>
                </a:solidFill>
                <a:latin typeface="Times New Roman" pitchFamily="18" charset="0"/>
                <a:cs typeface="Times New Roman" pitchFamily="18" charset="0"/>
              </a:rPr>
              <a:t>Quan </a:t>
            </a:r>
            <a:r>
              <a:rPr lang="en-US" sz="2700" b="1" dirty="0" err="1">
                <a:solidFill>
                  <a:srgbClr val="0070C0"/>
                </a:solidFill>
                <a:latin typeface="Times New Roman" pitchFamily="18" charset="0"/>
                <a:cs typeface="Times New Roman" pitchFamily="18" charset="0"/>
              </a:rPr>
              <a:t>sát</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thí</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nghiệm</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trả</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lời</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câu</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hỏi</a:t>
            </a:r>
            <a:endParaRPr lang="en-US" sz="2700" b="1" dirty="0">
              <a:solidFill>
                <a:srgbClr val="0070C0"/>
              </a:solidFill>
              <a:latin typeface="Times New Roman" pitchFamily="18" charset="0"/>
              <a:cs typeface="Times New Roman" pitchFamily="18" charset="0"/>
            </a:endParaRPr>
          </a:p>
        </p:txBody>
      </p:sp>
      <p:sp>
        <p:nvSpPr>
          <p:cNvPr id="8" name="TextBox 7"/>
          <p:cNvSpPr txBox="1"/>
          <p:nvPr/>
        </p:nvSpPr>
        <p:spPr>
          <a:xfrm>
            <a:off x="187257" y="2105015"/>
            <a:ext cx="8972550" cy="2169825"/>
          </a:xfrm>
          <a:prstGeom prst="rect">
            <a:avLst/>
          </a:prstGeom>
          <a:noFill/>
        </p:spPr>
        <p:txBody>
          <a:bodyPr wrap="square" rtlCol="0">
            <a:spAutoFit/>
          </a:bodyPr>
          <a:lstStyle/>
          <a:p>
            <a:r>
              <a:rPr lang="en-US" sz="2700" b="1" dirty="0">
                <a:latin typeface="Times New Roman" pitchFamily="18" charset="0"/>
                <a:cs typeface="Times New Roman" pitchFamily="18" charset="0"/>
              </a:rPr>
              <a:t>1. Quan </a:t>
            </a:r>
            <a:r>
              <a:rPr lang="en-US" sz="2700" b="1" dirty="0" err="1">
                <a:latin typeface="Times New Roman" pitchFamily="18" charset="0"/>
                <a:cs typeface="Times New Roman" pitchFamily="18" charset="0"/>
              </a:rPr>
              <a:t>sát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thí</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nghiệm</a:t>
            </a:r>
            <a:r>
              <a:rPr lang="en-US" sz="2700" b="1" dirty="0">
                <a:latin typeface="Times New Roman" pitchFamily="18" charset="0"/>
                <a:cs typeface="Times New Roman" pitchFamily="18" charset="0"/>
              </a:rPr>
              <a:t>:</a:t>
            </a:r>
          </a:p>
          <a:p>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2 </a:t>
            </a:r>
            <a:r>
              <a:rPr lang="en-US" sz="2700" dirty="0" err="1">
                <a:latin typeface="Times New Roman" pitchFamily="18" charset="0"/>
                <a:cs typeface="Times New Roman" pitchFamily="18" charset="0"/>
              </a:rPr>
              <a:t>ống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nghiệm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được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(1), (2); </a:t>
            </a:r>
            <a:r>
              <a:rPr lang="en-US" sz="2700" dirty="0" err="1">
                <a:latin typeface="Times New Roman" pitchFamily="18" charset="0"/>
                <a:cs typeface="Times New Roman" pitchFamily="18" charset="0"/>
              </a:rPr>
              <a:t>mỗi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cốc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chứa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sẵn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khoảng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20ml</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a:t>
            </a:r>
          </a:p>
          <a:p>
            <a:pPr marL="342900" indent="-342900">
              <a:buFontTx/>
              <a:buChar char="-"/>
            </a:pPr>
            <a:r>
              <a:rPr lang="en-US" sz="2700" dirty="0">
                <a:latin typeface="Times New Roman" pitchFamily="18" charset="0"/>
                <a:cs typeface="Times New Roman" pitchFamily="18" charset="0"/>
              </a:rPr>
              <a:t>Cho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cốc</a:t>
            </a:r>
            <a:r>
              <a:rPr lang="en-US" sz="2700" dirty="0">
                <a:latin typeface="Times New Roman" pitchFamily="18" charset="0"/>
                <a:cs typeface="Times New Roman" pitchFamily="18" charset="0"/>
              </a:rPr>
              <a:t> (1): </a:t>
            </a:r>
            <a:r>
              <a:rPr lang="en-US" sz="2700" dirty="0" err="1">
                <a:latin typeface="Times New Roman" pitchFamily="18" charset="0"/>
                <a:cs typeface="Times New Roman" pitchFamily="18" charset="0"/>
              </a:rPr>
              <a:t>Một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lượng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dầu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ăn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lắc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đều</a:t>
            </a:r>
            <a:r>
              <a:rPr lang="en-US" sz="2700" dirty="0">
                <a:latin typeface="Times New Roman" pitchFamily="18" charset="0"/>
                <a:cs typeface="Times New Roman" pitchFamily="18" charset="0"/>
              </a:rPr>
              <a:t>.</a:t>
            </a:r>
          </a:p>
          <a:p>
            <a:pPr marL="342900" indent="-342900">
              <a:buFontTx/>
              <a:buChar char="-"/>
            </a:pPr>
            <a:r>
              <a:rPr lang="en-US" sz="2700" dirty="0">
                <a:latin typeface="Times New Roman" pitchFamily="18" charset="0"/>
                <a:cs typeface="Times New Roman" pitchFamily="18" charset="0"/>
              </a:rPr>
              <a:t>Cho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cốc</a:t>
            </a:r>
            <a:r>
              <a:rPr lang="en-US" sz="2700" dirty="0">
                <a:latin typeface="Times New Roman" pitchFamily="18" charset="0"/>
                <a:cs typeface="Times New Roman" pitchFamily="18" charset="0"/>
              </a:rPr>
              <a:t> (2): </a:t>
            </a:r>
            <a:r>
              <a:rPr lang="en-US" sz="2700" dirty="0" err="1">
                <a:latin typeface="Times New Roman" pitchFamily="18" charset="0"/>
                <a:cs typeface="Times New Roman" pitchFamily="18" charset="0"/>
              </a:rPr>
              <a:t>Một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lượng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cồn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lắc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đều</a:t>
            </a:r>
            <a:r>
              <a:rPr lang="en-US" sz="2700" dirty="0">
                <a:latin typeface="Times New Roman" pitchFamily="18" charset="0"/>
                <a:cs typeface="Times New Roman" pitchFamily="18" charset="0"/>
              </a:rPr>
              <a:t>.</a:t>
            </a:r>
          </a:p>
        </p:txBody>
      </p:sp>
      <p:sp>
        <p:nvSpPr>
          <p:cNvPr id="9" name="TextBox 8"/>
          <p:cNvSpPr txBox="1"/>
          <p:nvPr/>
        </p:nvSpPr>
        <p:spPr>
          <a:xfrm>
            <a:off x="228600" y="3959831"/>
            <a:ext cx="8832715" cy="1264192"/>
          </a:xfrm>
          <a:prstGeom prst="rect">
            <a:avLst/>
          </a:prstGeom>
          <a:noFill/>
        </p:spPr>
        <p:txBody>
          <a:bodyPr wrap="square" rtlCol="0">
            <a:spAutoFit/>
          </a:bodyPr>
          <a:lstStyle/>
          <a:p>
            <a:pPr>
              <a:lnSpc>
                <a:spcPct val="150000"/>
              </a:lnSpc>
            </a:pPr>
            <a:r>
              <a:rPr lang="en-US" sz="2700" b="1" dirty="0">
                <a:solidFill>
                  <a:srgbClr val="002060"/>
                </a:solidFill>
                <a:latin typeface="Times New Roman" pitchFamily="18" charset="0"/>
                <a:cs typeface="Times New Roman" pitchFamily="18" charset="0"/>
              </a:rPr>
              <a:t>2. </a:t>
            </a:r>
            <a:r>
              <a:rPr lang="en-US" sz="2700" b="1" dirty="0" err="1">
                <a:solidFill>
                  <a:srgbClr val="002060"/>
                </a:solidFill>
                <a:latin typeface="Times New Roman" pitchFamily="18" charset="0"/>
                <a:cs typeface="Times New Roman" pitchFamily="18" charset="0"/>
              </a:rPr>
              <a:t>Trả</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lời</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câu</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hỏi</a:t>
            </a:r>
            <a:r>
              <a:rPr lang="en-US" sz="2700" b="1" dirty="0">
                <a:solidFill>
                  <a:srgbClr val="002060"/>
                </a:solidFill>
                <a:latin typeface="Times New Roman" pitchFamily="18" charset="0"/>
                <a:cs typeface="Times New Roman" pitchFamily="18" charset="0"/>
              </a:rPr>
              <a:t>:</a:t>
            </a:r>
          </a:p>
          <a:p>
            <a:pPr>
              <a:lnSpc>
                <a:spcPct val="150000"/>
              </a:lnSpc>
            </a:pP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Hỗn</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hợp</a:t>
            </a:r>
            <a:r>
              <a:rPr lang="en-US" sz="2700" dirty="0">
                <a:solidFill>
                  <a:srgbClr val="002060"/>
                </a:solidFill>
                <a:latin typeface="Times New Roman" pitchFamily="18" charset="0"/>
                <a:cs typeface="Times New Roman" pitchFamily="18" charset="0"/>
              </a:rPr>
              <a:t> ở </a:t>
            </a:r>
            <a:r>
              <a:rPr lang="en-US" sz="2700" dirty="0" err="1">
                <a:solidFill>
                  <a:srgbClr val="002060"/>
                </a:solidFill>
                <a:latin typeface="Times New Roman" pitchFamily="18" charset="0"/>
                <a:cs typeface="Times New Roman" pitchFamily="18" charset="0"/>
              </a:rPr>
              <a:t>cốc</a:t>
            </a:r>
            <a:r>
              <a:rPr lang="en-US" sz="2700" dirty="0">
                <a:solidFill>
                  <a:srgbClr val="002060"/>
                </a:solidFill>
                <a:latin typeface="Times New Roman" pitchFamily="18" charset="0"/>
                <a:cs typeface="Times New Roman" pitchFamily="18" charset="0"/>
              </a:rPr>
              <a:t> (1) </a:t>
            </a:r>
            <a:r>
              <a:rPr lang="en-US" sz="2700" dirty="0" err="1">
                <a:solidFill>
                  <a:srgbClr val="002060"/>
                </a:solidFill>
                <a:latin typeface="Times New Roman" pitchFamily="18" charset="0"/>
                <a:cs typeface="Times New Roman" pitchFamily="18" charset="0"/>
              </a:rPr>
              <a:t>và</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cốc</a:t>
            </a:r>
            <a:r>
              <a:rPr lang="en-US" sz="2700" dirty="0">
                <a:solidFill>
                  <a:srgbClr val="002060"/>
                </a:solidFill>
                <a:latin typeface="Times New Roman" pitchFamily="18" charset="0"/>
                <a:cs typeface="Times New Roman" pitchFamily="18" charset="0"/>
              </a:rPr>
              <a:t> (2) </a:t>
            </a:r>
            <a:r>
              <a:rPr lang="en-US" sz="2700" dirty="0" err="1">
                <a:solidFill>
                  <a:srgbClr val="002060"/>
                </a:solidFill>
                <a:latin typeface="Times New Roman" pitchFamily="18" charset="0"/>
                <a:cs typeface="Times New Roman" pitchFamily="18" charset="0"/>
              </a:rPr>
              <a:t>có</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đặc</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điểm</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gì</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khác</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nhau</a:t>
            </a:r>
            <a:r>
              <a:rPr lang="en-US" sz="2700" dirty="0">
                <a:solidFill>
                  <a:srgbClr val="002060"/>
                </a:solidFill>
                <a:latin typeface="Times New Roman" pitchFamily="18" charset="0"/>
                <a:cs typeface="Times New Roman" pitchFamily="18" charset="0"/>
              </a:rPr>
              <a:t>?</a:t>
            </a:r>
          </a:p>
        </p:txBody>
      </p:sp>
      <p:pic>
        <p:nvPicPr>
          <p:cNvPr id="2" name="Picture 3">
            <a:extLst>
              <a:ext uri="{FF2B5EF4-FFF2-40B4-BE49-F238E27FC236}">
                <a16:creationId xmlns:a16="http://schemas.microsoft.com/office/drawing/2014/main" id="{B261A5A2-0896-900C-861C-F3C2EAE6B2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7787"/>
            <a:ext cx="2438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75480CB9-3FD6-C7CB-18DE-FABBFE1BB3CA}"/>
              </a:ext>
            </a:extLst>
          </p:cNvPr>
          <p:cNvSpPr txBox="1">
            <a:spLocks/>
          </p:cNvSpPr>
          <p:nvPr/>
        </p:nvSpPr>
        <p:spPr>
          <a:xfrm>
            <a:off x="3429000" y="228600"/>
            <a:ext cx="5029200" cy="762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800" b="1" dirty="0" err="1">
                <a:solidFill>
                  <a:srgbClr val="FF0000"/>
                </a:solidFill>
                <a:latin typeface="Times New Roman" pitchFamily="18" charset="0"/>
                <a:cs typeface="Times New Roman" pitchFamily="18" charset="0"/>
              </a:rPr>
              <a:t>HOẠT</a:t>
            </a:r>
            <a:r>
              <a:rPr lang="en-US" sz="12800" b="1" dirty="0">
                <a:solidFill>
                  <a:srgbClr val="FF0000"/>
                </a:solidFill>
                <a:latin typeface="Times New Roman" pitchFamily="18" charset="0"/>
                <a:cs typeface="Times New Roman" pitchFamily="18" charset="0"/>
              </a:rPr>
              <a:t> </a:t>
            </a:r>
            <a:r>
              <a:rPr lang="en-US" sz="12800" b="1" dirty="0" err="1">
                <a:solidFill>
                  <a:srgbClr val="FF0000"/>
                </a:solidFill>
                <a:latin typeface="Times New Roman" pitchFamily="18" charset="0"/>
                <a:cs typeface="Times New Roman" pitchFamily="18" charset="0"/>
              </a:rPr>
              <a:t>ĐÔNGH</a:t>
            </a:r>
            <a:r>
              <a:rPr lang="en-US" sz="12800" b="1" dirty="0">
                <a:solidFill>
                  <a:srgbClr val="FF0000"/>
                </a:solidFill>
                <a:latin typeface="Times New Roman" pitchFamily="18" charset="0"/>
                <a:cs typeface="Times New Roman" pitchFamily="18" charset="0"/>
              </a:rPr>
              <a:t> </a:t>
            </a:r>
            <a:r>
              <a:rPr lang="en-US" sz="12800" b="1" dirty="0" err="1">
                <a:solidFill>
                  <a:srgbClr val="FF0000"/>
                </a:solidFill>
                <a:latin typeface="Times New Roman" pitchFamily="18" charset="0"/>
                <a:cs typeface="Times New Roman" pitchFamily="18" charset="0"/>
              </a:rPr>
              <a:t>NHÓM</a:t>
            </a:r>
            <a:endParaRPr lang="en-US" sz="12800" b="1" dirty="0">
              <a:solidFill>
                <a:srgbClr val="FF0000"/>
              </a:solidFill>
              <a:latin typeface="Times New Roman" pitchFamily="18" charset="0"/>
              <a:cs typeface="Times New Roman" pitchFamily="18" charset="0"/>
            </a:endParaRPr>
          </a:p>
          <a:p>
            <a:r>
              <a:rPr lang="en-US" sz="9600" b="1" dirty="0">
                <a:solidFill>
                  <a:srgbClr val="FF0000"/>
                </a:solidFill>
                <a:latin typeface="Times New Roman" pitchFamily="18" charset="0"/>
                <a:cs typeface="Times New Roman" pitchFamily="18" charset="0"/>
              </a:rPr>
              <a:t>(4-6 HS/ </a:t>
            </a:r>
            <a:r>
              <a:rPr lang="en-US" sz="9600" b="1" dirty="0" err="1">
                <a:solidFill>
                  <a:srgbClr val="FF0000"/>
                </a:solidFill>
                <a:latin typeface="Times New Roman" pitchFamily="18" charset="0"/>
                <a:cs typeface="Times New Roman" pitchFamily="18" charset="0"/>
              </a:rPr>
              <a:t>nhóm</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Thời</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gian</a:t>
            </a:r>
            <a:r>
              <a:rPr lang="en-US" sz="9600" b="1" dirty="0">
                <a:solidFill>
                  <a:srgbClr val="FF0000"/>
                </a:solidFill>
                <a:latin typeface="Times New Roman" pitchFamily="18" charset="0"/>
                <a:cs typeface="Times New Roman" pitchFamily="18" charset="0"/>
              </a:rPr>
              <a:t>: 5 </a:t>
            </a:r>
            <a:r>
              <a:rPr lang="en-US" sz="9600" b="1" dirty="0" err="1">
                <a:solidFill>
                  <a:srgbClr val="FF0000"/>
                </a:solidFill>
                <a:latin typeface="Times New Roman" pitchFamily="18" charset="0"/>
                <a:cs typeface="Times New Roman" pitchFamily="18" charset="0"/>
              </a:rPr>
              <a:t>phút</a:t>
            </a:r>
            <a:r>
              <a:rPr lang="en-US" sz="9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5805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373AD5AD-4479-B4A3-A262-DCCA2D5467E1}"/>
              </a:ext>
            </a:extLst>
          </p:cNvPr>
          <p:cNvSpPr txBox="1"/>
          <p:nvPr/>
        </p:nvSpPr>
        <p:spPr>
          <a:xfrm>
            <a:off x="0" y="5448300"/>
            <a:ext cx="8832715" cy="1264192"/>
          </a:xfrm>
          <a:prstGeom prst="rect">
            <a:avLst/>
          </a:prstGeom>
          <a:noFill/>
        </p:spPr>
        <p:txBody>
          <a:bodyPr wrap="square" rtlCol="0">
            <a:spAutoFit/>
          </a:bodyPr>
          <a:lstStyle/>
          <a:p>
            <a:pPr>
              <a:lnSpc>
                <a:spcPct val="150000"/>
              </a:lnSpc>
            </a:pPr>
            <a:r>
              <a:rPr lang="en-US" sz="2700" b="1" dirty="0">
                <a:solidFill>
                  <a:srgbClr val="002060"/>
                </a:solidFill>
                <a:latin typeface="Times New Roman" pitchFamily="18" charset="0"/>
                <a:cs typeface="Times New Roman" pitchFamily="18" charset="0"/>
              </a:rPr>
              <a:t>2. </a:t>
            </a:r>
            <a:r>
              <a:rPr lang="en-US" sz="2700" b="1" dirty="0" err="1">
                <a:solidFill>
                  <a:srgbClr val="002060"/>
                </a:solidFill>
                <a:latin typeface="Times New Roman" pitchFamily="18" charset="0"/>
                <a:cs typeface="Times New Roman" pitchFamily="18" charset="0"/>
              </a:rPr>
              <a:t>Trả</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lời</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câu</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hỏi</a:t>
            </a:r>
            <a:r>
              <a:rPr lang="en-US" sz="2700" b="1" dirty="0">
                <a:solidFill>
                  <a:srgbClr val="002060"/>
                </a:solidFill>
                <a:latin typeface="Times New Roman" pitchFamily="18" charset="0"/>
                <a:cs typeface="Times New Roman" pitchFamily="18" charset="0"/>
              </a:rPr>
              <a:t>:</a:t>
            </a:r>
          </a:p>
          <a:p>
            <a:pPr>
              <a:lnSpc>
                <a:spcPct val="150000"/>
              </a:lnSpc>
            </a:pP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Hỗn</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hợp</a:t>
            </a:r>
            <a:r>
              <a:rPr lang="en-US" sz="2700" dirty="0">
                <a:solidFill>
                  <a:srgbClr val="002060"/>
                </a:solidFill>
                <a:latin typeface="Times New Roman" pitchFamily="18" charset="0"/>
                <a:cs typeface="Times New Roman" pitchFamily="18" charset="0"/>
              </a:rPr>
              <a:t> ở </a:t>
            </a:r>
            <a:r>
              <a:rPr lang="en-US" sz="2700" dirty="0" err="1">
                <a:solidFill>
                  <a:srgbClr val="002060"/>
                </a:solidFill>
                <a:latin typeface="Times New Roman" pitchFamily="18" charset="0"/>
                <a:cs typeface="Times New Roman" pitchFamily="18" charset="0"/>
              </a:rPr>
              <a:t>cốc</a:t>
            </a:r>
            <a:r>
              <a:rPr lang="en-US" sz="2700" dirty="0">
                <a:solidFill>
                  <a:srgbClr val="002060"/>
                </a:solidFill>
                <a:latin typeface="Times New Roman" pitchFamily="18" charset="0"/>
                <a:cs typeface="Times New Roman" pitchFamily="18" charset="0"/>
              </a:rPr>
              <a:t> (1) </a:t>
            </a:r>
            <a:r>
              <a:rPr lang="en-US" sz="2700" dirty="0" err="1">
                <a:solidFill>
                  <a:srgbClr val="002060"/>
                </a:solidFill>
                <a:latin typeface="Times New Roman" pitchFamily="18" charset="0"/>
                <a:cs typeface="Times New Roman" pitchFamily="18" charset="0"/>
              </a:rPr>
              <a:t>và</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cốc</a:t>
            </a:r>
            <a:r>
              <a:rPr lang="en-US" sz="2700" dirty="0">
                <a:solidFill>
                  <a:srgbClr val="002060"/>
                </a:solidFill>
                <a:latin typeface="Times New Roman" pitchFamily="18" charset="0"/>
                <a:cs typeface="Times New Roman" pitchFamily="18" charset="0"/>
              </a:rPr>
              <a:t> (2) </a:t>
            </a:r>
            <a:r>
              <a:rPr lang="en-US" sz="2700" dirty="0" err="1">
                <a:solidFill>
                  <a:srgbClr val="002060"/>
                </a:solidFill>
                <a:latin typeface="Times New Roman" pitchFamily="18" charset="0"/>
                <a:cs typeface="Times New Roman" pitchFamily="18" charset="0"/>
              </a:rPr>
              <a:t>có</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đặc</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điểm</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gì</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khác</a:t>
            </a:r>
            <a:r>
              <a:rPr lang="en-US" sz="2700" dirty="0">
                <a:solidFill>
                  <a:srgbClr val="002060"/>
                </a:solidFill>
                <a:latin typeface="Times New Roman" pitchFamily="18" charset="0"/>
                <a:cs typeface="Times New Roman" pitchFamily="18" charset="0"/>
              </a:rPr>
              <a:t> </a:t>
            </a:r>
            <a:r>
              <a:rPr lang="en-US" sz="2700" dirty="0" err="1">
                <a:solidFill>
                  <a:srgbClr val="002060"/>
                </a:solidFill>
                <a:latin typeface="Times New Roman" pitchFamily="18" charset="0"/>
                <a:cs typeface="Times New Roman" pitchFamily="18" charset="0"/>
              </a:rPr>
              <a:t>nhau</a:t>
            </a:r>
            <a:r>
              <a:rPr lang="en-US" sz="2700" dirty="0">
                <a:solidFill>
                  <a:srgbClr val="002060"/>
                </a:solidFill>
                <a:latin typeface="Times New Roman" pitchFamily="18" charset="0"/>
                <a:cs typeface="Times New Roman" pitchFamily="18" charset="0"/>
              </a:rPr>
              <a:t>?</a:t>
            </a:r>
          </a:p>
        </p:txBody>
      </p:sp>
      <p:sp>
        <p:nvSpPr>
          <p:cNvPr id="5" name="TextBox 3">
            <a:extLst>
              <a:ext uri="{FF2B5EF4-FFF2-40B4-BE49-F238E27FC236}">
                <a16:creationId xmlns:a16="http://schemas.microsoft.com/office/drawing/2014/main" id="{1AE0C5C6-60BB-673B-42FB-8A5CE2C9520D}"/>
              </a:ext>
            </a:extLst>
          </p:cNvPr>
          <p:cNvSpPr txBox="1"/>
          <p:nvPr/>
        </p:nvSpPr>
        <p:spPr>
          <a:xfrm>
            <a:off x="-397334" y="5646383"/>
            <a:ext cx="5040067"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Cốc</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ăn</a:t>
            </a:r>
            <a:endParaRPr lang="en-US" sz="2800" b="1" dirty="0">
              <a:solidFill>
                <a:srgbClr val="0000FF"/>
              </a:solidFill>
              <a:latin typeface="Times New Roman" pitchFamily="18" charset="0"/>
              <a:cs typeface="Times New Roman" pitchFamily="18" charset="0"/>
            </a:endParaRPr>
          </a:p>
        </p:txBody>
      </p:sp>
      <p:sp>
        <p:nvSpPr>
          <p:cNvPr id="6" name="TextBox 9">
            <a:extLst>
              <a:ext uri="{FF2B5EF4-FFF2-40B4-BE49-F238E27FC236}">
                <a16:creationId xmlns:a16="http://schemas.microsoft.com/office/drawing/2014/main" id="{3E7A49B7-CAC7-CB3C-FD05-1B7487B3CC61}"/>
              </a:ext>
            </a:extLst>
          </p:cNvPr>
          <p:cNvSpPr txBox="1"/>
          <p:nvPr/>
        </p:nvSpPr>
        <p:spPr>
          <a:xfrm>
            <a:off x="-76703" y="6229844"/>
            <a:ext cx="3578683"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Cốc</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cồn</a:t>
            </a:r>
            <a:r>
              <a:rPr lang="en-US" sz="2800" b="1" dirty="0">
                <a:solidFill>
                  <a:srgbClr val="0000FF"/>
                </a:solidFill>
                <a:latin typeface="Times New Roman" pitchFamily="18" charset="0"/>
                <a:cs typeface="Times New Roman" pitchFamily="18" charset="0"/>
              </a:rPr>
              <a:t> </a:t>
            </a:r>
          </a:p>
        </p:txBody>
      </p:sp>
      <p:sp>
        <p:nvSpPr>
          <p:cNvPr id="9" name="TextBox 11">
            <a:extLst>
              <a:ext uri="{FF2B5EF4-FFF2-40B4-BE49-F238E27FC236}">
                <a16:creationId xmlns:a16="http://schemas.microsoft.com/office/drawing/2014/main" id="{8D17BA47-7544-F642-7FD5-7D466629666A}"/>
              </a:ext>
            </a:extLst>
          </p:cNvPr>
          <p:cNvSpPr txBox="1"/>
          <p:nvPr/>
        </p:nvSpPr>
        <p:spPr>
          <a:xfrm>
            <a:off x="3124200" y="6219393"/>
            <a:ext cx="401955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rPr>
              <a:t>Hỗn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endParaRPr lang="en-US" sz="2800" b="1" dirty="0">
              <a:solidFill>
                <a:srgbClr val="FF0000"/>
              </a:solidFill>
              <a:latin typeface="Times New Roman" pitchFamily="18" charset="0"/>
              <a:cs typeface="Times New Roman" pitchFamily="18" charset="0"/>
            </a:endParaRPr>
          </a:p>
        </p:txBody>
      </p:sp>
      <p:sp>
        <p:nvSpPr>
          <p:cNvPr id="11" name="TextBox 13">
            <a:extLst>
              <a:ext uri="{FF2B5EF4-FFF2-40B4-BE49-F238E27FC236}">
                <a16:creationId xmlns:a16="http://schemas.microsoft.com/office/drawing/2014/main" id="{A29AE24D-4803-7FB2-DAFD-F4084B8D0831}"/>
              </a:ext>
            </a:extLst>
          </p:cNvPr>
          <p:cNvSpPr txBox="1"/>
          <p:nvPr/>
        </p:nvSpPr>
        <p:spPr>
          <a:xfrm>
            <a:off x="3963437" y="5657126"/>
            <a:ext cx="5266612"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rPr>
              <a:t>Hỗn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27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AF82647F-8207-99B6-F66F-122F1BEDF94E}"/>
              </a:ext>
            </a:extLst>
          </p:cNvPr>
          <p:cNvSpPr txBox="1"/>
          <p:nvPr/>
        </p:nvSpPr>
        <p:spPr>
          <a:xfrm>
            <a:off x="342089" y="1295400"/>
            <a:ext cx="8116112" cy="3785652"/>
          </a:xfrm>
          <a:prstGeom prst="rect">
            <a:avLst/>
          </a:prstGeom>
          <a:noFill/>
        </p:spPr>
        <p:txBody>
          <a:bodyPr wrap="square" rtlCol="0">
            <a:spAutoFit/>
          </a:bodyPr>
          <a:lstStyle/>
          <a:p>
            <a:pPr marL="285750" indent="-285750">
              <a:buFontTx/>
              <a:buChar char="-"/>
            </a:pPr>
            <a:r>
              <a:rPr lang="en-US" sz="4000" dirty="0" err="1">
                <a:latin typeface="Arial" panose="020B0604020202020204" pitchFamily="34" charset="0"/>
                <a:cs typeface="Arial" panose="020B0604020202020204" pitchFamily="34" charset="0"/>
              </a:rPr>
              <a:t>Hỗn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hỗn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endParaRPr lang="en-US" sz="4000" dirty="0">
              <a:latin typeface="Arial" panose="020B0604020202020204" pitchFamily="34" charset="0"/>
              <a:cs typeface="Arial" panose="020B0604020202020204" pitchFamily="34" charset="0"/>
            </a:endParaRPr>
          </a:p>
          <a:p>
            <a:pPr marL="285750" indent="-285750">
              <a:buFontTx/>
              <a:buChar char="-"/>
            </a:pPr>
            <a:r>
              <a:rPr lang="en-US" sz="4000" dirty="0" err="1">
                <a:latin typeface="Arial" panose="020B0604020202020204" pitchFamily="34" charset="0"/>
                <a:cs typeface="Arial" panose="020B0604020202020204" pitchFamily="34" charset="0"/>
              </a:rPr>
              <a:t>Hỗn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hỗn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endParaRPr lang="en-US" sz="4000" dirty="0">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AB1C7637-B218-79D7-DC93-E793F45CE2B7}"/>
              </a:ext>
            </a:extLst>
          </p:cNvPr>
          <p:cNvSpPr txBox="1"/>
          <p:nvPr/>
        </p:nvSpPr>
        <p:spPr>
          <a:xfrm>
            <a:off x="228600" y="228600"/>
            <a:ext cx="9105900" cy="1200329"/>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2. </a:t>
            </a:r>
            <a:r>
              <a:rPr lang="en-US" sz="3600" b="1" dirty="0" err="1">
                <a:solidFill>
                  <a:srgbClr val="FF0000"/>
                </a:solidFill>
                <a:latin typeface="Arial" panose="020B0604020202020204" pitchFamily="34" charset="0"/>
                <a:cs typeface="Arial" panose="020B0604020202020204" pitchFamily="34" charset="0"/>
              </a:rPr>
              <a:t>Hỗn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hợp</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đồng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nhất</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và</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hỗn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hợp</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không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đồng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nhất</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Những lợi ích không ngờ của nước đường - Tạp chí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1210"/>
            <a:ext cx="2884272"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330587" y="3604975"/>
            <a:ext cx="2920174" cy="523221"/>
          </a:xfrm>
          <a:prstGeom prst="rect">
            <a:avLst/>
          </a:prstGeom>
          <a:no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đường</a:t>
            </a:r>
            <a:endParaRPr lang="en-US" sz="2800" b="1" dirty="0">
              <a:solidFill>
                <a:srgbClr val="0070C0"/>
              </a:solidFill>
              <a:latin typeface="Times New Roman" pitchFamily="18" charset="0"/>
              <a:cs typeface="Times New Roman" pitchFamily="18" charset="0"/>
            </a:endParaRPr>
          </a:p>
        </p:txBody>
      </p:sp>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22" y="914400"/>
            <a:ext cx="2667000" cy="2547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124200" y="3667780"/>
            <a:ext cx="2882100" cy="523220"/>
          </a:xfrm>
          <a:prstGeom prst="rect">
            <a:avLst/>
          </a:prstGeom>
          <a:noFill/>
        </p:spPr>
        <p:txBody>
          <a:bodyPr wrap="square" rtlCol="0">
            <a:spAutoFit/>
          </a:bodyPr>
          <a:lstStyle/>
          <a:p>
            <a:pPr algn="ct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chấm</a:t>
            </a:r>
            <a:endParaRPr lang="en-US" sz="2800" b="1" dirty="0">
              <a:solidFill>
                <a:srgbClr val="0070C0"/>
              </a:solidFill>
              <a:latin typeface="Times New Roman" pitchFamily="18" charset="0"/>
              <a:cs typeface="Times New Roman" pitchFamily="18" charset="0"/>
            </a:endParaRPr>
          </a:p>
        </p:txBody>
      </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100" y="912182"/>
            <a:ext cx="2756700" cy="2671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44075" y="3657600"/>
            <a:ext cx="2281716" cy="523220"/>
          </a:xfrm>
          <a:prstGeom prst="rect">
            <a:avLst/>
          </a:prstGeom>
          <a:no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cam</a:t>
            </a:r>
          </a:p>
        </p:txBody>
      </p:sp>
      <p:sp>
        <p:nvSpPr>
          <p:cNvPr id="3" name="Hộp Văn bản 2">
            <a:extLst>
              <a:ext uri="{FF2B5EF4-FFF2-40B4-BE49-F238E27FC236}">
                <a16:creationId xmlns:a16="http://schemas.microsoft.com/office/drawing/2014/main" id="{B92CB57A-49C6-3154-148D-7848FAD01F8C}"/>
              </a:ext>
            </a:extLst>
          </p:cNvPr>
          <p:cNvSpPr txBox="1"/>
          <p:nvPr/>
        </p:nvSpPr>
        <p:spPr>
          <a:xfrm>
            <a:off x="492530" y="4601795"/>
            <a:ext cx="8587302" cy="1384995"/>
          </a:xfrm>
          <a:prstGeom prst="rect">
            <a:avLst/>
          </a:prstGeom>
          <a:noFill/>
        </p:spPr>
        <p:txBody>
          <a:bodyPr wrap="square">
            <a:spAutoFit/>
          </a:bodyPr>
          <a:lstStyle/>
          <a:p>
            <a:r>
              <a:rPr lang="en-US" sz="2800" dirty="0">
                <a:solidFill>
                  <a:srgbClr val="0000FF"/>
                </a:solidFill>
                <a:latin typeface="Arial" panose="020B0604020202020204" pitchFamily="34" charset="0"/>
                <a:cs typeface="Arial" panose="020B0604020202020204" pitchFamily="34" charset="0"/>
              </a:rPr>
              <a:t>Trong </a:t>
            </a:r>
            <a:r>
              <a:rPr lang="en-US" sz="2800" dirty="0" err="1">
                <a:solidFill>
                  <a:srgbClr val="0000FF"/>
                </a:solidFill>
                <a:latin typeface="Arial" panose="020B0604020202020204" pitchFamily="34" charset="0"/>
                <a:cs typeface="Arial" panose="020B0604020202020204" pitchFamily="34" charset="0"/>
              </a:rPr>
              <a:t>các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hỗn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hợp</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trên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hỗn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hợp</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nào</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hỗn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hợp</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đồng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nhất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hỗn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hợp</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nào</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hỗn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hợp</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không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đồng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nhất</a:t>
            </a:r>
            <a:r>
              <a:rPr lang="en-US" sz="2800"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96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iảm 47 %】 Bạc Thìa Bạc Nguyên Chất 999 Dụng Cụ Ăn Bằng Bạc Bé Muỗng Thủ  Công Bông Tuyết Dụng Cụ Ăn Bằng Bạc Đồ Gia Dụng Cán Dài Muôi Múc C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63" y="1956984"/>
            <a:ext cx="2401237" cy="1905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9577" y="3771559"/>
            <a:ext cx="1853696" cy="646331"/>
          </a:xfrm>
          <a:prstGeom prst="rect">
            <a:avLst/>
          </a:prstGeom>
          <a:noFill/>
        </p:spPr>
        <p:txBody>
          <a:bodyPr wrap="square" rtlCol="0">
            <a:spAutoFit/>
          </a:bodyPr>
          <a:lstStyle/>
          <a:p>
            <a:pPr algn="ctr"/>
            <a:r>
              <a:rPr lang="en-US" sz="3600" b="1" dirty="0" err="1">
                <a:solidFill>
                  <a:srgbClr val="0070C0"/>
                </a:solidFill>
                <a:latin typeface="Times New Roman" pitchFamily="18" charset="0"/>
                <a:cs typeface="Times New Roman" pitchFamily="18" charset="0"/>
              </a:rPr>
              <a:t>Bạc</a:t>
            </a:r>
            <a:endParaRPr lang="en-US" sz="3600" b="1" dirty="0">
              <a:solidFill>
                <a:srgbClr val="0070C0"/>
              </a:solidFill>
              <a:latin typeface="Times New Roman" pitchFamily="18" charset="0"/>
              <a:cs typeface="Times New Roman" pitchFamily="18" charset="0"/>
            </a:endParaRPr>
          </a:p>
        </p:txBody>
      </p:sp>
      <p:sp>
        <p:nvSpPr>
          <p:cNvPr id="8" name="TextBox 7"/>
          <p:cNvSpPr txBox="1"/>
          <p:nvPr/>
        </p:nvSpPr>
        <p:spPr>
          <a:xfrm>
            <a:off x="6248400" y="3771559"/>
            <a:ext cx="2704263" cy="646331"/>
          </a:xfrm>
          <a:prstGeom prst="rect">
            <a:avLst/>
          </a:prstGeom>
          <a:noFill/>
        </p:spPr>
        <p:txBody>
          <a:bodyPr wrap="square" rtlCol="0">
            <a:spAutoFit/>
          </a:bodyPr>
          <a:lstStyle/>
          <a:p>
            <a:pPr algn="ctr"/>
            <a:r>
              <a:rPr lang="en-US" sz="3600" b="1" dirty="0" err="1">
                <a:solidFill>
                  <a:srgbClr val="0070C0"/>
                </a:solidFill>
                <a:latin typeface="Times New Roman" pitchFamily="18" charset="0"/>
                <a:cs typeface="Times New Roman" pitchFamily="18" charset="0"/>
              </a:rPr>
              <a:t>Khí</a:t>
            </a:r>
            <a:r>
              <a:rPr lang="en-US" sz="3600" b="1" dirty="0">
                <a:solidFill>
                  <a:srgbClr val="0070C0"/>
                </a:solidFill>
                <a:latin typeface="Times New Roman" pitchFamily="18" charset="0"/>
                <a:cs typeface="Times New Roman" pitchFamily="18" charset="0"/>
              </a:rPr>
              <a:t> oxygen</a:t>
            </a:r>
          </a:p>
        </p:txBody>
      </p:sp>
      <p:pic>
        <p:nvPicPr>
          <p:cNvPr id="10" name="Picture 2" descr="Khí hydro tinh khi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839" y="1819268"/>
            <a:ext cx="2857500" cy="1699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59144" y="3807111"/>
            <a:ext cx="2425712" cy="646331"/>
          </a:xfrm>
          <a:prstGeom prst="rect">
            <a:avLst/>
          </a:prstGeom>
          <a:noFill/>
        </p:spPr>
        <p:txBody>
          <a:bodyPr wrap="square" rtlCol="0">
            <a:spAutoFit/>
          </a:bodyPr>
          <a:lstStyle/>
          <a:p>
            <a:pPr algn="ctr"/>
            <a:r>
              <a:rPr lang="en-US" sz="3600" b="1" dirty="0" err="1">
                <a:solidFill>
                  <a:srgbClr val="0070C0"/>
                </a:solidFill>
                <a:latin typeface="Times New Roman" pitchFamily="18" charset="0"/>
                <a:cs typeface="Times New Roman" pitchFamily="18" charset="0"/>
              </a:rPr>
              <a:t>Khí</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hiđro</a:t>
            </a:r>
            <a:endParaRPr lang="en-US" sz="3600" b="1" dirty="0">
              <a:solidFill>
                <a:srgbClr val="0070C0"/>
              </a:solidFill>
              <a:latin typeface="Times New Roman" pitchFamily="18" charset="0"/>
              <a:cs typeface="Times New Roman" pitchFamily="18" charset="0"/>
            </a:endParaRPr>
          </a:p>
        </p:txBody>
      </p:sp>
      <p:sp>
        <p:nvSpPr>
          <p:cNvPr id="13" name="TextBox 12"/>
          <p:cNvSpPr txBox="1"/>
          <p:nvPr/>
        </p:nvSpPr>
        <p:spPr>
          <a:xfrm>
            <a:off x="647700" y="4633195"/>
            <a:ext cx="7848599" cy="1200329"/>
          </a:xfrm>
          <a:prstGeom prst="rect">
            <a:avLst/>
          </a:prstGeom>
          <a:noFill/>
        </p:spPr>
        <p:txBody>
          <a:bodyPr wrap="square" rtlCol="0">
            <a:spAutoFit/>
          </a:bodyPr>
          <a:lstStyle/>
          <a:p>
            <a:pPr algn="ctr"/>
            <a:r>
              <a:rPr lang="en-US" sz="3600" b="1" i="1" dirty="0" err="1">
                <a:solidFill>
                  <a:srgbClr val="0000FF"/>
                </a:solidFill>
                <a:latin typeface="Times New Roman" pitchFamily="18" charset="0"/>
                <a:cs typeface="Times New Roman" pitchFamily="18" charset="0"/>
              </a:rPr>
              <a:t>Hãy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biết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thành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phần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chất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trong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thìa</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bạc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khí</a:t>
            </a:r>
            <a:r>
              <a:rPr lang="en-US" sz="3600" b="1" i="1" dirty="0">
                <a:solidFill>
                  <a:srgbClr val="0000FF"/>
                </a:solidFill>
                <a:latin typeface="Times New Roman" pitchFamily="18" charset="0"/>
                <a:cs typeface="Times New Roman" pitchFamily="18" charset="0"/>
              </a:rPr>
              <a:t> hydrogen, </a:t>
            </a:r>
            <a:r>
              <a:rPr lang="en-US" sz="3600" b="1" i="1" dirty="0" err="1">
                <a:solidFill>
                  <a:srgbClr val="0000FF"/>
                </a:solidFill>
                <a:latin typeface="Times New Roman" pitchFamily="18" charset="0"/>
                <a:cs typeface="Times New Roman" pitchFamily="18" charset="0"/>
              </a:rPr>
              <a:t>khí</a:t>
            </a:r>
            <a:r>
              <a:rPr lang="en-US" sz="3600" b="1" i="1" dirty="0">
                <a:solidFill>
                  <a:srgbClr val="0000FF"/>
                </a:solidFill>
                <a:latin typeface="Times New Roman" pitchFamily="18" charset="0"/>
                <a:cs typeface="Times New Roman" pitchFamily="18" charset="0"/>
              </a:rPr>
              <a:t> oxygen?</a:t>
            </a:r>
          </a:p>
        </p:txBody>
      </p:sp>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366" y="1880424"/>
            <a:ext cx="2352297" cy="1749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392F2D4E-0732-3443-C940-8EEB8202F157}"/>
              </a:ext>
            </a:extLst>
          </p:cNvPr>
          <p:cNvSpPr txBox="1"/>
          <p:nvPr/>
        </p:nvSpPr>
        <p:spPr>
          <a:xfrm>
            <a:off x="0" y="346368"/>
            <a:ext cx="462915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khiết</a:t>
            </a:r>
            <a:endParaRPr lang="en-US" sz="3600" b="1" dirty="0">
              <a:solidFill>
                <a:srgbClr val="FF0000"/>
              </a:solidFill>
              <a:latin typeface="Times New Roman" pitchFamily="18" charset="0"/>
              <a:cs typeface="Times New Roman" pitchFamily="18" charset="0"/>
            </a:endParaRPr>
          </a:p>
        </p:txBody>
      </p:sp>
      <p:sp>
        <p:nvSpPr>
          <p:cNvPr id="3" name="TextBox 12">
            <a:extLst>
              <a:ext uri="{FF2B5EF4-FFF2-40B4-BE49-F238E27FC236}">
                <a16:creationId xmlns:a16="http://schemas.microsoft.com/office/drawing/2014/main" id="{39303E74-FDE3-2B61-DE9C-523D98523345}"/>
              </a:ext>
            </a:extLst>
          </p:cNvPr>
          <p:cNvSpPr txBox="1"/>
          <p:nvPr/>
        </p:nvSpPr>
        <p:spPr>
          <a:xfrm>
            <a:off x="-24063" y="5707445"/>
            <a:ext cx="8620991" cy="584775"/>
          </a:xfrm>
          <a:prstGeom prst="rect">
            <a:avLst/>
          </a:prstGeom>
          <a:noFill/>
        </p:spPr>
        <p:txBody>
          <a:bodyPr wrap="square" rtlCol="0">
            <a:spAutoFit/>
          </a:bodyPr>
          <a:lstStyle/>
          <a:p>
            <a:pPr algn="ctr"/>
            <a:r>
              <a:rPr lang="en-US" sz="3200" b="1" i="1" dirty="0" err="1">
                <a:solidFill>
                  <a:srgbClr val="0000FF"/>
                </a:solidFill>
                <a:latin typeface="Times New Roman" pitchFamily="18" charset="0"/>
                <a:cs typeface="Times New Roman" pitchFamily="18" charset="0"/>
              </a:rPr>
              <a:t>Hãy</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biết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thế</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nào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là</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chất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khiết</a:t>
            </a:r>
            <a:r>
              <a:rPr lang="en-US" sz="3200" b="1" i="1" dirty="0">
                <a:solidFill>
                  <a:srgbClr val="0000FF"/>
                </a:solidFill>
                <a:latin typeface="Times New Roman" pitchFamily="18" charset="0"/>
                <a:cs typeface="Times New Roman" pitchFamily="18" charset="0"/>
              </a:rPr>
              <a:t>?</a:t>
            </a:r>
          </a:p>
        </p:txBody>
      </p:sp>
      <p:sp>
        <p:nvSpPr>
          <p:cNvPr id="4" name="Title 1">
            <a:extLst>
              <a:ext uri="{FF2B5EF4-FFF2-40B4-BE49-F238E27FC236}">
                <a16:creationId xmlns:a16="http://schemas.microsoft.com/office/drawing/2014/main" id="{F6B6D0E3-EA1A-59C8-B7E9-AF2F0FEB2D3F}"/>
              </a:ext>
            </a:extLst>
          </p:cNvPr>
          <p:cNvSpPr>
            <a:spLocks noGrp="1"/>
          </p:cNvSpPr>
          <p:nvPr>
            <p:ph type="title"/>
          </p:nvPr>
        </p:nvSpPr>
        <p:spPr>
          <a:xfrm>
            <a:off x="735932" y="4839976"/>
            <a:ext cx="8496299" cy="1143000"/>
          </a:xfrm>
          <a:ln>
            <a:solidFill>
              <a:srgbClr val="FFC000"/>
            </a:solidFill>
          </a:ln>
        </p:spPr>
        <p:txBody>
          <a:bodyPr>
            <a:normAutofit fontScale="90000"/>
          </a:bodyPr>
          <a:lstStyle/>
          <a:p>
            <a:pPr algn="l"/>
            <a:r>
              <a:rPr lang="en-US" dirty="0" err="1">
                <a:solidFill>
                  <a:srgbClr val="FF0000"/>
                </a:solidFill>
              </a:rPr>
              <a:t>Chất</a:t>
            </a:r>
            <a:r>
              <a:rPr lang="en-US" dirty="0">
                <a:solidFill>
                  <a:srgbClr val="FF0000"/>
                </a:solidFill>
              </a:rPr>
              <a:t> </a:t>
            </a:r>
            <a:r>
              <a:rPr lang="en-US" dirty="0" err="1">
                <a:solidFill>
                  <a:srgbClr val="FF0000"/>
                </a:solidFill>
              </a:rPr>
              <a:t>tinh</a:t>
            </a:r>
            <a:r>
              <a:rPr lang="en-US" dirty="0">
                <a:solidFill>
                  <a:srgbClr val="FF0000"/>
                </a:solidFill>
              </a:rPr>
              <a:t> </a:t>
            </a:r>
            <a:r>
              <a:rPr lang="en-US" dirty="0" err="1">
                <a:solidFill>
                  <a:srgbClr val="FF0000"/>
                </a:solidFill>
              </a:rPr>
              <a:t>khiết</a:t>
            </a:r>
            <a:r>
              <a:rPr lang="en-US" dirty="0">
                <a:solidFill>
                  <a:srgbClr val="FF0000"/>
                </a:solidFill>
              </a:rPr>
              <a:t>: </a:t>
            </a:r>
            <a:r>
              <a:rPr lang="en-US" dirty="0" err="1">
                <a:solidFill>
                  <a:srgbClr val="FF0000"/>
                </a:solidFill>
              </a:rPr>
              <a:t>là</a:t>
            </a:r>
            <a:r>
              <a:rPr lang="en-US" dirty="0">
                <a:solidFill>
                  <a:srgbClr val="FF0000"/>
                </a:solidFill>
              </a:rPr>
              <a:t> </a:t>
            </a:r>
            <a:r>
              <a:rPr lang="en-US" dirty="0" err="1">
                <a:solidFill>
                  <a:srgbClr val="FF0000"/>
                </a:solidFill>
              </a:rPr>
              <a:t>chất</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lẫn</a:t>
            </a:r>
            <a:r>
              <a:rPr lang="en-US" dirty="0">
                <a:solidFill>
                  <a:srgbClr val="FF0000"/>
                </a:solidFill>
              </a:rPr>
              <a:t> </a:t>
            </a:r>
            <a:r>
              <a:rPr lang="en-US" dirty="0" err="1">
                <a:solidFill>
                  <a:srgbClr val="FF0000"/>
                </a:solidFill>
              </a:rPr>
              <a:t>chất</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khác</a:t>
            </a:r>
            <a:endParaRPr lang="en-US" dirty="0">
              <a:solidFill>
                <a:srgbClr val="FF0000"/>
              </a:solidFill>
            </a:endParaRPr>
          </a:p>
        </p:txBody>
      </p:sp>
    </p:spTree>
    <p:extLst>
      <p:ext uri="{BB962C8B-B14F-4D97-AF65-F5344CB8AC3E}">
        <p14:creationId xmlns:p14="http://schemas.microsoft.com/office/powerpoint/2010/main" val="39622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3" grpId="0"/>
      <p:bldP spid="3" grpId="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ước cất tiêm, dung môi pha tiêm - Hộp 50 ống x5ml | thietbiytecuongvie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3" y="152400"/>
            <a:ext cx="4485677" cy="2609849"/>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
            <a:ext cx="4202299" cy="260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7800" y="2370814"/>
            <a:ext cx="2190131" cy="415498"/>
          </a:xfrm>
          <a:prstGeom prst="rect">
            <a:avLst/>
          </a:prstGeom>
          <a:solidFill>
            <a:schemeClr val="bg1"/>
          </a:solidFill>
        </p:spPr>
        <p:txBody>
          <a:bodyPr wrap="square" rtlCol="0">
            <a:spAutoFit/>
          </a:bodyPr>
          <a:lstStyle/>
          <a:p>
            <a:pPr algn="ctr"/>
            <a:r>
              <a:rPr lang="en-US" sz="2100" b="1" dirty="0" err="1">
                <a:solidFill>
                  <a:srgbClr val="0070C0"/>
                </a:solidFill>
                <a:latin typeface="Times New Roman" pitchFamily="18" charset="0"/>
                <a:cs typeface="Times New Roman" pitchFamily="18" charset="0"/>
              </a:rPr>
              <a:t>Thanh</a:t>
            </a:r>
            <a:r>
              <a:rPr lang="en-US" sz="2100" b="1" dirty="0">
                <a:solidFill>
                  <a:srgbClr val="0070C0"/>
                </a:solidFill>
                <a:latin typeface="Times New Roman" pitchFamily="18" charset="0"/>
                <a:cs typeface="Times New Roman" pitchFamily="18" charset="0"/>
              </a:rPr>
              <a:t> </a:t>
            </a:r>
            <a:r>
              <a:rPr lang="en-US" sz="2100" b="1" dirty="0" err="1">
                <a:solidFill>
                  <a:srgbClr val="0070C0"/>
                </a:solidFill>
                <a:latin typeface="Times New Roman" pitchFamily="18" charset="0"/>
                <a:cs typeface="Times New Roman" pitchFamily="18" charset="0"/>
              </a:rPr>
              <a:t>nhôm</a:t>
            </a:r>
            <a:endParaRPr lang="en-US" sz="21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1755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9BB2F-C576-8648-B8BF-CAB5FE977524}"/>
              </a:ext>
            </a:extLst>
          </p:cNvPr>
          <p:cNvPicPr>
            <a:picLocks noChangeAspect="1"/>
          </p:cNvPicPr>
          <p:nvPr/>
        </p:nvPicPr>
        <p:blipFill rotWithShape="1">
          <a:blip r:embed="rId2">
            <a:extLst>
              <a:ext uri="{28A0092B-C50C-407E-A947-70E740481C1C}">
                <a14:useLocalDpi xmlns:a14="http://schemas.microsoft.com/office/drawing/2010/main" val="0"/>
              </a:ext>
            </a:extLst>
          </a:blip>
          <a:srcRect l="23188" t="26472" r="20033" b="37256"/>
          <a:stretch/>
        </p:blipFill>
        <p:spPr>
          <a:xfrm>
            <a:off x="0" y="0"/>
            <a:ext cx="8229599" cy="2819400"/>
          </a:xfrm>
          <a:prstGeom prst="rect">
            <a:avLst/>
          </a:prstGeom>
        </p:spPr>
      </p:pic>
      <p:pic>
        <p:nvPicPr>
          <p:cNvPr id="1026" name="Picture 2" descr="Rửa mặt bằng nước muối sinh lý có tác dụng gì và một số điều ...">
            <a:extLst>
              <a:ext uri="{FF2B5EF4-FFF2-40B4-BE49-F238E27FC236}">
                <a16:creationId xmlns:a16="http://schemas.microsoft.com/office/drawing/2014/main" id="{F234B4BD-956A-66AC-4E28-25A710063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478"/>
          <a:stretch/>
        </p:blipFill>
        <p:spPr bwMode="auto">
          <a:xfrm>
            <a:off x="457200" y="3384202"/>
            <a:ext cx="1338251"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D54B2595-DBAA-3141-CBDB-D8D2EF47DF0F}"/>
              </a:ext>
            </a:extLst>
          </p:cNvPr>
          <p:cNvSpPr txBox="1"/>
          <p:nvPr/>
        </p:nvSpPr>
        <p:spPr>
          <a:xfrm>
            <a:off x="2590800" y="4177604"/>
            <a:ext cx="5334000" cy="1477328"/>
          </a:xfrm>
          <a:prstGeom prst="rect">
            <a:avLst/>
          </a:prstGeom>
          <a:noFill/>
        </p:spPr>
        <p:txBody>
          <a:bodyPr wrap="square">
            <a:spAutoFit/>
          </a:bodyPr>
          <a:lstStyle/>
          <a:p>
            <a:r>
              <a:rPr lang="vi-VN" sz="3000" b="0" i="0" dirty="0">
                <a:solidFill>
                  <a:srgbClr val="1F1F1F"/>
                </a:solidFill>
                <a:effectLst/>
                <a:latin typeface="+mj-lt"/>
              </a:rPr>
              <a:t>Để tạo ra nước muối sinh lý, người ta hòa tan </a:t>
            </a:r>
            <a:r>
              <a:rPr lang="vi-VN" sz="3000" b="0" i="0" dirty="0" err="1">
                <a:solidFill>
                  <a:srgbClr val="1F1F1F"/>
                </a:solidFill>
                <a:effectLst/>
                <a:latin typeface="+mj-lt"/>
              </a:rPr>
              <a:t>9g</a:t>
            </a:r>
            <a:r>
              <a:rPr lang="vi-VN" sz="3000" b="0" i="0" dirty="0">
                <a:solidFill>
                  <a:srgbClr val="1F1F1F"/>
                </a:solidFill>
                <a:effectLst/>
                <a:latin typeface="+mj-lt"/>
              </a:rPr>
              <a:t> muối tinh khiết với 1 lít nước cất.</a:t>
            </a:r>
            <a:endParaRPr lang="en-US" sz="3000" dirty="0">
              <a:latin typeface="+mj-lt"/>
            </a:endParaRPr>
          </a:p>
        </p:txBody>
      </p:sp>
    </p:spTree>
    <p:extLst>
      <p:ext uri="{BB962C8B-B14F-4D97-AF65-F5344CB8AC3E}">
        <p14:creationId xmlns:p14="http://schemas.microsoft.com/office/powerpoint/2010/main" val="46416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a:extLst>
              <a:ext uri="{FF2B5EF4-FFF2-40B4-BE49-F238E27FC236}">
                <a16:creationId xmlns:a16="http://schemas.microsoft.com/office/drawing/2014/main" id="{165850A8-07C5-482C-89D6-BD4E555F7944}"/>
              </a:ext>
            </a:extLst>
          </p:cNvPr>
          <p:cNvSpPr>
            <a:spLocks noChangeArrowheads="1" noChangeShapeType="1" noTextEdit="1"/>
          </p:cNvSpPr>
          <p:nvPr/>
        </p:nvSpPr>
        <p:spPr bwMode="auto">
          <a:xfrm>
            <a:off x="2085974" y="152400"/>
            <a:ext cx="5153025" cy="1097028"/>
          </a:xfrm>
          <a:prstGeom prst="rect">
            <a:avLst/>
          </a:prstGeom>
        </p:spPr>
        <p:txBody>
          <a:bodyPr wrap="none" fromWordArt="1">
            <a:prstTxWarp prst="textPlain">
              <a:avLst>
                <a:gd name="adj" fmla="val 50000"/>
              </a:avLst>
            </a:prstTxWarp>
          </a:bodyPr>
          <a:lstStyle/>
          <a:p>
            <a:pPr algn="ctr"/>
            <a:r>
              <a:rPr lang="en-US" sz="2700" kern="10" dirty="0">
                <a:ln w="9525">
                  <a:solidFill>
                    <a:srgbClr val="000000"/>
                  </a:solidFill>
                  <a:round/>
                  <a:headEnd/>
                  <a:tailEnd/>
                </a:ln>
                <a:solidFill>
                  <a:srgbClr val="FF00FF"/>
                </a:solidFill>
                <a:effectLst>
                  <a:outerShdw dist="107763" dir="18900000" algn="ctr" rotWithShape="0">
                    <a:schemeClr val="folHlink">
                      <a:alpha val="50000"/>
                    </a:schemeClr>
                  </a:outerShdw>
                </a:effectLst>
                <a:latin typeface="Times New Roman" panose="02020603050405020304" pitchFamily="18" charset="0"/>
                <a:cs typeface="Times New Roman" panose="02020603050405020304" pitchFamily="18" charset="0"/>
              </a:rPr>
              <a:t>BỨC HÌNH BÍ ẨN</a:t>
            </a:r>
          </a:p>
        </p:txBody>
      </p:sp>
      <p:sp>
        <p:nvSpPr>
          <p:cNvPr id="3075" name="Text Box 3">
            <a:extLst>
              <a:ext uri="{FF2B5EF4-FFF2-40B4-BE49-F238E27FC236}">
                <a16:creationId xmlns:a16="http://schemas.microsoft.com/office/drawing/2014/main" id="{40F1AB68-2189-409C-8D7B-3373F355FF40}"/>
              </a:ext>
            </a:extLst>
          </p:cNvPr>
          <p:cNvSpPr txBox="1">
            <a:spLocks noChangeArrowheads="1"/>
          </p:cNvSpPr>
          <p:nvPr/>
        </p:nvSpPr>
        <p:spPr bwMode="auto">
          <a:xfrm>
            <a:off x="228600" y="1428750"/>
            <a:ext cx="8610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i="1"/>
              <a:t>- Có 4 ô, mỗi ô số là một câu hỏi. Trả lời đúng sẽ mở được một phần hình nền.</a:t>
            </a:r>
          </a:p>
          <a:p>
            <a:pPr eaLnBrk="1" hangingPunct="1">
              <a:spcBef>
                <a:spcPct val="50000"/>
              </a:spcBef>
            </a:pPr>
            <a:r>
              <a:rPr lang="en-US" altLang="en-US" sz="2400" b="1" i="1"/>
              <a:t>- Đoán đúng ý nghĩa của hình nền khi: </a:t>
            </a:r>
          </a:p>
          <a:p>
            <a:pPr eaLnBrk="1" hangingPunct="1">
              <a:spcBef>
                <a:spcPct val="50000"/>
              </a:spcBef>
            </a:pPr>
            <a:r>
              <a:rPr lang="en-US" altLang="en-US" sz="2400" b="1" i="1">
                <a:solidFill>
                  <a:srgbClr val="FF3300"/>
                </a:solidFill>
              </a:rPr>
              <a:t>                             </a:t>
            </a:r>
            <a:r>
              <a:rPr lang="en-US" altLang="en-US" sz="2400" b="1" i="1"/>
              <a:t>Mở được 1 ô:</a:t>
            </a:r>
            <a:r>
              <a:rPr lang="en-US" altLang="en-US" sz="2400" b="1" i="1">
                <a:solidFill>
                  <a:srgbClr val="FF3300"/>
                </a:solidFill>
              </a:rPr>
              <a:t> đạt 10 điểm</a:t>
            </a:r>
          </a:p>
          <a:p>
            <a:pPr eaLnBrk="1" hangingPunct="1">
              <a:spcBef>
                <a:spcPct val="50000"/>
              </a:spcBef>
            </a:pPr>
            <a:r>
              <a:rPr lang="en-US" altLang="en-US" sz="2400" b="1" i="1">
                <a:solidFill>
                  <a:srgbClr val="FF3300"/>
                </a:solidFill>
              </a:rPr>
              <a:t>                             </a:t>
            </a:r>
            <a:r>
              <a:rPr lang="en-US" altLang="en-US" sz="2400" b="1" i="1"/>
              <a:t>Mở 2 ô:</a:t>
            </a:r>
            <a:r>
              <a:rPr lang="en-US" altLang="en-US" sz="2400" b="1" i="1">
                <a:solidFill>
                  <a:srgbClr val="FF3300"/>
                </a:solidFill>
              </a:rPr>
              <a:t> đạt 9 điểm</a:t>
            </a:r>
          </a:p>
          <a:p>
            <a:pPr eaLnBrk="1" hangingPunct="1">
              <a:spcBef>
                <a:spcPct val="50000"/>
              </a:spcBef>
            </a:pPr>
            <a:r>
              <a:rPr lang="en-US" altLang="en-US" sz="2400" b="1" i="1"/>
              <a:t>                             Mở 3 ô:</a:t>
            </a:r>
            <a:r>
              <a:rPr lang="en-US" altLang="en-US" sz="2400" b="1" i="1">
                <a:solidFill>
                  <a:srgbClr val="FF3300"/>
                </a:solidFill>
              </a:rPr>
              <a:t>  đạt 8 điểm.</a:t>
            </a:r>
          </a:p>
          <a:p>
            <a:pPr eaLnBrk="1" hangingPunct="1">
              <a:spcBef>
                <a:spcPct val="50000"/>
              </a:spcBef>
            </a:pPr>
            <a:r>
              <a:rPr lang="en-US" altLang="en-US" sz="2400" b="1" i="1"/>
              <a:t>- Trả lời đúng câu hỏi nhưng đoán không đúng ý nghĩa của hình nền được 8 điểm.</a:t>
            </a:r>
            <a:endParaRPr lang="en-US" altLang="en-US" sz="2400"/>
          </a:p>
        </p:txBody>
      </p:sp>
      <p:sp>
        <p:nvSpPr>
          <p:cNvPr id="3076" name="Rectangle 4">
            <a:extLst>
              <a:ext uri="{FF2B5EF4-FFF2-40B4-BE49-F238E27FC236}">
                <a16:creationId xmlns:a16="http://schemas.microsoft.com/office/drawing/2014/main" id="{FF857037-F6B8-473D-9E4E-396A545658E2}"/>
              </a:ext>
            </a:extLst>
          </p:cNvPr>
          <p:cNvSpPr>
            <a:spLocks noChangeArrowheads="1"/>
          </p:cNvSpPr>
          <p:nvPr/>
        </p:nvSpPr>
        <p:spPr bwMode="auto">
          <a:xfrm>
            <a:off x="2458692" y="5578390"/>
            <a:ext cx="923925" cy="817959"/>
          </a:xfrm>
          <a:prstGeom prst="rect">
            <a:avLst/>
          </a:prstGeom>
          <a:gradFill rotWithShape="1">
            <a:gsLst>
              <a:gs pos="0">
                <a:schemeClr val="bg1"/>
              </a:gs>
              <a:gs pos="100000">
                <a:schemeClr val="accent1"/>
              </a:gs>
            </a:gsLst>
            <a:path path="shape">
              <a:fillToRect l="50000" t="50000" r="50000" b="50000"/>
            </a:path>
          </a:gra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t>1</a:t>
            </a:r>
          </a:p>
        </p:txBody>
      </p:sp>
      <p:sp>
        <p:nvSpPr>
          <p:cNvPr id="3077" name="Rectangle 5">
            <a:extLst>
              <a:ext uri="{FF2B5EF4-FFF2-40B4-BE49-F238E27FC236}">
                <a16:creationId xmlns:a16="http://schemas.microsoft.com/office/drawing/2014/main" id="{4CD5A187-195D-415F-AD1A-841F1C5FB669}"/>
              </a:ext>
            </a:extLst>
          </p:cNvPr>
          <p:cNvSpPr>
            <a:spLocks noChangeArrowheads="1"/>
          </p:cNvSpPr>
          <p:nvPr/>
        </p:nvSpPr>
        <p:spPr bwMode="auto">
          <a:xfrm>
            <a:off x="3400424" y="5589518"/>
            <a:ext cx="1000125" cy="817959"/>
          </a:xfrm>
          <a:prstGeom prst="rect">
            <a:avLst/>
          </a:prstGeom>
          <a:gradFill rotWithShape="1">
            <a:gsLst>
              <a:gs pos="0">
                <a:schemeClr val="bg1"/>
              </a:gs>
              <a:gs pos="100000">
                <a:schemeClr val="accent1"/>
              </a:gs>
            </a:gsLst>
            <a:path path="shape">
              <a:fillToRect l="50000" t="50000" r="50000" b="50000"/>
            </a:path>
          </a:gra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t>2</a:t>
            </a:r>
          </a:p>
        </p:txBody>
      </p:sp>
      <p:sp>
        <p:nvSpPr>
          <p:cNvPr id="3078" name="Rectangle 6">
            <a:extLst>
              <a:ext uri="{FF2B5EF4-FFF2-40B4-BE49-F238E27FC236}">
                <a16:creationId xmlns:a16="http://schemas.microsoft.com/office/drawing/2014/main" id="{98924533-FE9B-486C-B6AF-9581D546A35C}"/>
              </a:ext>
            </a:extLst>
          </p:cNvPr>
          <p:cNvSpPr>
            <a:spLocks noChangeArrowheads="1"/>
          </p:cNvSpPr>
          <p:nvPr/>
        </p:nvSpPr>
        <p:spPr bwMode="auto">
          <a:xfrm>
            <a:off x="4400550" y="5597491"/>
            <a:ext cx="971550" cy="800100"/>
          </a:xfrm>
          <a:prstGeom prst="rect">
            <a:avLst/>
          </a:prstGeom>
          <a:gradFill rotWithShape="1">
            <a:gsLst>
              <a:gs pos="0">
                <a:schemeClr val="bg1"/>
              </a:gs>
              <a:gs pos="100000">
                <a:schemeClr val="accent1"/>
              </a:gs>
            </a:gsLst>
            <a:path path="shape">
              <a:fillToRect l="50000" t="50000" r="50000" b="50000"/>
            </a:path>
          </a:gra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t>3</a:t>
            </a:r>
          </a:p>
        </p:txBody>
      </p:sp>
      <p:sp>
        <p:nvSpPr>
          <p:cNvPr id="3079" name="Rectangle 7">
            <a:extLst>
              <a:ext uri="{FF2B5EF4-FFF2-40B4-BE49-F238E27FC236}">
                <a16:creationId xmlns:a16="http://schemas.microsoft.com/office/drawing/2014/main" id="{A6508957-4FDC-4D29-945F-0492B2DC5772}"/>
              </a:ext>
            </a:extLst>
          </p:cNvPr>
          <p:cNvSpPr>
            <a:spLocks noChangeArrowheads="1"/>
          </p:cNvSpPr>
          <p:nvPr/>
        </p:nvSpPr>
        <p:spPr bwMode="auto">
          <a:xfrm>
            <a:off x="5372100" y="5600700"/>
            <a:ext cx="971550" cy="800100"/>
          </a:xfrm>
          <a:prstGeom prst="rect">
            <a:avLst/>
          </a:prstGeom>
          <a:gradFill rotWithShape="1">
            <a:gsLst>
              <a:gs pos="0">
                <a:schemeClr val="bg1"/>
              </a:gs>
              <a:gs pos="100000">
                <a:schemeClr val="accent1"/>
              </a:gs>
            </a:gsLst>
            <a:path path="shape">
              <a:fillToRect l="50000" t="50000" r="50000" b="50000"/>
            </a:path>
          </a:gra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a:t>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5F88D8E-7345-C609-D7A9-2E3B6C1E298E}"/>
              </a:ext>
            </a:extLst>
          </p:cNvPr>
          <p:cNvGraphicFramePr>
            <a:graphicFrameLocks noGrp="1"/>
          </p:cNvGraphicFramePr>
          <p:nvPr>
            <p:extLst>
              <p:ext uri="{D42A27DB-BD31-4B8C-83A1-F6EECF244321}">
                <p14:modId xmlns:p14="http://schemas.microsoft.com/office/powerpoint/2010/main" val="2570653427"/>
              </p:ext>
            </p:extLst>
          </p:nvPr>
        </p:nvGraphicFramePr>
        <p:xfrm>
          <a:off x="533400" y="3124200"/>
          <a:ext cx="7391400" cy="3539618"/>
        </p:xfrm>
        <a:graphic>
          <a:graphicData uri="http://schemas.openxmlformats.org/drawingml/2006/table">
            <a:tbl>
              <a:tblPr firstRow="1" firstCol="1" bandRow="1">
                <a:tableStyleId>{5C22544A-7EE6-4342-B048-85BDC9FD1C3A}</a:tableStyleId>
              </a:tblPr>
              <a:tblGrid>
                <a:gridCol w="6511582">
                  <a:extLst>
                    <a:ext uri="{9D8B030D-6E8A-4147-A177-3AD203B41FA5}">
                      <a16:colId xmlns:a16="http://schemas.microsoft.com/office/drawing/2014/main" val="2853925183"/>
                    </a:ext>
                  </a:extLst>
                </a:gridCol>
                <a:gridCol w="879818">
                  <a:extLst>
                    <a:ext uri="{9D8B030D-6E8A-4147-A177-3AD203B41FA5}">
                      <a16:colId xmlns:a16="http://schemas.microsoft.com/office/drawing/2014/main" val="2554853467"/>
                    </a:ext>
                  </a:extLst>
                </a:gridCol>
              </a:tblGrid>
              <a:tr h="0">
                <a:tc>
                  <a:txBody>
                    <a:bodyPr/>
                    <a:lstStyle/>
                    <a:p>
                      <a:pPr marR="30480" algn="just">
                        <a:lnSpc>
                          <a:spcPct val="130000"/>
                        </a:lnSpc>
                        <a:spcBef>
                          <a:spcPts val="200"/>
                        </a:spcBef>
                        <a:spcAft>
                          <a:spcPts val="200"/>
                        </a:spcAft>
                      </a:pPr>
                      <a:r>
                        <a:rPr lang="vi-VN" sz="2400">
                          <a:solidFill>
                            <a:srgbClr val="0000FF"/>
                          </a:solidFill>
                          <a:effectLst/>
                        </a:rPr>
                        <a:t>a) Nước giếng khoan là chất tinh khiết.</a:t>
                      </a:r>
                      <a:endParaRPr lang="en-US" sz="240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0480" algn="just">
                        <a:lnSpc>
                          <a:spcPct val="130000"/>
                        </a:lnSpc>
                        <a:spcBef>
                          <a:spcPts val="200"/>
                        </a:spcBef>
                        <a:spcAft>
                          <a:spcPts val="200"/>
                        </a:spcAft>
                      </a:pPr>
                      <a:endParaRPr lang="en-US" sz="2400" dirty="0">
                        <a:solidFill>
                          <a:srgbClr val="0000FF"/>
                        </a:solidFill>
                        <a:effectLst/>
                      </a:endParaRPr>
                    </a:p>
                    <a:p>
                      <a:r>
                        <a:rPr lang="vi-VN" sz="2400" dirty="0">
                          <a:solidFill>
                            <a:srgbClr val="0000FF"/>
                          </a:solidFill>
                          <a:effectLst/>
                        </a:rPr>
                        <a:t> </a:t>
                      </a:r>
                      <a:endParaRPr lang="en-US" sz="24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434844"/>
                  </a:ext>
                </a:extLst>
              </a:tr>
              <a:tr h="0">
                <a:tc>
                  <a:txBody>
                    <a:bodyPr/>
                    <a:lstStyle/>
                    <a:p>
                      <a:pPr marL="30480" marR="30480" algn="just">
                        <a:lnSpc>
                          <a:spcPct val="130000"/>
                        </a:lnSpc>
                        <a:spcBef>
                          <a:spcPts val="200"/>
                        </a:spcBef>
                        <a:spcAft>
                          <a:spcPts val="200"/>
                        </a:spcAft>
                      </a:pPr>
                      <a:r>
                        <a:rPr lang="vi-VN" sz="2400" dirty="0">
                          <a:solidFill>
                            <a:srgbClr val="0000FF"/>
                          </a:solidFill>
                          <a:effectLst/>
                        </a:rPr>
                        <a:t>b) Lớp cát mịn có tác dụng giữ các hạt đất, cát ở lại. </a:t>
                      </a:r>
                      <a:endParaRPr lang="en-US" sz="24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0480" algn="just">
                        <a:lnSpc>
                          <a:spcPct val="130000"/>
                        </a:lnSpc>
                        <a:spcBef>
                          <a:spcPts val="200"/>
                        </a:spcBef>
                        <a:spcAft>
                          <a:spcPts val="200"/>
                        </a:spcAft>
                      </a:pPr>
                      <a:endParaRPr lang="en-US" sz="2400">
                        <a:solidFill>
                          <a:srgbClr val="0000FF"/>
                        </a:solidFill>
                        <a:effectLst/>
                      </a:endParaRPr>
                    </a:p>
                    <a:p>
                      <a:r>
                        <a:rPr lang="vi-VN" sz="2400">
                          <a:solidFill>
                            <a:srgbClr val="0000FF"/>
                          </a:solidFill>
                          <a:effectLst/>
                        </a:rPr>
                        <a:t> </a:t>
                      </a:r>
                      <a:endParaRPr lang="en-US" sz="240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336201"/>
                  </a:ext>
                </a:extLst>
              </a:tr>
              <a:tr h="0">
                <a:tc>
                  <a:txBody>
                    <a:bodyPr/>
                    <a:lstStyle/>
                    <a:p>
                      <a:pPr marR="30480" algn="just">
                        <a:lnSpc>
                          <a:spcPct val="130000"/>
                        </a:lnSpc>
                        <a:spcBef>
                          <a:spcPts val="200"/>
                        </a:spcBef>
                        <a:spcAft>
                          <a:spcPts val="200"/>
                        </a:spcAft>
                      </a:pPr>
                      <a:r>
                        <a:rPr lang="vi-VN" sz="2400" dirty="0">
                          <a:solidFill>
                            <a:srgbClr val="0000FF"/>
                          </a:solidFill>
                          <a:effectLst/>
                        </a:rPr>
                        <a:t>c) Lớp sỏi làm cho nước có vị ngọt.</a:t>
                      </a:r>
                      <a:endParaRPr lang="en-US" sz="24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0480" algn="just">
                        <a:lnSpc>
                          <a:spcPct val="130000"/>
                        </a:lnSpc>
                        <a:spcBef>
                          <a:spcPts val="200"/>
                        </a:spcBef>
                        <a:spcAft>
                          <a:spcPts val="200"/>
                        </a:spcAft>
                      </a:pPr>
                      <a:endParaRPr lang="en-US" sz="2400">
                        <a:solidFill>
                          <a:srgbClr val="0000FF"/>
                        </a:solidFill>
                        <a:effectLst/>
                      </a:endParaRPr>
                    </a:p>
                    <a:p>
                      <a:r>
                        <a:rPr lang="vi-VN" sz="2400">
                          <a:solidFill>
                            <a:srgbClr val="0000FF"/>
                          </a:solidFill>
                          <a:effectLst/>
                        </a:rPr>
                        <a:t> </a:t>
                      </a:r>
                      <a:endParaRPr lang="en-US" sz="240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6937984"/>
                  </a:ext>
                </a:extLst>
              </a:tr>
              <a:tr h="0">
                <a:tc>
                  <a:txBody>
                    <a:bodyPr/>
                    <a:lstStyle/>
                    <a:p>
                      <a:pPr marR="30480" algn="just">
                        <a:lnSpc>
                          <a:spcPct val="130000"/>
                        </a:lnSpc>
                        <a:spcBef>
                          <a:spcPts val="200"/>
                        </a:spcBef>
                        <a:spcAft>
                          <a:spcPts val="200"/>
                        </a:spcAft>
                      </a:pPr>
                      <a:r>
                        <a:rPr lang="vi-VN" sz="2400" dirty="0">
                          <a:solidFill>
                            <a:srgbClr val="0000FF"/>
                          </a:solidFill>
                          <a:effectLst/>
                        </a:rPr>
                        <a:t>d) Lớp than củi có tác dụng hút các chất hữu cơ, vi khuẩn</a:t>
                      </a:r>
                      <a:endParaRPr lang="en-US" sz="24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0480" algn="just">
                        <a:lnSpc>
                          <a:spcPct val="130000"/>
                        </a:lnSpc>
                        <a:spcBef>
                          <a:spcPts val="200"/>
                        </a:spcBef>
                        <a:spcAft>
                          <a:spcPts val="200"/>
                        </a:spcAft>
                      </a:pPr>
                      <a:endParaRPr lang="en-US" sz="2400" dirty="0">
                        <a:solidFill>
                          <a:srgbClr val="0000FF"/>
                        </a:solidFill>
                        <a:effectLst/>
                      </a:endParaRPr>
                    </a:p>
                    <a:p>
                      <a:r>
                        <a:rPr lang="vi-VN" sz="2400" dirty="0">
                          <a:solidFill>
                            <a:srgbClr val="0000FF"/>
                          </a:solidFill>
                          <a:effectLst/>
                        </a:rPr>
                        <a:t> </a:t>
                      </a:r>
                      <a:endParaRPr lang="en-US" sz="2400" dirty="0">
                        <a:solidFill>
                          <a:srgbClr val="0000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765772"/>
                  </a:ext>
                </a:extLst>
              </a:tr>
            </a:tbl>
          </a:graphicData>
        </a:graphic>
      </p:graphicFrame>
      <p:sp>
        <p:nvSpPr>
          <p:cNvPr id="7" name="Rectangle 5">
            <a:extLst>
              <a:ext uri="{FF2B5EF4-FFF2-40B4-BE49-F238E27FC236}">
                <a16:creationId xmlns:a16="http://schemas.microsoft.com/office/drawing/2014/main" id="{7B5456E3-6C68-4AA1-A5CD-016128DCCA2E}"/>
              </a:ext>
            </a:extLst>
          </p:cNvPr>
          <p:cNvSpPr>
            <a:spLocks noChangeArrowheads="1"/>
          </p:cNvSpPr>
          <p:nvPr/>
        </p:nvSpPr>
        <p:spPr bwMode="auto">
          <a:xfrm>
            <a:off x="190500" y="444043"/>
            <a:ext cx="8763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chemeClr val="tx1"/>
                </a:solidFill>
                <a:effectLst/>
                <a:latin typeface="+mj-lt"/>
                <a:ea typeface="Times New Roman" panose="02020603050405020304" pitchFamily="18" charset="0"/>
              </a:rPr>
              <a:t>Bài 1. </a:t>
            </a:r>
            <a:r>
              <a:rPr kumimoji="0" lang="vi-VN" altLang="en-US" sz="2800" b="1" i="0" u="none" strike="noStrike" cap="none" normalizeH="0" baseline="0" dirty="0">
                <a:ln>
                  <a:noFill/>
                </a:ln>
                <a:solidFill>
                  <a:srgbClr val="000000"/>
                </a:solidFill>
                <a:effectLst/>
                <a:latin typeface="+mj-lt"/>
                <a:ea typeface="Times New Roman" panose="02020603050405020304" pitchFamily="18" charset="0"/>
              </a:rPr>
              <a:t>Nước giếng khoan thường lẫn nhiều tạp chất. Để tách bỏ tạp chất, người dân cho vào nước giếng khoan vào bể lọc, đáy bể lót các lớp cát mịn, sỏi và than củi. Nước chảy qua các lớp này sẽ trong hơn. </a:t>
            </a:r>
            <a:endParaRPr kumimoji="0" lang="en-US" altLang="en-US" sz="2800" b="1" i="0" u="none" strike="noStrike" cap="none" normalizeH="0" baseline="0" dirty="0">
              <a:ln>
                <a:noFill/>
              </a:ln>
              <a:solidFill>
                <a:schemeClr val="tx1"/>
              </a:solidFill>
              <a:effectLst/>
              <a:latin typeface="+mj-lt"/>
            </a:endParaRPr>
          </a:p>
        </p:txBody>
      </p:sp>
      <p:sp>
        <p:nvSpPr>
          <p:cNvPr id="8" name="Rectangle 5">
            <a:extLst>
              <a:ext uri="{FF2B5EF4-FFF2-40B4-BE49-F238E27FC236}">
                <a16:creationId xmlns:a16="http://schemas.microsoft.com/office/drawing/2014/main" id="{01D3615C-1C49-34F5-173F-C941741F5C11}"/>
              </a:ext>
            </a:extLst>
          </p:cNvPr>
          <p:cNvSpPr>
            <a:spLocks noChangeArrowheads="1"/>
          </p:cNvSpPr>
          <p:nvPr/>
        </p:nvSpPr>
        <p:spPr bwMode="auto">
          <a:xfrm>
            <a:off x="190500" y="2400045"/>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1" u="none" strike="noStrike" cap="none" normalizeH="0" baseline="0" dirty="0">
                <a:ln>
                  <a:noFill/>
                </a:ln>
                <a:solidFill>
                  <a:srgbClr val="0000FF"/>
                </a:solidFill>
                <a:effectLst/>
                <a:latin typeface="+mj-lt"/>
                <a:ea typeface="Times New Roman" panose="02020603050405020304" pitchFamily="18" charset="0"/>
              </a:rPr>
              <a:t>Hãy cho biết những khẳng định sau đây là đúng hay sai? </a:t>
            </a:r>
            <a:endParaRPr kumimoji="0" lang="vi-VN" altLang="en-US" sz="2800" b="1" i="0" u="none" strike="noStrike" cap="none" normalizeH="0" baseline="0" dirty="0">
              <a:ln>
                <a:noFill/>
              </a:ln>
              <a:solidFill>
                <a:srgbClr val="0000FF"/>
              </a:solidFill>
              <a:effectLst/>
              <a:latin typeface="+mj-lt"/>
            </a:endParaRPr>
          </a:p>
        </p:txBody>
      </p:sp>
      <p:sp>
        <p:nvSpPr>
          <p:cNvPr id="9" name="Text Box 2">
            <a:extLst>
              <a:ext uri="{FF2B5EF4-FFF2-40B4-BE49-F238E27FC236}">
                <a16:creationId xmlns:a16="http://schemas.microsoft.com/office/drawing/2014/main" id="{76032EBB-6225-41B2-3713-311C1B9A86B7}"/>
              </a:ext>
            </a:extLst>
          </p:cNvPr>
          <p:cNvSpPr txBox="1">
            <a:spLocks noChangeArrowheads="1"/>
          </p:cNvSpPr>
          <p:nvPr/>
        </p:nvSpPr>
        <p:spPr bwMode="auto">
          <a:xfrm>
            <a:off x="7119938" y="3234236"/>
            <a:ext cx="804862" cy="6429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vi-VN" sz="2400" b="1" dirty="0">
                <a:solidFill>
                  <a:srgbClr val="FF0000"/>
                </a:solidFill>
                <a:effectLst/>
                <a:latin typeface="Times New Roman" panose="02020603050405020304" pitchFamily="18" charset="0"/>
                <a:ea typeface="Times New Roman" panose="02020603050405020304" pitchFamily="18" charset="0"/>
              </a:rPr>
              <a:t>Đ </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
        <p:nvSpPr>
          <p:cNvPr id="10" name="Text Box 2">
            <a:extLst>
              <a:ext uri="{FF2B5EF4-FFF2-40B4-BE49-F238E27FC236}">
                <a16:creationId xmlns:a16="http://schemas.microsoft.com/office/drawing/2014/main" id="{E4A85985-BB49-241E-9AB0-6D8DFD649203}"/>
              </a:ext>
            </a:extLst>
          </p:cNvPr>
          <p:cNvSpPr txBox="1">
            <a:spLocks noChangeArrowheads="1"/>
          </p:cNvSpPr>
          <p:nvPr/>
        </p:nvSpPr>
        <p:spPr bwMode="auto">
          <a:xfrm flipH="1">
            <a:off x="7160419" y="4145893"/>
            <a:ext cx="723900" cy="6429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vi-VN" sz="2400" b="1" dirty="0">
                <a:solidFill>
                  <a:srgbClr val="FF0000"/>
                </a:solidFill>
                <a:effectLst/>
                <a:latin typeface="Times New Roman" panose="02020603050405020304" pitchFamily="18" charset="0"/>
                <a:ea typeface="Times New Roman" panose="02020603050405020304" pitchFamily="18" charset="0"/>
              </a:rPr>
              <a:t>Đ </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
        <p:nvSpPr>
          <p:cNvPr id="11" name="Text Box 2">
            <a:extLst>
              <a:ext uri="{FF2B5EF4-FFF2-40B4-BE49-F238E27FC236}">
                <a16:creationId xmlns:a16="http://schemas.microsoft.com/office/drawing/2014/main" id="{17036840-779D-E214-04DA-136BBB7992D9}"/>
              </a:ext>
            </a:extLst>
          </p:cNvPr>
          <p:cNvSpPr txBox="1">
            <a:spLocks noChangeArrowheads="1"/>
          </p:cNvSpPr>
          <p:nvPr/>
        </p:nvSpPr>
        <p:spPr bwMode="auto">
          <a:xfrm>
            <a:off x="7119938" y="5868653"/>
            <a:ext cx="804862" cy="6429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vi-VN" sz="2400" b="1" dirty="0">
                <a:solidFill>
                  <a:srgbClr val="FF0000"/>
                </a:solidFill>
                <a:effectLst/>
                <a:latin typeface="Times New Roman" panose="02020603050405020304" pitchFamily="18" charset="0"/>
                <a:ea typeface="Times New Roman" panose="02020603050405020304" pitchFamily="18" charset="0"/>
              </a:rPr>
              <a:t>Đ </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
        <p:nvSpPr>
          <p:cNvPr id="12" name="Text Box 2">
            <a:extLst>
              <a:ext uri="{FF2B5EF4-FFF2-40B4-BE49-F238E27FC236}">
                <a16:creationId xmlns:a16="http://schemas.microsoft.com/office/drawing/2014/main" id="{EB44346D-30EB-9CEC-8A5D-22D903001EDB}"/>
              </a:ext>
            </a:extLst>
          </p:cNvPr>
          <p:cNvSpPr txBox="1">
            <a:spLocks noChangeArrowheads="1"/>
          </p:cNvSpPr>
          <p:nvPr/>
        </p:nvSpPr>
        <p:spPr bwMode="auto">
          <a:xfrm>
            <a:off x="7107531" y="5041508"/>
            <a:ext cx="804862" cy="6429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vi-VN" sz="2400" b="1" dirty="0">
                <a:solidFill>
                  <a:srgbClr val="FF0000"/>
                </a:solidFill>
                <a:effectLst/>
                <a:latin typeface="Times New Roman" panose="02020603050405020304" pitchFamily="18" charset="0"/>
                <a:ea typeface="Times New Roman" panose="02020603050405020304" pitchFamily="18" charset="0"/>
              </a:rPr>
              <a:t>S </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1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4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382B80D8-E2F5-7482-785A-351874CC4D74}"/>
              </a:ext>
            </a:extLst>
          </p:cNvPr>
          <p:cNvPicPr>
            <a:picLocks noChangeAspect="1"/>
          </p:cNvPicPr>
          <p:nvPr/>
        </p:nvPicPr>
        <p:blipFill>
          <a:blip r:embed="rId2"/>
          <a:stretch>
            <a:fillRect/>
          </a:stretch>
        </p:blipFill>
        <p:spPr>
          <a:xfrm>
            <a:off x="1487626" y="1219200"/>
            <a:ext cx="6597804" cy="4390428"/>
          </a:xfrm>
          <a:prstGeom prst="rect">
            <a:avLst/>
          </a:prstGeom>
        </p:spPr>
      </p:pic>
      <p:sp>
        <p:nvSpPr>
          <p:cNvPr id="4" name="Rectangle 3"/>
          <p:cNvSpPr/>
          <p:nvPr/>
        </p:nvSpPr>
        <p:spPr>
          <a:xfrm>
            <a:off x="1447905" y="593885"/>
            <a:ext cx="3505095" cy="3275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5" name="Rectangle 4"/>
          <p:cNvSpPr/>
          <p:nvPr/>
        </p:nvSpPr>
        <p:spPr>
          <a:xfrm>
            <a:off x="4953000" y="573841"/>
            <a:ext cx="3123698" cy="3296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2</a:t>
            </a:r>
          </a:p>
        </p:txBody>
      </p:sp>
      <p:sp>
        <p:nvSpPr>
          <p:cNvPr id="6" name="Rectangle 5"/>
          <p:cNvSpPr/>
          <p:nvPr/>
        </p:nvSpPr>
        <p:spPr>
          <a:xfrm>
            <a:off x="1462619" y="3893588"/>
            <a:ext cx="3520861" cy="3014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3</a:t>
            </a:r>
          </a:p>
        </p:txBody>
      </p:sp>
      <p:sp>
        <p:nvSpPr>
          <p:cNvPr id="7" name="Rectangle 6"/>
          <p:cNvSpPr/>
          <p:nvPr/>
        </p:nvSpPr>
        <p:spPr>
          <a:xfrm>
            <a:off x="4965217" y="3888784"/>
            <a:ext cx="3111481" cy="3014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a:t>
            </a:r>
          </a:p>
        </p:txBody>
      </p:sp>
      <p:sp>
        <p:nvSpPr>
          <p:cNvPr id="16" name="Rectangle 15">
            <a:hlinkClick r:id="rId3" action="ppaction://hlinksldjump"/>
          </p:cNvPr>
          <p:cNvSpPr/>
          <p:nvPr/>
        </p:nvSpPr>
        <p:spPr>
          <a:xfrm>
            <a:off x="1" y="533400"/>
            <a:ext cx="1179362" cy="10263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7" name="Rectangle 16">
            <a:hlinkClick r:id="rId4" action="ppaction://hlinksldjump"/>
          </p:cNvPr>
          <p:cNvSpPr/>
          <p:nvPr/>
        </p:nvSpPr>
        <p:spPr>
          <a:xfrm>
            <a:off x="0" y="1502914"/>
            <a:ext cx="1179363" cy="10672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8" name="Rectangle 17">
            <a:hlinkClick r:id="rId5" action="ppaction://hlinksldjump"/>
          </p:cNvPr>
          <p:cNvSpPr/>
          <p:nvPr/>
        </p:nvSpPr>
        <p:spPr>
          <a:xfrm>
            <a:off x="-6930" y="2514183"/>
            <a:ext cx="1174097" cy="106721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3</a:t>
            </a:r>
            <a:endParaRPr lang="en-US" sz="2400" dirty="0"/>
          </a:p>
        </p:txBody>
      </p:sp>
      <p:sp>
        <p:nvSpPr>
          <p:cNvPr id="19" name="Rectangle 18">
            <a:hlinkClick r:id="rId6" action="ppaction://hlinksldjump"/>
          </p:cNvPr>
          <p:cNvSpPr/>
          <p:nvPr/>
        </p:nvSpPr>
        <p:spPr>
          <a:xfrm>
            <a:off x="-12196" y="3550509"/>
            <a:ext cx="1179363" cy="10570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2" name="TextBox 1">
            <a:hlinkClick r:id="rId7" action="ppaction://hlinksldjump"/>
          </p:cNvPr>
          <p:cNvSpPr txBox="1"/>
          <p:nvPr/>
        </p:nvSpPr>
        <p:spPr>
          <a:xfrm>
            <a:off x="2055567" y="-15240"/>
            <a:ext cx="4572006" cy="523220"/>
          </a:xfrm>
          <a:prstGeom prst="rect">
            <a:avLst/>
          </a:prstGeom>
          <a:noFill/>
        </p:spPr>
        <p:txBody>
          <a:bodyPr wrap="square" rtlCol="0">
            <a:spAutoFit/>
          </a:bodyPr>
          <a:lstStyle/>
          <a:p>
            <a:r>
              <a:rPr lang="en-US" sz="2800" b="1" dirty="0">
                <a:solidFill>
                  <a:srgbClr val="FF0000"/>
                </a:solidFill>
              </a:rPr>
              <a:t>TRÒ CHƠI: BỨC HÌNH BÍ ẨN</a:t>
            </a:r>
          </a:p>
        </p:txBody>
      </p:sp>
      <p:sp>
        <p:nvSpPr>
          <p:cNvPr id="9" name="Action Button: Beginning 4">
            <a:hlinkClick r:id="rId7" action="ppaction://hlinksldjump"/>
            <a:extLst>
              <a:ext uri="{FF2B5EF4-FFF2-40B4-BE49-F238E27FC236}">
                <a16:creationId xmlns:a16="http://schemas.microsoft.com/office/drawing/2014/main" id="{43FE600C-5A64-7542-5D4B-D8F3D3B45D29}"/>
              </a:ext>
            </a:extLst>
          </p:cNvPr>
          <p:cNvSpPr/>
          <p:nvPr/>
        </p:nvSpPr>
        <p:spPr>
          <a:xfrm>
            <a:off x="8305800" y="6553200"/>
            <a:ext cx="762000" cy="3048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285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eginning 4">
            <a:hlinkClick r:id="rId4" action="ppaction://hlinksldjump"/>
          </p:cNvPr>
          <p:cNvSpPr/>
          <p:nvPr/>
        </p:nvSpPr>
        <p:spPr>
          <a:xfrm>
            <a:off x="8305800" y="6553200"/>
            <a:ext cx="762000" cy="3048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87FFE786-50D5-CD01-5F33-06B692CA9ADA}"/>
              </a:ext>
            </a:extLst>
          </p:cNvPr>
          <p:cNvSpPr txBox="1"/>
          <p:nvPr/>
        </p:nvSpPr>
        <p:spPr>
          <a:xfrm>
            <a:off x="762000" y="2831421"/>
            <a:ext cx="9144000" cy="615553"/>
          </a:xfrm>
          <a:prstGeom prst="rect">
            <a:avLst/>
          </a:prstGeom>
          <a:noFill/>
        </p:spPr>
        <p:txBody>
          <a:bodyPr wrap="square" rtlCol="0">
            <a:spAutoFit/>
          </a:bodyPr>
          <a:lstStyle/>
          <a:p>
            <a:r>
              <a:rPr lang="en-US" sz="3400" b="1" dirty="0" err="1">
                <a:solidFill>
                  <a:srgbClr val="7030A0"/>
                </a:solidFill>
                <a:effectLst/>
                <a:latin typeface="Times New Roman" panose="02020603050405020304" pitchFamily="18" charset="0"/>
                <a:cs typeface="Times New Roman" panose="02020603050405020304" pitchFamily="18" charset="0"/>
              </a:rPr>
              <a:t>Loại</a:t>
            </a:r>
            <a:r>
              <a:rPr lang="en-US" sz="3400" b="1" dirty="0">
                <a:solidFill>
                  <a:srgbClr val="7030A0"/>
                </a:solidFill>
                <a:effectLst/>
                <a:latin typeface="Times New Roman" panose="02020603050405020304" pitchFamily="18" charset="0"/>
                <a:cs typeface="Times New Roman" panose="02020603050405020304" pitchFamily="18" charset="0"/>
              </a:rPr>
              <a:t> </a:t>
            </a:r>
            <a:r>
              <a:rPr lang="en-US" sz="3400" b="1" dirty="0" err="1">
                <a:solidFill>
                  <a:srgbClr val="7030A0"/>
                </a:solidFill>
                <a:effectLst/>
                <a:latin typeface="Times New Roman" panose="02020603050405020304" pitchFamily="18" charset="0"/>
                <a:cs typeface="Times New Roman" panose="02020603050405020304" pitchFamily="18" charset="0"/>
              </a:rPr>
              <a:t>lương</a:t>
            </a:r>
            <a:r>
              <a:rPr lang="en-US" sz="3400" b="1" dirty="0">
                <a:solidFill>
                  <a:srgbClr val="7030A0"/>
                </a:solidFill>
                <a:effectLst/>
                <a:latin typeface="Times New Roman" panose="02020603050405020304" pitchFamily="18" charset="0"/>
                <a:cs typeface="Times New Roman" panose="02020603050405020304" pitchFamily="18" charset="0"/>
              </a:rPr>
              <a:t> </a:t>
            </a:r>
            <a:r>
              <a:rPr lang="en-US" sz="3400" b="1" dirty="0" err="1">
                <a:solidFill>
                  <a:srgbClr val="7030A0"/>
                </a:solidFill>
                <a:effectLst/>
                <a:latin typeface="Times New Roman" panose="02020603050405020304" pitchFamily="18" charset="0"/>
                <a:cs typeface="Times New Roman" panose="02020603050405020304" pitchFamily="18" charset="0"/>
              </a:rPr>
              <a:t>thực</a:t>
            </a:r>
            <a:r>
              <a:rPr lang="en-US" sz="3400" b="1" dirty="0">
                <a:solidFill>
                  <a:srgbClr val="7030A0"/>
                </a:solidFill>
                <a:effectLst/>
                <a:latin typeface="Times New Roman" panose="02020603050405020304" pitchFamily="18" charset="0"/>
                <a:cs typeface="Times New Roman" panose="02020603050405020304" pitchFamily="18" charset="0"/>
              </a:rPr>
              <a:t> </a:t>
            </a:r>
            <a:r>
              <a:rPr lang="en-US" sz="3400" b="1" dirty="0" err="1">
                <a:solidFill>
                  <a:srgbClr val="7030A0"/>
                </a:solidFill>
                <a:effectLst/>
                <a:latin typeface="Times New Roman" panose="02020603050405020304" pitchFamily="18" charset="0"/>
                <a:cs typeface="Times New Roman" panose="02020603050405020304" pitchFamily="18" charset="0"/>
              </a:rPr>
              <a:t>chính</a:t>
            </a:r>
            <a:r>
              <a:rPr lang="en-US" sz="3400" b="1" dirty="0">
                <a:solidFill>
                  <a:srgbClr val="7030A0"/>
                </a:solidFill>
                <a:effectLst/>
                <a:latin typeface="Times New Roman" panose="02020603050405020304" pitchFamily="18" charset="0"/>
                <a:cs typeface="Times New Roman" panose="02020603050405020304" pitchFamily="18" charset="0"/>
              </a:rPr>
              <a:t> ở </a:t>
            </a:r>
            <a:r>
              <a:rPr lang="en-US" sz="3400" b="1" dirty="0" err="1">
                <a:solidFill>
                  <a:srgbClr val="7030A0"/>
                </a:solidFill>
                <a:effectLst/>
                <a:latin typeface="Times New Roman" panose="02020603050405020304" pitchFamily="18" charset="0"/>
                <a:cs typeface="Times New Roman" panose="02020603050405020304" pitchFamily="18" charset="0"/>
              </a:rPr>
              <a:t>nước</a:t>
            </a:r>
            <a:r>
              <a:rPr lang="en-US" sz="3400" b="1" dirty="0">
                <a:solidFill>
                  <a:srgbClr val="7030A0"/>
                </a:solidFill>
                <a:effectLst/>
                <a:latin typeface="Times New Roman" panose="02020603050405020304" pitchFamily="18" charset="0"/>
                <a:cs typeface="Times New Roman" panose="02020603050405020304" pitchFamily="18" charset="0"/>
              </a:rPr>
              <a:t> ta </a:t>
            </a:r>
            <a:r>
              <a:rPr lang="en-US" sz="3400" b="1" dirty="0" err="1">
                <a:solidFill>
                  <a:srgbClr val="7030A0"/>
                </a:solidFill>
                <a:effectLst/>
                <a:latin typeface="Times New Roman" panose="02020603050405020304" pitchFamily="18" charset="0"/>
                <a:cs typeface="Times New Roman" panose="02020603050405020304" pitchFamily="18" charset="0"/>
              </a:rPr>
              <a:t>là</a:t>
            </a:r>
            <a:r>
              <a:rPr lang="en-US" sz="3400" b="1" dirty="0">
                <a:solidFill>
                  <a:srgbClr val="7030A0"/>
                </a:solidFill>
                <a:effectLst/>
                <a:latin typeface="Times New Roman" panose="02020603050405020304" pitchFamily="18" charset="0"/>
                <a:cs typeface="Times New Roman" panose="02020603050405020304" pitchFamily="18" charset="0"/>
              </a:rPr>
              <a:t> </a:t>
            </a:r>
            <a:r>
              <a:rPr lang="en-US" sz="3400" b="1" dirty="0" err="1">
                <a:solidFill>
                  <a:srgbClr val="7030A0"/>
                </a:solidFill>
                <a:effectLst/>
                <a:latin typeface="Times New Roman" panose="02020603050405020304" pitchFamily="18" charset="0"/>
                <a:cs typeface="Times New Roman" panose="02020603050405020304" pitchFamily="18" charset="0"/>
              </a:rPr>
              <a:t>gì</a:t>
            </a:r>
            <a:r>
              <a:rPr lang="en-US" sz="3400" b="1" dirty="0">
                <a:solidFill>
                  <a:srgbClr val="7030A0"/>
                </a:solidFill>
                <a:effectLst/>
                <a:latin typeface="Times New Roman" panose="02020603050405020304" pitchFamily="18" charset="0"/>
                <a:cs typeface="Times New Roman" panose="02020603050405020304" pitchFamily="18" charset="0"/>
              </a:rPr>
              <a:t>? </a:t>
            </a:r>
            <a:endParaRPr lang="en-US" sz="3400" dirty="0">
              <a:solidFill>
                <a:srgbClr val="7030A0"/>
              </a:solidFill>
            </a:endParaRPr>
          </a:p>
        </p:txBody>
      </p:sp>
      <p:sp>
        <p:nvSpPr>
          <p:cNvPr id="3" name="TextBox 3">
            <a:extLst>
              <a:ext uri="{FF2B5EF4-FFF2-40B4-BE49-F238E27FC236}">
                <a16:creationId xmlns:a16="http://schemas.microsoft.com/office/drawing/2014/main" id="{0747BA67-7603-09B9-9971-B8513B868B99}"/>
              </a:ext>
            </a:extLst>
          </p:cNvPr>
          <p:cNvSpPr txBox="1"/>
          <p:nvPr/>
        </p:nvSpPr>
        <p:spPr>
          <a:xfrm>
            <a:off x="3429000" y="4012037"/>
            <a:ext cx="2590800" cy="707886"/>
          </a:xfrm>
          <a:prstGeom prst="rect">
            <a:avLst/>
          </a:prstGeom>
          <a:no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Gạo</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6" name="AutoShape 69">
            <a:extLst>
              <a:ext uri="{FF2B5EF4-FFF2-40B4-BE49-F238E27FC236}">
                <a16:creationId xmlns:a16="http://schemas.microsoft.com/office/drawing/2014/main" id="{AF78A765-3441-9BC7-2A32-1D37D78C172D}"/>
              </a:ext>
            </a:extLst>
          </p:cNvPr>
          <p:cNvSpPr>
            <a:spLocks noChangeArrowheads="1"/>
          </p:cNvSpPr>
          <p:nvPr/>
        </p:nvSpPr>
        <p:spPr bwMode="auto">
          <a:xfrm rot="5400000">
            <a:off x="64579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AutoShape 71">
            <a:extLst>
              <a:ext uri="{FF2B5EF4-FFF2-40B4-BE49-F238E27FC236}">
                <a16:creationId xmlns:a16="http://schemas.microsoft.com/office/drawing/2014/main" id="{21D0F09D-5B67-1850-84C9-766535981253}"/>
              </a:ext>
            </a:extLst>
          </p:cNvPr>
          <p:cNvSpPr>
            <a:spLocks noChangeArrowheads="1"/>
          </p:cNvSpPr>
          <p:nvPr/>
        </p:nvSpPr>
        <p:spPr bwMode="auto">
          <a:xfrm rot="5400000">
            <a:off x="6762750" y="1162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8" name="AutoShape 73">
            <a:extLst>
              <a:ext uri="{FF2B5EF4-FFF2-40B4-BE49-F238E27FC236}">
                <a16:creationId xmlns:a16="http://schemas.microsoft.com/office/drawing/2014/main" id="{018ABBFC-1B0A-9D5C-56AE-F73E2E134869}"/>
              </a:ext>
            </a:extLst>
          </p:cNvPr>
          <p:cNvSpPr>
            <a:spLocks noChangeArrowheads="1"/>
          </p:cNvSpPr>
          <p:nvPr/>
        </p:nvSpPr>
        <p:spPr bwMode="auto">
          <a:xfrm rot="5400000">
            <a:off x="70675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9" name="WordArt 47">
            <a:extLst>
              <a:ext uri="{FF2B5EF4-FFF2-40B4-BE49-F238E27FC236}">
                <a16:creationId xmlns:a16="http://schemas.microsoft.com/office/drawing/2014/main" id="{330FEF16-7557-C8C7-A035-79020E5437DA}"/>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a:t>
            </a:r>
          </a:p>
        </p:txBody>
      </p:sp>
      <p:sp>
        <p:nvSpPr>
          <p:cNvPr id="20" name="WordArt 48">
            <a:extLst>
              <a:ext uri="{FF2B5EF4-FFF2-40B4-BE49-F238E27FC236}">
                <a16:creationId xmlns:a16="http://schemas.microsoft.com/office/drawing/2014/main" id="{41064896-D7D3-BD8C-BC21-D834B0593695}"/>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4</a:t>
            </a:r>
          </a:p>
        </p:txBody>
      </p:sp>
      <p:sp>
        <p:nvSpPr>
          <p:cNvPr id="21" name="WordArt 49">
            <a:extLst>
              <a:ext uri="{FF2B5EF4-FFF2-40B4-BE49-F238E27FC236}">
                <a16:creationId xmlns:a16="http://schemas.microsoft.com/office/drawing/2014/main" id="{B9A6737A-0B76-986C-B012-61AB20FB41D8}"/>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3</a:t>
            </a:r>
          </a:p>
        </p:txBody>
      </p:sp>
      <p:sp>
        <p:nvSpPr>
          <p:cNvPr id="22" name="WordArt 50">
            <a:extLst>
              <a:ext uri="{FF2B5EF4-FFF2-40B4-BE49-F238E27FC236}">
                <a16:creationId xmlns:a16="http://schemas.microsoft.com/office/drawing/2014/main" id="{1984D9D3-051A-7088-F221-C0DEAD5C18EC}"/>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2</a:t>
            </a:r>
          </a:p>
        </p:txBody>
      </p:sp>
      <p:sp>
        <p:nvSpPr>
          <p:cNvPr id="23" name="WordArt 51">
            <a:extLst>
              <a:ext uri="{FF2B5EF4-FFF2-40B4-BE49-F238E27FC236}">
                <a16:creationId xmlns:a16="http://schemas.microsoft.com/office/drawing/2014/main" id="{1A7113BB-AAD2-1535-FDF2-A084193FBADF}"/>
              </a:ext>
            </a:extLst>
          </p:cNvPr>
          <p:cNvSpPr>
            <a:spLocks noChangeArrowheads="1" noChangeShapeType="1" noTextEdit="1"/>
          </p:cNvSpPr>
          <p:nvPr/>
        </p:nvSpPr>
        <p:spPr bwMode="auto">
          <a:xfrm>
            <a:off x="77343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a:t>
            </a:r>
          </a:p>
        </p:txBody>
      </p:sp>
      <p:pic>
        <p:nvPicPr>
          <p:cNvPr id="24" name="Picture 52" descr="j0234131">
            <a:extLst>
              <a:ext uri="{FF2B5EF4-FFF2-40B4-BE49-F238E27FC236}">
                <a16:creationId xmlns:a16="http://schemas.microsoft.com/office/drawing/2014/main" id="{AD37B71C-86A6-3377-96C4-56710AB2B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14733"/>
            <a:ext cx="860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3">
            <a:extLst>
              <a:ext uri="{FF2B5EF4-FFF2-40B4-BE49-F238E27FC236}">
                <a16:creationId xmlns:a16="http://schemas.microsoft.com/office/drawing/2014/main" id="{948D0F5A-58EF-B522-EA72-F1F709948711}"/>
              </a:ext>
            </a:extLst>
          </p:cNvPr>
          <p:cNvSpPr txBox="1">
            <a:spLocks noChangeArrowheads="1"/>
          </p:cNvSpPr>
          <p:nvPr/>
        </p:nvSpPr>
        <p:spPr bwMode="auto">
          <a:xfrm>
            <a:off x="6477000" y="1152933"/>
            <a:ext cx="2209800" cy="519112"/>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800" dirty="0">
                <a:solidFill>
                  <a:srgbClr val="FF00FF"/>
                </a:solidFill>
                <a:effectLst>
                  <a:outerShdw blurRad="38100" dist="38100" dir="2700000" algn="tl">
                    <a:srgbClr val="C0C0C0"/>
                  </a:outerShdw>
                </a:effectLst>
                <a:latin typeface=".VnHelvetInsH" pitchFamily="34" charset="0"/>
              </a:rPr>
              <a:t>Time  out</a:t>
            </a:r>
          </a:p>
        </p:txBody>
      </p:sp>
      <p:sp>
        <p:nvSpPr>
          <p:cNvPr id="26" name="WordArt 54">
            <a:extLst>
              <a:ext uri="{FF2B5EF4-FFF2-40B4-BE49-F238E27FC236}">
                <a16:creationId xmlns:a16="http://schemas.microsoft.com/office/drawing/2014/main" id="{C7063F67-A14E-51C9-A214-2A22735CA2F0}"/>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6</a:t>
            </a:r>
          </a:p>
        </p:txBody>
      </p:sp>
      <p:sp>
        <p:nvSpPr>
          <p:cNvPr id="27" name="WordArt 55">
            <a:extLst>
              <a:ext uri="{FF2B5EF4-FFF2-40B4-BE49-F238E27FC236}">
                <a16:creationId xmlns:a16="http://schemas.microsoft.com/office/drawing/2014/main" id="{01973965-91FF-BA0F-9C1A-048093BCA526}"/>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7</a:t>
            </a:r>
          </a:p>
        </p:txBody>
      </p:sp>
      <p:sp>
        <p:nvSpPr>
          <p:cNvPr id="28" name="WordArt 56">
            <a:extLst>
              <a:ext uri="{FF2B5EF4-FFF2-40B4-BE49-F238E27FC236}">
                <a16:creationId xmlns:a16="http://schemas.microsoft.com/office/drawing/2014/main" id="{F4D5E1A5-0CC5-57F1-ED28-EF9E6281D258}"/>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9</a:t>
            </a:r>
          </a:p>
        </p:txBody>
      </p:sp>
      <p:sp>
        <p:nvSpPr>
          <p:cNvPr id="29" name="WordArt 57">
            <a:extLst>
              <a:ext uri="{FF2B5EF4-FFF2-40B4-BE49-F238E27FC236}">
                <a16:creationId xmlns:a16="http://schemas.microsoft.com/office/drawing/2014/main" id="{2BC5CCF5-341E-666F-6AD1-4919ABD004A7}"/>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8</a:t>
            </a:r>
          </a:p>
        </p:txBody>
      </p:sp>
      <p:sp>
        <p:nvSpPr>
          <p:cNvPr id="30" name="WordArt 58">
            <a:extLst>
              <a:ext uri="{FF2B5EF4-FFF2-40B4-BE49-F238E27FC236}">
                <a16:creationId xmlns:a16="http://schemas.microsoft.com/office/drawing/2014/main" id="{EFD5F742-31D9-A760-5E59-7F7318DACB4A}"/>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10</a:t>
            </a:r>
          </a:p>
        </p:txBody>
      </p:sp>
    </p:spTree>
    <p:extLst>
      <p:ext uri="{BB962C8B-B14F-4D97-AF65-F5344CB8AC3E}">
        <p14:creationId xmlns:p14="http://schemas.microsoft.com/office/powerpoint/2010/main" val="13109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nodeType="afterEffect">
                                  <p:stCondLst>
                                    <p:cond delay="0"/>
                                  </p:stCondLst>
                                  <p:childTnLst>
                                    <p:set>
                                      <p:cBhvr>
                                        <p:cTn id="9"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nodeType="afterEffect">
                                  <p:stCondLst>
                                    <p:cond delay="0"/>
                                  </p:stCondLst>
                                  <p:childTnLst>
                                    <p:set>
                                      <p:cBhvr>
                                        <p:cTn id="12"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nodeType="afterEffect">
                                  <p:stCondLst>
                                    <p:cond delay="0"/>
                                  </p:stCondLst>
                                  <p:childTnLst>
                                    <p:set>
                                      <p:cBhvr>
                                        <p:cTn id="15"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nodeType="afterEffect">
                                  <p:stCondLst>
                                    <p:cond delay="0"/>
                                  </p:stCondLst>
                                  <p:childTnLst>
                                    <p:set>
                                      <p:cBhvr>
                                        <p:cTn id="18"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nodeType="afterEffect">
                                  <p:stCondLst>
                                    <p:cond delay="0"/>
                                  </p:stCondLst>
                                  <p:childTnLst>
                                    <p:set>
                                      <p:cBhvr>
                                        <p:cTn id="21"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nodeType="afterEffect">
                                  <p:stCondLst>
                                    <p:cond delay="0"/>
                                  </p:stCondLst>
                                  <p:childTnLst>
                                    <p:set>
                                      <p:cBhvr>
                                        <p:cTn id="24"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nodeType="afterEffect">
                                  <p:stCondLst>
                                    <p:cond delay="0"/>
                                  </p:stCondLst>
                                  <p:childTnLst>
                                    <p:set>
                                      <p:cBhvr>
                                        <p:cTn id="27"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nodeType="afterEffect">
                                  <p:stCondLst>
                                    <p:cond delay="0"/>
                                  </p:stCondLst>
                                  <p:childTnLst>
                                    <p:set>
                                      <p:cBhvr>
                                        <p:cTn id="30"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nodeType="afterEffect">
                                  <p:stCondLst>
                                    <p:cond delay="0"/>
                                  </p:stCondLst>
                                  <p:childTnLst>
                                    <p:set>
                                      <p:cBhvr>
                                        <p:cTn id="33"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10000"/>
                            </p:stCondLst>
                            <p:childTnLst>
                              <p:par>
                                <p:cTn id="35" presetID="35" presetClass="emph" presetSubtype="0" fill="hold" nodeType="afterEffect">
                                  <p:stCondLst>
                                    <p:cond delay="0"/>
                                  </p:stCondLst>
                                  <p:childTnLst>
                                    <p:anim calcmode="discrete" valueType="str">
                                      <p:cBhvr>
                                        <p:cTn id="36" dur="1000" fill="hold"/>
                                        <p:tgtEl>
                                          <p:spTgt spid="24"/>
                                        </p:tgtEl>
                                        <p:attrNameLst>
                                          <p:attrName>style.visibility</p:attrName>
                                        </p:attrNameLst>
                                      </p:cBhvr>
                                      <p:tavLst>
                                        <p:tav tm="0">
                                          <p:val>
                                            <p:strVal val="hidden"/>
                                          </p:val>
                                        </p:tav>
                                        <p:tav tm="50000">
                                          <p:val>
                                            <p:strVal val="visible"/>
                                          </p:val>
                                        </p:tav>
                                      </p:tavLst>
                                    </p:anim>
                                  </p:childTnLst>
                                </p:cTn>
                              </p:par>
                              <p:par>
                                <p:cTn id="37" presetID="26" presetClass="emph" presetSubtype="0" repeatCount="3000" fill="hold" nodeType="withEffect">
                                  <p:stCondLst>
                                    <p:cond delay="0"/>
                                  </p:stCondLst>
                                  <p:childTnLst>
                                    <p:animEffect transition="out" filter="fade">
                                      <p:cBhvr>
                                        <p:cTn id="38" dur="500" tmFilter="0, 0; .2, .5; .8, .5; 1, 0"/>
                                        <p:tgtEl>
                                          <p:spTgt spid="24"/>
                                        </p:tgtEl>
                                      </p:cBhvr>
                                    </p:animEffect>
                                    <p:animScale>
                                      <p:cBhvr>
                                        <p:cTn id="39" dur="250" autoRev="1" fill="hold"/>
                                        <p:tgtEl>
                                          <p:spTgt spid="24"/>
                                        </p:tgtEl>
                                      </p:cBhvr>
                                      <p:by x="105000" y="105000"/>
                                    </p:animScale>
                                  </p:childTnLst>
                                </p:cTn>
                              </p:par>
                              <p:par>
                                <p:cTn id="40" presetID="9" presetClass="entr" presetSubtype="0" fill="hold" nodeType="withEffect">
                                  <p:stCondLst>
                                    <p:cond delay="0"/>
                                  </p:stCondLst>
                                  <p:iterate type="lt">
                                    <p:tmPct val="0"/>
                                  </p:iterate>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accel="2600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eginning 4">
            <a:hlinkClick r:id="rId4" action="ppaction://hlinksldjump"/>
          </p:cNvPr>
          <p:cNvSpPr/>
          <p:nvPr/>
        </p:nvSpPr>
        <p:spPr>
          <a:xfrm>
            <a:off x="8305800" y="6553200"/>
            <a:ext cx="762000" cy="3048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2A4AE130-A318-7369-773D-67A7C8DD3883}"/>
              </a:ext>
            </a:extLst>
          </p:cNvPr>
          <p:cNvSpPr txBox="1"/>
          <p:nvPr/>
        </p:nvSpPr>
        <p:spPr>
          <a:xfrm>
            <a:off x="800100" y="1503771"/>
            <a:ext cx="8153400" cy="3754874"/>
          </a:xfrm>
          <a:prstGeom prst="rect">
            <a:avLst/>
          </a:prstGeom>
          <a:noFill/>
        </p:spPr>
        <p:txBody>
          <a:bodyPr wrap="square" rtlCol="0">
            <a:spAutoFit/>
          </a:bodyPr>
          <a:lstStyle/>
          <a:p>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Loại</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lương</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thực</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thực</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phẩm</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nào</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sau</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đây</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giầu</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chất</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effectLst/>
                <a:latin typeface="Times New Roman" panose="02020603050405020304" pitchFamily="18" charset="0"/>
                <a:cs typeface="Times New Roman" panose="02020603050405020304" pitchFamily="18" charset="0"/>
              </a:rPr>
              <a:t>đạm</a:t>
            </a:r>
            <a:r>
              <a:rPr lang="en-US" sz="3400" b="1" dirty="0">
                <a:solidFill>
                  <a:schemeClr val="accent6">
                    <a:lumMod val="75000"/>
                  </a:schemeClr>
                </a:solidFill>
                <a:effectLst/>
                <a:latin typeface="Times New Roman" panose="02020603050405020304" pitchFamily="18" charset="0"/>
                <a:cs typeface="Times New Roman" panose="02020603050405020304" pitchFamily="18" charset="0"/>
              </a:rPr>
              <a:t>?</a:t>
            </a:r>
          </a:p>
          <a:p>
            <a:pPr marL="457200" indent="-457200">
              <a:buAutoNum type="alphaUcPeriod"/>
            </a:pPr>
            <a:r>
              <a:rPr lang="en-US" sz="3400" b="1" dirty="0" err="1">
                <a:solidFill>
                  <a:schemeClr val="accent6">
                    <a:lumMod val="75000"/>
                  </a:schemeClr>
                </a:solidFill>
                <a:latin typeface="Times New Roman" panose="02020603050405020304" pitchFamily="18" charset="0"/>
                <a:cs typeface="Times New Roman" panose="02020603050405020304" pitchFamily="18" charset="0"/>
              </a:rPr>
              <a:t>Khoai</a:t>
            </a:r>
            <a:r>
              <a:rPr lang="en-US" sz="3400" b="1" dirty="0">
                <a:solidFill>
                  <a:schemeClr val="accent6">
                    <a:lumMod val="75000"/>
                  </a:schemeClr>
                </a:solidFill>
                <a:latin typeface="Times New Roman" panose="02020603050405020304" pitchFamily="18" charset="0"/>
                <a:cs typeface="Times New Roman" panose="02020603050405020304" pitchFamily="18" charset="0"/>
              </a:rPr>
              <a:t> lang</a:t>
            </a:r>
          </a:p>
          <a:p>
            <a:pPr marL="457200" indent="-457200">
              <a:buAutoNum type="alphaUcPeriod"/>
            </a:pPr>
            <a:r>
              <a:rPr lang="en-US" sz="3400" b="1" dirty="0" err="1">
                <a:solidFill>
                  <a:schemeClr val="accent6">
                    <a:lumMod val="75000"/>
                  </a:schemeClr>
                </a:solidFill>
                <a:latin typeface="Times New Roman" panose="02020603050405020304" pitchFamily="18" charset="0"/>
                <a:cs typeface="Times New Roman" panose="02020603050405020304" pitchFamily="18" charset="0"/>
              </a:rPr>
              <a:t>Cà</a:t>
            </a:r>
            <a:r>
              <a:rPr lang="en-US" sz="3400" b="1" dirty="0">
                <a:solidFill>
                  <a:schemeClr val="accent6">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latin typeface="Times New Roman" panose="02020603050405020304" pitchFamily="18" charset="0"/>
                <a:cs typeface="Times New Roman" panose="02020603050405020304" pitchFamily="18" charset="0"/>
              </a:rPr>
              <a:t>rốt</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AutoNum type="alphaUcPeriod"/>
            </a:pPr>
            <a:r>
              <a:rPr lang="en-US" sz="3400" b="1" dirty="0" err="1">
                <a:solidFill>
                  <a:schemeClr val="accent6">
                    <a:lumMod val="75000"/>
                  </a:schemeClr>
                </a:solidFill>
                <a:latin typeface="Times New Roman" panose="02020603050405020304" pitchFamily="18" charset="0"/>
                <a:cs typeface="Times New Roman" panose="02020603050405020304" pitchFamily="18" charset="0"/>
              </a:rPr>
              <a:t>Thịt</a:t>
            </a:r>
            <a:r>
              <a:rPr lang="en-US" sz="3400" b="1" dirty="0">
                <a:solidFill>
                  <a:schemeClr val="accent6">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latin typeface="Times New Roman" panose="02020603050405020304" pitchFamily="18" charset="0"/>
                <a:cs typeface="Times New Roman" panose="02020603050405020304" pitchFamily="18" charset="0"/>
              </a:rPr>
              <a:t>lợn</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AutoNum type="alphaUcPeriod"/>
            </a:pPr>
            <a:r>
              <a:rPr lang="en-US" sz="3400" b="1" dirty="0" err="1">
                <a:solidFill>
                  <a:schemeClr val="accent6">
                    <a:lumMod val="75000"/>
                  </a:schemeClr>
                </a:solidFill>
                <a:latin typeface="Times New Roman" panose="02020603050405020304" pitchFamily="18" charset="0"/>
                <a:cs typeface="Times New Roman" panose="02020603050405020304" pitchFamily="18" charset="0"/>
              </a:rPr>
              <a:t>Dầu</a:t>
            </a:r>
            <a:r>
              <a:rPr lang="en-US" sz="3400" b="1" dirty="0">
                <a:solidFill>
                  <a:schemeClr val="accent6">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sz="3400" b="1" dirty="0">
                <a:solidFill>
                  <a:schemeClr val="accent6">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6">
                    <a:lumMod val="75000"/>
                  </a:schemeClr>
                </a:solidFill>
                <a:latin typeface="Times New Roman" panose="02020603050405020304" pitchFamily="18" charset="0"/>
                <a:cs typeface="Times New Roman" panose="02020603050405020304" pitchFamily="18" charset="0"/>
              </a:rPr>
              <a:t>vật</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AutoNum type="alphaUcPeriod"/>
            </a:pPr>
            <a:endParaRPr lang="en-US" sz="3400" dirty="0">
              <a:solidFill>
                <a:schemeClr val="accent6">
                  <a:lumMod val="75000"/>
                </a:schemeClr>
              </a:solidFill>
            </a:endParaRPr>
          </a:p>
        </p:txBody>
      </p:sp>
      <p:sp>
        <p:nvSpPr>
          <p:cNvPr id="4" name="TextBox 3">
            <a:extLst>
              <a:ext uri="{FF2B5EF4-FFF2-40B4-BE49-F238E27FC236}">
                <a16:creationId xmlns:a16="http://schemas.microsoft.com/office/drawing/2014/main" id="{D16CC011-4A88-F8BD-724A-7F11FC308C3F}"/>
              </a:ext>
            </a:extLst>
          </p:cNvPr>
          <p:cNvSpPr txBox="1"/>
          <p:nvPr/>
        </p:nvSpPr>
        <p:spPr>
          <a:xfrm>
            <a:off x="3581400" y="5566778"/>
            <a:ext cx="25908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 </a:t>
            </a:r>
            <a:r>
              <a:rPr lang="en-US" sz="4000" b="1" dirty="0" err="1">
                <a:solidFill>
                  <a:srgbClr val="FF0000"/>
                </a:solidFill>
                <a:latin typeface="Times New Roman" panose="02020603050405020304" pitchFamily="18" charset="0"/>
                <a:cs typeface="Times New Roman" panose="02020603050405020304" pitchFamily="18" charset="0"/>
              </a:rPr>
              <a:t>Thịt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lợn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6" name="AutoShape 69">
            <a:extLst>
              <a:ext uri="{FF2B5EF4-FFF2-40B4-BE49-F238E27FC236}">
                <a16:creationId xmlns:a16="http://schemas.microsoft.com/office/drawing/2014/main" id="{37EDBF7E-BBAF-0442-F74C-E252EEB08C8C}"/>
              </a:ext>
            </a:extLst>
          </p:cNvPr>
          <p:cNvSpPr>
            <a:spLocks noChangeArrowheads="1"/>
          </p:cNvSpPr>
          <p:nvPr/>
        </p:nvSpPr>
        <p:spPr bwMode="auto">
          <a:xfrm rot="5400000">
            <a:off x="64579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AutoShape 71">
            <a:extLst>
              <a:ext uri="{FF2B5EF4-FFF2-40B4-BE49-F238E27FC236}">
                <a16:creationId xmlns:a16="http://schemas.microsoft.com/office/drawing/2014/main" id="{D4B513A3-731C-7614-FFC2-C2122E98CCB2}"/>
              </a:ext>
            </a:extLst>
          </p:cNvPr>
          <p:cNvSpPr>
            <a:spLocks noChangeArrowheads="1"/>
          </p:cNvSpPr>
          <p:nvPr/>
        </p:nvSpPr>
        <p:spPr bwMode="auto">
          <a:xfrm rot="5400000">
            <a:off x="6762750" y="1162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8" name="AutoShape 73">
            <a:extLst>
              <a:ext uri="{FF2B5EF4-FFF2-40B4-BE49-F238E27FC236}">
                <a16:creationId xmlns:a16="http://schemas.microsoft.com/office/drawing/2014/main" id="{F107C107-C611-E9E1-7946-EFECA3586BA7}"/>
              </a:ext>
            </a:extLst>
          </p:cNvPr>
          <p:cNvSpPr>
            <a:spLocks noChangeArrowheads="1"/>
          </p:cNvSpPr>
          <p:nvPr/>
        </p:nvSpPr>
        <p:spPr bwMode="auto">
          <a:xfrm rot="5400000">
            <a:off x="70675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9" name="WordArt 47">
            <a:extLst>
              <a:ext uri="{FF2B5EF4-FFF2-40B4-BE49-F238E27FC236}">
                <a16:creationId xmlns:a16="http://schemas.microsoft.com/office/drawing/2014/main" id="{EB2A666B-2662-0334-7F0B-8E9695D1AF8D}"/>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a:t>
            </a:r>
          </a:p>
        </p:txBody>
      </p:sp>
      <p:sp>
        <p:nvSpPr>
          <p:cNvPr id="20" name="WordArt 48">
            <a:extLst>
              <a:ext uri="{FF2B5EF4-FFF2-40B4-BE49-F238E27FC236}">
                <a16:creationId xmlns:a16="http://schemas.microsoft.com/office/drawing/2014/main" id="{A928AEE6-98E4-A8EB-0976-9CA5F51A6C31}"/>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4</a:t>
            </a:r>
          </a:p>
        </p:txBody>
      </p:sp>
      <p:sp>
        <p:nvSpPr>
          <p:cNvPr id="21" name="WordArt 49">
            <a:extLst>
              <a:ext uri="{FF2B5EF4-FFF2-40B4-BE49-F238E27FC236}">
                <a16:creationId xmlns:a16="http://schemas.microsoft.com/office/drawing/2014/main" id="{353968B1-F4F9-6FAB-2196-0223E00B723A}"/>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3</a:t>
            </a:r>
          </a:p>
        </p:txBody>
      </p:sp>
      <p:sp>
        <p:nvSpPr>
          <p:cNvPr id="22" name="WordArt 50">
            <a:extLst>
              <a:ext uri="{FF2B5EF4-FFF2-40B4-BE49-F238E27FC236}">
                <a16:creationId xmlns:a16="http://schemas.microsoft.com/office/drawing/2014/main" id="{579348C6-9B91-EE4E-87A8-A5ACB7852D6E}"/>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2</a:t>
            </a:r>
          </a:p>
        </p:txBody>
      </p:sp>
      <p:sp>
        <p:nvSpPr>
          <p:cNvPr id="23" name="WordArt 51">
            <a:extLst>
              <a:ext uri="{FF2B5EF4-FFF2-40B4-BE49-F238E27FC236}">
                <a16:creationId xmlns:a16="http://schemas.microsoft.com/office/drawing/2014/main" id="{25726712-634A-490F-6F85-E91D1B541AFE}"/>
              </a:ext>
            </a:extLst>
          </p:cNvPr>
          <p:cNvSpPr>
            <a:spLocks noChangeArrowheads="1" noChangeShapeType="1" noTextEdit="1"/>
          </p:cNvSpPr>
          <p:nvPr/>
        </p:nvSpPr>
        <p:spPr bwMode="auto">
          <a:xfrm>
            <a:off x="77343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a:t>
            </a:r>
          </a:p>
        </p:txBody>
      </p:sp>
      <p:pic>
        <p:nvPicPr>
          <p:cNvPr id="24" name="Picture 52" descr="j0234131">
            <a:extLst>
              <a:ext uri="{FF2B5EF4-FFF2-40B4-BE49-F238E27FC236}">
                <a16:creationId xmlns:a16="http://schemas.microsoft.com/office/drawing/2014/main" id="{41B174B0-AE89-0B40-E899-A4FB6F0C5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14733"/>
            <a:ext cx="860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3">
            <a:extLst>
              <a:ext uri="{FF2B5EF4-FFF2-40B4-BE49-F238E27FC236}">
                <a16:creationId xmlns:a16="http://schemas.microsoft.com/office/drawing/2014/main" id="{2E1C049B-9026-6CE6-55CC-BEB35189D9D3}"/>
              </a:ext>
            </a:extLst>
          </p:cNvPr>
          <p:cNvSpPr txBox="1">
            <a:spLocks noChangeArrowheads="1"/>
          </p:cNvSpPr>
          <p:nvPr/>
        </p:nvSpPr>
        <p:spPr bwMode="auto">
          <a:xfrm>
            <a:off x="6477000" y="1152933"/>
            <a:ext cx="2209800" cy="519112"/>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800" dirty="0">
                <a:solidFill>
                  <a:srgbClr val="FF00FF"/>
                </a:solidFill>
                <a:effectLst>
                  <a:outerShdw blurRad="38100" dist="38100" dir="2700000" algn="tl">
                    <a:srgbClr val="C0C0C0"/>
                  </a:outerShdw>
                </a:effectLst>
                <a:latin typeface=".VnHelvetInsH" pitchFamily="34" charset="0"/>
              </a:rPr>
              <a:t>Time  out</a:t>
            </a:r>
          </a:p>
        </p:txBody>
      </p:sp>
      <p:sp>
        <p:nvSpPr>
          <p:cNvPr id="26" name="WordArt 54">
            <a:extLst>
              <a:ext uri="{FF2B5EF4-FFF2-40B4-BE49-F238E27FC236}">
                <a16:creationId xmlns:a16="http://schemas.microsoft.com/office/drawing/2014/main" id="{D6363D73-2F09-0D66-37B9-726EDBDCFDA4}"/>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6</a:t>
            </a:r>
          </a:p>
        </p:txBody>
      </p:sp>
      <p:sp>
        <p:nvSpPr>
          <p:cNvPr id="27" name="WordArt 55">
            <a:extLst>
              <a:ext uri="{FF2B5EF4-FFF2-40B4-BE49-F238E27FC236}">
                <a16:creationId xmlns:a16="http://schemas.microsoft.com/office/drawing/2014/main" id="{E6A225FE-8C7F-91F8-0372-FDE65A34FD03}"/>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7</a:t>
            </a:r>
          </a:p>
        </p:txBody>
      </p:sp>
      <p:sp>
        <p:nvSpPr>
          <p:cNvPr id="28" name="WordArt 56">
            <a:extLst>
              <a:ext uri="{FF2B5EF4-FFF2-40B4-BE49-F238E27FC236}">
                <a16:creationId xmlns:a16="http://schemas.microsoft.com/office/drawing/2014/main" id="{867E89C0-0B23-B407-47E6-D411A4426FA6}"/>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9</a:t>
            </a:r>
          </a:p>
        </p:txBody>
      </p:sp>
      <p:sp>
        <p:nvSpPr>
          <p:cNvPr id="29" name="WordArt 57">
            <a:extLst>
              <a:ext uri="{FF2B5EF4-FFF2-40B4-BE49-F238E27FC236}">
                <a16:creationId xmlns:a16="http://schemas.microsoft.com/office/drawing/2014/main" id="{F4EFF2F4-3730-CA83-B256-A287C383BB09}"/>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8</a:t>
            </a:r>
          </a:p>
        </p:txBody>
      </p:sp>
      <p:sp>
        <p:nvSpPr>
          <p:cNvPr id="30" name="WordArt 58">
            <a:extLst>
              <a:ext uri="{FF2B5EF4-FFF2-40B4-BE49-F238E27FC236}">
                <a16:creationId xmlns:a16="http://schemas.microsoft.com/office/drawing/2014/main" id="{245165D3-0FB9-675A-B058-72973FDC446A}"/>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10</a:t>
            </a:r>
          </a:p>
        </p:txBody>
      </p:sp>
    </p:spTree>
    <p:extLst>
      <p:ext uri="{BB962C8B-B14F-4D97-AF65-F5344CB8AC3E}">
        <p14:creationId xmlns:p14="http://schemas.microsoft.com/office/powerpoint/2010/main" val="27685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nodeType="afterEffect">
                                  <p:stCondLst>
                                    <p:cond delay="0"/>
                                  </p:stCondLst>
                                  <p:childTnLst>
                                    <p:set>
                                      <p:cBhvr>
                                        <p:cTn id="9"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nodeType="afterEffect">
                                  <p:stCondLst>
                                    <p:cond delay="0"/>
                                  </p:stCondLst>
                                  <p:childTnLst>
                                    <p:set>
                                      <p:cBhvr>
                                        <p:cTn id="12"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nodeType="afterEffect">
                                  <p:stCondLst>
                                    <p:cond delay="0"/>
                                  </p:stCondLst>
                                  <p:childTnLst>
                                    <p:set>
                                      <p:cBhvr>
                                        <p:cTn id="15"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nodeType="afterEffect">
                                  <p:stCondLst>
                                    <p:cond delay="0"/>
                                  </p:stCondLst>
                                  <p:childTnLst>
                                    <p:set>
                                      <p:cBhvr>
                                        <p:cTn id="18"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nodeType="afterEffect">
                                  <p:stCondLst>
                                    <p:cond delay="0"/>
                                  </p:stCondLst>
                                  <p:childTnLst>
                                    <p:set>
                                      <p:cBhvr>
                                        <p:cTn id="21"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nodeType="afterEffect">
                                  <p:stCondLst>
                                    <p:cond delay="0"/>
                                  </p:stCondLst>
                                  <p:childTnLst>
                                    <p:set>
                                      <p:cBhvr>
                                        <p:cTn id="24"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nodeType="afterEffect">
                                  <p:stCondLst>
                                    <p:cond delay="0"/>
                                  </p:stCondLst>
                                  <p:childTnLst>
                                    <p:set>
                                      <p:cBhvr>
                                        <p:cTn id="27"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nodeType="afterEffect">
                                  <p:stCondLst>
                                    <p:cond delay="0"/>
                                  </p:stCondLst>
                                  <p:childTnLst>
                                    <p:set>
                                      <p:cBhvr>
                                        <p:cTn id="30"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nodeType="afterEffect">
                                  <p:stCondLst>
                                    <p:cond delay="0"/>
                                  </p:stCondLst>
                                  <p:childTnLst>
                                    <p:set>
                                      <p:cBhvr>
                                        <p:cTn id="33"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10000"/>
                            </p:stCondLst>
                            <p:childTnLst>
                              <p:par>
                                <p:cTn id="35" presetID="35" presetClass="emph" presetSubtype="0" fill="hold" nodeType="afterEffect">
                                  <p:stCondLst>
                                    <p:cond delay="0"/>
                                  </p:stCondLst>
                                  <p:childTnLst>
                                    <p:anim calcmode="discrete" valueType="str">
                                      <p:cBhvr>
                                        <p:cTn id="36" dur="1000" fill="hold"/>
                                        <p:tgtEl>
                                          <p:spTgt spid="24"/>
                                        </p:tgtEl>
                                        <p:attrNameLst>
                                          <p:attrName>style.visibility</p:attrName>
                                        </p:attrNameLst>
                                      </p:cBhvr>
                                      <p:tavLst>
                                        <p:tav tm="0">
                                          <p:val>
                                            <p:strVal val="hidden"/>
                                          </p:val>
                                        </p:tav>
                                        <p:tav tm="50000">
                                          <p:val>
                                            <p:strVal val="visible"/>
                                          </p:val>
                                        </p:tav>
                                      </p:tavLst>
                                    </p:anim>
                                  </p:childTnLst>
                                </p:cTn>
                              </p:par>
                              <p:par>
                                <p:cTn id="37" presetID="26" presetClass="emph" presetSubtype="0" repeatCount="3000" fill="hold" nodeType="withEffect">
                                  <p:stCondLst>
                                    <p:cond delay="0"/>
                                  </p:stCondLst>
                                  <p:childTnLst>
                                    <p:animEffect transition="out" filter="fade">
                                      <p:cBhvr>
                                        <p:cTn id="38" dur="500" tmFilter="0, 0; .2, .5; .8, .5; 1, 0"/>
                                        <p:tgtEl>
                                          <p:spTgt spid="24"/>
                                        </p:tgtEl>
                                      </p:cBhvr>
                                    </p:animEffect>
                                    <p:animScale>
                                      <p:cBhvr>
                                        <p:cTn id="39" dur="250" autoRev="1" fill="hold"/>
                                        <p:tgtEl>
                                          <p:spTgt spid="24"/>
                                        </p:tgtEl>
                                      </p:cBhvr>
                                      <p:by x="105000" y="105000"/>
                                    </p:animScale>
                                  </p:childTnLst>
                                </p:cTn>
                              </p:par>
                              <p:par>
                                <p:cTn id="40" presetID="9" presetClass="entr" presetSubtype="0" fill="hold" nodeType="withEffect">
                                  <p:stCondLst>
                                    <p:cond delay="0"/>
                                  </p:stCondLst>
                                  <p:iterate type="lt">
                                    <p:tmPct val="0"/>
                                  </p:iterate>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eginning 4">
            <a:hlinkClick r:id="rId4" action="ppaction://hlinksldjump"/>
          </p:cNvPr>
          <p:cNvSpPr/>
          <p:nvPr/>
        </p:nvSpPr>
        <p:spPr>
          <a:xfrm>
            <a:off x="8305800" y="6553200"/>
            <a:ext cx="762000" cy="3048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2EBFFC30-1C39-823B-D10F-DD8C4DA3C41F}"/>
              </a:ext>
            </a:extLst>
          </p:cNvPr>
          <p:cNvSpPr txBox="1"/>
          <p:nvPr/>
        </p:nvSpPr>
        <p:spPr>
          <a:xfrm>
            <a:off x="457200" y="1623060"/>
            <a:ext cx="9144000" cy="3231654"/>
          </a:xfrm>
          <a:prstGeom prst="rect">
            <a:avLst/>
          </a:prstGeom>
          <a:noFill/>
        </p:spPr>
        <p:txBody>
          <a:bodyPr wrap="square">
            <a:spAutoFit/>
          </a:bodyPr>
          <a:lstStyle/>
          <a:p>
            <a:r>
              <a:rPr lang="en-US" sz="3400" b="1" dirty="0">
                <a:solidFill>
                  <a:srgbClr val="C00000"/>
                </a:solidFill>
                <a:latin typeface="Times New Roman" panose="02020603050405020304" pitchFamily="18" charset="0"/>
                <a:cs typeface="Times New Roman" panose="02020603050405020304" pitchFamily="18" charset="0"/>
              </a:rPr>
              <a:t>Khi </a:t>
            </a:r>
            <a:r>
              <a:rPr lang="en-US" sz="3400" b="1" dirty="0" err="1">
                <a:solidFill>
                  <a:srgbClr val="C00000"/>
                </a:solidFill>
                <a:latin typeface="Times New Roman" panose="02020603050405020304" pitchFamily="18" charset="0"/>
                <a:cs typeface="Times New Roman" panose="02020603050405020304" pitchFamily="18" charset="0"/>
              </a:rPr>
              <a:t>cơ</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thể</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thiếu</a:t>
            </a:r>
            <a:r>
              <a:rPr lang="en-US" sz="3400" b="1" dirty="0">
                <a:solidFill>
                  <a:srgbClr val="C00000"/>
                </a:solidFill>
                <a:latin typeface="Times New Roman" panose="02020603050405020304" pitchFamily="18" charset="0"/>
                <a:cs typeface="Times New Roman" panose="02020603050405020304" pitchFamily="18" charset="0"/>
              </a:rPr>
              <a:t> vitamin A </a:t>
            </a:r>
            <a:r>
              <a:rPr lang="en-US" sz="3400" b="1" dirty="0" err="1">
                <a:solidFill>
                  <a:srgbClr val="C00000"/>
                </a:solidFill>
                <a:latin typeface="Times New Roman" panose="02020603050405020304" pitchFamily="18" charset="0"/>
                <a:cs typeface="Times New Roman" panose="02020603050405020304" pitchFamily="18" charset="0"/>
              </a:rPr>
              <a:t>sẽ</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gây</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ra</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bệnh</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nào</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sau</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đây</a:t>
            </a:r>
            <a:r>
              <a:rPr lang="en-US" sz="3400" b="1" dirty="0">
                <a:solidFill>
                  <a:srgbClr val="C00000"/>
                </a:solidFill>
                <a:latin typeface="Times New Roman" panose="02020603050405020304" pitchFamily="18" charset="0"/>
                <a:cs typeface="Times New Roman" panose="02020603050405020304" pitchFamily="18" charset="0"/>
              </a:rPr>
              <a:t>?</a:t>
            </a:r>
          </a:p>
          <a:p>
            <a:pPr marL="514350" indent="-514350">
              <a:buAutoNum type="alphaUcPeriod"/>
            </a:pPr>
            <a:r>
              <a:rPr lang="en-US" sz="3400" b="1" dirty="0" err="1">
                <a:solidFill>
                  <a:srgbClr val="C00000"/>
                </a:solidFill>
                <a:latin typeface="Times New Roman" panose="02020603050405020304" pitchFamily="18" charset="0"/>
                <a:cs typeface="Times New Roman" panose="02020603050405020304" pitchFamily="18" charset="0"/>
              </a:rPr>
              <a:t>Béo</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phì</a:t>
            </a:r>
            <a:endParaRPr lang="en-US" sz="3400" b="1" dirty="0">
              <a:solidFill>
                <a:srgbClr val="C00000"/>
              </a:solidFill>
              <a:latin typeface="Times New Roman" panose="02020603050405020304" pitchFamily="18" charset="0"/>
              <a:cs typeface="Times New Roman" panose="02020603050405020304" pitchFamily="18" charset="0"/>
            </a:endParaRPr>
          </a:p>
          <a:p>
            <a:pPr marL="514350" indent="-514350">
              <a:buAutoNum type="alphaUcPeriod"/>
            </a:pPr>
            <a:r>
              <a:rPr lang="en-US" sz="3400" b="1" dirty="0" err="1">
                <a:solidFill>
                  <a:srgbClr val="C00000"/>
                </a:solidFill>
                <a:latin typeface="Times New Roman" panose="02020603050405020304" pitchFamily="18" charset="0"/>
                <a:cs typeface="Times New Roman" panose="02020603050405020304" pitchFamily="18" charset="0"/>
              </a:rPr>
              <a:t>Viêm</a:t>
            </a:r>
            <a:r>
              <a:rPr lang="en-US" sz="3400" b="1" dirty="0">
                <a:solidFill>
                  <a:srgbClr val="C00000"/>
                </a:solidFill>
                <a:latin typeface="Times New Roman" panose="02020603050405020304" pitchFamily="18" charset="0"/>
                <a:cs typeface="Times New Roman" panose="02020603050405020304" pitchFamily="18" charset="0"/>
              </a:rPr>
              <a:t> da </a:t>
            </a:r>
            <a:r>
              <a:rPr lang="en-US" sz="3400" b="1" dirty="0" err="1">
                <a:solidFill>
                  <a:srgbClr val="C00000"/>
                </a:solidFill>
                <a:latin typeface="Times New Roman" panose="02020603050405020304" pitchFamily="18" charset="0"/>
                <a:cs typeface="Times New Roman" panose="02020603050405020304" pitchFamily="18" charset="0"/>
              </a:rPr>
              <a:t>cơ</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địa</a:t>
            </a:r>
            <a:endParaRPr lang="en-US" sz="3400" b="1" dirty="0">
              <a:solidFill>
                <a:srgbClr val="C00000"/>
              </a:solidFill>
              <a:latin typeface="Times New Roman" panose="02020603050405020304" pitchFamily="18" charset="0"/>
              <a:cs typeface="Times New Roman" panose="02020603050405020304" pitchFamily="18" charset="0"/>
            </a:endParaRPr>
          </a:p>
          <a:p>
            <a:pPr marL="514350" indent="-514350">
              <a:buAutoNum type="alphaUcPeriod"/>
            </a:pPr>
            <a:r>
              <a:rPr lang="en-US" sz="3400" b="1" dirty="0" err="1">
                <a:solidFill>
                  <a:srgbClr val="C00000"/>
                </a:solidFill>
                <a:latin typeface="Times New Roman" panose="02020603050405020304" pitchFamily="18" charset="0"/>
                <a:cs typeface="Times New Roman" panose="02020603050405020304" pitchFamily="18" charset="0"/>
              </a:rPr>
              <a:t>Còi</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xương</a:t>
            </a:r>
            <a:endParaRPr lang="en-US" sz="3400" b="1" dirty="0">
              <a:solidFill>
                <a:srgbClr val="C00000"/>
              </a:solidFill>
              <a:latin typeface="Times New Roman" panose="02020603050405020304" pitchFamily="18" charset="0"/>
              <a:cs typeface="Times New Roman" panose="02020603050405020304" pitchFamily="18" charset="0"/>
            </a:endParaRPr>
          </a:p>
          <a:p>
            <a:pPr marL="514350" indent="-514350">
              <a:buAutoNum type="alphaUcPeriod"/>
            </a:pPr>
            <a:r>
              <a:rPr lang="en-US" sz="3400" b="1" dirty="0" err="1">
                <a:solidFill>
                  <a:srgbClr val="C00000"/>
                </a:solidFill>
                <a:latin typeface="Times New Roman" panose="02020603050405020304" pitchFamily="18" charset="0"/>
                <a:cs typeface="Times New Roman" panose="02020603050405020304" pitchFamily="18" charset="0"/>
              </a:rPr>
              <a:t>Khô</a:t>
            </a:r>
            <a:r>
              <a:rPr lang="en-US" sz="3400" b="1" dirty="0">
                <a:solidFill>
                  <a:srgbClr val="C00000"/>
                </a:solidFill>
                <a:latin typeface="Times New Roman" panose="02020603050405020304" pitchFamily="18" charset="0"/>
                <a:cs typeface="Times New Roman" panose="02020603050405020304" pitchFamily="18" charset="0"/>
              </a:rPr>
              <a:t> </a:t>
            </a:r>
            <a:r>
              <a:rPr lang="en-US" sz="3400" b="1" dirty="0" err="1">
                <a:solidFill>
                  <a:srgbClr val="C00000"/>
                </a:solidFill>
                <a:latin typeface="Times New Roman" panose="02020603050405020304" pitchFamily="18" charset="0"/>
                <a:cs typeface="Times New Roman" panose="02020603050405020304" pitchFamily="18" charset="0"/>
              </a:rPr>
              <a:t>mắt</a:t>
            </a:r>
            <a:endParaRPr lang="en-US" sz="3400" dirty="0">
              <a:solidFill>
                <a:srgbClr val="C00000"/>
              </a:solidFill>
            </a:endParaRPr>
          </a:p>
        </p:txBody>
      </p:sp>
      <p:sp>
        <p:nvSpPr>
          <p:cNvPr id="7" name="TextBox 3">
            <a:extLst>
              <a:ext uri="{FF2B5EF4-FFF2-40B4-BE49-F238E27FC236}">
                <a16:creationId xmlns:a16="http://schemas.microsoft.com/office/drawing/2014/main" id="{968202AE-0EA2-00EE-50C1-A9DC2422A622}"/>
              </a:ext>
            </a:extLst>
          </p:cNvPr>
          <p:cNvSpPr txBox="1"/>
          <p:nvPr/>
        </p:nvSpPr>
        <p:spPr>
          <a:xfrm>
            <a:off x="2971800" y="4854714"/>
            <a:ext cx="4114800"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D.  </a:t>
            </a:r>
            <a:r>
              <a:rPr lang="en-US" sz="4000" b="1" dirty="0" err="1">
                <a:solidFill>
                  <a:srgbClr val="0000FF"/>
                </a:solidFill>
                <a:latin typeface="Times New Roman" panose="02020603050405020304" pitchFamily="18" charset="0"/>
                <a:cs typeface="Times New Roman" panose="02020603050405020304" pitchFamily="18" charset="0"/>
              </a:rPr>
              <a:t>Khô</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mắt</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6" name="AutoShape 69">
            <a:extLst>
              <a:ext uri="{FF2B5EF4-FFF2-40B4-BE49-F238E27FC236}">
                <a16:creationId xmlns:a16="http://schemas.microsoft.com/office/drawing/2014/main" id="{BD1DB5CD-2F2B-099D-86EF-66403AF0ADEA}"/>
              </a:ext>
            </a:extLst>
          </p:cNvPr>
          <p:cNvSpPr>
            <a:spLocks noChangeArrowheads="1"/>
          </p:cNvSpPr>
          <p:nvPr/>
        </p:nvSpPr>
        <p:spPr bwMode="auto">
          <a:xfrm rot="5400000">
            <a:off x="64579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AutoShape 71">
            <a:extLst>
              <a:ext uri="{FF2B5EF4-FFF2-40B4-BE49-F238E27FC236}">
                <a16:creationId xmlns:a16="http://schemas.microsoft.com/office/drawing/2014/main" id="{1855CAD9-5B55-07A5-30B6-208E45E7BE9A}"/>
              </a:ext>
            </a:extLst>
          </p:cNvPr>
          <p:cNvSpPr>
            <a:spLocks noChangeArrowheads="1"/>
          </p:cNvSpPr>
          <p:nvPr/>
        </p:nvSpPr>
        <p:spPr bwMode="auto">
          <a:xfrm rot="5400000">
            <a:off x="6762750" y="1162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8" name="AutoShape 73">
            <a:extLst>
              <a:ext uri="{FF2B5EF4-FFF2-40B4-BE49-F238E27FC236}">
                <a16:creationId xmlns:a16="http://schemas.microsoft.com/office/drawing/2014/main" id="{A0C11BEE-5AFF-3195-F66B-78FDC88F470C}"/>
              </a:ext>
            </a:extLst>
          </p:cNvPr>
          <p:cNvSpPr>
            <a:spLocks noChangeArrowheads="1"/>
          </p:cNvSpPr>
          <p:nvPr/>
        </p:nvSpPr>
        <p:spPr bwMode="auto">
          <a:xfrm rot="5400000">
            <a:off x="70675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9" name="WordArt 47">
            <a:extLst>
              <a:ext uri="{FF2B5EF4-FFF2-40B4-BE49-F238E27FC236}">
                <a16:creationId xmlns:a16="http://schemas.microsoft.com/office/drawing/2014/main" id="{86E446A0-89E4-B515-6BD4-122CC780EFD4}"/>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a:t>
            </a:r>
          </a:p>
        </p:txBody>
      </p:sp>
      <p:sp>
        <p:nvSpPr>
          <p:cNvPr id="20" name="WordArt 48">
            <a:extLst>
              <a:ext uri="{FF2B5EF4-FFF2-40B4-BE49-F238E27FC236}">
                <a16:creationId xmlns:a16="http://schemas.microsoft.com/office/drawing/2014/main" id="{2A50EC89-0B18-C8FF-F337-D734F9A60612}"/>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4</a:t>
            </a:r>
          </a:p>
        </p:txBody>
      </p:sp>
      <p:sp>
        <p:nvSpPr>
          <p:cNvPr id="21" name="WordArt 49">
            <a:extLst>
              <a:ext uri="{FF2B5EF4-FFF2-40B4-BE49-F238E27FC236}">
                <a16:creationId xmlns:a16="http://schemas.microsoft.com/office/drawing/2014/main" id="{AF7A985A-4C45-D616-EAFF-FBCAE281FFD7}"/>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3</a:t>
            </a:r>
          </a:p>
        </p:txBody>
      </p:sp>
      <p:sp>
        <p:nvSpPr>
          <p:cNvPr id="22" name="WordArt 50">
            <a:extLst>
              <a:ext uri="{FF2B5EF4-FFF2-40B4-BE49-F238E27FC236}">
                <a16:creationId xmlns:a16="http://schemas.microsoft.com/office/drawing/2014/main" id="{1001F309-59BE-1B65-1951-ECC464A38801}"/>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2</a:t>
            </a:r>
          </a:p>
        </p:txBody>
      </p:sp>
      <p:sp>
        <p:nvSpPr>
          <p:cNvPr id="23" name="WordArt 51">
            <a:extLst>
              <a:ext uri="{FF2B5EF4-FFF2-40B4-BE49-F238E27FC236}">
                <a16:creationId xmlns:a16="http://schemas.microsoft.com/office/drawing/2014/main" id="{1A937E61-CB7D-DB19-C956-C43BA03C6D31}"/>
              </a:ext>
            </a:extLst>
          </p:cNvPr>
          <p:cNvSpPr>
            <a:spLocks noChangeArrowheads="1" noChangeShapeType="1" noTextEdit="1"/>
          </p:cNvSpPr>
          <p:nvPr/>
        </p:nvSpPr>
        <p:spPr bwMode="auto">
          <a:xfrm>
            <a:off x="77343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a:t>
            </a:r>
          </a:p>
        </p:txBody>
      </p:sp>
      <p:pic>
        <p:nvPicPr>
          <p:cNvPr id="24" name="Picture 52" descr="j0234131">
            <a:extLst>
              <a:ext uri="{FF2B5EF4-FFF2-40B4-BE49-F238E27FC236}">
                <a16:creationId xmlns:a16="http://schemas.microsoft.com/office/drawing/2014/main" id="{32136276-463E-35DB-23F0-90AA89537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14733"/>
            <a:ext cx="860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3">
            <a:extLst>
              <a:ext uri="{FF2B5EF4-FFF2-40B4-BE49-F238E27FC236}">
                <a16:creationId xmlns:a16="http://schemas.microsoft.com/office/drawing/2014/main" id="{B4F6D844-3119-7B78-2D18-B594CB801A66}"/>
              </a:ext>
            </a:extLst>
          </p:cNvPr>
          <p:cNvSpPr txBox="1">
            <a:spLocks noChangeArrowheads="1"/>
          </p:cNvSpPr>
          <p:nvPr/>
        </p:nvSpPr>
        <p:spPr bwMode="auto">
          <a:xfrm>
            <a:off x="6477000" y="1152933"/>
            <a:ext cx="2209800" cy="519112"/>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800" dirty="0">
                <a:solidFill>
                  <a:srgbClr val="FF00FF"/>
                </a:solidFill>
                <a:effectLst>
                  <a:outerShdw blurRad="38100" dist="38100" dir="2700000" algn="tl">
                    <a:srgbClr val="C0C0C0"/>
                  </a:outerShdw>
                </a:effectLst>
                <a:latin typeface=".VnHelvetInsH" pitchFamily="34" charset="0"/>
              </a:rPr>
              <a:t>Time  out</a:t>
            </a:r>
          </a:p>
        </p:txBody>
      </p:sp>
      <p:sp>
        <p:nvSpPr>
          <p:cNvPr id="26" name="WordArt 54">
            <a:extLst>
              <a:ext uri="{FF2B5EF4-FFF2-40B4-BE49-F238E27FC236}">
                <a16:creationId xmlns:a16="http://schemas.microsoft.com/office/drawing/2014/main" id="{076A993C-232A-37B8-7936-E4B4419C2CAE}"/>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6</a:t>
            </a:r>
          </a:p>
        </p:txBody>
      </p:sp>
      <p:sp>
        <p:nvSpPr>
          <p:cNvPr id="27" name="WordArt 55">
            <a:extLst>
              <a:ext uri="{FF2B5EF4-FFF2-40B4-BE49-F238E27FC236}">
                <a16:creationId xmlns:a16="http://schemas.microsoft.com/office/drawing/2014/main" id="{CF368B3B-E9E5-FC71-B280-7F4839FE6435}"/>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7</a:t>
            </a:r>
          </a:p>
        </p:txBody>
      </p:sp>
      <p:sp>
        <p:nvSpPr>
          <p:cNvPr id="28" name="WordArt 56">
            <a:extLst>
              <a:ext uri="{FF2B5EF4-FFF2-40B4-BE49-F238E27FC236}">
                <a16:creationId xmlns:a16="http://schemas.microsoft.com/office/drawing/2014/main" id="{FF678B2E-2E0B-2402-BF82-5B0A75962B75}"/>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9</a:t>
            </a:r>
          </a:p>
        </p:txBody>
      </p:sp>
      <p:sp>
        <p:nvSpPr>
          <p:cNvPr id="29" name="WordArt 57">
            <a:extLst>
              <a:ext uri="{FF2B5EF4-FFF2-40B4-BE49-F238E27FC236}">
                <a16:creationId xmlns:a16="http://schemas.microsoft.com/office/drawing/2014/main" id="{5510EFC2-3974-8E89-43C8-3CA03A55FD08}"/>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8</a:t>
            </a:r>
          </a:p>
        </p:txBody>
      </p:sp>
      <p:sp>
        <p:nvSpPr>
          <p:cNvPr id="30" name="WordArt 58">
            <a:extLst>
              <a:ext uri="{FF2B5EF4-FFF2-40B4-BE49-F238E27FC236}">
                <a16:creationId xmlns:a16="http://schemas.microsoft.com/office/drawing/2014/main" id="{5EFE95BC-03BD-2EA8-E296-397CD96BDB83}"/>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10</a:t>
            </a:r>
          </a:p>
        </p:txBody>
      </p:sp>
    </p:spTree>
    <p:extLst>
      <p:ext uri="{BB962C8B-B14F-4D97-AF65-F5344CB8AC3E}">
        <p14:creationId xmlns:p14="http://schemas.microsoft.com/office/powerpoint/2010/main" val="374492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11" presetClass="entr" presetSubtype="0" fill="hold" nodeType="afterEffect">
                                  <p:stCondLst>
                                    <p:cond delay="0"/>
                                  </p:stCondLst>
                                  <p:childTnLst>
                                    <p:set>
                                      <p:cBhvr>
                                        <p:cTn id="14"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11" presetClass="entr" presetSubtype="0" fill="hold" nodeType="afterEffect">
                                  <p:stCondLst>
                                    <p:cond delay="0"/>
                                  </p:stCondLst>
                                  <p:childTnLst>
                                    <p:set>
                                      <p:cBhvr>
                                        <p:cTn id="17"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p:stCondLst>
                              <p:cond delay="3000"/>
                            </p:stCondLst>
                            <p:childTnLst>
                              <p:par>
                                <p:cTn id="19" presetID="11" presetClass="entr" presetSubtype="0" fill="hold" nodeType="afterEffect">
                                  <p:stCondLst>
                                    <p:cond delay="0"/>
                                  </p:stCondLst>
                                  <p:childTnLst>
                                    <p:set>
                                      <p:cBhvr>
                                        <p:cTn id="20"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4000"/>
                            </p:stCondLst>
                            <p:childTnLst>
                              <p:par>
                                <p:cTn id="22" presetID="11" presetClass="entr" presetSubtype="0" fill="hold" nodeType="afterEffect">
                                  <p:stCondLst>
                                    <p:cond delay="0"/>
                                  </p:stCondLst>
                                  <p:childTnLst>
                                    <p:set>
                                      <p:cBhvr>
                                        <p:cTn id="23"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1" presetClass="entr" presetSubtype="0" fill="hold" nodeType="afterEffect">
                                  <p:stCondLst>
                                    <p:cond delay="0"/>
                                  </p:stCondLst>
                                  <p:childTnLst>
                                    <p:set>
                                      <p:cBhvr>
                                        <p:cTn id="2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6000"/>
                            </p:stCondLst>
                            <p:childTnLst>
                              <p:par>
                                <p:cTn id="28" presetID="11" presetClass="entr" presetSubtype="0" fill="hold" nodeType="afterEffect">
                                  <p:stCondLst>
                                    <p:cond delay="0"/>
                                  </p:stCondLst>
                                  <p:childTnLst>
                                    <p:set>
                                      <p:cBhvr>
                                        <p:cTn id="2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7000"/>
                            </p:stCondLst>
                            <p:childTnLst>
                              <p:par>
                                <p:cTn id="31" presetID="11" presetClass="entr" presetSubtype="0" fill="hold" nodeType="afterEffect">
                                  <p:stCondLst>
                                    <p:cond delay="0"/>
                                  </p:stCondLst>
                                  <p:childTnLst>
                                    <p:set>
                                      <p:cBhvr>
                                        <p:cTn id="3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8000"/>
                            </p:stCondLst>
                            <p:childTnLst>
                              <p:par>
                                <p:cTn id="34" presetID="11" presetClass="entr" presetSubtype="0" fill="hold" nodeType="afterEffect">
                                  <p:stCondLst>
                                    <p:cond delay="0"/>
                                  </p:stCondLst>
                                  <p:childTnLst>
                                    <p:set>
                                      <p:cBhvr>
                                        <p:cTn id="3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9000"/>
                            </p:stCondLst>
                            <p:childTnLst>
                              <p:par>
                                <p:cTn id="37" presetID="11" presetClass="entr" presetSubtype="0" fill="hold" nodeType="afterEffect">
                                  <p:stCondLst>
                                    <p:cond delay="0"/>
                                  </p:stCondLst>
                                  <p:childTnLst>
                                    <p:set>
                                      <p:cBhvr>
                                        <p:cTn id="3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10000"/>
                            </p:stCondLst>
                            <p:childTnLst>
                              <p:par>
                                <p:cTn id="40" presetID="35" presetClass="emph" presetSubtype="0" fill="hold" nodeType="afterEffect">
                                  <p:stCondLst>
                                    <p:cond delay="0"/>
                                  </p:stCondLst>
                                  <p:childTnLst>
                                    <p:anim calcmode="discrete" valueType="str">
                                      <p:cBhvr>
                                        <p:cTn id="41" dur="1000" fill="hold"/>
                                        <p:tgtEl>
                                          <p:spTgt spid="24"/>
                                        </p:tgtEl>
                                        <p:attrNameLst>
                                          <p:attrName>style.visibility</p:attrName>
                                        </p:attrNameLst>
                                      </p:cBhvr>
                                      <p:tavLst>
                                        <p:tav tm="0">
                                          <p:val>
                                            <p:strVal val="hidden"/>
                                          </p:val>
                                        </p:tav>
                                        <p:tav tm="50000">
                                          <p:val>
                                            <p:strVal val="visible"/>
                                          </p:val>
                                        </p:tav>
                                      </p:tavLst>
                                    </p:anim>
                                  </p:childTnLst>
                                </p:cTn>
                              </p:par>
                              <p:par>
                                <p:cTn id="42" presetID="26" presetClass="emph" presetSubtype="0" repeatCount="3000" fill="hold" nodeType="withEffect">
                                  <p:stCondLst>
                                    <p:cond delay="0"/>
                                  </p:stCondLst>
                                  <p:childTnLst>
                                    <p:animEffect transition="out" filter="fade">
                                      <p:cBhvr>
                                        <p:cTn id="43" dur="500" tmFilter="0, 0; .2, .5; .8, .5; 1, 0"/>
                                        <p:tgtEl>
                                          <p:spTgt spid="24"/>
                                        </p:tgtEl>
                                      </p:cBhvr>
                                    </p:animEffect>
                                    <p:animScale>
                                      <p:cBhvr>
                                        <p:cTn id="44" dur="250" autoRev="1" fill="hold"/>
                                        <p:tgtEl>
                                          <p:spTgt spid="24"/>
                                        </p:tgtEl>
                                      </p:cBhvr>
                                      <p:by x="105000" y="105000"/>
                                    </p:animScale>
                                  </p:childTnLst>
                                </p:cTn>
                              </p:par>
                              <p:par>
                                <p:cTn id="45" presetID="9" presetClass="entr" presetSubtype="0" fill="hold" nodeType="withEffect">
                                  <p:stCondLst>
                                    <p:cond delay="0"/>
                                  </p:stCondLst>
                                  <p:iterate type="lt">
                                    <p:tmPct val="0"/>
                                  </p:iterate>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eginning 4">
            <a:hlinkClick r:id="rId4" action="ppaction://hlinksldjump"/>
          </p:cNvPr>
          <p:cNvSpPr/>
          <p:nvPr/>
        </p:nvSpPr>
        <p:spPr>
          <a:xfrm>
            <a:off x="8305800" y="6553200"/>
            <a:ext cx="762000" cy="3048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
            <a:extLst>
              <a:ext uri="{FF2B5EF4-FFF2-40B4-BE49-F238E27FC236}">
                <a16:creationId xmlns:a16="http://schemas.microsoft.com/office/drawing/2014/main" id="{78559EB8-BE35-0F7C-8D3E-D303CFD0BB59}"/>
              </a:ext>
            </a:extLst>
          </p:cNvPr>
          <p:cNvSpPr txBox="1"/>
          <p:nvPr/>
        </p:nvSpPr>
        <p:spPr>
          <a:xfrm>
            <a:off x="1600200" y="5181600"/>
            <a:ext cx="6477000"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phẩm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chứa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nhiều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27" name="Picture 8">
            <a:extLst>
              <a:ext uri="{FF2B5EF4-FFF2-40B4-BE49-F238E27FC236}">
                <a16:creationId xmlns:a16="http://schemas.microsoft.com/office/drawing/2014/main" id="{5B1466A9-0ADB-E07E-1B2E-ED957BA17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289" y="1531500"/>
            <a:ext cx="6737421" cy="3650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TextBox 3">
            <a:extLst>
              <a:ext uri="{FF2B5EF4-FFF2-40B4-BE49-F238E27FC236}">
                <a16:creationId xmlns:a16="http://schemas.microsoft.com/office/drawing/2014/main" id="{52870A1D-0C0A-7549-7EDD-472172785709}"/>
              </a:ext>
            </a:extLst>
          </p:cNvPr>
          <p:cNvSpPr txBox="1"/>
          <p:nvPr/>
        </p:nvSpPr>
        <p:spPr>
          <a:xfrm>
            <a:off x="4038600" y="5845314"/>
            <a:ext cx="259080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Chất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đạm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AutoShape 69">
            <a:extLst>
              <a:ext uri="{FF2B5EF4-FFF2-40B4-BE49-F238E27FC236}">
                <a16:creationId xmlns:a16="http://schemas.microsoft.com/office/drawing/2014/main" id="{A9256415-972C-3BC9-6BC0-155E469B6F60}"/>
              </a:ext>
            </a:extLst>
          </p:cNvPr>
          <p:cNvSpPr>
            <a:spLocks noChangeArrowheads="1"/>
          </p:cNvSpPr>
          <p:nvPr/>
        </p:nvSpPr>
        <p:spPr bwMode="auto">
          <a:xfrm rot="5400000">
            <a:off x="64579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AutoShape 71">
            <a:extLst>
              <a:ext uri="{FF2B5EF4-FFF2-40B4-BE49-F238E27FC236}">
                <a16:creationId xmlns:a16="http://schemas.microsoft.com/office/drawing/2014/main" id="{FC9DB37B-AEAC-BA0A-2126-1A6D5281CCA5}"/>
              </a:ext>
            </a:extLst>
          </p:cNvPr>
          <p:cNvSpPr>
            <a:spLocks noChangeArrowheads="1"/>
          </p:cNvSpPr>
          <p:nvPr/>
        </p:nvSpPr>
        <p:spPr bwMode="auto">
          <a:xfrm rot="5400000">
            <a:off x="6762750" y="1162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AutoShape 73">
            <a:extLst>
              <a:ext uri="{FF2B5EF4-FFF2-40B4-BE49-F238E27FC236}">
                <a16:creationId xmlns:a16="http://schemas.microsoft.com/office/drawing/2014/main" id="{B1946A34-0B70-CF41-EF5F-82273182C664}"/>
              </a:ext>
            </a:extLst>
          </p:cNvPr>
          <p:cNvSpPr>
            <a:spLocks noChangeArrowheads="1"/>
          </p:cNvSpPr>
          <p:nvPr/>
        </p:nvSpPr>
        <p:spPr bwMode="auto">
          <a:xfrm rot="5400000">
            <a:off x="7067550" y="40095"/>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8" name="WordArt 47">
            <a:extLst>
              <a:ext uri="{FF2B5EF4-FFF2-40B4-BE49-F238E27FC236}">
                <a16:creationId xmlns:a16="http://schemas.microsoft.com/office/drawing/2014/main" id="{4FE9491B-676E-55D2-1ECA-4BDC7418ACCE}"/>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a:t>
            </a:r>
          </a:p>
        </p:txBody>
      </p:sp>
      <p:sp>
        <p:nvSpPr>
          <p:cNvPr id="19" name="WordArt 48">
            <a:extLst>
              <a:ext uri="{FF2B5EF4-FFF2-40B4-BE49-F238E27FC236}">
                <a16:creationId xmlns:a16="http://schemas.microsoft.com/office/drawing/2014/main" id="{51404075-14AC-6CE4-AEB2-7465478941B6}"/>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4</a:t>
            </a:r>
          </a:p>
        </p:txBody>
      </p:sp>
      <p:sp>
        <p:nvSpPr>
          <p:cNvPr id="20" name="WordArt 49">
            <a:extLst>
              <a:ext uri="{FF2B5EF4-FFF2-40B4-BE49-F238E27FC236}">
                <a16:creationId xmlns:a16="http://schemas.microsoft.com/office/drawing/2014/main" id="{502861FB-0A13-0E92-0229-4A3176D70D48}"/>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3</a:t>
            </a:r>
          </a:p>
        </p:txBody>
      </p:sp>
      <p:sp>
        <p:nvSpPr>
          <p:cNvPr id="21" name="WordArt 50">
            <a:extLst>
              <a:ext uri="{FF2B5EF4-FFF2-40B4-BE49-F238E27FC236}">
                <a16:creationId xmlns:a16="http://schemas.microsoft.com/office/drawing/2014/main" id="{7AC41BBC-6661-877E-A908-18FF24ED650C}"/>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2</a:t>
            </a:r>
          </a:p>
        </p:txBody>
      </p:sp>
      <p:sp>
        <p:nvSpPr>
          <p:cNvPr id="22" name="WordArt 51">
            <a:extLst>
              <a:ext uri="{FF2B5EF4-FFF2-40B4-BE49-F238E27FC236}">
                <a16:creationId xmlns:a16="http://schemas.microsoft.com/office/drawing/2014/main" id="{4F0CFC43-5242-A294-7AB3-0F7A385EE6DD}"/>
              </a:ext>
            </a:extLst>
          </p:cNvPr>
          <p:cNvSpPr>
            <a:spLocks noChangeArrowheads="1" noChangeShapeType="1" noTextEdit="1"/>
          </p:cNvSpPr>
          <p:nvPr/>
        </p:nvSpPr>
        <p:spPr bwMode="auto">
          <a:xfrm>
            <a:off x="77343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a:t>
            </a:r>
          </a:p>
        </p:txBody>
      </p:sp>
      <p:pic>
        <p:nvPicPr>
          <p:cNvPr id="23" name="Picture 52" descr="j0234131">
            <a:extLst>
              <a:ext uri="{FF2B5EF4-FFF2-40B4-BE49-F238E27FC236}">
                <a16:creationId xmlns:a16="http://schemas.microsoft.com/office/drawing/2014/main" id="{6BED2E13-FE25-CA26-73BE-1C41A2E0F3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14733"/>
            <a:ext cx="860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53">
            <a:extLst>
              <a:ext uri="{FF2B5EF4-FFF2-40B4-BE49-F238E27FC236}">
                <a16:creationId xmlns:a16="http://schemas.microsoft.com/office/drawing/2014/main" id="{B3BA5319-969E-2F8C-4A49-2B4ED048967E}"/>
              </a:ext>
            </a:extLst>
          </p:cNvPr>
          <p:cNvSpPr txBox="1">
            <a:spLocks noChangeArrowheads="1"/>
          </p:cNvSpPr>
          <p:nvPr/>
        </p:nvSpPr>
        <p:spPr bwMode="auto">
          <a:xfrm>
            <a:off x="6477000" y="1152933"/>
            <a:ext cx="2209800" cy="519112"/>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800" dirty="0">
                <a:solidFill>
                  <a:srgbClr val="FF00FF"/>
                </a:solidFill>
                <a:effectLst>
                  <a:outerShdw blurRad="38100" dist="38100" dir="2700000" algn="tl">
                    <a:srgbClr val="C0C0C0"/>
                  </a:outerShdw>
                </a:effectLst>
                <a:latin typeface=".VnHelvetInsH" pitchFamily="34" charset="0"/>
              </a:rPr>
              <a:t>Time  out</a:t>
            </a:r>
          </a:p>
        </p:txBody>
      </p:sp>
      <p:sp>
        <p:nvSpPr>
          <p:cNvPr id="25" name="WordArt 54">
            <a:extLst>
              <a:ext uri="{FF2B5EF4-FFF2-40B4-BE49-F238E27FC236}">
                <a16:creationId xmlns:a16="http://schemas.microsoft.com/office/drawing/2014/main" id="{B908B31D-5F4E-95D4-BA20-B2EE379E1149}"/>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6</a:t>
            </a:r>
          </a:p>
        </p:txBody>
      </p:sp>
      <p:sp>
        <p:nvSpPr>
          <p:cNvPr id="26" name="WordArt 55">
            <a:extLst>
              <a:ext uri="{FF2B5EF4-FFF2-40B4-BE49-F238E27FC236}">
                <a16:creationId xmlns:a16="http://schemas.microsoft.com/office/drawing/2014/main" id="{A00C034D-2CB6-0A19-EE69-BDA43E04286F}"/>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7</a:t>
            </a:r>
          </a:p>
        </p:txBody>
      </p:sp>
      <p:sp>
        <p:nvSpPr>
          <p:cNvPr id="29" name="WordArt 56">
            <a:extLst>
              <a:ext uri="{FF2B5EF4-FFF2-40B4-BE49-F238E27FC236}">
                <a16:creationId xmlns:a16="http://schemas.microsoft.com/office/drawing/2014/main" id="{36C66CC5-7E19-B517-D076-558D6FC8B499}"/>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9</a:t>
            </a:r>
          </a:p>
        </p:txBody>
      </p:sp>
      <p:sp>
        <p:nvSpPr>
          <p:cNvPr id="30" name="WordArt 57">
            <a:extLst>
              <a:ext uri="{FF2B5EF4-FFF2-40B4-BE49-F238E27FC236}">
                <a16:creationId xmlns:a16="http://schemas.microsoft.com/office/drawing/2014/main" id="{590DA232-53C0-F9D7-BDD5-4FACE98E14DC}"/>
              </a:ext>
            </a:extLst>
          </p:cNvPr>
          <p:cNvSpPr>
            <a:spLocks noChangeArrowheads="1" noChangeShapeType="1" noTextEdit="1"/>
          </p:cNvSpPr>
          <p:nvPr/>
        </p:nvSpPr>
        <p:spPr bwMode="auto">
          <a:xfrm>
            <a:off x="7886700" y="490945"/>
            <a:ext cx="419100" cy="5715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8</a:t>
            </a:r>
          </a:p>
        </p:txBody>
      </p:sp>
      <p:sp>
        <p:nvSpPr>
          <p:cNvPr id="31" name="WordArt 58">
            <a:extLst>
              <a:ext uri="{FF2B5EF4-FFF2-40B4-BE49-F238E27FC236}">
                <a16:creationId xmlns:a16="http://schemas.microsoft.com/office/drawing/2014/main" id="{B1E769E4-4A64-F8BF-8284-88E483249C69}"/>
              </a:ext>
            </a:extLst>
          </p:cNvPr>
          <p:cNvSpPr>
            <a:spLocks noChangeArrowheads="1" noChangeShapeType="1" noTextEdit="1"/>
          </p:cNvSpPr>
          <p:nvPr/>
        </p:nvSpPr>
        <p:spPr bwMode="auto">
          <a:xfrm>
            <a:off x="7810500" y="490945"/>
            <a:ext cx="419100" cy="571500"/>
          </a:xfrm>
          <a:prstGeom prst="rect">
            <a:avLst/>
          </a:prstGeom>
        </p:spPr>
        <p:txBody>
          <a:bodyPr wrap="none" fromWordArt="1">
            <a:prstTxWarp prst="textPlain">
              <a:avLst>
                <a:gd name="adj" fmla="val 50000"/>
              </a:avLst>
            </a:prstTxWarp>
          </a:bodyPr>
          <a:lstStyle/>
          <a:p>
            <a:pPr algn="ctr"/>
            <a:r>
              <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10</a:t>
            </a:r>
          </a:p>
        </p:txBody>
      </p:sp>
    </p:spTree>
    <p:extLst>
      <p:ext uri="{BB962C8B-B14F-4D97-AF65-F5344CB8AC3E}">
        <p14:creationId xmlns:p14="http://schemas.microsoft.com/office/powerpoint/2010/main" val="31176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11" presetClass="entr" presetSubtype="0" fill="hold" nodeType="afterEffect">
                                  <p:stCondLst>
                                    <p:cond delay="0"/>
                                  </p:stCondLst>
                                  <p:childTnLst>
                                    <p:set>
                                      <p:cBhvr>
                                        <p:cTn id="14"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11" presetClass="entr" presetSubtype="0" fill="hold" nodeType="afterEffect">
                                  <p:stCondLst>
                                    <p:cond delay="0"/>
                                  </p:stCondLst>
                                  <p:childTnLst>
                                    <p:set>
                                      <p:cBhvr>
                                        <p:cTn id="17"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p:stCondLst>
                              <p:cond delay="3000"/>
                            </p:stCondLst>
                            <p:childTnLst>
                              <p:par>
                                <p:cTn id="19" presetID="11" presetClass="entr" presetSubtype="0" fill="hold" nodeType="afterEffect">
                                  <p:stCondLst>
                                    <p:cond delay="0"/>
                                  </p:stCondLst>
                                  <p:childTnLst>
                                    <p:set>
                                      <p:cBhvr>
                                        <p:cTn id="20"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4000"/>
                            </p:stCondLst>
                            <p:childTnLst>
                              <p:par>
                                <p:cTn id="22" presetID="11" presetClass="entr" presetSubtype="0" fill="hold" nodeType="afterEffect">
                                  <p:stCondLst>
                                    <p:cond delay="0"/>
                                  </p:stCondLst>
                                  <p:childTnLst>
                                    <p:set>
                                      <p:cBhvr>
                                        <p:cTn id="23"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1" presetClass="entr" presetSubtype="0" fill="hold" nodeType="afterEffect">
                                  <p:stCondLst>
                                    <p:cond delay="0"/>
                                  </p:stCondLst>
                                  <p:childTnLst>
                                    <p:set>
                                      <p:cBhvr>
                                        <p:cTn id="26"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6000"/>
                            </p:stCondLst>
                            <p:childTnLst>
                              <p:par>
                                <p:cTn id="28" presetID="11" presetClass="entr" presetSubtype="0" fill="hold" nodeType="afterEffect">
                                  <p:stCondLst>
                                    <p:cond delay="0"/>
                                  </p:stCondLst>
                                  <p:childTnLst>
                                    <p:set>
                                      <p:cBhvr>
                                        <p:cTn id="29"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7000"/>
                            </p:stCondLst>
                            <p:childTnLst>
                              <p:par>
                                <p:cTn id="31" presetID="11" presetClass="entr" presetSubtype="0" fill="hold" nodeType="afterEffect">
                                  <p:stCondLst>
                                    <p:cond delay="0"/>
                                  </p:stCondLst>
                                  <p:childTnLst>
                                    <p:set>
                                      <p:cBhvr>
                                        <p:cTn id="32"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8000"/>
                            </p:stCondLst>
                            <p:childTnLst>
                              <p:par>
                                <p:cTn id="34" presetID="11" presetClass="entr" presetSubtype="0" fill="hold" nodeType="afterEffect">
                                  <p:stCondLst>
                                    <p:cond delay="0"/>
                                  </p:stCondLst>
                                  <p:childTnLst>
                                    <p:set>
                                      <p:cBhvr>
                                        <p:cTn id="35"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9000"/>
                            </p:stCondLst>
                            <p:childTnLst>
                              <p:par>
                                <p:cTn id="37" presetID="11" presetClass="entr" presetSubtype="0" fill="hold" nodeType="afterEffect">
                                  <p:stCondLst>
                                    <p:cond delay="0"/>
                                  </p:stCondLst>
                                  <p:childTnLst>
                                    <p:set>
                                      <p:cBhvr>
                                        <p:cTn id="38"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10000"/>
                            </p:stCondLst>
                            <p:childTnLst>
                              <p:par>
                                <p:cTn id="40" presetID="35" presetClass="emph" presetSubtype="0" fill="hold" nodeType="afterEffect">
                                  <p:stCondLst>
                                    <p:cond delay="0"/>
                                  </p:stCondLst>
                                  <p:childTnLst>
                                    <p:anim calcmode="discrete" valueType="str">
                                      <p:cBhvr>
                                        <p:cTn id="41" dur="1000" fill="hold"/>
                                        <p:tgtEl>
                                          <p:spTgt spid="23"/>
                                        </p:tgtEl>
                                        <p:attrNameLst>
                                          <p:attrName>style.visibility</p:attrName>
                                        </p:attrNameLst>
                                      </p:cBhvr>
                                      <p:tavLst>
                                        <p:tav tm="0">
                                          <p:val>
                                            <p:strVal val="hidden"/>
                                          </p:val>
                                        </p:tav>
                                        <p:tav tm="50000">
                                          <p:val>
                                            <p:strVal val="visible"/>
                                          </p:val>
                                        </p:tav>
                                      </p:tavLst>
                                    </p:anim>
                                  </p:childTnLst>
                                </p:cTn>
                              </p:par>
                              <p:par>
                                <p:cTn id="42" presetID="26" presetClass="emph" presetSubtype="0" repeatCount="300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cTn>
                              </p:par>
                              <p:par>
                                <p:cTn id="45" presetID="9" presetClass="entr" presetSubtype="0" fill="hold" nodeType="withEffect">
                                  <p:stCondLst>
                                    <p:cond delay="0"/>
                                  </p:stCondLst>
                                  <p:iterate type="lt">
                                    <p:tmPct val="0"/>
                                  </p:iterate>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03BB50-9A13-BF41-4A1A-705EB8999B8C}"/>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39D806D7-26FD-9BC4-1903-76EA1FA2A48F}"/>
              </a:ext>
            </a:extLst>
          </p:cNvPr>
          <p:cNvSpPr>
            <a:spLocks noGrp="1"/>
          </p:cNvSpPr>
          <p:nvPr>
            <p:ph idx="1"/>
          </p:nvPr>
        </p:nvSpPr>
        <p:spPr/>
        <p:txBody>
          <a:bodyPr/>
          <a:lstStyle/>
          <a:p>
            <a:endParaRPr lang="en-US"/>
          </a:p>
        </p:txBody>
      </p:sp>
      <p:pic>
        <p:nvPicPr>
          <p:cNvPr id="4" name="Hình ảnh 3">
            <a:extLst>
              <a:ext uri="{FF2B5EF4-FFF2-40B4-BE49-F238E27FC236}">
                <a16:creationId xmlns:a16="http://schemas.microsoft.com/office/drawing/2014/main" id="{EA7431B1-3460-4B12-AF16-88DF09B9E538}"/>
              </a:ext>
            </a:extLst>
          </p:cNvPr>
          <p:cNvPicPr>
            <a:picLocks noChangeAspect="1"/>
          </p:cNvPicPr>
          <p:nvPr/>
        </p:nvPicPr>
        <p:blipFill>
          <a:blip r:embed="rId2"/>
          <a:stretch>
            <a:fillRect/>
          </a:stretch>
        </p:blipFill>
        <p:spPr>
          <a:xfrm>
            <a:off x="304800" y="274638"/>
            <a:ext cx="7946591" cy="5287962"/>
          </a:xfrm>
          <a:prstGeom prst="rect">
            <a:avLst/>
          </a:prstGeom>
        </p:spPr>
      </p:pic>
      <p:sp>
        <p:nvSpPr>
          <p:cNvPr id="5" name="TextBox 3">
            <a:extLst>
              <a:ext uri="{FF2B5EF4-FFF2-40B4-BE49-F238E27FC236}">
                <a16:creationId xmlns:a16="http://schemas.microsoft.com/office/drawing/2014/main" id="{D6915773-7F88-035C-2378-FFB969F4A8F3}"/>
              </a:ext>
            </a:extLst>
          </p:cNvPr>
          <p:cNvSpPr txBox="1"/>
          <p:nvPr/>
        </p:nvSpPr>
        <p:spPr>
          <a:xfrm>
            <a:off x="304800" y="5257800"/>
            <a:ext cx="8534400" cy="1384995"/>
          </a:xfrm>
          <a:prstGeom prst="rect">
            <a:avLst/>
          </a:prstGeom>
          <a:solidFill>
            <a:schemeClr val="bg1"/>
          </a:solid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nhóm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phẩm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cấp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nhiều</a:t>
            </a:r>
            <a:r>
              <a:rPr lang="en-US" sz="2800" b="1" dirty="0">
                <a:solidFill>
                  <a:srgbClr val="0000FF"/>
                </a:solidFill>
                <a:latin typeface="Times New Roman" panose="02020603050405020304" pitchFamily="18" charset="0"/>
                <a:cs typeface="Times New Roman" panose="02020603050405020304" pitchFamily="18" charset="0"/>
              </a:rPr>
              <a:t> vitamin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khoáng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vai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trò</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nâng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cao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hệ</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miễn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dịch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giúp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chúng</a:t>
            </a:r>
            <a:r>
              <a:rPr lang="en-US" sz="2800" b="1" dirty="0">
                <a:solidFill>
                  <a:srgbClr val="0000FF"/>
                </a:solidFill>
                <a:latin typeface="Times New Roman" panose="02020603050405020304" pitchFamily="18" charset="0"/>
                <a:cs typeface="Times New Roman" panose="02020603050405020304" pitchFamily="18" charset="0"/>
              </a:rPr>
              <a:t> ta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khoẻ</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mạnh</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6" name="TextBox 3">
            <a:extLst>
              <a:ext uri="{FF2B5EF4-FFF2-40B4-BE49-F238E27FC236}">
                <a16:creationId xmlns:a16="http://schemas.microsoft.com/office/drawing/2014/main" id="{B65D0B6A-1E7E-8E60-020B-8CADD9DA6437}"/>
              </a:ext>
            </a:extLst>
          </p:cNvPr>
          <p:cNvSpPr txBox="1"/>
          <p:nvPr/>
        </p:nvSpPr>
        <p:spPr>
          <a:xfrm>
            <a:off x="2971800" y="1905000"/>
            <a:ext cx="2884705" cy="707886"/>
          </a:xfrm>
          <a:prstGeom prst="rect">
            <a:avLst/>
          </a:prstGeom>
          <a:solidFill>
            <a:schemeClr val="bg1"/>
          </a:solid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GIỎ</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QUẢ</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E236F7E-9345-AC8F-0C2E-6ADEB8295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2558"/>
            <a:ext cx="4724400" cy="4578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7">
            <a:extLst>
              <a:ext uri="{FF2B5EF4-FFF2-40B4-BE49-F238E27FC236}">
                <a16:creationId xmlns:a16="http://schemas.microsoft.com/office/drawing/2014/main" id="{67AF73ED-AB3E-28D0-2DEE-B6106A7EBD61}"/>
              </a:ext>
            </a:extLst>
          </p:cNvPr>
          <p:cNvSpPr txBox="1"/>
          <p:nvPr/>
        </p:nvSpPr>
        <p:spPr>
          <a:xfrm>
            <a:off x="1600200" y="4790832"/>
            <a:ext cx="2211271" cy="542599"/>
          </a:xfrm>
          <a:prstGeom prst="rect">
            <a:avLst/>
          </a:prstGeom>
          <a:solidFill>
            <a:schemeClr val="bg1"/>
          </a:solid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cam</a:t>
            </a:r>
          </a:p>
        </p:txBody>
      </p:sp>
      <p:sp>
        <p:nvSpPr>
          <p:cNvPr id="6" name="TextBox 17">
            <a:extLst>
              <a:ext uri="{FF2B5EF4-FFF2-40B4-BE49-F238E27FC236}">
                <a16:creationId xmlns:a16="http://schemas.microsoft.com/office/drawing/2014/main" id="{B4DAC2F0-E417-40D7-8EDC-084717F198E8}"/>
              </a:ext>
            </a:extLst>
          </p:cNvPr>
          <p:cNvSpPr txBox="1"/>
          <p:nvPr/>
        </p:nvSpPr>
        <p:spPr>
          <a:xfrm>
            <a:off x="914400" y="5416257"/>
            <a:ext cx="7772400" cy="954107"/>
          </a:xfrm>
          <a:prstGeom prst="rect">
            <a:avLst/>
          </a:prstGeom>
          <a:solidFill>
            <a:schemeClr val="bg1"/>
          </a:solidFill>
        </p:spPr>
        <p:txBody>
          <a:bodyPr wrap="square" rtlCol="0">
            <a:spAutoFit/>
          </a:bodyPr>
          <a:lstStyle/>
          <a:p>
            <a:r>
              <a:rPr lang="en-US" sz="2800" b="1" dirty="0">
                <a:solidFill>
                  <a:srgbClr val="0000FF"/>
                </a:solidFill>
                <a:latin typeface="Times New Roman" pitchFamily="18" charset="0"/>
                <a:cs typeface="Times New Roman" pitchFamily="18" charset="0"/>
              </a:rPr>
              <a:t>Thành </a:t>
            </a:r>
            <a:r>
              <a:rPr lang="en-US" sz="2800" b="1" dirty="0" err="1">
                <a:solidFill>
                  <a:srgbClr val="0000FF"/>
                </a:solidFill>
                <a:latin typeface="Times New Roman" pitchFamily="18" charset="0"/>
                <a:cs typeface="Times New Roman" pitchFamily="18" charset="0"/>
              </a:rPr>
              <a:t>phần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Nước; Đường; </a:t>
            </a:r>
            <a:r>
              <a:rPr lang="vi-VN" sz="2800" b="1" dirty="0" err="1">
                <a:solidFill>
                  <a:srgbClr val="0000FF"/>
                </a:solidFill>
                <a:latin typeface="Times New Roman" pitchFamily="18" charset="0"/>
                <a:cs typeface="Times New Roman" pitchFamily="18" charset="0"/>
              </a:rPr>
              <a:t>Axit</a:t>
            </a:r>
            <a:r>
              <a:rPr lang="vi-VN"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Vitamim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khoáng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a:t>
            </a:r>
          </a:p>
        </p:txBody>
      </p:sp>
      <p:sp>
        <p:nvSpPr>
          <p:cNvPr id="7" name="TextBox 17">
            <a:extLst>
              <a:ext uri="{FF2B5EF4-FFF2-40B4-BE49-F238E27FC236}">
                <a16:creationId xmlns:a16="http://schemas.microsoft.com/office/drawing/2014/main" id="{C920334A-DAA3-EA10-6A6C-D45FD7CB28A4}"/>
              </a:ext>
            </a:extLst>
          </p:cNvPr>
          <p:cNvSpPr txBox="1"/>
          <p:nvPr/>
        </p:nvSpPr>
        <p:spPr>
          <a:xfrm>
            <a:off x="4800600" y="5954524"/>
            <a:ext cx="2971800" cy="523220"/>
          </a:xfrm>
          <a:prstGeom prst="rect">
            <a:avLst/>
          </a:prstGeom>
          <a:solidFill>
            <a:schemeClr val="bg1"/>
          </a:solidFill>
        </p:spPr>
        <p:txBody>
          <a:bodyPr wrap="square" rtlCol="0">
            <a:spAutoFit/>
          </a:bodyPr>
          <a:lstStyle/>
          <a:p>
            <a:pPr algn="ct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HỖN</a:t>
            </a:r>
            <a:r>
              <a:rPr lang="en-US" sz="2800" b="1" dirty="0">
                <a:solidFill>
                  <a:srgbClr val="FF0000"/>
                </a:solidFill>
                <a:latin typeface="Times New Roman" pitchFamily="18" charset="0"/>
                <a:cs typeface="Times New Roman" pitchFamily="18" charset="0"/>
                <a:sym typeface="Wingdings" panose="05000000000000000000" pitchFamily="2" charset="2"/>
              </a:rPr>
              <a:t> </a:t>
            </a:r>
            <a:r>
              <a:rPr lang="en-US" sz="2800" b="1" dirty="0" err="1">
                <a:solidFill>
                  <a:srgbClr val="FF0000"/>
                </a:solidFill>
                <a:latin typeface="Times New Roman" pitchFamily="18" charset="0"/>
                <a:cs typeface="Times New Roman" pitchFamily="18" charset="0"/>
                <a:sym typeface="Wingdings" panose="05000000000000000000" pitchFamily="2" charset="2"/>
              </a:rPr>
              <a:t>HỢP</a:t>
            </a:r>
            <a:endParaRPr lang="en-US" sz="2800" b="1" dirty="0">
              <a:solidFill>
                <a:srgbClr val="FF0000"/>
              </a:solidFill>
              <a:latin typeface="Times New Roman" pitchFamily="18" charset="0"/>
              <a:cs typeface="Times New Roman" pitchFamily="18" charset="0"/>
            </a:endParaRPr>
          </a:p>
        </p:txBody>
      </p:sp>
      <p:sp>
        <p:nvSpPr>
          <p:cNvPr id="2" name="TextBox 17">
            <a:extLst>
              <a:ext uri="{FF2B5EF4-FFF2-40B4-BE49-F238E27FC236}">
                <a16:creationId xmlns:a16="http://schemas.microsoft.com/office/drawing/2014/main" id="{C04F3157-2B53-9A00-D946-7D8D7C87B7FB}"/>
              </a:ext>
            </a:extLst>
          </p:cNvPr>
          <p:cNvSpPr txBox="1"/>
          <p:nvPr/>
        </p:nvSpPr>
        <p:spPr>
          <a:xfrm>
            <a:off x="5442284" y="1188677"/>
            <a:ext cx="3657600" cy="1384995"/>
          </a:xfrm>
          <a:prstGeom prst="rect">
            <a:avLst/>
          </a:prstGeom>
          <a:solidFill>
            <a:schemeClr val="bg1"/>
          </a:solidFill>
        </p:spPr>
        <p:txBody>
          <a:bodyPr wrap="square" rtlCol="0">
            <a:spAutoFit/>
          </a:bodyPr>
          <a:lstStyle/>
          <a:p>
            <a:r>
              <a:rPr lang="vi-VN" sz="2800" b="1" dirty="0">
                <a:latin typeface="Times New Roman" pitchFamily="18" charset="0"/>
                <a:cs typeface="Times New Roman" pitchFamily="18" charset="0"/>
              </a:rPr>
              <a:t>? Kể tên một số thành phần chất có trong nước cam?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50059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875</Words>
  <Application>Microsoft Office PowerPoint</Application>
  <PresentationFormat>Trình chiếu Trên màn hình (4:3)</PresentationFormat>
  <Paragraphs>163</Paragraphs>
  <Slides>21</Slides>
  <Notes>3</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21</vt:i4>
      </vt:variant>
    </vt:vector>
  </HeadingPairs>
  <TitlesOfParts>
    <vt:vector size="28" baseType="lpstr">
      <vt:lpstr>.VnHelvetInsH</vt:lpstr>
      <vt:lpstr>Arial</vt:lpstr>
      <vt:lpstr>Calibri</vt:lpstr>
      <vt:lpstr>Impact</vt:lpstr>
      <vt:lpstr>Times New Roman</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Chất tinh khiết: là chất không lẫn chất nào khác</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Phuc</dc:creator>
  <cp:lastModifiedBy>Administrator</cp:lastModifiedBy>
  <cp:revision>91</cp:revision>
  <dcterms:created xsi:type="dcterms:W3CDTF">2019-08-13T07:42:51Z</dcterms:created>
  <dcterms:modified xsi:type="dcterms:W3CDTF">2025-11-12T15:26:34Z</dcterms:modified>
</cp:coreProperties>
</file>