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94" r:id="rId2"/>
    <p:sldId id="295" r:id="rId3"/>
    <p:sldId id="291" r:id="rId4"/>
    <p:sldId id="311" r:id="rId5"/>
    <p:sldId id="278" r:id="rId6"/>
    <p:sldId id="273" r:id="rId7"/>
    <p:sldId id="312" r:id="rId8"/>
    <p:sldId id="313" r:id="rId9"/>
    <p:sldId id="299" r:id="rId10"/>
    <p:sldId id="307" r:id="rId11"/>
    <p:sldId id="308" r:id="rId12"/>
    <p:sldId id="284" r:id="rId13"/>
    <p:sldId id="309" r:id="rId14"/>
    <p:sldId id="305" r:id="rId15"/>
    <p:sldId id="298" r:id="rId16"/>
    <p:sldId id="297" r:id="rId17"/>
    <p:sldId id="301" r:id="rId18"/>
    <p:sldId id="292" r:id="rId19"/>
    <p:sldId id="288" r:id="rId20"/>
    <p:sldId id="290" r:id="rId21"/>
    <p:sldId id="272"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2D0DB3"/>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96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0CAFE-2A4B-45D6-AB3E-5D0238E8CCFF}" type="datetimeFigureOut">
              <a:rPr lang="vi-VN" smtClean="0"/>
              <a:t>12/11/2025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5555D-DCFB-46DF-8FAA-50998D3478B8}" type="slidenum">
              <a:rPr lang="vi-VN" smtClean="0"/>
              <a:t>‹#›</a:t>
            </a:fld>
            <a:endParaRPr lang="vi-VN"/>
          </a:p>
        </p:txBody>
      </p:sp>
    </p:spTree>
    <p:extLst>
      <p:ext uri="{BB962C8B-B14F-4D97-AF65-F5344CB8AC3E}">
        <p14:creationId xmlns:p14="http://schemas.microsoft.com/office/powerpoint/2010/main" val="1078815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4BF5555D-DCFB-46DF-8FAA-50998D3478B8}" type="slidenum">
              <a:rPr lang="vi-VN" smtClean="0"/>
              <a:t>10</a:t>
            </a:fld>
            <a:endParaRPr lang="vi-VN"/>
          </a:p>
        </p:txBody>
      </p:sp>
    </p:spTree>
    <p:extLst>
      <p:ext uri="{BB962C8B-B14F-4D97-AF65-F5344CB8AC3E}">
        <p14:creationId xmlns:p14="http://schemas.microsoft.com/office/powerpoint/2010/main" val="150985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7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83864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630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31511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38609-6565-42A7-A5A3-A1656D2B6A7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5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38609-6565-42A7-A5A3-A1656D2B6A71}"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48476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38609-6565-42A7-A5A3-A1656D2B6A71}"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29120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38609-6565-42A7-A5A3-A1656D2B6A71}"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7312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38609-6565-42A7-A5A3-A1656D2B6A71}" type="datetimeFigureOut">
              <a:rPr lang="en-US" smtClean="0"/>
              <a:t>11/12/2025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0445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38609-6565-42A7-A5A3-A1656D2B6A71}" type="datetimeFigureOut">
              <a:rPr lang="en-US" smtClean="0"/>
              <a:t>11/12/2025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7B7B98-D59F-455F-9606-6521F8545C52}" type="slidenum">
              <a:rPr lang="en-US" smtClean="0"/>
              <a:t>‹#›</a:t>
            </a:fld>
            <a:endParaRPr lang="en-US"/>
          </a:p>
        </p:txBody>
      </p:sp>
    </p:spTree>
    <p:extLst>
      <p:ext uri="{BB962C8B-B14F-4D97-AF65-F5344CB8AC3E}">
        <p14:creationId xmlns:p14="http://schemas.microsoft.com/office/powerpoint/2010/main" val="62686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38609-6565-42A7-A5A3-A1656D2B6A71}"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9424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38609-6565-42A7-A5A3-A1656D2B6A71}" type="datetimeFigureOut">
              <a:rPr lang="en-US" smtClean="0"/>
              <a:t>11/12/2025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7B7B98-D59F-455F-9606-6521F8545C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87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vi.wikipedia.org/wiki/X%C4%83ng" TargetMode="External"/><Relationship Id="rId2" Type="http://schemas.openxmlformats.org/officeDocument/2006/relationships/hyperlink" Target="https://vi.wikipedia.org/w/index.php?title=Hidrocacbon&amp;action=edit&amp;redlink=1" TargetMode="External"/><Relationship Id="rId1" Type="http://schemas.openxmlformats.org/officeDocument/2006/relationships/slideLayout" Target="../slideLayouts/slideLayout7.xml"/><Relationship Id="rId6" Type="http://schemas.openxmlformats.org/officeDocument/2006/relationships/hyperlink" Target="https://vi.wikipedia.org/wiki/Nh%E1%BB%B1a_%C4%91%C6%B0%E1%BB%9Dng" TargetMode="External"/><Relationship Id="rId5" Type="http://schemas.openxmlformats.org/officeDocument/2006/relationships/hyperlink" Target="https://vi.wikipedia.org/wiki/D%E1%BA%A7u_nh%E1%BB%9Dn" TargetMode="External"/><Relationship Id="rId4" Type="http://schemas.openxmlformats.org/officeDocument/2006/relationships/hyperlink" Target="https://vi.wikipedia.org/w/index.php?title=Diezel&amp;action=edit&amp;redlink=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138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172" y="6724"/>
            <a:ext cx="3635663"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I. CÔ CẠN</a:t>
            </a:r>
          </a:p>
        </p:txBody>
      </p:sp>
      <p:sp>
        <p:nvSpPr>
          <p:cNvPr id="6" name="TextBox 5"/>
          <p:cNvSpPr txBox="1"/>
          <p:nvPr/>
        </p:nvSpPr>
        <p:spPr>
          <a:xfrm>
            <a:off x="285172" y="2652247"/>
            <a:ext cx="11496718" cy="1015663"/>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Tách</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rắn</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tan,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khó</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bay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hơi</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bền</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nhiệt</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ra</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khỏi</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dung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dịch</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nó</a:t>
            </a: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85172" y="2017562"/>
            <a:ext cx="8096828" cy="552524"/>
          </a:xfrm>
          <a:prstGeom prst="rect">
            <a:avLst/>
          </a:prstGeom>
          <a:solidFill>
            <a:schemeClr val="bg1"/>
          </a:solidFill>
        </p:spPr>
        <p:txBody>
          <a:bodyPr wrap="square">
            <a:spAutoFit/>
          </a:bodyPr>
          <a:lstStyle/>
          <a:p>
            <a:pPr>
              <a:lnSpc>
                <a:spcPct val="107000"/>
              </a:lnSpc>
            </a:pPr>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000" b="1" dirty="0" err="1">
                <a:solidFill>
                  <a:srgbClr val="FF0000"/>
                </a:solidFill>
                <a:latin typeface="Times New Roman" panose="02020603050405020304" pitchFamily="18" charset="0"/>
                <a:cs typeface="Times New Roman" panose="02020603050405020304" pitchFamily="18" charset="0"/>
              </a:rPr>
              <a:t>Dựa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vào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sự</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khác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nhau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về</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tính</a:t>
            </a:r>
            <a:r>
              <a:rPr lang="en-US" sz="3000" b="1" dirty="0">
                <a:solidFill>
                  <a:srgbClr val="FF0000"/>
                </a:solidFill>
                <a:latin typeface="Times New Roman" panose="02020603050405020304" pitchFamily="18" charset="0"/>
                <a:cs typeface="Times New Roman" panose="02020603050405020304" pitchFamily="18" charset="0"/>
              </a:rPr>
              <a:t> bay </a:t>
            </a:r>
            <a:r>
              <a:rPr lang="en-US" sz="3000" b="1" dirty="0" err="1">
                <a:solidFill>
                  <a:srgbClr val="FF0000"/>
                </a:solidFill>
                <a:latin typeface="Times New Roman" panose="02020603050405020304" pitchFamily="18" charset="0"/>
                <a:cs typeface="Times New Roman" panose="02020603050405020304" pitchFamily="18" charset="0"/>
              </a:rPr>
              <a:t>hơi</a:t>
            </a:r>
            <a:r>
              <a:rPr lang="en-US" sz="3000" b="1" dirty="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285172" y="714610"/>
            <a:ext cx="7530523" cy="553998"/>
          </a:xfrm>
          <a:prstGeom prst="rect">
            <a:avLst/>
          </a:prstGeom>
        </p:spPr>
        <p:txBody>
          <a:bodyPr wrap="none">
            <a:spAutoFit/>
          </a:bodyPr>
          <a:lstStyle/>
          <a:p>
            <a:r>
              <a:rPr lang="en-US" sz="3000" b="1" dirty="0" err="1">
                <a:solidFill>
                  <a:srgbClr val="2D0DB3"/>
                </a:solidFill>
              </a:rPr>
              <a:t>Ví</a:t>
            </a:r>
            <a:r>
              <a:rPr lang="en-US" sz="3000" b="1" dirty="0">
                <a:solidFill>
                  <a:srgbClr val="2D0DB3"/>
                </a:solidFill>
              </a:rPr>
              <a:t> </a:t>
            </a:r>
            <a:r>
              <a:rPr lang="en-US" sz="3000" b="1" dirty="0" err="1">
                <a:solidFill>
                  <a:srgbClr val="2D0DB3"/>
                </a:solidFill>
              </a:rPr>
              <a:t>dụ</a:t>
            </a:r>
            <a:r>
              <a:rPr lang="en-US" sz="3000" b="1" dirty="0">
                <a:solidFill>
                  <a:srgbClr val="2D0DB3"/>
                </a:solidFill>
              </a:rPr>
              <a:t>: </a:t>
            </a:r>
            <a:r>
              <a:rPr lang="en-US" sz="3000" b="1" dirty="0" err="1">
                <a:solidFill>
                  <a:srgbClr val="2D0DB3"/>
                </a:solidFill>
              </a:rPr>
              <a:t>Tách</a:t>
            </a:r>
            <a:r>
              <a:rPr lang="en-US" sz="3000" b="1" dirty="0">
                <a:solidFill>
                  <a:srgbClr val="2D0DB3"/>
                </a:solidFill>
              </a:rPr>
              <a:t> </a:t>
            </a:r>
            <a:r>
              <a:rPr lang="en-US" sz="3000" b="1" dirty="0" err="1">
                <a:solidFill>
                  <a:srgbClr val="2D0DB3"/>
                </a:solidFill>
              </a:rPr>
              <a:t>muối</a:t>
            </a:r>
            <a:r>
              <a:rPr lang="en-US" sz="3000" b="1" dirty="0">
                <a:solidFill>
                  <a:srgbClr val="2D0DB3"/>
                </a:solidFill>
              </a:rPr>
              <a:t> </a:t>
            </a:r>
            <a:r>
              <a:rPr lang="en-US" sz="3000" b="1" dirty="0" err="1">
                <a:solidFill>
                  <a:srgbClr val="2D0DB3"/>
                </a:solidFill>
              </a:rPr>
              <a:t>ra</a:t>
            </a:r>
            <a:r>
              <a:rPr lang="en-US" sz="3000" b="1" dirty="0">
                <a:solidFill>
                  <a:srgbClr val="2D0DB3"/>
                </a:solidFill>
              </a:rPr>
              <a:t> </a:t>
            </a:r>
            <a:r>
              <a:rPr lang="en-US" sz="3000" b="1" dirty="0" err="1">
                <a:solidFill>
                  <a:srgbClr val="2D0DB3"/>
                </a:solidFill>
              </a:rPr>
              <a:t>khỏi</a:t>
            </a:r>
            <a:r>
              <a:rPr lang="en-US" sz="3000" b="1" dirty="0">
                <a:solidFill>
                  <a:srgbClr val="2D0DB3"/>
                </a:solidFill>
              </a:rPr>
              <a:t> </a:t>
            </a:r>
            <a:r>
              <a:rPr lang="en-US" sz="3000" b="1" dirty="0" err="1">
                <a:solidFill>
                  <a:srgbClr val="2D0DB3"/>
                </a:solidFill>
              </a:rPr>
              <a:t>hỗn</a:t>
            </a:r>
            <a:r>
              <a:rPr lang="en-US" sz="3000" b="1" dirty="0">
                <a:solidFill>
                  <a:srgbClr val="2D0DB3"/>
                </a:solidFill>
              </a:rPr>
              <a:t> </a:t>
            </a:r>
            <a:r>
              <a:rPr lang="en-US" sz="3000" b="1" dirty="0" err="1">
                <a:solidFill>
                  <a:srgbClr val="2D0DB3"/>
                </a:solidFill>
              </a:rPr>
              <a:t>hợp</a:t>
            </a:r>
            <a:r>
              <a:rPr lang="en-US" sz="3000" b="1" dirty="0">
                <a:solidFill>
                  <a:srgbClr val="2D0DB3"/>
                </a:solidFill>
              </a:rPr>
              <a:t> </a:t>
            </a:r>
            <a:r>
              <a:rPr lang="en-US" sz="3000" b="1" dirty="0" err="1">
                <a:solidFill>
                  <a:srgbClr val="2D0DB3"/>
                </a:solidFill>
              </a:rPr>
              <a:t>nước</a:t>
            </a:r>
            <a:r>
              <a:rPr lang="en-US" sz="3000" b="1" dirty="0">
                <a:solidFill>
                  <a:srgbClr val="2D0DB3"/>
                </a:solidFill>
              </a:rPr>
              <a:t> </a:t>
            </a:r>
            <a:r>
              <a:rPr lang="en-US" sz="3000" b="1" dirty="0" err="1">
                <a:solidFill>
                  <a:srgbClr val="2D0DB3"/>
                </a:solidFill>
              </a:rPr>
              <a:t>muối</a:t>
            </a:r>
            <a:endParaRPr lang="en-US" sz="3000" b="1" dirty="0">
              <a:solidFill>
                <a:srgbClr val="2D0DB3"/>
              </a:solidFill>
            </a:endParaRPr>
          </a:p>
        </p:txBody>
      </p:sp>
      <p:sp>
        <p:nvSpPr>
          <p:cNvPr id="2" name="TextBox 13">
            <a:extLst>
              <a:ext uri="{FF2B5EF4-FFF2-40B4-BE49-F238E27FC236}">
                <a16:creationId xmlns:a16="http://schemas.microsoft.com/office/drawing/2014/main" id="{A4CA4A3E-7AB7-3710-5A39-959B62775515}"/>
              </a:ext>
            </a:extLst>
          </p:cNvPr>
          <p:cNvSpPr txBox="1"/>
          <p:nvPr/>
        </p:nvSpPr>
        <p:spPr>
          <a:xfrm>
            <a:off x="285172" y="1303612"/>
            <a:ext cx="10467833" cy="523220"/>
          </a:xfrm>
          <a:prstGeom prst="rect">
            <a:avLst/>
          </a:prstGeom>
          <a:noFill/>
        </p:spPr>
        <p:txBody>
          <a:bodyPr wrap="square" rtlCol="0">
            <a:spAutoFit/>
          </a:bodyPr>
          <a:lstStyle/>
          <a:p>
            <a:r>
              <a:rPr lang="en-US" sz="2800" b="1" dirty="0">
                <a:solidFill>
                  <a:srgbClr val="0066FF"/>
                </a:solidFill>
                <a:latin typeface="Times New Roman" panose="02020603050405020304" pitchFamily="18" charset="0"/>
                <a:cs typeface="Times New Roman" panose="02020603050405020304" pitchFamily="18" charset="0"/>
              </a:rPr>
              <a:t>- </a:t>
            </a:r>
            <a:r>
              <a:rPr lang="en-US" sz="2800" b="1" dirty="0" err="1">
                <a:solidFill>
                  <a:srgbClr val="0066FF"/>
                </a:solidFill>
                <a:latin typeface="Times New Roman" panose="02020603050405020304" pitchFamily="18" charset="0"/>
                <a:cs typeface="Times New Roman" panose="02020603050405020304" pitchFamily="18" charset="0"/>
              </a:rPr>
              <a:t>Đun</a:t>
            </a:r>
            <a:r>
              <a:rPr lang="en-US" sz="2800" b="1" dirty="0">
                <a:solidFill>
                  <a:srgbClr val="0066FF"/>
                </a:solidFill>
                <a:latin typeface="Times New Roman" panose="02020603050405020304" pitchFamily="18" charset="0"/>
                <a:cs typeface="Times New Roman" panose="02020603050405020304" pitchFamily="18" charset="0"/>
              </a:rPr>
              <a:t> </a:t>
            </a:r>
            <a:r>
              <a:rPr lang="en-US" sz="2800" b="1" dirty="0" err="1">
                <a:solidFill>
                  <a:srgbClr val="0066FF"/>
                </a:solidFill>
                <a:latin typeface="Times New Roman" panose="02020603050405020304" pitchFamily="18" charset="0"/>
                <a:cs typeface="Times New Roman" panose="02020603050405020304" pitchFamily="18" charset="0"/>
              </a:rPr>
              <a:t>sôi</a:t>
            </a:r>
            <a:r>
              <a:rPr lang="en-US" sz="2800" b="1" dirty="0">
                <a:solidFill>
                  <a:srgbClr val="0066FF"/>
                </a:solidFill>
                <a:latin typeface="Times New Roman" panose="02020603050405020304" pitchFamily="18" charset="0"/>
                <a:cs typeface="Times New Roman" panose="02020603050405020304" pitchFamily="18" charset="0"/>
              </a:rPr>
              <a:t> </a:t>
            </a:r>
            <a:r>
              <a:rPr lang="en-US" sz="2800" b="1" dirty="0" err="1">
                <a:solidFill>
                  <a:srgbClr val="0066FF"/>
                </a:solidFill>
                <a:latin typeface="Times New Roman" panose="02020603050405020304" pitchFamily="18" charset="0"/>
                <a:cs typeface="Times New Roman" panose="02020603050405020304" pitchFamily="18" charset="0"/>
              </a:rPr>
              <a:t>hỗn</a:t>
            </a:r>
            <a:r>
              <a:rPr lang="en-US" sz="2800" b="1" dirty="0">
                <a:solidFill>
                  <a:srgbClr val="0066FF"/>
                </a:solidFill>
                <a:latin typeface="Times New Roman" panose="02020603050405020304" pitchFamily="18" charset="0"/>
                <a:cs typeface="Times New Roman" panose="02020603050405020304" pitchFamily="18" charset="0"/>
              </a:rPr>
              <a:t> </a:t>
            </a:r>
            <a:r>
              <a:rPr lang="en-US" sz="2800" b="1" dirty="0" err="1">
                <a:solidFill>
                  <a:srgbClr val="0066FF"/>
                </a:solidFill>
                <a:latin typeface="Times New Roman" panose="02020603050405020304" pitchFamily="18" charset="0"/>
                <a:cs typeface="Times New Roman" panose="02020603050405020304" pitchFamily="18" charset="0"/>
              </a:rPr>
              <a:t>hợp</a:t>
            </a:r>
            <a:r>
              <a:rPr lang="en-US" sz="2800" b="1" dirty="0">
                <a:solidFill>
                  <a:srgbClr val="0066FF"/>
                </a:solidFill>
                <a:latin typeface="Times New Roman" panose="02020603050405020304" pitchFamily="18" charset="0"/>
                <a:cs typeface="Times New Roman" panose="02020603050405020304" pitchFamily="18" charset="0"/>
              </a:rPr>
              <a:t> </a:t>
            </a:r>
            <a:r>
              <a:rPr lang="en-US" sz="2800" b="1" dirty="0" err="1">
                <a:solidFill>
                  <a:srgbClr val="0066FF"/>
                </a:solidFill>
                <a:latin typeface="Times New Roman" panose="02020603050405020304" pitchFamily="18" charset="0"/>
                <a:cs typeface="Times New Roman" panose="02020603050405020304" pitchFamily="18" charset="0"/>
              </a:rPr>
              <a:t>nước</a:t>
            </a:r>
            <a:r>
              <a:rPr lang="en-US" sz="2800" b="1" dirty="0">
                <a:solidFill>
                  <a:srgbClr val="0066FF"/>
                </a:solidFill>
                <a:latin typeface="Times New Roman" panose="02020603050405020304" pitchFamily="18" charset="0"/>
                <a:cs typeface="Times New Roman" panose="02020603050405020304" pitchFamily="18" charset="0"/>
              </a:rPr>
              <a:t> </a:t>
            </a:r>
            <a:r>
              <a:rPr lang="en-US" sz="2800" b="1" dirty="0" err="1">
                <a:solidFill>
                  <a:srgbClr val="0066FF"/>
                </a:solidFill>
                <a:latin typeface="Times New Roman" panose="02020603050405020304" pitchFamily="18" charset="0"/>
                <a:cs typeface="Times New Roman" panose="02020603050405020304" pitchFamily="18" charset="0"/>
              </a:rPr>
              <a:t>muối</a:t>
            </a:r>
            <a:r>
              <a:rPr lang="en-US" sz="2800" b="1" dirty="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66FF"/>
                </a:solidFill>
                <a:latin typeface="Times New Roman" panose="02020603050405020304" pitchFamily="18" charset="0"/>
                <a:cs typeface="Times New Roman" panose="02020603050405020304" pitchFamily="18" charset="0"/>
              </a:rPr>
              <a:t>Nước</a:t>
            </a:r>
            <a:r>
              <a:rPr lang="en-US" sz="2800" b="1" dirty="0">
                <a:solidFill>
                  <a:srgbClr val="0066FF"/>
                </a:solidFill>
                <a:latin typeface="Times New Roman" panose="02020603050405020304" pitchFamily="18" charset="0"/>
                <a:cs typeface="Times New Roman" panose="02020603050405020304" pitchFamily="18" charset="0"/>
              </a:rPr>
              <a:t> bay </a:t>
            </a:r>
            <a:r>
              <a:rPr lang="en-US" sz="2800" b="1" dirty="0" err="1">
                <a:solidFill>
                  <a:srgbClr val="0066FF"/>
                </a:solidFill>
                <a:latin typeface="Times New Roman" panose="02020603050405020304" pitchFamily="18" charset="0"/>
                <a:cs typeface="Times New Roman" panose="02020603050405020304" pitchFamily="18" charset="0"/>
              </a:rPr>
              <a:t>hơi</a:t>
            </a:r>
            <a:r>
              <a:rPr lang="en-US" sz="2800" b="1" dirty="0">
                <a:solidFill>
                  <a:srgbClr val="0066FF"/>
                </a:solidFill>
                <a:latin typeface="Times New Roman" panose="02020603050405020304" pitchFamily="18" charset="0"/>
                <a:cs typeface="Times New Roman" panose="02020603050405020304" pitchFamily="18" charset="0"/>
              </a:rPr>
              <a:t>, </a:t>
            </a:r>
            <a:r>
              <a:rPr lang="en-US" sz="2800" b="1" dirty="0" err="1">
                <a:solidFill>
                  <a:srgbClr val="0066FF"/>
                </a:solidFill>
                <a:latin typeface="Times New Roman" panose="02020603050405020304" pitchFamily="18" charset="0"/>
                <a:cs typeface="Times New Roman" panose="02020603050405020304" pitchFamily="18" charset="0"/>
              </a:rPr>
              <a:t>còn</a:t>
            </a:r>
            <a:r>
              <a:rPr lang="en-US" sz="2800" b="1" dirty="0">
                <a:solidFill>
                  <a:srgbClr val="0066FF"/>
                </a:solidFill>
                <a:latin typeface="Times New Roman" panose="02020603050405020304" pitchFamily="18" charset="0"/>
                <a:cs typeface="Times New Roman" panose="02020603050405020304" pitchFamily="18" charset="0"/>
              </a:rPr>
              <a:t> </a:t>
            </a:r>
            <a:r>
              <a:rPr lang="en-US" sz="2800" b="1" dirty="0" err="1">
                <a:solidFill>
                  <a:srgbClr val="0066FF"/>
                </a:solidFill>
                <a:latin typeface="Times New Roman" panose="02020603050405020304" pitchFamily="18" charset="0"/>
                <a:cs typeface="Times New Roman" panose="02020603050405020304" pitchFamily="18" charset="0"/>
              </a:rPr>
              <a:t>lại</a:t>
            </a:r>
            <a:r>
              <a:rPr lang="en-US" sz="2800" b="1" dirty="0">
                <a:solidFill>
                  <a:srgbClr val="0066FF"/>
                </a:solidFill>
                <a:latin typeface="Times New Roman" panose="02020603050405020304" pitchFamily="18" charset="0"/>
                <a:cs typeface="Times New Roman" panose="02020603050405020304" pitchFamily="18" charset="0"/>
              </a:rPr>
              <a:t> </a:t>
            </a:r>
            <a:r>
              <a:rPr lang="en-US" sz="2800" b="1" dirty="0" err="1">
                <a:solidFill>
                  <a:srgbClr val="0066FF"/>
                </a:solidFill>
                <a:latin typeface="Times New Roman" panose="02020603050405020304" pitchFamily="18" charset="0"/>
                <a:cs typeface="Times New Roman" panose="02020603050405020304" pitchFamily="18" charset="0"/>
              </a:rPr>
              <a:t>là</a:t>
            </a:r>
            <a:r>
              <a:rPr lang="en-US" sz="2800" b="1" dirty="0">
                <a:solidFill>
                  <a:srgbClr val="0066FF"/>
                </a:solidFill>
                <a:latin typeface="Times New Roman" panose="02020603050405020304" pitchFamily="18" charset="0"/>
                <a:cs typeface="Times New Roman" panose="02020603050405020304" pitchFamily="18" charset="0"/>
              </a:rPr>
              <a:t> </a:t>
            </a:r>
            <a:r>
              <a:rPr lang="en-US" sz="2800" b="1" dirty="0" err="1">
                <a:solidFill>
                  <a:srgbClr val="0066FF"/>
                </a:solidFill>
                <a:latin typeface="Times New Roman" panose="02020603050405020304" pitchFamily="18" charset="0"/>
                <a:cs typeface="Times New Roman" panose="02020603050405020304" pitchFamily="18" charset="0"/>
              </a:rPr>
              <a:t>muối</a:t>
            </a:r>
            <a:endParaRPr lang="en-US" sz="2800" b="1" dirty="0">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88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734" y="74948"/>
            <a:ext cx="5876527" cy="32908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5528" y="3136213"/>
            <a:ext cx="11720944" cy="3293209"/>
          </a:xfrm>
          <a:prstGeom prst="rect">
            <a:avLst/>
          </a:prstGeom>
          <a:solidFill>
            <a:schemeClr val="bg1"/>
          </a:solidFill>
        </p:spPr>
        <p:txBody>
          <a:bodyPr wrap="square">
            <a:spAutoFit/>
          </a:bodyPr>
          <a:lstStyle/>
          <a:p>
            <a:pPr algn="just"/>
            <a:r>
              <a:rPr lang="en-US" sz="2400" dirty="0" err="1">
                <a:latin typeface="Times New Roman" panose="02020603050405020304" pitchFamily="18" charset="0"/>
                <a:ea typeface="Times New Roman" panose="02020603050405020304" pitchFamily="18" charset="0"/>
                <a:cs typeface="Arial" panose="020B0604020202020204" pitchFamily="34" charset="0"/>
              </a:rPr>
              <a:t>Để</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sản</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xuất</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muối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người</a:t>
            </a:r>
            <a:r>
              <a:rPr lang="en-US" sz="2400" dirty="0">
                <a:latin typeface="Times New Roman" panose="02020603050405020304" pitchFamily="18" charset="0"/>
                <a:ea typeface="Times New Roman" panose="02020603050405020304" pitchFamily="18" charset="0"/>
                <a:cs typeface="Arial" panose="020B0604020202020204" pitchFamily="34" charset="0"/>
              </a:rPr>
              <a:t> ta </a:t>
            </a:r>
            <a:r>
              <a:rPr lang="en-US" sz="2400" dirty="0" err="1">
                <a:latin typeface="Times New Roman" panose="02020603050405020304" pitchFamily="18" charset="0"/>
                <a:ea typeface="Times New Roman" panose="02020603050405020304" pitchFamily="18" charset="0"/>
                <a:cs typeface="Arial" panose="020B0604020202020204" pitchFamily="34" charset="0"/>
              </a:rPr>
              <a:t>cho</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nước</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biển</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vào</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các</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ruộng</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muối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rối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phơi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khoảng</a:t>
            </a:r>
            <a:r>
              <a:rPr lang="en-US" sz="2400" dirty="0">
                <a:latin typeface="Times New Roman" panose="02020603050405020304" pitchFamily="18" charset="0"/>
                <a:ea typeface="Times New Roman" panose="02020603050405020304" pitchFamily="18" charset="0"/>
                <a:cs typeface="Arial" panose="020B0604020202020204" pitchFamily="34" charset="0"/>
              </a:rPr>
              <a:t> 1 </a:t>
            </a:r>
            <a:r>
              <a:rPr lang="en-US" sz="2400" dirty="0" err="1">
                <a:latin typeface="Times New Roman" panose="02020603050405020304" pitchFamily="18" charset="0"/>
                <a:ea typeface="Times New Roman" panose="02020603050405020304" pitchFamily="18" charset="0"/>
                <a:cs typeface="Arial" panose="020B0604020202020204" pitchFamily="34" charset="0"/>
              </a:rPr>
              <a:t>tuần</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thì</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thu</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được</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muối</a:t>
            </a:r>
            <a:r>
              <a:rPr lang="en-US" sz="2400" dirty="0">
                <a:latin typeface="Times New Roman" panose="02020603050405020304" pitchFamily="18" charset="0"/>
                <a:ea typeface="Times New Roman" panose="02020603050405020304" pitchFamily="18" charset="0"/>
                <a:cs typeface="Arial" panose="020B0604020202020204" pitchFamily="34" charset="0"/>
              </a:rPr>
              <a:t> ở </a:t>
            </a:r>
            <a:r>
              <a:rPr lang="en-US" sz="2400" dirty="0" err="1">
                <a:latin typeface="Times New Roman" panose="02020603050405020304" pitchFamily="18" charset="0"/>
                <a:ea typeface="Times New Roman" panose="02020603050405020304" pitchFamily="18" charset="0"/>
                <a:cs typeface="Arial" panose="020B0604020202020204" pitchFamily="34" charset="0"/>
              </a:rPr>
              <a:t>dạng</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rắn</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VnTime" panose="020B7200000000000000" pitchFamily="34" charset="0"/>
              <a:ea typeface="Times New Roman" panose="02020603050405020304" pitchFamily="18" charset="0"/>
              <a:cs typeface="Arial" panose="020B0604020202020204" pitchFamily="34" charset="0"/>
            </a:endParaRPr>
          </a:p>
          <a:p>
            <a:pPr algn="just">
              <a:spcAft>
                <a:spcPts val="1200"/>
              </a:spcAft>
            </a:pPr>
            <a:r>
              <a:rPr lang="en-US" sz="2400" dirty="0" err="1">
                <a:latin typeface="Times New Roman" panose="02020603050405020304" pitchFamily="18" charset="0"/>
                <a:ea typeface="Times New Roman" panose="02020603050405020304" pitchFamily="18" charset="0"/>
                <a:cs typeface="Arial" panose="020B0604020202020204" pitchFamily="34" charset="0"/>
              </a:rPr>
              <a:t>Người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dân</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đã</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sử</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dụng</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phương</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pháp</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nào</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để</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thu</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được</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muối</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VnTime" panose="020B7200000000000000" pitchFamily="34" charset="0"/>
              <a:ea typeface="Times New Roman" panose="02020603050405020304" pitchFamily="18" charset="0"/>
              <a:cs typeface="Arial" panose="020B0604020202020204" pitchFamily="34" charset="0"/>
            </a:endParaRPr>
          </a:p>
          <a:p>
            <a:pPr algn="just">
              <a:spcAft>
                <a:spcPts val="120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A. </a:t>
            </a:r>
            <a:r>
              <a:rPr lang="en-US" sz="2400" dirty="0" err="1">
                <a:latin typeface="Times New Roman" panose="02020603050405020304" pitchFamily="18" charset="0"/>
                <a:ea typeface="Times New Roman" panose="02020603050405020304" pitchFamily="18" charset="0"/>
                <a:cs typeface="Arial" panose="020B0604020202020204" pitchFamily="34" charset="0"/>
              </a:rPr>
              <a:t>Làm</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lắng</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đọng</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muối</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VnTime" panose="020B7200000000000000" pitchFamily="34" charset="0"/>
              <a:ea typeface="Times New Roman" panose="02020603050405020304" pitchFamily="18" charset="0"/>
              <a:cs typeface="Arial" panose="020B0604020202020204" pitchFamily="34" charset="0"/>
            </a:endParaRPr>
          </a:p>
          <a:p>
            <a:pPr algn="just">
              <a:spcAft>
                <a:spcPts val="120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B. </a:t>
            </a:r>
            <a:r>
              <a:rPr lang="en-US" sz="2400" dirty="0" err="1">
                <a:latin typeface="Times New Roman" panose="02020603050405020304" pitchFamily="18" charset="0"/>
                <a:ea typeface="Times New Roman" panose="02020603050405020304" pitchFamily="18" charset="0"/>
                <a:cs typeface="Arial" panose="020B0604020202020204" pitchFamily="34" charset="0"/>
              </a:rPr>
              <a:t>Lọc</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lấy</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muối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từ</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nước</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biển</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VnTime" panose="020B7200000000000000" pitchFamily="34" charset="0"/>
              <a:ea typeface="Times New Roman" panose="02020603050405020304" pitchFamily="18" charset="0"/>
              <a:cs typeface="Arial" panose="020B0604020202020204" pitchFamily="34" charset="0"/>
            </a:endParaRPr>
          </a:p>
          <a:p>
            <a:pPr algn="just">
              <a:spcAft>
                <a:spcPts val="120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C. </a:t>
            </a:r>
            <a:r>
              <a:rPr lang="en-US" sz="2400" dirty="0" err="1">
                <a:latin typeface="Times New Roman" panose="02020603050405020304" pitchFamily="18" charset="0"/>
                <a:ea typeface="Times New Roman" panose="02020603050405020304" pitchFamily="18" charset="0"/>
                <a:cs typeface="Arial" panose="020B0604020202020204" pitchFamily="34" charset="0"/>
              </a:rPr>
              <a:t>Làm</a:t>
            </a:r>
            <a:r>
              <a:rPr lang="en-US" sz="2400" dirty="0">
                <a:latin typeface="Times New Roman" panose="02020603050405020304" pitchFamily="18" charset="0"/>
                <a:ea typeface="Times New Roman" panose="02020603050405020304" pitchFamily="18" charset="0"/>
                <a:cs typeface="Arial" panose="020B0604020202020204" pitchFamily="34" charset="0"/>
              </a:rPr>
              <a:t> bay </a:t>
            </a:r>
            <a:r>
              <a:rPr lang="en-US" sz="2400" dirty="0" err="1">
                <a:latin typeface="Times New Roman" panose="02020603050405020304" pitchFamily="18" charset="0"/>
                <a:ea typeface="Times New Roman" panose="02020603050405020304" pitchFamily="18" charset="0"/>
                <a:cs typeface="Arial" panose="020B0604020202020204" pitchFamily="34" charset="0"/>
              </a:rPr>
              <a:t>hơi</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nước</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biển</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VnTime" panose="020B7200000000000000" pitchFamily="34" charset="0"/>
              <a:ea typeface="Times New Roman" panose="02020603050405020304" pitchFamily="18" charset="0"/>
              <a:cs typeface="Arial" panose="020B0604020202020204" pitchFamily="34" charset="0"/>
            </a:endParaRPr>
          </a:p>
          <a:p>
            <a:pPr algn="just">
              <a:spcAft>
                <a:spcPts val="120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D. </a:t>
            </a:r>
            <a:r>
              <a:rPr lang="en-US" sz="2400" dirty="0" err="1">
                <a:latin typeface="Times New Roman" panose="02020603050405020304" pitchFamily="18" charset="0"/>
                <a:ea typeface="Times New Roman" panose="02020603050405020304" pitchFamily="18" charset="0"/>
                <a:cs typeface="Arial" panose="020B0604020202020204" pitchFamily="34" charset="0"/>
              </a:rPr>
              <a:t>Cô</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cạn</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nước</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err="1">
                <a:latin typeface="Times New Roman" panose="02020603050405020304" pitchFamily="18" charset="0"/>
                <a:ea typeface="Times New Roman" panose="02020603050405020304" pitchFamily="18" charset="0"/>
                <a:cs typeface="Arial" panose="020B0604020202020204" pitchFamily="34" charset="0"/>
              </a:rPr>
              <a:t>biển</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VnTime" panose="020B7200000000000000" pitchFamily="34" charset="0"/>
              <a:ea typeface="Times New Roman" panose="02020603050405020304" pitchFamily="18" charset="0"/>
              <a:cs typeface="Arial" panose="020B0604020202020204" pitchFamily="34" charset="0"/>
            </a:endParaRPr>
          </a:p>
        </p:txBody>
      </p:sp>
      <p:sp>
        <p:nvSpPr>
          <p:cNvPr id="4" name="Oval 3"/>
          <p:cNvSpPr/>
          <p:nvPr/>
        </p:nvSpPr>
        <p:spPr>
          <a:xfrm>
            <a:off x="235528" y="5401392"/>
            <a:ext cx="415633" cy="4710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1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755" y="31995"/>
            <a:ext cx="1536716" cy="707886"/>
          </a:xfrm>
          <a:prstGeom prst="rect">
            <a:avLst/>
          </a:prstGeom>
          <a:noFill/>
        </p:spPr>
        <p:txBody>
          <a:bodyPr wrap="square" rtlCol="0">
            <a:spAutoFit/>
          </a:bodyPr>
          <a:lstStyle/>
          <a:p>
            <a:r>
              <a:rPr lang="en-US" sz="4000" b="1" dirty="0">
                <a:solidFill>
                  <a:srgbClr val="FF0000"/>
                </a:solidFill>
              </a:rPr>
              <a:t>II. LỌC</a:t>
            </a:r>
          </a:p>
        </p:txBody>
      </p:sp>
      <p:sp>
        <p:nvSpPr>
          <p:cNvPr id="4" name="Rectangle 3"/>
          <p:cNvSpPr/>
          <p:nvPr/>
        </p:nvSpPr>
        <p:spPr>
          <a:xfrm>
            <a:off x="2125486" y="335799"/>
            <a:ext cx="6546985" cy="553998"/>
          </a:xfrm>
          <a:prstGeom prst="rect">
            <a:avLst/>
          </a:prstGeom>
        </p:spPr>
        <p:txBody>
          <a:bodyPr wrap="none">
            <a:spAutoFit/>
          </a:bodyPr>
          <a:lstStyle/>
          <a:p>
            <a:r>
              <a:rPr lang="en-US" sz="3000" b="1" dirty="0" err="1">
                <a:solidFill>
                  <a:srgbClr val="C00000"/>
                </a:solidFill>
                <a:latin typeface="Times New Roman" panose="02020603050405020304" pitchFamily="18" charset="0"/>
                <a:cs typeface="Times New Roman" panose="02020603050405020304" pitchFamily="18" charset="0"/>
              </a:rPr>
              <a:t>Tách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chất</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ra</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khỏi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hỗn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hợp</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nước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và</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cát</a:t>
            </a:r>
            <a:endParaRPr lang="en-US" sz="3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88300112"/>
              </p:ext>
            </p:extLst>
          </p:nvPr>
        </p:nvGraphicFramePr>
        <p:xfrm>
          <a:off x="365412" y="889797"/>
          <a:ext cx="7079087" cy="2011680"/>
        </p:xfrm>
        <a:graphic>
          <a:graphicData uri="http://schemas.openxmlformats.org/drawingml/2006/table">
            <a:tbl>
              <a:tblPr firstRow="1" bandRow="1">
                <a:tableStyleId>{5C22544A-7EE6-4342-B048-85BDC9FD1C3A}</a:tableStyleId>
              </a:tblPr>
              <a:tblGrid>
                <a:gridCol w="7079087">
                  <a:extLst>
                    <a:ext uri="{9D8B030D-6E8A-4147-A177-3AD203B41FA5}">
                      <a16:colId xmlns:a16="http://schemas.microsoft.com/office/drawing/2014/main" val="1701602153"/>
                    </a:ext>
                  </a:extLst>
                </a:gridCol>
              </a:tblGrid>
              <a:tr h="370840">
                <a:tc>
                  <a:txBody>
                    <a:bodyPr/>
                    <a:lstStyle/>
                    <a:p>
                      <a:pPr algn="ctr"/>
                      <a:r>
                        <a:rPr lang="en-US" sz="2400" dirty="0" err="1">
                          <a:solidFill>
                            <a:srgbClr val="2D0DB3"/>
                          </a:solidFill>
                        </a:rPr>
                        <a:t>Chuẩn</a:t>
                      </a:r>
                      <a:r>
                        <a:rPr lang="en-US" sz="2400" baseline="0" dirty="0">
                          <a:solidFill>
                            <a:srgbClr val="2D0DB3"/>
                          </a:solidFill>
                        </a:rPr>
                        <a:t> </a:t>
                      </a:r>
                      <a:r>
                        <a:rPr lang="en-US" sz="2400" baseline="0" dirty="0" err="1">
                          <a:solidFill>
                            <a:srgbClr val="2D0DB3"/>
                          </a:solidFill>
                        </a:rPr>
                        <a:t>bị</a:t>
                      </a:r>
                      <a:endParaRPr lang="en-US" sz="2400" dirty="0">
                        <a:solidFill>
                          <a:srgbClr val="2D0DB3"/>
                        </a:solidFill>
                      </a:endParaRPr>
                    </a:p>
                  </a:txBody>
                  <a:tcPr/>
                </a:tc>
                <a:extLst>
                  <a:ext uri="{0D108BD9-81ED-4DB2-BD59-A6C34878D82A}">
                    <a16:rowId xmlns:a16="http://schemas.microsoft.com/office/drawing/2014/main" val="4232482629"/>
                  </a:ext>
                </a:extLst>
              </a:tr>
              <a:tr h="370840">
                <a:tc>
                  <a:txBody>
                    <a:bodyPr/>
                    <a:lstStyle/>
                    <a:p>
                      <a:pPr marL="285750" indent="-285750">
                        <a:buFontTx/>
                        <a:buChar char="-"/>
                      </a:pPr>
                      <a:r>
                        <a:rPr lang="en-US" sz="2400" baseline="0" dirty="0" err="1"/>
                        <a:t>Cốc</a:t>
                      </a:r>
                      <a:r>
                        <a:rPr lang="en-US" sz="2400" baseline="0" dirty="0"/>
                        <a:t> </a:t>
                      </a:r>
                      <a:r>
                        <a:rPr lang="en-US" sz="2400" baseline="0" dirty="0" err="1"/>
                        <a:t>thủy</a:t>
                      </a:r>
                      <a:r>
                        <a:rPr lang="en-US" sz="2400" baseline="0" dirty="0"/>
                        <a:t> </a:t>
                      </a:r>
                      <a:r>
                        <a:rPr lang="en-US" sz="2400" baseline="0" dirty="0" err="1"/>
                        <a:t>tinh</a:t>
                      </a:r>
                      <a:r>
                        <a:rPr lang="en-US" sz="2400" baseline="0" dirty="0"/>
                        <a:t> </a:t>
                      </a:r>
                      <a:r>
                        <a:rPr lang="en-US" sz="2400" baseline="0" dirty="0" err="1"/>
                        <a:t>đựng</a:t>
                      </a:r>
                      <a:r>
                        <a:rPr lang="en-US" sz="2400" baseline="0" dirty="0"/>
                        <a:t> </a:t>
                      </a:r>
                      <a:r>
                        <a:rPr lang="en-US" sz="2400" baseline="0" dirty="0" err="1"/>
                        <a:t>hỗn</a:t>
                      </a:r>
                      <a:r>
                        <a:rPr lang="en-US" sz="2400" baseline="0" dirty="0"/>
                        <a:t> </a:t>
                      </a:r>
                      <a:r>
                        <a:rPr lang="en-US" sz="2400" baseline="0" dirty="0" err="1"/>
                        <a:t>hợp</a:t>
                      </a:r>
                      <a:r>
                        <a:rPr lang="en-US" sz="2400" baseline="0" dirty="0"/>
                        <a:t> </a:t>
                      </a:r>
                      <a:r>
                        <a:rPr lang="en-US" sz="2400" baseline="0" dirty="0" err="1"/>
                        <a:t>nước</a:t>
                      </a:r>
                      <a:r>
                        <a:rPr lang="en-US" sz="2400" baseline="0" dirty="0"/>
                        <a:t> </a:t>
                      </a:r>
                      <a:r>
                        <a:rPr lang="en-US" sz="2400" baseline="0" dirty="0" err="1"/>
                        <a:t>và</a:t>
                      </a:r>
                      <a:r>
                        <a:rPr lang="en-US" sz="2400" baseline="0" dirty="0"/>
                        <a:t> </a:t>
                      </a:r>
                      <a:r>
                        <a:rPr lang="en-US" sz="2400" baseline="0" dirty="0" err="1"/>
                        <a:t>cát</a:t>
                      </a:r>
                      <a:endParaRPr lang="en-US" sz="2400" baseline="0" dirty="0"/>
                    </a:p>
                    <a:p>
                      <a:pPr marL="285750" indent="-285750">
                        <a:buFontTx/>
                        <a:buChar char="-"/>
                      </a:pPr>
                      <a:r>
                        <a:rPr lang="en-US" sz="2400" baseline="0" dirty="0"/>
                        <a:t>1 </a:t>
                      </a:r>
                      <a:r>
                        <a:rPr lang="en-US" sz="2400" baseline="0" dirty="0" err="1"/>
                        <a:t>cốc</a:t>
                      </a:r>
                      <a:r>
                        <a:rPr lang="en-US" sz="2400" baseline="0" dirty="0"/>
                        <a:t> </a:t>
                      </a:r>
                      <a:r>
                        <a:rPr lang="en-US" sz="2400" baseline="0" dirty="0" err="1"/>
                        <a:t>thủy</a:t>
                      </a:r>
                      <a:r>
                        <a:rPr lang="en-US" sz="2400" baseline="0" dirty="0"/>
                        <a:t> </a:t>
                      </a:r>
                      <a:r>
                        <a:rPr lang="en-US" sz="2400" baseline="0" dirty="0" err="1"/>
                        <a:t>tinh</a:t>
                      </a:r>
                      <a:endParaRPr lang="en-US" sz="2400" baseline="0" dirty="0"/>
                    </a:p>
                    <a:p>
                      <a:pPr marL="285750" indent="-285750">
                        <a:buFontTx/>
                        <a:buChar char="-"/>
                      </a:pPr>
                      <a:r>
                        <a:rPr lang="en-US" sz="2400" baseline="0" dirty="0" err="1"/>
                        <a:t>Phễu</a:t>
                      </a:r>
                      <a:endParaRPr lang="en-US" sz="2400" baseline="0" dirty="0"/>
                    </a:p>
                    <a:p>
                      <a:pPr marL="285750" indent="-285750">
                        <a:buFontTx/>
                        <a:buChar char="-"/>
                      </a:pPr>
                      <a:r>
                        <a:rPr lang="en-US" sz="2400" baseline="0" dirty="0" err="1"/>
                        <a:t>Giấy</a:t>
                      </a:r>
                      <a:r>
                        <a:rPr lang="en-US" sz="2400" baseline="0" dirty="0"/>
                        <a:t> </a:t>
                      </a:r>
                      <a:r>
                        <a:rPr lang="en-US" sz="2400" baseline="0" dirty="0" err="1"/>
                        <a:t>lọc</a:t>
                      </a:r>
                      <a:endParaRPr lang="en-US" sz="2400" dirty="0"/>
                    </a:p>
                  </a:txBody>
                  <a:tcPr/>
                </a:tc>
                <a:extLst>
                  <a:ext uri="{0D108BD9-81ED-4DB2-BD59-A6C34878D82A}">
                    <a16:rowId xmlns:a16="http://schemas.microsoft.com/office/drawing/2014/main" val="406482313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38166014"/>
              </p:ext>
            </p:extLst>
          </p:nvPr>
        </p:nvGraphicFramePr>
        <p:xfrm>
          <a:off x="415636" y="2806770"/>
          <a:ext cx="7334258" cy="3108960"/>
        </p:xfrm>
        <a:graphic>
          <a:graphicData uri="http://schemas.openxmlformats.org/drawingml/2006/table">
            <a:tbl>
              <a:tblPr firstRow="1" bandRow="1">
                <a:tableStyleId>{5C22544A-7EE6-4342-B048-85BDC9FD1C3A}</a:tableStyleId>
              </a:tblPr>
              <a:tblGrid>
                <a:gridCol w="7334258">
                  <a:extLst>
                    <a:ext uri="{9D8B030D-6E8A-4147-A177-3AD203B41FA5}">
                      <a16:colId xmlns:a16="http://schemas.microsoft.com/office/drawing/2014/main" val="2336303500"/>
                    </a:ext>
                  </a:extLst>
                </a:gridCol>
              </a:tblGrid>
              <a:tr h="370840">
                <a:tc>
                  <a:txBody>
                    <a:bodyPr/>
                    <a:lstStyle/>
                    <a:p>
                      <a:pPr algn="ctr"/>
                      <a:r>
                        <a:rPr lang="en-US" sz="2400" dirty="0" err="1">
                          <a:solidFill>
                            <a:srgbClr val="2D0DB3"/>
                          </a:solidFill>
                        </a:rPr>
                        <a:t>Cách</a:t>
                      </a:r>
                      <a:r>
                        <a:rPr lang="en-US" sz="2400" baseline="0" dirty="0">
                          <a:solidFill>
                            <a:srgbClr val="2D0DB3"/>
                          </a:solidFill>
                        </a:rPr>
                        <a:t> </a:t>
                      </a:r>
                      <a:r>
                        <a:rPr lang="en-US" sz="2400" baseline="0" dirty="0" err="1">
                          <a:solidFill>
                            <a:srgbClr val="2D0DB3"/>
                          </a:solidFill>
                        </a:rPr>
                        <a:t>tiến</a:t>
                      </a:r>
                      <a:r>
                        <a:rPr lang="en-US" sz="2400" baseline="0" dirty="0">
                          <a:solidFill>
                            <a:srgbClr val="2D0DB3"/>
                          </a:solidFill>
                        </a:rPr>
                        <a:t> </a:t>
                      </a:r>
                      <a:r>
                        <a:rPr lang="en-US" sz="2400" baseline="0" dirty="0" err="1">
                          <a:solidFill>
                            <a:srgbClr val="2D0DB3"/>
                          </a:solidFill>
                        </a:rPr>
                        <a:t>hành</a:t>
                      </a:r>
                      <a:endParaRPr lang="en-US" sz="2400" dirty="0">
                        <a:solidFill>
                          <a:srgbClr val="2D0DB3"/>
                        </a:solidFill>
                      </a:endParaRPr>
                    </a:p>
                  </a:txBody>
                  <a:tcPr/>
                </a:tc>
                <a:extLst>
                  <a:ext uri="{0D108BD9-81ED-4DB2-BD59-A6C34878D82A}">
                    <a16:rowId xmlns:a16="http://schemas.microsoft.com/office/drawing/2014/main" val="4232482629"/>
                  </a:ext>
                </a:extLst>
              </a:tr>
              <a:tr h="370840">
                <a:tc>
                  <a:txBody>
                    <a:bodyPr/>
                    <a:lstStyle/>
                    <a:p>
                      <a:pPr marL="285750" indent="-285750">
                        <a:buFontTx/>
                        <a:buChar char="-"/>
                      </a:pPr>
                      <a:r>
                        <a:rPr lang="en-US" sz="2400" dirty="0" err="1"/>
                        <a:t>Khuấy</a:t>
                      </a:r>
                      <a:r>
                        <a:rPr lang="en-US" sz="2400" baseline="0" dirty="0"/>
                        <a:t> </a:t>
                      </a:r>
                      <a:r>
                        <a:rPr lang="en-US" sz="2400" baseline="0" dirty="0" err="1"/>
                        <a:t>mạnh</a:t>
                      </a:r>
                      <a:r>
                        <a:rPr lang="en-US" sz="2400" baseline="0" dirty="0"/>
                        <a:t> </a:t>
                      </a:r>
                      <a:r>
                        <a:rPr lang="en-US" sz="2400" baseline="0" dirty="0" err="1"/>
                        <a:t>cho</a:t>
                      </a:r>
                      <a:r>
                        <a:rPr lang="en-US" sz="2400" baseline="0" dirty="0"/>
                        <a:t> </a:t>
                      </a:r>
                      <a:r>
                        <a:rPr lang="en-US" sz="2400" baseline="0" dirty="0" err="1"/>
                        <a:t>hỗn</a:t>
                      </a:r>
                      <a:r>
                        <a:rPr lang="en-US" sz="2400" baseline="0" dirty="0"/>
                        <a:t> </a:t>
                      </a:r>
                      <a:r>
                        <a:rPr lang="en-US" sz="2400" baseline="0" dirty="0" err="1"/>
                        <a:t>hợp</a:t>
                      </a:r>
                      <a:r>
                        <a:rPr lang="en-US" sz="2400" baseline="0" dirty="0"/>
                        <a:t> </a:t>
                      </a:r>
                      <a:r>
                        <a:rPr lang="en-US" sz="2400" baseline="0" dirty="0" err="1"/>
                        <a:t>trong</a:t>
                      </a:r>
                      <a:r>
                        <a:rPr lang="en-US" sz="2400" baseline="0" dirty="0"/>
                        <a:t> </a:t>
                      </a:r>
                      <a:r>
                        <a:rPr lang="en-US" sz="2400" baseline="0" dirty="0" err="1"/>
                        <a:t>cốc</a:t>
                      </a:r>
                      <a:r>
                        <a:rPr lang="en-US" sz="2400" baseline="0" dirty="0"/>
                        <a:t> </a:t>
                      </a:r>
                      <a:r>
                        <a:rPr lang="en-US" sz="2400" baseline="0" dirty="0" err="1"/>
                        <a:t>đục</a:t>
                      </a:r>
                      <a:r>
                        <a:rPr lang="en-US" sz="2400" baseline="0" dirty="0"/>
                        <a:t> </a:t>
                      </a:r>
                      <a:r>
                        <a:rPr lang="en-US" sz="2400" baseline="0" dirty="0" err="1"/>
                        <a:t>đều</a:t>
                      </a:r>
                      <a:r>
                        <a:rPr lang="en-US" sz="2400" baseline="0" dirty="0"/>
                        <a:t> </a:t>
                      </a:r>
                      <a:r>
                        <a:rPr lang="en-US" sz="2400" baseline="0" dirty="0" err="1"/>
                        <a:t>lên</a:t>
                      </a:r>
                      <a:endParaRPr lang="en-US" sz="2400" baseline="0" dirty="0"/>
                    </a:p>
                    <a:p>
                      <a:pPr marL="285750" indent="-285750">
                        <a:buFontTx/>
                        <a:buChar char="-"/>
                      </a:pPr>
                      <a:r>
                        <a:rPr lang="en-US" sz="2400" baseline="0" dirty="0" err="1"/>
                        <a:t>Dừng</a:t>
                      </a:r>
                      <a:r>
                        <a:rPr lang="en-US" sz="2400" baseline="0" dirty="0"/>
                        <a:t> </a:t>
                      </a:r>
                      <a:r>
                        <a:rPr lang="en-US" sz="2400" baseline="0" dirty="0" err="1"/>
                        <a:t>khuấy</a:t>
                      </a:r>
                      <a:r>
                        <a:rPr lang="en-US" sz="2400" baseline="0" dirty="0"/>
                        <a:t> </a:t>
                      </a:r>
                      <a:r>
                        <a:rPr lang="en-US" sz="2400" baseline="0" dirty="0" err="1"/>
                        <a:t>và</a:t>
                      </a:r>
                      <a:r>
                        <a:rPr lang="en-US" sz="2400" baseline="0" dirty="0"/>
                        <a:t> </a:t>
                      </a:r>
                      <a:r>
                        <a:rPr lang="en-US" sz="2400" baseline="0" dirty="0" err="1"/>
                        <a:t>quan</a:t>
                      </a:r>
                      <a:r>
                        <a:rPr lang="en-US" sz="2400" baseline="0" dirty="0"/>
                        <a:t> </a:t>
                      </a:r>
                      <a:r>
                        <a:rPr lang="en-US" sz="2400" baseline="0" dirty="0" err="1"/>
                        <a:t>sát</a:t>
                      </a:r>
                      <a:endParaRPr lang="en-US" sz="2400" baseline="0" dirty="0"/>
                    </a:p>
                    <a:p>
                      <a:pPr marL="285750" indent="-285750">
                        <a:buFontTx/>
                        <a:buChar char="-"/>
                      </a:pPr>
                      <a:r>
                        <a:rPr lang="en-US" sz="2400" baseline="0" dirty="0" err="1"/>
                        <a:t>Gấp</a:t>
                      </a:r>
                      <a:r>
                        <a:rPr lang="en-US" sz="2400" baseline="0" dirty="0"/>
                        <a:t> </a:t>
                      </a:r>
                      <a:r>
                        <a:rPr lang="en-US" sz="2400" baseline="0" dirty="0" err="1"/>
                        <a:t>giấy</a:t>
                      </a:r>
                      <a:r>
                        <a:rPr lang="en-US" sz="2400" baseline="0" dirty="0"/>
                        <a:t> </a:t>
                      </a:r>
                      <a:r>
                        <a:rPr lang="en-US" sz="2400" baseline="0" dirty="0" err="1"/>
                        <a:t>lọc</a:t>
                      </a:r>
                      <a:r>
                        <a:rPr lang="en-US" sz="2400" baseline="0" dirty="0"/>
                        <a:t> </a:t>
                      </a:r>
                      <a:r>
                        <a:rPr lang="en-US" sz="2400" baseline="0" dirty="0" err="1"/>
                        <a:t>và</a:t>
                      </a:r>
                      <a:r>
                        <a:rPr lang="en-US" sz="2400" baseline="0" dirty="0"/>
                        <a:t> </a:t>
                      </a:r>
                      <a:r>
                        <a:rPr lang="en-US" sz="2400" baseline="0" dirty="0" err="1"/>
                        <a:t>đặt</a:t>
                      </a:r>
                      <a:r>
                        <a:rPr lang="en-US" sz="2400" baseline="0" dirty="0"/>
                        <a:t> </a:t>
                      </a:r>
                      <a:r>
                        <a:rPr lang="en-US" sz="2400" baseline="0" dirty="0" err="1"/>
                        <a:t>vào</a:t>
                      </a:r>
                      <a:r>
                        <a:rPr lang="en-US" sz="2400" baseline="0" dirty="0"/>
                        <a:t> </a:t>
                      </a:r>
                      <a:r>
                        <a:rPr lang="en-US" sz="2400" baseline="0" dirty="0" err="1"/>
                        <a:t>phễu</a:t>
                      </a:r>
                      <a:endParaRPr lang="en-US" sz="2400" baseline="0" dirty="0"/>
                    </a:p>
                    <a:p>
                      <a:pPr marL="285750" indent="-285750">
                        <a:buFontTx/>
                        <a:buChar char="-"/>
                      </a:pPr>
                      <a:r>
                        <a:rPr lang="en-US" sz="2400" baseline="0" dirty="0" err="1"/>
                        <a:t>Gạn</a:t>
                      </a:r>
                      <a:r>
                        <a:rPr lang="en-US" sz="2400" baseline="0" dirty="0"/>
                        <a:t> </a:t>
                      </a:r>
                      <a:r>
                        <a:rPr lang="en-US" sz="2400" baseline="0" dirty="0" err="1"/>
                        <a:t>lấy</a:t>
                      </a:r>
                      <a:r>
                        <a:rPr lang="en-US" sz="2400" baseline="0" dirty="0"/>
                        <a:t> </a:t>
                      </a:r>
                      <a:r>
                        <a:rPr lang="en-US" sz="2400" baseline="0" dirty="0" err="1"/>
                        <a:t>lớp</a:t>
                      </a:r>
                      <a:r>
                        <a:rPr lang="en-US" sz="2400" baseline="0" dirty="0"/>
                        <a:t> </a:t>
                      </a:r>
                      <a:r>
                        <a:rPr lang="en-US" sz="2400" baseline="0" dirty="0" err="1"/>
                        <a:t>nước</a:t>
                      </a:r>
                      <a:r>
                        <a:rPr lang="en-US" sz="2400" baseline="0" dirty="0"/>
                        <a:t> </a:t>
                      </a:r>
                      <a:r>
                        <a:rPr lang="en-US" sz="2400" baseline="0" dirty="0" err="1"/>
                        <a:t>phía</a:t>
                      </a:r>
                      <a:r>
                        <a:rPr lang="en-US" sz="2400" baseline="0" dirty="0"/>
                        <a:t> </a:t>
                      </a:r>
                      <a:r>
                        <a:rPr lang="en-US" sz="2400" baseline="0" dirty="0" err="1"/>
                        <a:t>trên</a:t>
                      </a:r>
                      <a:r>
                        <a:rPr lang="en-US" sz="2400" baseline="0" dirty="0"/>
                        <a:t> (</a:t>
                      </a:r>
                      <a:r>
                        <a:rPr lang="en-US" sz="2400" baseline="0" dirty="0" err="1"/>
                        <a:t>nước</a:t>
                      </a:r>
                      <a:r>
                        <a:rPr lang="en-US" sz="2400" baseline="0" dirty="0"/>
                        <a:t> </a:t>
                      </a:r>
                      <a:r>
                        <a:rPr lang="en-US" sz="2400" baseline="0" dirty="0" err="1"/>
                        <a:t>gạn</a:t>
                      </a:r>
                      <a:r>
                        <a:rPr lang="en-US" sz="2400" baseline="0" dirty="0"/>
                        <a:t>) </a:t>
                      </a:r>
                      <a:r>
                        <a:rPr lang="en-US" sz="2400" baseline="0" dirty="0" err="1"/>
                        <a:t>rót</a:t>
                      </a:r>
                      <a:r>
                        <a:rPr lang="en-US" sz="2400" baseline="0" dirty="0"/>
                        <a:t> </a:t>
                      </a:r>
                      <a:r>
                        <a:rPr lang="en-US" sz="2400" baseline="0" dirty="0" err="1"/>
                        <a:t>từ</a:t>
                      </a:r>
                      <a:r>
                        <a:rPr lang="en-US" sz="2400" baseline="0" dirty="0"/>
                        <a:t> </a:t>
                      </a:r>
                      <a:r>
                        <a:rPr lang="en-US" sz="2400" baseline="0" dirty="0" err="1"/>
                        <a:t>từ</a:t>
                      </a:r>
                      <a:r>
                        <a:rPr lang="en-US" sz="2400" baseline="0" dirty="0"/>
                        <a:t> </a:t>
                      </a:r>
                      <a:r>
                        <a:rPr lang="en-US" sz="2400" baseline="0" dirty="0" err="1"/>
                        <a:t>đến</a:t>
                      </a:r>
                      <a:r>
                        <a:rPr lang="en-US" sz="2400" baseline="0" dirty="0"/>
                        <a:t> </a:t>
                      </a:r>
                      <a:r>
                        <a:rPr lang="en-US" sz="2400" baseline="0" dirty="0" err="1"/>
                        <a:t>hết</a:t>
                      </a:r>
                      <a:r>
                        <a:rPr lang="en-US" sz="2400" baseline="0" dirty="0"/>
                        <a:t> </a:t>
                      </a:r>
                      <a:r>
                        <a:rPr lang="en-US" sz="2400" baseline="0" dirty="0" err="1"/>
                        <a:t>vào</a:t>
                      </a:r>
                      <a:r>
                        <a:rPr lang="en-US" sz="2400" baseline="0" dirty="0"/>
                        <a:t> </a:t>
                      </a:r>
                      <a:r>
                        <a:rPr lang="en-US" sz="2400" baseline="0" dirty="0" err="1"/>
                        <a:t>phễu</a:t>
                      </a:r>
                      <a:r>
                        <a:rPr lang="en-US" sz="2400" baseline="0" dirty="0"/>
                        <a:t> </a:t>
                      </a:r>
                      <a:r>
                        <a:rPr lang="en-US" sz="2400" baseline="0" dirty="0" err="1"/>
                        <a:t>lọc</a:t>
                      </a:r>
                      <a:endParaRPr lang="en-US" sz="2400" baseline="0" dirty="0"/>
                    </a:p>
                    <a:p>
                      <a:pPr marL="285750" indent="-285750">
                        <a:buFontTx/>
                        <a:buChar char="-"/>
                      </a:pPr>
                      <a:r>
                        <a:rPr lang="en-US" sz="2400" baseline="0" dirty="0" err="1"/>
                        <a:t>Nước</a:t>
                      </a:r>
                      <a:r>
                        <a:rPr lang="en-US" sz="2400" baseline="0" dirty="0"/>
                        <a:t> </a:t>
                      </a:r>
                      <a:r>
                        <a:rPr lang="en-US" sz="2400" baseline="0" dirty="0" err="1"/>
                        <a:t>chảy</a:t>
                      </a:r>
                      <a:r>
                        <a:rPr lang="en-US" sz="2400" baseline="0" dirty="0"/>
                        <a:t> </a:t>
                      </a:r>
                      <a:r>
                        <a:rPr lang="en-US" sz="2400" baseline="0" dirty="0" err="1"/>
                        <a:t>ra</a:t>
                      </a:r>
                      <a:r>
                        <a:rPr lang="en-US" sz="2400" baseline="0" dirty="0"/>
                        <a:t> </a:t>
                      </a:r>
                      <a:r>
                        <a:rPr lang="en-US" sz="2400" baseline="0" dirty="0" err="1"/>
                        <a:t>khỏi</a:t>
                      </a:r>
                      <a:r>
                        <a:rPr lang="en-US" sz="2400" baseline="0" dirty="0"/>
                        <a:t> </a:t>
                      </a:r>
                      <a:r>
                        <a:rPr lang="en-US" sz="2400" baseline="0" dirty="0" err="1"/>
                        <a:t>phễu</a:t>
                      </a:r>
                      <a:r>
                        <a:rPr lang="en-US" sz="2400" baseline="0" dirty="0"/>
                        <a:t> </a:t>
                      </a:r>
                      <a:r>
                        <a:rPr lang="en-US" sz="2400" baseline="0" dirty="0" err="1"/>
                        <a:t>lọc</a:t>
                      </a:r>
                      <a:r>
                        <a:rPr lang="en-US" sz="2400" baseline="0" dirty="0"/>
                        <a:t> </a:t>
                      </a:r>
                      <a:r>
                        <a:rPr lang="en-US" sz="2400" baseline="0" dirty="0" err="1"/>
                        <a:t>được</a:t>
                      </a:r>
                      <a:r>
                        <a:rPr lang="en-US" sz="2400" baseline="0" dirty="0"/>
                        <a:t> </a:t>
                      </a:r>
                      <a:r>
                        <a:rPr lang="en-US" sz="2400" baseline="0" dirty="0" err="1"/>
                        <a:t>thu</a:t>
                      </a:r>
                      <a:r>
                        <a:rPr lang="en-US" sz="2400" baseline="0" dirty="0"/>
                        <a:t> </a:t>
                      </a:r>
                      <a:r>
                        <a:rPr lang="en-US" sz="2400" baseline="0" dirty="0" err="1"/>
                        <a:t>vào</a:t>
                      </a:r>
                      <a:r>
                        <a:rPr lang="en-US" sz="2400" baseline="0" dirty="0"/>
                        <a:t> </a:t>
                      </a:r>
                      <a:r>
                        <a:rPr lang="en-US" sz="2400" baseline="0" dirty="0" err="1"/>
                        <a:t>cốc</a:t>
                      </a:r>
                      <a:r>
                        <a:rPr lang="en-US" sz="2400" baseline="0" dirty="0"/>
                        <a:t> </a:t>
                      </a:r>
                      <a:r>
                        <a:rPr lang="en-US" sz="2400" baseline="0" dirty="0" err="1"/>
                        <a:t>hứng</a:t>
                      </a:r>
                      <a:r>
                        <a:rPr lang="en-US" sz="2400" baseline="0" dirty="0"/>
                        <a:t> </a:t>
                      </a:r>
                      <a:r>
                        <a:rPr lang="en-US" sz="2400" baseline="0" dirty="0" err="1"/>
                        <a:t>được</a:t>
                      </a:r>
                      <a:r>
                        <a:rPr lang="en-US" sz="2400" baseline="0" dirty="0"/>
                        <a:t> </a:t>
                      </a:r>
                      <a:r>
                        <a:rPr lang="en-US" sz="2400" baseline="0" dirty="0" err="1"/>
                        <a:t>gọi</a:t>
                      </a:r>
                      <a:r>
                        <a:rPr lang="en-US" sz="2400" baseline="0" dirty="0"/>
                        <a:t> </a:t>
                      </a:r>
                      <a:r>
                        <a:rPr lang="en-US" sz="2400" baseline="0" dirty="0" err="1"/>
                        <a:t>là</a:t>
                      </a:r>
                      <a:r>
                        <a:rPr lang="en-US" sz="2400" baseline="0" dirty="0"/>
                        <a:t> </a:t>
                      </a:r>
                      <a:r>
                        <a:rPr lang="en-US" sz="2400" baseline="0" dirty="0" err="1"/>
                        <a:t>nước</a:t>
                      </a:r>
                      <a:r>
                        <a:rPr lang="en-US" sz="2400" baseline="0" dirty="0"/>
                        <a:t> </a:t>
                      </a:r>
                      <a:r>
                        <a:rPr lang="en-US" sz="2400" baseline="0" dirty="0" err="1"/>
                        <a:t>lọc</a:t>
                      </a:r>
                      <a:endParaRPr lang="en-US" sz="2400" dirty="0"/>
                    </a:p>
                  </a:txBody>
                  <a:tcPr/>
                </a:tc>
                <a:extLst>
                  <a:ext uri="{0D108BD9-81ED-4DB2-BD59-A6C34878D82A}">
                    <a16:rowId xmlns:a16="http://schemas.microsoft.com/office/drawing/2014/main" val="4064823130"/>
                  </a:ext>
                </a:extLst>
              </a:tr>
            </a:tbl>
          </a:graphicData>
        </a:graphic>
      </p:graphicFrame>
      <p:sp>
        <p:nvSpPr>
          <p:cNvPr id="8" name="Rectangle 7"/>
          <p:cNvSpPr/>
          <p:nvPr/>
        </p:nvSpPr>
        <p:spPr>
          <a:xfrm>
            <a:off x="229755" y="1318874"/>
            <a:ext cx="6891630" cy="521810"/>
          </a:xfrm>
          <a:prstGeom prst="rect">
            <a:avLst/>
          </a:prstGeom>
          <a:solidFill>
            <a:schemeClr val="bg1"/>
          </a:solidFill>
        </p:spPr>
        <p:txBody>
          <a:bodyPr wrap="none">
            <a:spAutoFit/>
          </a:bodyPr>
          <a:lstStyle/>
          <a:p>
            <a:pPr>
              <a:lnSpc>
                <a:spcPct val="107000"/>
              </a:lnSpc>
              <a:defRPr/>
            </a:pP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rPr>
              <a:t>Dựa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hạt</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933" y="157137"/>
            <a:ext cx="3619067" cy="3046172"/>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22576"/>
          <a:stretch/>
        </p:blipFill>
        <p:spPr>
          <a:xfrm>
            <a:off x="8207521" y="3313382"/>
            <a:ext cx="3967595" cy="2095736"/>
          </a:xfrm>
          <a:prstGeom prst="rect">
            <a:avLst/>
          </a:prstGeom>
        </p:spPr>
      </p:pic>
      <p:sp>
        <p:nvSpPr>
          <p:cNvPr id="7" name="TextBox 6"/>
          <p:cNvSpPr txBox="1"/>
          <p:nvPr/>
        </p:nvSpPr>
        <p:spPr>
          <a:xfrm>
            <a:off x="271788" y="2041484"/>
            <a:ext cx="9662391" cy="523220"/>
          </a:xfrm>
          <a:prstGeom prst="rect">
            <a:avLst/>
          </a:prstGeom>
          <a:solidFill>
            <a:schemeClr val="bg1"/>
          </a:solid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Tách</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rắn</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tan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lỏng</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ra</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khỏi</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hỗn</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hợp</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7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5" presetClass="exit" presetSubtype="10" fill="hold" nodeType="withEffect">
                                  <p:stCondLst>
                                    <p:cond delay="0"/>
                                  </p:stCondLst>
                                  <p:childTnLst>
                                    <p:animEffect transition="out" filter="checkerboard(across)">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30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496" y="213849"/>
            <a:ext cx="1864485" cy="677108"/>
          </a:xfrm>
          <a:prstGeom prst="rect">
            <a:avLst/>
          </a:prstGeom>
        </p:spPr>
        <p:txBody>
          <a:bodyPr wrap="none">
            <a:spAutoFit/>
          </a:bodyPr>
          <a:lstStyle/>
          <a:p>
            <a:r>
              <a:rPr lang="en-US" sz="3800" b="1">
                <a:solidFill>
                  <a:srgbClr val="C00000"/>
                </a:solidFill>
              </a:rPr>
              <a:t>III. Chiết</a:t>
            </a:r>
            <a:endParaRPr lang="en-US" sz="3800" b="1" dirty="0">
              <a:solidFill>
                <a:srgbClr val="C00000"/>
              </a:solidFill>
            </a:endParaRPr>
          </a:p>
        </p:txBody>
      </p:sp>
      <p:sp>
        <p:nvSpPr>
          <p:cNvPr id="3" name="Rectangle 3">
            <a:extLst>
              <a:ext uri="{FF2B5EF4-FFF2-40B4-BE49-F238E27FC236}">
                <a16:creationId xmlns:a16="http://schemas.microsoft.com/office/drawing/2014/main" id="{AF65C7EC-B082-75DA-1B88-F023AC7DB308}"/>
              </a:ext>
            </a:extLst>
          </p:cNvPr>
          <p:cNvSpPr/>
          <p:nvPr/>
        </p:nvSpPr>
        <p:spPr>
          <a:xfrm>
            <a:off x="487477" y="890957"/>
            <a:ext cx="5608523" cy="677108"/>
          </a:xfrm>
          <a:prstGeom prst="rect">
            <a:avLst/>
          </a:prstGeom>
        </p:spPr>
        <p:txBody>
          <a:bodyPr wrap="none">
            <a:spAutoFit/>
          </a:bodyPr>
          <a:lstStyle/>
          <a:p>
            <a:r>
              <a:rPr lang="en-US" sz="3800" b="1" dirty="0" err="1">
                <a:solidFill>
                  <a:srgbClr val="0066FF"/>
                </a:solidFill>
              </a:rPr>
              <a:t>Ví</a:t>
            </a:r>
            <a:r>
              <a:rPr lang="en-US" sz="3800" b="1" dirty="0">
                <a:solidFill>
                  <a:srgbClr val="0066FF"/>
                </a:solidFill>
              </a:rPr>
              <a:t> </a:t>
            </a:r>
            <a:r>
              <a:rPr lang="en-US" sz="3800" b="1" dirty="0" err="1">
                <a:solidFill>
                  <a:srgbClr val="0066FF"/>
                </a:solidFill>
              </a:rPr>
              <a:t>dụ</a:t>
            </a:r>
            <a:r>
              <a:rPr lang="en-US" sz="3800" b="1" dirty="0">
                <a:solidFill>
                  <a:srgbClr val="0066FF"/>
                </a:solidFill>
              </a:rPr>
              <a:t>: </a:t>
            </a:r>
            <a:r>
              <a:rPr lang="en-US" sz="3800" b="1" dirty="0" err="1">
                <a:solidFill>
                  <a:srgbClr val="0066FF"/>
                </a:solidFill>
              </a:rPr>
              <a:t>Hợp</a:t>
            </a:r>
            <a:r>
              <a:rPr lang="en-US" sz="3800" b="1" dirty="0">
                <a:solidFill>
                  <a:srgbClr val="0066FF"/>
                </a:solidFill>
              </a:rPr>
              <a:t> </a:t>
            </a:r>
            <a:r>
              <a:rPr lang="en-US" sz="3800" b="1" dirty="0" err="1">
                <a:solidFill>
                  <a:srgbClr val="0066FF"/>
                </a:solidFill>
              </a:rPr>
              <a:t>dầu</a:t>
            </a:r>
            <a:r>
              <a:rPr lang="en-US" sz="3800" b="1" dirty="0">
                <a:solidFill>
                  <a:srgbClr val="0066FF"/>
                </a:solidFill>
              </a:rPr>
              <a:t> </a:t>
            </a:r>
            <a:r>
              <a:rPr lang="en-US" sz="3800" b="1" dirty="0" err="1">
                <a:solidFill>
                  <a:srgbClr val="0066FF"/>
                </a:solidFill>
              </a:rPr>
              <a:t>ăn</a:t>
            </a:r>
            <a:r>
              <a:rPr lang="en-US" sz="3800" b="1" dirty="0">
                <a:solidFill>
                  <a:srgbClr val="0066FF"/>
                </a:solidFill>
              </a:rPr>
              <a:t> </a:t>
            </a:r>
            <a:r>
              <a:rPr lang="en-US" sz="3800" b="1" dirty="0" err="1">
                <a:solidFill>
                  <a:srgbClr val="0066FF"/>
                </a:solidFill>
              </a:rPr>
              <a:t>và</a:t>
            </a:r>
            <a:r>
              <a:rPr lang="en-US" sz="3800" b="1" dirty="0">
                <a:solidFill>
                  <a:srgbClr val="0066FF"/>
                </a:solidFill>
              </a:rPr>
              <a:t> </a:t>
            </a:r>
            <a:r>
              <a:rPr lang="en-US" sz="3800" b="1" dirty="0" err="1">
                <a:solidFill>
                  <a:srgbClr val="0066FF"/>
                </a:solidFill>
              </a:rPr>
              <a:t>nước</a:t>
            </a:r>
            <a:endParaRPr lang="en-US" sz="3800" b="1" dirty="0">
              <a:solidFill>
                <a:srgbClr val="0066FF"/>
              </a:solidFill>
            </a:endParaRPr>
          </a:p>
        </p:txBody>
      </p:sp>
    </p:spTree>
    <p:extLst>
      <p:ext uri="{BB962C8B-B14F-4D97-AF65-F5344CB8AC3E}">
        <p14:creationId xmlns:p14="http://schemas.microsoft.com/office/powerpoint/2010/main" val="21999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881" y="127910"/>
            <a:ext cx="6878486" cy="553998"/>
          </a:xfrm>
          <a:prstGeom prst="rect">
            <a:avLst/>
          </a:prstGeom>
        </p:spPr>
        <p:txBody>
          <a:bodyPr wrap="none">
            <a:spAutoFit/>
          </a:bodyPr>
          <a:lstStyle/>
          <a:p>
            <a:r>
              <a:rPr lang="en-US" sz="3000" b="1" dirty="0" err="1">
                <a:solidFill>
                  <a:srgbClr val="C00000"/>
                </a:solidFill>
              </a:rPr>
              <a:t>Tách</a:t>
            </a:r>
            <a:r>
              <a:rPr lang="en-US" sz="3000" b="1" dirty="0">
                <a:solidFill>
                  <a:srgbClr val="C00000"/>
                </a:solidFill>
              </a:rPr>
              <a:t> </a:t>
            </a:r>
            <a:r>
              <a:rPr lang="en-US" sz="3000" b="1" dirty="0" err="1">
                <a:solidFill>
                  <a:srgbClr val="C00000"/>
                </a:solidFill>
              </a:rPr>
              <a:t>chất</a:t>
            </a:r>
            <a:r>
              <a:rPr lang="en-US" sz="3000" b="1" dirty="0">
                <a:solidFill>
                  <a:srgbClr val="C00000"/>
                </a:solidFill>
              </a:rPr>
              <a:t> </a:t>
            </a:r>
            <a:r>
              <a:rPr lang="en-US" sz="3000" b="1" dirty="0" err="1">
                <a:solidFill>
                  <a:srgbClr val="C00000"/>
                </a:solidFill>
              </a:rPr>
              <a:t>ra</a:t>
            </a:r>
            <a:r>
              <a:rPr lang="en-US" sz="3000" b="1" dirty="0">
                <a:solidFill>
                  <a:srgbClr val="C00000"/>
                </a:solidFill>
              </a:rPr>
              <a:t> </a:t>
            </a:r>
            <a:r>
              <a:rPr lang="en-US" sz="3000" b="1" dirty="0" err="1">
                <a:solidFill>
                  <a:srgbClr val="C00000"/>
                </a:solidFill>
              </a:rPr>
              <a:t>khỏi</a:t>
            </a:r>
            <a:r>
              <a:rPr lang="en-US" sz="3000" b="1" dirty="0">
                <a:solidFill>
                  <a:srgbClr val="C00000"/>
                </a:solidFill>
              </a:rPr>
              <a:t> </a:t>
            </a:r>
            <a:r>
              <a:rPr lang="en-US" sz="3000" b="1" dirty="0" err="1">
                <a:solidFill>
                  <a:srgbClr val="C00000"/>
                </a:solidFill>
              </a:rPr>
              <a:t>hỗn</a:t>
            </a:r>
            <a:r>
              <a:rPr lang="en-US" sz="3000" b="1" dirty="0">
                <a:solidFill>
                  <a:srgbClr val="C00000"/>
                </a:solidFill>
              </a:rPr>
              <a:t> </a:t>
            </a:r>
            <a:r>
              <a:rPr lang="en-US" sz="3000" b="1" dirty="0" err="1">
                <a:solidFill>
                  <a:srgbClr val="C00000"/>
                </a:solidFill>
              </a:rPr>
              <a:t>hợp</a:t>
            </a:r>
            <a:r>
              <a:rPr lang="en-US" sz="3000" b="1" dirty="0">
                <a:solidFill>
                  <a:srgbClr val="C00000"/>
                </a:solidFill>
              </a:rPr>
              <a:t> </a:t>
            </a:r>
            <a:r>
              <a:rPr lang="en-US" sz="3000" b="1" dirty="0" err="1">
                <a:solidFill>
                  <a:srgbClr val="C00000"/>
                </a:solidFill>
              </a:rPr>
              <a:t>dầu</a:t>
            </a:r>
            <a:r>
              <a:rPr lang="en-US" sz="3000" b="1" dirty="0">
                <a:solidFill>
                  <a:srgbClr val="C00000"/>
                </a:solidFill>
              </a:rPr>
              <a:t> </a:t>
            </a:r>
            <a:r>
              <a:rPr lang="en-US" sz="3000" b="1" dirty="0" err="1">
                <a:solidFill>
                  <a:srgbClr val="C00000"/>
                </a:solidFill>
              </a:rPr>
              <a:t>ăn</a:t>
            </a:r>
            <a:r>
              <a:rPr lang="en-US" sz="3000" b="1" dirty="0">
                <a:solidFill>
                  <a:srgbClr val="C00000"/>
                </a:solidFill>
              </a:rPr>
              <a:t> </a:t>
            </a:r>
            <a:r>
              <a:rPr lang="en-US" sz="3000" b="1" dirty="0" err="1">
                <a:solidFill>
                  <a:srgbClr val="C00000"/>
                </a:solidFill>
              </a:rPr>
              <a:t>và</a:t>
            </a:r>
            <a:r>
              <a:rPr lang="en-US" sz="3000" b="1" dirty="0">
                <a:solidFill>
                  <a:srgbClr val="C00000"/>
                </a:solidFill>
              </a:rPr>
              <a:t> </a:t>
            </a:r>
            <a:r>
              <a:rPr lang="en-US" sz="3000" b="1" dirty="0" err="1">
                <a:solidFill>
                  <a:srgbClr val="C00000"/>
                </a:solidFill>
              </a:rPr>
              <a:t>nước</a:t>
            </a:r>
            <a:endParaRPr lang="en-US" sz="3000" b="1"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23433167"/>
              </p:ext>
            </p:extLst>
          </p:nvPr>
        </p:nvGraphicFramePr>
        <p:xfrm>
          <a:off x="741679" y="611543"/>
          <a:ext cx="7079087" cy="2377440"/>
        </p:xfrm>
        <a:graphic>
          <a:graphicData uri="http://schemas.openxmlformats.org/drawingml/2006/table">
            <a:tbl>
              <a:tblPr firstRow="1" bandRow="1">
                <a:tableStyleId>{5C22544A-7EE6-4342-B048-85BDC9FD1C3A}</a:tableStyleId>
              </a:tblPr>
              <a:tblGrid>
                <a:gridCol w="7079087">
                  <a:extLst>
                    <a:ext uri="{9D8B030D-6E8A-4147-A177-3AD203B41FA5}">
                      <a16:colId xmlns:a16="http://schemas.microsoft.com/office/drawing/2014/main" val="1701602153"/>
                    </a:ext>
                  </a:extLst>
                </a:gridCol>
              </a:tblGrid>
              <a:tr h="370840">
                <a:tc>
                  <a:txBody>
                    <a:bodyPr/>
                    <a:lstStyle/>
                    <a:p>
                      <a:pPr algn="ctr"/>
                      <a:r>
                        <a:rPr lang="en-US" sz="2400" dirty="0" err="1">
                          <a:solidFill>
                            <a:srgbClr val="2D0DB3"/>
                          </a:solidFill>
                        </a:rPr>
                        <a:t>Chuẩn</a:t>
                      </a:r>
                      <a:r>
                        <a:rPr lang="en-US" sz="2400" baseline="0" dirty="0">
                          <a:solidFill>
                            <a:srgbClr val="2D0DB3"/>
                          </a:solidFill>
                        </a:rPr>
                        <a:t> </a:t>
                      </a:r>
                      <a:r>
                        <a:rPr lang="en-US" sz="2400" baseline="0" dirty="0" err="1">
                          <a:solidFill>
                            <a:srgbClr val="2D0DB3"/>
                          </a:solidFill>
                        </a:rPr>
                        <a:t>bị</a:t>
                      </a:r>
                      <a:endParaRPr lang="en-US" sz="2400" dirty="0">
                        <a:solidFill>
                          <a:srgbClr val="2D0DB3"/>
                        </a:solidFill>
                      </a:endParaRPr>
                    </a:p>
                  </a:txBody>
                  <a:tcPr/>
                </a:tc>
                <a:extLst>
                  <a:ext uri="{0D108BD9-81ED-4DB2-BD59-A6C34878D82A}">
                    <a16:rowId xmlns:a16="http://schemas.microsoft.com/office/drawing/2014/main" val="4232482629"/>
                  </a:ext>
                </a:extLst>
              </a:tr>
              <a:tr h="370840">
                <a:tc>
                  <a:txBody>
                    <a:bodyPr/>
                    <a:lstStyle/>
                    <a:p>
                      <a:pPr marL="285750" indent="-285750">
                        <a:buFontTx/>
                        <a:buChar char="-"/>
                      </a:pPr>
                      <a:r>
                        <a:rPr lang="en-US" sz="2400" baseline="0" dirty="0" err="1"/>
                        <a:t>Cốc</a:t>
                      </a:r>
                      <a:r>
                        <a:rPr lang="en-US" sz="2400" baseline="0" dirty="0"/>
                        <a:t> </a:t>
                      </a:r>
                      <a:r>
                        <a:rPr lang="en-US" sz="2400" baseline="0" dirty="0" err="1"/>
                        <a:t>thủy</a:t>
                      </a:r>
                      <a:r>
                        <a:rPr lang="en-US" sz="2400" baseline="0" dirty="0"/>
                        <a:t> </a:t>
                      </a:r>
                      <a:r>
                        <a:rPr lang="en-US" sz="2400" baseline="0" dirty="0" err="1"/>
                        <a:t>tinh</a:t>
                      </a:r>
                      <a:r>
                        <a:rPr lang="en-US" sz="2400" baseline="0" dirty="0"/>
                        <a:t> </a:t>
                      </a:r>
                      <a:r>
                        <a:rPr lang="en-US" sz="2400" baseline="0" dirty="0" err="1"/>
                        <a:t>đựng</a:t>
                      </a:r>
                      <a:r>
                        <a:rPr lang="en-US" sz="2400" baseline="0" dirty="0"/>
                        <a:t> </a:t>
                      </a:r>
                      <a:r>
                        <a:rPr lang="en-US" sz="2400" baseline="0" dirty="0" err="1"/>
                        <a:t>hỗn</a:t>
                      </a:r>
                      <a:r>
                        <a:rPr lang="en-US" sz="2400" baseline="0" dirty="0"/>
                        <a:t> </a:t>
                      </a:r>
                      <a:r>
                        <a:rPr lang="en-US" sz="2400" baseline="0" dirty="0" err="1"/>
                        <a:t>hợp</a:t>
                      </a:r>
                      <a:r>
                        <a:rPr lang="en-US" sz="2400" baseline="0" dirty="0"/>
                        <a:t> </a:t>
                      </a:r>
                      <a:r>
                        <a:rPr lang="en-US" sz="2400" baseline="0" dirty="0" err="1"/>
                        <a:t>dầu</a:t>
                      </a:r>
                      <a:r>
                        <a:rPr lang="en-US" sz="2400" baseline="0" dirty="0"/>
                        <a:t> </a:t>
                      </a:r>
                      <a:r>
                        <a:rPr lang="en-US" sz="2400" baseline="0" dirty="0" err="1"/>
                        <a:t>ăn</a:t>
                      </a:r>
                      <a:r>
                        <a:rPr lang="en-US" sz="2400" baseline="0" dirty="0"/>
                        <a:t> </a:t>
                      </a:r>
                      <a:r>
                        <a:rPr lang="en-US" sz="2400" baseline="0" dirty="0" err="1"/>
                        <a:t>và</a:t>
                      </a:r>
                      <a:r>
                        <a:rPr lang="en-US" sz="2400" baseline="0" dirty="0"/>
                        <a:t> </a:t>
                      </a:r>
                      <a:r>
                        <a:rPr lang="en-US" sz="2400" baseline="0" dirty="0" err="1"/>
                        <a:t>nước</a:t>
                      </a:r>
                      <a:endParaRPr lang="en-US" sz="2400" baseline="0" dirty="0"/>
                    </a:p>
                    <a:p>
                      <a:pPr marL="285750" indent="-285750">
                        <a:buFontTx/>
                        <a:buChar char="-"/>
                      </a:pPr>
                      <a:r>
                        <a:rPr lang="en-US" sz="2400" baseline="0" dirty="0"/>
                        <a:t>1 </a:t>
                      </a:r>
                      <a:r>
                        <a:rPr lang="en-US" sz="2400" baseline="0" dirty="0" err="1"/>
                        <a:t>cốc</a:t>
                      </a:r>
                      <a:r>
                        <a:rPr lang="en-US" sz="2400" baseline="0" dirty="0"/>
                        <a:t> </a:t>
                      </a:r>
                      <a:r>
                        <a:rPr lang="en-US" sz="2400" baseline="0" dirty="0" err="1"/>
                        <a:t>thủy</a:t>
                      </a:r>
                      <a:r>
                        <a:rPr lang="en-US" sz="2400" baseline="0" dirty="0"/>
                        <a:t> </a:t>
                      </a:r>
                      <a:r>
                        <a:rPr lang="en-US" sz="2400" baseline="0" dirty="0" err="1"/>
                        <a:t>tinh</a:t>
                      </a:r>
                      <a:endParaRPr lang="en-US" sz="2400" baseline="0" dirty="0"/>
                    </a:p>
                    <a:p>
                      <a:pPr marL="285750" indent="-285750">
                        <a:buFontTx/>
                        <a:buChar char="-"/>
                      </a:pPr>
                      <a:r>
                        <a:rPr lang="en-US" sz="2400" baseline="0" dirty="0" err="1"/>
                        <a:t>Phễu</a:t>
                      </a:r>
                      <a:r>
                        <a:rPr lang="en-US" sz="2400" baseline="0" dirty="0"/>
                        <a:t> </a:t>
                      </a:r>
                      <a:r>
                        <a:rPr lang="en-US" sz="2400" baseline="0" dirty="0" err="1"/>
                        <a:t>chiết</a:t>
                      </a:r>
                      <a:endParaRPr lang="en-US" sz="2400" baseline="0" dirty="0"/>
                    </a:p>
                    <a:p>
                      <a:pPr marL="285750" indent="-285750">
                        <a:buFontTx/>
                        <a:buChar char="-"/>
                      </a:pPr>
                      <a:r>
                        <a:rPr lang="en-US" sz="2400" baseline="0" dirty="0" err="1"/>
                        <a:t>Giá</a:t>
                      </a:r>
                      <a:r>
                        <a:rPr lang="en-US" sz="2400" baseline="0" dirty="0"/>
                        <a:t> </a:t>
                      </a:r>
                      <a:r>
                        <a:rPr lang="en-US" sz="2400" baseline="0" dirty="0" err="1"/>
                        <a:t>sắt</a:t>
                      </a:r>
                      <a:endParaRPr lang="en-US" sz="2400" baseline="0" dirty="0"/>
                    </a:p>
                    <a:p>
                      <a:pPr marL="285750" indent="-285750">
                        <a:buFontTx/>
                        <a:buChar char="-"/>
                      </a:pPr>
                      <a:r>
                        <a:rPr lang="en-US" sz="2400" baseline="0" dirty="0" err="1"/>
                        <a:t>Kẹp</a:t>
                      </a:r>
                      <a:r>
                        <a:rPr lang="en-US" sz="2400" baseline="0" dirty="0"/>
                        <a:t> </a:t>
                      </a:r>
                      <a:r>
                        <a:rPr lang="en-US" sz="2400" baseline="0" dirty="0" err="1"/>
                        <a:t>sắt</a:t>
                      </a:r>
                      <a:endParaRPr lang="en-US" sz="2400" dirty="0"/>
                    </a:p>
                  </a:txBody>
                  <a:tcPr/>
                </a:tc>
                <a:extLst>
                  <a:ext uri="{0D108BD9-81ED-4DB2-BD59-A6C34878D82A}">
                    <a16:rowId xmlns:a16="http://schemas.microsoft.com/office/drawing/2014/main" val="406482313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75266164"/>
              </p:ext>
            </p:extLst>
          </p:nvPr>
        </p:nvGraphicFramePr>
        <p:xfrm>
          <a:off x="466705" y="2971227"/>
          <a:ext cx="11762268" cy="2743200"/>
        </p:xfrm>
        <a:graphic>
          <a:graphicData uri="http://schemas.openxmlformats.org/drawingml/2006/table">
            <a:tbl>
              <a:tblPr firstRow="1" bandRow="1">
                <a:tableStyleId>{5C22544A-7EE6-4342-B048-85BDC9FD1C3A}</a:tableStyleId>
              </a:tblPr>
              <a:tblGrid>
                <a:gridCol w="11762268">
                  <a:extLst>
                    <a:ext uri="{9D8B030D-6E8A-4147-A177-3AD203B41FA5}">
                      <a16:colId xmlns:a16="http://schemas.microsoft.com/office/drawing/2014/main" val="2336303500"/>
                    </a:ext>
                  </a:extLst>
                </a:gridCol>
              </a:tblGrid>
              <a:tr h="370840">
                <a:tc>
                  <a:txBody>
                    <a:bodyPr/>
                    <a:lstStyle/>
                    <a:p>
                      <a:pPr algn="ctr"/>
                      <a:r>
                        <a:rPr lang="en-US" sz="2400" dirty="0" err="1">
                          <a:solidFill>
                            <a:srgbClr val="2D0DB3"/>
                          </a:solidFill>
                        </a:rPr>
                        <a:t>Cách</a:t>
                      </a:r>
                      <a:r>
                        <a:rPr lang="en-US" sz="2400" baseline="0" dirty="0">
                          <a:solidFill>
                            <a:srgbClr val="2D0DB3"/>
                          </a:solidFill>
                        </a:rPr>
                        <a:t> </a:t>
                      </a:r>
                      <a:r>
                        <a:rPr lang="en-US" sz="2400" baseline="0" dirty="0" err="1">
                          <a:solidFill>
                            <a:srgbClr val="2D0DB3"/>
                          </a:solidFill>
                        </a:rPr>
                        <a:t>tiến</a:t>
                      </a:r>
                      <a:r>
                        <a:rPr lang="en-US" sz="2400" baseline="0" dirty="0">
                          <a:solidFill>
                            <a:srgbClr val="2D0DB3"/>
                          </a:solidFill>
                        </a:rPr>
                        <a:t> </a:t>
                      </a:r>
                      <a:r>
                        <a:rPr lang="en-US" sz="2400" baseline="0" dirty="0" err="1">
                          <a:solidFill>
                            <a:srgbClr val="2D0DB3"/>
                          </a:solidFill>
                        </a:rPr>
                        <a:t>hành</a:t>
                      </a:r>
                      <a:endParaRPr lang="en-US" sz="2400" dirty="0">
                        <a:solidFill>
                          <a:srgbClr val="2D0DB3"/>
                        </a:solidFill>
                      </a:endParaRPr>
                    </a:p>
                  </a:txBody>
                  <a:tcPr/>
                </a:tc>
                <a:extLst>
                  <a:ext uri="{0D108BD9-81ED-4DB2-BD59-A6C34878D82A}">
                    <a16:rowId xmlns:a16="http://schemas.microsoft.com/office/drawing/2014/main" val="4232482629"/>
                  </a:ext>
                </a:extLst>
              </a:tr>
              <a:tr h="370840">
                <a:tc>
                  <a:txBody>
                    <a:bodyPr/>
                    <a:lstStyle/>
                    <a:p>
                      <a:pPr marL="285750" indent="-285750">
                        <a:buFontTx/>
                        <a:buChar char="-"/>
                      </a:pPr>
                      <a:r>
                        <a:rPr lang="en-US" sz="2400"/>
                        <a:t>Đặt phễu chiết lên giá thí nghiệm và khóa phễu</a:t>
                      </a:r>
                    </a:p>
                    <a:p>
                      <a:pPr marL="285750" indent="-285750">
                        <a:buFontTx/>
                        <a:buChar char="-"/>
                      </a:pPr>
                      <a:r>
                        <a:rPr lang="en-US" sz="2400"/>
                        <a:t>Lắc</a:t>
                      </a:r>
                      <a:r>
                        <a:rPr lang="en-US" sz="2400" baseline="0"/>
                        <a:t> </a:t>
                      </a:r>
                      <a:r>
                        <a:rPr lang="en-US" sz="2400" baseline="0" dirty="0" err="1"/>
                        <a:t>nhẹ</a:t>
                      </a:r>
                      <a:r>
                        <a:rPr lang="en-US" sz="2400" baseline="0" dirty="0"/>
                        <a:t> </a:t>
                      </a:r>
                      <a:r>
                        <a:rPr lang="en-US" sz="2400" baseline="0" dirty="0" err="1"/>
                        <a:t>cốc</a:t>
                      </a:r>
                      <a:r>
                        <a:rPr lang="en-US" sz="2400" baseline="0" dirty="0"/>
                        <a:t> </a:t>
                      </a:r>
                      <a:r>
                        <a:rPr lang="en-US" sz="2400" baseline="0" dirty="0" err="1"/>
                        <a:t>thủy</a:t>
                      </a:r>
                      <a:r>
                        <a:rPr lang="en-US" sz="2400" baseline="0" dirty="0"/>
                        <a:t> </a:t>
                      </a:r>
                      <a:r>
                        <a:rPr lang="en-US" sz="2400" baseline="0" dirty="0" err="1"/>
                        <a:t>tinh</a:t>
                      </a:r>
                      <a:r>
                        <a:rPr lang="en-US" sz="2400" baseline="0" dirty="0"/>
                        <a:t> </a:t>
                      </a:r>
                      <a:r>
                        <a:rPr lang="en-US" sz="2400" baseline="0" dirty="0" err="1"/>
                        <a:t>đựng</a:t>
                      </a:r>
                      <a:r>
                        <a:rPr lang="en-US" sz="2400" baseline="0" dirty="0"/>
                        <a:t> </a:t>
                      </a:r>
                      <a:r>
                        <a:rPr lang="en-US" sz="2400" baseline="0" dirty="0" err="1"/>
                        <a:t>hỗn</a:t>
                      </a:r>
                      <a:r>
                        <a:rPr lang="en-US" sz="2400" baseline="0" dirty="0"/>
                        <a:t> </a:t>
                      </a:r>
                      <a:r>
                        <a:rPr lang="en-US" sz="2400" baseline="0" dirty="0" err="1"/>
                        <a:t>hợp</a:t>
                      </a:r>
                      <a:r>
                        <a:rPr lang="en-US" sz="2400" baseline="0" dirty="0"/>
                        <a:t> </a:t>
                      </a:r>
                      <a:r>
                        <a:rPr lang="en-US" sz="2400" baseline="0" dirty="0" err="1"/>
                        <a:t>dầu</a:t>
                      </a:r>
                      <a:r>
                        <a:rPr lang="en-US" sz="2400" baseline="0" dirty="0"/>
                        <a:t> </a:t>
                      </a:r>
                      <a:r>
                        <a:rPr lang="en-US" sz="2400" baseline="0" dirty="0" err="1"/>
                        <a:t>ăn</a:t>
                      </a:r>
                      <a:r>
                        <a:rPr lang="en-US" sz="2400" baseline="0" dirty="0"/>
                        <a:t> </a:t>
                      </a:r>
                      <a:r>
                        <a:rPr lang="en-US" sz="2400" baseline="0" dirty="0" err="1"/>
                        <a:t>và</a:t>
                      </a:r>
                      <a:r>
                        <a:rPr lang="en-US" sz="2400" baseline="0" dirty="0"/>
                        <a:t> </a:t>
                      </a:r>
                      <a:r>
                        <a:rPr lang="en-US" sz="2400" baseline="0" dirty="0" err="1"/>
                        <a:t>nước</a:t>
                      </a:r>
                      <a:endParaRPr lang="en-US" sz="2400" baseline="0" dirty="0"/>
                    </a:p>
                    <a:p>
                      <a:pPr marL="285750" indent="-285750">
                        <a:buFontTx/>
                        <a:buChar char="-"/>
                      </a:pPr>
                      <a:r>
                        <a:rPr lang="en-US" sz="2400" baseline="0" dirty="0" err="1"/>
                        <a:t>Quan</a:t>
                      </a:r>
                      <a:r>
                        <a:rPr lang="en-US" sz="2400" baseline="0" dirty="0"/>
                        <a:t> </a:t>
                      </a:r>
                      <a:r>
                        <a:rPr lang="en-US" sz="2400" baseline="0" dirty="0" err="1"/>
                        <a:t>sát</a:t>
                      </a:r>
                      <a:endParaRPr lang="en-US" sz="2400" baseline="0" dirty="0"/>
                    </a:p>
                    <a:p>
                      <a:pPr marL="285750" indent="-285750">
                        <a:buFontTx/>
                        <a:buChar char="-"/>
                      </a:pPr>
                      <a:r>
                        <a:rPr lang="en-US" sz="2400" baseline="0" dirty="0" err="1"/>
                        <a:t>Rót</a:t>
                      </a:r>
                      <a:r>
                        <a:rPr lang="en-US" sz="2400" baseline="0" dirty="0"/>
                        <a:t> </a:t>
                      </a:r>
                      <a:r>
                        <a:rPr lang="en-US" sz="2400" baseline="0" dirty="0" err="1"/>
                        <a:t>hỗn</a:t>
                      </a:r>
                      <a:r>
                        <a:rPr lang="en-US" sz="2400" baseline="0" dirty="0"/>
                        <a:t> </a:t>
                      </a:r>
                      <a:r>
                        <a:rPr lang="en-US" sz="2400" baseline="0" dirty="0" err="1"/>
                        <a:t>hợp</a:t>
                      </a:r>
                      <a:r>
                        <a:rPr lang="en-US" sz="2400" baseline="0" dirty="0"/>
                        <a:t> </a:t>
                      </a:r>
                      <a:r>
                        <a:rPr lang="en-US" sz="2400" baseline="0" dirty="0" err="1"/>
                        <a:t>ra</a:t>
                      </a:r>
                      <a:r>
                        <a:rPr lang="en-US" sz="2400" baseline="0" dirty="0"/>
                        <a:t> </a:t>
                      </a:r>
                      <a:r>
                        <a:rPr lang="en-US" sz="2400" baseline="0" dirty="0" err="1"/>
                        <a:t>phễu</a:t>
                      </a:r>
                      <a:r>
                        <a:rPr lang="en-US" sz="2400" baseline="0" dirty="0"/>
                        <a:t> </a:t>
                      </a:r>
                      <a:r>
                        <a:rPr lang="en-US" sz="2400" baseline="0" dirty="0" err="1"/>
                        <a:t>chiết</a:t>
                      </a:r>
                      <a:r>
                        <a:rPr lang="en-US" sz="2400" baseline="0" dirty="0"/>
                        <a:t>, </a:t>
                      </a:r>
                      <a:r>
                        <a:rPr lang="en-US" sz="2400" baseline="0" dirty="0" err="1"/>
                        <a:t>để</a:t>
                      </a:r>
                      <a:r>
                        <a:rPr lang="en-US" sz="2400" baseline="0" dirty="0"/>
                        <a:t> </a:t>
                      </a:r>
                      <a:r>
                        <a:rPr lang="en-US" sz="2400" baseline="0" dirty="0" err="1"/>
                        <a:t>yên</a:t>
                      </a:r>
                      <a:r>
                        <a:rPr lang="en-US" sz="2400" baseline="0" dirty="0"/>
                        <a:t> </a:t>
                      </a:r>
                      <a:r>
                        <a:rPr lang="en-US" sz="2400" baseline="0" dirty="0" err="1"/>
                        <a:t>vài</a:t>
                      </a:r>
                      <a:r>
                        <a:rPr lang="en-US" sz="2400" baseline="0" dirty="0"/>
                        <a:t> </a:t>
                      </a:r>
                      <a:r>
                        <a:rPr lang="en-US" sz="2400" baseline="0" dirty="0" err="1"/>
                        <a:t>phút</a:t>
                      </a:r>
                      <a:r>
                        <a:rPr lang="en-US" sz="2400" baseline="0" dirty="0"/>
                        <a:t> </a:t>
                      </a:r>
                      <a:r>
                        <a:rPr lang="en-US" sz="2400" baseline="0" dirty="0" err="1"/>
                        <a:t>cho</a:t>
                      </a:r>
                      <a:r>
                        <a:rPr lang="en-US" sz="2400" baseline="0" dirty="0"/>
                        <a:t> </a:t>
                      </a:r>
                      <a:r>
                        <a:rPr lang="en-US" sz="2400" baseline="0" dirty="0" err="1"/>
                        <a:t>tách</a:t>
                      </a:r>
                      <a:r>
                        <a:rPr lang="en-US" sz="2400" baseline="0" dirty="0"/>
                        <a:t> </a:t>
                      </a:r>
                      <a:r>
                        <a:rPr lang="en-US" sz="2400" baseline="0" dirty="0" err="1"/>
                        <a:t>lớp</a:t>
                      </a:r>
                      <a:endParaRPr lang="en-US" sz="2400" baseline="0" dirty="0"/>
                    </a:p>
                    <a:p>
                      <a:pPr marL="285750" indent="-285750">
                        <a:buFontTx/>
                        <a:buChar char="-"/>
                      </a:pPr>
                      <a:r>
                        <a:rPr lang="en-US" sz="2400" baseline="0" dirty="0" err="1"/>
                        <a:t>Mở</a:t>
                      </a:r>
                      <a:r>
                        <a:rPr lang="en-US" sz="2400" baseline="0" dirty="0"/>
                        <a:t> </a:t>
                      </a:r>
                      <a:r>
                        <a:rPr lang="en-US" sz="2400" baseline="0" dirty="0" err="1"/>
                        <a:t>từ</a:t>
                      </a:r>
                      <a:r>
                        <a:rPr lang="en-US" sz="2400" baseline="0" dirty="0"/>
                        <a:t> </a:t>
                      </a:r>
                      <a:r>
                        <a:rPr lang="en-US" sz="2400" baseline="0" dirty="0" err="1"/>
                        <a:t>từ</a:t>
                      </a:r>
                      <a:r>
                        <a:rPr lang="en-US" sz="2400" baseline="0" dirty="0"/>
                        <a:t> </a:t>
                      </a:r>
                      <a:r>
                        <a:rPr lang="en-US" sz="2400" baseline="0" dirty="0" err="1"/>
                        <a:t>khóa</a:t>
                      </a:r>
                      <a:r>
                        <a:rPr lang="en-US" sz="2400" baseline="0" dirty="0"/>
                        <a:t> </a:t>
                      </a:r>
                      <a:r>
                        <a:rPr lang="en-US" sz="2400" baseline="0" dirty="0" err="1"/>
                        <a:t>phễu</a:t>
                      </a:r>
                      <a:r>
                        <a:rPr lang="en-US" sz="2400" baseline="0" dirty="0"/>
                        <a:t> </a:t>
                      </a:r>
                      <a:r>
                        <a:rPr lang="en-US" sz="2400" baseline="0" dirty="0" err="1"/>
                        <a:t>chiết</a:t>
                      </a:r>
                      <a:r>
                        <a:rPr lang="en-US" sz="2400" baseline="0" dirty="0"/>
                        <a:t> </a:t>
                      </a:r>
                      <a:r>
                        <a:rPr lang="en-US" sz="2400" baseline="0" dirty="0" err="1"/>
                        <a:t>cho</a:t>
                      </a:r>
                      <a:r>
                        <a:rPr lang="en-US" sz="2400" baseline="0" dirty="0"/>
                        <a:t> </a:t>
                      </a:r>
                      <a:r>
                        <a:rPr lang="en-US" sz="2400" baseline="0" dirty="0" err="1"/>
                        <a:t>chất</a:t>
                      </a:r>
                      <a:r>
                        <a:rPr lang="en-US" sz="2400" baseline="0" dirty="0"/>
                        <a:t> </a:t>
                      </a:r>
                      <a:r>
                        <a:rPr lang="en-US" sz="2400" baseline="0" dirty="0" err="1"/>
                        <a:t>lỏng</a:t>
                      </a:r>
                      <a:r>
                        <a:rPr lang="en-US" sz="2400" baseline="0" dirty="0"/>
                        <a:t> </a:t>
                      </a:r>
                      <a:r>
                        <a:rPr lang="en-US" sz="2400" baseline="0" dirty="0" err="1"/>
                        <a:t>phía</a:t>
                      </a:r>
                      <a:r>
                        <a:rPr lang="en-US" sz="2400" baseline="0" dirty="0"/>
                        <a:t> </a:t>
                      </a:r>
                      <a:r>
                        <a:rPr lang="en-US" sz="2400" baseline="0" dirty="0" err="1"/>
                        <a:t>dưới</a:t>
                      </a:r>
                      <a:r>
                        <a:rPr lang="en-US" sz="2400" baseline="0" dirty="0"/>
                        <a:t> (</a:t>
                      </a:r>
                      <a:r>
                        <a:rPr lang="en-US" sz="2400" baseline="0" dirty="0" err="1"/>
                        <a:t>nước</a:t>
                      </a:r>
                      <a:r>
                        <a:rPr lang="en-US" sz="2400" baseline="0" dirty="0"/>
                        <a:t>) </a:t>
                      </a:r>
                      <a:r>
                        <a:rPr lang="en-US" sz="2400" baseline="0" dirty="0" err="1"/>
                        <a:t>chảy</a:t>
                      </a:r>
                      <a:r>
                        <a:rPr lang="en-US" sz="2400" baseline="0" dirty="0"/>
                        <a:t> </a:t>
                      </a:r>
                      <a:r>
                        <a:rPr lang="en-US" sz="2400" baseline="0" dirty="0" err="1"/>
                        <a:t>xuống</a:t>
                      </a:r>
                      <a:r>
                        <a:rPr lang="en-US" sz="2400" baseline="0" dirty="0"/>
                        <a:t> </a:t>
                      </a:r>
                      <a:r>
                        <a:rPr lang="en-US" sz="2400" baseline="0" dirty="0" err="1"/>
                        <a:t>bình</a:t>
                      </a:r>
                      <a:r>
                        <a:rPr lang="en-US" sz="2400" baseline="0" dirty="0"/>
                        <a:t> </a:t>
                      </a:r>
                      <a:r>
                        <a:rPr lang="en-US" sz="2400" baseline="0" dirty="0" err="1"/>
                        <a:t>nhỏ</a:t>
                      </a:r>
                      <a:endParaRPr lang="en-US" sz="2400" baseline="0" dirty="0"/>
                    </a:p>
                    <a:p>
                      <a:pPr marL="285750" indent="-285750">
                        <a:buFontTx/>
                        <a:buChar char="-"/>
                      </a:pPr>
                      <a:r>
                        <a:rPr lang="en-US" sz="2400" baseline="0" dirty="0" err="1"/>
                        <a:t>Khi</a:t>
                      </a:r>
                      <a:r>
                        <a:rPr lang="en-US" sz="2400" baseline="0" dirty="0"/>
                        <a:t> </a:t>
                      </a:r>
                      <a:r>
                        <a:rPr lang="en-US" sz="2400" baseline="0" dirty="0" err="1"/>
                        <a:t>phần</a:t>
                      </a:r>
                      <a:r>
                        <a:rPr lang="en-US" sz="2400" baseline="0" dirty="0"/>
                        <a:t> </a:t>
                      </a:r>
                      <a:r>
                        <a:rPr lang="en-US" sz="2400" baseline="0" dirty="0" err="1"/>
                        <a:t>dầu</a:t>
                      </a:r>
                      <a:r>
                        <a:rPr lang="en-US" sz="2400" baseline="0" dirty="0"/>
                        <a:t> </a:t>
                      </a:r>
                      <a:r>
                        <a:rPr lang="en-US" sz="2400" baseline="0" dirty="0" err="1"/>
                        <a:t>ăn</a:t>
                      </a:r>
                      <a:r>
                        <a:rPr lang="en-US" sz="2400" baseline="0" dirty="0"/>
                        <a:t> </a:t>
                      </a:r>
                      <a:r>
                        <a:rPr lang="en-US" sz="2400" baseline="0" dirty="0" err="1"/>
                        <a:t>chạm</a:t>
                      </a:r>
                      <a:r>
                        <a:rPr lang="en-US" sz="2400" baseline="0" dirty="0"/>
                        <a:t> </a:t>
                      </a:r>
                      <a:r>
                        <a:rPr lang="en-US" sz="2400" baseline="0" dirty="0" err="1"/>
                        <a:t>vào</a:t>
                      </a:r>
                      <a:r>
                        <a:rPr lang="en-US" sz="2400" baseline="0" dirty="0"/>
                        <a:t> </a:t>
                      </a:r>
                      <a:r>
                        <a:rPr lang="en-US" sz="2400" baseline="0" dirty="0" err="1"/>
                        <a:t>bề</a:t>
                      </a:r>
                      <a:r>
                        <a:rPr lang="en-US" sz="2400" baseline="0" dirty="0"/>
                        <a:t> </a:t>
                      </a:r>
                      <a:r>
                        <a:rPr lang="en-US" sz="2400" baseline="0" dirty="0" err="1"/>
                        <a:t>mặt</a:t>
                      </a:r>
                      <a:r>
                        <a:rPr lang="en-US" sz="2400" baseline="0" dirty="0"/>
                        <a:t> </a:t>
                      </a:r>
                      <a:r>
                        <a:rPr lang="en-US" sz="2400" baseline="0" dirty="0" err="1"/>
                        <a:t>khóa</a:t>
                      </a:r>
                      <a:r>
                        <a:rPr lang="en-US" sz="2400" baseline="0" dirty="0"/>
                        <a:t> </a:t>
                      </a:r>
                      <a:r>
                        <a:rPr lang="en-US" sz="2400" baseline="0" dirty="0" err="1"/>
                        <a:t>thì</a:t>
                      </a:r>
                      <a:r>
                        <a:rPr lang="en-US" sz="2400" baseline="0" dirty="0"/>
                        <a:t> </a:t>
                      </a:r>
                      <a:r>
                        <a:rPr lang="en-US" sz="2400" baseline="0" dirty="0" err="1"/>
                        <a:t>vặn</a:t>
                      </a:r>
                      <a:r>
                        <a:rPr lang="en-US" sz="2400" baseline="0" dirty="0"/>
                        <a:t> </a:t>
                      </a:r>
                      <a:r>
                        <a:rPr lang="en-US" sz="2400" baseline="0" dirty="0" err="1"/>
                        <a:t>khóa</a:t>
                      </a:r>
                      <a:r>
                        <a:rPr lang="en-US" sz="2400" baseline="0" dirty="0"/>
                        <a:t> </a:t>
                      </a:r>
                      <a:r>
                        <a:rPr lang="en-US" sz="2400" baseline="0" dirty="0" err="1"/>
                        <a:t>lại</a:t>
                      </a:r>
                      <a:r>
                        <a:rPr lang="en-US" sz="2400" baseline="0" dirty="0"/>
                        <a:t>.</a:t>
                      </a:r>
                      <a:endParaRPr lang="en-US" sz="2400" dirty="0"/>
                    </a:p>
                  </a:txBody>
                  <a:tcPr/>
                </a:tc>
                <a:extLst>
                  <a:ext uri="{0D108BD9-81ED-4DB2-BD59-A6C34878D82A}">
                    <a16:rowId xmlns:a16="http://schemas.microsoft.com/office/drawing/2014/main" val="4064823130"/>
                  </a:ext>
                </a:extLst>
              </a:tr>
            </a:tbl>
          </a:graphicData>
        </a:graphic>
      </p:graphicFrame>
      <p:sp>
        <p:nvSpPr>
          <p:cNvPr id="7" name="TextBox 6"/>
          <p:cNvSpPr txBox="1"/>
          <p:nvPr/>
        </p:nvSpPr>
        <p:spPr>
          <a:xfrm>
            <a:off x="466705" y="6324149"/>
            <a:ext cx="8542627" cy="461665"/>
          </a:xfrm>
          <a:prstGeom prst="rect">
            <a:avLst/>
          </a:prstGeom>
          <a:solidFill>
            <a:schemeClr val="bg1"/>
          </a:solid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Tách</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lỏng</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tan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lỏng</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ra</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khỏi</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hỗn</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hợp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6705" y="5729762"/>
            <a:ext cx="11394086" cy="460895"/>
          </a:xfrm>
          <a:prstGeom prst="rect">
            <a:avLst/>
          </a:prstGeom>
          <a:solidFill>
            <a:schemeClr val="bg1"/>
          </a:solidFill>
        </p:spPr>
        <p:txBody>
          <a:bodyPr wrap="square">
            <a:spAutoFit/>
          </a:bodyPr>
          <a:lstStyle/>
          <a:p>
            <a:pPr>
              <a:lnSpc>
                <a:spcPct val="107000"/>
              </a:lnSpc>
              <a:defRPr/>
            </a:pP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b="1" dirty="0" err="1">
                <a:solidFill>
                  <a:srgbClr val="FF0000"/>
                </a:solidFill>
                <a:latin typeface="Times New Roman" panose="02020603050405020304" pitchFamily="18" charset="0"/>
                <a:cs typeface="Times New Roman" panose="02020603050405020304" pitchFamily="18" charset="0"/>
              </a:rPr>
              <a:t>Dựa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nhau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năng</a:t>
            </a:r>
            <a:r>
              <a:rPr lang="en-US" sz="2400" b="1" dirty="0">
                <a:solidFill>
                  <a:srgbClr val="FF0000"/>
                </a:solidFill>
                <a:latin typeface="Times New Roman" panose="02020603050405020304" pitchFamily="18" charset="0"/>
                <a:cs typeface="Times New Roman" panose="02020603050405020304" pitchFamily="18" charset="0"/>
              </a:rPr>
              <a:t> tan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môi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nhau</a:t>
            </a:r>
            <a:r>
              <a:rPr lang="en-US" sz="2400" b="1" dirty="0">
                <a:solidFill>
                  <a:srgbClr val="FF0000"/>
                </a:solidFill>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995" y="0"/>
            <a:ext cx="3599377" cy="3407352"/>
          </a:xfrm>
          <a:prstGeom prst="rect">
            <a:avLst/>
          </a:prstGeom>
        </p:spPr>
      </p:pic>
    </p:spTree>
    <p:extLst>
      <p:ext uri="{BB962C8B-B14F-4D97-AF65-F5344CB8AC3E}">
        <p14:creationId xmlns:p14="http://schemas.microsoft.com/office/powerpoint/2010/main" val="210239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7931065"/>
              </p:ext>
            </p:extLst>
          </p:nvPr>
        </p:nvGraphicFramePr>
        <p:xfrm>
          <a:off x="110836" y="54585"/>
          <a:ext cx="11958332" cy="4305180"/>
        </p:xfrm>
        <a:graphic>
          <a:graphicData uri="http://schemas.openxmlformats.org/drawingml/2006/table">
            <a:tbl>
              <a:tblPr firstRow="1" bandRow="1">
                <a:tableStyleId>{5C22544A-7EE6-4342-B048-85BDC9FD1C3A}</a:tableStyleId>
              </a:tblPr>
              <a:tblGrid>
                <a:gridCol w="5082039">
                  <a:extLst>
                    <a:ext uri="{9D8B030D-6E8A-4147-A177-3AD203B41FA5}">
                      <a16:colId xmlns:a16="http://schemas.microsoft.com/office/drawing/2014/main" val="20000"/>
                    </a:ext>
                  </a:extLst>
                </a:gridCol>
                <a:gridCol w="2367985">
                  <a:extLst>
                    <a:ext uri="{9D8B030D-6E8A-4147-A177-3AD203B41FA5}">
                      <a16:colId xmlns:a16="http://schemas.microsoft.com/office/drawing/2014/main" val="20001"/>
                    </a:ext>
                  </a:extLst>
                </a:gridCol>
                <a:gridCol w="4508308">
                  <a:extLst>
                    <a:ext uri="{9D8B030D-6E8A-4147-A177-3AD203B41FA5}">
                      <a16:colId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2800" b="1" dirty="0">
                        <a:solidFill>
                          <a:srgbClr val="2D0DB3"/>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txBody>
                  <a:tcPr anchor="ctr"/>
                </a:tc>
                <a:tc>
                  <a:txBody>
                    <a:bodyPr/>
                    <a:lstStyle/>
                    <a:p>
                      <a:pPr algn="l">
                        <a:lnSpc>
                          <a:spcPct val="107000"/>
                        </a:lnSpc>
                      </a:pPr>
                      <a:endParaRPr lang="en-US" sz="2800" b="1" dirty="0">
                        <a:solidFill>
                          <a:srgbClr val="2D0DB3"/>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2800" b="1" dirty="0">
                        <a:solidFill>
                          <a:srgbClr val="2D0DB3"/>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717926FA-0BED-4DD1-5A3B-D38AB07F3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64" y="4210992"/>
            <a:ext cx="8441045" cy="264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1">
            <a:extLst>
              <a:ext uri="{FF2B5EF4-FFF2-40B4-BE49-F238E27FC236}">
                <a16:creationId xmlns:a16="http://schemas.microsoft.com/office/drawing/2014/main" id="{FDFDD966-6CA5-F7DC-9A17-6A2132C7EF35}"/>
              </a:ext>
            </a:extLst>
          </p:cNvPr>
          <p:cNvGraphicFramePr>
            <a:graphicFrameLocks noGrp="1"/>
          </p:cNvGraphicFramePr>
          <p:nvPr>
            <p:extLst>
              <p:ext uri="{D42A27DB-BD31-4B8C-83A1-F6EECF244321}">
                <p14:modId xmlns:p14="http://schemas.microsoft.com/office/powerpoint/2010/main" val="3471509831"/>
              </p:ext>
            </p:extLst>
          </p:nvPr>
        </p:nvGraphicFramePr>
        <p:xfrm>
          <a:off x="122832" y="54585"/>
          <a:ext cx="11958332" cy="4351657"/>
        </p:xfrm>
        <a:graphic>
          <a:graphicData uri="http://schemas.openxmlformats.org/drawingml/2006/table">
            <a:tbl>
              <a:tblPr firstRow="1" bandRow="1">
                <a:tableStyleId>{5C22544A-7EE6-4342-B048-85BDC9FD1C3A}</a:tableStyleId>
              </a:tblPr>
              <a:tblGrid>
                <a:gridCol w="5082039">
                  <a:extLst>
                    <a:ext uri="{9D8B030D-6E8A-4147-A177-3AD203B41FA5}">
                      <a16:colId xmlns:a16="http://schemas.microsoft.com/office/drawing/2014/main" val="20000"/>
                    </a:ext>
                  </a:extLst>
                </a:gridCol>
                <a:gridCol w="2367985">
                  <a:extLst>
                    <a:ext uri="{9D8B030D-6E8A-4147-A177-3AD203B41FA5}">
                      <a16:colId xmlns:a16="http://schemas.microsoft.com/office/drawing/2014/main" val="20001"/>
                    </a:ext>
                  </a:extLst>
                </a:gridCol>
                <a:gridCol w="4508308">
                  <a:extLst>
                    <a:ext uri="{9D8B030D-6E8A-4147-A177-3AD203B41FA5}">
                      <a16:colId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2D0DB3"/>
                          </a:solidFill>
                          <a:effectLst/>
                          <a:latin typeface="Times New Roman" panose="02020603050405020304" pitchFamily="18" charset="0"/>
                          <a:cs typeface="Times New Roman" panose="02020603050405020304" pitchFamily="18" charset="0"/>
                        </a:rPr>
                        <a:t>k</a:t>
                      </a:r>
                      <a:r>
                        <a:rPr lang="en-US" sz="2800" b="1" dirty="0" err="1">
                          <a:solidFill>
                            <a:srgbClr val="2D0DB3"/>
                          </a:solidFill>
                          <a:latin typeface="Times New Roman" panose="02020603050405020304" pitchFamily="18" charset="0"/>
                          <a:cs typeface="Times New Roman" panose="02020603050405020304" pitchFamily="18" charset="0"/>
                        </a:rPr>
                        <a:t>ích</a:t>
                      </a:r>
                      <a:r>
                        <a:rPr lang="en-US" sz="2800" b="1" dirty="0">
                          <a:solidFill>
                            <a:srgbClr val="2D0DB3"/>
                          </a:solidFill>
                          <a:latin typeface="Times New Roman" panose="02020603050405020304" pitchFamily="18" charset="0"/>
                          <a:cs typeface="Times New Roman" panose="02020603050405020304" pitchFamily="18" charset="0"/>
                        </a:rPr>
                        <a:t> </a:t>
                      </a:r>
                      <a:r>
                        <a:rPr lang="en-US" sz="2800" b="1" dirty="0" err="1">
                          <a:solidFill>
                            <a:srgbClr val="2D0DB3"/>
                          </a:solidFill>
                          <a:latin typeface="Times New Roman" panose="02020603050405020304" pitchFamily="18" charset="0"/>
                          <a:cs typeface="Times New Roman" panose="02020603050405020304" pitchFamily="18" charset="0"/>
                        </a:rPr>
                        <a:t>thước</a:t>
                      </a:r>
                      <a:r>
                        <a:rPr lang="en-US" sz="2800" b="1" dirty="0">
                          <a:solidFill>
                            <a:srgbClr val="2D0DB3"/>
                          </a:solidFill>
                          <a:latin typeface="Times New Roman" panose="02020603050405020304" pitchFamily="18" charset="0"/>
                          <a:cs typeface="Times New Roman" panose="02020603050405020304" pitchFamily="18" charset="0"/>
                        </a:rPr>
                        <a:t> </a:t>
                      </a:r>
                      <a:r>
                        <a:rPr lang="en-US" sz="2800" b="1" dirty="0" err="1">
                          <a:solidFill>
                            <a:srgbClr val="2D0DB3"/>
                          </a:solidFill>
                          <a:latin typeface="Times New Roman" panose="02020603050405020304" pitchFamily="18" charset="0"/>
                          <a:cs typeface="Times New Roman" panose="02020603050405020304" pitchFamily="18" charset="0"/>
                        </a:rPr>
                        <a:t>hạt</a:t>
                      </a:r>
                      <a:r>
                        <a:rPr lang="en-US" sz="2800" b="1" dirty="0">
                          <a:solidFill>
                            <a:srgbClr val="2D0DB3"/>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Cô</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cạn</a:t>
                      </a:r>
                      <a:endParaRPr lang="en-US" sz="2800" b="1" dirty="0">
                        <a:effectLst/>
                        <a:latin typeface="Times New Roman" panose="02020603050405020304" pitchFamily="18" charset="0"/>
                        <a:cs typeface="Times New Roman" panose="02020603050405020304" pitchFamily="18" charset="0"/>
                      </a:endParaRPr>
                    </a:p>
                  </a:txBody>
                  <a:tcPr anchor="ct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2D0DB3"/>
                          </a:solidFill>
                          <a:effectLst/>
                          <a:latin typeface="Times New Roman" panose="02020603050405020304" pitchFamily="18" charset="0"/>
                          <a:cs typeface="Times New Roman" panose="02020603050405020304" pitchFamily="18" charset="0"/>
                        </a:rPr>
                        <a:t>tính</a:t>
                      </a:r>
                      <a:r>
                        <a:rPr lang="en-US" sz="2800" b="1" baseline="0" dirty="0">
                          <a:solidFill>
                            <a:srgbClr val="2D0DB3"/>
                          </a:solidFill>
                          <a:effectLst/>
                          <a:latin typeface="Times New Roman" panose="02020603050405020304" pitchFamily="18" charset="0"/>
                          <a:cs typeface="Times New Roman" panose="02020603050405020304" pitchFamily="18" charset="0"/>
                        </a:rPr>
                        <a:t> bay </a:t>
                      </a:r>
                      <a:r>
                        <a:rPr lang="en-US" sz="2800" b="1" baseline="0" dirty="0" err="1">
                          <a:solidFill>
                            <a:srgbClr val="2D0DB3"/>
                          </a:solidFill>
                          <a:effectLst/>
                          <a:latin typeface="Times New Roman" panose="02020603050405020304" pitchFamily="18" charset="0"/>
                          <a:cs typeface="Times New Roman" panose="02020603050405020304" pitchFamily="18" charset="0"/>
                        </a:rPr>
                        <a:t>hơi</a:t>
                      </a:r>
                      <a:r>
                        <a:rPr lang="en-US" sz="2800" b="1" baseline="0" dirty="0">
                          <a:solidFill>
                            <a:srgbClr val="2D0DB3"/>
                          </a:solidFill>
                          <a:effectLst/>
                          <a:latin typeface="Times New Roman" panose="02020603050405020304" pitchFamily="18" charset="0"/>
                          <a:cs typeface="Times New Roman" panose="02020603050405020304" pitchFamily="18" charset="0"/>
                        </a:rPr>
                        <a:t>.</a:t>
                      </a:r>
                      <a:endParaRPr lang="en-US" sz="2800" b="1" dirty="0">
                        <a:solidFill>
                          <a:srgbClr val="2D0DB3"/>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Chiết</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2D0DB3"/>
                          </a:solidFill>
                          <a:effectLst/>
                          <a:latin typeface="Times New Roman" panose="02020603050405020304" pitchFamily="18" charset="0"/>
                          <a:cs typeface="Times New Roman" panose="02020603050405020304" pitchFamily="18" charset="0"/>
                        </a:rPr>
                        <a:t>k</a:t>
                      </a:r>
                      <a:r>
                        <a:rPr lang="en-US" sz="2800" b="1" dirty="0" err="1">
                          <a:solidFill>
                            <a:srgbClr val="2D0DB3"/>
                          </a:solidFill>
                          <a:latin typeface="Times New Roman" panose="02020603050405020304" pitchFamily="18" charset="0"/>
                          <a:cs typeface="Times New Roman" panose="02020603050405020304" pitchFamily="18" charset="0"/>
                        </a:rPr>
                        <a:t>hả</a:t>
                      </a:r>
                      <a:r>
                        <a:rPr lang="en-US" sz="2800" b="1" dirty="0">
                          <a:solidFill>
                            <a:srgbClr val="2D0DB3"/>
                          </a:solidFill>
                          <a:latin typeface="Times New Roman" panose="02020603050405020304" pitchFamily="18" charset="0"/>
                          <a:cs typeface="Times New Roman" panose="02020603050405020304" pitchFamily="18" charset="0"/>
                        </a:rPr>
                        <a:t> </a:t>
                      </a:r>
                      <a:r>
                        <a:rPr lang="en-US" sz="2800" b="1" dirty="0" err="1">
                          <a:solidFill>
                            <a:srgbClr val="2D0DB3"/>
                          </a:solidFill>
                          <a:latin typeface="Times New Roman" panose="02020603050405020304" pitchFamily="18" charset="0"/>
                          <a:cs typeface="Times New Roman" panose="02020603050405020304" pitchFamily="18" charset="0"/>
                        </a:rPr>
                        <a:t>năng</a:t>
                      </a:r>
                      <a:r>
                        <a:rPr lang="en-US" sz="2800" b="1" dirty="0">
                          <a:solidFill>
                            <a:srgbClr val="2D0DB3"/>
                          </a:solidFill>
                          <a:latin typeface="Times New Roman" panose="02020603050405020304" pitchFamily="18" charset="0"/>
                          <a:cs typeface="Times New Roman" panose="02020603050405020304" pitchFamily="18" charset="0"/>
                        </a:rPr>
                        <a:t> tan </a:t>
                      </a:r>
                      <a:r>
                        <a:rPr lang="en-US" sz="2800" b="1" dirty="0" err="1">
                          <a:solidFill>
                            <a:srgbClr val="2D0DB3"/>
                          </a:solidFill>
                          <a:latin typeface="Times New Roman" panose="02020603050405020304" pitchFamily="18" charset="0"/>
                          <a:cs typeface="Times New Roman" panose="02020603050405020304" pitchFamily="18" charset="0"/>
                        </a:rPr>
                        <a:t>trong</a:t>
                      </a:r>
                      <a:r>
                        <a:rPr lang="en-US" sz="2800" b="1" dirty="0">
                          <a:solidFill>
                            <a:srgbClr val="2D0DB3"/>
                          </a:solidFill>
                          <a:latin typeface="Times New Roman" panose="02020603050405020304" pitchFamily="18" charset="0"/>
                          <a:cs typeface="Times New Roman" panose="02020603050405020304" pitchFamily="18" charset="0"/>
                        </a:rPr>
                        <a:t> </a:t>
                      </a:r>
                      <a:r>
                        <a:rPr lang="en-US" sz="2800" b="1" dirty="0" err="1">
                          <a:solidFill>
                            <a:srgbClr val="2D0DB3"/>
                          </a:solidFill>
                          <a:latin typeface="Times New Roman" panose="02020603050405020304" pitchFamily="18" charset="0"/>
                          <a:cs typeface="Times New Roman" panose="02020603050405020304" pitchFamily="18" charset="0"/>
                        </a:rPr>
                        <a:t>các</a:t>
                      </a:r>
                      <a:r>
                        <a:rPr lang="en-US" sz="2800" b="1" dirty="0">
                          <a:solidFill>
                            <a:srgbClr val="2D0DB3"/>
                          </a:solidFill>
                          <a:latin typeface="Times New Roman" panose="02020603050405020304" pitchFamily="18" charset="0"/>
                          <a:cs typeface="Times New Roman" panose="02020603050405020304" pitchFamily="18" charset="0"/>
                        </a:rPr>
                        <a:t> dung </a:t>
                      </a:r>
                      <a:r>
                        <a:rPr lang="en-US" sz="2800" b="1" dirty="0" err="1">
                          <a:solidFill>
                            <a:srgbClr val="2D0DB3"/>
                          </a:solidFill>
                          <a:latin typeface="Times New Roman" panose="02020603050405020304" pitchFamily="18" charset="0"/>
                          <a:cs typeface="Times New Roman" panose="02020603050405020304" pitchFamily="18" charset="0"/>
                        </a:rPr>
                        <a:t>môi</a:t>
                      </a:r>
                      <a:r>
                        <a:rPr lang="en-US" sz="2800" b="1" dirty="0">
                          <a:solidFill>
                            <a:srgbClr val="2D0DB3"/>
                          </a:solidFill>
                          <a:latin typeface="Times New Roman" panose="02020603050405020304" pitchFamily="18" charset="0"/>
                          <a:cs typeface="Times New Roman" panose="02020603050405020304" pitchFamily="18" charset="0"/>
                        </a:rPr>
                        <a:t> </a:t>
                      </a:r>
                      <a:r>
                        <a:rPr lang="en-US" sz="2800" b="1" dirty="0" err="1">
                          <a:solidFill>
                            <a:srgbClr val="2D0DB3"/>
                          </a:solidFill>
                          <a:latin typeface="Times New Roman" panose="02020603050405020304" pitchFamily="18" charset="0"/>
                          <a:cs typeface="Times New Roman" panose="02020603050405020304" pitchFamily="18" charset="0"/>
                        </a:rPr>
                        <a:t>khác</a:t>
                      </a:r>
                      <a:r>
                        <a:rPr lang="en-US" sz="2800" b="1" dirty="0">
                          <a:solidFill>
                            <a:srgbClr val="2D0DB3"/>
                          </a:solidFill>
                          <a:latin typeface="Times New Roman" panose="02020603050405020304" pitchFamily="18" charset="0"/>
                          <a:cs typeface="Times New Roman" panose="02020603050405020304" pitchFamily="18" charset="0"/>
                        </a:rPr>
                        <a:t> </a:t>
                      </a:r>
                      <a:r>
                        <a:rPr lang="en-US" sz="2800" b="1" dirty="0" err="1">
                          <a:solidFill>
                            <a:srgbClr val="2D0DB3"/>
                          </a:solidFill>
                          <a:latin typeface="Times New Roman" panose="02020603050405020304" pitchFamily="18" charset="0"/>
                          <a:cs typeface="Times New Roman" panose="02020603050405020304" pitchFamily="18" charset="0"/>
                        </a:rPr>
                        <a:t>nhau</a:t>
                      </a:r>
                      <a:r>
                        <a:rPr lang="en-US" sz="2800" b="1" dirty="0">
                          <a:solidFill>
                            <a:srgbClr val="2D0DB3"/>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3"/>
                  </a:ext>
                </a:extLst>
              </a:tr>
            </a:tbl>
          </a:graphicData>
        </a:graphic>
      </p:graphicFrame>
      <p:pic>
        <p:nvPicPr>
          <p:cNvPr id="5" name="ghi nhớ">
            <a:hlinkClick r:id="" action="ppaction://media"/>
            <a:extLst>
              <a:ext uri="{FF2B5EF4-FFF2-40B4-BE49-F238E27FC236}">
                <a16:creationId xmlns:a16="http://schemas.microsoft.com/office/drawing/2014/main" id="{4D2B35B5-A91F-309A-0657-4517C322E7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840" y="4406242"/>
            <a:ext cx="943429" cy="943429"/>
          </a:xfrm>
          <a:prstGeom prst="rect">
            <a:avLst/>
          </a:prstGeom>
        </p:spPr>
      </p:pic>
    </p:spTree>
    <p:extLst>
      <p:ext uri="{BB962C8B-B14F-4D97-AF65-F5344CB8AC3E}">
        <p14:creationId xmlns:p14="http://schemas.microsoft.com/office/powerpoint/2010/main" val="27006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81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7309211"/>
              </p:ext>
            </p:extLst>
          </p:nvPr>
        </p:nvGraphicFramePr>
        <p:xfrm>
          <a:off x="0" y="299638"/>
          <a:ext cx="11959988" cy="3229878"/>
        </p:xfrm>
        <a:graphic>
          <a:graphicData uri="http://schemas.openxmlformats.org/drawingml/2006/table">
            <a:tbl>
              <a:tblPr firstRow="1" bandRow="1">
                <a:tableStyleId>{5C22544A-7EE6-4342-B048-85BDC9FD1C3A}</a:tableStyleId>
              </a:tblPr>
              <a:tblGrid>
                <a:gridCol w="5083695">
                  <a:extLst>
                    <a:ext uri="{9D8B030D-6E8A-4147-A177-3AD203B41FA5}">
                      <a16:colId xmlns:a16="http://schemas.microsoft.com/office/drawing/2014/main" val="20000"/>
                    </a:ext>
                  </a:extLst>
                </a:gridCol>
                <a:gridCol w="2367985">
                  <a:extLst>
                    <a:ext uri="{9D8B030D-6E8A-4147-A177-3AD203B41FA5}">
                      <a16:colId xmlns:a16="http://schemas.microsoft.com/office/drawing/2014/main" val="20001"/>
                    </a:ext>
                  </a:extLst>
                </a:gridCol>
                <a:gridCol w="4508308">
                  <a:extLst>
                    <a:ext uri="{9D8B030D-6E8A-4147-A177-3AD203B41FA5}">
                      <a16:colId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a16="http://schemas.microsoft.com/office/drawing/2014/main" val="10000"/>
                  </a:ext>
                </a:extLst>
              </a:tr>
              <a:tr h="954948">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4.Tách </a:t>
                      </a:r>
                      <a:r>
                        <a:rPr lang="en-US" sz="2800" b="1" dirty="0" err="1">
                          <a:effectLst/>
                          <a:latin typeface="Times New Roman" panose="02020603050405020304" pitchFamily="18" charset="0"/>
                          <a:cs typeface="Times New Roman" panose="02020603050405020304" pitchFamily="18" charset="0"/>
                        </a:rPr>
                        <a:t>vàng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1301157">
                <a:tc>
                  <a:txBody>
                    <a:bodyPr/>
                    <a:lstStyle/>
                    <a:p>
                      <a:pPr marL="0" marR="0" indent="0" algn="ctr">
                        <a:lnSpc>
                          <a:spcPct val="107000"/>
                        </a:lnSpc>
                        <a:spcBef>
                          <a:spcPts val="0"/>
                        </a:spcBef>
                        <a:spcAft>
                          <a:spcPts val="0"/>
                        </a:spcAft>
                        <a:buFont typeface="+mj-lt"/>
                        <a:buNone/>
                      </a:pPr>
                      <a:r>
                        <a:rPr lang="en-US" sz="2800" b="1" dirty="0">
                          <a:effectLst/>
                          <a:latin typeface="Times New Roman" panose="02020603050405020304" pitchFamily="18" charset="0"/>
                          <a:cs typeface="Times New Roman" panose="02020603050405020304" pitchFamily="18" charset="0"/>
                        </a:rPr>
                        <a:t> 5.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tạp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cs typeface="Times New Roman" panose="02020603050405020304" pitchFamily="18" charset="0"/>
                        </a:rPr>
                        <a:t>.</a:t>
                      </a: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46241705"/>
              </p:ext>
            </p:extLst>
          </p:nvPr>
        </p:nvGraphicFramePr>
        <p:xfrm>
          <a:off x="0" y="299638"/>
          <a:ext cx="11959988" cy="3248703"/>
        </p:xfrm>
        <a:graphic>
          <a:graphicData uri="http://schemas.openxmlformats.org/drawingml/2006/table">
            <a:tbl>
              <a:tblPr firstRow="1" bandRow="1">
                <a:tableStyleId>{5C22544A-7EE6-4342-B048-85BDC9FD1C3A}</a:tableStyleId>
              </a:tblPr>
              <a:tblGrid>
                <a:gridCol w="5083695">
                  <a:extLst>
                    <a:ext uri="{9D8B030D-6E8A-4147-A177-3AD203B41FA5}">
                      <a16:colId xmlns:a16="http://schemas.microsoft.com/office/drawing/2014/main" val="20000"/>
                    </a:ext>
                  </a:extLst>
                </a:gridCol>
                <a:gridCol w="2367985">
                  <a:extLst>
                    <a:ext uri="{9D8B030D-6E8A-4147-A177-3AD203B41FA5}">
                      <a16:colId xmlns:a16="http://schemas.microsoft.com/office/drawing/2014/main" val="20001"/>
                    </a:ext>
                  </a:extLst>
                </a:gridCol>
                <a:gridCol w="4508308">
                  <a:extLst>
                    <a:ext uri="{9D8B030D-6E8A-4147-A177-3AD203B41FA5}">
                      <a16:colId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a16="http://schemas.microsoft.com/office/drawing/2014/main" val="10000"/>
                  </a:ext>
                </a:extLst>
              </a:tr>
              <a:tr h="954948">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4.Tách </a:t>
                      </a:r>
                      <a:r>
                        <a:rPr lang="en-US" sz="2800" b="1" dirty="0" err="1">
                          <a:effectLst/>
                          <a:latin typeface="Times New Roman" panose="02020603050405020304" pitchFamily="18" charset="0"/>
                          <a:cs typeface="Times New Roman" panose="02020603050405020304" pitchFamily="18" charset="0"/>
                        </a:rPr>
                        <a:t>vàng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Lắng</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mức</a:t>
                      </a:r>
                      <a:r>
                        <a:rPr lang="en-US" sz="2800" b="1" baseline="0" dirty="0">
                          <a:solidFill>
                            <a:srgbClr val="FF0000"/>
                          </a:solidFill>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độ</a:t>
                      </a:r>
                      <a:r>
                        <a:rPr lang="en-US" sz="2800" b="1" baseline="0" dirty="0">
                          <a:solidFill>
                            <a:srgbClr val="FF0000"/>
                          </a:solidFill>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nặng</a:t>
                      </a:r>
                      <a:r>
                        <a:rPr lang="en-US" sz="2800" b="1" baseline="0" dirty="0">
                          <a:solidFill>
                            <a:srgbClr val="FF0000"/>
                          </a:solidFill>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nhẹ</a:t>
                      </a:r>
                      <a:r>
                        <a:rPr lang="en-US" sz="2800" b="1" baseline="0" dirty="0">
                          <a:solidFill>
                            <a:srgbClr val="FF0000"/>
                          </a:solidFill>
                          <a:effectLst/>
                          <a:latin typeface="Times New Roman" panose="02020603050405020304" pitchFamily="18" charset="0"/>
                          <a:cs typeface="Times New Roman" panose="02020603050405020304" pitchFamily="18" charset="0"/>
                        </a:rPr>
                        <a:t>.</a:t>
                      </a:r>
                      <a:endParaRPr lang="en-US" sz="2800" b="1" dirty="0">
                        <a:solidFill>
                          <a:srgbClr val="FF000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1301157">
                <a:tc>
                  <a:txBody>
                    <a:bodyPr/>
                    <a:lstStyle/>
                    <a:p>
                      <a:pPr marL="0" marR="0" indent="0" algn="ctr">
                        <a:lnSpc>
                          <a:spcPct val="107000"/>
                        </a:lnSpc>
                        <a:spcBef>
                          <a:spcPts val="0"/>
                        </a:spcBef>
                        <a:spcAft>
                          <a:spcPts val="0"/>
                        </a:spcAft>
                        <a:buFont typeface="+mj-lt"/>
                        <a:buNone/>
                      </a:pPr>
                      <a:r>
                        <a:rPr lang="en-US" sz="2800" b="1" dirty="0">
                          <a:effectLst/>
                          <a:latin typeface="Times New Roman" panose="02020603050405020304" pitchFamily="18" charset="0"/>
                          <a:cs typeface="Times New Roman" panose="02020603050405020304" pitchFamily="18" charset="0"/>
                        </a:rPr>
                        <a:t> 5.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tạp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cs typeface="Times New Roman" panose="02020603050405020304" pitchFamily="18" charset="0"/>
                        </a:rPr>
                        <a:t>.</a:t>
                      </a: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k</a:t>
                      </a:r>
                      <a:r>
                        <a:rPr lang="en-US" sz="2800" b="1" dirty="0" err="1">
                          <a:solidFill>
                            <a:srgbClr val="FF0000"/>
                          </a:solidFill>
                          <a:latin typeface="Times New Roman" panose="02020603050405020304" pitchFamily="18" charset="0"/>
                          <a:cs typeface="Times New Roman" panose="02020603050405020304" pitchFamily="18" charset="0"/>
                        </a:rPr>
                        <a: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hạt</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433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7791946"/>
              </p:ext>
            </p:extLst>
          </p:nvPr>
        </p:nvGraphicFramePr>
        <p:xfrm>
          <a:off x="109180" y="54585"/>
          <a:ext cx="11959988" cy="6626587"/>
        </p:xfrm>
        <a:graphic>
          <a:graphicData uri="http://schemas.openxmlformats.org/drawingml/2006/table">
            <a:tbl>
              <a:tblPr firstRow="1" bandRow="1">
                <a:tableStyleId>{5C22544A-7EE6-4342-B048-85BDC9FD1C3A}</a:tableStyleId>
              </a:tblPr>
              <a:tblGrid>
                <a:gridCol w="5083695">
                  <a:extLst>
                    <a:ext uri="{9D8B030D-6E8A-4147-A177-3AD203B41FA5}">
                      <a16:colId xmlns:a16="http://schemas.microsoft.com/office/drawing/2014/main" val="20000"/>
                    </a:ext>
                  </a:extLst>
                </a:gridCol>
                <a:gridCol w="2367985">
                  <a:extLst>
                    <a:ext uri="{9D8B030D-6E8A-4147-A177-3AD203B41FA5}">
                      <a16:colId xmlns:a16="http://schemas.microsoft.com/office/drawing/2014/main" val="20001"/>
                    </a:ext>
                  </a:extLst>
                </a:gridCol>
                <a:gridCol w="4508308">
                  <a:extLst>
                    <a:ext uri="{9D8B030D-6E8A-4147-A177-3AD203B41FA5}">
                      <a16:colId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k</a:t>
                      </a:r>
                      <a:r>
                        <a:rPr lang="en-US" sz="2800" b="1" dirty="0" err="1">
                          <a:solidFill>
                            <a:srgbClr val="FF0000"/>
                          </a:solidFill>
                          <a:latin typeface="Times New Roman" panose="02020603050405020304" pitchFamily="18" charset="0"/>
                          <a:cs typeface="Times New Roman" panose="02020603050405020304" pitchFamily="18" charset="0"/>
                        </a:rPr>
                        <a: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hạt</a:t>
                      </a:r>
                      <a:r>
                        <a:rPr lang="en-US" sz="2800" b="1" dirty="0">
                          <a:solidFill>
                            <a:srgbClr val="FF00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Cô</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cạn</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tính</a:t>
                      </a:r>
                      <a:r>
                        <a:rPr lang="en-US" sz="2800" b="1" baseline="0" dirty="0">
                          <a:solidFill>
                            <a:srgbClr val="FF0000"/>
                          </a:solidFill>
                          <a:effectLst/>
                          <a:latin typeface="Times New Roman" panose="02020603050405020304" pitchFamily="18" charset="0"/>
                          <a:cs typeface="Times New Roman" panose="02020603050405020304" pitchFamily="18" charset="0"/>
                        </a:rPr>
                        <a:t> bay </a:t>
                      </a:r>
                      <a:r>
                        <a:rPr lang="en-US" sz="2800" b="1" baseline="0" dirty="0" err="1">
                          <a:solidFill>
                            <a:srgbClr val="FF0000"/>
                          </a:solidFill>
                          <a:effectLst/>
                          <a:latin typeface="Times New Roman" panose="02020603050405020304" pitchFamily="18" charset="0"/>
                          <a:cs typeface="Times New Roman" panose="02020603050405020304" pitchFamily="18" charset="0"/>
                        </a:rPr>
                        <a:t>hơi</a:t>
                      </a:r>
                      <a:r>
                        <a:rPr lang="en-US" sz="2800" b="1" baseline="0" dirty="0">
                          <a:solidFill>
                            <a:srgbClr val="FF0000"/>
                          </a:solidFill>
                          <a:effectLst/>
                          <a:latin typeface="Times New Roman" panose="02020603050405020304" pitchFamily="18" charset="0"/>
                          <a:cs typeface="Times New Roman" panose="02020603050405020304" pitchFamily="18" charset="0"/>
                        </a:rPr>
                        <a:t>.</a:t>
                      </a:r>
                      <a:endParaRPr lang="en-US" sz="2800" b="1" dirty="0">
                        <a:solidFill>
                          <a:srgbClr val="FF000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Chiết</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k</a:t>
                      </a:r>
                      <a:r>
                        <a:rPr lang="en-US" sz="2800" b="1" dirty="0" err="1">
                          <a:solidFill>
                            <a:srgbClr val="FF0000"/>
                          </a:solidFill>
                          <a:latin typeface="Times New Roman" panose="02020603050405020304" pitchFamily="18" charset="0"/>
                          <a:cs typeface="Times New Roman" panose="02020603050405020304" pitchFamily="18" charset="0"/>
                        </a:rPr>
                        <a:t>hả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tan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môi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nhau</a:t>
                      </a:r>
                      <a:r>
                        <a:rPr lang="en-US" sz="2800" b="1" dirty="0">
                          <a:solidFill>
                            <a:srgbClr val="FF00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3"/>
                  </a:ext>
                </a:extLst>
              </a:tr>
              <a:tr h="954948">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4.Tách </a:t>
                      </a:r>
                      <a:r>
                        <a:rPr lang="en-US" sz="2800" b="1" dirty="0" err="1">
                          <a:effectLst/>
                          <a:latin typeface="Times New Roman" panose="02020603050405020304" pitchFamily="18" charset="0"/>
                          <a:cs typeface="Times New Roman" panose="02020603050405020304" pitchFamily="18" charset="0"/>
                        </a:rPr>
                        <a:t>vàng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Lắng</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mức</a:t>
                      </a:r>
                      <a:r>
                        <a:rPr lang="en-US" sz="2800" b="1" baseline="0" dirty="0">
                          <a:solidFill>
                            <a:srgbClr val="FF0000"/>
                          </a:solidFill>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độ</a:t>
                      </a:r>
                      <a:r>
                        <a:rPr lang="en-US" sz="2800" b="1" baseline="0" dirty="0">
                          <a:solidFill>
                            <a:srgbClr val="FF0000"/>
                          </a:solidFill>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nặng</a:t>
                      </a:r>
                      <a:r>
                        <a:rPr lang="en-US" sz="2800" b="1" baseline="0" dirty="0">
                          <a:solidFill>
                            <a:srgbClr val="FF0000"/>
                          </a:solidFill>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nhẹ</a:t>
                      </a:r>
                      <a:r>
                        <a:rPr lang="en-US" sz="2800" b="1" baseline="0" dirty="0">
                          <a:solidFill>
                            <a:srgbClr val="FF0000"/>
                          </a:solidFill>
                          <a:effectLst/>
                          <a:latin typeface="Times New Roman" panose="02020603050405020304" pitchFamily="18" charset="0"/>
                          <a:cs typeface="Times New Roman" panose="02020603050405020304" pitchFamily="18" charset="0"/>
                        </a:rPr>
                        <a:t>.</a:t>
                      </a:r>
                      <a:endParaRPr lang="en-US" sz="2800" b="1" dirty="0">
                        <a:solidFill>
                          <a:srgbClr val="FF000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1301157">
                <a:tc>
                  <a:txBody>
                    <a:bodyPr/>
                    <a:lstStyle/>
                    <a:p>
                      <a:pPr marL="0" marR="0" indent="0" algn="ctr">
                        <a:lnSpc>
                          <a:spcPct val="107000"/>
                        </a:lnSpc>
                        <a:spcBef>
                          <a:spcPts val="0"/>
                        </a:spcBef>
                        <a:spcAft>
                          <a:spcPts val="0"/>
                        </a:spcAft>
                        <a:buFont typeface="+mj-lt"/>
                        <a:buNone/>
                      </a:pPr>
                      <a:r>
                        <a:rPr lang="en-US" sz="2800" b="1" dirty="0">
                          <a:effectLst/>
                          <a:latin typeface="Times New Roman" panose="02020603050405020304" pitchFamily="18" charset="0"/>
                          <a:cs typeface="Times New Roman" panose="02020603050405020304" pitchFamily="18" charset="0"/>
                        </a:rPr>
                        <a:t> 5.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tạp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cs typeface="Times New Roman" panose="02020603050405020304" pitchFamily="18" charset="0"/>
                        </a:rPr>
                        <a:t>.</a:t>
                      </a: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cs typeface="Times New Roman" panose="02020603050405020304" pitchFamily="18" charset="0"/>
                        </a:rPr>
                        <a:t>k</a:t>
                      </a:r>
                      <a:r>
                        <a:rPr lang="en-US" sz="2800" b="1" dirty="0" err="1">
                          <a:solidFill>
                            <a:srgbClr val="FF0000"/>
                          </a:solidFill>
                          <a:latin typeface="Times New Roman" panose="02020603050405020304" pitchFamily="18" charset="0"/>
                          <a:cs typeface="Times New Roman" panose="02020603050405020304" pitchFamily="18" charset="0"/>
                        </a:rPr>
                        <a: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hạt</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3446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31679" y="244400"/>
            <a:ext cx="10467833" cy="523220"/>
          </a:xfrm>
          <a:prstGeom prst="rect">
            <a:avLst/>
          </a:prstGeom>
          <a:noFill/>
        </p:spPr>
        <p:txBody>
          <a:bodyPr wrap="square" rtlCol="0">
            <a:spAutoFit/>
          </a:bodyPr>
          <a:lstStyle/>
          <a:p>
            <a:pPr algn="ctr"/>
            <a:r>
              <a:rPr lang="en-US" sz="2800" b="1" dirty="0">
                <a:solidFill>
                  <a:srgbClr val="C00000"/>
                </a:solidFill>
              </a:rPr>
              <a:t>VẬN DỤNG</a:t>
            </a:r>
          </a:p>
        </p:txBody>
      </p:sp>
      <p:sp>
        <p:nvSpPr>
          <p:cNvPr id="18" name="Rectangle 17"/>
          <p:cNvSpPr/>
          <p:nvPr/>
        </p:nvSpPr>
        <p:spPr>
          <a:xfrm>
            <a:off x="168812" y="885703"/>
            <a:ext cx="11854375" cy="3013133"/>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Trả</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lời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các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câu</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hỏi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sau</a:t>
            </a:r>
            <a:endParaRPr lang="en-US" sz="2600" b="1" dirty="0">
              <a:effectLst/>
              <a:latin typeface="Times New Roman" panose="02020603050405020304" pitchFamily="18" charset="0"/>
              <a:ea typeface="Calibri" panose="020F0502020204030204" pitchFamily="34" charset="0"/>
              <a:cs typeface="Arial" panose="020B0604020202020204" pitchFamily="34" charset="0"/>
            </a:endParaRP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tràn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Nội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nay </a:t>
            </a:r>
            <a:r>
              <a:rPr lang="en-US" sz="2600" b="1" dirty="0" err="1">
                <a:latin typeface="Times New Roman" panose="02020603050405020304" pitchFamily="18" charset="0"/>
                <a:cs typeface="Times New Roman" panose="02020603050405020304" pitchFamily="18" charset="0"/>
              </a:rPr>
              <a:t>đang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ô </a:t>
            </a:r>
            <a:r>
              <a:rPr lang="en-US" sz="2600" b="1" dirty="0" err="1">
                <a:latin typeface="Times New Roman" panose="02020603050405020304" pitchFamily="18" charset="0"/>
                <a:cs typeface="Times New Roman" panose="02020603050405020304" pitchFamily="18" charset="0"/>
              </a:rPr>
              <a:t>nhiễm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chúng</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cần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quen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gì</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khỏe</a:t>
            </a:r>
            <a:r>
              <a:rPr lang="en-US" sz="2600" b="1" dirty="0">
                <a:latin typeface="Times New Roman" panose="02020603050405020304" pitchFamily="18" charset="0"/>
                <a:cs typeface="Times New Roman" panose="02020603050405020304" pitchFamily="18" charset="0"/>
              </a:rPr>
              <a:t>?</a:t>
            </a:r>
          </a:p>
        </p:txBody>
      </p:sp>
      <p:pic>
        <p:nvPicPr>
          <p:cNvPr id="2" name="vận dụng">
            <a:hlinkClick r:id="" action="ppaction://media"/>
            <a:extLst>
              <a:ext uri="{FF2B5EF4-FFF2-40B4-BE49-F238E27FC236}">
                <a16:creationId xmlns:a16="http://schemas.microsoft.com/office/drawing/2014/main" id="{1AAB238E-2EAB-8D35-234F-21F020B7EA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8812" y="3813627"/>
            <a:ext cx="1181017" cy="1181017"/>
          </a:xfrm>
          <a:prstGeom prst="rect">
            <a:avLst/>
          </a:prstGeom>
        </p:spPr>
      </p:pic>
    </p:spTree>
    <p:extLst>
      <p:ext uri="{BB962C8B-B14F-4D97-AF65-F5344CB8AC3E}">
        <p14:creationId xmlns:p14="http://schemas.microsoft.com/office/powerpoint/2010/main" val="235836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Nước cất tiêm, dung môi pha tiêm - Hộp 50 ống x5ml | thietbiytecuongvie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834" y="830141"/>
            <a:ext cx="3352799" cy="2475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78502" y="77637"/>
            <a:ext cx="8610599"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hỗn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hợp</a:t>
            </a:r>
            <a:endParaRPr lang="en-US" sz="3200" b="1" dirty="0">
              <a:solidFill>
                <a:srgbClr val="FF0000"/>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804" y="3736698"/>
            <a:ext cx="3529622" cy="219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48455" y="5786947"/>
            <a:ext cx="2920174" cy="523221"/>
          </a:xfrm>
          <a:prstGeom prst="rect">
            <a:avLst/>
          </a:prstGeom>
          <a:noFill/>
        </p:spPr>
        <p:txBody>
          <a:bodyPr wrap="square" rtlCol="0">
            <a:spAutoFit/>
          </a:bodyPr>
          <a:lstStyle/>
          <a:p>
            <a:pPr algn="ctr"/>
            <a:r>
              <a:rPr lang="en-US" sz="2800" b="1" dirty="0">
                <a:solidFill>
                  <a:srgbClr val="2D0DB3"/>
                </a:solidFill>
                <a:latin typeface="Times New Roman" pitchFamily="18" charset="0"/>
                <a:cs typeface="Times New Roman" pitchFamily="18" charset="0"/>
              </a:rPr>
              <a:t>4. </a:t>
            </a:r>
            <a:r>
              <a:rPr lang="en-US" sz="2800" b="1" dirty="0" err="1">
                <a:solidFill>
                  <a:srgbClr val="2D0DB3"/>
                </a:solidFill>
                <a:latin typeface="Times New Roman" pitchFamily="18" charset="0"/>
                <a:cs typeface="Times New Roman" pitchFamily="18" charset="0"/>
              </a:rPr>
              <a:t>Thanh</a:t>
            </a:r>
            <a:r>
              <a:rPr lang="en-US" sz="2800" b="1" dirty="0">
                <a:solidFill>
                  <a:srgbClr val="2D0DB3"/>
                </a:solidFill>
                <a:latin typeface="Times New Roman" pitchFamily="18" charset="0"/>
                <a:cs typeface="Times New Roman" pitchFamily="18" charset="0"/>
              </a:rPr>
              <a:t> </a:t>
            </a:r>
            <a:r>
              <a:rPr lang="en-US" sz="2800" b="1" dirty="0" err="1">
                <a:solidFill>
                  <a:srgbClr val="2D0DB3"/>
                </a:solidFill>
                <a:latin typeface="Times New Roman" pitchFamily="18" charset="0"/>
                <a:cs typeface="Times New Roman" pitchFamily="18" charset="0"/>
              </a:rPr>
              <a:t>nhôm</a:t>
            </a:r>
            <a:endParaRPr lang="en-US" sz="2800" b="1" dirty="0">
              <a:solidFill>
                <a:srgbClr val="2D0DB3"/>
              </a:solidFill>
              <a:latin typeface="Times New Roman" pitchFamily="18" charset="0"/>
              <a:cs typeface="Times New Roman" pitchFamily="18" charset="0"/>
            </a:endParaRPr>
          </a:p>
        </p:txBody>
      </p:sp>
      <p:sp>
        <p:nvSpPr>
          <p:cNvPr id="7" name="TextBox 6"/>
          <p:cNvSpPr txBox="1"/>
          <p:nvPr/>
        </p:nvSpPr>
        <p:spPr>
          <a:xfrm>
            <a:off x="1217048" y="3238702"/>
            <a:ext cx="2920174" cy="523221"/>
          </a:xfrm>
          <a:prstGeom prst="rect">
            <a:avLst/>
          </a:prstGeom>
          <a:noFill/>
        </p:spPr>
        <p:txBody>
          <a:bodyPr wrap="square" rtlCol="0">
            <a:spAutoFit/>
          </a:bodyPr>
          <a:lstStyle/>
          <a:p>
            <a:pPr algn="ctr"/>
            <a:r>
              <a:rPr lang="en-US" sz="2800" b="1" dirty="0">
                <a:solidFill>
                  <a:srgbClr val="2D0DB3"/>
                </a:solidFill>
                <a:latin typeface="Times New Roman" pitchFamily="18" charset="0"/>
                <a:cs typeface="Times New Roman" pitchFamily="18" charset="0"/>
              </a:rPr>
              <a:t>1. </a:t>
            </a:r>
            <a:r>
              <a:rPr lang="en-US" sz="2800" b="1" dirty="0" err="1">
                <a:solidFill>
                  <a:srgbClr val="2D0DB3"/>
                </a:solidFill>
                <a:latin typeface="Times New Roman" pitchFamily="18" charset="0"/>
                <a:cs typeface="Times New Roman" pitchFamily="18" charset="0"/>
              </a:rPr>
              <a:t>Nước</a:t>
            </a:r>
            <a:r>
              <a:rPr lang="en-US" sz="2800" b="1" dirty="0">
                <a:solidFill>
                  <a:srgbClr val="2D0DB3"/>
                </a:solidFill>
                <a:latin typeface="Times New Roman" pitchFamily="18" charset="0"/>
                <a:cs typeface="Times New Roman" pitchFamily="18" charset="0"/>
              </a:rPr>
              <a:t> </a:t>
            </a:r>
            <a:r>
              <a:rPr lang="en-US" sz="2800" b="1" dirty="0" err="1">
                <a:solidFill>
                  <a:srgbClr val="2D0DB3"/>
                </a:solidFill>
                <a:latin typeface="Times New Roman" pitchFamily="18" charset="0"/>
                <a:cs typeface="Times New Roman" pitchFamily="18" charset="0"/>
              </a:rPr>
              <a:t>cất</a:t>
            </a:r>
            <a:endParaRPr lang="en-US" sz="2800" b="1" dirty="0">
              <a:solidFill>
                <a:srgbClr val="2D0DB3"/>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833" y="3768851"/>
            <a:ext cx="2053152" cy="204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243462" y="5812798"/>
            <a:ext cx="2920174" cy="523221"/>
          </a:xfrm>
          <a:prstGeom prst="rect">
            <a:avLst/>
          </a:prstGeom>
          <a:noFill/>
        </p:spPr>
        <p:txBody>
          <a:bodyPr wrap="square" rtlCol="0">
            <a:spAutoFit/>
          </a:bodyPr>
          <a:lstStyle/>
          <a:p>
            <a:pPr algn="ctr"/>
            <a:r>
              <a:rPr lang="en-US" sz="2800" b="1" dirty="0">
                <a:solidFill>
                  <a:srgbClr val="2D0DB3"/>
                </a:solidFill>
                <a:latin typeface="Times New Roman" pitchFamily="18" charset="0"/>
                <a:cs typeface="Times New Roman" pitchFamily="18" charset="0"/>
              </a:rPr>
              <a:t>3. </a:t>
            </a:r>
            <a:r>
              <a:rPr lang="en-US" sz="2800" b="1" dirty="0" err="1">
                <a:solidFill>
                  <a:srgbClr val="2D0DB3"/>
                </a:solidFill>
                <a:latin typeface="Times New Roman" pitchFamily="18" charset="0"/>
                <a:cs typeface="Times New Roman" pitchFamily="18" charset="0"/>
              </a:rPr>
              <a:t>Cồn</a:t>
            </a:r>
            <a:r>
              <a:rPr lang="en-US" sz="2800" b="1" dirty="0">
                <a:solidFill>
                  <a:srgbClr val="2D0DB3"/>
                </a:solidFill>
                <a:latin typeface="Times New Roman" pitchFamily="18" charset="0"/>
                <a:cs typeface="Times New Roman" pitchFamily="18" charset="0"/>
              </a:rPr>
              <a:t> 90</a:t>
            </a:r>
            <a:r>
              <a:rPr lang="en-US" sz="2800" b="1" baseline="30000" dirty="0">
                <a:solidFill>
                  <a:srgbClr val="2D0DB3"/>
                </a:solidFill>
                <a:latin typeface="Times New Roman" pitchFamily="18" charset="0"/>
                <a:cs typeface="Times New Roman" pitchFamily="18" charset="0"/>
              </a:rPr>
              <a:t>0</a:t>
            </a:r>
            <a:endParaRPr lang="en-US" sz="2800" b="1" dirty="0">
              <a:solidFill>
                <a:srgbClr val="2D0DB3"/>
              </a:solidFill>
              <a:latin typeface="Times New Roman" pitchFamily="18" charset="0"/>
              <a:cs typeface="Times New Roman" pitchFamily="18" charset="0"/>
            </a:endParaRPr>
          </a:p>
        </p:txBody>
      </p:sp>
      <p:sp>
        <p:nvSpPr>
          <p:cNvPr id="12" name="TextBox 11"/>
          <p:cNvSpPr txBox="1"/>
          <p:nvPr/>
        </p:nvSpPr>
        <p:spPr>
          <a:xfrm>
            <a:off x="5525968" y="2923309"/>
            <a:ext cx="2920174" cy="523221"/>
          </a:xfrm>
          <a:prstGeom prst="rect">
            <a:avLst/>
          </a:prstGeom>
          <a:noFill/>
        </p:spPr>
        <p:txBody>
          <a:bodyPr wrap="square" rtlCol="0">
            <a:spAutoFit/>
          </a:bodyPr>
          <a:lstStyle/>
          <a:p>
            <a:pPr algn="ctr"/>
            <a:r>
              <a:rPr lang="en-US" sz="2800" b="1" dirty="0">
                <a:solidFill>
                  <a:srgbClr val="2D0DB3"/>
                </a:solidFill>
                <a:latin typeface="Times New Roman" pitchFamily="18" charset="0"/>
                <a:cs typeface="Times New Roman" pitchFamily="18" charset="0"/>
              </a:rPr>
              <a:t>2. </a:t>
            </a:r>
            <a:r>
              <a:rPr lang="en-US" sz="2800" b="1" dirty="0" err="1">
                <a:solidFill>
                  <a:srgbClr val="2D0DB3"/>
                </a:solidFill>
                <a:latin typeface="Times New Roman" pitchFamily="18" charset="0"/>
                <a:cs typeface="Times New Roman" pitchFamily="18" charset="0"/>
              </a:rPr>
              <a:t>Nước</a:t>
            </a:r>
            <a:r>
              <a:rPr lang="en-US" sz="2800" b="1" dirty="0">
                <a:solidFill>
                  <a:srgbClr val="2D0DB3"/>
                </a:solidFill>
                <a:latin typeface="Times New Roman" pitchFamily="18" charset="0"/>
                <a:cs typeface="Times New Roman" pitchFamily="18" charset="0"/>
              </a:rPr>
              <a:t> </a:t>
            </a:r>
            <a:r>
              <a:rPr lang="en-US" sz="2800" b="1" dirty="0" err="1">
                <a:solidFill>
                  <a:srgbClr val="2D0DB3"/>
                </a:solidFill>
                <a:latin typeface="Times New Roman" pitchFamily="18" charset="0"/>
                <a:cs typeface="Times New Roman" pitchFamily="18" charset="0"/>
              </a:rPr>
              <a:t>muối</a:t>
            </a:r>
            <a:endParaRPr lang="en-US" sz="2800" b="1" dirty="0">
              <a:solidFill>
                <a:srgbClr val="2D0DB3"/>
              </a:solidFill>
              <a:latin typeface="Times New Roman" pitchFamily="18" charset="0"/>
              <a:cs typeface="Times New Roman" pitchFamily="18" charset="0"/>
            </a:endParaRPr>
          </a:p>
        </p:txBody>
      </p:sp>
      <p:sp>
        <p:nvSpPr>
          <p:cNvPr id="13" name="TextBox 12"/>
          <p:cNvSpPr txBox="1"/>
          <p:nvPr/>
        </p:nvSpPr>
        <p:spPr>
          <a:xfrm>
            <a:off x="8788901" y="2067959"/>
            <a:ext cx="3200400"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Hỗn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hợp</a:t>
            </a:r>
            <a:r>
              <a:rPr lang="en-US" sz="2400" b="1" dirty="0">
                <a:solidFill>
                  <a:srgbClr val="FF0000"/>
                </a:solidFill>
                <a:latin typeface="Times New Roman" pitchFamily="18" charset="0"/>
                <a:cs typeface="Times New Roman" pitchFamily="18" charset="0"/>
              </a:rPr>
              <a:t>: 2,3, 5</a:t>
            </a:r>
          </a:p>
        </p:txBody>
      </p:sp>
      <p:pic>
        <p:nvPicPr>
          <p:cNvPr id="2" name="Picture 1"/>
          <p:cNvPicPr>
            <a:picLocks noChangeAspect="1"/>
          </p:cNvPicPr>
          <p:nvPr/>
        </p:nvPicPr>
        <p:blipFill rotWithShape="1">
          <a:blip r:embed="rId5"/>
          <a:srcRect t="18244" b="18560"/>
          <a:stretch/>
        </p:blipFill>
        <p:spPr>
          <a:xfrm>
            <a:off x="5501551" y="831273"/>
            <a:ext cx="2969009" cy="2092036"/>
          </a:xfrm>
          <a:prstGeom prst="rect">
            <a:avLst/>
          </a:prstGeom>
        </p:spPr>
      </p:pic>
      <p:pic>
        <p:nvPicPr>
          <p:cNvPr id="3" name="Picture 2"/>
          <p:cNvPicPr>
            <a:picLocks noChangeAspect="1"/>
          </p:cNvPicPr>
          <p:nvPr/>
        </p:nvPicPr>
        <p:blipFill rotWithShape="1">
          <a:blip r:embed="rId6"/>
          <a:srcRect b="21020"/>
          <a:stretch/>
        </p:blipFill>
        <p:spPr>
          <a:xfrm>
            <a:off x="8493463" y="3247573"/>
            <a:ext cx="2926334" cy="2460500"/>
          </a:xfrm>
          <a:prstGeom prst="rect">
            <a:avLst/>
          </a:prstGeom>
        </p:spPr>
      </p:pic>
      <p:sp>
        <p:nvSpPr>
          <p:cNvPr id="14" name="TextBox 13"/>
          <p:cNvSpPr txBox="1"/>
          <p:nvPr/>
        </p:nvSpPr>
        <p:spPr>
          <a:xfrm>
            <a:off x="8773280" y="5667168"/>
            <a:ext cx="2920174" cy="523221"/>
          </a:xfrm>
          <a:prstGeom prst="rect">
            <a:avLst/>
          </a:prstGeom>
          <a:noFill/>
        </p:spPr>
        <p:txBody>
          <a:bodyPr wrap="square" rtlCol="0">
            <a:spAutoFit/>
          </a:bodyPr>
          <a:lstStyle/>
          <a:p>
            <a:pPr algn="ctr"/>
            <a:r>
              <a:rPr lang="en-US" sz="2800" b="1" dirty="0">
                <a:solidFill>
                  <a:srgbClr val="2D0DB3"/>
                </a:solidFill>
                <a:latin typeface="Times New Roman" pitchFamily="18" charset="0"/>
                <a:cs typeface="Times New Roman" pitchFamily="18" charset="0"/>
              </a:rPr>
              <a:t>5. </a:t>
            </a:r>
            <a:r>
              <a:rPr lang="en-US" sz="2800" b="1" dirty="0" err="1">
                <a:solidFill>
                  <a:srgbClr val="2D0DB3"/>
                </a:solidFill>
                <a:latin typeface="Times New Roman" pitchFamily="18" charset="0"/>
                <a:cs typeface="Times New Roman" pitchFamily="18" charset="0"/>
              </a:rPr>
              <a:t>Nước</a:t>
            </a:r>
            <a:r>
              <a:rPr lang="en-US" sz="2800" b="1" dirty="0">
                <a:solidFill>
                  <a:srgbClr val="2D0DB3"/>
                </a:solidFill>
                <a:latin typeface="Times New Roman" pitchFamily="18" charset="0"/>
                <a:cs typeface="Times New Roman" pitchFamily="18" charset="0"/>
              </a:rPr>
              <a:t> cam</a:t>
            </a:r>
          </a:p>
        </p:txBody>
      </p:sp>
    </p:spTree>
    <p:extLst>
      <p:ext uri="{BB962C8B-B14F-4D97-AF65-F5344CB8AC3E}">
        <p14:creationId xmlns:p14="http://schemas.microsoft.com/office/powerpoint/2010/main" val="295969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272" y="567861"/>
            <a:ext cx="9761456" cy="4213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510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NHIỆM VỤ VỀ NHÀ</a:t>
            </a:r>
          </a:p>
        </p:txBody>
      </p:sp>
      <p:sp>
        <p:nvSpPr>
          <p:cNvPr id="18" name="Rectangle 17"/>
          <p:cNvSpPr/>
          <p:nvPr/>
        </p:nvSpPr>
        <p:spPr>
          <a:xfrm>
            <a:off x="337625" y="1926714"/>
            <a:ext cx="10861887" cy="1899698"/>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spcAft>
                <a:spcPts val="0"/>
              </a:spcAft>
              <a:tabLst>
                <a:tab pos="540385" algn="l"/>
              </a:tabLst>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dây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5991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595" y="395789"/>
            <a:ext cx="2934268"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Em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50627" y="1160048"/>
            <a:ext cx="10781731" cy="452431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Cơ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endParaRPr lang="en-US" sz="2800" b="1" dirty="0">
              <a:solidFill>
                <a:srgbClr val="002060"/>
              </a:solidFill>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quạt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Sau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qua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trở</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lớn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tóc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côn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trùng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loại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HEPA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nấm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tới</a:t>
            </a:r>
            <a:r>
              <a:rPr lang="en-US" sz="2600" b="1" dirty="0">
                <a:latin typeface="Times New Roman" panose="02020603050405020304" pitchFamily="18" charset="0"/>
                <a:cs typeface="Times New Roman" panose="02020603050405020304" pitchFamily="18" charset="0"/>
              </a:rPr>
              <a:t> 0,3 </a:t>
            </a:r>
            <a:r>
              <a:rPr lang="en-US" sz="2600" b="1" dirty="0" err="1">
                <a:latin typeface="Times New Roman" panose="02020603050405020304" pitchFamily="18" charset="0"/>
                <a:cs typeface="Times New Roman" panose="02020603050405020304" pitchFamily="18" charset="0"/>
              </a:rPr>
              <a:t>micromet</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than </a:t>
            </a:r>
            <a:r>
              <a:rPr lang="en-US" sz="2600" b="1" dirty="0" err="1">
                <a:solidFill>
                  <a:srgbClr val="C00000"/>
                </a:solidFill>
                <a:latin typeface="Times New Roman" panose="02020603050405020304" pitchFamily="18" charset="0"/>
                <a:cs typeface="Times New Roman" panose="02020603050405020304" pitchFamily="18" charset="0"/>
              </a:rPr>
              <a:t>hoạt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thải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mùi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chịu</a:t>
            </a:r>
            <a:r>
              <a:rPr lang="en-US" sz="2600" b="1" dirty="0">
                <a:latin typeface="Times New Roman" panose="02020603050405020304" pitchFamily="18" charset="0"/>
                <a:cs typeface="Times New Roman" panose="02020603050405020304" pitchFamily="18" charset="0"/>
              </a:rPr>
              <a:t>..</a:t>
            </a:r>
          </a:p>
        </p:txBody>
      </p:sp>
      <p:pic>
        <p:nvPicPr>
          <p:cNvPr id="4" name="em có biết">
            <a:hlinkClick r:id="" action="ppaction://media"/>
            <a:extLst>
              <a:ext uri="{FF2B5EF4-FFF2-40B4-BE49-F238E27FC236}">
                <a16:creationId xmlns:a16="http://schemas.microsoft.com/office/drawing/2014/main" id="{0FF64894-2FF3-E88E-D9C8-4735CB67D7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7427" y="192589"/>
            <a:ext cx="406400" cy="406400"/>
          </a:xfrm>
          <a:prstGeom prst="rect">
            <a:avLst/>
          </a:prstGeom>
        </p:spPr>
      </p:pic>
    </p:spTree>
    <p:extLst>
      <p:ext uri="{BB962C8B-B14F-4D97-AF65-F5344CB8AC3E}">
        <p14:creationId xmlns:p14="http://schemas.microsoft.com/office/powerpoint/2010/main" val="8837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25" y="213498"/>
            <a:ext cx="5876527" cy="32908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840" y="180110"/>
            <a:ext cx="5359977" cy="33242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068" y="3672360"/>
            <a:ext cx="5876527" cy="30757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841" y="3464891"/>
            <a:ext cx="5359977" cy="321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25091" y="3382669"/>
            <a:ext cx="4959927" cy="461665"/>
          </a:xfrm>
          <a:prstGeom prst="rect">
            <a:avLst/>
          </a:prstGeom>
          <a:solidFill>
            <a:schemeClr val="bg1"/>
          </a:solidFill>
        </p:spPr>
        <p:txBody>
          <a:bodyPr wrap="square" rtlCol="0">
            <a:spAutoFit/>
          </a:bodyPr>
          <a:lstStyle/>
          <a:p>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a:t>
            </a:r>
          </a:p>
        </p:txBody>
      </p:sp>
      <p:sp>
        <p:nvSpPr>
          <p:cNvPr id="7" name="TextBox 6"/>
          <p:cNvSpPr txBox="1"/>
          <p:nvPr/>
        </p:nvSpPr>
        <p:spPr>
          <a:xfrm>
            <a:off x="3325090" y="4263723"/>
            <a:ext cx="4959927" cy="461665"/>
          </a:xfrm>
          <a:prstGeom prst="rect">
            <a:avLst/>
          </a:prstGeom>
          <a:solidFill>
            <a:schemeClr val="bg1"/>
          </a:solidFill>
        </p:spPr>
        <p:txBody>
          <a:bodyPr wrap="square" rtlCol="0">
            <a:spAutoFit/>
          </a:bodyPr>
          <a:lstStyle/>
          <a:p>
            <a:r>
              <a:rPr lang="en-US" sz="2400" b="1" dirty="0">
                <a:solidFill>
                  <a:srgbClr val="FF0000"/>
                </a:solidFill>
                <a:latin typeface="Times New Roman" pitchFamily="18" charset="0"/>
                <a:cs typeface="Times New Roman" pitchFamily="18" charset="0"/>
                <a:sym typeface="Wingdings" panose="05000000000000000000" pitchFamily="2" charset="2"/>
              </a:rPr>
              <a:t></a:t>
            </a:r>
            <a:r>
              <a:rPr lang="en-US" sz="2400" b="1" dirty="0" err="1">
                <a:solidFill>
                  <a:srgbClr val="FF0000"/>
                </a:solidFill>
                <a:latin typeface="Times New Roman" pitchFamily="18" charset="0"/>
                <a:cs typeface="Times New Roman" pitchFamily="18" charset="0"/>
              </a:rPr>
              <a:t>Sản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xuất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muối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từ</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biển</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08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474" y="463058"/>
            <a:ext cx="6930102"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810489" y="1562539"/>
            <a:ext cx="10920846" cy="3970318"/>
          </a:xfrm>
          <a:prstGeom prst="rect">
            <a:avLst/>
          </a:prstGeom>
          <a:noFill/>
          <a:ln>
            <a:noFill/>
          </a:ln>
        </p:spPr>
        <p:txBody>
          <a:bodyPr wrap="square" rtlCol="0">
            <a:spAutoFit/>
          </a:bodyPr>
          <a:lstStyle/>
          <a:p>
            <a:r>
              <a:rPr lang="en-US" sz="2800" b="1" dirty="0">
                <a:highlight>
                  <a:srgbClr val="FFFF00"/>
                </a:highlight>
                <a:latin typeface="Times New Roman" panose="02020603050405020304" pitchFamily="18" charset="0"/>
                <a:cs typeface="Times New Roman" panose="02020603050405020304" pitchFamily="18" charset="0"/>
              </a:rPr>
              <a:t>T</a:t>
            </a:r>
            <a:r>
              <a:rPr lang="vi-VN" sz="2800" b="1" dirty="0">
                <a:highlight>
                  <a:srgbClr val="FFFF00"/>
                </a:highlight>
                <a:latin typeface="Times New Roman" panose="02020603050405020304" pitchFamily="18" charset="0"/>
                <a:cs typeface="Times New Roman" panose="02020603050405020304" pitchFamily="18" charset="0"/>
              </a:rPr>
              <a:t>rong tự nhiên </a:t>
            </a:r>
            <a:r>
              <a:rPr lang="en-US" sz="2800" b="1" dirty="0" err="1">
                <a:highlight>
                  <a:srgbClr val="FFFF00"/>
                </a:highlight>
                <a:latin typeface="Times New Roman" panose="02020603050405020304" pitchFamily="18" charset="0"/>
                <a:cs typeface="Times New Roman" panose="02020603050405020304" pitchFamily="18" charset="0"/>
              </a:rPr>
              <a:t>hầu</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hết</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các</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chất</a:t>
            </a:r>
            <a:r>
              <a:rPr lang="en-US" sz="2800" b="1" dirty="0">
                <a:highlight>
                  <a:srgbClr val="FFFF00"/>
                </a:highlight>
                <a:latin typeface="Times New Roman" panose="02020603050405020304" pitchFamily="18" charset="0"/>
                <a:cs typeface="Times New Roman" panose="02020603050405020304" pitchFamily="18" charset="0"/>
              </a:rPr>
              <a:t> </a:t>
            </a:r>
            <a:r>
              <a:rPr lang="vi-VN" sz="2800" b="1" dirty="0">
                <a:highlight>
                  <a:srgbClr val="FFFF00"/>
                </a:highlight>
                <a:latin typeface="Times New Roman" panose="02020603050405020304" pitchFamily="18" charset="0"/>
                <a:cs typeface="Times New Roman" panose="02020603050405020304" pitchFamily="18" charset="0"/>
              </a:rPr>
              <a:t>đều</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là</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hỗn</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hợp</a:t>
            </a: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a:t>
            </a:r>
            <a:r>
              <a:rPr lang="vi-VN" sz="2800" b="1" dirty="0">
                <a:latin typeface="Times New Roman" panose="02020603050405020304" pitchFamily="18" charset="0"/>
                <a:cs typeface="Times New Roman" panose="02020603050405020304" pitchFamily="18" charset="0"/>
              </a:rPr>
              <a:t>ỗn hợp trong tự nhiên 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của hai hay nhiều chất khác nhau</a:t>
            </a:r>
            <a:r>
              <a:rPr lang="en-US" sz="2800" dirty="0"/>
              <a:t>. </a:t>
            </a:r>
            <a:r>
              <a:rPr lang="vi-VN" sz="2800" b="1" dirty="0">
                <a:latin typeface="Times New Roman" panose="02020603050405020304" pitchFamily="18" charset="0"/>
                <a:cs typeface="Times New Roman" panose="02020603050405020304" pitchFamily="18" charset="0"/>
              </a:rPr>
              <a:t>Do nhu cầu sử dụng nên quá trình tách chất trong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công nghệ hóa học là rất cần thiết. Một ví dụ điển hình cho quá trình tách chất trong công nghệ hóa học là công nghệ lọc hóa dầu. Dầu thô gồm hỗn hợp nhiều các </a:t>
            </a:r>
            <a:r>
              <a:rPr lang="vi-VN" sz="2800" b="1" u="sng" dirty="0">
                <a:latin typeface="Times New Roman" panose="02020603050405020304" pitchFamily="18" charset="0"/>
                <a:cs typeface="Times New Roman" panose="02020603050405020304" pitchFamily="18" charset="0"/>
                <a:hlinkClick r:id="rId2" tooltip="Hidrocacbon (trang chưa được viết)"/>
              </a:rPr>
              <a:t>hidrocacbon</a:t>
            </a:r>
            <a:r>
              <a:rPr lang="vi-VN" sz="2800" b="1" dirty="0">
                <a:latin typeface="Times New Roman" panose="02020603050405020304" pitchFamily="18" charset="0"/>
                <a:cs typeface="Times New Roman" panose="02020603050405020304" pitchFamily="18" charset="0"/>
              </a:rPr>
              <a:t> khác nhau, do đó để có thể sử dụng được cho những mục đích khác nhau, hỗn hợp dầu thô cần phải được tách ra thành các sản phẩm có ích như </a:t>
            </a:r>
            <a:r>
              <a:rPr lang="vi-VN" sz="2800" b="1" u="sng" dirty="0">
                <a:latin typeface="Times New Roman" panose="02020603050405020304" pitchFamily="18" charset="0"/>
                <a:cs typeface="Times New Roman" panose="02020603050405020304" pitchFamily="18" charset="0"/>
                <a:hlinkClick r:id="rId3" tooltip="Xăng"/>
              </a:rPr>
              <a:t>xăng</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4" tooltip="Diezel (trang chưa được viết)"/>
              </a:rPr>
              <a:t>diezel</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5" tooltip="Dầu nhờn"/>
              </a:rPr>
              <a:t>dầu nhờn</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6" tooltip="Nhựa đường"/>
              </a:rPr>
              <a:t>nhựa đường</a:t>
            </a:r>
            <a:r>
              <a:rPr lang="vi-VN" sz="2800" b="1" dirty="0">
                <a:latin typeface="Times New Roman" panose="02020603050405020304" pitchFamily="18" charset="0"/>
                <a:cs typeface="Times New Roman" panose="02020603050405020304" pitchFamily="18" charset="0"/>
              </a:rPr>
              <a:t>.v.v..</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0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82060" y="1426583"/>
            <a:ext cx="10467833" cy="2677656"/>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trường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sau</a:t>
            </a:r>
            <a:r>
              <a:rPr lang="en-US" sz="2800" b="1" dirty="0">
                <a:solidFill>
                  <a:srgbClr val="C00000"/>
                </a:solidFill>
                <a:latin typeface="Times New Roman" panose="02020603050405020304" pitchFamily="18" charset="0"/>
                <a:cs typeface="Times New Roman" panose="02020603050405020304" pitchFamily="18" charset="0"/>
              </a:rPr>
              <a:t>:</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	1.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muối</a:t>
            </a:r>
            <a:r>
              <a:rPr lang="en-US" sz="2800" b="1" dirty="0">
                <a:solidFill>
                  <a:srgbClr val="C00000"/>
                </a:solidFill>
                <a:latin typeface="Times New Roman" panose="02020603050405020304" pitchFamily="18" charset="0"/>
                <a:cs typeface="Times New Roman" panose="02020603050405020304" pitchFamily="18" charset="0"/>
              </a:rPr>
              <a:t> </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	2.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endParaRPr lang="en-US" sz="2800" b="1" dirty="0">
              <a:solidFill>
                <a:srgbClr val="C00000"/>
              </a:solidFill>
              <a:latin typeface="Times New Roman" panose="02020603050405020304" pitchFamily="18" charset="0"/>
              <a:cs typeface="Times New Roman" panose="02020603050405020304" pitchFamily="18" charset="0"/>
            </a:endParaRPr>
          </a:p>
          <a:p>
            <a:r>
              <a:rPr lang="en-US" sz="2800" b="1" dirty="0">
                <a:solidFill>
                  <a:srgbClr val="C00000"/>
                </a:solidFill>
                <a:latin typeface="Times New Roman" panose="02020603050405020304" pitchFamily="18" charset="0"/>
                <a:cs typeface="Times New Roman" panose="02020603050405020304" pitchFamily="18" charset="0"/>
              </a:rPr>
              <a:t>	3.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dầu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ăn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endParaRPr lang="en-US" sz="2800" b="1" dirty="0">
              <a:solidFill>
                <a:srgbClr val="C00000"/>
              </a:solidFill>
              <a:latin typeface="Times New Roman" panose="02020603050405020304" pitchFamily="18" charset="0"/>
              <a:cs typeface="Times New Roman" panose="02020603050405020304" pitchFamily="18" charset="0"/>
            </a:endParaRPr>
          </a:p>
          <a:p>
            <a:r>
              <a:rPr lang="en-US" sz="2800" b="1" dirty="0">
                <a:solidFill>
                  <a:srgbClr val="C00000"/>
                </a:solidFill>
                <a:latin typeface="Times New Roman" panose="02020603050405020304" pitchFamily="18" charset="0"/>
                <a:cs typeface="Times New Roman" panose="02020603050405020304" pitchFamily="18" charset="0"/>
              </a:rPr>
              <a:t>	4.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endParaRPr lang="en-US" sz="2800" b="1" dirty="0">
              <a:solidFill>
                <a:srgbClr val="C00000"/>
              </a:solidFill>
              <a:latin typeface="Times New Roman" panose="02020603050405020304" pitchFamily="18" charset="0"/>
              <a:cs typeface="Times New Roman" panose="02020603050405020304" pitchFamily="18" charset="0"/>
            </a:endParaRPr>
          </a:p>
          <a:p>
            <a:r>
              <a:rPr lang="en-US" sz="2800" b="1" dirty="0">
                <a:solidFill>
                  <a:srgbClr val="C00000"/>
                </a:solidFill>
                <a:latin typeface="Times New Roman" panose="02020603050405020304" pitchFamily="18" charset="0"/>
                <a:cs typeface="Times New Roman" panose="02020603050405020304" pitchFamily="18" charset="0"/>
              </a:rPr>
              <a:t>	5.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tạp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khác</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 name="Title 2">
            <a:extLst>
              <a:ext uri="{FF2B5EF4-FFF2-40B4-BE49-F238E27FC236}">
                <a16:creationId xmlns:a16="http://schemas.microsoft.com/office/drawing/2014/main" id="{4D733B4F-9710-3355-E591-6869F03D7C5B}"/>
              </a:ext>
            </a:extLst>
          </p:cNvPr>
          <p:cNvSpPr txBox="1">
            <a:spLocks/>
          </p:cNvSpPr>
          <p:nvPr/>
        </p:nvSpPr>
        <p:spPr bwMode="auto">
          <a:xfrm>
            <a:off x="1042107" y="432581"/>
            <a:ext cx="951504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solidFill>
                  <a:srgbClr val="0000FF"/>
                </a:solidFill>
                <a:cs typeface="Arial" panose="020B0604020202020204" pitchFamily="34" charset="0"/>
              </a:rPr>
              <a:t>Bài</a:t>
            </a:r>
            <a:r>
              <a:rPr lang="en-US" altLang="en-US" sz="4000" b="1" dirty="0">
                <a:solidFill>
                  <a:srgbClr val="0000FF"/>
                </a:solidFill>
                <a:cs typeface="Arial" panose="020B0604020202020204" pitchFamily="34" charset="0"/>
              </a:rPr>
              <a:t> 11. TÁCH CHẤT RA KHỎI HỖ HỢP</a:t>
            </a:r>
          </a:p>
        </p:txBody>
      </p:sp>
    </p:spTree>
    <p:extLst>
      <p:ext uri="{BB962C8B-B14F-4D97-AF65-F5344CB8AC3E}">
        <p14:creationId xmlns:p14="http://schemas.microsoft.com/office/powerpoint/2010/main" val="42226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4322" y="100234"/>
            <a:ext cx="8420149" cy="523220"/>
          </a:xfrm>
          <a:prstGeom prst="rect">
            <a:avLst/>
          </a:prstGeom>
          <a:noFill/>
        </p:spPr>
        <p:txBody>
          <a:bodyPr wrap="square" rtlCol="0">
            <a:spAutoFit/>
          </a:bodyPr>
          <a:lstStyle/>
          <a:p>
            <a:r>
              <a:rPr lang="en-US" sz="2800" b="1" dirty="0"/>
              <a:t>- </a:t>
            </a:r>
            <a:r>
              <a:rPr lang="en-US" sz="2800" b="1" dirty="0" err="1"/>
              <a:t>Tại</a:t>
            </a:r>
            <a:r>
              <a:rPr lang="en-US" sz="2800" b="1" dirty="0"/>
              <a:t> </a:t>
            </a:r>
            <a:r>
              <a:rPr lang="en-US" sz="2800" b="1" dirty="0" err="1"/>
              <a:t>sao</a:t>
            </a:r>
            <a:r>
              <a:rPr lang="en-US" sz="2800" b="1" dirty="0"/>
              <a:t> </a:t>
            </a:r>
            <a:r>
              <a:rPr lang="en-US" sz="2800" b="1" dirty="0" err="1"/>
              <a:t>đãi</a:t>
            </a:r>
            <a:r>
              <a:rPr lang="en-US" sz="2800" b="1" dirty="0"/>
              <a:t> </a:t>
            </a:r>
            <a:r>
              <a:rPr lang="en-US" sz="2800" b="1" dirty="0" err="1"/>
              <a:t>cát</a:t>
            </a:r>
            <a:r>
              <a:rPr lang="en-US" sz="2800" b="1" dirty="0"/>
              <a:t> </a:t>
            </a:r>
            <a:r>
              <a:rPr lang="en-US" sz="2800" b="1" dirty="0" err="1"/>
              <a:t>lại</a:t>
            </a:r>
            <a:r>
              <a:rPr lang="en-US" sz="2800" b="1" dirty="0"/>
              <a:t> </a:t>
            </a:r>
            <a:r>
              <a:rPr lang="en-US" sz="2800" b="1" dirty="0" err="1"/>
              <a:t>tìm</a:t>
            </a:r>
            <a:r>
              <a:rPr lang="en-US" sz="2800" b="1" dirty="0"/>
              <a:t> </a:t>
            </a:r>
            <a:r>
              <a:rPr lang="en-US" sz="2800" b="1" dirty="0" err="1"/>
              <a:t>được</a:t>
            </a:r>
            <a:r>
              <a:rPr lang="en-US" sz="2800" b="1" dirty="0"/>
              <a:t> </a:t>
            </a:r>
            <a:r>
              <a:rPr lang="en-US" sz="2800" b="1" dirty="0" err="1"/>
              <a:t>vàng</a:t>
            </a:r>
            <a:r>
              <a:rPr lang="en-US" sz="2800" b="1"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86" y="623454"/>
            <a:ext cx="11398828" cy="5505209"/>
          </a:xfrm>
          <a:prstGeom prst="rect">
            <a:avLst/>
          </a:prstGeom>
        </p:spPr>
      </p:pic>
      <p:sp>
        <p:nvSpPr>
          <p:cNvPr id="7" name="Rectangle 6"/>
          <p:cNvSpPr/>
          <p:nvPr/>
        </p:nvSpPr>
        <p:spPr>
          <a:xfrm>
            <a:off x="396586" y="6003713"/>
            <a:ext cx="11645359" cy="461665"/>
          </a:xfrm>
          <a:prstGeom prst="rect">
            <a:avLst/>
          </a:prstGeom>
          <a:solidFill>
            <a:schemeClr val="bg1"/>
          </a:solidFill>
        </p:spPr>
        <p:txBody>
          <a:bodyPr wrap="square">
            <a:spAutoFit/>
          </a:bodyPr>
          <a:lstStyle/>
          <a:p>
            <a:pPr algn="ctr"/>
            <a:r>
              <a:rPr lang="en-US" sz="2400" b="1" dirty="0" err="1">
                <a:solidFill>
                  <a:srgbClr val="C00000"/>
                </a:solidFill>
                <a:latin typeface="Times New Roman" panose="02020603050405020304" pitchFamily="18" charset="0"/>
                <a:cs typeface="Times New Roman" panose="02020603050405020304" pitchFamily="18" charset="0"/>
              </a:rPr>
              <a:t>Vàng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nặng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hơn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cát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đãi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hỗn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hợp</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nước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vàng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sẽ</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lắng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xuống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dưới</a:t>
            </a:r>
            <a:r>
              <a:rPr lang="en-US" sz="24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72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68" y="91814"/>
            <a:ext cx="5876527" cy="32908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407" y="106787"/>
            <a:ext cx="5359977" cy="33242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73" y="3382669"/>
            <a:ext cx="5876527" cy="30757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219" y="3245378"/>
            <a:ext cx="5359977" cy="321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8068" y="6304521"/>
            <a:ext cx="11015003" cy="461665"/>
          </a:xfrm>
          <a:prstGeom prst="rect">
            <a:avLst/>
          </a:prstGeom>
          <a:solidFill>
            <a:schemeClr val="bg1"/>
          </a:solidFill>
        </p:spPr>
        <p:txBody>
          <a:bodyPr wrap="square" rtlCol="0">
            <a:spAutoFit/>
          </a:bodyPr>
          <a:lstStyle/>
          <a:p>
            <a:pPr algn="ctr"/>
            <a:r>
              <a:rPr lang="en-US" sz="2400" b="1">
                <a:solidFill>
                  <a:srgbClr val="FF0000"/>
                </a:solidFill>
                <a:latin typeface="Times New Roman" pitchFamily="18" charset="0"/>
                <a:cs typeface="Times New Roman" pitchFamily="18" charset="0"/>
              </a:rPr>
              <a:t>Dựa vào đặc điểm nào mà ta có thể tách muối ra khỏi nước biển?</a:t>
            </a:r>
            <a:endParaRPr lang="en-US" sz="2400" b="1" dirty="0">
              <a:solidFill>
                <a:srgbClr val="FF0000"/>
              </a:solidFill>
              <a:latin typeface="Times New Roman" pitchFamily="18" charset="0"/>
              <a:cs typeface="Times New Roman" pitchFamily="18" charset="0"/>
            </a:endParaRPr>
          </a:p>
        </p:txBody>
      </p:sp>
      <p:sp>
        <p:nvSpPr>
          <p:cNvPr id="2" name="TextBox 5">
            <a:extLst>
              <a:ext uri="{FF2B5EF4-FFF2-40B4-BE49-F238E27FC236}">
                <a16:creationId xmlns:a16="http://schemas.microsoft.com/office/drawing/2014/main" id="{9A4922D2-4D75-878C-4290-3B4F0738EC3C}"/>
              </a:ext>
            </a:extLst>
          </p:cNvPr>
          <p:cNvSpPr txBox="1"/>
          <p:nvPr/>
        </p:nvSpPr>
        <p:spPr>
          <a:xfrm>
            <a:off x="219473" y="6367307"/>
            <a:ext cx="11015003" cy="461665"/>
          </a:xfrm>
          <a:prstGeom prst="rect">
            <a:avLst/>
          </a:prstGeom>
          <a:solidFill>
            <a:schemeClr val="bg1"/>
          </a:solidFill>
        </p:spPr>
        <p:txBody>
          <a:bodyPr wrap="square" rtlCol="0">
            <a:spAutoFit/>
          </a:bodyPr>
          <a:lstStyle/>
          <a:p>
            <a:pPr algn="ctr"/>
            <a:r>
              <a:rPr lang="en-US" sz="2400" b="1">
                <a:solidFill>
                  <a:srgbClr val="2D0DB3"/>
                </a:solidFill>
                <a:latin typeface="Times New Roman" pitchFamily="18" charset="0"/>
                <a:cs typeface="Times New Roman" pitchFamily="18" charset="0"/>
              </a:rPr>
              <a:t>Muối khó bay hơi, bền với nhiệt độ cao</a:t>
            </a:r>
            <a:endParaRPr lang="en-US" sz="2400" b="1" dirty="0">
              <a:solidFill>
                <a:srgbClr val="2D0DB3"/>
              </a:solidFill>
              <a:latin typeface="Times New Roman" pitchFamily="18" charset="0"/>
              <a:cs typeface="Times New Roman" pitchFamily="18" charset="0"/>
            </a:endParaRPr>
          </a:p>
        </p:txBody>
      </p:sp>
    </p:spTree>
    <p:extLst>
      <p:ext uri="{BB962C8B-B14F-4D97-AF65-F5344CB8AC3E}">
        <p14:creationId xmlns:p14="http://schemas.microsoft.com/office/powerpoint/2010/main" val="32294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65711" y="1056469"/>
            <a:ext cx="10467833" cy="2677656"/>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trường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sau</a:t>
            </a:r>
            <a:r>
              <a:rPr lang="en-US" sz="2800" b="1" dirty="0">
                <a:solidFill>
                  <a:srgbClr val="C00000"/>
                </a:solidFill>
                <a:latin typeface="Times New Roman" panose="02020603050405020304" pitchFamily="18" charset="0"/>
                <a:cs typeface="Times New Roman" panose="02020603050405020304" pitchFamily="18" charset="0"/>
              </a:rPr>
              <a:t>:</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	1.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muối</a:t>
            </a:r>
            <a:r>
              <a:rPr lang="en-US" sz="2800" b="1" dirty="0">
                <a:solidFill>
                  <a:srgbClr val="C00000"/>
                </a:solidFill>
                <a:latin typeface="Times New Roman" panose="02020603050405020304" pitchFamily="18" charset="0"/>
                <a:cs typeface="Times New Roman" panose="02020603050405020304" pitchFamily="18" charset="0"/>
              </a:rPr>
              <a:t> </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	2.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endParaRPr lang="en-US" sz="2800" b="1" dirty="0">
              <a:solidFill>
                <a:srgbClr val="C00000"/>
              </a:solidFill>
              <a:latin typeface="Times New Roman" panose="02020603050405020304" pitchFamily="18" charset="0"/>
              <a:cs typeface="Times New Roman" panose="02020603050405020304" pitchFamily="18" charset="0"/>
            </a:endParaRPr>
          </a:p>
          <a:p>
            <a:r>
              <a:rPr lang="en-US" sz="2800" b="1" dirty="0">
                <a:solidFill>
                  <a:srgbClr val="C00000"/>
                </a:solidFill>
                <a:latin typeface="Times New Roman" panose="02020603050405020304" pitchFamily="18" charset="0"/>
                <a:cs typeface="Times New Roman" panose="02020603050405020304" pitchFamily="18" charset="0"/>
              </a:rPr>
              <a:t>	3.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dầu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ăn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endParaRPr lang="en-US" sz="2800" b="1" dirty="0">
              <a:solidFill>
                <a:srgbClr val="C00000"/>
              </a:solidFill>
              <a:latin typeface="Times New Roman" panose="02020603050405020304" pitchFamily="18" charset="0"/>
              <a:cs typeface="Times New Roman" panose="02020603050405020304" pitchFamily="18" charset="0"/>
            </a:endParaRPr>
          </a:p>
          <a:p>
            <a:r>
              <a:rPr lang="en-US" sz="2800" b="1" dirty="0">
                <a:solidFill>
                  <a:srgbClr val="C00000"/>
                </a:solidFill>
                <a:latin typeface="Times New Roman" panose="02020603050405020304" pitchFamily="18" charset="0"/>
                <a:cs typeface="Times New Roman" panose="02020603050405020304" pitchFamily="18" charset="0"/>
              </a:rPr>
              <a:t>	4.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endParaRPr lang="en-US" sz="2800" b="1" dirty="0">
              <a:solidFill>
                <a:srgbClr val="C00000"/>
              </a:solidFill>
              <a:latin typeface="Times New Roman" panose="02020603050405020304" pitchFamily="18" charset="0"/>
              <a:cs typeface="Times New Roman" panose="02020603050405020304" pitchFamily="18" charset="0"/>
            </a:endParaRPr>
          </a:p>
          <a:p>
            <a:r>
              <a:rPr lang="en-US" sz="2800" b="1" dirty="0">
                <a:solidFill>
                  <a:srgbClr val="C00000"/>
                </a:solidFill>
                <a:latin typeface="Times New Roman" panose="02020603050405020304" pitchFamily="18" charset="0"/>
                <a:cs typeface="Times New Roman" panose="02020603050405020304" pitchFamily="18" charset="0"/>
              </a:rPr>
              <a:t>	5.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tạp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khác</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8E27F34A-9B88-879C-B415-AEABD3F587BE}"/>
              </a:ext>
            </a:extLst>
          </p:cNvPr>
          <p:cNvSpPr txBox="1">
            <a:spLocks/>
          </p:cNvSpPr>
          <p:nvPr/>
        </p:nvSpPr>
        <p:spPr bwMode="auto">
          <a:xfrm>
            <a:off x="298424" y="3935982"/>
            <a:ext cx="10125735"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0000"/>
                </a:solidFill>
                <a:cs typeface="Arial" panose="020B0604020202020204" pitchFamily="34" charset="0"/>
              </a:rPr>
              <a:t>Nguyên tắc:  Dựa vào sự khác nhau về tính chất của chất</a:t>
            </a:r>
            <a:endParaRPr lang="en-US" altLang="en-US" sz="28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64422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94969" y="6304002"/>
            <a:ext cx="6161174" cy="553998"/>
          </a:xfrm>
          <a:prstGeom prst="rect">
            <a:avLst/>
          </a:prstGeom>
          <a:solidFill>
            <a:schemeClr val="bg1"/>
          </a:solidFill>
        </p:spPr>
        <p:txBody>
          <a:bodyPr wrap="none">
            <a:spAutoFit/>
          </a:bodyPr>
          <a:lstStyle/>
          <a:p>
            <a:r>
              <a:rPr lang="en-US" sz="3000" b="1" dirty="0" err="1">
                <a:solidFill>
                  <a:srgbClr val="C00000"/>
                </a:solidFill>
              </a:rPr>
              <a:t>Tách</a:t>
            </a:r>
            <a:r>
              <a:rPr lang="en-US" sz="3000" b="1" dirty="0">
                <a:solidFill>
                  <a:srgbClr val="C00000"/>
                </a:solidFill>
              </a:rPr>
              <a:t> </a:t>
            </a:r>
            <a:r>
              <a:rPr lang="en-US" sz="3000" b="1" dirty="0" err="1">
                <a:solidFill>
                  <a:srgbClr val="C00000"/>
                </a:solidFill>
              </a:rPr>
              <a:t>chất</a:t>
            </a:r>
            <a:r>
              <a:rPr lang="en-US" sz="3000" b="1" dirty="0">
                <a:solidFill>
                  <a:srgbClr val="C00000"/>
                </a:solidFill>
              </a:rPr>
              <a:t> </a:t>
            </a:r>
            <a:r>
              <a:rPr lang="en-US" sz="3000" b="1" dirty="0" err="1">
                <a:solidFill>
                  <a:srgbClr val="C00000"/>
                </a:solidFill>
              </a:rPr>
              <a:t>ra</a:t>
            </a:r>
            <a:r>
              <a:rPr lang="en-US" sz="3000" b="1" dirty="0">
                <a:solidFill>
                  <a:srgbClr val="C00000"/>
                </a:solidFill>
              </a:rPr>
              <a:t> </a:t>
            </a:r>
            <a:r>
              <a:rPr lang="en-US" sz="3000" b="1" dirty="0" err="1">
                <a:solidFill>
                  <a:srgbClr val="C00000"/>
                </a:solidFill>
              </a:rPr>
              <a:t>khỏi</a:t>
            </a:r>
            <a:r>
              <a:rPr lang="en-US" sz="3000" b="1" dirty="0">
                <a:solidFill>
                  <a:srgbClr val="C00000"/>
                </a:solidFill>
              </a:rPr>
              <a:t> </a:t>
            </a:r>
            <a:r>
              <a:rPr lang="en-US" sz="3000" b="1" dirty="0" err="1">
                <a:solidFill>
                  <a:srgbClr val="C00000"/>
                </a:solidFill>
              </a:rPr>
              <a:t>hỗn</a:t>
            </a:r>
            <a:r>
              <a:rPr lang="en-US" sz="3000" b="1" dirty="0">
                <a:solidFill>
                  <a:srgbClr val="C00000"/>
                </a:solidFill>
              </a:rPr>
              <a:t> </a:t>
            </a:r>
            <a:r>
              <a:rPr lang="en-US" sz="3000" b="1" dirty="0" err="1">
                <a:solidFill>
                  <a:srgbClr val="C00000"/>
                </a:solidFill>
              </a:rPr>
              <a:t>hợp</a:t>
            </a:r>
            <a:r>
              <a:rPr lang="en-US" sz="3000" b="1" dirty="0">
                <a:solidFill>
                  <a:srgbClr val="C00000"/>
                </a:solidFill>
              </a:rPr>
              <a:t> </a:t>
            </a:r>
            <a:r>
              <a:rPr lang="en-US" sz="3000" b="1" dirty="0" err="1">
                <a:solidFill>
                  <a:srgbClr val="C00000"/>
                </a:solidFill>
              </a:rPr>
              <a:t>nước</a:t>
            </a:r>
            <a:r>
              <a:rPr lang="en-US" sz="3000" b="1" dirty="0">
                <a:solidFill>
                  <a:srgbClr val="C00000"/>
                </a:solidFill>
              </a:rPr>
              <a:t> </a:t>
            </a:r>
            <a:r>
              <a:rPr lang="en-US" sz="3000" b="1" dirty="0" err="1">
                <a:solidFill>
                  <a:srgbClr val="C00000"/>
                </a:solidFill>
              </a:rPr>
              <a:t>muối</a:t>
            </a:r>
            <a:endParaRPr lang="en-US" sz="3000" b="1" dirty="0">
              <a:solidFill>
                <a:srgbClr val="C00000"/>
              </a:solidFill>
            </a:endParaRPr>
          </a:p>
        </p:txBody>
      </p:sp>
      <p:sp>
        <p:nvSpPr>
          <p:cNvPr id="4" name="TextBox 3">
            <a:extLst>
              <a:ext uri="{FF2B5EF4-FFF2-40B4-BE49-F238E27FC236}">
                <a16:creationId xmlns:a16="http://schemas.microsoft.com/office/drawing/2014/main" id="{9392457F-935E-F796-4159-0363BF5549AA}"/>
              </a:ext>
            </a:extLst>
          </p:cNvPr>
          <p:cNvSpPr txBox="1"/>
          <p:nvPr/>
        </p:nvSpPr>
        <p:spPr>
          <a:xfrm>
            <a:off x="0" y="0"/>
            <a:ext cx="1983545" cy="523220"/>
          </a:xfrm>
          <a:prstGeom prst="rect">
            <a:avLst/>
          </a:prstGeom>
          <a:noFill/>
        </p:spPr>
        <p:txBody>
          <a:bodyPr wrap="square" rtlCol="0">
            <a:spAutoFit/>
          </a:bodyPr>
          <a:lstStyle/>
          <a:p>
            <a:r>
              <a:rPr lang="en-US" sz="2800" b="1" dirty="0">
                <a:solidFill>
                  <a:srgbClr val="FF0000"/>
                </a:solidFill>
              </a:rPr>
              <a:t>I. CÔ CẠN</a:t>
            </a:r>
          </a:p>
        </p:txBody>
      </p:sp>
    </p:spTree>
    <p:extLst>
      <p:ext uri="{BB962C8B-B14F-4D97-AF65-F5344CB8AC3E}">
        <p14:creationId xmlns:p14="http://schemas.microsoft.com/office/powerpoint/2010/main" val="158429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1514</TotalTime>
  <Words>1410</Words>
  <Application>Microsoft Office PowerPoint</Application>
  <PresentationFormat>Màn hình rộng</PresentationFormat>
  <Paragraphs>142</Paragraphs>
  <Slides>22</Slides>
  <Notes>1</Notes>
  <HiddenSlides>0</HiddenSlides>
  <MMClips>3</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22</vt:i4>
      </vt:variant>
    </vt:vector>
  </HeadingPairs>
  <TitlesOfParts>
    <vt:vector size="28" baseType="lpstr">
      <vt:lpstr>.VnTime</vt:lpstr>
      <vt:lpstr>Arial</vt:lpstr>
      <vt:lpstr>Calibri</vt:lpstr>
      <vt:lpstr>Calibri Light</vt:lpstr>
      <vt:lpstr>Times New Roman</vt:lpstr>
      <vt:lpstr>Retrospect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III - Bài 15  Một số lương thực, thực phẩm</dc:title>
  <dc:creator>HP X360</dc:creator>
  <cp:lastModifiedBy>Administrator</cp:lastModifiedBy>
  <cp:revision>106</cp:revision>
  <dcterms:created xsi:type="dcterms:W3CDTF">2021-04-18T05:54:07Z</dcterms:created>
  <dcterms:modified xsi:type="dcterms:W3CDTF">2025-11-12T15:26:58Z</dcterms:modified>
</cp:coreProperties>
</file>