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13" r:id="rId2"/>
    <p:sldId id="256" r:id="rId3"/>
    <p:sldId id="514" r:id="rId4"/>
    <p:sldId id="484" r:id="rId5"/>
    <p:sldId id="301" r:id="rId6"/>
    <p:sldId id="517" r:id="rId7"/>
    <p:sldId id="519" r:id="rId8"/>
    <p:sldId id="518" r:id="rId9"/>
    <p:sldId id="52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6FB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Kiểu Có chủ đề 1 - Màu chủ đề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9E9D9-0A4E-48F2-8EC2-AF9809706781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A275-ECBC-4A54-AA3B-71A70F10B50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854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c8d0b7f6e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c8d0b7f6e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83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C11D-A1C6-4DF2-9BA2-282487AD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76EDC-EC30-4082-AD7C-E6D83F466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25659-6042-4E47-9338-13CC2446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A529-3B50-42C9-B0CA-4118FC42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B8B33-81E6-4134-BC77-13A192C6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664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28CD-605B-48AB-B46E-80C44A57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FF930-5EC0-4DCC-A51C-5F0EA224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52A74-9F16-4B00-93D6-DE1C1A54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B59FA-5CD5-4E7A-887B-33C8B7E8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522CC-AF19-4E3A-A384-C0B4F633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577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71DB8-46E8-45F0-8642-651BDF670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212E-4C0A-4ADF-B4E1-73A8FDF7A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967FE-DAA0-4321-ADD4-5E5D05A2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1D30C-F2C7-47BA-AE72-2067BAA7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4AA7-72AF-4F43-878E-C599B27B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467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6091216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862067" y="2652667"/>
            <a:ext cx="4329200" cy="2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" name="Google Shape;23;p4"/>
          <p:cNvSpPr/>
          <p:nvPr/>
        </p:nvSpPr>
        <p:spPr>
          <a:xfrm flipH="1">
            <a:off x="59404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840300" y="1354667"/>
            <a:ext cx="46276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2400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62097" y="1354667"/>
            <a:ext cx="4329200" cy="1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076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843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A0F6-F08E-4439-86D9-8E90B03F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C91E-B944-42A9-9F84-F48479CFE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E3CC-2DA8-4A2A-8A1C-094DBA61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CC0AC-0A06-400C-99D9-1E2C71FC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E9E6C-662A-4A0C-9019-2535C75A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016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47E5-118D-429C-94D5-213AE552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5A152-EB51-48BB-884B-CB65F1037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99DBF-2B30-4C37-88C9-D4E48018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E12F-C914-4387-ACD4-D9920B14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E8B64-1327-405C-9C03-44CB3ABE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289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77D9-FA96-4CE3-9CEB-3978380E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2FB9-384B-45E8-A747-E4645CE03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6ABA8-0592-48F9-92C3-4F8002BA1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00410-EA30-4026-979D-AEAD759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99905-056A-402C-9A9B-A12E5B65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C7640-5800-49A7-A3E2-C8BE09F4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324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5104-CDB6-4E6E-8685-11BA02EC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5CA8C-13A0-47C5-8C73-46C644996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E1E92-2523-439E-BFF0-58745E608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71AF0-7BA6-4005-86DA-2606B208F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51312-0B85-431A-AD99-7038EB728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286F0-5DDB-4D83-A61C-F7AE70B1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5AB91-48C8-46B7-A3CD-D5873C27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12264-FA59-4024-9987-A5668539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87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DA8D-1982-4269-866B-36E0DAC1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F46EB-29DB-4953-84C7-84A80B61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C239B-1671-484B-9F10-B8F6CA6E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1040B-8ADE-49C2-A0BA-9EF4C084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083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3FDAB-C330-4DF6-91B8-1C30D7FF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80AA9-DD01-464A-B8CB-E3408B3D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3CF8A-CF30-4347-BF01-6F5D676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169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474F-9B20-49C9-91BC-F0A6660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E0159-0138-49CC-82C0-E5047451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CB8A9-82AA-465F-80D2-71EB72239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25500-EE04-45B6-9E34-A762E7AA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B7B26-7655-41F9-A7AA-83E775BA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82158-5E97-40E5-B6A6-8259672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659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7AC7-592A-427E-B050-C5C0D555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0E642-5F23-4C54-842D-A192E7C2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AA397-C74E-4B30-87B2-7B66F6CA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039F5-D36D-40F0-BD59-7DD816E7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73D5F-B6AF-40E7-8700-0020DBBF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48F90-53AE-4F98-804D-ABD4D9E4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998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C15C4-442A-4658-B4F5-E9751AD0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C3DCD-FA3C-4440-B07E-7A44DD7D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C1756-6AA0-48D5-81F6-F9C3DB064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9C81C-C8D4-4FD3-AE20-D8982E16F60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14430-E681-499C-801A-92667B46B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12788-EC8B-4009-938E-089F66A8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575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401923-005C-CF05-3DDD-D75723AD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2DF2107-8AF6-C0D7-480B-9F4692174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8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CA9E4C-A3EE-434B-AABE-053CF82A0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8" y="4125811"/>
            <a:ext cx="1803112" cy="2495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AAB9F8-C917-4A7C-8DE3-97529209408A}"/>
              </a:ext>
            </a:extLst>
          </p:cNvPr>
          <p:cNvSpPr txBox="1"/>
          <p:nvPr/>
        </p:nvSpPr>
        <p:spPr>
          <a:xfrm>
            <a:off x="189916" y="916707"/>
            <a:ext cx="11109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9600" dirty="0">
                <a:latin typeface="Cambria" panose="02040503050406030204" pitchFamily="18" charset="0"/>
                <a:ea typeface="Cambria" panose="02040503050406030204" pitchFamily="18" charset="0"/>
              </a:rPr>
              <a:t> 12</a:t>
            </a:r>
          </a:p>
          <a:p>
            <a:pPr algn="ctr"/>
            <a:r>
              <a:rPr lang="en-US" sz="7200" b="1" dirty="0">
                <a:latin typeface="Cambria" panose="02040503050406030204" pitchFamily="18" charset="0"/>
                <a:ea typeface="Cambria" panose="02040503050406030204" pitchFamily="18" charset="0"/>
              </a:rPr>
              <a:t>TẾ BÀO – ĐƠN VỊ CƠ SỞ CỦA SỰ SỐNG</a:t>
            </a:r>
            <a:endParaRPr lang="en-US" sz="8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8CD07-72EF-48A7-AD2C-B522C26E5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98" b="100000" l="1625" r="99500">
                        <a14:foregroundMark x1="37125" y1="60291" x2="36375" y2="60291"/>
                        <a14:foregroundMark x1="65750" y1="73597" x2="65750" y2="73597"/>
                        <a14:foregroundMark x1="65750" y1="73597" x2="36250" y2="59875"/>
                        <a14:foregroundMark x1="38125" y1="75884" x2="38125" y2="75884"/>
                        <a14:foregroundMark x1="38375" y1="76299" x2="50375" y2="66944"/>
                        <a14:foregroundMark x1="71250" y1="70062" x2="71250" y2="70062"/>
                        <a14:foregroundMark x1="94500" y1="51975" x2="94500" y2="51975"/>
                        <a14:foregroundMark x1="94500" y1="51975" x2="71500" y2="70894"/>
                        <a14:foregroundMark x1="72625" y1="48441" x2="72625" y2="48441"/>
                        <a14:foregroundMark x1="92125" y1="75884" x2="92125" y2="75884"/>
                        <a14:foregroundMark x1="72625" y1="49064" x2="92375" y2="76299"/>
                        <a14:foregroundMark x1="82375" y1="63410" x2="82375" y2="63410"/>
                        <a14:foregroundMark x1="81875" y1="39709" x2="81875" y2="39709"/>
                        <a14:foregroundMark x1="81875" y1="39709" x2="82375" y2="64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251" y="-160079"/>
            <a:ext cx="4287998" cy="2578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87EED5-CD81-4271-A2F7-96FC4230B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198" r="100000">
                        <a14:backgroundMark x1="47253" y1="2717" x2="47253" y2="2717"/>
                        <a14:backgroundMark x1="56410" y1="14130" x2="56410" y2="14130"/>
                        <a14:backgroundMark x1="71429" y1="1630" x2="71429" y2="1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47" y="454657"/>
            <a:ext cx="3557537" cy="2397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6CA88E-DDF2-4E5E-B2E9-AB78405539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135" y="3751594"/>
            <a:ext cx="3138949" cy="2092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B4ECD8-FA82-4568-B2C8-EF9229121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59" y="4517264"/>
            <a:ext cx="793591" cy="7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3382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-1" y="250931"/>
            <a:ext cx="12140646" cy="65457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b="1" dirty="0">
                <a:latin typeface="+mj-lt"/>
              </a:rPr>
              <a:t>NỘI DUNG BÀI HỌC</a:t>
            </a:r>
            <a:endParaRPr b="1" dirty="0">
              <a:latin typeface="+mj-lt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1315921" y="1266574"/>
            <a:ext cx="4720743" cy="790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accent2">
                    <a:lumMod val="50000"/>
                  </a:schemeClr>
                </a:solidFill>
              </a:rPr>
              <a:t>1. Tế bào là gì?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30950" y="2098871"/>
            <a:ext cx="4642713" cy="8176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accent2">
                    <a:lumMod val="50000"/>
                  </a:schemeClr>
                </a:solidFill>
              </a:rPr>
              <a:t>2. Hình dạng và kích thước của một số loại tế bào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41982" y="2860932"/>
            <a:ext cx="4894681" cy="88477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accent2">
                    <a:lumMod val="50000"/>
                  </a:schemeClr>
                </a:solidFill>
              </a:rPr>
              <a:t>3. Cấu tạo của tế bào động vật và tế bào thực vật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95917" y="3745708"/>
            <a:ext cx="4843476" cy="90424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accent2">
                    <a:lumMod val="50000"/>
                  </a:schemeClr>
                </a:solidFill>
              </a:rPr>
              <a:t>4. Cấu tạo của tế bào nhân sơ và tế bào nhân thực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41982" y="4646023"/>
            <a:ext cx="5083252" cy="90031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accent2">
                    <a:lumMod val="50000"/>
                  </a:schemeClr>
                </a:solidFill>
              </a:rPr>
              <a:t>5. Sự lớn lên và sinh sản</a:t>
            </a:r>
          </a:p>
          <a:p>
            <a:pPr algn="ctr"/>
            <a:r>
              <a:rPr lang="en-US" sz="2667" dirty="0">
                <a:solidFill>
                  <a:schemeClr val="accent2">
                    <a:lumMod val="50000"/>
                  </a:schemeClr>
                </a:solidFill>
              </a:rPr>
              <a:t> của tế bào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07378" y="5550262"/>
            <a:ext cx="5083252" cy="9003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accent2">
                    <a:lumMod val="50000"/>
                  </a:schemeClr>
                </a:solidFill>
              </a:rPr>
              <a:t>6. Thực hành quan sát tế bào</a:t>
            </a:r>
          </a:p>
        </p:txBody>
      </p:sp>
      <p:pic>
        <p:nvPicPr>
          <p:cNvPr id="2" name="Giới thiệu bài">
            <a:hlinkClick r:id="" action="ppaction://media"/>
            <a:extLst>
              <a:ext uri="{FF2B5EF4-FFF2-40B4-BE49-F238E27FC236}">
                <a16:creationId xmlns:a16="http://schemas.microsoft.com/office/drawing/2014/main" id="{9F2554FC-EC76-950E-2FAC-1B25ED995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56560" y="41001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1" grpId="0" animBg="1"/>
      <p:bldP spid="5" grpId="0" animBg="1"/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A06480-6A5E-4F2B-B9B1-DB751B8CE23C}"/>
              </a:ext>
            </a:extLst>
          </p:cNvPr>
          <p:cNvSpPr txBox="1"/>
          <p:nvPr/>
        </p:nvSpPr>
        <p:spPr>
          <a:xfrm>
            <a:off x="193291" y="205116"/>
            <a:ext cx="1199870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BB046-507D-4AA9-8214-3137F097D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769695"/>
            <a:ext cx="5069149" cy="5107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BC4366-26D1-471F-B0E3-5C22403D4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354" y="701040"/>
            <a:ext cx="5276851" cy="5381343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5FE5B308-9501-4A3A-8A62-81E6EA67AC39}"/>
              </a:ext>
            </a:extLst>
          </p:cNvPr>
          <p:cNvSpPr txBox="1"/>
          <p:nvPr/>
        </p:nvSpPr>
        <p:spPr>
          <a:xfrm>
            <a:off x="193292" y="5890895"/>
            <a:ext cx="74221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sz="2400" b="1">
                <a:latin typeface="Cambria" panose="02040503050406030204" pitchFamily="18" charset="0"/>
                <a:ea typeface="Cambria" panose="02040503050406030204" pitchFamily="18" charset="0"/>
              </a:rPr>
              <a:t>- Khái niệm: Tế bào là đơn vị cấu trúc của sự sống. </a:t>
            </a:r>
          </a:p>
          <a:p>
            <a:r>
              <a:rPr lang="en-SG" sz="2400" b="1">
                <a:latin typeface="Cambria" panose="02040503050406030204" pitchFamily="18" charset="0"/>
                <a:ea typeface="Cambria" panose="02040503050406030204" pitchFamily="18" charset="0"/>
              </a:rPr>
              <a:t>- Chức năng:  Tạo nên cơ thể sống</a:t>
            </a:r>
            <a:endParaRPr lang="en-SG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1" y="360883"/>
            <a:ext cx="5754624" cy="6263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275" y="360883"/>
            <a:ext cx="5822901" cy="6263912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2CE2C56-2B0A-098E-1F20-E3C407A00CCC}"/>
              </a:ext>
            </a:extLst>
          </p:cNvPr>
          <p:cNvSpPr txBox="1"/>
          <p:nvPr/>
        </p:nvSpPr>
        <p:spPr>
          <a:xfrm>
            <a:off x="256181" y="6368677"/>
            <a:ext cx="11391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400" b="1">
                <a:latin typeface="Cambria" panose="02040503050406030204" pitchFamily="18" charset="0"/>
                <a:ea typeface="Cambria" panose="02040503050406030204" pitchFamily="18" charset="0"/>
              </a:rPr>
              <a:t>Hình 12.6. Hình dạng, kích thước của một số loại tế bào</a:t>
            </a:r>
            <a:endParaRPr lang="en-SG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425F1AC-FEE5-5E31-E624-A5A28200C725}"/>
              </a:ext>
            </a:extLst>
          </p:cNvPr>
          <p:cNvSpPr txBox="1"/>
          <p:nvPr/>
        </p:nvSpPr>
        <p:spPr>
          <a:xfrm>
            <a:off x="204824" y="130050"/>
            <a:ext cx="86608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Tế bào có nhiều loại, có hình dạng và kích thước khác nhau</a:t>
            </a:r>
            <a:endParaRPr lang="en-SG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8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D7D088-39A3-401C-BB0D-EE7E2EA62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945181"/>
              </p:ext>
            </p:extLst>
          </p:nvPr>
        </p:nvGraphicFramePr>
        <p:xfrm>
          <a:off x="758408" y="1674227"/>
          <a:ext cx="9706410" cy="400574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37276">
                  <a:extLst>
                    <a:ext uri="{9D8B030D-6E8A-4147-A177-3AD203B41FA5}">
                      <a16:colId xmlns:a16="http://schemas.microsoft.com/office/drawing/2014/main" val="1756547392"/>
                    </a:ext>
                  </a:extLst>
                </a:gridCol>
                <a:gridCol w="3884040">
                  <a:extLst>
                    <a:ext uri="{9D8B030D-6E8A-4147-A177-3AD203B41FA5}">
                      <a16:colId xmlns:a16="http://schemas.microsoft.com/office/drawing/2014/main" val="1840100401"/>
                    </a:ext>
                  </a:extLst>
                </a:gridCol>
                <a:gridCol w="3885094">
                  <a:extLst>
                    <a:ext uri="{9D8B030D-6E8A-4147-A177-3AD203B41FA5}">
                      <a16:colId xmlns:a16="http://schemas.microsoft.com/office/drawing/2014/main" val="3654967872"/>
                    </a:ext>
                  </a:extLst>
                </a:gridCol>
              </a:tblGrid>
              <a:tr h="56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SG" sz="1600" dirty="0" err="1">
                          <a:effectLst/>
                        </a:rPr>
                        <a:t>Tế</a:t>
                      </a:r>
                      <a:r>
                        <a:rPr lang="en-SG" sz="1600" dirty="0">
                          <a:effectLst/>
                        </a:rPr>
                        <a:t> </a:t>
                      </a:r>
                      <a:r>
                        <a:rPr lang="en-SG" sz="1600" dirty="0" err="1">
                          <a:effectLst/>
                        </a:rPr>
                        <a:t>bào</a:t>
                      </a:r>
                      <a:endParaRPr lang="en-S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SG" sz="2000" b="1" dirty="0" err="1">
                          <a:effectLst/>
                        </a:rPr>
                        <a:t>Hình</a:t>
                      </a:r>
                      <a:r>
                        <a:rPr lang="en-SG" sz="2000" b="1" dirty="0">
                          <a:effectLst/>
                        </a:rPr>
                        <a:t> </a:t>
                      </a:r>
                      <a:r>
                        <a:rPr lang="en-SG" sz="2000" b="1" dirty="0" err="1">
                          <a:effectLst/>
                        </a:rPr>
                        <a:t>dạng</a:t>
                      </a:r>
                      <a:endParaRPr lang="en-SG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SG" sz="2000" b="1" dirty="0" err="1">
                          <a:effectLst/>
                        </a:rPr>
                        <a:t>Kích</a:t>
                      </a:r>
                      <a:r>
                        <a:rPr lang="en-SG" sz="2000" b="1" dirty="0">
                          <a:effectLst/>
                        </a:rPr>
                        <a:t> </a:t>
                      </a:r>
                      <a:r>
                        <a:rPr lang="en-SG" sz="2000" b="1" dirty="0" err="1">
                          <a:effectLst/>
                        </a:rPr>
                        <a:t>thước</a:t>
                      </a:r>
                      <a:endParaRPr lang="en-SG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350888"/>
                  </a:ext>
                </a:extLst>
              </a:tr>
              <a:tr h="566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600" dirty="0">
                          <a:effectLst/>
                        </a:rPr>
                        <a:t>Vi </a:t>
                      </a:r>
                      <a:r>
                        <a:rPr lang="en-SG" sz="1600" err="1">
                          <a:effectLst/>
                        </a:rPr>
                        <a:t>khuẩn</a:t>
                      </a:r>
                      <a:r>
                        <a:rPr lang="en-SG" sz="1600">
                          <a:effectLst/>
                        </a:rPr>
                        <a:t> E</a:t>
                      </a:r>
                      <a:r>
                        <a:rPr lang="en-SG" sz="1600" dirty="0">
                          <a:effectLst/>
                        </a:rPr>
                        <a:t>.coli</a:t>
                      </a:r>
                      <a:endParaRPr lang="en-S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300" dirty="0">
                          <a:effectLst/>
                        </a:rPr>
                        <a:t> </a:t>
                      </a:r>
                      <a:endParaRPr lang="en-SG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300">
                          <a:effectLst/>
                        </a:rPr>
                        <a:t> </a:t>
                      </a:r>
                      <a:endParaRPr lang="en-SG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268947"/>
                  </a:ext>
                </a:extLst>
              </a:tr>
              <a:tr h="52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600" dirty="0" err="1">
                          <a:effectLst/>
                        </a:rPr>
                        <a:t>Nấm</a:t>
                      </a:r>
                      <a:r>
                        <a:rPr lang="en-SG" sz="1600" dirty="0">
                          <a:effectLst/>
                        </a:rPr>
                        <a:t> men</a:t>
                      </a:r>
                      <a:endParaRPr lang="en-S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3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n-SG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300">
                          <a:effectLst/>
                        </a:rPr>
                        <a:t> </a:t>
                      </a:r>
                      <a:endParaRPr lang="en-SG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72383"/>
                  </a:ext>
                </a:extLst>
              </a:tr>
              <a:tr h="75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600" dirty="0" err="1">
                          <a:effectLst/>
                        </a:rPr>
                        <a:t>Biểu</a:t>
                      </a:r>
                      <a:r>
                        <a:rPr lang="en-SG" sz="1600" dirty="0">
                          <a:effectLst/>
                        </a:rPr>
                        <a:t> </a:t>
                      </a:r>
                      <a:r>
                        <a:rPr lang="en-SG" sz="1600" dirty="0" err="1">
                          <a:effectLst/>
                        </a:rPr>
                        <a:t>bì</a:t>
                      </a:r>
                      <a:r>
                        <a:rPr lang="en-SG" sz="16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600" dirty="0" err="1">
                          <a:effectLst/>
                        </a:rPr>
                        <a:t>vảy</a:t>
                      </a:r>
                      <a:r>
                        <a:rPr lang="en-SG" sz="1600" dirty="0">
                          <a:effectLst/>
                        </a:rPr>
                        <a:t> </a:t>
                      </a:r>
                      <a:r>
                        <a:rPr lang="en-SG" sz="1600" dirty="0" err="1">
                          <a:effectLst/>
                        </a:rPr>
                        <a:t>hành</a:t>
                      </a:r>
                      <a:endParaRPr lang="en-S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300" dirty="0">
                          <a:effectLst/>
                        </a:rPr>
                        <a:t> </a:t>
                      </a:r>
                      <a:endParaRPr lang="en-SG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300">
                          <a:effectLst/>
                        </a:rPr>
                        <a:t> </a:t>
                      </a:r>
                      <a:endParaRPr lang="en-SG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739042"/>
                  </a:ext>
                </a:extLst>
              </a:tr>
              <a:tr h="52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600" dirty="0" err="1">
                          <a:effectLst/>
                        </a:rPr>
                        <a:t>Hồng</a:t>
                      </a:r>
                      <a:r>
                        <a:rPr lang="en-SG" sz="1600" dirty="0">
                          <a:effectLst/>
                        </a:rPr>
                        <a:t> </a:t>
                      </a:r>
                      <a:r>
                        <a:rPr lang="en-SG" sz="1600" dirty="0" err="1">
                          <a:effectLst/>
                        </a:rPr>
                        <a:t>cầu</a:t>
                      </a:r>
                      <a:endParaRPr lang="en-S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3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n-SG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300">
                          <a:effectLst/>
                        </a:rPr>
                        <a:t> </a:t>
                      </a:r>
                      <a:endParaRPr lang="en-SG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63735"/>
                  </a:ext>
                </a:extLst>
              </a:tr>
              <a:tr h="52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600" dirty="0" err="1">
                          <a:effectLst/>
                        </a:rPr>
                        <a:t>Xương</a:t>
                      </a:r>
                      <a:r>
                        <a:rPr lang="en-SG" sz="1600" dirty="0">
                          <a:effectLst/>
                        </a:rPr>
                        <a:t> </a:t>
                      </a:r>
                      <a:r>
                        <a:rPr lang="en-SG" sz="1600" dirty="0" err="1">
                          <a:effectLst/>
                        </a:rPr>
                        <a:t>người</a:t>
                      </a:r>
                      <a:endParaRPr lang="en-S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3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n-SG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300">
                          <a:effectLst/>
                        </a:rPr>
                        <a:t> </a:t>
                      </a:r>
                      <a:endParaRPr lang="en-SG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627978"/>
                  </a:ext>
                </a:extLst>
              </a:tr>
              <a:tr h="52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600" dirty="0" err="1">
                          <a:effectLst/>
                        </a:rPr>
                        <a:t>Thần</a:t>
                      </a:r>
                      <a:r>
                        <a:rPr lang="en-SG" sz="1600" dirty="0">
                          <a:effectLst/>
                        </a:rPr>
                        <a:t> </a:t>
                      </a:r>
                      <a:r>
                        <a:rPr lang="en-SG" sz="1600" dirty="0" err="1">
                          <a:effectLst/>
                        </a:rPr>
                        <a:t>kinh</a:t>
                      </a:r>
                      <a:endParaRPr lang="en-S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3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n-SG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SG" sz="1300">
                          <a:effectLst/>
                        </a:rPr>
                        <a:t> </a:t>
                      </a:r>
                      <a:endParaRPr lang="en-SG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662974"/>
                  </a:ext>
                </a:extLst>
              </a:tr>
            </a:tbl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E453E27B-9156-40C4-93CE-0EA1B9D60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1176" y="65195"/>
            <a:ext cx="1170824" cy="1170824"/>
          </a:xfrm>
          <a:prstGeom prst="rect">
            <a:avLst/>
          </a:prstGeom>
        </p:spPr>
      </p:pic>
      <p:pic>
        <p:nvPicPr>
          <p:cNvPr id="6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2CCE892D-EF3E-416D-BC32-D2D30D8576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5979" y="264874"/>
            <a:ext cx="2352025" cy="1359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2281F9-11F3-40C1-A522-FAC343041129}"/>
              </a:ext>
            </a:extLst>
          </p:cNvPr>
          <p:cNvSpPr txBox="1"/>
          <p:nvPr/>
        </p:nvSpPr>
        <p:spPr>
          <a:xfrm>
            <a:off x="325921" y="325740"/>
            <a:ext cx="72808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Nhiệm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vụ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  <a:r>
              <a:rPr lang="en-US" sz="24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Quan </a:t>
            </a:r>
            <a:r>
              <a:rPr lang="en-US" sz="24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sát</a:t>
            </a:r>
            <a:r>
              <a:rPr lang="en-US" sz="24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H12.6 SGK , </a:t>
            </a:r>
            <a:r>
              <a:rPr lang="en-US" sz="24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hoàn</a:t>
            </a:r>
            <a:r>
              <a:rPr lang="en-US" sz="24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4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thành</a:t>
            </a:r>
            <a:r>
              <a:rPr lang="en-US" sz="24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2400" b="1" i="1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bảng</a:t>
            </a:r>
            <a:r>
              <a:rPr lang="en-US" sz="2400" b="1" i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12.1 vào vở bài tập/63 (Mục CH2)  </a:t>
            </a:r>
            <a:endParaRPr lang="en-SG" sz="2400" dirty="0"/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EE06C6D7-8CB2-DA39-2DAC-A5A89EA87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46686"/>
              </p:ext>
            </p:extLst>
          </p:nvPr>
        </p:nvGraphicFramePr>
        <p:xfrm>
          <a:off x="640588" y="1721098"/>
          <a:ext cx="9949154" cy="3462676"/>
        </p:xfrm>
        <a:graphic>
          <a:graphicData uri="http://schemas.openxmlformats.org/drawingml/2006/table">
            <a:tbl>
              <a:tblPr firstRow="1" bandRow="1"/>
              <a:tblGrid>
                <a:gridCol w="295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4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4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668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/>
                        <a:t>Tế</a:t>
                      </a:r>
                      <a:r>
                        <a:rPr lang="en-US" sz="2000" b="1" baseline="0" dirty="0"/>
                        <a:t> bào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/>
                        <a:t>Hình</a:t>
                      </a:r>
                      <a:r>
                        <a:rPr lang="en-US" sz="2000" b="1" baseline="0" dirty="0"/>
                        <a:t> dạng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/>
                        <a:t>Kích</a:t>
                      </a:r>
                      <a:r>
                        <a:rPr lang="en-US" sz="2000" b="1" baseline="0" dirty="0"/>
                        <a:t> thước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68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Tế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bào vi khuẩn E.coli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que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Nhỏ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668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Tế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bào nấm men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cầu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Nhỏ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668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Tế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bào biểu bì vảy hành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nhiều cạnh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Lớn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668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Tế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bào hồng cầu ở người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đĩa, lõm hai mặt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Nhỏ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668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Tế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bào xương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sao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Lớn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002915"/>
                  </a:ext>
                </a:extLst>
              </a:tr>
              <a:tr h="494668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Tế bào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thần kinh ở người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các tua ngắn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Lớn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780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99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1" y="360883"/>
            <a:ext cx="5754624" cy="6263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275" y="360883"/>
            <a:ext cx="5822901" cy="6263912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2CE2C56-2B0A-098E-1F20-E3C407A00CCC}"/>
              </a:ext>
            </a:extLst>
          </p:cNvPr>
          <p:cNvSpPr txBox="1"/>
          <p:nvPr/>
        </p:nvSpPr>
        <p:spPr>
          <a:xfrm>
            <a:off x="256181" y="6368677"/>
            <a:ext cx="11391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400" b="1">
                <a:latin typeface="Cambria" panose="02040503050406030204" pitchFamily="18" charset="0"/>
                <a:ea typeface="Cambria" panose="02040503050406030204" pitchFamily="18" charset="0"/>
              </a:rPr>
              <a:t>Hình 12.6. Hình dạng, kích thước của một số loại tế bào</a:t>
            </a:r>
            <a:endParaRPr lang="en-SG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64F581E-1AF3-72C5-FB66-6CA7EE3520E5}"/>
              </a:ext>
            </a:extLst>
          </p:cNvPr>
          <p:cNvSpPr txBox="1"/>
          <p:nvPr/>
        </p:nvSpPr>
        <p:spPr>
          <a:xfrm>
            <a:off x="4062284" y="1543695"/>
            <a:ext cx="1745392" cy="48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>
                <a:solidFill>
                  <a:srgbClr val="FF0000"/>
                </a:solidFill>
              </a:rPr>
              <a:t>Hình</a:t>
            </a:r>
            <a:r>
              <a:rPr lang="en-US" sz="2400" b="1" baseline="0">
                <a:solidFill>
                  <a:srgbClr val="FF0000"/>
                </a:solidFill>
              </a:rPr>
              <a:t> que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E516BA5-074A-5A43-E9A9-BC9EA4E48C75}"/>
              </a:ext>
            </a:extLst>
          </p:cNvPr>
          <p:cNvSpPr txBox="1"/>
          <p:nvPr/>
        </p:nvSpPr>
        <p:spPr>
          <a:xfrm>
            <a:off x="4206739" y="3829695"/>
            <a:ext cx="1745392" cy="48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>
                <a:solidFill>
                  <a:srgbClr val="FF0000"/>
                </a:solidFill>
              </a:rPr>
              <a:t>Hình</a:t>
            </a:r>
            <a:r>
              <a:rPr lang="en-US" sz="2400" b="1" baseline="0">
                <a:solidFill>
                  <a:srgbClr val="FF0000"/>
                </a:solidFill>
              </a:rPr>
              <a:t> cầu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8D339BC-3F09-A528-E651-B1DBBBEA0DEE}"/>
              </a:ext>
            </a:extLst>
          </p:cNvPr>
          <p:cNvSpPr txBox="1"/>
          <p:nvPr/>
        </p:nvSpPr>
        <p:spPr>
          <a:xfrm>
            <a:off x="6685005" y="1686059"/>
            <a:ext cx="3297195" cy="48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>
                <a:solidFill>
                  <a:srgbClr val="FF0000"/>
                </a:solidFill>
              </a:rPr>
              <a:t>Hình</a:t>
            </a:r>
            <a:r>
              <a:rPr lang="en-US" sz="2400" b="1" baseline="0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đĩa lõm 2 mặt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866ECEB-59EA-6588-5946-5AA71C6A0CB3}"/>
              </a:ext>
            </a:extLst>
          </p:cNvPr>
          <p:cNvSpPr txBox="1"/>
          <p:nvPr/>
        </p:nvSpPr>
        <p:spPr>
          <a:xfrm>
            <a:off x="7537622" y="3786693"/>
            <a:ext cx="3297195" cy="48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>
                <a:solidFill>
                  <a:srgbClr val="FF0000"/>
                </a:solidFill>
              </a:rPr>
              <a:t>Hình</a:t>
            </a:r>
            <a:r>
              <a:rPr lang="en-US" sz="2400" b="1" baseline="0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sao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43AE45E-BB44-96E6-8B14-44B2B30DC789}"/>
              </a:ext>
            </a:extLst>
          </p:cNvPr>
          <p:cNvSpPr txBox="1"/>
          <p:nvPr/>
        </p:nvSpPr>
        <p:spPr>
          <a:xfrm>
            <a:off x="8604983" y="6012905"/>
            <a:ext cx="3297195" cy="48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>
                <a:solidFill>
                  <a:srgbClr val="FF0000"/>
                </a:solidFill>
              </a:rPr>
              <a:t>Hình</a:t>
            </a:r>
            <a:r>
              <a:rPr lang="en-US" sz="2400" b="1" baseline="0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tua ngắn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362E491-0DB0-E998-4D7F-B0857A0CA771}"/>
              </a:ext>
            </a:extLst>
          </p:cNvPr>
          <p:cNvSpPr txBox="1"/>
          <p:nvPr/>
        </p:nvSpPr>
        <p:spPr>
          <a:xfrm>
            <a:off x="3727595" y="6012905"/>
            <a:ext cx="2557399" cy="48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>
                <a:solidFill>
                  <a:srgbClr val="FF0000"/>
                </a:solidFill>
              </a:rPr>
              <a:t>Hình</a:t>
            </a:r>
            <a:r>
              <a:rPr lang="en-US" sz="2400" b="1" baseline="0">
                <a:solidFill>
                  <a:srgbClr val="FF0000"/>
                </a:solidFill>
              </a:rPr>
              <a:t> nhiều</a:t>
            </a:r>
            <a:r>
              <a:rPr lang="en-US" sz="2400" b="1">
                <a:solidFill>
                  <a:srgbClr val="FF0000"/>
                </a:solidFill>
              </a:rPr>
              <a:t> cạnh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DCEB4436-DB05-6F0A-66EF-2B5051877E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58" y="231774"/>
            <a:ext cx="8280674" cy="3994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49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8" name="Rectangle 7"/>
          <p:cNvSpPr/>
          <p:nvPr/>
        </p:nvSpPr>
        <p:spPr>
          <a:xfrm>
            <a:off x="889686" y="378428"/>
            <a:ext cx="10175318" cy="206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67" dirty="0">
                <a:solidFill>
                  <a:srgbClr val="0000FF"/>
                </a:solidFill>
              </a:rPr>
              <a:t>Trong cơ thể người:</a:t>
            </a:r>
          </a:p>
          <a:p>
            <a:pPr marL="609585" indent="-609585" algn="just">
              <a:lnSpc>
                <a:spcPts val="3600"/>
              </a:lnSpc>
              <a:spcBef>
                <a:spcPts val="267"/>
              </a:spcBef>
              <a:spcAft>
                <a:spcPts val="267"/>
              </a:spcAft>
              <a:buFont typeface="Wingdings" panose="05000000000000000000" pitchFamily="2" charset="2"/>
              <a:buChar char="§"/>
            </a:pPr>
            <a:r>
              <a:rPr lang="en-US" sz="2667" i="1" dirty="0">
                <a:solidFill>
                  <a:srgbClr val="0000FF"/>
                </a:solidFill>
              </a:rPr>
              <a:t>Tế bào thần kinh là tế bào có kích thước dài nhất.</a:t>
            </a:r>
          </a:p>
          <a:p>
            <a:pPr marL="609585" indent="-609585" algn="just">
              <a:lnSpc>
                <a:spcPts val="3600"/>
              </a:lnSpc>
              <a:spcBef>
                <a:spcPts val="267"/>
              </a:spcBef>
              <a:spcAft>
                <a:spcPts val="267"/>
              </a:spcAft>
              <a:buFont typeface="Wingdings" panose="05000000000000000000" pitchFamily="2" charset="2"/>
              <a:buChar char="§"/>
            </a:pPr>
            <a:r>
              <a:rPr lang="en-US" sz="2667" i="1" dirty="0">
                <a:solidFill>
                  <a:srgbClr val="0000FF"/>
                </a:solidFill>
              </a:rPr>
              <a:t>Tế bào hồng cầu có hình dạng đĩa, lõm hai mặt, rất mềm dẻo, có thể thay đổi hình dạng khi đi qua các mao mạch hẹp.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70" y="3230857"/>
            <a:ext cx="5147767" cy="3460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62" y="3230857"/>
            <a:ext cx="5442509" cy="34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360</Words>
  <Application>Microsoft Office PowerPoint</Application>
  <PresentationFormat>Màn hình rộng</PresentationFormat>
  <Paragraphs>73</Paragraphs>
  <Slides>9</Slides>
  <Notes>1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8" baseType="lpstr">
      <vt:lpstr>A3.NotoSans-San</vt:lpstr>
      <vt:lpstr>Arial</vt:lpstr>
      <vt:lpstr>Calibri</vt:lpstr>
      <vt:lpstr>Calibri Light</vt:lpstr>
      <vt:lpstr>Cambria</vt:lpstr>
      <vt:lpstr>Georgia</vt:lpstr>
      <vt:lpstr>Times New Roman</vt:lpstr>
      <vt:lpstr>Wingdings</vt:lpstr>
      <vt:lpstr>Office Theme</vt:lpstr>
      <vt:lpstr>Bản trình bày PowerPoint</vt:lpstr>
      <vt:lpstr>Bản trình bày PowerPoint</vt:lpstr>
      <vt:lpstr>NỘI DUNG BÀI HỌC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Administrator</cp:lastModifiedBy>
  <cp:revision>154</cp:revision>
  <dcterms:created xsi:type="dcterms:W3CDTF">2020-12-29T17:49:09Z</dcterms:created>
  <dcterms:modified xsi:type="dcterms:W3CDTF">2025-12-05T03:18:56Z</dcterms:modified>
</cp:coreProperties>
</file>