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39"/>
  </p:notesMasterIdLst>
  <p:sldIdLst>
    <p:sldId id="256" r:id="rId3"/>
    <p:sldId id="277" r:id="rId4"/>
    <p:sldId id="278" r:id="rId5"/>
    <p:sldId id="276" r:id="rId6"/>
    <p:sldId id="279" r:id="rId7"/>
    <p:sldId id="283" r:id="rId8"/>
    <p:sldId id="281" r:id="rId9"/>
    <p:sldId id="282" r:id="rId10"/>
    <p:sldId id="284" r:id="rId11"/>
    <p:sldId id="286" r:id="rId12"/>
    <p:sldId id="288" r:id="rId13"/>
    <p:sldId id="285" r:id="rId14"/>
    <p:sldId id="292" r:id="rId15"/>
    <p:sldId id="314" r:id="rId16"/>
    <p:sldId id="313" r:id="rId17"/>
    <p:sldId id="307" r:id="rId18"/>
    <p:sldId id="308" r:id="rId19"/>
    <p:sldId id="309" r:id="rId20"/>
    <p:sldId id="310" r:id="rId21"/>
    <p:sldId id="311" r:id="rId22"/>
    <p:sldId id="312" r:id="rId23"/>
    <p:sldId id="291" r:id="rId24"/>
    <p:sldId id="289" r:id="rId25"/>
    <p:sldId id="290" r:id="rId26"/>
    <p:sldId id="294" r:id="rId27"/>
    <p:sldId id="299" r:id="rId28"/>
    <p:sldId id="302" r:id="rId29"/>
    <p:sldId id="303" r:id="rId30"/>
    <p:sldId id="304" r:id="rId31"/>
    <p:sldId id="305" r:id="rId32"/>
    <p:sldId id="306" r:id="rId33"/>
    <p:sldId id="300" r:id="rId34"/>
    <p:sldId id="295" r:id="rId35"/>
    <p:sldId id="296" r:id="rId36"/>
    <p:sldId id="298" r:id="rId37"/>
    <p:sldId id="297" r:id="rId3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3" d="100"/>
          <a:sy n="63" d="100"/>
        </p:scale>
        <p:origin x="1404"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B7551-9D3B-4FCB-8FF5-A13026E64776}"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D31AE9B8-A6A4-433A-B662-6EAB2D19A049}">
      <dgm:prSet custT="1"/>
      <dgm:spPr/>
      <dgm:t>
        <a:bodyPr/>
        <a:lstStyle/>
        <a:p>
          <a:pPr algn="just"/>
          <a:r>
            <a:rPr lang="en-US" sz="2200" b="1" dirty="0" err="1">
              <a:solidFill>
                <a:schemeClr val="accent6"/>
              </a:solidFill>
              <a:latin typeface="Arial" panose="020B0604020202020204" pitchFamily="34" charset="0"/>
              <a:cs typeface="Arial" panose="020B0604020202020204" pitchFamily="34" charset="0"/>
            </a:rPr>
            <a:t>Yêu</a:t>
          </a:r>
          <a:r>
            <a:rPr lang="en-US" sz="2200" b="1" dirty="0">
              <a:solidFill>
                <a:schemeClr val="accent6"/>
              </a:solidFill>
              <a:latin typeface="Arial" panose="020B0604020202020204" pitchFamily="34" charset="0"/>
              <a:cs typeface="Arial" panose="020B0604020202020204" pitchFamily="34" charset="0"/>
            </a:rPr>
            <a:t> </a:t>
          </a:r>
          <a:r>
            <a:rPr lang="en-US" sz="2200" b="1" dirty="0" err="1">
              <a:solidFill>
                <a:schemeClr val="accent6"/>
              </a:solidFill>
              <a:latin typeface="Arial" panose="020B0604020202020204" pitchFamily="34" charset="0"/>
              <a:cs typeface="Arial" panose="020B0604020202020204" pitchFamily="34" charset="0"/>
            </a:rPr>
            <a:t>cầu</a:t>
          </a:r>
          <a:r>
            <a:rPr lang="en-US" sz="2200" b="1" dirty="0">
              <a:solidFill>
                <a:schemeClr val="accent6"/>
              </a:solidFill>
              <a:latin typeface="Arial" panose="020B0604020202020204" pitchFamily="34" charset="0"/>
              <a:cs typeface="Arial" panose="020B0604020202020204" pitchFamily="34" charset="0"/>
            </a:rPr>
            <a:t> 1</a:t>
          </a:r>
          <a:r>
            <a:rPr lang="en-US" sz="2200" b="1"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Quan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sát</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hình</a:t>
          </a:r>
          <a:r>
            <a:rPr lang="en-US" sz="2200" b="1" i="1" dirty="0">
              <a:latin typeface="Arial" panose="020B0604020202020204" pitchFamily="34" charset="0"/>
              <a:cs typeface="Arial" panose="020B0604020202020204" pitchFamily="34" charset="0"/>
            </a:rPr>
            <a:t> 13.3, </a:t>
          </a:r>
          <a:r>
            <a:rPr lang="en-US" sz="2200" b="1" i="1" dirty="0" err="1">
              <a:latin typeface="Arial" panose="020B0604020202020204" pitchFamily="34" charset="0"/>
              <a:cs typeface="Arial" panose="020B0604020202020204" pitchFamily="34" charset="0"/>
            </a:rPr>
            <a:t>liệt</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kê</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các</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cấp</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độ</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tổ</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chức</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của</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cơ</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thể</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cây</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xanh</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theo</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thứ</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tự</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từ</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thấp</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đến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cao</a:t>
          </a:r>
          <a:r>
            <a:rPr lang="en-US" sz="2200" b="1" i="1" dirty="0">
              <a:latin typeface="Arial" panose="020B0604020202020204" pitchFamily="34" charset="0"/>
              <a:cs typeface="Arial" panose="020B0604020202020204" pitchFamily="34" charset="0"/>
            </a:rPr>
            <a:t>.</a:t>
          </a:r>
        </a:p>
      </dgm:t>
    </dgm:pt>
    <dgm:pt modelId="{25A171F9-DFF4-4730-8F2C-DFAAE9354922}" type="parTrans" cxnId="{9A4BC6D1-DC8B-460D-AAC4-75FE9B77831F}">
      <dgm:prSet/>
      <dgm:spPr/>
      <dgm:t>
        <a:bodyPr/>
        <a:lstStyle/>
        <a:p>
          <a:pPr algn="just"/>
          <a:endParaRPr lang="en-US" sz="2200">
            <a:latin typeface="Arial" panose="020B0604020202020204" pitchFamily="34" charset="0"/>
            <a:cs typeface="Arial" panose="020B0604020202020204" pitchFamily="34" charset="0"/>
          </a:endParaRPr>
        </a:p>
      </dgm:t>
    </dgm:pt>
    <dgm:pt modelId="{65BACB6A-D282-472B-AD50-80510109806F}" type="sibTrans" cxnId="{9A4BC6D1-DC8B-460D-AAC4-75FE9B77831F}">
      <dgm:prSet/>
      <dgm:spPr/>
      <dgm:t>
        <a:bodyPr/>
        <a:lstStyle/>
        <a:p>
          <a:pPr algn="just"/>
          <a:endParaRPr lang="en-US" sz="2200">
            <a:latin typeface="Arial" panose="020B0604020202020204" pitchFamily="34" charset="0"/>
            <a:cs typeface="Arial" panose="020B0604020202020204" pitchFamily="34" charset="0"/>
          </a:endParaRPr>
        </a:p>
      </dgm:t>
    </dgm:pt>
    <dgm:pt modelId="{31B4499E-A293-4EE2-AC8F-7F4044BE02C1}">
      <dgm:prSet custT="1"/>
      <dgm:spPr/>
      <dgm:t>
        <a:bodyPr/>
        <a:lstStyle/>
        <a:p>
          <a:pPr algn="just"/>
          <a:r>
            <a:rPr lang="en-US" sz="2200" b="1" dirty="0" err="1">
              <a:solidFill>
                <a:srgbClr val="FF0000"/>
              </a:solidFill>
              <a:latin typeface="Arial" panose="020B0604020202020204" pitchFamily="34" charset="0"/>
              <a:cs typeface="Arial" panose="020B0604020202020204" pitchFamily="34" charset="0"/>
            </a:rPr>
            <a:t>Yêu</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cầu</a:t>
          </a:r>
          <a:r>
            <a:rPr lang="en-US" sz="2200" b="1" dirty="0">
              <a:solidFill>
                <a:srgbClr val="FF0000"/>
              </a:solidFill>
              <a:latin typeface="Arial" panose="020B0604020202020204" pitchFamily="34" charset="0"/>
              <a:cs typeface="Arial" panose="020B0604020202020204" pitchFamily="34" charset="0"/>
            </a:rPr>
            <a:t> 2</a:t>
          </a:r>
          <a:r>
            <a:rPr lang="en-US" sz="2200" b="1"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Quan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sát</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các</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hình</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trong</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hình</a:t>
          </a:r>
          <a:r>
            <a:rPr lang="en-US" sz="2200" b="1" i="1" dirty="0">
              <a:latin typeface="Arial" panose="020B0604020202020204" pitchFamily="34" charset="0"/>
              <a:cs typeface="Arial" panose="020B0604020202020204" pitchFamily="34" charset="0"/>
            </a:rPr>
            <a:t> 13.4, </a:t>
          </a:r>
          <a:r>
            <a:rPr lang="en-US" sz="2200" b="1" i="1" dirty="0" err="1">
              <a:latin typeface="Arial" panose="020B0604020202020204" pitchFamily="34" charset="0"/>
              <a:cs typeface="Arial" panose="020B0604020202020204" pitchFamily="34" charset="0"/>
            </a:rPr>
            <a:t>sắp</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xếp</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các</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hình</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đó</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theo</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cấp</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độ</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tổ</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chức</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của</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cơ</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thể</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người</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từ</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thấp</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đến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cao</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và</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gọi</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tên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của</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các</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cấp</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độ</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đó</a:t>
          </a:r>
          <a:r>
            <a:rPr lang="en-US" sz="2200" b="1" i="1" dirty="0">
              <a:latin typeface="Arial" panose="020B0604020202020204" pitchFamily="34" charset="0"/>
              <a:cs typeface="Arial" panose="020B0604020202020204" pitchFamily="34" charset="0"/>
            </a:rPr>
            <a:t>.</a:t>
          </a:r>
        </a:p>
      </dgm:t>
    </dgm:pt>
    <dgm:pt modelId="{37C94844-3FCC-4C9A-AE5C-F957F2BCC95E}" type="parTrans" cxnId="{32602B6E-EA39-408C-97A8-CE6C149B2370}">
      <dgm:prSet/>
      <dgm:spPr/>
      <dgm:t>
        <a:bodyPr/>
        <a:lstStyle/>
        <a:p>
          <a:pPr algn="just"/>
          <a:endParaRPr lang="en-US" sz="2200">
            <a:latin typeface="Arial" panose="020B0604020202020204" pitchFamily="34" charset="0"/>
            <a:cs typeface="Arial" panose="020B0604020202020204" pitchFamily="34" charset="0"/>
          </a:endParaRPr>
        </a:p>
      </dgm:t>
    </dgm:pt>
    <dgm:pt modelId="{AB81062A-2560-421B-835C-227B093F8E20}" type="sibTrans" cxnId="{32602B6E-EA39-408C-97A8-CE6C149B2370}">
      <dgm:prSet/>
      <dgm:spPr/>
      <dgm:t>
        <a:bodyPr/>
        <a:lstStyle/>
        <a:p>
          <a:pPr algn="just"/>
          <a:endParaRPr lang="en-US" sz="2200">
            <a:latin typeface="Arial" panose="020B0604020202020204" pitchFamily="34" charset="0"/>
            <a:cs typeface="Arial" panose="020B0604020202020204" pitchFamily="34" charset="0"/>
          </a:endParaRPr>
        </a:p>
      </dgm:t>
    </dgm:pt>
    <dgm:pt modelId="{58DAC5DF-2435-4712-A520-A58CDD85D4DB}">
      <dgm:prSet custT="1"/>
      <dgm:spPr/>
      <dgm:t>
        <a:bodyPr/>
        <a:lstStyle/>
        <a:p>
          <a:pPr algn="just"/>
          <a:r>
            <a:rPr lang="en-US" sz="2200" b="1" dirty="0" err="1">
              <a:solidFill>
                <a:srgbClr val="0070C0"/>
              </a:solidFill>
              <a:latin typeface="Arial" panose="020B0604020202020204" pitchFamily="34" charset="0"/>
              <a:cs typeface="Arial" panose="020B0604020202020204" pitchFamily="34" charset="0"/>
            </a:rPr>
            <a:t>Yêu</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cầu</a:t>
          </a:r>
          <a:r>
            <a:rPr lang="en-US" sz="2200" b="1" dirty="0">
              <a:solidFill>
                <a:srgbClr val="0070C0"/>
              </a:solidFill>
              <a:latin typeface="Arial" panose="020B0604020202020204" pitchFamily="34" charset="0"/>
              <a:cs typeface="Arial" panose="020B0604020202020204" pitchFamily="34" charset="0"/>
            </a:rPr>
            <a:t> 3</a:t>
          </a:r>
          <a:r>
            <a:rPr lang="en-US" sz="2200" b="1"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Quan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sát</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các</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loại</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mô</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trong</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hình</a:t>
          </a:r>
          <a:r>
            <a:rPr lang="en-US" sz="2200" b="1" i="1" dirty="0">
              <a:latin typeface="Arial" panose="020B0604020202020204" pitchFamily="34" charset="0"/>
              <a:cs typeface="Arial" panose="020B0604020202020204" pitchFamily="34" charset="0"/>
            </a:rPr>
            <a:t> 13.4, 13.5: </a:t>
          </a:r>
          <a:r>
            <a:rPr lang="en-US" sz="2200" b="1" i="1" dirty="0" err="1">
              <a:latin typeface="Arial" panose="020B0604020202020204" pitchFamily="34" charset="0"/>
              <a:cs typeface="Arial" panose="020B0604020202020204" pitchFamily="34" charset="0"/>
            </a:rPr>
            <a:t>Nhận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xét</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hình</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dạng</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kích</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thước</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của</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các</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tế</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bào</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trong</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từng</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loại</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mô</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kể</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tên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các</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loại</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mô</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cấu</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tạo</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nên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ruột</a:t>
          </a:r>
          <a:r>
            <a:rPr lang="en-US" sz="2200" b="1" i="1" dirty="0">
              <a:latin typeface="Arial" panose="020B0604020202020204" pitchFamily="34" charset="0"/>
              <a:cs typeface="Arial" panose="020B0604020202020204" pitchFamily="34" charset="0"/>
            </a:rPr>
            <a:t> non ở </a:t>
          </a:r>
          <a:r>
            <a:rPr lang="en-US" sz="2200" b="1" i="1" dirty="0" err="1">
              <a:latin typeface="Arial" panose="020B0604020202020204" pitchFamily="34" charset="0"/>
              <a:cs typeface="Arial" panose="020B0604020202020204" pitchFamily="34" charset="0"/>
            </a:rPr>
            <a:t>người</a:t>
          </a:r>
          <a:r>
            <a:rPr lang="en-US" sz="2200" b="1" i="1" dirty="0">
              <a:latin typeface="Arial" panose="020B0604020202020204" pitchFamily="34" charset="0"/>
              <a:cs typeface="Arial" panose="020B0604020202020204" pitchFamily="34" charset="0"/>
            </a:rPr>
            <a:t>.</a:t>
          </a:r>
        </a:p>
      </dgm:t>
    </dgm:pt>
    <dgm:pt modelId="{44F3D172-CF87-495E-9C18-DE69F0B0BDFF}" type="parTrans" cxnId="{DDD5712E-F9C5-4938-BC40-01E03D20F1C1}">
      <dgm:prSet/>
      <dgm:spPr/>
      <dgm:t>
        <a:bodyPr/>
        <a:lstStyle/>
        <a:p>
          <a:pPr algn="just"/>
          <a:endParaRPr lang="en-US" sz="2200">
            <a:latin typeface="Arial" panose="020B0604020202020204" pitchFamily="34" charset="0"/>
            <a:cs typeface="Arial" panose="020B0604020202020204" pitchFamily="34" charset="0"/>
          </a:endParaRPr>
        </a:p>
      </dgm:t>
    </dgm:pt>
    <dgm:pt modelId="{5A4CE4B5-A4F0-4674-BF71-A2116CAD11FB}" type="sibTrans" cxnId="{DDD5712E-F9C5-4938-BC40-01E03D20F1C1}">
      <dgm:prSet/>
      <dgm:spPr/>
      <dgm:t>
        <a:bodyPr/>
        <a:lstStyle/>
        <a:p>
          <a:pPr algn="just"/>
          <a:endParaRPr lang="en-US" sz="2200">
            <a:latin typeface="Arial" panose="020B0604020202020204" pitchFamily="34" charset="0"/>
            <a:cs typeface="Arial" panose="020B0604020202020204" pitchFamily="34" charset="0"/>
          </a:endParaRPr>
        </a:p>
      </dgm:t>
    </dgm:pt>
    <dgm:pt modelId="{A6A48863-D88C-4B61-9B61-7A21D384AC4C}">
      <dgm:prSet custT="1"/>
      <dgm:spPr/>
      <dgm:t>
        <a:bodyPr/>
        <a:lstStyle/>
        <a:p>
          <a:pPr algn="just"/>
          <a:r>
            <a:rPr lang="en-US" sz="2200" b="1" dirty="0" err="1">
              <a:solidFill>
                <a:srgbClr val="FFC000"/>
              </a:solidFill>
              <a:latin typeface="Arial" panose="020B0604020202020204" pitchFamily="34" charset="0"/>
              <a:cs typeface="Arial" panose="020B0604020202020204" pitchFamily="34" charset="0"/>
            </a:rPr>
            <a:t>Yêu</a:t>
          </a:r>
          <a:r>
            <a:rPr lang="en-US" sz="2200" b="1" dirty="0">
              <a:solidFill>
                <a:srgbClr val="FFC000"/>
              </a:solidFill>
              <a:latin typeface="Arial" panose="020B0604020202020204" pitchFamily="34" charset="0"/>
              <a:cs typeface="Arial" panose="020B0604020202020204" pitchFamily="34" charset="0"/>
            </a:rPr>
            <a:t> </a:t>
          </a:r>
          <a:r>
            <a:rPr lang="en-US" sz="2200" b="1" dirty="0" err="1">
              <a:solidFill>
                <a:srgbClr val="FFC000"/>
              </a:solidFill>
              <a:latin typeface="Arial" panose="020B0604020202020204" pitchFamily="34" charset="0"/>
              <a:cs typeface="Arial" panose="020B0604020202020204" pitchFamily="34" charset="0"/>
            </a:rPr>
            <a:t>cầu</a:t>
          </a:r>
          <a:r>
            <a:rPr lang="en-US" sz="2200" b="1" dirty="0">
              <a:solidFill>
                <a:srgbClr val="FFC000"/>
              </a:solidFill>
              <a:latin typeface="Arial" panose="020B0604020202020204" pitchFamily="34" charset="0"/>
              <a:cs typeface="Arial" panose="020B0604020202020204" pitchFamily="34" charset="0"/>
            </a:rPr>
            <a:t> 4</a:t>
          </a:r>
          <a:r>
            <a:rPr lang="en-US" sz="2200" b="1"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Quan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sát</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hình</a:t>
          </a:r>
          <a:r>
            <a:rPr lang="en-US" sz="2200" b="1" i="1" dirty="0">
              <a:latin typeface="Arial" panose="020B0604020202020204" pitchFamily="34" charset="0"/>
              <a:cs typeface="Arial" panose="020B0604020202020204" pitchFamily="34" charset="0"/>
            </a:rPr>
            <a:t> 13.3, 13.4, </a:t>
          </a:r>
          <a:r>
            <a:rPr lang="en-US" sz="2200" b="1" i="1" dirty="0" err="1">
              <a:latin typeface="Arial" panose="020B0604020202020204" pitchFamily="34" charset="0"/>
              <a:cs typeface="Arial" panose="020B0604020202020204" pitchFamily="34" charset="0"/>
            </a:rPr>
            <a:t>kể</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tên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một</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số</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cơ</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quan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trong</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hệ</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chồi</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của</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cây</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xanh</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hệ</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tiêu</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hóa</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của</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người</a:t>
          </a:r>
          <a:r>
            <a:rPr lang="en-US" sz="2200" dirty="0">
              <a:latin typeface="Arial" panose="020B0604020202020204" pitchFamily="34" charset="0"/>
              <a:cs typeface="Arial" panose="020B0604020202020204" pitchFamily="34" charset="0"/>
            </a:rPr>
            <a:t>.</a:t>
          </a:r>
        </a:p>
      </dgm:t>
    </dgm:pt>
    <dgm:pt modelId="{94D49B78-59FD-4424-B08C-AD07577215B8}" type="parTrans" cxnId="{A29811DF-11B5-4DE3-B02F-EEACA23C512F}">
      <dgm:prSet/>
      <dgm:spPr/>
      <dgm:t>
        <a:bodyPr/>
        <a:lstStyle/>
        <a:p>
          <a:pPr algn="just"/>
          <a:endParaRPr lang="en-US" sz="2200">
            <a:latin typeface="Arial" panose="020B0604020202020204" pitchFamily="34" charset="0"/>
            <a:cs typeface="Arial" panose="020B0604020202020204" pitchFamily="34" charset="0"/>
          </a:endParaRPr>
        </a:p>
      </dgm:t>
    </dgm:pt>
    <dgm:pt modelId="{13D3D560-75D0-4C79-9A1B-13655D31F5B3}" type="sibTrans" cxnId="{A29811DF-11B5-4DE3-B02F-EEACA23C512F}">
      <dgm:prSet/>
      <dgm:spPr/>
      <dgm:t>
        <a:bodyPr/>
        <a:lstStyle/>
        <a:p>
          <a:pPr algn="just"/>
          <a:endParaRPr lang="en-US" sz="2200">
            <a:latin typeface="Arial" panose="020B0604020202020204" pitchFamily="34" charset="0"/>
            <a:cs typeface="Arial" panose="020B0604020202020204" pitchFamily="34" charset="0"/>
          </a:endParaRPr>
        </a:p>
      </dgm:t>
    </dgm:pt>
    <dgm:pt modelId="{B9B4DE7F-5178-426C-BA7E-29CEF62146FC}">
      <dgm:prSet custT="1"/>
      <dgm:spPr/>
      <dgm:t>
        <a:bodyPr/>
        <a:lstStyle/>
        <a:p>
          <a:r>
            <a:rPr lang="en-US" sz="2200" b="1" dirty="0" err="1">
              <a:solidFill>
                <a:srgbClr val="00B0F0"/>
              </a:solidFill>
              <a:latin typeface="Arial" panose="020B0604020202020204" pitchFamily="34" charset="0"/>
              <a:cs typeface="Arial" panose="020B0604020202020204" pitchFamily="34" charset="0"/>
            </a:rPr>
            <a:t>Yêu</a:t>
          </a:r>
          <a:r>
            <a:rPr lang="en-US" sz="2200" b="1" dirty="0">
              <a:solidFill>
                <a:srgbClr val="00B0F0"/>
              </a:solidFill>
              <a:latin typeface="Arial" panose="020B0604020202020204" pitchFamily="34" charset="0"/>
              <a:cs typeface="Arial" panose="020B0604020202020204" pitchFamily="34" charset="0"/>
            </a:rPr>
            <a:t> </a:t>
          </a:r>
          <a:r>
            <a:rPr lang="en-US" sz="2200" b="1" dirty="0" err="1">
              <a:solidFill>
                <a:srgbClr val="00B0F0"/>
              </a:solidFill>
              <a:latin typeface="Arial" panose="020B0604020202020204" pitchFamily="34" charset="0"/>
              <a:cs typeface="Arial" panose="020B0604020202020204" pitchFamily="34" charset="0"/>
            </a:rPr>
            <a:t>cầu</a:t>
          </a:r>
          <a:r>
            <a:rPr lang="en-US" sz="2200" b="1" dirty="0">
              <a:solidFill>
                <a:srgbClr val="00B0F0"/>
              </a:solidFill>
              <a:latin typeface="Arial" panose="020B0604020202020204" pitchFamily="34" charset="0"/>
              <a:cs typeface="Arial" panose="020B0604020202020204" pitchFamily="34" charset="0"/>
            </a:rPr>
            <a:t> 5</a:t>
          </a:r>
          <a:r>
            <a:rPr lang="en-US" sz="2200" b="1"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Nêu</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các</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khái</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niệm</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và</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viết</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sơ</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đồ</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thể</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hiện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mối</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quan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hệ</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giữa</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tế</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bào</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mô</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cơ</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quan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hệ</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cơ</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quan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cơ</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thể</a:t>
          </a:r>
          <a:r>
            <a:rPr lang="en-US" sz="2200" b="1" i="1" dirty="0">
              <a:latin typeface="Arial" panose="020B0604020202020204" pitchFamily="34" charset="0"/>
              <a:cs typeface="Arial" panose="020B0604020202020204" pitchFamily="34" charset="0"/>
            </a:rPr>
            <a:t>.</a:t>
          </a:r>
        </a:p>
      </dgm:t>
    </dgm:pt>
    <dgm:pt modelId="{F3410BA0-86AC-4B41-A4B4-28BFF57E2DE9}" type="parTrans" cxnId="{57BDD2C1-8F77-4960-BB19-0EA019223CB5}">
      <dgm:prSet/>
      <dgm:spPr/>
      <dgm:t>
        <a:bodyPr/>
        <a:lstStyle/>
        <a:p>
          <a:endParaRPr lang="en-US" sz="2200">
            <a:latin typeface="Arial" panose="020B0604020202020204" pitchFamily="34" charset="0"/>
            <a:cs typeface="Arial" panose="020B0604020202020204" pitchFamily="34" charset="0"/>
          </a:endParaRPr>
        </a:p>
      </dgm:t>
    </dgm:pt>
    <dgm:pt modelId="{9BB0319F-FCF2-4C9B-9BAC-D097AAEC4AE0}" type="sibTrans" cxnId="{57BDD2C1-8F77-4960-BB19-0EA019223CB5}">
      <dgm:prSet/>
      <dgm:spPr/>
      <dgm:t>
        <a:bodyPr/>
        <a:lstStyle/>
        <a:p>
          <a:endParaRPr lang="en-US" sz="2200">
            <a:latin typeface="Arial" panose="020B0604020202020204" pitchFamily="34" charset="0"/>
            <a:cs typeface="Arial" panose="020B0604020202020204" pitchFamily="34" charset="0"/>
          </a:endParaRPr>
        </a:p>
      </dgm:t>
    </dgm:pt>
    <dgm:pt modelId="{3478266B-FD94-4BF0-8B60-6FD08A11FA24}" type="pres">
      <dgm:prSet presAssocID="{888B7551-9D3B-4FCB-8FF5-A13026E64776}" presName="linear" presStyleCnt="0">
        <dgm:presLayoutVars>
          <dgm:animLvl val="lvl"/>
          <dgm:resizeHandles val="exact"/>
        </dgm:presLayoutVars>
      </dgm:prSet>
      <dgm:spPr/>
    </dgm:pt>
    <dgm:pt modelId="{2A1B2D4F-93D1-4E6B-8E19-74A13971BB59}" type="pres">
      <dgm:prSet presAssocID="{D31AE9B8-A6A4-433A-B662-6EAB2D19A049}" presName="parentText" presStyleLbl="node1" presStyleIdx="0" presStyleCnt="5" custScaleY="114726" custLinFactY="-27208" custLinFactNeighborX="-162" custLinFactNeighborY="-100000">
        <dgm:presLayoutVars>
          <dgm:chMax val="0"/>
          <dgm:bulletEnabled val="1"/>
        </dgm:presLayoutVars>
      </dgm:prSet>
      <dgm:spPr/>
    </dgm:pt>
    <dgm:pt modelId="{CF37A1EA-CB0A-4555-8603-46D887B82F68}" type="pres">
      <dgm:prSet presAssocID="{65BACB6A-D282-472B-AD50-80510109806F}" presName="spacer" presStyleCnt="0"/>
      <dgm:spPr/>
    </dgm:pt>
    <dgm:pt modelId="{BF035E8A-026A-4EAD-B3F8-DA81EEE6AD83}" type="pres">
      <dgm:prSet presAssocID="{31B4499E-A293-4EE2-AC8F-7F4044BE02C1}" presName="parentText" presStyleLbl="node1" presStyleIdx="1" presStyleCnt="5">
        <dgm:presLayoutVars>
          <dgm:chMax val="0"/>
          <dgm:bulletEnabled val="1"/>
        </dgm:presLayoutVars>
      </dgm:prSet>
      <dgm:spPr/>
    </dgm:pt>
    <dgm:pt modelId="{DEEC7B9F-E4E7-49ED-9481-18B4831E2F27}" type="pres">
      <dgm:prSet presAssocID="{AB81062A-2560-421B-835C-227B093F8E20}" presName="spacer" presStyleCnt="0"/>
      <dgm:spPr/>
    </dgm:pt>
    <dgm:pt modelId="{708D7E16-3857-4920-909B-86116B2B006A}" type="pres">
      <dgm:prSet presAssocID="{58DAC5DF-2435-4712-A520-A58CDD85D4DB}" presName="parentText" presStyleLbl="node1" presStyleIdx="2" presStyleCnt="5" custLinFactY="9301" custLinFactNeighborX="-199" custLinFactNeighborY="100000">
        <dgm:presLayoutVars>
          <dgm:chMax val="0"/>
          <dgm:bulletEnabled val="1"/>
        </dgm:presLayoutVars>
      </dgm:prSet>
      <dgm:spPr/>
    </dgm:pt>
    <dgm:pt modelId="{FB2DA745-0B61-4DED-918E-2CC79D81466B}" type="pres">
      <dgm:prSet presAssocID="{5A4CE4B5-A4F0-4674-BF71-A2116CAD11FB}" presName="spacer" presStyleCnt="0"/>
      <dgm:spPr/>
    </dgm:pt>
    <dgm:pt modelId="{4B42830E-7F8D-4795-8388-0AB9D769E7F7}" type="pres">
      <dgm:prSet presAssocID="{A6A48863-D88C-4B61-9B61-7A21D384AC4C}" presName="parentText" presStyleLbl="node1" presStyleIdx="3" presStyleCnt="5" custLinFactY="9524" custLinFactNeighborX="-199" custLinFactNeighborY="100000">
        <dgm:presLayoutVars>
          <dgm:chMax val="0"/>
          <dgm:bulletEnabled val="1"/>
        </dgm:presLayoutVars>
      </dgm:prSet>
      <dgm:spPr/>
    </dgm:pt>
    <dgm:pt modelId="{E4205DD6-B193-46C3-AC56-3C2D1EF22D80}" type="pres">
      <dgm:prSet presAssocID="{13D3D560-75D0-4C79-9A1B-13655D31F5B3}" presName="spacer" presStyleCnt="0"/>
      <dgm:spPr/>
    </dgm:pt>
    <dgm:pt modelId="{6AE1CB83-8E7E-42C3-BB25-A791977FE0C1}" type="pres">
      <dgm:prSet presAssocID="{B9B4DE7F-5178-426C-BA7E-29CEF62146FC}" presName="parentText" presStyleLbl="node1" presStyleIdx="4" presStyleCnt="5" custLinFactY="17570" custLinFactNeighborX="-199" custLinFactNeighborY="100000">
        <dgm:presLayoutVars>
          <dgm:chMax val="0"/>
          <dgm:bulletEnabled val="1"/>
        </dgm:presLayoutVars>
      </dgm:prSet>
      <dgm:spPr/>
    </dgm:pt>
  </dgm:ptLst>
  <dgm:cxnLst>
    <dgm:cxn modelId="{D4313C07-B219-4CDB-8D88-1972C080EAD8}" type="presOf" srcId="{B9B4DE7F-5178-426C-BA7E-29CEF62146FC}" destId="{6AE1CB83-8E7E-42C3-BB25-A791977FE0C1}" srcOrd="0" destOrd="0" presId="urn:microsoft.com/office/officeart/2005/8/layout/vList2"/>
    <dgm:cxn modelId="{4B396C0E-6D52-4E7F-8010-D72A5008225F}" type="presOf" srcId="{31B4499E-A293-4EE2-AC8F-7F4044BE02C1}" destId="{BF035E8A-026A-4EAD-B3F8-DA81EEE6AD83}" srcOrd="0" destOrd="0" presId="urn:microsoft.com/office/officeart/2005/8/layout/vList2"/>
    <dgm:cxn modelId="{DDD5712E-F9C5-4938-BC40-01E03D20F1C1}" srcId="{888B7551-9D3B-4FCB-8FF5-A13026E64776}" destId="{58DAC5DF-2435-4712-A520-A58CDD85D4DB}" srcOrd="2" destOrd="0" parTransId="{44F3D172-CF87-495E-9C18-DE69F0B0BDFF}" sibTransId="{5A4CE4B5-A4F0-4674-BF71-A2116CAD11FB}"/>
    <dgm:cxn modelId="{32602B6E-EA39-408C-97A8-CE6C149B2370}" srcId="{888B7551-9D3B-4FCB-8FF5-A13026E64776}" destId="{31B4499E-A293-4EE2-AC8F-7F4044BE02C1}" srcOrd="1" destOrd="0" parTransId="{37C94844-3FCC-4C9A-AE5C-F957F2BCC95E}" sibTransId="{AB81062A-2560-421B-835C-227B093F8E20}"/>
    <dgm:cxn modelId="{A7754B7A-CB1A-44FC-BC24-2AE8B10D0C00}" type="presOf" srcId="{888B7551-9D3B-4FCB-8FF5-A13026E64776}" destId="{3478266B-FD94-4BF0-8B60-6FD08A11FA24}" srcOrd="0" destOrd="0" presId="urn:microsoft.com/office/officeart/2005/8/layout/vList2"/>
    <dgm:cxn modelId="{0383F9B0-E4CA-4EC8-A1AB-2107B7C8D4A2}" type="presOf" srcId="{D31AE9B8-A6A4-433A-B662-6EAB2D19A049}" destId="{2A1B2D4F-93D1-4E6B-8E19-74A13971BB59}" srcOrd="0" destOrd="0" presId="urn:microsoft.com/office/officeart/2005/8/layout/vList2"/>
    <dgm:cxn modelId="{57BDD2C1-8F77-4960-BB19-0EA019223CB5}" srcId="{888B7551-9D3B-4FCB-8FF5-A13026E64776}" destId="{B9B4DE7F-5178-426C-BA7E-29CEF62146FC}" srcOrd="4" destOrd="0" parTransId="{F3410BA0-86AC-4B41-A4B4-28BFF57E2DE9}" sibTransId="{9BB0319F-FCF2-4C9B-9BAC-D097AAEC4AE0}"/>
    <dgm:cxn modelId="{9A4BC6D1-DC8B-460D-AAC4-75FE9B77831F}" srcId="{888B7551-9D3B-4FCB-8FF5-A13026E64776}" destId="{D31AE9B8-A6A4-433A-B662-6EAB2D19A049}" srcOrd="0" destOrd="0" parTransId="{25A171F9-DFF4-4730-8F2C-DFAAE9354922}" sibTransId="{65BACB6A-D282-472B-AD50-80510109806F}"/>
    <dgm:cxn modelId="{411890D9-0560-462E-B242-DB63D4ECAC7F}" type="presOf" srcId="{58DAC5DF-2435-4712-A520-A58CDD85D4DB}" destId="{708D7E16-3857-4920-909B-86116B2B006A}" srcOrd="0" destOrd="0" presId="urn:microsoft.com/office/officeart/2005/8/layout/vList2"/>
    <dgm:cxn modelId="{A29811DF-11B5-4DE3-B02F-EEACA23C512F}" srcId="{888B7551-9D3B-4FCB-8FF5-A13026E64776}" destId="{A6A48863-D88C-4B61-9B61-7A21D384AC4C}" srcOrd="3" destOrd="0" parTransId="{94D49B78-59FD-4424-B08C-AD07577215B8}" sibTransId="{13D3D560-75D0-4C79-9A1B-13655D31F5B3}"/>
    <dgm:cxn modelId="{619E4BEC-7889-47CD-8693-7D40122B76BD}" type="presOf" srcId="{A6A48863-D88C-4B61-9B61-7A21D384AC4C}" destId="{4B42830E-7F8D-4795-8388-0AB9D769E7F7}" srcOrd="0" destOrd="0" presId="urn:microsoft.com/office/officeart/2005/8/layout/vList2"/>
    <dgm:cxn modelId="{AA483D19-FBCE-4512-804F-FB4C6E9B112C}" type="presParOf" srcId="{3478266B-FD94-4BF0-8B60-6FD08A11FA24}" destId="{2A1B2D4F-93D1-4E6B-8E19-74A13971BB59}" srcOrd="0" destOrd="0" presId="urn:microsoft.com/office/officeart/2005/8/layout/vList2"/>
    <dgm:cxn modelId="{F88477F9-22E5-4CB1-98CA-43AA63443F19}" type="presParOf" srcId="{3478266B-FD94-4BF0-8B60-6FD08A11FA24}" destId="{CF37A1EA-CB0A-4555-8603-46D887B82F68}" srcOrd="1" destOrd="0" presId="urn:microsoft.com/office/officeart/2005/8/layout/vList2"/>
    <dgm:cxn modelId="{FB8812D8-E6EA-4F79-A545-0B2965CDAD61}" type="presParOf" srcId="{3478266B-FD94-4BF0-8B60-6FD08A11FA24}" destId="{BF035E8A-026A-4EAD-B3F8-DA81EEE6AD83}" srcOrd="2" destOrd="0" presId="urn:microsoft.com/office/officeart/2005/8/layout/vList2"/>
    <dgm:cxn modelId="{863C6FC0-D069-41C9-8F66-E15526FAE479}" type="presParOf" srcId="{3478266B-FD94-4BF0-8B60-6FD08A11FA24}" destId="{DEEC7B9F-E4E7-49ED-9481-18B4831E2F27}" srcOrd="3" destOrd="0" presId="urn:microsoft.com/office/officeart/2005/8/layout/vList2"/>
    <dgm:cxn modelId="{75A86206-B93D-48C0-BDB8-1557AE1A7E60}" type="presParOf" srcId="{3478266B-FD94-4BF0-8B60-6FD08A11FA24}" destId="{708D7E16-3857-4920-909B-86116B2B006A}" srcOrd="4" destOrd="0" presId="urn:microsoft.com/office/officeart/2005/8/layout/vList2"/>
    <dgm:cxn modelId="{E43ED6F9-108F-4DEA-9441-1830D073CFFD}" type="presParOf" srcId="{3478266B-FD94-4BF0-8B60-6FD08A11FA24}" destId="{FB2DA745-0B61-4DED-918E-2CC79D81466B}" srcOrd="5" destOrd="0" presId="urn:microsoft.com/office/officeart/2005/8/layout/vList2"/>
    <dgm:cxn modelId="{D6905C57-0AA8-4F0D-8EF4-F40185266E4D}" type="presParOf" srcId="{3478266B-FD94-4BF0-8B60-6FD08A11FA24}" destId="{4B42830E-7F8D-4795-8388-0AB9D769E7F7}" srcOrd="6" destOrd="0" presId="urn:microsoft.com/office/officeart/2005/8/layout/vList2"/>
    <dgm:cxn modelId="{13308484-5FF7-4AAA-8634-6EE0BB3E3F4D}" type="presParOf" srcId="{3478266B-FD94-4BF0-8B60-6FD08A11FA24}" destId="{E4205DD6-B193-46C3-AC56-3C2D1EF22D80}" srcOrd="7" destOrd="0" presId="urn:microsoft.com/office/officeart/2005/8/layout/vList2"/>
    <dgm:cxn modelId="{8832260A-8B56-49FF-A6B3-08A83A97114C}" type="presParOf" srcId="{3478266B-FD94-4BF0-8B60-6FD08A11FA24}" destId="{6AE1CB83-8E7E-42C3-BB25-A791977FE0C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B2D4F-93D1-4E6B-8E19-74A13971BB59}">
      <dsp:nvSpPr>
        <dsp:cNvPr id="0" name=""/>
        <dsp:cNvSpPr/>
      </dsp:nvSpPr>
      <dsp:spPr>
        <a:xfrm>
          <a:off x="0" y="0"/>
          <a:ext cx="8652384" cy="114070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err="1">
              <a:solidFill>
                <a:schemeClr val="accent6"/>
              </a:solidFill>
              <a:latin typeface="Arial" panose="020B0604020202020204" pitchFamily="34" charset="0"/>
              <a:cs typeface="Arial" panose="020B0604020202020204" pitchFamily="34" charset="0"/>
            </a:rPr>
            <a:t>Yêu</a:t>
          </a:r>
          <a:r>
            <a:rPr lang="en-US" sz="2200" b="1" kern="1200" dirty="0">
              <a:solidFill>
                <a:schemeClr val="accent6"/>
              </a:solidFill>
              <a:latin typeface="Arial" panose="020B0604020202020204" pitchFamily="34" charset="0"/>
              <a:cs typeface="Arial" panose="020B0604020202020204" pitchFamily="34" charset="0"/>
            </a:rPr>
            <a:t> </a:t>
          </a:r>
          <a:r>
            <a:rPr lang="en-US" sz="2200" b="1" kern="1200" dirty="0" err="1">
              <a:solidFill>
                <a:schemeClr val="accent6"/>
              </a:solidFill>
              <a:latin typeface="Arial" panose="020B0604020202020204" pitchFamily="34" charset="0"/>
              <a:cs typeface="Arial" panose="020B0604020202020204" pitchFamily="34" charset="0"/>
            </a:rPr>
            <a:t>cầu</a:t>
          </a:r>
          <a:r>
            <a:rPr lang="en-US" sz="2200" b="1" kern="1200" dirty="0">
              <a:solidFill>
                <a:schemeClr val="accent6"/>
              </a:solidFill>
              <a:latin typeface="Arial" panose="020B0604020202020204" pitchFamily="34" charset="0"/>
              <a:cs typeface="Arial" panose="020B0604020202020204" pitchFamily="34" charset="0"/>
            </a:rPr>
            <a:t> 1</a:t>
          </a:r>
          <a:r>
            <a:rPr lang="en-US" sz="2200" b="1" kern="1200" dirty="0">
              <a:latin typeface="Arial" panose="020B0604020202020204" pitchFamily="34" charset="0"/>
              <a:cs typeface="Arial" panose="020B0604020202020204" pitchFamily="34" charset="0"/>
            </a:rPr>
            <a:t>:</a:t>
          </a:r>
          <a:r>
            <a:rPr lang="en-US" sz="2200"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Quan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sát</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hình</a:t>
          </a:r>
          <a:r>
            <a:rPr lang="en-US" sz="2200" b="1" i="1" kern="1200" dirty="0">
              <a:latin typeface="Arial" panose="020B0604020202020204" pitchFamily="34" charset="0"/>
              <a:cs typeface="Arial" panose="020B0604020202020204" pitchFamily="34" charset="0"/>
            </a:rPr>
            <a:t> 13.3, </a:t>
          </a:r>
          <a:r>
            <a:rPr lang="en-US" sz="2200" b="1" i="1" kern="1200" dirty="0" err="1">
              <a:latin typeface="Arial" panose="020B0604020202020204" pitchFamily="34" charset="0"/>
              <a:cs typeface="Arial" panose="020B0604020202020204" pitchFamily="34" charset="0"/>
            </a:rPr>
            <a:t>liệt</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kê</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các</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cấp</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độ</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tổ</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chức</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của</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cơ</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thể</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cây</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xanh</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theo</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thứ</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tự</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từ</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thấp</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đến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cao</a:t>
          </a:r>
          <a:r>
            <a:rPr lang="en-US" sz="2200" b="1" i="1" kern="1200" dirty="0">
              <a:latin typeface="Arial" panose="020B0604020202020204" pitchFamily="34" charset="0"/>
              <a:cs typeface="Arial" panose="020B0604020202020204" pitchFamily="34" charset="0"/>
            </a:rPr>
            <a:t>.</a:t>
          </a:r>
        </a:p>
      </dsp:txBody>
      <dsp:txXfrm>
        <a:off x="55684" y="55684"/>
        <a:ext cx="8541016" cy="1029333"/>
      </dsp:txXfrm>
    </dsp:sp>
    <dsp:sp modelId="{BF035E8A-026A-4EAD-B3F8-DA81EEE6AD83}">
      <dsp:nvSpPr>
        <dsp:cNvPr id="0" name=""/>
        <dsp:cNvSpPr/>
      </dsp:nvSpPr>
      <dsp:spPr>
        <a:xfrm>
          <a:off x="0" y="1154719"/>
          <a:ext cx="8652384" cy="99428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err="1">
              <a:solidFill>
                <a:srgbClr val="FF0000"/>
              </a:solidFill>
              <a:latin typeface="Arial" panose="020B0604020202020204" pitchFamily="34" charset="0"/>
              <a:cs typeface="Arial" panose="020B0604020202020204" pitchFamily="34" charset="0"/>
            </a:rPr>
            <a:t>Yêu</a:t>
          </a:r>
          <a:r>
            <a:rPr lang="en-US" sz="2200" b="1" kern="1200" dirty="0">
              <a:solidFill>
                <a:srgbClr val="FF0000"/>
              </a:solidFill>
              <a:latin typeface="Arial" panose="020B0604020202020204" pitchFamily="34" charset="0"/>
              <a:cs typeface="Arial" panose="020B0604020202020204" pitchFamily="34" charset="0"/>
            </a:rPr>
            <a:t> </a:t>
          </a:r>
          <a:r>
            <a:rPr lang="en-US" sz="2200" b="1" kern="1200" dirty="0" err="1">
              <a:solidFill>
                <a:srgbClr val="FF0000"/>
              </a:solidFill>
              <a:latin typeface="Arial" panose="020B0604020202020204" pitchFamily="34" charset="0"/>
              <a:cs typeface="Arial" panose="020B0604020202020204" pitchFamily="34" charset="0"/>
            </a:rPr>
            <a:t>cầu</a:t>
          </a:r>
          <a:r>
            <a:rPr lang="en-US" sz="2200" b="1" kern="1200" dirty="0">
              <a:solidFill>
                <a:srgbClr val="FF0000"/>
              </a:solidFill>
              <a:latin typeface="Arial" panose="020B0604020202020204" pitchFamily="34" charset="0"/>
              <a:cs typeface="Arial" panose="020B0604020202020204" pitchFamily="34" charset="0"/>
            </a:rPr>
            <a:t> 2</a:t>
          </a:r>
          <a:r>
            <a:rPr lang="en-US" sz="2200" b="1" kern="1200" dirty="0">
              <a:latin typeface="Arial" panose="020B0604020202020204" pitchFamily="34" charset="0"/>
              <a:cs typeface="Arial" panose="020B0604020202020204" pitchFamily="34" charset="0"/>
            </a:rPr>
            <a:t>:</a:t>
          </a:r>
          <a:r>
            <a:rPr lang="en-US" sz="2200"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Quan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sát</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các</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hình</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trong</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hình</a:t>
          </a:r>
          <a:r>
            <a:rPr lang="en-US" sz="2200" b="1" i="1" kern="1200" dirty="0">
              <a:latin typeface="Arial" panose="020B0604020202020204" pitchFamily="34" charset="0"/>
              <a:cs typeface="Arial" panose="020B0604020202020204" pitchFamily="34" charset="0"/>
            </a:rPr>
            <a:t> 13.4, </a:t>
          </a:r>
          <a:r>
            <a:rPr lang="en-US" sz="2200" b="1" i="1" kern="1200" dirty="0" err="1">
              <a:latin typeface="Arial" panose="020B0604020202020204" pitchFamily="34" charset="0"/>
              <a:cs typeface="Arial" panose="020B0604020202020204" pitchFamily="34" charset="0"/>
            </a:rPr>
            <a:t>sắp</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xếp</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các</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hình</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đó</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theo</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cấp</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độ</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tổ</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chức</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của</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cơ</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thể</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người</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từ</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thấp</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đến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cao</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và</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gọi</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tên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của</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các</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cấp</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độ</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đó</a:t>
          </a:r>
          <a:r>
            <a:rPr lang="en-US" sz="2200" b="1" i="1" kern="1200" dirty="0">
              <a:latin typeface="Arial" panose="020B0604020202020204" pitchFamily="34" charset="0"/>
              <a:cs typeface="Arial" panose="020B0604020202020204" pitchFamily="34" charset="0"/>
            </a:rPr>
            <a:t>.</a:t>
          </a:r>
        </a:p>
      </dsp:txBody>
      <dsp:txXfrm>
        <a:off x="48537" y="1203256"/>
        <a:ext cx="8555310" cy="897208"/>
      </dsp:txXfrm>
    </dsp:sp>
    <dsp:sp modelId="{708D7E16-3857-4920-909B-86116B2B006A}">
      <dsp:nvSpPr>
        <dsp:cNvPr id="0" name=""/>
        <dsp:cNvSpPr/>
      </dsp:nvSpPr>
      <dsp:spPr>
        <a:xfrm>
          <a:off x="0" y="2266202"/>
          <a:ext cx="8652384" cy="99428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err="1">
              <a:solidFill>
                <a:srgbClr val="0070C0"/>
              </a:solidFill>
              <a:latin typeface="Arial" panose="020B0604020202020204" pitchFamily="34" charset="0"/>
              <a:cs typeface="Arial" panose="020B0604020202020204" pitchFamily="34" charset="0"/>
            </a:rPr>
            <a:t>Yêu</a:t>
          </a:r>
          <a:r>
            <a:rPr lang="en-US" sz="2200" b="1" kern="1200" dirty="0">
              <a:solidFill>
                <a:srgbClr val="0070C0"/>
              </a:solidFill>
              <a:latin typeface="Arial" panose="020B0604020202020204" pitchFamily="34" charset="0"/>
              <a:cs typeface="Arial" panose="020B0604020202020204" pitchFamily="34" charset="0"/>
            </a:rPr>
            <a:t> </a:t>
          </a:r>
          <a:r>
            <a:rPr lang="en-US" sz="2200" b="1" kern="1200" dirty="0" err="1">
              <a:solidFill>
                <a:srgbClr val="0070C0"/>
              </a:solidFill>
              <a:latin typeface="Arial" panose="020B0604020202020204" pitchFamily="34" charset="0"/>
              <a:cs typeface="Arial" panose="020B0604020202020204" pitchFamily="34" charset="0"/>
            </a:rPr>
            <a:t>cầu</a:t>
          </a:r>
          <a:r>
            <a:rPr lang="en-US" sz="2200" b="1" kern="1200" dirty="0">
              <a:solidFill>
                <a:srgbClr val="0070C0"/>
              </a:solidFill>
              <a:latin typeface="Arial" panose="020B0604020202020204" pitchFamily="34" charset="0"/>
              <a:cs typeface="Arial" panose="020B0604020202020204" pitchFamily="34" charset="0"/>
            </a:rPr>
            <a:t> 3</a:t>
          </a:r>
          <a:r>
            <a:rPr lang="en-US" sz="2200" b="1" kern="1200" dirty="0">
              <a:latin typeface="Arial" panose="020B0604020202020204" pitchFamily="34" charset="0"/>
              <a:cs typeface="Arial" panose="020B0604020202020204" pitchFamily="34" charset="0"/>
            </a:rPr>
            <a:t>:</a:t>
          </a:r>
          <a:r>
            <a:rPr lang="en-US" sz="2200"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Quan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sát</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các</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loại</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mô</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trong</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hình</a:t>
          </a:r>
          <a:r>
            <a:rPr lang="en-US" sz="2200" b="1" i="1" kern="1200" dirty="0">
              <a:latin typeface="Arial" panose="020B0604020202020204" pitchFamily="34" charset="0"/>
              <a:cs typeface="Arial" panose="020B0604020202020204" pitchFamily="34" charset="0"/>
            </a:rPr>
            <a:t> 13.4, 13.5: </a:t>
          </a:r>
          <a:r>
            <a:rPr lang="en-US" sz="2200" b="1" i="1" kern="1200" dirty="0" err="1">
              <a:latin typeface="Arial" panose="020B0604020202020204" pitchFamily="34" charset="0"/>
              <a:cs typeface="Arial" panose="020B0604020202020204" pitchFamily="34" charset="0"/>
            </a:rPr>
            <a:t>Nhận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xét</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hình</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dạng</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kích</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thước</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của</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các</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tế</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bào</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trong</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từng</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loại</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mô</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kể</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tên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các</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loại</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mô</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cấu</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tạo</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nên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ruột</a:t>
          </a:r>
          <a:r>
            <a:rPr lang="en-US" sz="2200" b="1" i="1" kern="1200" dirty="0">
              <a:latin typeface="Arial" panose="020B0604020202020204" pitchFamily="34" charset="0"/>
              <a:cs typeface="Arial" panose="020B0604020202020204" pitchFamily="34" charset="0"/>
            </a:rPr>
            <a:t> non ở </a:t>
          </a:r>
          <a:r>
            <a:rPr lang="en-US" sz="2200" b="1" i="1" kern="1200" dirty="0" err="1">
              <a:latin typeface="Arial" panose="020B0604020202020204" pitchFamily="34" charset="0"/>
              <a:cs typeface="Arial" panose="020B0604020202020204" pitchFamily="34" charset="0"/>
            </a:rPr>
            <a:t>người</a:t>
          </a:r>
          <a:r>
            <a:rPr lang="en-US" sz="2200" b="1" i="1" kern="1200" dirty="0">
              <a:latin typeface="Arial" panose="020B0604020202020204" pitchFamily="34" charset="0"/>
              <a:cs typeface="Arial" panose="020B0604020202020204" pitchFamily="34" charset="0"/>
            </a:rPr>
            <a:t>.</a:t>
          </a:r>
        </a:p>
      </dsp:txBody>
      <dsp:txXfrm>
        <a:off x="48537" y="2314739"/>
        <a:ext cx="8555310" cy="897208"/>
      </dsp:txXfrm>
    </dsp:sp>
    <dsp:sp modelId="{4B42830E-7F8D-4795-8388-0AB9D769E7F7}">
      <dsp:nvSpPr>
        <dsp:cNvPr id="0" name=""/>
        <dsp:cNvSpPr/>
      </dsp:nvSpPr>
      <dsp:spPr>
        <a:xfrm>
          <a:off x="0" y="3275063"/>
          <a:ext cx="8652384" cy="99428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err="1">
              <a:solidFill>
                <a:srgbClr val="FFC000"/>
              </a:solidFill>
              <a:latin typeface="Arial" panose="020B0604020202020204" pitchFamily="34" charset="0"/>
              <a:cs typeface="Arial" panose="020B0604020202020204" pitchFamily="34" charset="0"/>
            </a:rPr>
            <a:t>Yêu</a:t>
          </a:r>
          <a:r>
            <a:rPr lang="en-US" sz="2200" b="1" kern="1200" dirty="0">
              <a:solidFill>
                <a:srgbClr val="FFC000"/>
              </a:solidFill>
              <a:latin typeface="Arial" panose="020B0604020202020204" pitchFamily="34" charset="0"/>
              <a:cs typeface="Arial" panose="020B0604020202020204" pitchFamily="34" charset="0"/>
            </a:rPr>
            <a:t> </a:t>
          </a:r>
          <a:r>
            <a:rPr lang="en-US" sz="2200" b="1" kern="1200" dirty="0" err="1">
              <a:solidFill>
                <a:srgbClr val="FFC000"/>
              </a:solidFill>
              <a:latin typeface="Arial" panose="020B0604020202020204" pitchFamily="34" charset="0"/>
              <a:cs typeface="Arial" panose="020B0604020202020204" pitchFamily="34" charset="0"/>
            </a:rPr>
            <a:t>cầu</a:t>
          </a:r>
          <a:r>
            <a:rPr lang="en-US" sz="2200" b="1" kern="1200" dirty="0">
              <a:solidFill>
                <a:srgbClr val="FFC000"/>
              </a:solidFill>
              <a:latin typeface="Arial" panose="020B0604020202020204" pitchFamily="34" charset="0"/>
              <a:cs typeface="Arial" panose="020B0604020202020204" pitchFamily="34" charset="0"/>
            </a:rPr>
            <a:t> 4</a:t>
          </a:r>
          <a:r>
            <a:rPr lang="en-US" sz="2200" b="1" kern="1200" dirty="0">
              <a:latin typeface="Arial" panose="020B0604020202020204" pitchFamily="34" charset="0"/>
              <a:cs typeface="Arial" panose="020B0604020202020204" pitchFamily="34" charset="0"/>
            </a:rPr>
            <a:t>:</a:t>
          </a:r>
          <a:r>
            <a:rPr lang="en-US" sz="2200"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Quan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sát</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hình</a:t>
          </a:r>
          <a:r>
            <a:rPr lang="en-US" sz="2200" b="1" i="1" kern="1200" dirty="0">
              <a:latin typeface="Arial" panose="020B0604020202020204" pitchFamily="34" charset="0"/>
              <a:cs typeface="Arial" panose="020B0604020202020204" pitchFamily="34" charset="0"/>
            </a:rPr>
            <a:t> 13.3, 13.4, </a:t>
          </a:r>
          <a:r>
            <a:rPr lang="en-US" sz="2200" b="1" i="1" kern="1200" dirty="0" err="1">
              <a:latin typeface="Arial" panose="020B0604020202020204" pitchFamily="34" charset="0"/>
              <a:cs typeface="Arial" panose="020B0604020202020204" pitchFamily="34" charset="0"/>
            </a:rPr>
            <a:t>kể</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tên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một</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số</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cơ</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quan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trong</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hệ</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chồi</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của</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cây</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xanh</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hệ</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tiêu</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hóa</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của</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người</a:t>
          </a:r>
          <a:r>
            <a:rPr lang="en-US" sz="2200" kern="1200" dirty="0">
              <a:latin typeface="Arial" panose="020B0604020202020204" pitchFamily="34" charset="0"/>
              <a:cs typeface="Arial" panose="020B0604020202020204" pitchFamily="34" charset="0"/>
            </a:rPr>
            <a:t>.</a:t>
          </a:r>
        </a:p>
      </dsp:txBody>
      <dsp:txXfrm>
        <a:off x="48537" y="3323600"/>
        <a:ext cx="8555310" cy="897208"/>
      </dsp:txXfrm>
    </dsp:sp>
    <dsp:sp modelId="{6AE1CB83-8E7E-42C3-BB25-A791977FE0C1}">
      <dsp:nvSpPr>
        <dsp:cNvPr id="0" name=""/>
        <dsp:cNvSpPr/>
      </dsp:nvSpPr>
      <dsp:spPr>
        <a:xfrm>
          <a:off x="0" y="4176309"/>
          <a:ext cx="8652384" cy="99428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err="1">
              <a:solidFill>
                <a:srgbClr val="00B0F0"/>
              </a:solidFill>
              <a:latin typeface="Arial" panose="020B0604020202020204" pitchFamily="34" charset="0"/>
              <a:cs typeface="Arial" panose="020B0604020202020204" pitchFamily="34" charset="0"/>
            </a:rPr>
            <a:t>Yêu</a:t>
          </a:r>
          <a:r>
            <a:rPr lang="en-US" sz="2200" b="1" kern="1200" dirty="0">
              <a:solidFill>
                <a:srgbClr val="00B0F0"/>
              </a:solidFill>
              <a:latin typeface="Arial" panose="020B0604020202020204" pitchFamily="34" charset="0"/>
              <a:cs typeface="Arial" panose="020B0604020202020204" pitchFamily="34" charset="0"/>
            </a:rPr>
            <a:t> </a:t>
          </a:r>
          <a:r>
            <a:rPr lang="en-US" sz="2200" b="1" kern="1200" dirty="0" err="1">
              <a:solidFill>
                <a:srgbClr val="00B0F0"/>
              </a:solidFill>
              <a:latin typeface="Arial" panose="020B0604020202020204" pitchFamily="34" charset="0"/>
              <a:cs typeface="Arial" panose="020B0604020202020204" pitchFamily="34" charset="0"/>
            </a:rPr>
            <a:t>cầu</a:t>
          </a:r>
          <a:r>
            <a:rPr lang="en-US" sz="2200" b="1" kern="1200" dirty="0">
              <a:solidFill>
                <a:srgbClr val="00B0F0"/>
              </a:solidFill>
              <a:latin typeface="Arial" panose="020B0604020202020204" pitchFamily="34" charset="0"/>
              <a:cs typeface="Arial" panose="020B0604020202020204" pitchFamily="34" charset="0"/>
            </a:rPr>
            <a:t> 5</a:t>
          </a:r>
          <a:r>
            <a:rPr lang="en-US" sz="2200" b="1" kern="1200" dirty="0">
              <a:latin typeface="Arial" panose="020B0604020202020204" pitchFamily="34" charset="0"/>
              <a:cs typeface="Arial" panose="020B0604020202020204" pitchFamily="34" charset="0"/>
            </a:rPr>
            <a:t>:</a:t>
          </a:r>
          <a:r>
            <a:rPr lang="en-US" sz="2200"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Nêu</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các</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khái</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niệm</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và</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viết</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sơ</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đồ</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thể</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hiện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mối</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quan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hệ</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giữa</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tế</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bào</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mô</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cơ</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quan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hệ</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cơ</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quan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cơ</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thể</a:t>
          </a:r>
          <a:r>
            <a:rPr lang="en-US" sz="2200" b="1" i="1" kern="1200" dirty="0">
              <a:latin typeface="Arial" panose="020B0604020202020204" pitchFamily="34" charset="0"/>
              <a:cs typeface="Arial" panose="020B0604020202020204" pitchFamily="34" charset="0"/>
            </a:rPr>
            <a:t>.</a:t>
          </a:r>
        </a:p>
      </dsp:txBody>
      <dsp:txXfrm>
        <a:off x="48537" y="4224846"/>
        <a:ext cx="8555310" cy="8972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D8A8869-B930-48A5-9A57-92E9DDE61593}" type="datetimeFigureOut">
              <a:rPr lang="en-US" smtClean="0"/>
              <a:t>12/5/2025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BD2AB3-F822-4E4D-8D78-3A769ED7B98D}" type="slidenum">
              <a:rPr lang="en-US" smtClean="0"/>
              <a:t>‹#›</a:t>
            </a:fld>
            <a:endParaRPr lang="en-US"/>
          </a:p>
        </p:txBody>
      </p:sp>
    </p:spTree>
    <p:extLst>
      <p:ext uri="{BB962C8B-B14F-4D97-AF65-F5344CB8AC3E}">
        <p14:creationId xmlns:p14="http://schemas.microsoft.com/office/powerpoint/2010/main" val="113149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E0764-48EA-4522-9AC7-AA3040BE4184}" type="slidenum">
              <a:rPr lang="en-US" smtClean="0"/>
              <a:t>27</a:t>
            </a:fld>
            <a:endParaRPr lang="en-US"/>
          </a:p>
        </p:txBody>
      </p:sp>
    </p:spTree>
    <p:extLst>
      <p:ext uri="{BB962C8B-B14F-4D97-AF65-F5344CB8AC3E}">
        <p14:creationId xmlns:p14="http://schemas.microsoft.com/office/powerpoint/2010/main" val="177788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0E2307-1E40-4E12-8716-25BFDA8E7013}" type="datetime1">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39528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90776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C4C28-BD4B-4892-9A2D-6E19BD753A9A}" type="datetime1">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5822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E30E2307-1E40-4E12-8716-25BFDA8E7013}" type="datetime1">
              <a:rPr lang="en-US" smtClean="0"/>
              <a:pPr/>
              <a:t>12/5/2025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87D7A59-36E2-48B9-B146-C1E59501F63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1FD9D02-426E-46C9-9EE9-0DE1EF8B2838}" type="datetime1">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12/5/2025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D18D072-EF12-4AA2-BD71-ABC68B06D0E2}" type="datetime1">
              <a:rPr lang="en-US" smtClean="0"/>
              <a:pPr/>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31135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12/5/2025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5CFCF5A-EA79-452C-A52C-1A2668C2E7DF}" type="datetime1">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5C4C28-BD4B-4892-9A2D-6E19BD753A9A}" type="datetime1">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59857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FAA6B6-10E5-4810-BC9F-DA72D8452E73}" type="datetime1">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7789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18D072-EF12-4AA2-BD71-ABC68B06D0E2}" type="datetime1">
              <a:rPr lang="en-US" smtClean="0"/>
              <a:pPr/>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0563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87886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61522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14277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75841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37631583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D1D110F-3F4E-48D9-B8AA-5D0E825AFDBA}" type="datetime1">
              <a:rPr lang="en-US" smtClean="0"/>
              <a:pPr/>
              <a:t>12/5/2025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atin typeface="Arial" panose="020B0604020202020204" pitchFamily="34" charset="0"/>
                <a:cs typeface="Arial" panose="020B0604020202020204" pitchFamily="34" charset="0"/>
              </a:rPr>
              <a:t>PHẦN 3. VẬT SỐNG</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BÀI 13. TỪ TẾ BÀO ĐẾN CƠ THỂ</a:t>
            </a:r>
          </a:p>
        </p:txBody>
      </p:sp>
    </p:spTree>
    <p:extLst>
      <p:ext uri="{BB962C8B-B14F-4D97-AF65-F5344CB8AC3E}">
        <p14:creationId xmlns:p14="http://schemas.microsoft.com/office/powerpoint/2010/main" val="4086928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2932" y="1272355"/>
            <a:ext cx="1808018" cy="3331907"/>
            <a:chOff x="218900" y="1009554"/>
            <a:chExt cx="2133600" cy="3808913"/>
          </a:xfrm>
        </p:grpSpPr>
        <p:grpSp>
          <p:nvGrpSpPr>
            <p:cNvPr id="6" name="Group 5"/>
            <p:cNvGrpSpPr/>
            <p:nvPr/>
          </p:nvGrpSpPr>
          <p:grpSpPr>
            <a:xfrm>
              <a:off x="218900" y="1009554"/>
              <a:ext cx="2133600" cy="3333845"/>
              <a:chOff x="169025" y="916588"/>
              <a:chExt cx="2133600" cy="3031345"/>
            </a:xfrm>
            <a:noFill/>
          </p:grpSpPr>
          <p:pic>
            <p:nvPicPr>
              <p:cNvPr id="5122" name="Picture 2" descr="Hệ tiêu hó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025" y="920297"/>
                <a:ext cx="2133600" cy="3027636"/>
              </a:xfrm>
              <a:prstGeom prst="rect">
                <a:avLst/>
              </a:prstGeom>
              <a:grpFill/>
              <a:ln>
                <a:solidFill>
                  <a:schemeClr val="tx1"/>
                </a:solidFill>
              </a:ln>
            </p:spPr>
          </p:pic>
          <p:sp>
            <p:nvSpPr>
              <p:cNvPr id="5" name="Oval 4"/>
              <p:cNvSpPr/>
              <p:nvPr/>
            </p:nvSpPr>
            <p:spPr>
              <a:xfrm>
                <a:off x="169025" y="916588"/>
                <a:ext cx="592976" cy="53216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a:t>
                </a:r>
              </a:p>
            </p:txBody>
          </p:sp>
        </p:grpSp>
        <p:sp>
          <p:nvSpPr>
            <p:cNvPr id="7" name="TextBox 6"/>
            <p:cNvSpPr txBox="1"/>
            <p:nvPr/>
          </p:nvSpPr>
          <p:spPr>
            <a:xfrm>
              <a:off x="218900" y="4396050"/>
              <a:ext cx="2133600" cy="422417"/>
            </a:xfrm>
            <a:prstGeom prst="rect">
              <a:avLst/>
            </a:prstGeom>
            <a:noFill/>
            <a:ln>
              <a:solidFill>
                <a:schemeClr val="tx1"/>
              </a:solidFill>
            </a:ln>
          </p:spPr>
          <p:txBody>
            <a:bodyPr wrap="square" rtlCol="0">
              <a:spAutoFit/>
            </a:bodyPr>
            <a:lstStyle/>
            <a:p>
              <a:pPr algn="ctr"/>
              <a:r>
                <a:rPr lang="en-US" sz="2000">
                  <a:latin typeface="Arial" panose="020B0604020202020204" pitchFamily="34" charset="0"/>
                  <a:cs typeface="Arial" panose="020B0604020202020204" pitchFamily="34" charset="0"/>
                </a:rPr>
                <a:t>Hệ tiêu hóa</a:t>
              </a:r>
            </a:p>
          </p:txBody>
        </p:sp>
      </p:grpSp>
      <p:grpSp>
        <p:nvGrpSpPr>
          <p:cNvPr id="10" name="Group 9"/>
          <p:cNvGrpSpPr/>
          <p:nvPr/>
        </p:nvGrpSpPr>
        <p:grpSpPr>
          <a:xfrm>
            <a:off x="4307952" y="3705408"/>
            <a:ext cx="2562965" cy="1797708"/>
            <a:chOff x="3214261" y="4418785"/>
            <a:chExt cx="3186539" cy="2000698"/>
          </a:xfrm>
        </p:grpSpPr>
        <p:grpSp>
          <p:nvGrpSpPr>
            <p:cNvPr id="9" name="Group 8"/>
            <p:cNvGrpSpPr/>
            <p:nvPr/>
          </p:nvGrpSpPr>
          <p:grpSpPr>
            <a:xfrm>
              <a:off x="3214262" y="4418785"/>
              <a:ext cx="3186538" cy="1600587"/>
              <a:chOff x="2892973" y="4724400"/>
              <a:chExt cx="2878836" cy="1600587"/>
            </a:xfrm>
          </p:grpSpPr>
          <p:pic>
            <p:nvPicPr>
              <p:cNvPr id="5126" name="Picture 6" descr="Tế bào biểu mô ruộ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6" t="30536" r="3156" b="4958"/>
              <a:stretch/>
            </p:blipFill>
            <p:spPr bwMode="auto">
              <a:xfrm>
                <a:off x="3398525" y="4724400"/>
                <a:ext cx="2373284" cy="160058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2892973" y="4919749"/>
                <a:ext cx="555428"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a:t>
                </a:r>
              </a:p>
            </p:txBody>
          </p:sp>
        </p:grpSp>
        <p:sp>
          <p:nvSpPr>
            <p:cNvPr id="15" name="TextBox 14"/>
            <p:cNvSpPr txBox="1"/>
            <p:nvPr/>
          </p:nvSpPr>
          <p:spPr>
            <a:xfrm>
              <a:off x="3214261" y="6019373"/>
              <a:ext cx="3080558" cy="400110"/>
            </a:xfrm>
            <a:prstGeom prst="rect">
              <a:avLst/>
            </a:prstGeom>
            <a:noFill/>
            <a:ln>
              <a:solidFill>
                <a:schemeClr val="tx1"/>
              </a:solidFill>
            </a:ln>
          </p:spPr>
          <p:txBody>
            <a:bodyPr wrap="square" rtlCol="0">
              <a:spAutoFit/>
            </a:bodyPr>
            <a:lstStyle/>
            <a:p>
              <a:pPr algn="ctr"/>
              <a:r>
                <a:rPr lang="en-US" sz="2000">
                  <a:latin typeface="Arial" panose="020B0604020202020204" pitchFamily="34" charset="0"/>
                  <a:cs typeface="Arial" panose="020B0604020202020204" pitchFamily="34" charset="0"/>
                </a:rPr>
                <a:t>Tế bào biểu mô ruột</a:t>
              </a:r>
            </a:p>
          </p:txBody>
        </p:sp>
      </p:grpSp>
      <p:grpSp>
        <p:nvGrpSpPr>
          <p:cNvPr id="12" name="Group 11"/>
          <p:cNvGrpSpPr/>
          <p:nvPr/>
        </p:nvGrpSpPr>
        <p:grpSpPr>
          <a:xfrm>
            <a:off x="4280600" y="265115"/>
            <a:ext cx="2677379" cy="2429900"/>
            <a:chOff x="3829056" y="534638"/>
            <a:chExt cx="2800344" cy="2740499"/>
          </a:xfrm>
        </p:grpSpPr>
        <p:pic>
          <p:nvPicPr>
            <p:cNvPr id="5128" name="Picture 8" descr="vil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34638"/>
              <a:ext cx="2590800" cy="2271981"/>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3829056" y="1404547"/>
              <a:ext cx="672850"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d</a:t>
              </a:r>
            </a:p>
          </p:txBody>
        </p:sp>
        <p:sp>
          <p:nvSpPr>
            <p:cNvPr id="18" name="TextBox 17"/>
            <p:cNvSpPr txBox="1"/>
            <p:nvPr/>
          </p:nvSpPr>
          <p:spPr>
            <a:xfrm>
              <a:off x="4495800" y="2875027"/>
              <a:ext cx="2133600" cy="400110"/>
            </a:xfrm>
            <a:prstGeom prst="rect">
              <a:avLst/>
            </a:prstGeom>
            <a:noFill/>
            <a:ln>
              <a:solidFill>
                <a:schemeClr val="tx1"/>
              </a:solidFill>
            </a:ln>
          </p:spPr>
          <p:txBody>
            <a:bodyPr wrap="square" rtlCol="0">
              <a:spAutoFit/>
            </a:bodyPr>
            <a:lstStyle/>
            <a:p>
              <a:pPr algn="ctr"/>
              <a:r>
                <a:rPr lang="en-US" sz="2000">
                  <a:latin typeface="Arial" panose="020B0604020202020204" pitchFamily="34" charset="0"/>
                  <a:cs typeface="Arial" panose="020B0604020202020204" pitchFamily="34" charset="0"/>
                </a:rPr>
                <a:t>Biểu mô ruột</a:t>
              </a:r>
            </a:p>
          </p:txBody>
        </p:sp>
      </p:grpSp>
      <p:grpSp>
        <p:nvGrpSpPr>
          <p:cNvPr id="13" name="Group 12"/>
          <p:cNvGrpSpPr/>
          <p:nvPr/>
        </p:nvGrpSpPr>
        <p:grpSpPr>
          <a:xfrm>
            <a:off x="7221241" y="497634"/>
            <a:ext cx="1677739" cy="3709667"/>
            <a:chOff x="7205750" y="1259957"/>
            <a:chExt cx="1736767" cy="3709667"/>
          </a:xfrm>
        </p:grpSpPr>
        <p:pic>
          <p:nvPicPr>
            <p:cNvPr id="5124" name="Picture 4" descr="Cơ th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259957"/>
              <a:ext cx="1703517" cy="3709667"/>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7205750" y="1270735"/>
              <a:ext cx="537205"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e</a:t>
              </a:r>
            </a:p>
          </p:txBody>
        </p:sp>
      </p:grpSp>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5382" y="1275923"/>
            <a:ext cx="1566930" cy="260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0264" y="5791200"/>
            <a:ext cx="7772400" cy="584775"/>
          </a:xfrm>
          <a:prstGeom prst="rect">
            <a:avLst/>
          </a:prstGeom>
          <a:noFill/>
        </p:spPr>
        <p:txBody>
          <a:bodyPr wrap="square" rtlCol="0">
            <a:spAutoFit/>
          </a:bodyPr>
          <a:lstStyle/>
          <a:p>
            <a:pPr algn="ctr"/>
            <a:r>
              <a:rPr lang="en-US" sz="3200" b="1">
                <a:solidFill>
                  <a:srgbClr val="0000FF"/>
                </a:solidFill>
              </a:rPr>
              <a:t>Các cấp độ tổ chức của cơ thể người</a:t>
            </a:r>
          </a:p>
        </p:txBody>
      </p:sp>
    </p:spTree>
    <p:extLst>
      <p:ext uri="{BB962C8B-B14F-4D97-AF65-F5344CB8AC3E}">
        <p14:creationId xmlns:p14="http://schemas.microsoft.com/office/powerpoint/2010/main" val="3870029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169991" y="707897"/>
            <a:ext cx="1472541" cy="2829031"/>
            <a:chOff x="218900" y="557491"/>
            <a:chExt cx="2133600" cy="4414931"/>
          </a:xfrm>
        </p:grpSpPr>
        <p:grpSp>
          <p:nvGrpSpPr>
            <p:cNvPr id="6" name="Group 5"/>
            <p:cNvGrpSpPr/>
            <p:nvPr/>
          </p:nvGrpSpPr>
          <p:grpSpPr>
            <a:xfrm>
              <a:off x="218900" y="557491"/>
              <a:ext cx="2133600" cy="3785908"/>
              <a:chOff x="169025" y="505543"/>
              <a:chExt cx="2133600" cy="3442390"/>
            </a:xfrm>
            <a:noFill/>
          </p:grpSpPr>
          <p:pic>
            <p:nvPicPr>
              <p:cNvPr id="8" name="Picture 2" descr="Hệ tiêu hó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025" y="505543"/>
                <a:ext cx="2133600" cy="3442390"/>
              </a:xfrm>
              <a:prstGeom prst="rect">
                <a:avLst/>
              </a:prstGeom>
              <a:grpFill/>
              <a:ln>
                <a:solidFill>
                  <a:schemeClr val="tx1"/>
                </a:solidFill>
              </a:ln>
            </p:spPr>
          </p:pic>
          <p:sp>
            <p:nvSpPr>
              <p:cNvPr id="9" name="Oval 8"/>
              <p:cNvSpPr/>
              <p:nvPr/>
            </p:nvSpPr>
            <p:spPr>
              <a:xfrm>
                <a:off x="169025" y="514997"/>
                <a:ext cx="592975" cy="53216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a:t>
                </a:r>
              </a:p>
            </p:txBody>
          </p:sp>
        </p:grpSp>
        <p:sp>
          <p:nvSpPr>
            <p:cNvPr id="7" name="TextBox 6"/>
            <p:cNvSpPr txBox="1"/>
            <p:nvPr/>
          </p:nvSpPr>
          <p:spPr>
            <a:xfrm>
              <a:off x="218900" y="4396050"/>
              <a:ext cx="2133600" cy="576372"/>
            </a:xfrm>
            <a:prstGeom prst="rect">
              <a:avLst/>
            </a:prstGeom>
            <a:noFill/>
            <a:ln>
              <a:solidFill>
                <a:schemeClr val="tx1"/>
              </a:solidFill>
            </a:ln>
          </p:spPr>
          <p:txBody>
            <a:bodyPr wrap="square" rtlCol="0">
              <a:spAutoFit/>
            </a:bodyPr>
            <a:lstStyle/>
            <a:p>
              <a:pPr algn="ctr"/>
              <a:r>
                <a:rPr lang="en-US">
                  <a:latin typeface="Arial" panose="020B0604020202020204" pitchFamily="34" charset="0"/>
                  <a:cs typeface="Arial" panose="020B0604020202020204" pitchFamily="34" charset="0"/>
                </a:rPr>
                <a:t>Hệ tiêu hóa</a:t>
              </a:r>
            </a:p>
          </p:txBody>
        </p:sp>
      </p:grpSp>
      <p:grpSp>
        <p:nvGrpSpPr>
          <p:cNvPr id="10" name="Group 9"/>
          <p:cNvGrpSpPr/>
          <p:nvPr/>
        </p:nvGrpSpPr>
        <p:grpSpPr>
          <a:xfrm>
            <a:off x="53795" y="5125258"/>
            <a:ext cx="2529700" cy="1646507"/>
            <a:chOff x="3214260" y="4418785"/>
            <a:chExt cx="3358048" cy="2063444"/>
          </a:xfrm>
        </p:grpSpPr>
        <p:grpSp>
          <p:nvGrpSpPr>
            <p:cNvPr id="11" name="Group 10"/>
            <p:cNvGrpSpPr/>
            <p:nvPr/>
          </p:nvGrpSpPr>
          <p:grpSpPr>
            <a:xfrm>
              <a:off x="3214262" y="4418785"/>
              <a:ext cx="3186538" cy="1600587"/>
              <a:chOff x="2892973" y="4724400"/>
              <a:chExt cx="2878836" cy="1600587"/>
            </a:xfrm>
          </p:grpSpPr>
          <p:pic>
            <p:nvPicPr>
              <p:cNvPr id="13" name="Picture 6" descr="Tế bào biểu mô ruộ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6" t="30536" r="3156" b="4958"/>
              <a:stretch/>
            </p:blipFill>
            <p:spPr bwMode="auto">
              <a:xfrm>
                <a:off x="3398525" y="4724400"/>
                <a:ext cx="2373284" cy="1600587"/>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2892973" y="4919749"/>
                <a:ext cx="555428"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c</a:t>
                </a:r>
              </a:p>
            </p:txBody>
          </p:sp>
        </p:grpSp>
        <p:sp>
          <p:nvSpPr>
            <p:cNvPr id="12" name="TextBox 11"/>
            <p:cNvSpPr txBox="1"/>
            <p:nvPr/>
          </p:nvSpPr>
          <p:spPr>
            <a:xfrm>
              <a:off x="3214260" y="6019373"/>
              <a:ext cx="3358048" cy="462856"/>
            </a:xfrm>
            <a:prstGeom prst="rect">
              <a:avLst/>
            </a:prstGeom>
            <a:noFill/>
            <a:ln>
              <a:solidFill>
                <a:schemeClr val="tx1"/>
              </a:solidFill>
            </a:ln>
          </p:spPr>
          <p:txBody>
            <a:bodyPr wrap="square" rtlCol="0">
              <a:spAutoFit/>
            </a:bodyPr>
            <a:lstStyle/>
            <a:p>
              <a:pPr algn="ctr"/>
              <a:r>
                <a:rPr lang="en-US">
                  <a:latin typeface="Arial" panose="020B0604020202020204" pitchFamily="34" charset="0"/>
                  <a:cs typeface="Arial" panose="020B0604020202020204" pitchFamily="34" charset="0"/>
                </a:rPr>
                <a:t>Tế bào biểu mô ruột</a:t>
              </a:r>
            </a:p>
          </p:txBody>
        </p:sp>
      </p:grpSp>
      <p:grpSp>
        <p:nvGrpSpPr>
          <p:cNvPr id="15" name="Group 14"/>
          <p:cNvGrpSpPr/>
          <p:nvPr/>
        </p:nvGrpSpPr>
        <p:grpSpPr>
          <a:xfrm>
            <a:off x="688079" y="2904256"/>
            <a:ext cx="2216725" cy="2004007"/>
            <a:chOff x="3719956" y="534638"/>
            <a:chExt cx="2909444" cy="2869169"/>
          </a:xfrm>
        </p:grpSpPr>
        <p:pic>
          <p:nvPicPr>
            <p:cNvPr id="16" name="Picture 8" descr="vil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319" y="534638"/>
              <a:ext cx="2590800" cy="2271982"/>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3719956" y="1404547"/>
              <a:ext cx="672850"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d</a:t>
              </a:r>
            </a:p>
          </p:txBody>
        </p:sp>
        <p:sp>
          <p:nvSpPr>
            <p:cNvPr id="18" name="TextBox 17"/>
            <p:cNvSpPr txBox="1"/>
            <p:nvPr/>
          </p:nvSpPr>
          <p:spPr>
            <a:xfrm>
              <a:off x="3829056" y="2875028"/>
              <a:ext cx="2800344" cy="528779"/>
            </a:xfrm>
            <a:prstGeom prst="rect">
              <a:avLst/>
            </a:prstGeom>
            <a:noFill/>
            <a:ln>
              <a:solidFill>
                <a:schemeClr val="tx1"/>
              </a:solidFill>
            </a:ln>
          </p:spPr>
          <p:txBody>
            <a:bodyPr wrap="square" rtlCol="0">
              <a:spAutoFit/>
            </a:bodyPr>
            <a:lstStyle/>
            <a:p>
              <a:pPr algn="ctr"/>
              <a:r>
                <a:rPr lang="en-US">
                  <a:latin typeface="Arial" panose="020B0604020202020204" pitchFamily="34" charset="0"/>
                  <a:cs typeface="Arial" panose="020B0604020202020204" pitchFamily="34" charset="0"/>
                </a:rPr>
                <a:t>Biểu mô ruột</a:t>
              </a:r>
            </a:p>
          </p:txBody>
        </p:sp>
      </p:grpSp>
      <p:grpSp>
        <p:nvGrpSpPr>
          <p:cNvPr id="19" name="Group 18"/>
          <p:cNvGrpSpPr/>
          <p:nvPr/>
        </p:nvGrpSpPr>
        <p:grpSpPr>
          <a:xfrm>
            <a:off x="7233274" y="13205"/>
            <a:ext cx="1736767" cy="3339058"/>
            <a:chOff x="7205750" y="1259957"/>
            <a:chExt cx="1736767" cy="3709667"/>
          </a:xfrm>
        </p:grpSpPr>
        <p:pic>
          <p:nvPicPr>
            <p:cNvPr id="20" name="Picture 4" descr="Cơ th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259957"/>
              <a:ext cx="1703517" cy="3709667"/>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7205750" y="1270735"/>
              <a:ext cx="537205"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e</a:t>
              </a:r>
            </a:p>
          </p:txBody>
        </p:sp>
      </p:grpSp>
      <p:sp>
        <p:nvSpPr>
          <p:cNvPr id="23" name="Rectangle 22"/>
          <p:cNvSpPr/>
          <p:nvPr/>
        </p:nvSpPr>
        <p:spPr>
          <a:xfrm>
            <a:off x="2658363" y="6351433"/>
            <a:ext cx="1096775" cy="430887"/>
          </a:xfrm>
          <a:prstGeom prst="rect">
            <a:avLst/>
          </a:prstGeom>
        </p:spPr>
        <p:txBody>
          <a:bodyPr wrap="none">
            <a:spAutoFit/>
          </a:bodyPr>
          <a:lstStyle/>
          <a:p>
            <a:r>
              <a:rPr lang="en-US" sz="2200" b="1">
                <a:solidFill>
                  <a:srgbClr val="0000FF"/>
                </a:solidFill>
                <a:latin typeface="Arial" panose="020B0604020202020204" pitchFamily="34" charset="0"/>
                <a:cs typeface="Arial" panose="020B0604020202020204" pitchFamily="34" charset="0"/>
              </a:rPr>
              <a:t>Tế bào</a:t>
            </a:r>
          </a:p>
        </p:txBody>
      </p:sp>
      <p:sp>
        <p:nvSpPr>
          <p:cNvPr id="24" name="Rectangle 23"/>
          <p:cNvSpPr/>
          <p:nvPr/>
        </p:nvSpPr>
        <p:spPr>
          <a:xfrm>
            <a:off x="3045655" y="4564004"/>
            <a:ext cx="593432" cy="430887"/>
          </a:xfrm>
          <a:prstGeom prst="rect">
            <a:avLst/>
          </a:prstGeom>
        </p:spPr>
        <p:txBody>
          <a:bodyPr wrap="none">
            <a:spAutoFit/>
          </a:bodyPr>
          <a:lstStyle/>
          <a:p>
            <a:r>
              <a:rPr lang="en-US" sz="2200" b="1">
                <a:solidFill>
                  <a:srgbClr val="0000FF"/>
                </a:solidFill>
                <a:latin typeface="Arial" panose="020B0604020202020204" pitchFamily="34" charset="0"/>
                <a:cs typeface="Arial" panose="020B0604020202020204" pitchFamily="34" charset="0"/>
              </a:rPr>
              <a:t>Mô</a:t>
            </a:r>
          </a:p>
        </p:txBody>
      </p:sp>
      <p:sp>
        <p:nvSpPr>
          <p:cNvPr id="25" name="Rectangle 24"/>
          <p:cNvSpPr/>
          <p:nvPr/>
        </p:nvSpPr>
        <p:spPr>
          <a:xfrm>
            <a:off x="4912079" y="3731980"/>
            <a:ext cx="1995220" cy="430887"/>
          </a:xfrm>
          <a:prstGeom prst="rect">
            <a:avLst/>
          </a:prstGeom>
        </p:spPr>
        <p:txBody>
          <a:bodyPr wrap="square">
            <a:spAutoFit/>
          </a:bodyPr>
          <a:lstStyle/>
          <a:p>
            <a:pPr algn="ctr"/>
            <a:r>
              <a:rPr lang="en-US" sz="2200" b="1">
                <a:solidFill>
                  <a:srgbClr val="0000FF"/>
                </a:solidFill>
                <a:latin typeface="Arial" panose="020B0604020202020204" pitchFamily="34" charset="0"/>
                <a:cs typeface="Arial" panose="020B0604020202020204" pitchFamily="34" charset="0"/>
              </a:rPr>
              <a:t>Hệ cơ quan</a:t>
            </a:r>
          </a:p>
        </p:txBody>
      </p:sp>
      <p:sp>
        <p:nvSpPr>
          <p:cNvPr id="26" name="Rectangle 25"/>
          <p:cNvSpPr/>
          <p:nvPr/>
        </p:nvSpPr>
        <p:spPr>
          <a:xfrm>
            <a:off x="7163526" y="3536928"/>
            <a:ext cx="1909512" cy="430887"/>
          </a:xfrm>
          <a:prstGeom prst="rect">
            <a:avLst/>
          </a:prstGeom>
        </p:spPr>
        <p:txBody>
          <a:bodyPr wrap="square">
            <a:spAutoFit/>
          </a:bodyPr>
          <a:lstStyle/>
          <a:p>
            <a:pPr algn="ctr"/>
            <a:r>
              <a:rPr lang="en-US" sz="2200" b="1">
                <a:solidFill>
                  <a:srgbClr val="0000FF"/>
                </a:solidFill>
                <a:latin typeface="Arial" panose="020B0604020202020204" pitchFamily="34" charset="0"/>
                <a:cs typeface="Arial" panose="020B0604020202020204" pitchFamily="34" charset="0"/>
              </a:rPr>
              <a:t>Cơ thể</a:t>
            </a:r>
          </a:p>
        </p:txBody>
      </p:sp>
      <p:sp>
        <p:nvSpPr>
          <p:cNvPr id="2" name="Rectangle 1"/>
          <p:cNvSpPr/>
          <p:nvPr/>
        </p:nvSpPr>
        <p:spPr>
          <a:xfrm>
            <a:off x="0" y="48477"/>
            <a:ext cx="510944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err="1">
                <a:latin typeface="Arial" panose="020B0604020202020204" pitchFamily="34" charset="0"/>
                <a:cs typeface="Arial" panose="020B0604020202020204" pitchFamily="34" charset="0"/>
              </a:rPr>
              <a:t>Yêu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cầu</a:t>
            </a:r>
            <a:r>
              <a:rPr lang="en-US" sz="2400" b="1" dirty="0">
                <a:latin typeface="Arial" panose="020B0604020202020204" pitchFamily="34" charset="0"/>
                <a:cs typeface="Arial" panose="020B0604020202020204" pitchFamily="34" charset="0"/>
              </a:rPr>
              <a:t> 2: </a:t>
            </a:r>
            <a:r>
              <a:rPr lang="en-US" sz="2400" b="1" dirty="0" err="1">
                <a:solidFill>
                  <a:srgbClr val="7030A0"/>
                </a:solidFill>
                <a:latin typeface="Arial" panose="020B0604020202020204" pitchFamily="34" charset="0"/>
                <a:cs typeface="Arial" panose="020B0604020202020204" pitchFamily="34" charset="0"/>
              </a:rPr>
              <a:t>Các</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cấp</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độ</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tổ</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chức</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của</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cơ</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thể</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người</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từ</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thấp</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đến</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cao</a:t>
            </a:r>
            <a:endParaRPr lang="en-US" sz="2400" b="1" dirty="0">
              <a:solidFill>
                <a:srgbClr val="7030A0"/>
              </a:solidFill>
              <a:latin typeface="Arial" panose="020B0604020202020204" pitchFamily="34" charset="0"/>
              <a:cs typeface="Arial" panose="020B0604020202020204" pitchFamily="34" charset="0"/>
            </a:endParaRPr>
          </a:p>
        </p:txBody>
      </p:sp>
      <p:pic>
        <p:nvPicPr>
          <p:cNvPr id="2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4269" y="1228335"/>
            <a:ext cx="1566930" cy="260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3378915" y="3944827"/>
            <a:ext cx="1343638" cy="430887"/>
          </a:xfrm>
          <a:prstGeom prst="rect">
            <a:avLst/>
          </a:prstGeom>
        </p:spPr>
        <p:txBody>
          <a:bodyPr wrap="none">
            <a:spAutoFit/>
          </a:bodyPr>
          <a:lstStyle/>
          <a:p>
            <a:r>
              <a:rPr lang="en-US" sz="2200" b="1">
                <a:solidFill>
                  <a:srgbClr val="0000FF"/>
                </a:solidFill>
                <a:latin typeface="Arial" panose="020B0604020202020204" pitchFamily="34" charset="0"/>
                <a:cs typeface="Arial" panose="020B0604020202020204" pitchFamily="34" charset="0"/>
              </a:rPr>
              <a:t>Cơ quan</a:t>
            </a:r>
          </a:p>
        </p:txBody>
      </p:sp>
      <p:sp>
        <p:nvSpPr>
          <p:cNvPr id="29" name="Rectangle 28"/>
          <p:cNvSpPr/>
          <p:nvPr/>
        </p:nvSpPr>
        <p:spPr>
          <a:xfrm>
            <a:off x="18148" y="5763844"/>
            <a:ext cx="457200" cy="2756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1</a:t>
            </a:r>
          </a:p>
        </p:txBody>
      </p:sp>
      <p:sp>
        <p:nvSpPr>
          <p:cNvPr id="30" name="Rectangle 29"/>
          <p:cNvSpPr/>
          <p:nvPr/>
        </p:nvSpPr>
        <p:spPr>
          <a:xfrm>
            <a:off x="715803" y="4009358"/>
            <a:ext cx="457200" cy="2756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2</a:t>
            </a:r>
          </a:p>
        </p:txBody>
      </p:sp>
      <p:sp>
        <p:nvSpPr>
          <p:cNvPr id="31" name="Rectangle 30"/>
          <p:cNvSpPr/>
          <p:nvPr/>
        </p:nvSpPr>
        <p:spPr>
          <a:xfrm>
            <a:off x="2988639" y="4009357"/>
            <a:ext cx="457200" cy="2756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3</a:t>
            </a:r>
          </a:p>
        </p:txBody>
      </p:sp>
      <p:sp>
        <p:nvSpPr>
          <p:cNvPr id="32" name="Rectangle 31"/>
          <p:cNvSpPr/>
          <p:nvPr/>
        </p:nvSpPr>
        <p:spPr>
          <a:xfrm>
            <a:off x="5175029" y="2803475"/>
            <a:ext cx="457200" cy="2756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4</a:t>
            </a:r>
          </a:p>
        </p:txBody>
      </p:sp>
      <p:sp>
        <p:nvSpPr>
          <p:cNvPr id="33" name="Rectangle 32"/>
          <p:cNvSpPr/>
          <p:nvPr/>
        </p:nvSpPr>
        <p:spPr>
          <a:xfrm>
            <a:off x="7889682" y="3287023"/>
            <a:ext cx="457200" cy="2756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5</a:t>
            </a:r>
          </a:p>
        </p:txBody>
      </p:sp>
    </p:spTree>
    <p:extLst>
      <p:ext uri="{BB962C8B-B14F-4D97-AF65-F5344CB8AC3E}">
        <p14:creationId xmlns:p14="http://schemas.microsoft.com/office/powerpoint/2010/main" val="3102092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ô tế bào thực vậ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306"/>
          <a:stretch/>
        </p:blipFill>
        <p:spPr bwMode="auto">
          <a:xfrm>
            <a:off x="251462" y="69275"/>
            <a:ext cx="4267199" cy="35136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ô cơ ở ruột"/>
          <p:cNvPicPr>
            <a:picLocks noChangeAspect="1" noChangeArrowheads="1"/>
          </p:cNvPicPr>
          <p:nvPr/>
        </p:nvPicPr>
        <p:blipFill rotWithShape="1">
          <a:blip r:embed="rId3">
            <a:extLst>
              <a:ext uri="{28A0092B-C50C-407E-A947-70E740481C1C}">
                <a14:useLocalDpi xmlns:a14="http://schemas.microsoft.com/office/drawing/2010/main" val="0"/>
              </a:ext>
            </a:extLst>
          </a:blip>
          <a:srcRect t="28639" b="32136"/>
          <a:stretch/>
        </p:blipFill>
        <p:spPr bwMode="auto">
          <a:xfrm>
            <a:off x="4623269" y="338963"/>
            <a:ext cx="4191000" cy="16439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ô tế bào thần k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842" y="2352134"/>
            <a:ext cx="4648200" cy="28410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8075" y="4614008"/>
            <a:ext cx="3195523" cy="954107"/>
          </a:xfrm>
          <a:prstGeom prst="rect">
            <a:avLst/>
          </a:prstGeom>
        </p:spPr>
        <p:txBody>
          <a:bodyPr wrap="square">
            <a:spAutoFit/>
          </a:bodyPr>
          <a:lstStyle/>
          <a:p>
            <a:pPr algn="just"/>
            <a:r>
              <a:rPr lang="en-US" sz="2800" b="1">
                <a:solidFill>
                  <a:srgbClr val="FF0000"/>
                </a:solidFill>
              </a:rPr>
              <a:t>Một số loại mô ở cây xanh và ở người</a:t>
            </a:r>
          </a:p>
        </p:txBody>
      </p:sp>
      <p:sp>
        <p:nvSpPr>
          <p:cNvPr id="8" name="Rectangle 7"/>
          <p:cNvSpPr/>
          <p:nvPr/>
        </p:nvSpPr>
        <p:spPr>
          <a:xfrm>
            <a:off x="297874" y="3582963"/>
            <a:ext cx="3435926" cy="492443"/>
          </a:xfrm>
          <a:prstGeom prst="rect">
            <a:avLst/>
          </a:prstGeom>
        </p:spPr>
        <p:txBody>
          <a:bodyPr wrap="square">
            <a:spAutoFit/>
          </a:bodyPr>
          <a:lstStyle/>
          <a:p>
            <a:pPr algn="just"/>
            <a:r>
              <a:rPr lang="en-US" sz="2600" b="1">
                <a:solidFill>
                  <a:srgbClr val="0000FF"/>
                </a:solidFill>
              </a:rPr>
              <a:t>Một số loại mô ở lá cây</a:t>
            </a:r>
          </a:p>
        </p:txBody>
      </p:sp>
      <p:sp>
        <p:nvSpPr>
          <p:cNvPr id="9" name="Rectangle 8"/>
          <p:cNvSpPr/>
          <p:nvPr/>
        </p:nvSpPr>
        <p:spPr>
          <a:xfrm>
            <a:off x="5378343" y="1747613"/>
            <a:ext cx="3435926" cy="492443"/>
          </a:xfrm>
          <a:prstGeom prst="rect">
            <a:avLst/>
          </a:prstGeom>
        </p:spPr>
        <p:txBody>
          <a:bodyPr wrap="square">
            <a:spAutoFit/>
          </a:bodyPr>
          <a:lstStyle/>
          <a:p>
            <a:pPr algn="ctr"/>
            <a:r>
              <a:rPr lang="en-US" sz="2600" b="1">
                <a:solidFill>
                  <a:srgbClr val="0000FF"/>
                </a:solidFill>
              </a:rPr>
              <a:t>Mô cơ ở ruột non</a:t>
            </a:r>
          </a:p>
        </p:txBody>
      </p:sp>
      <p:sp>
        <p:nvSpPr>
          <p:cNvPr id="10" name="Rectangle 9"/>
          <p:cNvSpPr/>
          <p:nvPr/>
        </p:nvSpPr>
        <p:spPr>
          <a:xfrm>
            <a:off x="5378343" y="5167828"/>
            <a:ext cx="3435926" cy="492443"/>
          </a:xfrm>
          <a:prstGeom prst="rect">
            <a:avLst/>
          </a:prstGeom>
        </p:spPr>
        <p:txBody>
          <a:bodyPr wrap="square">
            <a:spAutoFit/>
          </a:bodyPr>
          <a:lstStyle/>
          <a:p>
            <a:pPr algn="ctr"/>
            <a:r>
              <a:rPr lang="en-US" sz="2600" b="1">
                <a:solidFill>
                  <a:srgbClr val="0000FF"/>
                </a:solidFill>
              </a:rPr>
              <a:t>Mô thần kinh ở não</a:t>
            </a:r>
          </a:p>
        </p:txBody>
      </p:sp>
      <p:grpSp>
        <p:nvGrpSpPr>
          <p:cNvPr id="2" name="Nhóm 1">
            <a:extLst>
              <a:ext uri="{FF2B5EF4-FFF2-40B4-BE49-F238E27FC236}">
                <a16:creationId xmlns:a16="http://schemas.microsoft.com/office/drawing/2014/main" id="{7E698EBF-B945-BD83-0529-EDA75D8C5AA6}"/>
              </a:ext>
            </a:extLst>
          </p:cNvPr>
          <p:cNvGrpSpPr/>
          <p:nvPr/>
        </p:nvGrpSpPr>
        <p:grpSpPr>
          <a:xfrm>
            <a:off x="339216" y="5638800"/>
            <a:ext cx="8652384" cy="992534"/>
            <a:chOff x="0" y="2268712"/>
            <a:chExt cx="8652384" cy="992534"/>
          </a:xfrm>
        </p:grpSpPr>
        <p:sp>
          <p:nvSpPr>
            <p:cNvPr id="3" name="Hình chữ nhật: Góc Tròn 2">
              <a:extLst>
                <a:ext uri="{FF2B5EF4-FFF2-40B4-BE49-F238E27FC236}">
                  <a16:creationId xmlns:a16="http://schemas.microsoft.com/office/drawing/2014/main" id="{EAE86107-F107-2596-BE17-44E54360606D}"/>
                </a:ext>
              </a:extLst>
            </p:cNvPr>
            <p:cNvSpPr/>
            <p:nvPr/>
          </p:nvSpPr>
          <p:spPr>
            <a:xfrm>
              <a:off x="0" y="2268712"/>
              <a:ext cx="8652384" cy="992534"/>
            </a:xfrm>
            <a:prstGeom prst="roundRect">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Hình chữ nhật: Góc Tròn 4">
              <a:extLst>
                <a:ext uri="{FF2B5EF4-FFF2-40B4-BE49-F238E27FC236}">
                  <a16:creationId xmlns:a16="http://schemas.microsoft.com/office/drawing/2014/main" id="{B676CA78-3018-94B5-7D6E-EEA4AE66AE96}"/>
                </a:ext>
              </a:extLst>
            </p:cNvPr>
            <p:cNvSpPr txBox="1"/>
            <p:nvPr/>
          </p:nvSpPr>
          <p:spPr>
            <a:xfrm>
              <a:off x="48452" y="2317164"/>
              <a:ext cx="8555480" cy="8956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err="1">
                  <a:solidFill>
                    <a:srgbClr val="0070C0"/>
                  </a:solidFill>
                  <a:latin typeface="Arial" panose="020B0604020202020204" pitchFamily="34" charset="0"/>
                  <a:cs typeface="Arial" panose="020B0604020202020204" pitchFamily="34" charset="0"/>
                </a:rPr>
                <a:t>Yêu</a:t>
              </a:r>
              <a:r>
                <a:rPr lang="en-US" sz="2200" b="1" kern="1200" dirty="0">
                  <a:solidFill>
                    <a:srgbClr val="0070C0"/>
                  </a:solidFill>
                  <a:latin typeface="Arial" panose="020B0604020202020204" pitchFamily="34" charset="0"/>
                  <a:cs typeface="Arial" panose="020B0604020202020204" pitchFamily="34" charset="0"/>
                </a:rPr>
                <a:t> </a:t>
              </a:r>
              <a:r>
                <a:rPr lang="en-US" sz="2200" b="1" kern="1200" dirty="0" err="1">
                  <a:solidFill>
                    <a:srgbClr val="0070C0"/>
                  </a:solidFill>
                  <a:latin typeface="Arial" panose="020B0604020202020204" pitchFamily="34" charset="0"/>
                  <a:cs typeface="Arial" panose="020B0604020202020204" pitchFamily="34" charset="0"/>
                </a:rPr>
                <a:t>cầu</a:t>
              </a:r>
              <a:r>
                <a:rPr lang="en-US" sz="2200" b="1" kern="1200" dirty="0">
                  <a:solidFill>
                    <a:srgbClr val="0070C0"/>
                  </a:solidFill>
                  <a:latin typeface="Arial" panose="020B0604020202020204" pitchFamily="34" charset="0"/>
                  <a:cs typeface="Arial" panose="020B0604020202020204" pitchFamily="34" charset="0"/>
                </a:rPr>
                <a:t> 3</a:t>
              </a:r>
              <a:r>
                <a:rPr lang="en-US" sz="2200" b="1" kern="1200" dirty="0">
                  <a:latin typeface="Arial" panose="020B0604020202020204" pitchFamily="34" charset="0"/>
                  <a:cs typeface="Arial" panose="020B0604020202020204" pitchFamily="34" charset="0"/>
                </a:rPr>
                <a:t>:</a:t>
              </a:r>
              <a:r>
                <a:rPr lang="en-US" sz="2200"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Quan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sát</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các</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loại</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mô</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trong</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hình</a:t>
              </a:r>
              <a:r>
                <a:rPr lang="en-US" sz="2200" b="1" i="1" kern="1200" dirty="0">
                  <a:latin typeface="Arial" panose="020B0604020202020204" pitchFamily="34" charset="0"/>
                  <a:cs typeface="Arial" panose="020B0604020202020204" pitchFamily="34" charset="0"/>
                </a:rPr>
                <a:t> 13.4, 13.5: </a:t>
              </a:r>
              <a:r>
                <a:rPr lang="en-US" sz="2200" b="1" i="1" kern="1200" dirty="0" err="1">
                  <a:latin typeface="Arial" panose="020B0604020202020204" pitchFamily="34" charset="0"/>
                  <a:cs typeface="Arial" panose="020B0604020202020204" pitchFamily="34" charset="0"/>
                </a:rPr>
                <a:t>Nhận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xét</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hình</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dạng</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kích</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thước</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của</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các</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tế</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bào</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trong</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từng</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loại</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mô</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kể</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tên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các</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loại</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mô</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cấu</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tạo</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nên</a:t>
              </a:r>
              <a:r>
                <a:rPr lang="en-US" sz="2200" b="1" i="1" kern="1200" dirty="0">
                  <a:latin typeface="Arial" panose="020B0604020202020204" pitchFamily="34" charset="0"/>
                  <a:cs typeface="Arial" panose="020B0604020202020204" pitchFamily="34" charset="0"/>
                </a:rPr>
                <a:t> </a:t>
              </a:r>
              <a:r>
                <a:rPr lang="en-US" sz="2200" b="1" i="1" kern="1200" dirty="0" err="1">
                  <a:latin typeface="Arial" panose="020B0604020202020204" pitchFamily="34" charset="0"/>
                  <a:cs typeface="Arial" panose="020B0604020202020204" pitchFamily="34" charset="0"/>
                </a:rPr>
                <a:t>ruột</a:t>
              </a:r>
              <a:r>
                <a:rPr lang="en-US" sz="2200" b="1" i="1" kern="1200" dirty="0">
                  <a:latin typeface="Arial" panose="020B0604020202020204" pitchFamily="34" charset="0"/>
                  <a:cs typeface="Arial" panose="020B0604020202020204" pitchFamily="34" charset="0"/>
                </a:rPr>
                <a:t> non ở </a:t>
              </a:r>
              <a:r>
                <a:rPr lang="en-US" sz="2200" b="1" i="1" kern="1200" dirty="0" err="1">
                  <a:latin typeface="Arial" panose="020B0604020202020204" pitchFamily="34" charset="0"/>
                  <a:cs typeface="Arial" panose="020B0604020202020204" pitchFamily="34" charset="0"/>
                </a:rPr>
                <a:t>người</a:t>
              </a:r>
              <a:r>
                <a:rPr lang="en-US" sz="2200" b="1" i="1" kern="1200"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995735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4800"/>
            <a:ext cx="8991600" cy="492443"/>
          </a:xfrm>
          <a:prstGeom prst="rect">
            <a:avLst/>
          </a:prstGeom>
        </p:spPr>
        <p:txBody>
          <a:bodyPr wrap="square">
            <a:spAutoFit/>
          </a:bodyPr>
          <a:lstStyle/>
          <a:p>
            <a:pPr algn="just"/>
            <a:r>
              <a:rPr lang="en-US" sz="2600" u="sng" dirty="0" err="1">
                <a:latin typeface="Arial" panose="020B0604020202020204" pitchFamily="34" charset="0"/>
                <a:cs typeface="Arial" panose="020B0604020202020204" pitchFamily="34" charset="0"/>
              </a:rPr>
              <a:t>Yêu</a:t>
            </a:r>
            <a:r>
              <a:rPr lang="en-US" sz="2600" u="sng" dirty="0">
                <a:latin typeface="Arial" panose="020B0604020202020204" pitchFamily="34" charset="0"/>
                <a:cs typeface="Arial" panose="020B0604020202020204" pitchFamily="34" charset="0"/>
              </a:rPr>
              <a:t> </a:t>
            </a:r>
            <a:r>
              <a:rPr lang="en-US" sz="2600" u="sng" dirty="0" err="1">
                <a:latin typeface="Arial" panose="020B0604020202020204" pitchFamily="34" charset="0"/>
                <a:cs typeface="Arial" panose="020B0604020202020204" pitchFamily="34" charset="0"/>
              </a:rPr>
              <a:t>cầu</a:t>
            </a:r>
            <a:r>
              <a:rPr lang="en-US" sz="2600" u="sng" dirty="0">
                <a:latin typeface="Arial" panose="020B0604020202020204" pitchFamily="34" charset="0"/>
                <a:cs typeface="Arial" panose="020B0604020202020204" pitchFamily="34" charset="0"/>
              </a:rPr>
              <a:t> 3</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loại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mô</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hình</a:t>
            </a:r>
            <a:r>
              <a:rPr lang="en-US" sz="2600" dirty="0">
                <a:latin typeface="Arial" panose="020B0604020202020204" pitchFamily="34" charset="0"/>
                <a:cs typeface="Arial" panose="020B0604020202020204" pitchFamily="34" charset="0"/>
              </a:rPr>
              <a:t> 13.4, 13.5:</a:t>
            </a:r>
          </a:p>
        </p:txBody>
      </p:sp>
      <p:sp>
        <p:nvSpPr>
          <p:cNvPr id="2" name="Rectangle 1"/>
          <p:cNvSpPr/>
          <p:nvPr/>
        </p:nvSpPr>
        <p:spPr>
          <a:xfrm>
            <a:off x="152400" y="797243"/>
            <a:ext cx="8382000" cy="2308324"/>
          </a:xfrm>
          <a:prstGeom prst="rect">
            <a:avLst/>
          </a:prstGeom>
        </p:spPr>
        <p:txBody>
          <a:bodyPr wrap="square">
            <a:spAutoFit/>
          </a:bodyPr>
          <a:lstStyle/>
          <a:p>
            <a:pPr algn="just"/>
            <a:r>
              <a:rPr lang="en-US" sz="2400" dirty="0">
                <a:solidFill>
                  <a:srgbClr val="0000FF"/>
                </a:solidFill>
                <a:latin typeface="Arial" panose="020B0604020202020204" pitchFamily="34" charset="0"/>
                <a:cs typeface="Arial" panose="020B0604020202020204" pitchFamily="34" charset="0"/>
                <a:sym typeface="Symbol"/>
              </a:rPr>
              <a: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Hình</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dạng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kích</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thước</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của</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các</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tế</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bào</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trong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từng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loại</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mô</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có</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sự</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giống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nhau</a:t>
            </a:r>
            <a:r>
              <a:rPr lang="en-US" sz="2400" dirty="0">
                <a:solidFill>
                  <a:srgbClr val="0000FF"/>
                </a:solidFill>
                <a:latin typeface="Arial" panose="020B0604020202020204" pitchFamily="34" charset="0"/>
                <a:cs typeface="Arial" panose="020B0604020202020204" pitchFamily="34" charset="0"/>
              </a:rPr>
              <a:t>.</a:t>
            </a:r>
          </a:p>
          <a:p>
            <a:pPr algn="just"/>
            <a:r>
              <a:rPr lang="en-US" sz="2400" dirty="0">
                <a:solidFill>
                  <a:srgbClr val="0000FF"/>
                </a:solidFill>
                <a:latin typeface="Arial" panose="020B0604020202020204" pitchFamily="34" charset="0"/>
                <a:cs typeface="Arial" panose="020B0604020202020204" pitchFamily="34" charset="0"/>
                <a:sym typeface="Symbol"/>
              </a:rPr>
              <a: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Một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số</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loại</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mô</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cấu</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tạo</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nên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lá</a:t>
            </a:r>
            <a:r>
              <a:rPr lang="en-US" sz="2400" dirty="0">
                <a:solidFill>
                  <a:srgbClr val="0000FF"/>
                </a:solidFill>
                <a:latin typeface="Arial" panose="020B0604020202020204" pitchFamily="34" charset="0"/>
                <a:cs typeface="Arial" panose="020B0604020202020204" pitchFamily="34" charset="0"/>
              </a:rPr>
              <a:t> ở </a:t>
            </a:r>
            <a:r>
              <a:rPr lang="en-US" sz="2400" dirty="0" err="1">
                <a:solidFill>
                  <a:srgbClr val="0000FF"/>
                </a:solidFill>
                <a:latin typeface="Arial" panose="020B0604020202020204" pitchFamily="34" charset="0"/>
                <a:cs typeface="Arial" panose="020B0604020202020204" pitchFamily="34" charset="0"/>
              </a:rPr>
              <a:t>cây</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xanh</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mô</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giậu</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mô</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xốp</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mô</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bì</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mô</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dẫn</a:t>
            </a:r>
            <a:r>
              <a:rPr lang="en-US" sz="2400" dirty="0">
                <a:solidFill>
                  <a:srgbClr val="0000FF"/>
                </a:solidFill>
                <a:latin typeface="Arial" panose="020B0604020202020204" pitchFamily="34" charset="0"/>
                <a:cs typeface="Arial" panose="020B0604020202020204" pitchFamily="34" charset="0"/>
              </a:rPr>
              <a:t>,...</a:t>
            </a:r>
          </a:p>
          <a:p>
            <a:pPr algn="just"/>
            <a:r>
              <a:rPr lang="en-US" sz="2400" dirty="0">
                <a:solidFill>
                  <a:srgbClr val="0000FF"/>
                </a:solidFill>
                <a:latin typeface="Arial" panose="020B0604020202020204" pitchFamily="34" charset="0"/>
                <a:cs typeface="Arial" panose="020B0604020202020204" pitchFamily="34" charset="0"/>
                <a:sym typeface="Symbol"/>
              </a:rPr>
              <a: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Một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số</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loại</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mô</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cấu</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tạo</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nên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ruột</a:t>
            </a:r>
            <a:r>
              <a:rPr lang="en-US" sz="2400" dirty="0">
                <a:solidFill>
                  <a:srgbClr val="0000FF"/>
                </a:solidFill>
                <a:latin typeface="Arial" panose="020B0604020202020204" pitchFamily="34" charset="0"/>
                <a:cs typeface="Arial" panose="020B0604020202020204" pitchFamily="34" charset="0"/>
              </a:rPr>
              <a:t> non ở </a:t>
            </a:r>
            <a:r>
              <a:rPr lang="en-US" sz="2400" dirty="0" err="1">
                <a:solidFill>
                  <a:srgbClr val="0000FF"/>
                </a:solidFill>
                <a:latin typeface="Arial" panose="020B0604020202020204" pitchFamily="34" charset="0"/>
                <a:cs typeface="Arial" panose="020B0604020202020204" pitchFamily="34" charset="0"/>
              </a:rPr>
              <a:t>người</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mô</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liên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kết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mô</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cơ</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mô</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biểu</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bì</a:t>
            </a:r>
            <a:r>
              <a:rPr lang="en-US" sz="2400" dirty="0">
                <a:solidFill>
                  <a:srgbClr val="0000FF"/>
                </a:solidFill>
                <a:latin typeface="Arial" panose="020B0604020202020204" pitchFamily="34" charset="0"/>
                <a:cs typeface="Arial" panose="020B0604020202020204" pitchFamily="34" charset="0"/>
              </a:rPr>
              <a:t>.</a:t>
            </a:r>
          </a:p>
        </p:txBody>
      </p:sp>
      <p:pic>
        <p:nvPicPr>
          <p:cNvPr id="5" name="Picture 2" descr="Mô tế bào thực vậ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306"/>
          <a:stretch/>
        </p:blipFill>
        <p:spPr bwMode="auto">
          <a:xfrm>
            <a:off x="4648201" y="2851869"/>
            <a:ext cx="4267199" cy="35136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63837" y="6248400"/>
            <a:ext cx="3435926" cy="492443"/>
          </a:xfrm>
          <a:prstGeom prst="rect">
            <a:avLst/>
          </a:prstGeom>
        </p:spPr>
        <p:txBody>
          <a:bodyPr wrap="square">
            <a:spAutoFit/>
          </a:bodyPr>
          <a:lstStyle/>
          <a:p>
            <a:pPr algn="just"/>
            <a:r>
              <a:rPr lang="en-US" sz="2600" b="1" dirty="0" err="1">
                <a:solidFill>
                  <a:srgbClr val="7030A0"/>
                </a:solidFill>
              </a:rPr>
              <a:t>Một</a:t>
            </a:r>
            <a:r>
              <a:rPr lang="en-US" sz="2600" b="1" dirty="0">
                <a:solidFill>
                  <a:srgbClr val="7030A0"/>
                </a:solidFill>
              </a:rPr>
              <a:t> </a:t>
            </a:r>
            <a:r>
              <a:rPr lang="en-US" sz="2600" b="1" dirty="0" err="1">
                <a:solidFill>
                  <a:srgbClr val="7030A0"/>
                </a:solidFill>
              </a:rPr>
              <a:t>số</a:t>
            </a:r>
            <a:r>
              <a:rPr lang="en-US" sz="2600" b="1" dirty="0">
                <a:solidFill>
                  <a:srgbClr val="7030A0"/>
                </a:solidFill>
              </a:rPr>
              <a:t> </a:t>
            </a:r>
            <a:r>
              <a:rPr lang="en-US" sz="2600" b="1" dirty="0" err="1">
                <a:solidFill>
                  <a:srgbClr val="7030A0"/>
                </a:solidFill>
              </a:rPr>
              <a:t>loại</a:t>
            </a:r>
            <a:r>
              <a:rPr lang="en-US" sz="2600" b="1" dirty="0">
                <a:solidFill>
                  <a:srgbClr val="7030A0"/>
                </a:solidFill>
              </a:rPr>
              <a:t> </a:t>
            </a:r>
            <a:r>
              <a:rPr lang="en-US" sz="2600" b="1" dirty="0" err="1">
                <a:solidFill>
                  <a:srgbClr val="7030A0"/>
                </a:solidFill>
              </a:rPr>
              <a:t>mô</a:t>
            </a:r>
            <a:r>
              <a:rPr lang="en-US" sz="2600" b="1" dirty="0">
                <a:solidFill>
                  <a:srgbClr val="7030A0"/>
                </a:solidFill>
              </a:rPr>
              <a:t> ở </a:t>
            </a:r>
            <a:r>
              <a:rPr lang="en-US" sz="2600" b="1" dirty="0" err="1">
                <a:solidFill>
                  <a:srgbClr val="7030A0"/>
                </a:solidFill>
              </a:rPr>
              <a:t>lá</a:t>
            </a:r>
            <a:r>
              <a:rPr lang="en-US" sz="2600" b="1" dirty="0">
                <a:solidFill>
                  <a:srgbClr val="7030A0"/>
                </a:solidFill>
              </a:rPr>
              <a:t> </a:t>
            </a:r>
            <a:r>
              <a:rPr lang="en-US" sz="2600" b="1" dirty="0" err="1">
                <a:solidFill>
                  <a:srgbClr val="7030A0"/>
                </a:solidFill>
              </a:rPr>
              <a:t>cây</a:t>
            </a:r>
            <a:endParaRPr lang="en-US" sz="2600" b="1" dirty="0">
              <a:solidFill>
                <a:srgbClr val="7030A0"/>
              </a:solidFill>
            </a:endParaRPr>
          </a:p>
        </p:txBody>
      </p:sp>
      <p:pic>
        <p:nvPicPr>
          <p:cNvPr id="7" name="Picture 4" descr="Mô cơ ở ruột"/>
          <p:cNvPicPr>
            <a:picLocks noChangeAspect="1" noChangeArrowheads="1"/>
          </p:cNvPicPr>
          <p:nvPr/>
        </p:nvPicPr>
        <p:blipFill rotWithShape="1">
          <a:blip r:embed="rId3">
            <a:extLst>
              <a:ext uri="{28A0092B-C50C-407E-A947-70E740481C1C}">
                <a14:useLocalDpi xmlns:a14="http://schemas.microsoft.com/office/drawing/2010/main" val="0"/>
              </a:ext>
            </a:extLst>
          </a:blip>
          <a:srcRect t="28639" b="32136"/>
          <a:stretch/>
        </p:blipFill>
        <p:spPr bwMode="auto">
          <a:xfrm>
            <a:off x="152400" y="3598010"/>
            <a:ext cx="4191000" cy="16439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7200" y="5488159"/>
            <a:ext cx="3435926" cy="492443"/>
          </a:xfrm>
          <a:prstGeom prst="rect">
            <a:avLst/>
          </a:prstGeom>
        </p:spPr>
        <p:txBody>
          <a:bodyPr wrap="square">
            <a:spAutoFit/>
          </a:bodyPr>
          <a:lstStyle/>
          <a:p>
            <a:pPr algn="ctr"/>
            <a:r>
              <a:rPr lang="en-US" sz="2600" b="1" dirty="0" err="1">
                <a:solidFill>
                  <a:srgbClr val="7030A0"/>
                </a:solidFill>
              </a:rPr>
              <a:t>Mô</a:t>
            </a:r>
            <a:r>
              <a:rPr lang="en-US" sz="2600" b="1" dirty="0">
                <a:solidFill>
                  <a:srgbClr val="7030A0"/>
                </a:solidFill>
              </a:rPr>
              <a:t> </a:t>
            </a:r>
            <a:r>
              <a:rPr lang="en-US" sz="2600" b="1" dirty="0" err="1">
                <a:solidFill>
                  <a:srgbClr val="7030A0"/>
                </a:solidFill>
              </a:rPr>
              <a:t>cơ</a:t>
            </a:r>
            <a:r>
              <a:rPr lang="en-US" sz="2600" b="1" dirty="0">
                <a:solidFill>
                  <a:srgbClr val="7030A0"/>
                </a:solidFill>
              </a:rPr>
              <a:t> ở </a:t>
            </a:r>
            <a:r>
              <a:rPr lang="en-US" sz="2600" b="1" dirty="0" err="1">
                <a:solidFill>
                  <a:srgbClr val="7030A0"/>
                </a:solidFill>
              </a:rPr>
              <a:t>ruột</a:t>
            </a:r>
            <a:r>
              <a:rPr lang="en-US" sz="2600" b="1" dirty="0">
                <a:solidFill>
                  <a:srgbClr val="7030A0"/>
                </a:solidFill>
              </a:rPr>
              <a:t> non</a:t>
            </a:r>
          </a:p>
        </p:txBody>
      </p:sp>
    </p:spTree>
    <p:extLst>
      <p:ext uri="{BB962C8B-B14F-4D97-AF65-F5344CB8AC3E}">
        <p14:creationId xmlns:p14="http://schemas.microsoft.com/office/powerpoint/2010/main" val="368293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904" y="1197352"/>
            <a:ext cx="8991600" cy="1292662"/>
          </a:xfrm>
          <a:prstGeom prst="rect">
            <a:avLst/>
          </a:prstGeom>
        </p:spPr>
        <p:txBody>
          <a:bodyPr wrap="square">
            <a:spAutoFit/>
          </a:bodyPr>
          <a:lstStyle/>
          <a:p>
            <a:pPr algn="just"/>
            <a:r>
              <a:rPr lang="en-US" sz="2600" dirty="0">
                <a:solidFill>
                  <a:srgbClr val="0000FF"/>
                </a:solidFill>
                <a:latin typeface="Arial" panose="020B0604020202020204" pitchFamily="34" charset="0"/>
                <a:cs typeface="Arial" panose="020B0604020202020204" pitchFamily="34" charset="0"/>
                <a:sym typeface="Symbol"/>
              </a:rPr>
              <a:t></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Trong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hệ</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chồi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của</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cây</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thân</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lá</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hoa</a:t>
            </a:r>
            <a:r>
              <a:rPr lang="en-US" sz="2600" dirty="0">
                <a:solidFill>
                  <a:srgbClr val="0000FF"/>
                </a:solidFill>
                <a:latin typeface="Arial" panose="020B0604020202020204" pitchFamily="34" charset="0"/>
                <a:cs typeface="Arial" panose="020B0604020202020204" pitchFamily="34" charset="0"/>
              </a:rPr>
              <a:t>.</a:t>
            </a:r>
          </a:p>
          <a:p>
            <a:pPr algn="just"/>
            <a:r>
              <a:rPr lang="en-US" sz="2600" dirty="0">
                <a:solidFill>
                  <a:srgbClr val="0000FF"/>
                </a:solidFill>
                <a:latin typeface="Arial" panose="020B0604020202020204" pitchFamily="34" charset="0"/>
                <a:cs typeface="Arial" panose="020B0604020202020204" pitchFamily="34" charset="0"/>
                <a:sym typeface="Symbol"/>
              </a:rPr>
              <a:t></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Trong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hệ</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tiêu</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hóa</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của</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người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thực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quản</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dạ</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dày</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ruột</a:t>
            </a:r>
            <a:r>
              <a:rPr lang="en-US" sz="2600" dirty="0">
                <a:solidFill>
                  <a:srgbClr val="0000FF"/>
                </a:solidFill>
                <a:latin typeface="Arial" panose="020B0604020202020204" pitchFamily="34" charset="0"/>
                <a:cs typeface="Arial" panose="020B0604020202020204" pitchFamily="34" charset="0"/>
              </a:rPr>
              <a:t> non, </a:t>
            </a:r>
            <a:r>
              <a:rPr lang="en-US" sz="2600" dirty="0" err="1">
                <a:solidFill>
                  <a:srgbClr val="0000FF"/>
                </a:solidFill>
                <a:latin typeface="Arial" panose="020B0604020202020204" pitchFamily="34" charset="0"/>
                <a:cs typeface="Arial" panose="020B0604020202020204" pitchFamily="34" charset="0"/>
              </a:rPr>
              <a:t>ruột</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già</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gan</a:t>
            </a:r>
            <a:r>
              <a:rPr lang="en-US" sz="2600" dirty="0">
                <a:solidFill>
                  <a:srgbClr val="0000FF"/>
                </a:solidFill>
                <a:latin typeface="Arial" panose="020B0604020202020204" pitchFamily="34" charset="0"/>
                <a:cs typeface="Arial" panose="020B0604020202020204" pitchFamily="34" charset="0"/>
              </a:rPr>
              <a:t>,….</a:t>
            </a:r>
          </a:p>
        </p:txBody>
      </p:sp>
      <p:sp>
        <p:nvSpPr>
          <p:cNvPr id="5" name="Rectangle 4"/>
          <p:cNvSpPr/>
          <p:nvPr/>
        </p:nvSpPr>
        <p:spPr>
          <a:xfrm>
            <a:off x="218904" y="304800"/>
            <a:ext cx="8991600" cy="892552"/>
          </a:xfrm>
          <a:prstGeom prst="rect">
            <a:avLst/>
          </a:prstGeom>
        </p:spPr>
        <p:txBody>
          <a:bodyPr wrap="square">
            <a:spAutoFit/>
          </a:bodyPr>
          <a:lstStyle/>
          <a:p>
            <a:pPr algn="just"/>
            <a:r>
              <a:rPr lang="en-US" sz="2600" u="sng" dirty="0" err="1">
                <a:latin typeface="Arial" panose="020B0604020202020204" pitchFamily="34" charset="0"/>
                <a:cs typeface="Arial" panose="020B0604020202020204" pitchFamily="34" charset="0"/>
              </a:rPr>
              <a:t>Yêu</a:t>
            </a:r>
            <a:r>
              <a:rPr lang="en-US" sz="2600" u="sng" dirty="0">
                <a:latin typeface="Arial" panose="020B0604020202020204" pitchFamily="34" charset="0"/>
                <a:cs typeface="Arial" panose="020B0604020202020204" pitchFamily="34" charset="0"/>
              </a:rPr>
              <a:t> </a:t>
            </a:r>
            <a:r>
              <a:rPr lang="en-US" sz="2600" u="sng" dirty="0" err="1">
                <a:latin typeface="Arial" panose="020B0604020202020204" pitchFamily="34" charset="0"/>
                <a:cs typeface="Arial" panose="020B0604020202020204" pitchFamily="34" charset="0"/>
              </a:rPr>
              <a:t>cầu</a:t>
            </a:r>
            <a:r>
              <a:rPr lang="en-US" sz="2600" u="sng" dirty="0">
                <a:latin typeface="Arial" panose="020B0604020202020204" pitchFamily="34" charset="0"/>
                <a:cs typeface="Arial" panose="020B0604020202020204" pitchFamily="34" charset="0"/>
              </a:rPr>
              <a:t> 4</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hình</a:t>
            </a:r>
            <a:r>
              <a:rPr lang="en-US" sz="2600" dirty="0">
                <a:latin typeface="Arial" panose="020B0604020202020204" pitchFamily="34" charset="0"/>
                <a:cs typeface="Arial" panose="020B0604020202020204" pitchFamily="34" charset="0"/>
              </a:rPr>
              <a:t> 13.3, 13.4, </a:t>
            </a:r>
            <a:r>
              <a:rPr lang="en-US" sz="2600" dirty="0" err="1">
                <a:latin typeface="Arial" panose="020B0604020202020204" pitchFamily="34" charset="0"/>
                <a:cs typeface="Arial" panose="020B0604020202020204" pitchFamily="34" charset="0"/>
              </a:rPr>
              <a:t>kể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a:t>
            </a:r>
          </a:p>
        </p:txBody>
      </p:sp>
      <p:pic>
        <p:nvPicPr>
          <p:cNvPr id="6" name="Picture 2" descr="Sơ đồ mô tả từ tế bào đến cơ th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823485"/>
            <a:ext cx="7002162"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61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68089"/>
            <a:ext cx="8991600" cy="1292662"/>
          </a:xfrm>
          <a:prstGeom prst="rect">
            <a:avLst/>
          </a:prstGeom>
        </p:spPr>
        <p:txBody>
          <a:bodyPr wrap="square">
            <a:spAutoFit/>
          </a:bodyPr>
          <a:lstStyle/>
          <a:p>
            <a:pPr algn="just"/>
            <a:r>
              <a:rPr lang="en-US" sz="2600" u="sng" dirty="0" err="1">
                <a:latin typeface="Arial" panose="020B0604020202020204" pitchFamily="34" charset="0"/>
                <a:cs typeface="Arial" panose="020B0604020202020204" pitchFamily="34" charset="0"/>
              </a:rPr>
              <a:t>Yêu</a:t>
            </a:r>
            <a:r>
              <a:rPr lang="en-US" sz="2600" u="sng" dirty="0">
                <a:latin typeface="Arial" panose="020B0604020202020204" pitchFamily="34" charset="0"/>
                <a:cs typeface="Arial" panose="020B0604020202020204" pitchFamily="34" charset="0"/>
              </a:rPr>
              <a:t> </a:t>
            </a:r>
            <a:r>
              <a:rPr lang="en-US" sz="2600" u="sng" dirty="0" err="1">
                <a:latin typeface="Arial" panose="020B0604020202020204" pitchFamily="34" charset="0"/>
                <a:cs typeface="Arial" panose="020B0604020202020204" pitchFamily="34" charset="0"/>
              </a:rPr>
              <a:t>cầu</a:t>
            </a:r>
            <a:r>
              <a:rPr lang="en-US" sz="2600" u="sng" dirty="0">
                <a:latin typeface="Arial" panose="020B0604020202020204" pitchFamily="34" charset="0"/>
                <a:cs typeface="Arial" panose="020B0604020202020204" pitchFamily="34" charset="0"/>
              </a:rPr>
              <a:t> 5</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niệm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đồ</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giữa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bào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mô</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thể</a:t>
            </a:r>
            <a:r>
              <a:rPr lang="en-US" sz="2600" dirty="0">
                <a:latin typeface="Arial" panose="020B0604020202020204" pitchFamily="34" charset="0"/>
                <a:cs typeface="Arial" panose="020B0604020202020204" pitchFamily="34" charset="0"/>
              </a:rPr>
              <a:t>:</a:t>
            </a:r>
          </a:p>
          <a:p>
            <a:pPr algn="just"/>
            <a:r>
              <a:rPr lang="en-US" sz="2600" dirty="0">
                <a:solidFill>
                  <a:srgbClr val="0000FF"/>
                </a:solidFill>
                <a:latin typeface="Arial" panose="020B0604020202020204" pitchFamily="34" charset="0"/>
                <a:cs typeface="Arial" panose="020B0604020202020204" pitchFamily="34" charset="0"/>
              </a:rPr>
              <a:t> 	</a:t>
            </a:r>
          </a:p>
        </p:txBody>
      </p:sp>
      <p:sp>
        <p:nvSpPr>
          <p:cNvPr id="9" name="Rectangle 8"/>
          <p:cNvSpPr/>
          <p:nvPr/>
        </p:nvSpPr>
        <p:spPr>
          <a:xfrm>
            <a:off x="152400" y="1447800"/>
            <a:ext cx="8991600" cy="492443"/>
          </a:xfrm>
          <a:prstGeom prst="rect">
            <a:avLst/>
          </a:prstGeom>
        </p:spPr>
        <p:txBody>
          <a:bodyPr wrap="square">
            <a:spAutoFit/>
          </a:bodyPr>
          <a:lstStyle/>
          <a:p>
            <a:pPr algn="ctr"/>
            <a:r>
              <a:rPr lang="en-US" sz="2600" dirty="0">
                <a:solidFill>
                  <a:srgbClr val="FF0000"/>
                </a:solidFill>
                <a:latin typeface="Arial" panose="020B0604020202020204" pitchFamily="34" charset="0"/>
                <a:cs typeface="Arial" panose="020B0604020202020204" pitchFamily="34" charset="0"/>
                <a:sym typeface="Symbol"/>
              </a:rPr>
              <a:t> </a:t>
            </a:r>
            <a:r>
              <a:rPr lang="en-US" sz="2600" dirty="0" err="1">
                <a:solidFill>
                  <a:srgbClr val="FF0000"/>
                </a:solidFill>
                <a:latin typeface="Arial" panose="020B0604020202020204" pitchFamily="34" charset="0"/>
                <a:cs typeface="Arial" panose="020B0604020202020204" pitchFamily="34" charset="0"/>
              </a:rPr>
              <a:t>Tế</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bào</a:t>
            </a:r>
            <a:r>
              <a:rPr lang="en-US" sz="2600" dirty="0">
                <a:solidFill>
                  <a:srgbClr val="FF0000"/>
                </a:solidFill>
                <a:latin typeface="Arial" panose="020B0604020202020204" pitchFamily="34" charset="0"/>
                <a:cs typeface="Arial" panose="020B0604020202020204" pitchFamily="34" charset="0"/>
                <a:sym typeface="Symbol"/>
              </a:rPr>
              <a: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Mô</a:t>
            </a:r>
            <a:r>
              <a:rPr lang="en-US" sz="2600" dirty="0">
                <a:solidFill>
                  <a:srgbClr val="FF0000"/>
                </a:solidFill>
                <a:latin typeface="Arial" panose="020B0604020202020204" pitchFamily="34" charset="0"/>
                <a:cs typeface="Arial" panose="020B0604020202020204" pitchFamily="34" charset="0"/>
                <a:sym typeface="Symbol"/>
              </a:rPr>
              <a: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quan</a:t>
            </a:r>
            <a:r>
              <a:rPr lang="en-US" sz="2600" dirty="0">
                <a:solidFill>
                  <a:srgbClr val="FF0000"/>
                </a:solidFill>
                <a:latin typeface="Arial" panose="020B0604020202020204" pitchFamily="34" charset="0"/>
                <a:cs typeface="Arial" panose="020B0604020202020204" pitchFamily="34" charset="0"/>
              </a:rPr>
              <a:t> </a:t>
            </a:r>
            <a:r>
              <a:rPr lang="en-US" sz="2600" dirty="0">
                <a:solidFill>
                  <a:srgbClr val="FF0000"/>
                </a:solidFill>
                <a:latin typeface="Arial" panose="020B0604020202020204" pitchFamily="34" charset="0"/>
                <a:cs typeface="Arial" panose="020B0604020202020204" pitchFamily="34" charset="0"/>
                <a:sym typeface="Symbol"/>
              </a:rPr>
              <a: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Hệ</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quan</a:t>
            </a:r>
            <a:r>
              <a:rPr lang="en-US" sz="2600" dirty="0">
                <a:solidFill>
                  <a:srgbClr val="FF0000"/>
                </a:solidFill>
                <a:latin typeface="Arial" panose="020B0604020202020204" pitchFamily="34" charset="0"/>
                <a:cs typeface="Arial" panose="020B0604020202020204" pitchFamily="34" charset="0"/>
                <a:sym typeface="Symbol"/>
              </a:rPr>
              <a: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thể</a:t>
            </a:r>
            <a:r>
              <a:rPr lang="en-US" sz="2600" dirty="0">
                <a:solidFill>
                  <a:srgbClr val="FF0000"/>
                </a:solidFill>
                <a:latin typeface="Arial" panose="020B0604020202020204" pitchFamily="34" charset="0"/>
                <a:cs typeface="Arial" panose="020B0604020202020204" pitchFamily="34" charset="0"/>
              </a:rPr>
              <a:t>.</a:t>
            </a:r>
          </a:p>
        </p:txBody>
      </p:sp>
      <p:sp>
        <p:nvSpPr>
          <p:cNvPr id="2" name="TextBox 3">
            <a:extLst>
              <a:ext uri="{FF2B5EF4-FFF2-40B4-BE49-F238E27FC236}">
                <a16:creationId xmlns:a16="http://schemas.microsoft.com/office/drawing/2014/main" id="{3214F221-9681-CF26-9413-96B0FF8F1138}"/>
              </a:ext>
            </a:extLst>
          </p:cNvPr>
          <p:cNvSpPr txBox="1"/>
          <p:nvPr/>
        </p:nvSpPr>
        <p:spPr>
          <a:xfrm>
            <a:off x="609600" y="2576146"/>
            <a:ext cx="7696200" cy="584775"/>
          </a:xfrm>
          <a:prstGeom prst="rect">
            <a:avLst/>
          </a:prstGeom>
          <a:noFill/>
        </p:spPr>
        <p:txBody>
          <a:bodyPr wrap="square" rtlCol="0">
            <a:spAutoFit/>
          </a:bodyPr>
          <a:lstStyle/>
          <a:p>
            <a:r>
              <a:rPr lang="en-US" sz="3200" b="1" dirty="0" err="1">
                <a:solidFill>
                  <a:srgbClr val="FF0000"/>
                </a:solidFill>
              </a:rPr>
              <a:t>Các</a:t>
            </a:r>
            <a:r>
              <a:rPr lang="en-US" sz="3200" b="1" dirty="0">
                <a:solidFill>
                  <a:srgbClr val="FF0000"/>
                </a:solidFill>
              </a:rPr>
              <a:t>  </a:t>
            </a:r>
            <a:r>
              <a:rPr lang="en-US" sz="3200" b="1" dirty="0" err="1">
                <a:solidFill>
                  <a:srgbClr val="FF0000"/>
                </a:solidFill>
              </a:rPr>
              <a:t>cấp</a:t>
            </a:r>
            <a:r>
              <a:rPr lang="en-US" sz="3200" b="1" dirty="0">
                <a:solidFill>
                  <a:srgbClr val="FF0000"/>
                </a:solidFill>
              </a:rPr>
              <a:t> </a:t>
            </a:r>
            <a:r>
              <a:rPr lang="en-US" sz="3200" b="1" dirty="0" err="1">
                <a:solidFill>
                  <a:srgbClr val="FF0000"/>
                </a:solidFill>
              </a:rPr>
              <a:t>độ</a:t>
            </a:r>
            <a:r>
              <a:rPr lang="en-US" sz="3200" b="1" dirty="0">
                <a:solidFill>
                  <a:srgbClr val="FF0000"/>
                </a:solidFill>
              </a:rPr>
              <a:t> </a:t>
            </a:r>
            <a:r>
              <a:rPr lang="en-US" sz="3200" b="1" dirty="0" err="1">
                <a:solidFill>
                  <a:srgbClr val="FF0000"/>
                </a:solidFill>
              </a:rPr>
              <a:t>tổ</a:t>
            </a:r>
            <a:r>
              <a:rPr lang="en-US" sz="3200" b="1" dirty="0">
                <a:solidFill>
                  <a:srgbClr val="FF0000"/>
                </a:solidFill>
              </a:rPr>
              <a:t> </a:t>
            </a:r>
            <a:r>
              <a:rPr lang="en-US" sz="3200" b="1" dirty="0" err="1">
                <a:solidFill>
                  <a:srgbClr val="FF0000"/>
                </a:solidFill>
              </a:rPr>
              <a:t>chức</a:t>
            </a:r>
            <a:r>
              <a:rPr lang="en-US" sz="3200" b="1" dirty="0">
                <a:solidFill>
                  <a:srgbClr val="FF0000"/>
                </a:solidFill>
              </a:rPr>
              <a:t> </a:t>
            </a:r>
            <a:r>
              <a:rPr lang="en-US" sz="3200" b="1" dirty="0" err="1">
                <a:solidFill>
                  <a:srgbClr val="FF0000"/>
                </a:solidFill>
              </a:rPr>
              <a:t>cơ</a:t>
            </a:r>
            <a:r>
              <a:rPr lang="en-US" sz="3200" b="1" dirty="0">
                <a:solidFill>
                  <a:srgbClr val="FF0000"/>
                </a:solidFill>
              </a:rPr>
              <a:t> </a:t>
            </a:r>
            <a:r>
              <a:rPr lang="en-US" sz="3200" b="1" dirty="0" err="1">
                <a:solidFill>
                  <a:srgbClr val="FF0000"/>
                </a:solidFill>
              </a:rPr>
              <a:t>thể</a:t>
            </a:r>
            <a:r>
              <a:rPr lang="en-US" sz="3200" b="1" dirty="0">
                <a:solidFill>
                  <a:srgbClr val="FF0000"/>
                </a:solidFill>
              </a:rPr>
              <a:t> </a:t>
            </a:r>
            <a:r>
              <a:rPr lang="en-US" sz="3200" b="1" dirty="0" err="1">
                <a:solidFill>
                  <a:srgbClr val="FF0000"/>
                </a:solidFill>
              </a:rPr>
              <a:t>từ</a:t>
            </a:r>
            <a:r>
              <a:rPr lang="en-US" sz="3200" b="1" dirty="0">
                <a:solidFill>
                  <a:srgbClr val="FF0000"/>
                </a:solidFill>
              </a:rPr>
              <a:t> </a:t>
            </a:r>
            <a:r>
              <a:rPr lang="en-US" sz="3200" b="1" dirty="0" err="1">
                <a:solidFill>
                  <a:srgbClr val="FF0000"/>
                </a:solidFill>
              </a:rPr>
              <a:t>thấp</a:t>
            </a:r>
            <a:r>
              <a:rPr lang="en-US" sz="3200" b="1" dirty="0">
                <a:solidFill>
                  <a:srgbClr val="FF0000"/>
                </a:solidFill>
              </a:rPr>
              <a:t> </a:t>
            </a:r>
            <a:r>
              <a:rPr lang="en-US" sz="3200" b="1" dirty="0" err="1">
                <a:solidFill>
                  <a:srgbClr val="FF0000"/>
                </a:solidFill>
              </a:rPr>
              <a:t>đến</a:t>
            </a:r>
            <a:r>
              <a:rPr lang="en-US" sz="3200" b="1" dirty="0">
                <a:solidFill>
                  <a:srgbClr val="FF0000"/>
                </a:solidFill>
              </a:rPr>
              <a:t> </a:t>
            </a:r>
            <a:r>
              <a:rPr lang="en-US" sz="3200" b="1" dirty="0" err="1">
                <a:solidFill>
                  <a:srgbClr val="FF0000"/>
                </a:solidFill>
              </a:rPr>
              <a:t>cao</a:t>
            </a:r>
            <a:r>
              <a:rPr lang="en-US" sz="3200" b="1" dirty="0">
                <a:solidFill>
                  <a:srgbClr val="FF0000"/>
                </a:solidFill>
              </a:rPr>
              <a:t>:</a:t>
            </a:r>
          </a:p>
        </p:txBody>
      </p:sp>
      <p:sp>
        <p:nvSpPr>
          <p:cNvPr id="3" name="Freeform 9">
            <a:extLst>
              <a:ext uri="{FF2B5EF4-FFF2-40B4-BE49-F238E27FC236}">
                <a16:creationId xmlns:a16="http://schemas.microsoft.com/office/drawing/2014/main" id="{E65BFB98-A214-B638-5C9D-048052B4E5D4}"/>
              </a:ext>
            </a:extLst>
          </p:cNvPr>
          <p:cNvSpPr/>
          <p:nvPr/>
        </p:nvSpPr>
        <p:spPr>
          <a:xfrm>
            <a:off x="145774" y="3749293"/>
            <a:ext cx="2521323" cy="1674159"/>
          </a:xfrm>
          <a:custGeom>
            <a:avLst/>
            <a:gdLst>
              <a:gd name="connsiteX0" fmla="*/ 0 w 1766093"/>
              <a:gd name="connsiteY0" fmla="*/ 0 h 706437"/>
              <a:gd name="connsiteX1" fmla="*/ 1412875 w 1766093"/>
              <a:gd name="connsiteY1" fmla="*/ 0 h 706437"/>
              <a:gd name="connsiteX2" fmla="*/ 1766093 w 1766093"/>
              <a:gd name="connsiteY2" fmla="*/ 353219 h 706437"/>
              <a:gd name="connsiteX3" fmla="*/ 1412875 w 1766093"/>
              <a:gd name="connsiteY3" fmla="*/ 706437 h 706437"/>
              <a:gd name="connsiteX4" fmla="*/ 0 w 1766093"/>
              <a:gd name="connsiteY4" fmla="*/ 706437 h 706437"/>
              <a:gd name="connsiteX5" fmla="*/ 353219 w 1766093"/>
              <a:gd name="connsiteY5" fmla="*/ 353219 h 706437"/>
              <a:gd name="connsiteX6" fmla="*/ 0 w 1766093"/>
              <a:gd name="connsiteY6" fmla="*/ 0 h 7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093" h="706437">
                <a:moveTo>
                  <a:pt x="0" y="0"/>
                </a:moveTo>
                <a:lnTo>
                  <a:pt x="1412875" y="0"/>
                </a:lnTo>
                <a:lnTo>
                  <a:pt x="1766093" y="353219"/>
                </a:lnTo>
                <a:lnTo>
                  <a:pt x="1412875" y="706437"/>
                </a:lnTo>
                <a:lnTo>
                  <a:pt x="0" y="706437"/>
                </a:lnTo>
                <a:lnTo>
                  <a:pt x="353219" y="353219"/>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33923" tIns="23003" rIns="287917" bIns="23003" numCol="1" spcCol="1270" anchor="ctr" anchorCtr="0">
            <a:noAutofit/>
          </a:bodyPr>
          <a:lstStyle/>
          <a:p>
            <a:pPr algn="ctr" defTabSz="766763">
              <a:lnSpc>
                <a:spcPct val="90000"/>
              </a:lnSpc>
              <a:spcBef>
                <a:spcPct val="0"/>
              </a:spcBef>
              <a:spcAft>
                <a:spcPct val="35000"/>
              </a:spcAft>
            </a:pPr>
            <a:r>
              <a:rPr lang="en-US" sz="3300" b="1" dirty="0" err="1"/>
              <a:t>Tế</a:t>
            </a:r>
            <a:r>
              <a:rPr lang="en-US" sz="3300" b="1" dirty="0"/>
              <a:t> </a:t>
            </a:r>
            <a:r>
              <a:rPr lang="en-US" sz="3300" b="1" dirty="0" err="1"/>
              <a:t>bào</a:t>
            </a:r>
            <a:endParaRPr lang="en-US" sz="3300" b="1" dirty="0"/>
          </a:p>
        </p:txBody>
      </p:sp>
      <p:sp>
        <p:nvSpPr>
          <p:cNvPr id="5" name="Freeform 10">
            <a:extLst>
              <a:ext uri="{FF2B5EF4-FFF2-40B4-BE49-F238E27FC236}">
                <a16:creationId xmlns:a16="http://schemas.microsoft.com/office/drawing/2014/main" id="{E22B4462-8389-D139-7F08-051D0C0A9788}"/>
              </a:ext>
            </a:extLst>
          </p:cNvPr>
          <p:cNvSpPr/>
          <p:nvPr/>
        </p:nvSpPr>
        <p:spPr>
          <a:xfrm>
            <a:off x="1785002" y="3749293"/>
            <a:ext cx="2521323" cy="1674159"/>
          </a:xfrm>
          <a:custGeom>
            <a:avLst/>
            <a:gdLst>
              <a:gd name="connsiteX0" fmla="*/ 0 w 1766093"/>
              <a:gd name="connsiteY0" fmla="*/ 0 h 706437"/>
              <a:gd name="connsiteX1" fmla="*/ 1412875 w 1766093"/>
              <a:gd name="connsiteY1" fmla="*/ 0 h 706437"/>
              <a:gd name="connsiteX2" fmla="*/ 1766093 w 1766093"/>
              <a:gd name="connsiteY2" fmla="*/ 353219 h 706437"/>
              <a:gd name="connsiteX3" fmla="*/ 1412875 w 1766093"/>
              <a:gd name="connsiteY3" fmla="*/ 706437 h 706437"/>
              <a:gd name="connsiteX4" fmla="*/ 0 w 1766093"/>
              <a:gd name="connsiteY4" fmla="*/ 706437 h 706437"/>
              <a:gd name="connsiteX5" fmla="*/ 353219 w 1766093"/>
              <a:gd name="connsiteY5" fmla="*/ 353219 h 706437"/>
              <a:gd name="connsiteX6" fmla="*/ 0 w 1766093"/>
              <a:gd name="connsiteY6" fmla="*/ 0 h 7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093" h="706437">
                <a:moveTo>
                  <a:pt x="0" y="0"/>
                </a:moveTo>
                <a:lnTo>
                  <a:pt x="1412875" y="0"/>
                </a:lnTo>
                <a:lnTo>
                  <a:pt x="1766093" y="353219"/>
                </a:lnTo>
                <a:lnTo>
                  <a:pt x="1412875" y="706437"/>
                </a:lnTo>
                <a:lnTo>
                  <a:pt x="0" y="706437"/>
                </a:lnTo>
                <a:lnTo>
                  <a:pt x="353219" y="353219"/>
                </a:lnTo>
                <a:lnTo>
                  <a:pt x="0" y="0"/>
                </a:lnTo>
                <a:close/>
              </a:path>
            </a:pathLst>
          </a:custGeom>
        </p:spPr>
        <p:style>
          <a:lnRef idx="2">
            <a:schemeClr val="lt1">
              <a:hueOff val="0"/>
              <a:satOff val="0"/>
              <a:lumOff val="0"/>
              <a:alphaOff val="0"/>
            </a:schemeClr>
          </a:lnRef>
          <a:fillRef idx="1">
            <a:schemeClr val="accent4">
              <a:hueOff val="2598923"/>
              <a:satOff val="-11992"/>
              <a:lumOff val="441"/>
              <a:alphaOff val="0"/>
            </a:schemeClr>
          </a:fillRef>
          <a:effectRef idx="0">
            <a:schemeClr val="accent4">
              <a:hueOff val="2598923"/>
              <a:satOff val="-11992"/>
              <a:lumOff val="441"/>
              <a:alphaOff val="0"/>
            </a:schemeClr>
          </a:effectRef>
          <a:fontRef idx="minor">
            <a:schemeClr val="lt1"/>
          </a:fontRef>
        </p:style>
        <p:txBody>
          <a:bodyPr spcFirstLastPara="0" vert="horz" wrap="square" lIns="333923" tIns="23003" rIns="287917" bIns="23003" numCol="1" spcCol="1270" anchor="ctr" anchorCtr="0">
            <a:noAutofit/>
          </a:bodyPr>
          <a:lstStyle/>
          <a:p>
            <a:pPr algn="ctr" defTabSz="766763">
              <a:lnSpc>
                <a:spcPct val="90000"/>
              </a:lnSpc>
              <a:spcBef>
                <a:spcPct val="0"/>
              </a:spcBef>
              <a:spcAft>
                <a:spcPct val="35000"/>
              </a:spcAft>
            </a:pPr>
            <a:r>
              <a:rPr lang="en-US" sz="3300" b="1" dirty="0" err="1"/>
              <a:t>Mô</a:t>
            </a:r>
            <a:r>
              <a:rPr lang="en-US" sz="3300" b="1" dirty="0"/>
              <a:t> </a:t>
            </a:r>
          </a:p>
        </p:txBody>
      </p:sp>
      <p:sp>
        <p:nvSpPr>
          <p:cNvPr id="6" name="Freeform 11">
            <a:extLst>
              <a:ext uri="{FF2B5EF4-FFF2-40B4-BE49-F238E27FC236}">
                <a16:creationId xmlns:a16="http://schemas.microsoft.com/office/drawing/2014/main" id="{6ACE1BD1-1FF4-820D-78E4-B310D5D5FBB6}"/>
              </a:ext>
            </a:extLst>
          </p:cNvPr>
          <p:cNvSpPr/>
          <p:nvPr/>
        </p:nvSpPr>
        <p:spPr>
          <a:xfrm>
            <a:off x="3334119" y="3749293"/>
            <a:ext cx="2521323" cy="1674159"/>
          </a:xfrm>
          <a:custGeom>
            <a:avLst/>
            <a:gdLst>
              <a:gd name="connsiteX0" fmla="*/ 0 w 1766093"/>
              <a:gd name="connsiteY0" fmla="*/ 0 h 706437"/>
              <a:gd name="connsiteX1" fmla="*/ 1412875 w 1766093"/>
              <a:gd name="connsiteY1" fmla="*/ 0 h 706437"/>
              <a:gd name="connsiteX2" fmla="*/ 1766093 w 1766093"/>
              <a:gd name="connsiteY2" fmla="*/ 353219 h 706437"/>
              <a:gd name="connsiteX3" fmla="*/ 1412875 w 1766093"/>
              <a:gd name="connsiteY3" fmla="*/ 706437 h 706437"/>
              <a:gd name="connsiteX4" fmla="*/ 0 w 1766093"/>
              <a:gd name="connsiteY4" fmla="*/ 706437 h 706437"/>
              <a:gd name="connsiteX5" fmla="*/ 353219 w 1766093"/>
              <a:gd name="connsiteY5" fmla="*/ 353219 h 706437"/>
              <a:gd name="connsiteX6" fmla="*/ 0 w 1766093"/>
              <a:gd name="connsiteY6" fmla="*/ 0 h 7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093" h="706437">
                <a:moveTo>
                  <a:pt x="0" y="0"/>
                </a:moveTo>
                <a:lnTo>
                  <a:pt x="1412875" y="0"/>
                </a:lnTo>
                <a:lnTo>
                  <a:pt x="1766093" y="353219"/>
                </a:lnTo>
                <a:lnTo>
                  <a:pt x="1412875" y="706437"/>
                </a:lnTo>
                <a:lnTo>
                  <a:pt x="0" y="706437"/>
                </a:lnTo>
                <a:lnTo>
                  <a:pt x="353219" y="353219"/>
                </a:lnTo>
                <a:lnTo>
                  <a:pt x="0" y="0"/>
                </a:lnTo>
                <a:close/>
              </a:path>
            </a:pathLst>
          </a:custGeom>
        </p:spPr>
        <p:style>
          <a:lnRef idx="2">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spcFirstLastPara="0" vert="horz" wrap="square" lIns="333923" tIns="23003" rIns="287917" bIns="23003" numCol="1" spcCol="1270" anchor="ctr" anchorCtr="0">
            <a:noAutofit/>
          </a:bodyPr>
          <a:lstStyle/>
          <a:p>
            <a:pPr algn="ctr" defTabSz="766763">
              <a:lnSpc>
                <a:spcPct val="90000"/>
              </a:lnSpc>
              <a:spcBef>
                <a:spcPct val="0"/>
              </a:spcBef>
              <a:spcAft>
                <a:spcPct val="35000"/>
              </a:spcAft>
            </a:pPr>
            <a:r>
              <a:rPr lang="en-US" sz="3000" b="1" dirty="0" err="1"/>
              <a:t>Cơ</a:t>
            </a:r>
            <a:r>
              <a:rPr lang="en-US" sz="3000" b="1" dirty="0"/>
              <a:t> </a:t>
            </a:r>
            <a:r>
              <a:rPr lang="en-US" sz="3000" b="1" dirty="0" err="1"/>
              <a:t>quan</a:t>
            </a:r>
            <a:endParaRPr lang="en-US" sz="3000" b="1" dirty="0"/>
          </a:p>
        </p:txBody>
      </p:sp>
      <p:sp>
        <p:nvSpPr>
          <p:cNvPr id="7" name="Freeform 12">
            <a:extLst>
              <a:ext uri="{FF2B5EF4-FFF2-40B4-BE49-F238E27FC236}">
                <a16:creationId xmlns:a16="http://schemas.microsoft.com/office/drawing/2014/main" id="{45CD6AD1-E33D-E176-E97B-EB7E92A7547D}"/>
              </a:ext>
            </a:extLst>
          </p:cNvPr>
          <p:cNvSpPr/>
          <p:nvPr/>
        </p:nvSpPr>
        <p:spPr>
          <a:xfrm>
            <a:off x="5009748" y="3749293"/>
            <a:ext cx="2521323" cy="1674159"/>
          </a:xfrm>
          <a:custGeom>
            <a:avLst/>
            <a:gdLst>
              <a:gd name="connsiteX0" fmla="*/ 0 w 1766093"/>
              <a:gd name="connsiteY0" fmla="*/ 0 h 706437"/>
              <a:gd name="connsiteX1" fmla="*/ 1412875 w 1766093"/>
              <a:gd name="connsiteY1" fmla="*/ 0 h 706437"/>
              <a:gd name="connsiteX2" fmla="*/ 1766093 w 1766093"/>
              <a:gd name="connsiteY2" fmla="*/ 353219 h 706437"/>
              <a:gd name="connsiteX3" fmla="*/ 1412875 w 1766093"/>
              <a:gd name="connsiteY3" fmla="*/ 706437 h 706437"/>
              <a:gd name="connsiteX4" fmla="*/ 0 w 1766093"/>
              <a:gd name="connsiteY4" fmla="*/ 706437 h 706437"/>
              <a:gd name="connsiteX5" fmla="*/ 353219 w 1766093"/>
              <a:gd name="connsiteY5" fmla="*/ 353219 h 706437"/>
              <a:gd name="connsiteX6" fmla="*/ 0 w 1766093"/>
              <a:gd name="connsiteY6" fmla="*/ 0 h 7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093" h="706437">
                <a:moveTo>
                  <a:pt x="0" y="0"/>
                </a:moveTo>
                <a:lnTo>
                  <a:pt x="1412875" y="0"/>
                </a:lnTo>
                <a:lnTo>
                  <a:pt x="1766093" y="353219"/>
                </a:lnTo>
                <a:lnTo>
                  <a:pt x="1412875" y="706437"/>
                </a:lnTo>
                <a:lnTo>
                  <a:pt x="0" y="706437"/>
                </a:lnTo>
                <a:lnTo>
                  <a:pt x="353219" y="353219"/>
                </a:lnTo>
                <a:lnTo>
                  <a:pt x="0" y="0"/>
                </a:lnTo>
                <a:close/>
              </a:path>
            </a:pathLst>
          </a:custGeom>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333923" tIns="23003" rIns="287917" bIns="23003" numCol="1" spcCol="1270" anchor="ctr" anchorCtr="0">
            <a:noAutofit/>
          </a:bodyPr>
          <a:lstStyle/>
          <a:p>
            <a:pPr algn="ctr" defTabSz="766763">
              <a:lnSpc>
                <a:spcPct val="90000"/>
              </a:lnSpc>
              <a:spcBef>
                <a:spcPct val="0"/>
              </a:spcBef>
              <a:spcAft>
                <a:spcPct val="35000"/>
              </a:spcAft>
            </a:pPr>
            <a:r>
              <a:rPr lang="en-US" sz="3300" b="1" dirty="0" err="1"/>
              <a:t>Hệ</a:t>
            </a:r>
            <a:r>
              <a:rPr lang="en-US" sz="3300" b="1" dirty="0"/>
              <a:t> </a:t>
            </a:r>
          </a:p>
          <a:p>
            <a:pPr algn="ctr" defTabSz="766763">
              <a:lnSpc>
                <a:spcPct val="90000"/>
              </a:lnSpc>
              <a:spcBef>
                <a:spcPct val="0"/>
              </a:spcBef>
              <a:spcAft>
                <a:spcPct val="35000"/>
              </a:spcAft>
            </a:pPr>
            <a:r>
              <a:rPr lang="en-US" sz="3300" b="1" dirty="0" err="1"/>
              <a:t>cơ</a:t>
            </a:r>
            <a:r>
              <a:rPr lang="en-US" sz="3300" b="1" dirty="0"/>
              <a:t> </a:t>
            </a:r>
            <a:r>
              <a:rPr lang="en-US" sz="3300" b="1" dirty="0" err="1"/>
              <a:t>quan</a:t>
            </a:r>
            <a:endParaRPr lang="en-US" sz="3300" b="1" dirty="0"/>
          </a:p>
        </p:txBody>
      </p:sp>
      <p:sp>
        <p:nvSpPr>
          <p:cNvPr id="8" name="Freeform 13">
            <a:extLst>
              <a:ext uri="{FF2B5EF4-FFF2-40B4-BE49-F238E27FC236}">
                <a16:creationId xmlns:a16="http://schemas.microsoft.com/office/drawing/2014/main" id="{980E8411-7D2F-53BE-2484-4060A4D2DA08}"/>
              </a:ext>
            </a:extLst>
          </p:cNvPr>
          <p:cNvSpPr/>
          <p:nvPr/>
        </p:nvSpPr>
        <p:spPr>
          <a:xfrm>
            <a:off x="6768451" y="3749293"/>
            <a:ext cx="2521323" cy="1674159"/>
          </a:xfrm>
          <a:custGeom>
            <a:avLst/>
            <a:gdLst>
              <a:gd name="connsiteX0" fmla="*/ 0 w 1766093"/>
              <a:gd name="connsiteY0" fmla="*/ 0 h 706437"/>
              <a:gd name="connsiteX1" fmla="*/ 1412875 w 1766093"/>
              <a:gd name="connsiteY1" fmla="*/ 0 h 706437"/>
              <a:gd name="connsiteX2" fmla="*/ 1766093 w 1766093"/>
              <a:gd name="connsiteY2" fmla="*/ 353219 h 706437"/>
              <a:gd name="connsiteX3" fmla="*/ 1412875 w 1766093"/>
              <a:gd name="connsiteY3" fmla="*/ 706437 h 706437"/>
              <a:gd name="connsiteX4" fmla="*/ 0 w 1766093"/>
              <a:gd name="connsiteY4" fmla="*/ 706437 h 706437"/>
              <a:gd name="connsiteX5" fmla="*/ 353219 w 1766093"/>
              <a:gd name="connsiteY5" fmla="*/ 353219 h 706437"/>
              <a:gd name="connsiteX6" fmla="*/ 0 w 1766093"/>
              <a:gd name="connsiteY6" fmla="*/ 0 h 7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093" h="706437">
                <a:moveTo>
                  <a:pt x="0" y="0"/>
                </a:moveTo>
                <a:lnTo>
                  <a:pt x="1412875" y="0"/>
                </a:lnTo>
                <a:lnTo>
                  <a:pt x="1766093" y="353219"/>
                </a:lnTo>
                <a:lnTo>
                  <a:pt x="1412875" y="706437"/>
                </a:lnTo>
                <a:lnTo>
                  <a:pt x="0" y="706437"/>
                </a:lnTo>
                <a:lnTo>
                  <a:pt x="353219" y="353219"/>
                </a:lnTo>
                <a:lnTo>
                  <a:pt x="0" y="0"/>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333923" tIns="23003" rIns="287917" bIns="23003" numCol="1" spcCol="1270" anchor="ctr" anchorCtr="0">
            <a:noAutofit/>
          </a:bodyPr>
          <a:lstStyle/>
          <a:p>
            <a:pPr algn="ctr" defTabSz="766763">
              <a:lnSpc>
                <a:spcPct val="90000"/>
              </a:lnSpc>
              <a:spcBef>
                <a:spcPct val="0"/>
              </a:spcBef>
              <a:spcAft>
                <a:spcPct val="35000"/>
              </a:spcAft>
            </a:pPr>
            <a:r>
              <a:rPr lang="en-US" sz="3600" b="1" dirty="0" err="1"/>
              <a:t>Cơ</a:t>
            </a:r>
            <a:r>
              <a:rPr lang="en-US" sz="3600" b="1" dirty="0"/>
              <a:t> </a:t>
            </a:r>
            <a:r>
              <a:rPr lang="en-US" sz="3600" b="1" dirty="0" err="1"/>
              <a:t>thể</a:t>
            </a:r>
            <a:endParaRPr lang="en-US" sz="3600" b="1" dirty="0"/>
          </a:p>
        </p:txBody>
      </p:sp>
    </p:spTree>
    <p:extLst>
      <p:ext uri="{BB962C8B-B14F-4D97-AF65-F5344CB8AC3E}">
        <p14:creationId xmlns:p14="http://schemas.microsoft.com/office/powerpoint/2010/main" val="11468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75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7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7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75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09800" y="437126"/>
            <a:ext cx="4719919" cy="413497"/>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II/ TỔ CHỨC CƠ THỂ ĐA BÀO</a:t>
            </a:r>
          </a:p>
        </p:txBody>
      </p:sp>
      <p:sp>
        <p:nvSpPr>
          <p:cNvPr id="4" name="TextBox 3"/>
          <p:cNvSpPr txBox="1"/>
          <p:nvPr/>
        </p:nvSpPr>
        <p:spPr>
          <a:xfrm>
            <a:off x="914400" y="1282733"/>
            <a:ext cx="7696200" cy="584775"/>
          </a:xfrm>
          <a:prstGeom prst="rect">
            <a:avLst/>
          </a:prstGeom>
          <a:noFill/>
        </p:spPr>
        <p:txBody>
          <a:bodyPr wrap="square" rtlCol="0">
            <a:spAutoFit/>
          </a:bodyPr>
          <a:lstStyle/>
          <a:p>
            <a:r>
              <a:rPr lang="en-US" sz="3200" b="1" dirty="0" err="1">
                <a:solidFill>
                  <a:srgbClr val="FF0000"/>
                </a:solidFill>
              </a:rPr>
              <a:t>Các</a:t>
            </a:r>
            <a:r>
              <a:rPr lang="en-US" sz="3200" b="1" dirty="0">
                <a:solidFill>
                  <a:srgbClr val="FF0000"/>
                </a:solidFill>
              </a:rPr>
              <a:t>  </a:t>
            </a:r>
            <a:r>
              <a:rPr lang="en-US" sz="3200" b="1" dirty="0" err="1">
                <a:solidFill>
                  <a:srgbClr val="FF0000"/>
                </a:solidFill>
              </a:rPr>
              <a:t>cấp</a:t>
            </a:r>
            <a:r>
              <a:rPr lang="en-US" sz="3200" b="1" dirty="0">
                <a:solidFill>
                  <a:srgbClr val="FF0000"/>
                </a:solidFill>
              </a:rPr>
              <a:t> </a:t>
            </a:r>
            <a:r>
              <a:rPr lang="en-US" sz="3200" b="1" dirty="0" err="1">
                <a:solidFill>
                  <a:srgbClr val="FF0000"/>
                </a:solidFill>
              </a:rPr>
              <a:t>độ</a:t>
            </a:r>
            <a:r>
              <a:rPr lang="en-US" sz="3200" b="1" dirty="0">
                <a:solidFill>
                  <a:srgbClr val="FF0000"/>
                </a:solidFill>
              </a:rPr>
              <a:t> </a:t>
            </a:r>
            <a:r>
              <a:rPr lang="en-US" sz="3200" b="1" dirty="0" err="1">
                <a:solidFill>
                  <a:srgbClr val="FF0000"/>
                </a:solidFill>
              </a:rPr>
              <a:t>tổ</a:t>
            </a:r>
            <a:r>
              <a:rPr lang="en-US" sz="3200" b="1" dirty="0">
                <a:solidFill>
                  <a:srgbClr val="FF0000"/>
                </a:solidFill>
              </a:rPr>
              <a:t> </a:t>
            </a:r>
            <a:r>
              <a:rPr lang="en-US" sz="3200" b="1" dirty="0" err="1">
                <a:solidFill>
                  <a:srgbClr val="FF0000"/>
                </a:solidFill>
              </a:rPr>
              <a:t>chức</a:t>
            </a:r>
            <a:r>
              <a:rPr lang="en-US" sz="3200" b="1" dirty="0">
                <a:solidFill>
                  <a:srgbClr val="FF0000"/>
                </a:solidFill>
              </a:rPr>
              <a:t> </a:t>
            </a:r>
            <a:r>
              <a:rPr lang="en-US" sz="3200" b="1" dirty="0" err="1">
                <a:solidFill>
                  <a:srgbClr val="FF0000"/>
                </a:solidFill>
              </a:rPr>
              <a:t>cơ</a:t>
            </a:r>
            <a:r>
              <a:rPr lang="en-US" sz="3200" b="1" dirty="0">
                <a:solidFill>
                  <a:srgbClr val="FF0000"/>
                </a:solidFill>
              </a:rPr>
              <a:t> </a:t>
            </a:r>
            <a:r>
              <a:rPr lang="en-US" sz="3200" b="1" dirty="0" err="1">
                <a:solidFill>
                  <a:srgbClr val="FF0000"/>
                </a:solidFill>
              </a:rPr>
              <a:t>thể</a:t>
            </a:r>
            <a:r>
              <a:rPr lang="en-US" sz="3200" b="1" dirty="0">
                <a:solidFill>
                  <a:srgbClr val="FF0000"/>
                </a:solidFill>
              </a:rPr>
              <a:t> </a:t>
            </a:r>
            <a:r>
              <a:rPr lang="en-US" sz="3200" b="1" dirty="0" err="1">
                <a:solidFill>
                  <a:srgbClr val="FF0000"/>
                </a:solidFill>
              </a:rPr>
              <a:t>từ</a:t>
            </a:r>
            <a:r>
              <a:rPr lang="en-US" sz="3200" b="1" dirty="0">
                <a:solidFill>
                  <a:srgbClr val="FF0000"/>
                </a:solidFill>
              </a:rPr>
              <a:t> </a:t>
            </a:r>
            <a:r>
              <a:rPr lang="en-US" sz="3200" b="1" dirty="0" err="1">
                <a:solidFill>
                  <a:srgbClr val="FF0000"/>
                </a:solidFill>
              </a:rPr>
              <a:t>thấp</a:t>
            </a:r>
            <a:r>
              <a:rPr lang="en-US" sz="3200" b="1" dirty="0">
                <a:solidFill>
                  <a:srgbClr val="FF0000"/>
                </a:solidFill>
              </a:rPr>
              <a:t> </a:t>
            </a:r>
            <a:r>
              <a:rPr lang="en-US" sz="3200" b="1" dirty="0" err="1">
                <a:solidFill>
                  <a:srgbClr val="FF0000"/>
                </a:solidFill>
              </a:rPr>
              <a:t>đến</a:t>
            </a:r>
            <a:r>
              <a:rPr lang="en-US" sz="3200" b="1" dirty="0">
                <a:solidFill>
                  <a:srgbClr val="FF0000"/>
                </a:solidFill>
              </a:rPr>
              <a:t> </a:t>
            </a:r>
            <a:r>
              <a:rPr lang="en-US" sz="3200" b="1" dirty="0" err="1">
                <a:solidFill>
                  <a:srgbClr val="FF0000"/>
                </a:solidFill>
              </a:rPr>
              <a:t>cao</a:t>
            </a:r>
            <a:r>
              <a:rPr lang="en-US" sz="3200" b="1" dirty="0">
                <a:solidFill>
                  <a:srgbClr val="FF0000"/>
                </a:solidFill>
              </a:rPr>
              <a:t>:</a:t>
            </a:r>
          </a:p>
        </p:txBody>
      </p:sp>
      <p:sp>
        <p:nvSpPr>
          <p:cNvPr id="10" name="Freeform 9"/>
          <p:cNvSpPr/>
          <p:nvPr/>
        </p:nvSpPr>
        <p:spPr>
          <a:xfrm>
            <a:off x="0" y="2884394"/>
            <a:ext cx="2521323" cy="1674159"/>
          </a:xfrm>
          <a:custGeom>
            <a:avLst/>
            <a:gdLst>
              <a:gd name="connsiteX0" fmla="*/ 0 w 1766093"/>
              <a:gd name="connsiteY0" fmla="*/ 0 h 706437"/>
              <a:gd name="connsiteX1" fmla="*/ 1412875 w 1766093"/>
              <a:gd name="connsiteY1" fmla="*/ 0 h 706437"/>
              <a:gd name="connsiteX2" fmla="*/ 1766093 w 1766093"/>
              <a:gd name="connsiteY2" fmla="*/ 353219 h 706437"/>
              <a:gd name="connsiteX3" fmla="*/ 1412875 w 1766093"/>
              <a:gd name="connsiteY3" fmla="*/ 706437 h 706437"/>
              <a:gd name="connsiteX4" fmla="*/ 0 w 1766093"/>
              <a:gd name="connsiteY4" fmla="*/ 706437 h 706437"/>
              <a:gd name="connsiteX5" fmla="*/ 353219 w 1766093"/>
              <a:gd name="connsiteY5" fmla="*/ 353219 h 706437"/>
              <a:gd name="connsiteX6" fmla="*/ 0 w 1766093"/>
              <a:gd name="connsiteY6" fmla="*/ 0 h 7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093" h="706437">
                <a:moveTo>
                  <a:pt x="0" y="0"/>
                </a:moveTo>
                <a:lnTo>
                  <a:pt x="1412875" y="0"/>
                </a:lnTo>
                <a:lnTo>
                  <a:pt x="1766093" y="353219"/>
                </a:lnTo>
                <a:lnTo>
                  <a:pt x="1412875" y="706437"/>
                </a:lnTo>
                <a:lnTo>
                  <a:pt x="0" y="706437"/>
                </a:lnTo>
                <a:lnTo>
                  <a:pt x="353219" y="353219"/>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33923" tIns="23003" rIns="287917" bIns="23003" numCol="1" spcCol="1270" anchor="ctr" anchorCtr="0">
            <a:noAutofit/>
          </a:bodyPr>
          <a:lstStyle/>
          <a:p>
            <a:pPr algn="ctr" defTabSz="766763">
              <a:lnSpc>
                <a:spcPct val="90000"/>
              </a:lnSpc>
              <a:spcBef>
                <a:spcPct val="0"/>
              </a:spcBef>
              <a:spcAft>
                <a:spcPct val="35000"/>
              </a:spcAft>
            </a:pPr>
            <a:r>
              <a:rPr lang="en-US" sz="3300" b="1" dirty="0" err="1"/>
              <a:t>Tế</a:t>
            </a:r>
            <a:r>
              <a:rPr lang="en-US" sz="3300" b="1" dirty="0"/>
              <a:t> </a:t>
            </a:r>
            <a:r>
              <a:rPr lang="en-US" sz="3300" b="1" dirty="0" err="1"/>
              <a:t>bào</a:t>
            </a:r>
            <a:endParaRPr lang="en-US" sz="3300" b="1" dirty="0"/>
          </a:p>
        </p:txBody>
      </p:sp>
      <p:sp>
        <p:nvSpPr>
          <p:cNvPr id="11" name="Freeform 10"/>
          <p:cNvSpPr/>
          <p:nvPr/>
        </p:nvSpPr>
        <p:spPr>
          <a:xfrm>
            <a:off x="1639228" y="2884394"/>
            <a:ext cx="2521323" cy="1674159"/>
          </a:xfrm>
          <a:custGeom>
            <a:avLst/>
            <a:gdLst>
              <a:gd name="connsiteX0" fmla="*/ 0 w 1766093"/>
              <a:gd name="connsiteY0" fmla="*/ 0 h 706437"/>
              <a:gd name="connsiteX1" fmla="*/ 1412875 w 1766093"/>
              <a:gd name="connsiteY1" fmla="*/ 0 h 706437"/>
              <a:gd name="connsiteX2" fmla="*/ 1766093 w 1766093"/>
              <a:gd name="connsiteY2" fmla="*/ 353219 h 706437"/>
              <a:gd name="connsiteX3" fmla="*/ 1412875 w 1766093"/>
              <a:gd name="connsiteY3" fmla="*/ 706437 h 706437"/>
              <a:gd name="connsiteX4" fmla="*/ 0 w 1766093"/>
              <a:gd name="connsiteY4" fmla="*/ 706437 h 706437"/>
              <a:gd name="connsiteX5" fmla="*/ 353219 w 1766093"/>
              <a:gd name="connsiteY5" fmla="*/ 353219 h 706437"/>
              <a:gd name="connsiteX6" fmla="*/ 0 w 1766093"/>
              <a:gd name="connsiteY6" fmla="*/ 0 h 7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093" h="706437">
                <a:moveTo>
                  <a:pt x="0" y="0"/>
                </a:moveTo>
                <a:lnTo>
                  <a:pt x="1412875" y="0"/>
                </a:lnTo>
                <a:lnTo>
                  <a:pt x="1766093" y="353219"/>
                </a:lnTo>
                <a:lnTo>
                  <a:pt x="1412875" y="706437"/>
                </a:lnTo>
                <a:lnTo>
                  <a:pt x="0" y="706437"/>
                </a:lnTo>
                <a:lnTo>
                  <a:pt x="353219" y="353219"/>
                </a:lnTo>
                <a:lnTo>
                  <a:pt x="0" y="0"/>
                </a:lnTo>
                <a:close/>
              </a:path>
            </a:pathLst>
          </a:custGeom>
        </p:spPr>
        <p:style>
          <a:lnRef idx="2">
            <a:schemeClr val="lt1">
              <a:hueOff val="0"/>
              <a:satOff val="0"/>
              <a:lumOff val="0"/>
              <a:alphaOff val="0"/>
            </a:schemeClr>
          </a:lnRef>
          <a:fillRef idx="1">
            <a:schemeClr val="accent4">
              <a:hueOff val="2598923"/>
              <a:satOff val="-11992"/>
              <a:lumOff val="441"/>
              <a:alphaOff val="0"/>
            </a:schemeClr>
          </a:fillRef>
          <a:effectRef idx="0">
            <a:schemeClr val="accent4">
              <a:hueOff val="2598923"/>
              <a:satOff val="-11992"/>
              <a:lumOff val="441"/>
              <a:alphaOff val="0"/>
            </a:schemeClr>
          </a:effectRef>
          <a:fontRef idx="minor">
            <a:schemeClr val="lt1"/>
          </a:fontRef>
        </p:style>
        <p:txBody>
          <a:bodyPr spcFirstLastPara="0" vert="horz" wrap="square" lIns="333923" tIns="23003" rIns="287917" bIns="23003" numCol="1" spcCol="1270" anchor="ctr" anchorCtr="0">
            <a:noAutofit/>
          </a:bodyPr>
          <a:lstStyle/>
          <a:p>
            <a:pPr algn="ctr" defTabSz="766763">
              <a:lnSpc>
                <a:spcPct val="90000"/>
              </a:lnSpc>
              <a:spcBef>
                <a:spcPct val="0"/>
              </a:spcBef>
              <a:spcAft>
                <a:spcPct val="35000"/>
              </a:spcAft>
            </a:pPr>
            <a:r>
              <a:rPr lang="en-US" sz="3300" b="1" dirty="0" err="1"/>
              <a:t>Mô</a:t>
            </a:r>
            <a:r>
              <a:rPr lang="en-US" sz="3300" b="1" dirty="0"/>
              <a:t> </a:t>
            </a:r>
          </a:p>
        </p:txBody>
      </p:sp>
      <p:sp>
        <p:nvSpPr>
          <p:cNvPr id="12" name="Freeform 11"/>
          <p:cNvSpPr/>
          <p:nvPr/>
        </p:nvSpPr>
        <p:spPr>
          <a:xfrm>
            <a:off x="3188345" y="2884394"/>
            <a:ext cx="2521323" cy="1674159"/>
          </a:xfrm>
          <a:custGeom>
            <a:avLst/>
            <a:gdLst>
              <a:gd name="connsiteX0" fmla="*/ 0 w 1766093"/>
              <a:gd name="connsiteY0" fmla="*/ 0 h 706437"/>
              <a:gd name="connsiteX1" fmla="*/ 1412875 w 1766093"/>
              <a:gd name="connsiteY1" fmla="*/ 0 h 706437"/>
              <a:gd name="connsiteX2" fmla="*/ 1766093 w 1766093"/>
              <a:gd name="connsiteY2" fmla="*/ 353219 h 706437"/>
              <a:gd name="connsiteX3" fmla="*/ 1412875 w 1766093"/>
              <a:gd name="connsiteY3" fmla="*/ 706437 h 706437"/>
              <a:gd name="connsiteX4" fmla="*/ 0 w 1766093"/>
              <a:gd name="connsiteY4" fmla="*/ 706437 h 706437"/>
              <a:gd name="connsiteX5" fmla="*/ 353219 w 1766093"/>
              <a:gd name="connsiteY5" fmla="*/ 353219 h 706437"/>
              <a:gd name="connsiteX6" fmla="*/ 0 w 1766093"/>
              <a:gd name="connsiteY6" fmla="*/ 0 h 7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093" h="706437">
                <a:moveTo>
                  <a:pt x="0" y="0"/>
                </a:moveTo>
                <a:lnTo>
                  <a:pt x="1412875" y="0"/>
                </a:lnTo>
                <a:lnTo>
                  <a:pt x="1766093" y="353219"/>
                </a:lnTo>
                <a:lnTo>
                  <a:pt x="1412875" y="706437"/>
                </a:lnTo>
                <a:lnTo>
                  <a:pt x="0" y="706437"/>
                </a:lnTo>
                <a:lnTo>
                  <a:pt x="353219" y="353219"/>
                </a:lnTo>
                <a:lnTo>
                  <a:pt x="0" y="0"/>
                </a:lnTo>
                <a:close/>
              </a:path>
            </a:pathLst>
          </a:custGeom>
        </p:spPr>
        <p:style>
          <a:lnRef idx="2">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spcFirstLastPara="0" vert="horz" wrap="square" lIns="333923" tIns="23003" rIns="287917" bIns="23003" numCol="1" spcCol="1270" anchor="ctr" anchorCtr="0">
            <a:noAutofit/>
          </a:bodyPr>
          <a:lstStyle/>
          <a:p>
            <a:pPr algn="ctr" defTabSz="766763">
              <a:lnSpc>
                <a:spcPct val="90000"/>
              </a:lnSpc>
              <a:spcBef>
                <a:spcPct val="0"/>
              </a:spcBef>
              <a:spcAft>
                <a:spcPct val="35000"/>
              </a:spcAft>
            </a:pPr>
            <a:r>
              <a:rPr lang="en-US" sz="3000" b="1" dirty="0" err="1"/>
              <a:t>Cơ</a:t>
            </a:r>
            <a:r>
              <a:rPr lang="en-US" sz="3000" b="1" dirty="0"/>
              <a:t> </a:t>
            </a:r>
            <a:r>
              <a:rPr lang="en-US" sz="3000" b="1" dirty="0" err="1"/>
              <a:t>quan</a:t>
            </a:r>
            <a:endParaRPr lang="en-US" sz="3000" b="1" dirty="0"/>
          </a:p>
        </p:txBody>
      </p:sp>
      <p:sp>
        <p:nvSpPr>
          <p:cNvPr id="13" name="Freeform 12"/>
          <p:cNvSpPr/>
          <p:nvPr/>
        </p:nvSpPr>
        <p:spPr>
          <a:xfrm>
            <a:off x="4863974" y="2884394"/>
            <a:ext cx="2521323" cy="1674159"/>
          </a:xfrm>
          <a:custGeom>
            <a:avLst/>
            <a:gdLst>
              <a:gd name="connsiteX0" fmla="*/ 0 w 1766093"/>
              <a:gd name="connsiteY0" fmla="*/ 0 h 706437"/>
              <a:gd name="connsiteX1" fmla="*/ 1412875 w 1766093"/>
              <a:gd name="connsiteY1" fmla="*/ 0 h 706437"/>
              <a:gd name="connsiteX2" fmla="*/ 1766093 w 1766093"/>
              <a:gd name="connsiteY2" fmla="*/ 353219 h 706437"/>
              <a:gd name="connsiteX3" fmla="*/ 1412875 w 1766093"/>
              <a:gd name="connsiteY3" fmla="*/ 706437 h 706437"/>
              <a:gd name="connsiteX4" fmla="*/ 0 w 1766093"/>
              <a:gd name="connsiteY4" fmla="*/ 706437 h 706437"/>
              <a:gd name="connsiteX5" fmla="*/ 353219 w 1766093"/>
              <a:gd name="connsiteY5" fmla="*/ 353219 h 706437"/>
              <a:gd name="connsiteX6" fmla="*/ 0 w 1766093"/>
              <a:gd name="connsiteY6" fmla="*/ 0 h 7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093" h="706437">
                <a:moveTo>
                  <a:pt x="0" y="0"/>
                </a:moveTo>
                <a:lnTo>
                  <a:pt x="1412875" y="0"/>
                </a:lnTo>
                <a:lnTo>
                  <a:pt x="1766093" y="353219"/>
                </a:lnTo>
                <a:lnTo>
                  <a:pt x="1412875" y="706437"/>
                </a:lnTo>
                <a:lnTo>
                  <a:pt x="0" y="706437"/>
                </a:lnTo>
                <a:lnTo>
                  <a:pt x="353219" y="353219"/>
                </a:lnTo>
                <a:lnTo>
                  <a:pt x="0" y="0"/>
                </a:lnTo>
                <a:close/>
              </a:path>
            </a:pathLst>
          </a:custGeom>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333923" tIns="23003" rIns="287917" bIns="23003" numCol="1" spcCol="1270" anchor="ctr" anchorCtr="0">
            <a:noAutofit/>
          </a:bodyPr>
          <a:lstStyle/>
          <a:p>
            <a:pPr algn="ctr" defTabSz="766763">
              <a:lnSpc>
                <a:spcPct val="90000"/>
              </a:lnSpc>
              <a:spcBef>
                <a:spcPct val="0"/>
              </a:spcBef>
              <a:spcAft>
                <a:spcPct val="35000"/>
              </a:spcAft>
            </a:pPr>
            <a:r>
              <a:rPr lang="en-US" sz="3300" b="1" dirty="0" err="1"/>
              <a:t>Hệ</a:t>
            </a:r>
            <a:r>
              <a:rPr lang="en-US" sz="3300" b="1" dirty="0"/>
              <a:t> </a:t>
            </a:r>
          </a:p>
          <a:p>
            <a:pPr algn="ctr" defTabSz="766763">
              <a:lnSpc>
                <a:spcPct val="90000"/>
              </a:lnSpc>
              <a:spcBef>
                <a:spcPct val="0"/>
              </a:spcBef>
              <a:spcAft>
                <a:spcPct val="35000"/>
              </a:spcAft>
            </a:pPr>
            <a:r>
              <a:rPr lang="en-US" sz="3300" b="1" dirty="0" err="1"/>
              <a:t>cơ</a:t>
            </a:r>
            <a:r>
              <a:rPr lang="en-US" sz="3300" b="1" dirty="0"/>
              <a:t> </a:t>
            </a:r>
            <a:r>
              <a:rPr lang="en-US" sz="3300" b="1" dirty="0" err="1"/>
              <a:t>quan</a:t>
            </a:r>
            <a:endParaRPr lang="en-US" sz="3300" b="1" dirty="0"/>
          </a:p>
        </p:txBody>
      </p:sp>
      <p:sp>
        <p:nvSpPr>
          <p:cNvPr id="14" name="Freeform 13"/>
          <p:cNvSpPr/>
          <p:nvPr/>
        </p:nvSpPr>
        <p:spPr>
          <a:xfrm>
            <a:off x="6622677" y="2884394"/>
            <a:ext cx="2521323" cy="1674159"/>
          </a:xfrm>
          <a:custGeom>
            <a:avLst/>
            <a:gdLst>
              <a:gd name="connsiteX0" fmla="*/ 0 w 1766093"/>
              <a:gd name="connsiteY0" fmla="*/ 0 h 706437"/>
              <a:gd name="connsiteX1" fmla="*/ 1412875 w 1766093"/>
              <a:gd name="connsiteY1" fmla="*/ 0 h 706437"/>
              <a:gd name="connsiteX2" fmla="*/ 1766093 w 1766093"/>
              <a:gd name="connsiteY2" fmla="*/ 353219 h 706437"/>
              <a:gd name="connsiteX3" fmla="*/ 1412875 w 1766093"/>
              <a:gd name="connsiteY3" fmla="*/ 706437 h 706437"/>
              <a:gd name="connsiteX4" fmla="*/ 0 w 1766093"/>
              <a:gd name="connsiteY4" fmla="*/ 706437 h 706437"/>
              <a:gd name="connsiteX5" fmla="*/ 353219 w 1766093"/>
              <a:gd name="connsiteY5" fmla="*/ 353219 h 706437"/>
              <a:gd name="connsiteX6" fmla="*/ 0 w 1766093"/>
              <a:gd name="connsiteY6" fmla="*/ 0 h 7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093" h="706437">
                <a:moveTo>
                  <a:pt x="0" y="0"/>
                </a:moveTo>
                <a:lnTo>
                  <a:pt x="1412875" y="0"/>
                </a:lnTo>
                <a:lnTo>
                  <a:pt x="1766093" y="353219"/>
                </a:lnTo>
                <a:lnTo>
                  <a:pt x="1412875" y="706437"/>
                </a:lnTo>
                <a:lnTo>
                  <a:pt x="0" y="706437"/>
                </a:lnTo>
                <a:lnTo>
                  <a:pt x="353219" y="353219"/>
                </a:lnTo>
                <a:lnTo>
                  <a:pt x="0" y="0"/>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333923" tIns="23003" rIns="287917" bIns="23003" numCol="1" spcCol="1270" anchor="ctr" anchorCtr="0">
            <a:noAutofit/>
          </a:bodyPr>
          <a:lstStyle/>
          <a:p>
            <a:pPr algn="ctr" defTabSz="766763">
              <a:lnSpc>
                <a:spcPct val="90000"/>
              </a:lnSpc>
              <a:spcBef>
                <a:spcPct val="0"/>
              </a:spcBef>
              <a:spcAft>
                <a:spcPct val="35000"/>
              </a:spcAft>
            </a:pPr>
            <a:r>
              <a:rPr lang="en-US" sz="3600" b="1" dirty="0" err="1"/>
              <a:t>Cơ</a:t>
            </a:r>
            <a:r>
              <a:rPr lang="en-US" sz="3600" b="1" dirty="0"/>
              <a:t> </a:t>
            </a:r>
            <a:r>
              <a:rPr lang="en-US" sz="3600" b="1" dirty="0" err="1"/>
              <a:t>thể</a:t>
            </a:r>
            <a:endParaRPr lang="en-US" sz="3600" b="1" dirty="0"/>
          </a:p>
        </p:txBody>
      </p:sp>
    </p:spTree>
    <p:extLst>
      <p:ext uri="{BB962C8B-B14F-4D97-AF65-F5344CB8AC3E}">
        <p14:creationId xmlns:p14="http://schemas.microsoft.com/office/powerpoint/2010/main" val="1009029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75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75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75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75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21330" y="304880"/>
            <a:ext cx="4719919" cy="413497"/>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II/ TỔ CHỨC CƠ THỂ ĐA BÀO</a:t>
            </a:r>
          </a:p>
        </p:txBody>
      </p:sp>
      <p:pic>
        <p:nvPicPr>
          <p:cNvPr id="4" name="Picture 3"/>
          <p:cNvPicPr>
            <a:picLocks noChangeAspect="1"/>
          </p:cNvPicPr>
          <p:nvPr/>
        </p:nvPicPr>
        <p:blipFill>
          <a:blip r:embed="rId2"/>
          <a:stretch>
            <a:fillRect/>
          </a:stretch>
        </p:blipFill>
        <p:spPr>
          <a:xfrm>
            <a:off x="3529854" y="1381685"/>
            <a:ext cx="5516656" cy="4619065"/>
          </a:xfrm>
          <a:prstGeom prst="rect">
            <a:avLst/>
          </a:prstGeom>
        </p:spPr>
      </p:pic>
      <p:grpSp>
        <p:nvGrpSpPr>
          <p:cNvPr id="6" name="Group 5"/>
          <p:cNvGrpSpPr/>
          <p:nvPr/>
        </p:nvGrpSpPr>
        <p:grpSpPr>
          <a:xfrm>
            <a:off x="48987" y="1844365"/>
            <a:ext cx="2929348" cy="1994075"/>
            <a:chOff x="65315" y="1316154"/>
            <a:chExt cx="3905797" cy="2658766"/>
          </a:xfrm>
        </p:grpSpPr>
        <p:sp>
          <p:nvSpPr>
            <p:cNvPr id="7" name="Cloud 6"/>
            <p:cNvSpPr/>
            <p:nvPr/>
          </p:nvSpPr>
          <p:spPr>
            <a:xfrm>
              <a:off x="65315" y="1316154"/>
              <a:ext cx="3905797" cy="2658766"/>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526038" y="1729941"/>
              <a:ext cx="3086494" cy="1846660"/>
            </a:xfrm>
            <a:prstGeom prst="rect">
              <a:avLst/>
            </a:prstGeom>
            <a:noFill/>
          </p:spPr>
          <p:txBody>
            <a:bodyPr wrap="square" rtlCol="0">
              <a:spAutoFit/>
            </a:bodyPr>
            <a:lstStyle/>
            <a:p>
              <a:pPr algn="just"/>
              <a:r>
                <a:rPr lang="en-US" sz="2100" b="1" dirty="0" err="1">
                  <a:solidFill>
                    <a:schemeClr val="bg1"/>
                  </a:solidFill>
                </a:rPr>
                <a:t>Quan</a:t>
              </a:r>
              <a:r>
                <a:rPr lang="en-US" sz="2100" b="1" dirty="0">
                  <a:solidFill>
                    <a:schemeClr val="bg1"/>
                  </a:solidFill>
                </a:rPr>
                <a:t> </a:t>
              </a:r>
              <a:r>
                <a:rPr lang="en-US" sz="2100" b="1" dirty="0" err="1">
                  <a:solidFill>
                    <a:schemeClr val="bg1"/>
                  </a:solidFill>
                </a:rPr>
                <a:t>sát</a:t>
              </a:r>
              <a:r>
                <a:rPr lang="en-US" sz="2100" b="1" dirty="0">
                  <a:solidFill>
                    <a:schemeClr val="bg1"/>
                  </a:solidFill>
                </a:rPr>
                <a:t> </a:t>
              </a:r>
              <a:r>
                <a:rPr lang="en-US" sz="2100" b="1" dirty="0" err="1">
                  <a:solidFill>
                    <a:schemeClr val="bg1"/>
                  </a:solidFill>
                </a:rPr>
                <a:t>hình</a:t>
              </a:r>
              <a:r>
                <a:rPr lang="en-US" sz="2100" b="1" dirty="0">
                  <a:solidFill>
                    <a:schemeClr val="bg1"/>
                  </a:solidFill>
                </a:rPr>
                <a:t> </a:t>
              </a:r>
              <a:r>
                <a:rPr lang="en-US" sz="2100" b="1" dirty="0" err="1">
                  <a:solidFill>
                    <a:schemeClr val="bg1"/>
                  </a:solidFill>
                </a:rPr>
                <a:t>ảnh</a:t>
              </a:r>
              <a:r>
                <a:rPr lang="en-US" sz="2100" b="1" dirty="0">
                  <a:solidFill>
                    <a:schemeClr val="bg1"/>
                  </a:solidFill>
                </a:rPr>
                <a:t> </a:t>
              </a:r>
              <a:r>
                <a:rPr lang="en-US" sz="2100" b="1" dirty="0" err="1">
                  <a:solidFill>
                    <a:schemeClr val="bg1"/>
                  </a:solidFill>
                </a:rPr>
                <a:t>và</a:t>
              </a:r>
              <a:r>
                <a:rPr lang="en-US" sz="2100" b="1" dirty="0">
                  <a:solidFill>
                    <a:schemeClr val="bg1"/>
                  </a:solidFill>
                </a:rPr>
                <a:t> </a:t>
              </a:r>
              <a:r>
                <a:rPr lang="en-US" sz="2100" b="1" dirty="0" err="1">
                  <a:solidFill>
                    <a:schemeClr val="bg1"/>
                  </a:solidFill>
                </a:rPr>
                <a:t>nêu</a:t>
              </a:r>
              <a:r>
                <a:rPr lang="en-US" sz="2100" b="1" dirty="0">
                  <a:solidFill>
                    <a:schemeClr val="bg1"/>
                  </a:solidFill>
                </a:rPr>
                <a:t> </a:t>
              </a:r>
              <a:r>
                <a:rPr lang="en-US" sz="2100" b="1" dirty="0" err="1">
                  <a:solidFill>
                    <a:schemeClr val="bg1"/>
                  </a:solidFill>
                </a:rPr>
                <a:t>tên</a:t>
              </a:r>
              <a:r>
                <a:rPr lang="en-US" sz="2100" b="1" dirty="0">
                  <a:solidFill>
                    <a:schemeClr val="bg1"/>
                  </a:solidFill>
                </a:rPr>
                <a:t> </a:t>
              </a:r>
              <a:r>
                <a:rPr lang="en-US" sz="2100" b="1" dirty="0" err="1">
                  <a:solidFill>
                    <a:schemeClr val="bg1"/>
                  </a:solidFill>
                </a:rPr>
                <a:t>các</a:t>
              </a:r>
              <a:r>
                <a:rPr lang="en-US" sz="2100" b="1" dirty="0">
                  <a:solidFill>
                    <a:schemeClr val="bg1"/>
                  </a:solidFill>
                </a:rPr>
                <a:t> </a:t>
              </a:r>
              <a:r>
                <a:rPr lang="en-US" sz="2100" b="1" dirty="0" err="1">
                  <a:solidFill>
                    <a:schemeClr val="bg1"/>
                  </a:solidFill>
                </a:rPr>
                <a:t>loại</a:t>
              </a:r>
              <a:r>
                <a:rPr lang="en-US" sz="2100" b="1" dirty="0">
                  <a:solidFill>
                    <a:schemeClr val="bg1"/>
                  </a:solidFill>
                </a:rPr>
                <a:t> </a:t>
              </a:r>
              <a:r>
                <a:rPr lang="en-US" sz="2100" b="1" dirty="0" err="1">
                  <a:solidFill>
                    <a:schemeClr val="bg1"/>
                  </a:solidFill>
                </a:rPr>
                <a:t>mô</a:t>
              </a:r>
              <a:r>
                <a:rPr lang="en-US" sz="2100" b="1" dirty="0">
                  <a:solidFill>
                    <a:schemeClr val="bg1"/>
                  </a:solidFill>
                </a:rPr>
                <a:t> </a:t>
              </a:r>
              <a:r>
                <a:rPr lang="en-US" sz="2100" b="1" dirty="0" err="1">
                  <a:solidFill>
                    <a:schemeClr val="bg1"/>
                  </a:solidFill>
                </a:rPr>
                <a:t>mà</a:t>
              </a:r>
              <a:r>
                <a:rPr lang="en-US" sz="2100" b="1" dirty="0">
                  <a:solidFill>
                    <a:schemeClr val="bg1"/>
                  </a:solidFill>
                </a:rPr>
                <a:t> </a:t>
              </a:r>
              <a:r>
                <a:rPr lang="en-US" sz="2100" b="1" dirty="0" err="1">
                  <a:solidFill>
                    <a:schemeClr val="bg1"/>
                  </a:solidFill>
                </a:rPr>
                <a:t>em</a:t>
              </a:r>
              <a:r>
                <a:rPr lang="en-US" sz="2100" b="1" dirty="0">
                  <a:solidFill>
                    <a:schemeClr val="bg1"/>
                  </a:solidFill>
                </a:rPr>
                <a:t> </a:t>
              </a:r>
              <a:r>
                <a:rPr lang="en-US" sz="2100" b="1" dirty="0" err="1">
                  <a:solidFill>
                    <a:schemeClr val="bg1"/>
                  </a:solidFill>
                </a:rPr>
                <a:t>quan</a:t>
              </a:r>
              <a:r>
                <a:rPr lang="en-US" sz="2100" b="1" dirty="0">
                  <a:solidFill>
                    <a:schemeClr val="bg1"/>
                  </a:solidFill>
                </a:rPr>
                <a:t> </a:t>
              </a:r>
              <a:r>
                <a:rPr lang="en-US" sz="2100" b="1" dirty="0" err="1">
                  <a:solidFill>
                    <a:schemeClr val="bg1"/>
                  </a:solidFill>
                </a:rPr>
                <a:t>sát</a:t>
              </a:r>
              <a:r>
                <a:rPr lang="en-US" sz="2100" b="1" dirty="0">
                  <a:solidFill>
                    <a:schemeClr val="bg1"/>
                  </a:solidFill>
                </a:rPr>
                <a:t> </a:t>
              </a:r>
              <a:r>
                <a:rPr lang="en-US" sz="2100" b="1" dirty="0" err="1">
                  <a:solidFill>
                    <a:schemeClr val="bg1"/>
                  </a:solidFill>
                </a:rPr>
                <a:t>được</a:t>
              </a:r>
              <a:r>
                <a:rPr lang="en-US" sz="2100" b="1" dirty="0">
                  <a:solidFill>
                    <a:schemeClr val="bg1"/>
                  </a:solidFill>
                </a:rPr>
                <a:t>.</a:t>
              </a:r>
            </a:p>
          </p:txBody>
        </p:sp>
      </p:grpSp>
      <p:grpSp>
        <p:nvGrpSpPr>
          <p:cNvPr id="9" name="Group 8"/>
          <p:cNvGrpSpPr/>
          <p:nvPr/>
        </p:nvGrpSpPr>
        <p:grpSpPr>
          <a:xfrm>
            <a:off x="394529" y="4092016"/>
            <a:ext cx="2929348" cy="1876249"/>
            <a:chOff x="65315" y="1316154"/>
            <a:chExt cx="3905797" cy="2658766"/>
          </a:xfrm>
        </p:grpSpPr>
        <p:sp>
          <p:nvSpPr>
            <p:cNvPr id="10" name="Cloud 9"/>
            <p:cNvSpPr/>
            <p:nvPr/>
          </p:nvSpPr>
          <p:spPr>
            <a:xfrm>
              <a:off x="65315" y="1316154"/>
              <a:ext cx="3905797" cy="2658766"/>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485250" y="1729940"/>
              <a:ext cx="3046600" cy="1962627"/>
            </a:xfrm>
            <a:prstGeom prst="rect">
              <a:avLst/>
            </a:prstGeom>
            <a:noFill/>
          </p:spPr>
          <p:txBody>
            <a:bodyPr wrap="square" rtlCol="0">
              <a:spAutoFit/>
            </a:bodyPr>
            <a:lstStyle/>
            <a:p>
              <a:pPr algn="just"/>
              <a:r>
                <a:rPr lang="en-US" sz="2100" b="1" dirty="0" err="1">
                  <a:solidFill>
                    <a:schemeClr val="bg1"/>
                  </a:solidFill>
                </a:rPr>
                <a:t>Quan</a:t>
              </a:r>
              <a:r>
                <a:rPr lang="en-US" sz="2100" b="1" dirty="0">
                  <a:solidFill>
                    <a:schemeClr val="bg1"/>
                  </a:solidFill>
                </a:rPr>
                <a:t> </a:t>
              </a:r>
              <a:r>
                <a:rPr lang="en-US" sz="2100" b="1" dirty="0" err="1">
                  <a:solidFill>
                    <a:schemeClr val="bg1"/>
                  </a:solidFill>
                </a:rPr>
                <a:t>sát</a:t>
              </a:r>
              <a:r>
                <a:rPr lang="en-US" sz="2100" b="1" dirty="0">
                  <a:solidFill>
                    <a:schemeClr val="bg1"/>
                  </a:solidFill>
                </a:rPr>
                <a:t> </a:t>
              </a:r>
              <a:r>
                <a:rPr lang="en-US" sz="2100" b="1" dirty="0" err="1">
                  <a:solidFill>
                    <a:schemeClr val="bg1"/>
                  </a:solidFill>
                </a:rPr>
                <a:t>hình</a:t>
              </a:r>
              <a:r>
                <a:rPr lang="en-US" sz="2100" b="1" dirty="0">
                  <a:solidFill>
                    <a:schemeClr val="bg1"/>
                  </a:solidFill>
                </a:rPr>
                <a:t> </a:t>
              </a:r>
              <a:r>
                <a:rPr lang="en-US" sz="2100" b="1" dirty="0" err="1">
                  <a:solidFill>
                    <a:schemeClr val="bg1"/>
                  </a:solidFill>
                </a:rPr>
                <a:t>ảnh</a:t>
              </a:r>
              <a:r>
                <a:rPr lang="en-US" sz="2100" b="1" dirty="0">
                  <a:solidFill>
                    <a:schemeClr val="bg1"/>
                  </a:solidFill>
                </a:rPr>
                <a:t> </a:t>
              </a:r>
              <a:r>
                <a:rPr lang="en-US" sz="2100" b="1" dirty="0" err="1">
                  <a:solidFill>
                    <a:schemeClr val="bg1"/>
                  </a:solidFill>
                </a:rPr>
                <a:t>và</a:t>
              </a:r>
              <a:r>
                <a:rPr lang="en-US" sz="2100" b="1" dirty="0">
                  <a:solidFill>
                    <a:schemeClr val="bg1"/>
                  </a:solidFill>
                </a:rPr>
                <a:t> </a:t>
              </a:r>
              <a:r>
                <a:rPr lang="en-US" sz="2100" b="1" dirty="0" err="1">
                  <a:solidFill>
                    <a:schemeClr val="bg1"/>
                  </a:solidFill>
                </a:rPr>
                <a:t>nêu</a:t>
              </a:r>
              <a:r>
                <a:rPr lang="en-US" sz="2100" b="1" dirty="0">
                  <a:solidFill>
                    <a:schemeClr val="bg1"/>
                  </a:solidFill>
                </a:rPr>
                <a:t> </a:t>
              </a:r>
              <a:r>
                <a:rPr lang="en-US" sz="2100" b="1" dirty="0" err="1">
                  <a:solidFill>
                    <a:schemeClr val="bg1"/>
                  </a:solidFill>
                </a:rPr>
                <a:t>tên</a:t>
              </a:r>
              <a:r>
                <a:rPr lang="en-US" sz="2100" b="1" dirty="0">
                  <a:solidFill>
                    <a:schemeClr val="bg1"/>
                  </a:solidFill>
                </a:rPr>
                <a:t> </a:t>
              </a:r>
              <a:r>
                <a:rPr lang="en-US" sz="2100" b="1" dirty="0" err="1">
                  <a:solidFill>
                    <a:schemeClr val="bg1"/>
                  </a:solidFill>
                </a:rPr>
                <a:t>các</a:t>
              </a:r>
              <a:r>
                <a:rPr lang="en-US" sz="2100" b="1" dirty="0">
                  <a:solidFill>
                    <a:schemeClr val="bg1"/>
                  </a:solidFill>
                </a:rPr>
                <a:t> </a:t>
              </a:r>
              <a:r>
                <a:rPr lang="en-US" sz="2100" b="1" dirty="0" err="1">
                  <a:solidFill>
                    <a:schemeClr val="bg1"/>
                  </a:solidFill>
                </a:rPr>
                <a:t>loại</a:t>
              </a:r>
              <a:r>
                <a:rPr lang="en-US" sz="2100" b="1" dirty="0">
                  <a:solidFill>
                    <a:schemeClr val="bg1"/>
                  </a:solidFill>
                </a:rPr>
                <a:t> </a:t>
              </a:r>
              <a:r>
                <a:rPr lang="en-US" sz="2100" b="1" dirty="0" err="1">
                  <a:solidFill>
                    <a:schemeClr val="bg1"/>
                  </a:solidFill>
                </a:rPr>
                <a:t>mô</a:t>
              </a:r>
              <a:r>
                <a:rPr lang="en-US" sz="2100" b="1" dirty="0">
                  <a:solidFill>
                    <a:schemeClr val="bg1"/>
                  </a:solidFill>
                </a:rPr>
                <a:t> ở </a:t>
              </a:r>
              <a:r>
                <a:rPr lang="en-US" sz="2100" b="1" dirty="0" err="1">
                  <a:solidFill>
                    <a:schemeClr val="bg1"/>
                  </a:solidFill>
                </a:rPr>
                <a:t>thực</a:t>
              </a:r>
              <a:r>
                <a:rPr lang="en-US" sz="2100" b="1" dirty="0">
                  <a:solidFill>
                    <a:schemeClr val="bg1"/>
                  </a:solidFill>
                </a:rPr>
                <a:t> </a:t>
              </a:r>
              <a:r>
                <a:rPr lang="en-US" sz="2100" b="1" dirty="0" err="1">
                  <a:solidFill>
                    <a:schemeClr val="bg1"/>
                  </a:solidFill>
                </a:rPr>
                <a:t>vật</a:t>
              </a:r>
              <a:r>
                <a:rPr lang="en-US" sz="2100" b="1" dirty="0">
                  <a:solidFill>
                    <a:schemeClr val="bg1"/>
                  </a:solidFill>
                </a:rPr>
                <a:t> </a:t>
              </a:r>
              <a:r>
                <a:rPr lang="en-US" sz="2100" b="1" dirty="0" err="1">
                  <a:solidFill>
                    <a:schemeClr val="bg1"/>
                  </a:solidFill>
                </a:rPr>
                <a:t>mà</a:t>
              </a:r>
              <a:r>
                <a:rPr lang="en-US" sz="2100" b="1" dirty="0">
                  <a:solidFill>
                    <a:schemeClr val="bg1"/>
                  </a:solidFill>
                </a:rPr>
                <a:t> </a:t>
              </a:r>
              <a:r>
                <a:rPr lang="en-US" sz="2100" b="1" dirty="0" err="1">
                  <a:solidFill>
                    <a:schemeClr val="bg1"/>
                  </a:solidFill>
                </a:rPr>
                <a:t>em</a:t>
              </a:r>
              <a:r>
                <a:rPr lang="en-US" sz="2100" b="1" dirty="0">
                  <a:solidFill>
                    <a:schemeClr val="bg1"/>
                  </a:solidFill>
                </a:rPr>
                <a:t> </a:t>
              </a:r>
              <a:r>
                <a:rPr lang="en-US" sz="2100" b="1" dirty="0" err="1">
                  <a:solidFill>
                    <a:schemeClr val="bg1"/>
                  </a:solidFill>
                </a:rPr>
                <a:t>quan</a:t>
              </a:r>
              <a:r>
                <a:rPr lang="en-US" sz="2100" b="1" dirty="0">
                  <a:solidFill>
                    <a:schemeClr val="bg1"/>
                  </a:solidFill>
                </a:rPr>
                <a:t> </a:t>
              </a:r>
              <a:r>
                <a:rPr lang="en-US" sz="2100" b="1" dirty="0" err="1">
                  <a:solidFill>
                    <a:schemeClr val="bg1"/>
                  </a:solidFill>
                </a:rPr>
                <a:t>sát</a:t>
              </a:r>
              <a:r>
                <a:rPr lang="en-US" sz="2100" b="1" dirty="0">
                  <a:solidFill>
                    <a:schemeClr val="bg1"/>
                  </a:solidFill>
                </a:rPr>
                <a:t> </a:t>
              </a:r>
              <a:r>
                <a:rPr lang="en-US" sz="2100" b="1" dirty="0" err="1">
                  <a:solidFill>
                    <a:schemeClr val="bg1"/>
                  </a:solidFill>
                </a:rPr>
                <a:t>được</a:t>
              </a:r>
              <a:r>
                <a:rPr lang="en-US" sz="2100" b="1" dirty="0">
                  <a:solidFill>
                    <a:schemeClr val="bg1"/>
                  </a:solidFill>
                </a:rPr>
                <a:t>.</a:t>
              </a:r>
            </a:p>
          </p:txBody>
        </p:sp>
      </p:grpSp>
      <p:grpSp>
        <p:nvGrpSpPr>
          <p:cNvPr id="15" name="Group 14"/>
          <p:cNvGrpSpPr/>
          <p:nvPr/>
        </p:nvGrpSpPr>
        <p:grpSpPr>
          <a:xfrm>
            <a:off x="394528" y="1754509"/>
            <a:ext cx="8451476" cy="2345390"/>
            <a:chOff x="289698" y="466623"/>
            <a:chExt cx="7362825" cy="2752725"/>
          </a:xfrm>
        </p:grpSpPr>
        <p:pic>
          <p:nvPicPr>
            <p:cNvPr id="13" name="Picture 12"/>
            <p:cNvPicPr>
              <a:picLocks noChangeAspect="1"/>
            </p:cNvPicPr>
            <p:nvPr/>
          </p:nvPicPr>
          <p:blipFill>
            <a:blip r:embed="rId3"/>
            <a:stretch>
              <a:fillRect/>
            </a:stretch>
          </p:blipFill>
          <p:spPr>
            <a:xfrm>
              <a:off x="289698" y="466623"/>
              <a:ext cx="7362825" cy="2752725"/>
            </a:xfrm>
            <a:prstGeom prst="rect">
              <a:avLst/>
            </a:prstGeom>
          </p:spPr>
        </p:pic>
        <p:sp>
          <p:nvSpPr>
            <p:cNvPr id="14" name="Rectangle 13"/>
            <p:cNvSpPr/>
            <p:nvPr/>
          </p:nvSpPr>
          <p:spPr>
            <a:xfrm>
              <a:off x="2501153" y="2837329"/>
              <a:ext cx="2944906" cy="372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 name="Group 15"/>
          <p:cNvGrpSpPr/>
          <p:nvPr/>
        </p:nvGrpSpPr>
        <p:grpSpPr>
          <a:xfrm>
            <a:off x="3323877" y="4124502"/>
            <a:ext cx="2929348" cy="1876249"/>
            <a:chOff x="65315" y="1316154"/>
            <a:chExt cx="3905797" cy="2658766"/>
          </a:xfrm>
        </p:grpSpPr>
        <p:sp>
          <p:nvSpPr>
            <p:cNvPr id="17" name="Cloud 16"/>
            <p:cNvSpPr/>
            <p:nvPr/>
          </p:nvSpPr>
          <p:spPr>
            <a:xfrm>
              <a:off x="65315" y="1316154"/>
              <a:ext cx="3905797" cy="2658766"/>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504578" y="2098076"/>
              <a:ext cx="3301909" cy="1504680"/>
            </a:xfrm>
            <a:prstGeom prst="rect">
              <a:avLst/>
            </a:prstGeom>
            <a:noFill/>
          </p:spPr>
          <p:txBody>
            <a:bodyPr wrap="square" rtlCol="0">
              <a:spAutoFit/>
            </a:bodyPr>
            <a:lstStyle/>
            <a:p>
              <a:pPr algn="just"/>
              <a:r>
                <a:rPr lang="en-US" sz="2100" b="1" dirty="0" err="1">
                  <a:solidFill>
                    <a:schemeClr val="bg1"/>
                  </a:solidFill>
                </a:rPr>
                <a:t>Đọc</a:t>
              </a:r>
              <a:r>
                <a:rPr lang="en-US" sz="2100" b="1" dirty="0">
                  <a:solidFill>
                    <a:schemeClr val="bg1"/>
                  </a:solidFill>
                </a:rPr>
                <a:t> </a:t>
              </a:r>
              <a:r>
                <a:rPr lang="en-US" sz="2100" b="1" dirty="0" err="1">
                  <a:solidFill>
                    <a:schemeClr val="bg1"/>
                  </a:solidFill>
                </a:rPr>
                <a:t>sách</a:t>
              </a:r>
              <a:r>
                <a:rPr lang="en-US" sz="2100" b="1" dirty="0">
                  <a:solidFill>
                    <a:schemeClr val="bg1"/>
                  </a:solidFill>
                </a:rPr>
                <a:t> </a:t>
              </a:r>
              <a:r>
                <a:rPr lang="en-US" sz="2100" b="1" dirty="0" err="1">
                  <a:solidFill>
                    <a:schemeClr val="bg1"/>
                  </a:solidFill>
                </a:rPr>
                <a:t>giáo</a:t>
              </a:r>
              <a:r>
                <a:rPr lang="en-US" sz="2100" b="1" dirty="0">
                  <a:solidFill>
                    <a:schemeClr val="bg1"/>
                  </a:solidFill>
                </a:rPr>
                <a:t> </a:t>
              </a:r>
              <a:r>
                <a:rPr lang="en-US" sz="2100" b="1" dirty="0" err="1">
                  <a:solidFill>
                    <a:schemeClr val="bg1"/>
                  </a:solidFill>
                </a:rPr>
                <a:t>khoa</a:t>
              </a:r>
              <a:r>
                <a:rPr lang="en-US" sz="2100" b="1" dirty="0">
                  <a:solidFill>
                    <a:schemeClr val="bg1"/>
                  </a:solidFill>
                </a:rPr>
                <a:t> </a:t>
              </a:r>
              <a:r>
                <a:rPr lang="en-US" sz="2100" b="1" dirty="0" err="1">
                  <a:solidFill>
                    <a:schemeClr val="bg1"/>
                  </a:solidFill>
                </a:rPr>
                <a:t>và</a:t>
              </a:r>
              <a:r>
                <a:rPr lang="en-US" sz="2100" b="1" dirty="0">
                  <a:solidFill>
                    <a:schemeClr val="bg1"/>
                  </a:solidFill>
                </a:rPr>
                <a:t> </a:t>
              </a:r>
              <a:r>
                <a:rPr lang="en-US" sz="2100" b="1" dirty="0" err="1">
                  <a:solidFill>
                    <a:schemeClr val="bg1"/>
                  </a:solidFill>
                </a:rPr>
                <a:t>cho</a:t>
              </a:r>
              <a:r>
                <a:rPr lang="en-US" sz="2100" b="1" dirty="0">
                  <a:solidFill>
                    <a:schemeClr val="bg1"/>
                  </a:solidFill>
                </a:rPr>
                <a:t> </a:t>
              </a:r>
              <a:r>
                <a:rPr lang="en-US" sz="2100" b="1" dirty="0" err="1">
                  <a:solidFill>
                    <a:schemeClr val="bg1"/>
                  </a:solidFill>
                </a:rPr>
                <a:t>biết</a:t>
              </a:r>
              <a:r>
                <a:rPr lang="en-US" sz="2100" b="1" dirty="0">
                  <a:solidFill>
                    <a:schemeClr val="bg1"/>
                  </a:solidFill>
                </a:rPr>
                <a:t>, </a:t>
              </a:r>
              <a:r>
                <a:rPr lang="en-US" sz="2100" b="1" dirty="0" err="1">
                  <a:solidFill>
                    <a:schemeClr val="bg1"/>
                  </a:solidFill>
                </a:rPr>
                <a:t>mô</a:t>
              </a:r>
              <a:r>
                <a:rPr lang="en-US" sz="2100" b="1" dirty="0">
                  <a:solidFill>
                    <a:schemeClr val="bg1"/>
                  </a:solidFill>
                </a:rPr>
                <a:t> </a:t>
              </a:r>
              <a:r>
                <a:rPr lang="en-US" sz="2100" b="1" dirty="0" err="1">
                  <a:solidFill>
                    <a:schemeClr val="bg1"/>
                  </a:solidFill>
                </a:rPr>
                <a:t>là</a:t>
              </a:r>
              <a:r>
                <a:rPr lang="en-US" sz="2100" b="1" dirty="0">
                  <a:solidFill>
                    <a:schemeClr val="bg1"/>
                  </a:solidFill>
                </a:rPr>
                <a:t> </a:t>
              </a:r>
              <a:r>
                <a:rPr lang="en-US" sz="2100" b="1" dirty="0" err="1">
                  <a:solidFill>
                    <a:schemeClr val="bg1"/>
                  </a:solidFill>
                </a:rPr>
                <a:t>gì</a:t>
              </a:r>
              <a:r>
                <a:rPr lang="en-US" sz="2100" b="1" dirty="0">
                  <a:solidFill>
                    <a:schemeClr val="bg1"/>
                  </a:solidFill>
                </a:rPr>
                <a:t>?</a:t>
              </a:r>
            </a:p>
          </p:txBody>
        </p:sp>
      </p:grpSp>
      <p:sp>
        <p:nvSpPr>
          <p:cNvPr id="19" name="TextBox 18"/>
          <p:cNvSpPr txBox="1"/>
          <p:nvPr/>
        </p:nvSpPr>
        <p:spPr>
          <a:xfrm>
            <a:off x="1214507" y="4510982"/>
            <a:ext cx="5526742" cy="830997"/>
          </a:xfrm>
          <a:prstGeom prst="rect">
            <a:avLst/>
          </a:prstGeom>
          <a:solidFill>
            <a:srgbClr val="FF0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400" b="1" dirty="0" err="1">
                <a:solidFill>
                  <a:schemeClr val="bg1"/>
                </a:solidFill>
              </a:rPr>
              <a:t>Mô</a:t>
            </a:r>
            <a:r>
              <a:rPr lang="en-US" sz="2400" b="1" dirty="0">
                <a:solidFill>
                  <a:schemeClr val="bg1"/>
                </a:solidFill>
              </a:rPr>
              <a:t> </a:t>
            </a:r>
            <a:r>
              <a:rPr lang="en-US" sz="2400" b="1" dirty="0" err="1">
                <a:solidFill>
                  <a:schemeClr val="bg1"/>
                </a:solidFill>
              </a:rPr>
              <a:t>là</a:t>
            </a:r>
            <a:r>
              <a:rPr lang="en-US" sz="2400" b="1" dirty="0">
                <a:solidFill>
                  <a:schemeClr val="bg1"/>
                </a:solidFill>
              </a:rPr>
              <a:t> </a:t>
            </a:r>
            <a:r>
              <a:rPr lang="en-US" sz="2400" b="1" dirty="0" err="1">
                <a:solidFill>
                  <a:schemeClr val="bg1"/>
                </a:solidFill>
              </a:rPr>
              <a:t>tập</a:t>
            </a:r>
            <a:r>
              <a:rPr lang="en-US" sz="2400" b="1" dirty="0">
                <a:solidFill>
                  <a:schemeClr val="bg1"/>
                </a:solidFill>
              </a:rPr>
              <a:t> </a:t>
            </a:r>
            <a:r>
              <a:rPr lang="en-US" sz="2400" b="1" dirty="0" err="1">
                <a:solidFill>
                  <a:schemeClr val="bg1"/>
                </a:solidFill>
              </a:rPr>
              <a:t>hợp</a:t>
            </a:r>
            <a:r>
              <a:rPr lang="en-US" sz="2400" b="1" dirty="0">
                <a:solidFill>
                  <a:schemeClr val="bg1"/>
                </a:solidFill>
              </a:rPr>
              <a:t> </a:t>
            </a:r>
            <a:r>
              <a:rPr lang="en-US" sz="2400" b="1" dirty="0" err="1">
                <a:solidFill>
                  <a:schemeClr val="bg1"/>
                </a:solidFill>
              </a:rPr>
              <a:t>các</a:t>
            </a:r>
            <a:r>
              <a:rPr lang="en-US" sz="2400" b="1" dirty="0">
                <a:solidFill>
                  <a:schemeClr val="bg1"/>
                </a:solidFill>
              </a:rPr>
              <a:t> </a:t>
            </a:r>
            <a:r>
              <a:rPr lang="en-US" sz="2400" b="1" dirty="0" err="1">
                <a:solidFill>
                  <a:schemeClr val="bg1"/>
                </a:solidFill>
              </a:rPr>
              <a:t>tế</a:t>
            </a:r>
            <a:r>
              <a:rPr lang="en-US" sz="2400" b="1" dirty="0">
                <a:solidFill>
                  <a:schemeClr val="bg1"/>
                </a:solidFill>
              </a:rPr>
              <a:t> </a:t>
            </a:r>
            <a:r>
              <a:rPr lang="en-US" sz="2400" b="1" dirty="0" err="1">
                <a:solidFill>
                  <a:schemeClr val="bg1"/>
                </a:solidFill>
              </a:rPr>
              <a:t>bào</a:t>
            </a:r>
            <a:r>
              <a:rPr lang="en-US" sz="2400" b="1" dirty="0">
                <a:solidFill>
                  <a:schemeClr val="bg1"/>
                </a:solidFill>
              </a:rPr>
              <a:t> </a:t>
            </a:r>
            <a:r>
              <a:rPr lang="en-US" sz="2400" b="1" dirty="0" err="1">
                <a:solidFill>
                  <a:schemeClr val="bg1"/>
                </a:solidFill>
              </a:rPr>
              <a:t>có</a:t>
            </a:r>
            <a:r>
              <a:rPr lang="en-US" sz="2400" b="1" dirty="0">
                <a:solidFill>
                  <a:schemeClr val="bg1"/>
                </a:solidFill>
              </a:rPr>
              <a:t> </a:t>
            </a:r>
            <a:r>
              <a:rPr lang="en-US" sz="2400" b="1" dirty="0" err="1">
                <a:solidFill>
                  <a:schemeClr val="bg1"/>
                </a:solidFill>
              </a:rPr>
              <a:t>cấu</a:t>
            </a:r>
            <a:r>
              <a:rPr lang="en-US" sz="2400" b="1" dirty="0">
                <a:solidFill>
                  <a:schemeClr val="bg1"/>
                </a:solidFill>
              </a:rPr>
              <a:t> </a:t>
            </a:r>
            <a:r>
              <a:rPr lang="en-US" sz="2400" b="1" dirty="0" err="1">
                <a:solidFill>
                  <a:schemeClr val="bg1"/>
                </a:solidFill>
              </a:rPr>
              <a:t>tạo</a:t>
            </a:r>
            <a:r>
              <a:rPr lang="en-US" sz="2400" b="1" dirty="0">
                <a:solidFill>
                  <a:schemeClr val="bg1"/>
                </a:solidFill>
              </a:rPr>
              <a:t> </a:t>
            </a:r>
            <a:r>
              <a:rPr lang="en-US" sz="2400" b="1" dirty="0" err="1">
                <a:solidFill>
                  <a:schemeClr val="bg1"/>
                </a:solidFill>
              </a:rPr>
              <a:t>giống</a:t>
            </a:r>
            <a:r>
              <a:rPr lang="en-US" sz="2400" b="1" dirty="0">
                <a:solidFill>
                  <a:schemeClr val="bg1"/>
                </a:solidFill>
              </a:rPr>
              <a:t> </a:t>
            </a:r>
            <a:r>
              <a:rPr lang="en-US" sz="2400" b="1" dirty="0" err="1">
                <a:solidFill>
                  <a:schemeClr val="bg1"/>
                </a:solidFill>
              </a:rPr>
              <a:t>nhau</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cùng</a:t>
            </a:r>
            <a:r>
              <a:rPr lang="en-US" sz="2400" b="1" dirty="0">
                <a:solidFill>
                  <a:schemeClr val="bg1"/>
                </a:solidFill>
              </a:rPr>
              <a:t> </a:t>
            </a:r>
            <a:r>
              <a:rPr lang="en-US" sz="2400" b="1" dirty="0" err="1">
                <a:solidFill>
                  <a:schemeClr val="bg1"/>
                </a:solidFill>
              </a:rPr>
              <a:t>thực</a:t>
            </a:r>
            <a:r>
              <a:rPr lang="en-US" sz="2400" b="1" dirty="0">
                <a:solidFill>
                  <a:schemeClr val="bg1"/>
                </a:solidFill>
              </a:rPr>
              <a:t> </a:t>
            </a:r>
            <a:r>
              <a:rPr lang="en-US" sz="2400" b="1" dirty="0" err="1">
                <a:solidFill>
                  <a:schemeClr val="bg1"/>
                </a:solidFill>
              </a:rPr>
              <a:t>hiện</a:t>
            </a:r>
            <a:r>
              <a:rPr lang="en-US" sz="2400" b="1" dirty="0">
                <a:solidFill>
                  <a:schemeClr val="bg1"/>
                </a:solidFill>
              </a:rPr>
              <a:t> </a:t>
            </a:r>
            <a:r>
              <a:rPr lang="en-US" sz="2400" b="1" dirty="0" err="1">
                <a:solidFill>
                  <a:schemeClr val="bg1"/>
                </a:solidFill>
              </a:rPr>
              <a:t>một</a:t>
            </a:r>
            <a:r>
              <a:rPr lang="en-US" sz="2400" b="1" dirty="0">
                <a:solidFill>
                  <a:schemeClr val="bg1"/>
                </a:solidFill>
              </a:rPr>
              <a:t> </a:t>
            </a:r>
            <a:r>
              <a:rPr lang="en-US" sz="2400" b="1" dirty="0" err="1">
                <a:solidFill>
                  <a:schemeClr val="bg1"/>
                </a:solidFill>
              </a:rPr>
              <a:t>chức</a:t>
            </a:r>
            <a:r>
              <a:rPr lang="en-US" sz="2400" b="1" dirty="0">
                <a:solidFill>
                  <a:schemeClr val="bg1"/>
                </a:solidFill>
              </a:rPr>
              <a:t> </a:t>
            </a:r>
            <a:r>
              <a:rPr lang="en-US" sz="2400" b="1" dirty="0" err="1">
                <a:solidFill>
                  <a:schemeClr val="bg1"/>
                </a:solidFill>
              </a:rPr>
              <a:t>năng</a:t>
            </a:r>
            <a:r>
              <a:rPr lang="en-US" sz="2400" b="1" dirty="0">
                <a:solidFill>
                  <a:schemeClr val="bg1"/>
                </a:solidFill>
              </a:rPr>
              <a:t>.</a:t>
            </a:r>
          </a:p>
        </p:txBody>
      </p:sp>
      <p:sp>
        <p:nvSpPr>
          <p:cNvPr id="20" name="Right Arrow 19"/>
          <p:cNvSpPr/>
          <p:nvPr/>
        </p:nvSpPr>
        <p:spPr>
          <a:xfrm>
            <a:off x="468038" y="4676291"/>
            <a:ext cx="510236" cy="477294"/>
          </a:xfrm>
          <a:prstGeom prst="rightArrow">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92881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750"/>
                                        <p:tgtEl>
                                          <p:spTgt spid="4"/>
                                        </p:tgtEl>
                                        <p:attrNameLst>
                                          <p:attrName>ppt_w</p:attrName>
                                        </p:attrNameLst>
                                      </p:cBhvr>
                                      <p:tavLst>
                                        <p:tav tm="0">
                                          <p:val>
                                            <p:strVal val="ppt_w"/>
                                          </p:val>
                                        </p:tav>
                                        <p:tav tm="100000">
                                          <p:val>
                                            <p:fltVal val="0"/>
                                          </p:val>
                                        </p:tav>
                                      </p:tavLst>
                                    </p:anim>
                                    <p:anim calcmode="lin" valueType="num">
                                      <p:cBhvr>
                                        <p:cTn id="12" dur="750"/>
                                        <p:tgtEl>
                                          <p:spTgt spid="4"/>
                                        </p:tgtEl>
                                        <p:attrNameLst>
                                          <p:attrName>ppt_h</p:attrName>
                                        </p:attrNameLst>
                                      </p:cBhvr>
                                      <p:tavLst>
                                        <p:tav tm="0">
                                          <p:val>
                                            <p:strVal val="ppt_h"/>
                                          </p:val>
                                        </p:tav>
                                        <p:tav tm="100000">
                                          <p:val>
                                            <p:fltVal val="0"/>
                                          </p:val>
                                        </p:tav>
                                      </p:tavLst>
                                    </p:anim>
                                    <p:animEffect transition="out" filter="fade">
                                      <p:cBhvr>
                                        <p:cTn id="13" dur="750"/>
                                        <p:tgtEl>
                                          <p:spTgt spid="4"/>
                                        </p:tgtEl>
                                      </p:cBhvr>
                                    </p:animEffect>
                                    <p:set>
                                      <p:cBhvr>
                                        <p:cTn id="14" dur="1" fill="hold">
                                          <p:stCondLst>
                                            <p:cond delay="749"/>
                                          </p:stCondLst>
                                        </p:cTn>
                                        <p:tgtEl>
                                          <p:spTgt spid="4"/>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750"/>
                                        <p:tgtEl>
                                          <p:spTgt spid="6"/>
                                        </p:tgtEl>
                                        <p:attrNameLst>
                                          <p:attrName>ppt_w</p:attrName>
                                        </p:attrNameLst>
                                      </p:cBhvr>
                                      <p:tavLst>
                                        <p:tav tm="0">
                                          <p:val>
                                            <p:strVal val="ppt_w"/>
                                          </p:val>
                                        </p:tav>
                                        <p:tav tm="100000">
                                          <p:val>
                                            <p:fltVal val="0"/>
                                          </p:val>
                                        </p:tav>
                                      </p:tavLst>
                                    </p:anim>
                                    <p:anim calcmode="lin" valueType="num">
                                      <p:cBhvr>
                                        <p:cTn id="17" dur="750"/>
                                        <p:tgtEl>
                                          <p:spTgt spid="6"/>
                                        </p:tgtEl>
                                        <p:attrNameLst>
                                          <p:attrName>ppt_h</p:attrName>
                                        </p:attrNameLst>
                                      </p:cBhvr>
                                      <p:tavLst>
                                        <p:tav tm="0">
                                          <p:val>
                                            <p:strVal val="ppt_h"/>
                                          </p:val>
                                        </p:tav>
                                        <p:tav tm="100000">
                                          <p:val>
                                            <p:fltVal val="0"/>
                                          </p:val>
                                        </p:tav>
                                      </p:tavLst>
                                    </p:anim>
                                    <p:animEffect transition="out" filter="fade">
                                      <p:cBhvr>
                                        <p:cTn id="18" dur="750"/>
                                        <p:tgtEl>
                                          <p:spTgt spid="6"/>
                                        </p:tgtEl>
                                      </p:cBhvr>
                                    </p:animEffect>
                                    <p:set>
                                      <p:cBhvr>
                                        <p:cTn id="19" dur="1" fill="hold">
                                          <p:stCondLst>
                                            <p:cond delay="74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750"/>
                                        <p:tgtEl>
                                          <p:spTgt spid="15"/>
                                        </p:tgtEl>
                                      </p:cBhvr>
                                    </p:animEffect>
                                    <p:anim calcmode="lin" valueType="num">
                                      <p:cBhvr>
                                        <p:cTn id="25" dur="750" fill="hold"/>
                                        <p:tgtEl>
                                          <p:spTgt spid="15"/>
                                        </p:tgtEl>
                                        <p:attrNameLst>
                                          <p:attrName>ppt_x</p:attrName>
                                        </p:attrNameLst>
                                      </p:cBhvr>
                                      <p:tavLst>
                                        <p:tav tm="0">
                                          <p:val>
                                            <p:strVal val="#ppt_x"/>
                                          </p:val>
                                        </p:tav>
                                        <p:tav tm="100000">
                                          <p:val>
                                            <p:strVal val="#ppt_x"/>
                                          </p:val>
                                        </p:tav>
                                      </p:tavLst>
                                    </p:anim>
                                    <p:anim calcmode="lin" valueType="num">
                                      <p:cBhvr>
                                        <p:cTn id="26" dur="75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750"/>
                            </p:stCondLst>
                            <p:childTnLst>
                              <p:par>
                                <p:cTn id="28" presetID="2" presetClass="entr" presetSubtype="4"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750" fill="hold"/>
                                        <p:tgtEl>
                                          <p:spTgt spid="9"/>
                                        </p:tgtEl>
                                        <p:attrNameLst>
                                          <p:attrName>ppt_x</p:attrName>
                                        </p:attrNameLst>
                                      </p:cBhvr>
                                      <p:tavLst>
                                        <p:tav tm="0">
                                          <p:val>
                                            <p:strVal val="#ppt_x"/>
                                          </p:val>
                                        </p:tav>
                                        <p:tav tm="100000">
                                          <p:val>
                                            <p:strVal val="#ppt_x"/>
                                          </p:val>
                                        </p:tav>
                                      </p:tavLst>
                                    </p:anim>
                                    <p:anim calcmode="lin" valueType="num">
                                      <p:cBhvr additive="base">
                                        <p:cTn id="31"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750"/>
                                        <p:tgtEl>
                                          <p:spTgt spid="9"/>
                                        </p:tgtEl>
                                        <p:attrNameLst>
                                          <p:attrName>ppt_w</p:attrName>
                                        </p:attrNameLst>
                                      </p:cBhvr>
                                      <p:tavLst>
                                        <p:tav tm="0">
                                          <p:val>
                                            <p:strVal val="ppt_w"/>
                                          </p:val>
                                        </p:tav>
                                        <p:tav tm="100000">
                                          <p:val>
                                            <p:fltVal val="0"/>
                                          </p:val>
                                        </p:tav>
                                      </p:tavLst>
                                    </p:anim>
                                    <p:anim calcmode="lin" valueType="num">
                                      <p:cBhvr>
                                        <p:cTn id="36" dur="750"/>
                                        <p:tgtEl>
                                          <p:spTgt spid="9"/>
                                        </p:tgtEl>
                                        <p:attrNameLst>
                                          <p:attrName>ppt_h</p:attrName>
                                        </p:attrNameLst>
                                      </p:cBhvr>
                                      <p:tavLst>
                                        <p:tav tm="0">
                                          <p:val>
                                            <p:strVal val="ppt_h"/>
                                          </p:val>
                                        </p:tav>
                                        <p:tav tm="100000">
                                          <p:val>
                                            <p:fltVal val="0"/>
                                          </p:val>
                                        </p:tav>
                                      </p:tavLst>
                                    </p:anim>
                                    <p:animEffect transition="out" filter="fade">
                                      <p:cBhvr>
                                        <p:cTn id="37" dur="750"/>
                                        <p:tgtEl>
                                          <p:spTgt spid="9"/>
                                        </p:tgtEl>
                                      </p:cBhvr>
                                    </p:animEffect>
                                    <p:set>
                                      <p:cBhvr>
                                        <p:cTn id="38" dur="1" fill="hold">
                                          <p:stCondLst>
                                            <p:cond delay="74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75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nodeType="clickEffect">
                                  <p:stCondLst>
                                    <p:cond delay="0"/>
                                  </p:stCondLst>
                                  <p:childTnLst>
                                    <p:anim calcmode="lin" valueType="num">
                                      <p:cBhvr>
                                        <p:cTn id="47" dur="750"/>
                                        <p:tgtEl>
                                          <p:spTgt spid="16"/>
                                        </p:tgtEl>
                                        <p:attrNameLst>
                                          <p:attrName>ppt_w</p:attrName>
                                        </p:attrNameLst>
                                      </p:cBhvr>
                                      <p:tavLst>
                                        <p:tav tm="0">
                                          <p:val>
                                            <p:strVal val="ppt_w"/>
                                          </p:val>
                                        </p:tav>
                                        <p:tav tm="100000">
                                          <p:val>
                                            <p:fltVal val="0"/>
                                          </p:val>
                                        </p:tav>
                                      </p:tavLst>
                                    </p:anim>
                                    <p:anim calcmode="lin" valueType="num">
                                      <p:cBhvr>
                                        <p:cTn id="48" dur="750"/>
                                        <p:tgtEl>
                                          <p:spTgt spid="16"/>
                                        </p:tgtEl>
                                        <p:attrNameLst>
                                          <p:attrName>ppt_h</p:attrName>
                                        </p:attrNameLst>
                                      </p:cBhvr>
                                      <p:tavLst>
                                        <p:tav tm="0">
                                          <p:val>
                                            <p:strVal val="ppt_h"/>
                                          </p:val>
                                        </p:tav>
                                        <p:tav tm="100000">
                                          <p:val>
                                            <p:fltVal val="0"/>
                                          </p:val>
                                        </p:tav>
                                      </p:tavLst>
                                    </p:anim>
                                    <p:animEffect transition="out" filter="fade">
                                      <p:cBhvr>
                                        <p:cTn id="49" dur="750"/>
                                        <p:tgtEl>
                                          <p:spTgt spid="16"/>
                                        </p:tgtEl>
                                      </p:cBhvr>
                                    </p:animEffect>
                                    <p:set>
                                      <p:cBhvr>
                                        <p:cTn id="50" dur="1" fill="hold">
                                          <p:stCondLst>
                                            <p:cond delay="749"/>
                                          </p:stCondLst>
                                        </p:cTn>
                                        <p:tgtEl>
                                          <p:spTgt spid="16"/>
                                        </p:tgtEl>
                                        <p:attrNameLst>
                                          <p:attrName>style.visibility</p:attrName>
                                        </p:attrNameLst>
                                      </p:cBhvr>
                                      <p:to>
                                        <p:strVal val="hidden"/>
                                      </p:to>
                                    </p:set>
                                  </p:childTnLst>
                                </p:cTn>
                              </p:par>
                            </p:childTnLst>
                          </p:cTn>
                        </p:par>
                        <p:par>
                          <p:cTn id="51" fill="hold">
                            <p:stCondLst>
                              <p:cond delay="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750"/>
                                        <p:tgtEl>
                                          <p:spTgt spid="20"/>
                                        </p:tgtEl>
                                      </p:cBhvr>
                                    </p:animEffect>
                                    <p:anim calcmode="lin" valueType="num">
                                      <p:cBhvr>
                                        <p:cTn id="55" dur="750" fill="hold"/>
                                        <p:tgtEl>
                                          <p:spTgt spid="20"/>
                                        </p:tgtEl>
                                        <p:attrNameLst>
                                          <p:attrName>ppt_x</p:attrName>
                                        </p:attrNameLst>
                                      </p:cBhvr>
                                      <p:tavLst>
                                        <p:tav tm="0">
                                          <p:val>
                                            <p:strVal val="#ppt_x"/>
                                          </p:val>
                                        </p:tav>
                                        <p:tav tm="100000">
                                          <p:val>
                                            <p:strVal val="#ppt_x"/>
                                          </p:val>
                                        </p:tav>
                                      </p:tavLst>
                                    </p:anim>
                                    <p:anim calcmode="lin" valueType="num">
                                      <p:cBhvr>
                                        <p:cTn id="56" dur="75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1500"/>
                            </p:stCondLst>
                            <p:childTnLst>
                              <p:par>
                                <p:cTn id="58" presetID="42"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750"/>
                                        <p:tgtEl>
                                          <p:spTgt spid="19"/>
                                        </p:tgtEl>
                                      </p:cBhvr>
                                    </p:animEffect>
                                    <p:anim calcmode="lin" valueType="num">
                                      <p:cBhvr>
                                        <p:cTn id="61" dur="750" fill="hold"/>
                                        <p:tgtEl>
                                          <p:spTgt spid="19"/>
                                        </p:tgtEl>
                                        <p:attrNameLst>
                                          <p:attrName>ppt_x</p:attrName>
                                        </p:attrNameLst>
                                      </p:cBhvr>
                                      <p:tavLst>
                                        <p:tav tm="0">
                                          <p:val>
                                            <p:strVal val="#ppt_x"/>
                                          </p:val>
                                        </p:tav>
                                        <p:tav tm="100000">
                                          <p:val>
                                            <p:strVal val="#ppt_x"/>
                                          </p:val>
                                        </p:tav>
                                      </p:tavLst>
                                    </p:anim>
                                    <p:anim calcmode="lin" valueType="num">
                                      <p:cBhvr>
                                        <p:cTn id="62"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86801" y="167885"/>
            <a:ext cx="4719919" cy="413497"/>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II/TỔ CHỨC CƠ THỂ ĐA BÀO</a:t>
            </a:r>
          </a:p>
        </p:txBody>
      </p:sp>
      <p:pic>
        <p:nvPicPr>
          <p:cNvPr id="3" name="Picture 2"/>
          <p:cNvPicPr>
            <a:picLocks noChangeAspect="1"/>
          </p:cNvPicPr>
          <p:nvPr/>
        </p:nvPicPr>
        <p:blipFill>
          <a:blip r:embed="rId2"/>
          <a:stretch>
            <a:fillRect/>
          </a:stretch>
        </p:blipFill>
        <p:spPr>
          <a:xfrm>
            <a:off x="0" y="1290918"/>
            <a:ext cx="9144000" cy="4698644"/>
          </a:xfrm>
          <a:prstGeom prst="rect">
            <a:avLst/>
          </a:prstGeom>
        </p:spPr>
      </p:pic>
      <p:sp>
        <p:nvSpPr>
          <p:cNvPr id="6" name="TextBox 5"/>
          <p:cNvSpPr txBox="1"/>
          <p:nvPr/>
        </p:nvSpPr>
        <p:spPr>
          <a:xfrm>
            <a:off x="4941794" y="2223643"/>
            <a:ext cx="3529854" cy="2123658"/>
          </a:xfrm>
          <a:prstGeom prst="rect">
            <a:avLst/>
          </a:prstGeom>
          <a:noFill/>
        </p:spPr>
        <p:txBody>
          <a:bodyPr wrap="square" rtlCol="0">
            <a:spAutoFit/>
          </a:bodyPr>
          <a:lstStyle/>
          <a:p>
            <a:pPr algn="ctr"/>
            <a:r>
              <a:rPr lang="en-US" sz="6600" b="1" dirty="0">
                <a:solidFill>
                  <a:srgbClr val="FF0000"/>
                </a:solidFill>
              </a:rPr>
              <a:t>THUYẾT </a:t>
            </a:r>
          </a:p>
          <a:p>
            <a:pPr algn="ctr"/>
            <a:r>
              <a:rPr lang="en-US" sz="6600" b="1" dirty="0">
                <a:solidFill>
                  <a:srgbClr val="FF0000"/>
                </a:solidFill>
              </a:rPr>
              <a:t>TRÌNH </a:t>
            </a:r>
          </a:p>
        </p:txBody>
      </p:sp>
      <p:sp>
        <p:nvSpPr>
          <p:cNvPr id="7" name="TextBox 6"/>
          <p:cNvSpPr txBox="1"/>
          <p:nvPr/>
        </p:nvSpPr>
        <p:spPr>
          <a:xfrm>
            <a:off x="5483880" y="2452909"/>
            <a:ext cx="2445683" cy="1754326"/>
          </a:xfrm>
          <a:prstGeom prst="rect">
            <a:avLst/>
          </a:prstGeom>
          <a:noFill/>
        </p:spPr>
        <p:txBody>
          <a:bodyPr wrap="square" rtlCol="0">
            <a:spAutoFit/>
          </a:bodyPr>
          <a:lstStyle/>
          <a:p>
            <a:pPr algn="just"/>
            <a:r>
              <a:rPr lang="en-US" sz="2700" b="1" dirty="0" err="1">
                <a:solidFill>
                  <a:srgbClr val="FF0000"/>
                </a:solidFill>
              </a:rPr>
              <a:t>Hãy</a:t>
            </a:r>
            <a:r>
              <a:rPr lang="en-US" sz="2700" b="1" dirty="0">
                <a:solidFill>
                  <a:srgbClr val="FF0000"/>
                </a:solidFill>
              </a:rPr>
              <a:t> </a:t>
            </a:r>
            <a:r>
              <a:rPr lang="en-US" sz="2700" b="1" dirty="0" err="1">
                <a:solidFill>
                  <a:srgbClr val="FF0000"/>
                </a:solidFill>
              </a:rPr>
              <a:t>nêu</a:t>
            </a:r>
            <a:r>
              <a:rPr lang="en-US" sz="2700" b="1" dirty="0">
                <a:solidFill>
                  <a:srgbClr val="FF0000"/>
                </a:solidFill>
              </a:rPr>
              <a:t> </a:t>
            </a:r>
            <a:r>
              <a:rPr lang="en-US" sz="2700" b="1" dirty="0" err="1">
                <a:solidFill>
                  <a:srgbClr val="FF0000"/>
                </a:solidFill>
              </a:rPr>
              <a:t>mối</a:t>
            </a:r>
            <a:r>
              <a:rPr lang="en-US" sz="2700" b="1" dirty="0">
                <a:solidFill>
                  <a:srgbClr val="FF0000"/>
                </a:solidFill>
              </a:rPr>
              <a:t> </a:t>
            </a:r>
            <a:r>
              <a:rPr lang="en-US" sz="2700" b="1" dirty="0" err="1">
                <a:solidFill>
                  <a:srgbClr val="FF0000"/>
                </a:solidFill>
              </a:rPr>
              <a:t>quan</a:t>
            </a:r>
            <a:r>
              <a:rPr lang="en-US" sz="2700" b="1" dirty="0">
                <a:solidFill>
                  <a:srgbClr val="FF0000"/>
                </a:solidFill>
              </a:rPr>
              <a:t> </a:t>
            </a:r>
            <a:r>
              <a:rPr lang="en-US" sz="2700" b="1" dirty="0" err="1">
                <a:solidFill>
                  <a:srgbClr val="FF0000"/>
                </a:solidFill>
              </a:rPr>
              <a:t>hệ</a:t>
            </a:r>
            <a:r>
              <a:rPr lang="en-US" sz="2700" b="1" dirty="0">
                <a:solidFill>
                  <a:srgbClr val="FF0000"/>
                </a:solidFill>
              </a:rPr>
              <a:t> </a:t>
            </a:r>
            <a:r>
              <a:rPr lang="en-US" sz="2700" b="1" dirty="0" err="1">
                <a:solidFill>
                  <a:srgbClr val="FF0000"/>
                </a:solidFill>
              </a:rPr>
              <a:t>giữa</a:t>
            </a:r>
            <a:r>
              <a:rPr lang="en-US" sz="2700" b="1" dirty="0">
                <a:solidFill>
                  <a:srgbClr val="FF0000"/>
                </a:solidFill>
              </a:rPr>
              <a:t> </a:t>
            </a:r>
            <a:r>
              <a:rPr lang="en-US" sz="2700" b="1" dirty="0" err="1">
                <a:solidFill>
                  <a:srgbClr val="FF0000"/>
                </a:solidFill>
              </a:rPr>
              <a:t>mô</a:t>
            </a:r>
            <a:r>
              <a:rPr lang="en-US" sz="2700" b="1" dirty="0">
                <a:solidFill>
                  <a:srgbClr val="FF0000"/>
                </a:solidFill>
              </a:rPr>
              <a:t> </a:t>
            </a:r>
            <a:r>
              <a:rPr lang="en-US" sz="2700" b="1" dirty="0" err="1">
                <a:solidFill>
                  <a:srgbClr val="FF0000"/>
                </a:solidFill>
              </a:rPr>
              <a:t>và</a:t>
            </a:r>
            <a:r>
              <a:rPr lang="en-US" sz="2700" b="1" dirty="0">
                <a:solidFill>
                  <a:srgbClr val="FF0000"/>
                </a:solidFill>
              </a:rPr>
              <a:t> </a:t>
            </a:r>
            <a:r>
              <a:rPr lang="en-US" sz="2700" b="1" dirty="0" err="1">
                <a:solidFill>
                  <a:srgbClr val="FF0000"/>
                </a:solidFill>
              </a:rPr>
              <a:t>cơ</a:t>
            </a:r>
            <a:r>
              <a:rPr lang="en-US" sz="2700" b="1" dirty="0">
                <a:solidFill>
                  <a:srgbClr val="FF0000"/>
                </a:solidFill>
              </a:rPr>
              <a:t> </a:t>
            </a:r>
            <a:r>
              <a:rPr lang="en-US" sz="2700" b="1" dirty="0" err="1">
                <a:solidFill>
                  <a:srgbClr val="FF0000"/>
                </a:solidFill>
              </a:rPr>
              <a:t>quan</a:t>
            </a:r>
            <a:r>
              <a:rPr lang="en-US" sz="2700" b="1" dirty="0">
                <a:solidFill>
                  <a:srgbClr val="FF0000"/>
                </a:solidFill>
              </a:rPr>
              <a:t>?</a:t>
            </a:r>
          </a:p>
        </p:txBody>
      </p:sp>
      <p:sp>
        <p:nvSpPr>
          <p:cNvPr id="8" name="TextBox 7"/>
          <p:cNvSpPr txBox="1"/>
          <p:nvPr/>
        </p:nvSpPr>
        <p:spPr>
          <a:xfrm>
            <a:off x="5415803" y="2337493"/>
            <a:ext cx="2581835" cy="1938992"/>
          </a:xfrm>
          <a:prstGeom prst="rect">
            <a:avLst/>
          </a:prstGeom>
          <a:noFill/>
        </p:spPr>
        <p:txBody>
          <a:bodyPr wrap="square" rtlCol="0">
            <a:spAutoFit/>
          </a:bodyPr>
          <a:lstStyle/>
          <a:p>
            <a:pPr algn="just"/>
            <a:r>
              <a:rPr lang="en-US" sz="2400" b="1" dirty="0" err="1">
                <a:solidFill>
                  <a:srgbClr val="002060"/>
                </a:solidFill>
              </a:rPr>
              <a:t>Các</a:t>
            </a:r>
            <a:r>
              <a:rPr lang="en-US" sz="2400" b="1" dirty="0">
                <a:solidFill>
                  <a:srgbClr val="002060"/>
                </a:solidFill>
              </a:rPr>
              <a:t> </a:t>
            </a:r>
            <a:r>
              <a:rPr lang="en-US" sz="2400" b="1" dirty="0" err="1">
                <a:solidFill>
                  <a:srgbClr val="002060"/>
                </a:solidFill>
              </a:rPr>
              <a:t>mô</a:t>
            </a:r>
            <a:r>
              <a:rPr lang="en-US" sz="2400" b="1" dirty="0">
                <a:solidFill>
                  <a:srgbClr val="002060"/>
                </a:solidFill>
              </a:rPr>
              <a:t> </a:t>
            </a:r>
            <a:r>
              <a:rPr lang="en-US" sz="2400" b="1" dirty="0" err="1">
                <a:solidFill>
                  <a:srgbClr val="002060"/>
                </a:solidFill>
              </a:rPr>
              <a:t>cùng</a:t>
            </a:r>
            <a:r>
              <a:rPr lang="en-US" sz="2400" b="1" dirty="0">
                <a:solidFill>
                  <a:srgbClr val="002060"/>
                </a:solidFill>
              </a:rPr>
              <a:t> </a:t>
            </a:r>
            <a:r>
              <a:rPr lang="en-US" sz="2400" b="1" dirty="0" err="1">
                <a:solidFill>
                  <a:srgbClr val="002060"/>
                </a:solidFill>
              </a:rPr>
              <a:t>thực</a:t>
            </a:r>
            <a:r>
              <a:rPr lang="en-US" sz="2400" b="1" dirty="0">
                <a:solidFill>
                  <a:srgbClr val="002060"/>
                </a:solidFill>
              </a:rPr>
              <a:t> </a:t>
            </a:r>
            <a:r>
              <a:rPr lang="en-US" sz="2400" b="1" dirty="0" err="1">
                <a:solidFill>
                  <a:srgbClr val="002060"/>
                </a:solidFill>
              </a:rPr>
              <a:t>hiện</a:t>
            </a:r>
            <a:r>
              <a:rPr lang="en-US" sz="2400" b="1" dirty="0">
                <a:solidFill>
                  <a:srgbClr val="002060"/>
                </a:solidFill>
              </a:rPr>
              <a:t> </a:t>
            </a:r>
            <a:r>
              <a:rPr lang="en-US" sz="2400" b="1" dirty="0" err="1">
                <a:solidFill>
                  <a:srgbClr val="002060"/>
                </a:solidFill>
              </a:rPr>
              <a:t>hoạt</a:t>
            </a:r>
            <a:r>
              <a:rPr lang="en-US" sz="2400" b="1" dirty="0">
                <a:solidFill>
                  <a:srgbClr val="002060"/>
                </a:solidFill>
              </a:rPr>
              <a:t> </a:t>
            </a:r>
            <a:r>
              <a:rPr lang="en-US" sz="2400" b="1" dirty="0" err="1">
                <a:solidFill>
                  <a:srgbClr val="002060"/>
                </a:solidFill>
              </a:rPr>
              <a:t>động</a:t>
            </a:r>
            <a:r>
              <a:rPr lang="en-US" sz="2400" b="1" dirty="0">
                <a:solidFill>
                  <a:srgbClr val="002060"/>
                </a:solidFill>
              </a:rPr>
              <a:t> </a:t>
            </a:r>
            <a:r>
              <a:rPr lang="en-US" sz="2400" b="1" dirty="0" err="1">
                <a:solidFill>
                  <a:srgbClr val="002060"/>
                </a:solidFill>
              </a:rPr>
              <a:t>sống</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định</a:t>
            </a:r>
            <a:r>
              <a:rPr lang="en-US" sz="2400" b="1" dirty="0">
                <a:solidFill>
                  <a:srgbClr val="002060"/>
                </a:solidFill>
              </a:rPr>
              <a:t> </a:t>
            </a:r>
            <a:r>
              <a:rPr lang="en-US" sz="2400" b="1" dirty="0" err="1">
                <a:solidFill>
                  <a:srgbClr val="002060"/>
                </a:solidFill>
              </a:rPr>
              <a:t>thì</a:t>
            </a:r>
            <a:r>
              <a:rPr lang="en-US" sz="2400" b="1" dirty="0">
                <a:solidFill>
                  <a:srgbClr val="002060"/>
                </a:solidFill>
              </a:rPr>
              <a:t> </a:t>
            </a:r>
            <a:r>
              <a:rPr lang="en-US" sz="2400" b="1" dirty="0" err="1">
                <a:solidFill>
                  <a:srgbClr val="002060"/>
                </a:solidFill>
              </a:rPr>
              <a:t>tạo</a:t>
            </a:r>
            <a:r>
              <a:rPr lang="en-US" sz="2400" b="1" dirty="0">
                <a:solidFill>
                  <a:srgbClr val="002060"/>
                </a:solidFill>
              </a:rPr>
              <a:t> </a:t>
            </a:r>
            <a:r>
              <a:rPr lang="en-US" sz="2400" b="1" dirty="0" err="1">
                <a:solidFill>
                  <a:srgbClr val="002060"/>
                </a:solidFill>
              </a:rPr>
              <a:t>thành</a:t>
            </a:r>
            <a:r>
              <a:rPr lang="en-US" sz="2400" b="1" dirty="0">
                <a:solidFill>
                  <a:srgbClr val="002060"/>
                </a:solidFill>
              </a:rPr>
              <a:t> </a:t>
            </a:r>
            <a:r>
              <a:rPr lang="en-US" sz="2400" b="1" dirty="0" err="1">
                <a:solidFill>
                  <a:srgbClr val="002060"/>
                </a:solidFill>
              </a:rPr>
              <a:t>cơ</a:t>
            </a:r>
            <a:r>
              <a:rPr lang="en-US" sz="2400" b="1" dirty="0">
                <a:solidFill>
                  <a:srgbClr val="002060"/>
                </a:solidFill>
              </a:rPr>
              <a:t> </a:t>
            </a:r>
            <a:r>
              <a:rPr lang="en-US" sz="2400" b="1" dirty="0" err="1">
                <a:solidFill>
                  <a:srgbClr val="002060"/>
                </a:solidFill>
              </a:rPr>
              <a:t>quan</a:t>
            </a:r>
            <a:r>
              <a:rPr lang="en-US" sz="2400" b="1" dirty="0">
                <a:solidFill>
                  <a:srgbClr val="002060"/>
                </a:solidFill>
              </a:rPr>
              <a:t>.</a:t>
            </a:r>
          </a:p>
        </p:txBody>
      </p:sp>
    </p:spTree>
    <p:extLst>
      <p:ext uri="{BB962C8B-B14F-4D97-AF65-F5344CB8AC3E}">
        <p14:creationId xmlns:p14="http://schemas.microsoft.com/office/powerpoint/2010/main" val="32640759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750"/>
                                        <p:tgtEl>
                                          <p:spTgt spid="6"/>
                                        </p:tgtEl>
                                        <p:attrNameLst>
                                          <p:attrName>ppt_w</p:attrName>
                                        </p:attrNameLst>
                                      </p:cBhvr>
                                      <p:tavLst>
                                        <p:tav tm="0">
                                          <p:val>
                                            <p:strVal val="ppt_w"/>
                                          </p:val>
                                        </p:tav>
                                        <p:tav tm="100000">
                                          <p:val>
                                            <p:fltVal val="0"/>
                                          </p:val>
                                        </p:tav>
                                      </p:tavLst>
                                    </p:anim>
                                    <p:anim calcmode="lin" valueType="num">
                                      <p:cBhvr>
                                        <p:cTn id="7" dur="750"/>
                                        <p:tgtEl>
                                          <p:spTgt spid="6"/>
                                        </p:tgtEl>
                                        <p:attrNameLst>
                                          <p:attrName>ppt_h</p:attrName>
                                        </p:attrNameLst>
                                      </p:cBhvr>
                                      <p:tavLst>
                                        <p:tav tm="0">
                                          <p:val>
                                            <p:strVal val="ppt_h"/>
                                          </p:val>
                                        </p:tav>
                                        <p:tav tm="100000">
                                          <p:val>
                                            <p:fltVal val="0"/>
                                          </p:val>
                                        </p:tav>
                                      </p:tavLst>
                                    </p:anim>
                                    <p:animEffect transition="out" filter="fade">
                                      <p:cBhvr>
                                        <p:cTn id="8" dur="750"/>
                                        <p:tgtEl>
                                          <p:spTgt spid="6"/>
                                        </p:tgtEl>
                                      </p:cBhvr>
                                    </p:animEffect>
                                    <p:set>
                                      <p:cBhvr>
                                        <p:cTn id="9" dur="1" fill="hold">
                                          <p:stCondLst>
                                            <p:cond delay="749"/>
                                          </p:stCondLst>
                                        </p:cTn>
                                        <p:tgtEl>
                                          <p:spTgt spid="6"/>
                                        </p:tgtEl>
                                        <p:attrNameLst>
                                          <p:attrName>style.visibility</p:attrName>
                                        </p:attrNameLst>
                                      </p:cBhvr>
                                      <p:to>
                                        <p:strVal val="hidden"/>
                                      </p:to>
                                    </p:set>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anim calcmode="lin" valueType="num">
                                      <p:cBhvr>
                                        <p:cTn id="14" dur="750" fill="hold"/>
                                        <p:tgtEl>
                                          <p:spTgt spid="7"/>
                                        </p:tgtEl>
                                        <p:attrNameLst>
                                          <p:attrName>ppt_x</p:attrName>
                                        </p:attrNameLst>
                                      </p:cBhvr>
                                      <p:tavLst>
                                        <p:tav tm="0">
                                          <p:val>
                                            <p:strVal val="#ppt_x"/>
                                          </p:val>
                                        </p:tav>
                                        <p:tav tm="100000">
                                          <p:val>
                                            <p:strVal val="#ppt_x"/>
                                          </p:val>
                                        </p:tav>
                                      </p:tavLst>
                                    </p:anim>
                                    <p:anim calcmode="lin" valueType="num">
                                      <p:cBhvr>
                                        <p:cTn id="15"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1" nodeType="clickEffect">
                                  <p:stCondLst>
                                    <p:cond delay="0"/>
                                  </p:stCondLst>
                                  <p:childTnLst>
                                    <p:anim calcmode="lin" valueType="num">
                                      <p:cBhvr>
                                        <p:cTn id="19" dur="750"/>
                                        <p:tgtEl>
                                          <p:spTgt spid="7"/>
                                        </p:tgtEl>
                                        <p:attrNameLst>
                                          <p:attrName>ppt_w</p:attrName>
                                        </p:attrNameLst>
                                      </p:cBhvr>
                                      <p:tavLst>
                                        <p:tav tm="0">
                                          <p:val>
                                            <p:strVal val="ppt_w"/>
                                          </p:val>
                                        </p:tav>
                                        <p:tav tm="100000">
                                          <p:val>
                                            <p:fltVal val="0"/>
                                          </p:val>
                                        </p:tav>
                                      </p:tavLst>
                                    </p:anim>
                                    <p:anim calcmode="lin" valueType="num">
                                      <p:cBhvr>
                                        <p:cTn id="20" dur="750"/>
                                        <p:tgtEl>
                                          <p:spTgt spid="7"/>
                                        </p:tgtEl>
                                        <p:attrNameLst>
                                          <p:attrName>ppt_h</p:attrName>
                                        </p:attrNameLst>
                                      </p:cBhvr>
                                      <p:tavLst>
                                        <p:tav tm="0">
                                          <p:val>
                                            <p:strVal val="ppt_h"/>
                                          </p:val>
                                        </p:tav>
                                        <p:tav tm="100000">
                                          <p:val>
                                            <p:fltVal val="0"/>
                                          </p:val>
                                        </p:tav>
                                      </p:tavLst>
                                    </p:anim>
                                    <p:animEffect transition="out" filter="fade">
                                      <p:cBhvr>
                                        <p:cTn id="21" dur="750"/>
                                        <p:tgtEl>
                                          <p:spTgt spid="7"/>
                                        </p:tgtEl>
                                      </p:cBhvr>
                                    </p:animEffect>
                                    <p:set>
                                      <p:cBhvr>
                                        <p:cTn id="22" dur="1" fill="hold">
                                          <p:stCondLst>
                                            <p:cond delay="749"/>
                                          </p:stCondLst>
                                        </p:cTn>
                                        <p:tgtEl>
                                          <p:spTgt spid="7"/>
                                        </p:tgtEl>
                                        <p:attrNameLst>
                                          <p:attrName>style.visibility</p:attrName>
                                        </p:attrNameLst>
                                      </p:cBhvr>
                                      <p:to>
                                        <p:strVal val="hidden"/>
                                      </p:to>
                                    </p:set>
                                  </p:childTnLst>
                                </p:cTn>
                              </p:par>
                            </p:childTnLst>
                          </p:cTn>
                        </p:par>
                        <p:par>
                          <p:cTn id="23" fill="hold">
                            <p:stCondLst>
                              <p:cond delay="75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66631" y="403863"/>
            <a:ext cx="4719919" cy="413497"/>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II/ TỔ CHỨC CƠ THỂ ĐA BÀO</a:t>
            </a:r>
          </a:p>
        </p:txBody>
      </p:sp>
      <p:grpSp>
        <p:nvGrpSpPr>
          <p:cNvPr id="4" name="Group 3"/>
          <p:cNvGrpSpPr/>
          <p:nvPr/>
        </p:nvGrpSpPr>
        <p:grpSpPr>
          <a:xfrm>
            <a:off x="317518" y="1656823"/>
            <a:ext cx="3030801" cy="1957857"/>
            <a:chOff x="65316" y="1316153"/>
            <a:chExt cx="3233194" cy="2658765"/>
          </a:xfrm>
        </p:grpSpPr>
        <p:sp>
          <p:nvSpPr>
            <p:cNvPr id="5" name="Cloud 4"/>
            <p:cNvSpPr/>
            <p:nvPr/>
          </p:nvSpPr>
          <p:spPr>
            <a:xfrm>
              <a:off x="65316" y="1316153"/>
              <a:ext cx="3233194" cy="2658765"/>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593982" y="1579738"/>
              <a:ext cx="2374002" cy="2131594"/>
            </a:xfrm>
            <a:prstGeom prst="rect">
              <a:avLst/>
            </a:prstGeom>
            <a:noFill/>
          </p:spPr>
          <p:txBody>
            <a:bodyPr wrap="square" rtlCol="0">
              <a:spAutoFit/>
            </a:bodyPr>
            <a:lstStyle/>
            <a:p>
              <a:pPr algn="just"/>
              <a:r>
                <a:rPr lang="en-US" sz="2400" b="1" dirty="0" err="1">
                  <a:solidFill>
                    <a:schemeClr val="bg1"/>
                  </a:solidFill>
                </a:rPr>
                <a:t>Hãy</a:t>
              </a:r>
              <a:r>
                <a:rPr lang="en-US" sz="2400" b="1" dirty="0">
                  <a:solidFill>
                    <a:schemeClr val="bg1"/>
                  </a:solidFill>
                </a:rPr>
                <a:t> </a:t>
              </a:r>
              <a:r>
                <a:rPr lang="en-US" sz="2400" b="1" dirty="0" err="1">
                  <a:solidFill>
                    <a:schemeClr val="bg1"/>
                  </a:solidFill>
                </a:rPr>
                <a:t>nêu</a:t>
              </a:r>
              <a:r>
                <a:rPr lang="en-US" sz="2400" b="1" dirty="0">
                  <a:solidFill>
                    <a:schemeClr val="bg1"/>
                  </a:solidFill>
                </a:rPr>
                <a:t> </a:t>
              </a:r>
              <a:r>
                <a:rPr lang="en-US" sz="2400" b="1" dirty="0" err="1">
                  <a:solidFill>
                    <a:schemeClr val="bg1"/>
                  </a:solidFill>
                </a:rPr>
                <a:t>mối</a:t>
              </a:r>
              <a:r>
                <a:rPr lang="en-US" sz="2400" b="1" dirty="0">
                  <a:solidFill>
                    <a:schemeClr val="bg1"/>
                  </a:solidFill>
                </a:rPr>
                <a:t> </a:t>
              </a:r>
              <a:r>
                <a:rPr lang="en-US" sz="2400" b="1" dirty="0" err="1">
                  <a:solidFill>
                    <a:schemeClr val="bg1"/>
                  </a:solidFill>
                </a:rPr>
                <a:t>quan</a:t>
              </a:r>
              <a:r>
                <a:rPr lang="en-US" sz="2400" b="1" dirty="0">
                  <a:solidFill>
                    <a:schemeClr val="bg1"/>
                  </a:solidFill>
                </a:rPr>
                <a:t> </a:t>
              </a:r>
              <a:r>
                <a:rPr lang="en-US" sz="2400" b="1" dirty="0" err="1">
                  <a:solidFill>
                    <a:schemeClr val="bg1"/>
                  </a:solidFill>
                </a:rPr>
                <a:t>hệ</a:t>
              </a:r>
              <a:r>
                <a:rPr lang="en-US" sz="2400" b="1" dirty="0">
                  <a:solidFill>
                    <a:schemeClr val="bg1"/>
                  </a:solidFill>
                </a:rPr>
                <a:t> </a:t>
              </a:r>
              <a:r>
                <a:rPr lang="en-US" sz="2400" b="1" dirty="0" err="1">
                  <a:solidFill>
                    <a:schemeClr val="bg1"/>
                  </a:solidFill>
                </a:rPr>
                <a:t>giữa</a:t>
              </a:r>
              <a:r>
                <a:rPr lang="en-US" sz="2400" b="1" dirty="0">
                  <a:solidFill>
                    <a:schemeClr val="bg1"/>
                  </a:solidFill>
                </a:rPr>
                <a:t> </a:t>
              </a:r>
              <a:r>
                <a:rPr lang="en-US" sz="2400" b="1" dirty="0" err="1">
                  <a:solidFill>
                    <a:schemeClr val="bg1"/>
                  </a:solidFill>
                </a:rPr>
                <a:t>cơ</a:t>
              </a:r>
              <a:r>
                <a:rPr lang="en-US" sz="2400" b="1" dirty="0">
                  <a:solidFill>
                    <a:schemeClr val="bg1"/>
                  </a:solidFill>
                </a:rPr>
                <a:t> </a:t>
              </a:r>
              <a:r>
                <a:rPr lang="en-US" sz="2400" b="1" dirty="0" err="1">
                  <a:solidFill>
                    <a:schemeClr val="bg1"/>
                  </a:solidFill>
                </a:rPr>
                <a:t>quan</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hệ</a:t>
              </a:r>
              <a:r>
                <a:rPr lang="en-US" sz="2400" b="1" dirty="0">
                  <a:solidFill>
                    <a:schemeClr val="bg1"/>
                  </a:solidFill>
                </a:rPr>
                <a:t> </a:t>
              </a:r>
              <a:r>
                <a:rPr lang="en-US" sz="2400" b="1" dirty="0" err="1">
                  <a:solidFill>
                    <a:schemeClr val="bg1"/>
                  </a:solidFill>
                </a:rPr>
                <a:t>cơ</a:t>
              </a:r>
              <a:r>
                <a:rPr lang="en-US" sz="2400" b="1" dirty="0">
                  <a:solidFill>
                    <a:schemeClr val="bg1"/>
                  </a:solidFill>
                </a:rPr>
                <a:t> </a:t>
              </a:r>
              <a:r>
                <a:rPr lang="en-US" sz="2400" b="1" dirty="0" err="1">
                  <a:solidFill>
                    <a:schemeClr val="bg1"/>
                  </a:solidFill>
                </a:rPr>
                <a:t>quan</a:t>
              </a:r>
              <a:r>
                <a:rPr lang="en-US" sz="2400" b="1" dirty="0">
                  <a:solidFill>
                    <a:schemeClr val="bg1"/>
                  </a:solidFill>
                </a:rPr>
                <a:t>?</a:t>
              </a:r>
            </a:p>
          </p:txBody>
        </p:sp>
      </p:grpSp>
      <p:sp>
        <p:nvSpPr>
          <p:cNvPr id="7" name="TextBox 6"/>
          <p:cNvSpPr txBox="1"/>
          <p:nvPr/>
        </p:nvSpPr>
        <p:spPr>
          <a:xfrm>
            <a:off x="4485218" y="1630740"/>
            <a:ext cx="4402663" cy="1631216"/>
          </a:xfrm>
          <a:prstGeom prst="rect">
            <a:avLst/>
          </a:prstGeom>
          <a:solidFill>
            <a:srgbClr val="FF0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wrap="square" rtlCol="0">
            <a:spAutoFit/>
          </a:bodyPr>
          <a:lstStyle/>
          <a:p>
            <a:pPr algn="just"/>
            <a:r>
              <a:rPr lang="en-US" sz="2400" b="1" dirty="0" err="1">
                <a:solidFill>
                  <a:schemeClr val="bg1"/>
                </a:solidFill>
              </a:rPr>
              <a:t>Nhiều</a:t>
            </a:r>
            <a:r>
              <a:rPr lang="en-US" sz="2400" b="1" dirty="0">
                <a:solidFill>
                  <a:schemeClr val="bg1"/>
                </a:solidFill>
              </a:rPr>
              <a:t> </a:t>
            </a:r>
            <a:r>
              <a:rPr lang="en-US" sz="2400" b="1" dirty="0" err="1">
                <a:solidFill>
                  <a:schemeClr val="bg1"/>
                </a:solidFill>
              </a:rPr>
              <a:t>cơ</a:t>
            </a:r>
            <a:r>
              <a:rPr lang="en-US" sz="2400" b="1" dirty="0">
                <a:solidFill>
                  <a:schemeClr val="bg1"/>
                </a:solidFill>
              </a:rPr>
              <a:t> </a:t>
            </a:r>
            <a:r>
              <a:rPr lang="en-US" sz="2400" b="1" dirty="0" err="1">
                <a:solidFill>
                  <a:schemeClr val="bg1"/>
                </a:solidFill>
              </a:rPr>
              <a:t>quan</a:t>
            </a:r>
            <a:r>
              <a:rPr lang="en-US" sz="2400" b="1" dirty="0">
                <a:solidFill>
                  <a:schemeClr val="bg1"/>
                </a:solidFill>
              </a:rPr>
              <a:t> </a:t>
            </a:r>
            <a:r>
              <a:rPr lang="en-US" sz="2400" b="1" dirty="0" err="1">
                <a:solidFill>
                  <a:schemeClr val="bg1"/>
                </a:solidFill>
              </a:rPr>
              <a:t>cùng</a:t>
            </a:r>
            <a:r>
              <a:rPr lang="en-US" sz="2400" b="1" dirty="0">
                <a:solidFill>
                  <a:schemeClr val="bg1"/>
                </a:solidFill>
              </a:rPr>
              <a:t> </a:t>
            </a:r>
            <a:r>
              <a:rPr lang="en-US" sz="2400" b="1" dirty="0" err="1">
                <a:solidFill>
                  <a:schemeClr val="bg1"/>
                </a:solidFill>
              </a:rPr>
              <a:t>phối</a:t>
            </a:r>
            <a:r>
              <a:rPr lang="en-US" sz="2400" b="1" dirty="0">
                <a:solidFill>
                  <a:schemeClr val="bg1"/>
                </a:solidFill>
              </a:rPr>
              <a:t> </a:t>
            </a:r>
            <a:r>
              <a:rPr lang="en-US" sz="2400" b="1" dirty="0" err="1">
                <a:solidFill>
                  <a:schemeClr val="bg1"/>
                </a:solidFill>
              </a:rPr>
              <a:t>hợp</a:t>
            </a:r>
            <a:r>
              <a:rPr lang="en-US" sz="2400" b="1" dirty="0">
                <a:solidFill>
                  <a:schemeClr val="bg1"/>
                </a:solidFill>
              </a:rPr>
              <a:t> </a:t>
            </a:r>
            <a:r>
              <a:rPr lang="en-US" sz="2400" b="1" dirty="0" err="1">
                <a:solidFill>
                  <a:schemeClr val="bg1"/>
                </a:solidFill>
              </a:rPr>
              <a:t>hoạt</a:t>
            </a:r>
            <a:r>
              <a:rPr lang="en-US" sz="2400" b="1" dirty="0">
                <a:solidFill>
                  <a:schemeClr val="bg1"/>
                </a:solidFill>
              </a:rPr>
              <a:t> </a:t>
            </a:r>
            <a:r>
              <a:rPr lang="en-US" sz="2400" b="1" dirty="0" err="1">
                <a:solidFill>
                  <a:schemeClr val="bg1"/>
                </a:solidFill>
              </a:rPr>
              <a:t>động</a:t>
            </a:r>
            <a:r>
              <a:rPr lang="en-US" sz="2400" b="1" dirty="0">
                <a:solidFill>
                  <a:schemeClr val="bg1"/>
                </a:solidFill>
              </a:rPr>
              <a:t> </a:t>
            </a:r>
            <a:r>
              <a:rPr lang="en-US" sz="2400" b="1" dirty="0" err="1">
                <a:solidFill>
                  <a:schemeClr val="bg1"/>
                </a:solidFill>
              </a:rPr>
              <a:t>để</a:t>
            </a:r>
            <a:r>
              <a:rPr lang="en-US" sz="2400" b="1" dirty="0">
                <a:solidFill>
                  <a:schemeClr val="bg1"/>
                </a:solidFill>
              </a:rPr>
              <a:t> </a:t>
            </a:r>
            <a:r>
              <a:rPr lang="en-US" sz="2400" b="1" dirty="0" err="1">
                <a:solidFill>
                  <a:schemeClr val="bg1"/>
                </a:solidFill>
              </a:rPr>
              <a:t>thực</a:t>
            </a:r>
            <a:r>
              <a:rPr lang="en-US" sz="2400" b="1" dirty="0">
                <a:solidFill>
                  <a:schemeClr val="bg1"/>
                </a:solidFill>
              </a:rPr>
              <a:t> </a:t>
            </a:r>
            <a:r>
              <a:rPr lang="en-US" sz="2400" b="1" dirty="0" err="1">
                <a:solidFill>
                  <a:schemeClr val="bg1"/>
                </a:solidFill>
              </a:rPr>
              <a:t>hiện</a:t>
            </a:r>
            <a:r>
              <a:rPr lang="en-US" sz="2400" b="1" dirty="0">
                <a:solidFill>
                  <a:schemeClr val="bg1"/>
                </a:solidFill>
              </a:rPr>
              <a:t> </a:t>
            </a:r>
            <a:r>
              <a:rPr lang="en-US" sz="2400" b="1" dirty="0" err="1">
                <a:solidFill>
                  <a:schemeClr val="bg1"/>
                </a:solidFill>
              </a:rPr>
              <a:t>một</a:t>
            </a:r>
            <a:r>
              <a:rPr lang="en-US" sz="2400" b="1" dirty="0">
                <a:solidFill>
                  <a:schemeClr val="bg1"/>
                </a:solidFill>
              </a:rPr>
              <a:t> </a:t>
            </a:r>
            <a:r>
              <a:rPr lang="en-US" sz="2400" b="1" dirty="0" err="1">
                <a:solidFill>
                  <a:schemeClr val="bg1"/>
                </a:solidFill>
              </a:rPr>
              <a:t>quá</a:t>
            </a:r>
            <a:r>
              <a:rPr lang="en-US" sz="2400" b="1" dirty="0">
                <a:solidFill>
                  <a:schemeClr val="bg1"/>
                </a:solidFill>
              </a:rPr>
              <a:t> </a:t>
            </a:r>
            <a:r>
              <a:rPr lang="en-US" sz="2400" b="1" dirty="0" err="1">
                <a:solidFill>
                  <a:schemeClr val="bg1"/>
                </a:solidFill>
              </a:rPr>
              <a:t>trình</a:t>
            </a:r>
            <a:r>
              <a:rPr lang="en-US" sz="2400" b="1" dirty="0">
                <a:solidFill>
                  <a:schemeClr val="bg1"/>
                </a:solidFill>
              </a:rPr>
              <a:t> </a:t>
            </a:r>
            <a:r>
              <a:rPr lang="en-US" sz="2400" b="1" dirty="0" err="1">
                <a:solidFill>
                  <a:schemeClr val="bg1"/>
                </a:solidFill>
              </a:rPr>
              <a:t>sống</a:t>
            </a:r>
            <a:r>
              <a:rPr lang="en-US" sz="2400" b="1" dirty="0">
                <a:solidFill>
                  <a:schemeClr val="bg1"/>
                </a:solidFill>
              </a:rPr>
              <a:t> </a:t>
            </a:r>
            <a:r>
              <a:rPr lang="en-US" sz="2400" b="1" dirty="0" err="1">
                <a:solidFill>
                  <a:schemeClr val="bg1"/>
                </a:solidFill>
              </a:rPr>
              <a:t>nào</a:t>
            </a:r>
            <a:r>
              <a:rPr lang="en-US" sz="2400" b="1" dirty="0">
                <a:solidFill>
                  <a:schemeClr val="bg1"/>
                </a:solidFill>
              </a:rPr>
              <a:t> </a:t>
            </a:r>
            <a:r>
              <a:rPr lang="en-US" sz="2400" b="1" dirty="0" err="1">
                <a:solidFill>
                  <a:schemeClr val="bg1"/>
                </a:solidFill>
              </a:rPr>
              <a:t>đó</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cơ</a:t>
            </a:r>
            <a:r>
              <a:rPr lang="en-US" sz="2400" b="1" dirty="0">
                <a:solidFill>
                  <a:schemeClr val="bg1"/>
                </a:solidFill>
              </a:rPr>
              <a:t> </a:t>
            </a:r>
            <a:r>
              <a:rPr lang="en-US" sz="2400" b="1" dirty="0" err="1">
                <a:solidFill>
                  <a:schemeClr val="bg1"/>
                </a:solidFill>
              </a:rPr>
              <a:t>thể</a:t>
            </a:r>
            <a:r>
              <a:rPr lang="en-US" sz="2400" b="1" dirty="0">
                <a:solidFill>
                  <a:schemeClr val="bg1"/>
                </a:solidFill>
              </a:rPr>
              <a:t> </a:t>
            </a:r>
            <a:r>
              <a:rPr lang="en-US" sz="2400" b="1" dirty="0" err="1">
                <a:solidFill>
                  <a:schemeClr val="bg1"/>
                </a:solidFill>
              </a:rPr>
              <a:t>được</a:t>
            </a:r>
            <a:r>
              <a:rPr lang="en-US" sz="2400" b="1" dirty="0">
                <a:solidFill>
                  <a:schemeClr val="bg1"/>
                </a:solidFill>
              </a:rPr>
              <a:t> </a:t>
            </a:r>
            <a:r>
              <a:rPr lang="en-US" sz="2400" b="1" dirty="0" err="1">
                <a:solidFill>
                  <a:schemeClr val="bg1"/>
                </a:solidFill>
              </a:rPr>
              <a:t>gọi</a:t>
            </a:r>
            <a:r>
              <a:rPr lang="en-US" sz="2400" b="1" dirty="0">
                <a:solidFill>
                  <a:schemeClr val="bg1"/>
                </a:solidFill>
              </a:rPr>
              <a:t> </a:t>
            </a:r>
            <a:r>
              <a:rPr lang="en-US" sz="2400" b="1" dirty="0" err="1">
                <a:solidFill>
                  <a:schemeClr val="bg1"/>
                </a:solidFill>
              </a:rPr>
              <a:t>là</a:t>
            </a:r>
            <a:r>
              <a:rPr lang="en-US" sz="2400" b="1" dirty="0">
                <a:solidFill>
                  <a:schemeClr val="bg1"/>
                </a:solidFill>
              </a:rPr>
              <a:t> </a:t>
            </a:r>
            <a:r>
              <a:rPr lang="en-US" sz="2800" b="1" dirty="0" err="1">
                <a:solidFill>
                  <a:srgbClr val="FFFF00"/>
                </a:solidFill>
              </a:rPr>
              <a:t>hệ</a:t>
            </a:r>
            <a:r>
              <a:rPr lang="en-US" sz="2800" b="1" dirty="0">
                <a:solidFill>
                  <a:srgbClr val="FFFF00"/>
                </a:solidFill>
              </a:rPr>
              <a:t> </a:t>
            </a:r>
            <a:r>
              <a:rPr lang="en-US" sz="2800" b="1" dirty="0" err="1">
                <a:solidFill>
                  <a:srgbClr val="FFFF00"/>
                </a:solidFill>
              </a:rPr>
              <a:t>cơ</a:t>
            </a:r>
            <a:r>
              <a:rPr lang="en-US" sz="2800" b="1" dirty="0">
                <a:solidFill>
                  <a:srgbClr val="FFFF00"/>
                </a:solidFill>
              </a:rPr>
              <a:t> </a:t>
            </a:r>
            <a:r>
              <a:rPr lang="en-US" sz="2800" b="1" dirty="0" err="1">
                <a:solidFill>
                  <a:srgbClr val="FFFF00"/>
                </a:solidFill>
              </a:rPr>
              <a:t>quan</a:t>
            </a:r>
            <a:r>
              <a:rPr lang="en-US" sz="2800" b="1" dirty="0">
                <a:solidFill>
                  <a:srgbClr val="FFFF00"/>
                </a:solidFill>
              </a:rPr>
              <a:t>.</a:t>
            </a:r>
          </a:p>
        </p:txBody>
      </p:sp>
      <p:sp>
        <p:nvSpPr>
          <p:cNvPr id="8" name="Right Arrow 7"/>
          <p:cNvSpPr/>
          <p:nvPr/>
        </p:nvSpPr>
        <p:spPr>
          <a:xfrm>
            <a:off x="3580962" y="2111417"/>
            <a:ext cx="553432" cy="477294"/>
          </a:xfrm>
          <a:prstGeom prst="rightArrow">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stretch>
            <a:fillRect/>
          </a:stretch>
        </p:blipFill>
        <p:spPr>
          <a:xfrm>
            <a:off x="4326591" y="3308019"/>
            <a:ext cx="4402663" cy="2708966"/>
          </a:xfrm>
          <a:prstGeom prst="rect">
            <a:avLst/>
          </a:prstGeom>
        </p:spPr>
      </p:pic>
      <p:sp>
        <p:nvSpPr>
          <p:cNvPr id="11" name="TextBox 10"/>
          <p:cNvSpPr txBox="1"/>
          <p:nvPr/>
        </p:nvSpPr>
        <p:spPr>
          <a:xfrm>
            <a:off x="317518" y="4148300"/>
            <a:ext cx="3832412" cy="830997"/>
          </a:xfrm>
          <a:prstGeom prst="rect">
            <a:avLst/>
          </a:prstGeom>
          <a:solidFill>
            <a:srgbClr val="FF0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wrap="square" rtlCol="0">
            <a:spAutoFit/>
          </a:bodyPr>
          <a:lstStyle/>
          <a:p>
            <a:pPr algn="just"/>
            <a:r>
              <a:rPr lang="en-US" sz="2400" b="1" dirty="0">
                <a:solidFill>
                  <a:schemeClr val="bg1"/>
                </a:solidFill>
              </a:rPr>
              <a:t>Ở </a:t>
            </a:r>
            <a:r>
              <a:rPr lang="en-US" sz="2400" b="1" dirty="0" err="1">
                <a:solidFill>
                  <a:schemeClr val="bg1"/>
                </a:solidFill>
              </a:rPr>
              <a:t>thực</a:t>
            </a:r>
            <a:r>
              <a:rPr lang="en-US" sz="2400" b="1" dirty="0">
                <a:solidFill>
                  <a:schemeClr val="bg1"/>
                </a:solidFill>
              </a:rPr>
              <a:t> </a:t>
            </a:r>
            <a:r>
              <a:rPr lang="en-US" sz="2400" b="1" dirty="0" err="1">
                <a:solidFill>
                  <a:schemeClr val="bg1"/>
                </a:solidFill>
              </a:rPr>
              <a:t>vật</a:t>
            </a:r>
            <a:r>
              <a:rPr lang="en-US" sz="2400" b="1" dirty="0">
                <a:solidFill>
                  <a:schemeClr val="bg1"/>
                </a:solidFill>
              </a:rPr>
              <a:t>, </a:t>
            </a:r>
            <a:r>
              <a:rPr lang="en-US" sz="2400" b="1" dirty="0" err="1">
                <a:solidFill>
                  <a:schemeClr val="bg1"/>
                </a:solidFill>
              </a:rPr>
              <a:t>có</a:t>
            </a:r>
            <a:r>
              <a:rPr lang="en-US" sz="2400" b="1" dirty="0">
                <a:solidFill>
                  <a:schemeClr val="bg1"/>
                </a:solidFill>
              </a:rPr>
              <a:t> 2 </a:t>
            </a:r>
            <a:r>
              <a:rPr lang="en-US" sz="2400" b="1" dirty="0" err="1">
                <a:solidFill>
                  <a:schemeClr val="bg1"/>
                </a:solidFill>
              </a:rPr>
              <a:t>hệ</a:t>
            </a:r>
            <a:r>
              <a:rPr lang="en-US" sz="2400" b="1" dirty="0">
                <a:solidFill>
                  <a:schemeClr val="bg1"/>
                </a:solidFill>
              </a:rPr>
              <a:t> </a:t>
            </a:r>
            <a:r>
              <a:rPr lang="en-US" sz="2400" b="1" dirty="0" err="1">
                <a:solidFill>
                  <a:schemeClr val="bg1"/>
                </a:solidFill>
              </a:rPr>
              <a:t>cơ</a:t>
            </a:r>
            <a:r>
              <a:rPr lang="en-US" sz="2400" b="1" dirty="0">
                <a:solidFill>
                  <a:schemeClr val="bg1"/>
                </a:solidFill>
              </a:rPr>
              <a:t> </a:t>
            </a:r>
            <a:r>
              <a:rPr lang="en-US" sz="2400" b="1" dirty="0" err="1">
                <a:solidFill>
                  <a:schemeClr val="bg1"/>
                </a:solidFill>
              </a:rPr>
              <a:t>quan</a:t>
            </a:r>
            <a:r>
              <a:rPr lang="en-US" sz="2400" b="1" dirty="0">
                <a:solidFill>
                  <a:schemeClr val="bg1"/>
                </a:solidFill>
              </a:rPr>
              <a:t> </a:t>
            </a:r>
            <a:r>
              <a:rPr lang="en-US" sz="2400" b="1" dirty="0" err="1">
                <a:solidFill>
                  <a:schemeClr val="bg1"/>
                </a:solidFill>
              </a:rPr>
              <a:t>chính</a:t>
            </a:r>
            <a:r>
              <a:rPr lang="en-US" sz="2400" b="1" dirty="0">
                <a:solidFill>
                  <a:schemeClr val="bg1"/>
                </a:solidFill>
              </a:rPr>
              <a:t> </a:t>
            </a:r>
            <a:r>
              <a:rPr lang="en-US" sz="2400" b="1" dirty="0" err="1">
                <a:solidFill>
                  <a:schemeClr val="bg1"/>
                </a:solidFill>
              </a:rPr>
              <a:t>là</a:t>
            </a:r>
            <a:r>
              <a:rPr lang="en-US" sz="2400" b="1" dirty="0">
                <a:solidFill>
                  <a:schemeClr val="bg1"/>
                </a:solidFill>
              </a:rPr>
              <a:t>: </a:t>
            </a:r>
            <a:r>
              <a:rPr lang="en-US" sz="2400" b="1" dirty="0" err="1">
                <a:solidFill>
                  <a:schemeClr val="bg1"/>
                </a:solidFill>
              </a:rPr>
              <a:t>hệ</a:t>
            </a:r>
            <a:r>
              <a:rPr lang="en-US" sz="2400" b="1" dirty="0">
                <a:solidFill>
                  <a:schemeClr val="bg1"/>
                </a:solidFill>
              </a:rPr>
              <a:t> </a:t>
            </a:r>
            <a:r>
              <a:rPr lang="en-US" sz="2400" b="1" dirty="0" err="1">
                <a:solidFill>
                  <a:schemeClr val="bg1"/>
                </a:solidFill>
              </a:rPr>
              <a:t>chồi</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hệ</a:t>
            </a:r>
            <a:r>
              <a:rPr lang="en-US" sz="2400" b="1" dirty="0">
                <a:solidFill>
                  <a:schemeClr val="bg1"/>
                </a:solidFill>
              </a:rPr>
              <a:t> </a:t>
            </a:r>
            <a:r>
              <a:rPr lang="en-US" sz="2400" b="1" dirty="0" err="1">
                <a:solidFill>
                  <a:schemeClr val="bg1"/>
                </a:solidFill>
              </a:rPr>
              <a:t>rễ</a:t>
            </a:r>
            <a:r>
              <a:rPr lang="en-US" sz="2400" b="1" dirty="0">
                <a:solidFill>
                  <a:schemeClr val="bg1"/>
                </a:solidFill>
              </a:rPr>
              <a:t>.</a:t>
            </a:r>
          </a:p>
        </p:txBody>
      </p:sp>
    </p:spTree>
    <p:extLst>
      <p:ext uri="{BB962C8B-B14F-4D97-AF65-F5344CB8AC3E}">
        <p14:creationId xmlns:p14="http://schemas.microsoft.com/office/powerpoint/2010/main" val="401897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anim calcmode="lin" valueType="num">
                                      <p:cBhvr>
                                        <p:cTn id="14" dur="750" fill="hold"/>
                                        <p:tgtEl>
                                          <p:spTgt spid="8"/>
                                        </p:tgtEl>
                                        <p:attrNameLst>
                                          <p:attrName>ppt_x</p:attrName>
                                        </p:attrNameLst>
                                      </p:cBhvr>
                                      <p:tavLst>
                                        <p:tav tm="0">
                                          <p:val>
                                            <p:strVal val="#ppt_x"/>
                                          </p:val>
                                        </p:tav>
                                        <p:tav tm="100000">
                                          <p:val>
                                            <p:strVal val="#ppt_x"/>
                                          </p:val>
                                        </p:tav>
                                      </p:tavLst>
                                    </p:anim>
                                    <p:anim calcmode="lin" valueType="num">
                                      <p:cBhvr>
                                        <p:cTn id="15" dur="75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anim calcmode="lin" valueType="num">
                                      <p:cBhvr>
                                        <p:cTn id="20" dur="750" fill="hold"/>
                                        <p:tgtEl>
                                          <p:spTgt spid="7"/>
                                        </p:tgtEl>
                                        <p:attrNameLst>
                                          <p:attrName>ppt_x</p:attrName>
                                        </p:attrNameLst>
                                      </p:cBhvr>
                                      <p:tavLst>
                                        <p:tav tm="0">
                                          <p:val>
                                            <p:strVal val="#ppt_x"/>
                                          </p:val>
                                        </p:tav>
                                        <p:tav tm="100000">
                                          <p:val>
                                            <p:strVal val="#ppt_x"/>
                                          </p:val>
                                        </p:tav>
                                      </p:tavLst>
                                    </p:anim>
                                    <p:anim calcmode="lin" valueType="num">
                                      <p:cBhvr>
                                        <p:cTn id="21"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75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750"/>
                                        <p:tgtEl>
                                          <p:spTgt spid="11"/>
                                        </p:tgtEl>
                                      </p:cBhvr>
                                    </p:animEffect>
                                    <p:anim calcmode="lin" valueType="num">
                                      <p:cBhvr>
                                        <p:cTn id="32" dur="750" fill="hold"/>
                                        <p:tgtEl>
                                          <p:spTgt spid="11"/>
                                        </p:tgtEl>
                                        <p:attrNameLst>
                                          <p:attrName>ppt_x</p:attrName>
                                        </p:attrNameLst>
                                      </p:cBhvr>
                                      <p:tavLst>
                                        <p:tav tm="0">
                                          <p:val>
                                            <p:strVal val="#ppt_x"/>
                                          </p:val>
                                        </p:tav>
                                        <p:tav tm="100000">
                                          <p:val>
                                            <p:strVal val="#ppt_x"/>
                                          </p:val>
                                        </p:tav>
                                      </p:tavLst>
                                    </p:anim>
                                    <p:anim calcmode="lin" valueType="num">
                                      <p:cBhvr>
                                        <p:cTn id="33"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6" y="160338"/>
            <a:ext cx="8377236" cy="1143000"/>
          </a:xfrm>
          <a:ln>
            <a:solidFill>
              <a:srgbClr val="0066FF"/>
            </a:solidFill>
          </a:ln>
        </p:spPr>
        <p:txBody>
          <a:bodyPr>
            <a:noAutofit/>
          </a:bodyPr>
          <a:lstStyle/>
          <a:p>
            <a:r>
              <a:rPr lang="en-US" sz="2400">
                <a:latin typeface="Arial" panose="020B0604020202020204" pitchFamily="34" charset="0"/>
                <a:cs typeface="Arial" panose="020B0604020202020204" pitchFamily="34" charset="0"/>
              </a:rPr>
              <a:t>Quan sát các sinh vật trong hình:</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Hãy xác định: sinh vật đơn bào- sinh vật đa bào</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Hãy đưa ra lý do giúp em xác định được như vậy?</a:t>
            </a:r>
          </a:p>
        </p:txBody>
      </p:sp>
      <p:pic>
        <p:nvPicPr>
          <p:cNvPr id="1026" name="Picture 2" descr="Có phải tất cả các loại vi khuẩn đều có hại hay không? | Medlat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460783"/>
            <a:ext cx="2587656" cy="1882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ung-roi - Flash 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108" y="1460784"/>
            <a:ext cx="2520286" cy="188280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oHCBYWFRgVFhYZGBgZHBocHBwYGhgaHBocHBwaGhocGhwhIy4lHB4tHxocJjgoKzAxNTU1HCQ7QDs0Py40NTEBDAwMEA8QHhISHzQrJSs0NDQ0MTQ0NDQ0NDQ0ND00NDQ0NDQ0NDQ0NDQ0NDQ0NDQ0NDQ0NDQ0NDQ0NDQ0NDQ0NP/AABEIANgA6QMBIgACEQEDEQH/xAAcAAABBQEBAQAAAAAAAAAAAAAEAQIDBQYABwj/xAA/EAACAQIEAwUFBgUEAQUBAAABAhEAIQMEEjFBUWEFInGBkQYTMqHwFEJSscHRByNy4fFigpKishYkM0PiFf/EABoBAAIDAQEAAAAAAAAAAAAAAAECAAMEBQb/xAAnEQACAgICAgEEAwEBAAAAAAAAAQIRAyESMQRBURMiYZEycbGBBf/aAAwDAQACEQMRAD8A9D7QzbB2AYgAnY7VXDOYp/8Asb/kaJ7Qce8YR940I2HMRYVxJzkpPb7YHYeMw2izuW/qPzqBc1i3BZp/qNdhYkCKlwcQGq3ml8v9iu3ohwMfG1GXaOHeNEYmPiLEu0HqaaXloFNxZJvQU5Ndv9hV9Exx3j42/wCRp+HjP+JvU0A7HYURg4hAiljOa7b/AGWaJzmH/E3qanTMNFyfU0HNP1gDen+pNPt/shKcw34m9TT0xW/E3qaCws6juyINWgSzA91SdlH4ibnpT9Zmnc5Ltv8AYXFxdNBRxW/E3qaITGMbn1oFnp+WeRUjkk/bJoIxMw3M+tRHGbm3qajxTNNRzR5Sb7ZAkY7fiPqaX7Q3M+tDlqQ0Ocl7YzoKGO34j605cU8z60Moqm7Q9rMtgkqXLsNwgDR0JkCfOroPJJ0rZE0uzUq55n1qRXPOvKs3/ETHLfysNEUfj1OT4kEAeEVddg+3wdwmOioDYOpMA82nYflNbY4skVb/ANA5RZvtRrtRpqkESLg0tOmCh2qk1GkrqjZKOLHnTGY8zTqaRVcmxkkMLHmfWjKDIoypjv2CRm8zlmfEc2gMaDx2i1TZ/MujOBxY36TVdhanJ41y838nXyymS2EIRUoTlQbowtFTo5gDifo1TfoBKEaJ4/UUped6erczH60Oyd/pRp9+hlolcRQ+dzRRGc2iy8ZY7UWxAFqzfbeaLuEX4UNze7bEdY/enxx5SNfh4HmypPrtiZHtAjEDMTpKBYnkov6gnzoXtbtgudCkxtA4+NQsIufL65U3M+6DCHUYkTpG9a3BXZ6FYMEcik1uqRpeymTAw1XWs7tBnvHfx4Dyq0w8QOAwuDselecY2LPOePM1u+wM173CVtGgDurcEELaRxF7X5VTOCrs5nneF9NfUttt7LFcM09zG1PmkeKqqkcxojUzUy7U1AKlgU0WwxBytThLULnM6mFd2CqEdiT0KAADck6jYVgvav20OKhy+XVlDGHYkaiPwKBtPG+1uNtOLDLJ0tfJG4xWyT2v9rCxOBgNC7O4+9zAP4fzrE4rEDqbDxpuEQCZ3FSJhO7atNhYTbxPp+tdfHCMI0jLKTbtiYeHFvomisFJpBgEDh5UQhFgJgfV6sSEc0e0ezWMXyuCzb6FB8V7v6VZ1kPYTtv3mH7hlCthqNMT3lBgk8LSON71r5rI1TaNSdqzq6urqVhOpDSmm0GFDaKoeiKMELIynarEO0b6jQ/ZbhdRO9Sdr4kYjSLajeocHKso1RY/rXImn9RtfIiJ2zAIJi9RYRkzS4uCU+KBP1FOwM0qiCsUqjbfIWrEeZ4+NEYODbjUeLjK1FYEFd6HG3onsHG/+B8+FZnFyGKndIw33OpXnjuVi5rStgap7obxg/nWA7bbETMu8kYRKgoIFgFnSOBmfGtHjcUmq38nS/8APclNqL/sKzyPpDKQxHmd772nxMXqF8mXQlhpYgFCQoKsQDB0yCRcSLcb0Bg54o7I86RJB3gHZucQb8uYra9l9m+8w1x2xCndLroAEL8WokggzpmPC9a4x5PR0vJyKH3Sf4S/JQdi9jLmFBGKUYRrRklh1VgQCDwMW5Gtxk8BcJFRB3VEDn4nqd6xWRzQw8UMpEE3IgapMsI23kx4EVvMsA4BBkESCOINYsl8qRzvMy5pUpO16Fa9IqHjTj3WiiDVdGGKbIkW9SOtOVKViFUs1goJJ6ASadItSVbPJ/4i9shcdkFzhgIB1IDE+rR5VlOy+84JvHE/93Pnage086cxmXxD99y0HgWJYT/SD8qITNKo0LsIE/itE/XM867uNcYJfCMsvbLnLImtmN5Ja/UyIFGl1mLx+vSfr8qpcByeMcqcc4V2TXwuYg+IFvKrEzO4tvZcrjLuFG/lPWu9+CCI57RI9azOb7WJMO6pbZQTbkWnV+dBp2gdUKw8Rb9AD4QBzmpYfpG1wMcIQwLI3BlJHoRW07B9r2WEzJ1rwxAO8P6wNx1F/GvLstnXWNa6l4lb249Rz+XhbYGJIlD5cI6fXEVHFS0yR5R2j3NMRWUMpDKRIIMgjmDxp015d7M+0bYB03bDnvpxUn7ycj02Pzr0zL46uodGDKwkEcazZIOLNUJqSJDXV1dVRYIKIocURTQFkZTO4ynEdSsmT+dRtnSYBHw0vaGKutx97UfzoJ0O9c/I2m0VE2PmizLq2BqftF1YLp+VCqoKaqTDSN/hpFdUw7GYTSb7VZYaqoBmqdH70DamvmCGtJFVqosZU0aAqd1rI+0Uh0ZpAfUJHB1AO/AlZjwNW+WzjiZ9Kr/aTH/ks2kFtk1AGHbuggnYwTerYNcqNPjZnhyKS/ozHaI04bk/EVKi0mX7u3SZ8qscvncymB7p3WNIXSq2CwQqltyAQBw2rM9kZhmdtbu5hWBabEllAPKxDRzgVqQmw4EzPSbCrMs3jaijrya8j7n0QDDJn+qR1B28f38a0nsp2iEPu3Nj8J3jjvyNUTrF9j+lreHej58KnVCO8DsdQ5i946Vk5tOyTxRnBxZuxhBiWmpUI2qn7MzWpAw32IHPn4HerDBY8RVmntHGScJOL7CTiAVQe3PaYwcjjuDDMhRfF+7bqASfKrjTeTXnf8Xsz3MDAG7uW9IUf+Zq/BDlNIMpJJnlyNpAPFp/42v5xU+WOo32H0BQOabvkcFMDoBYUQMTTC8Rv4n6jyrrmVotgzx3QfUAfOon1XJZZ8S/5QBQuG5PCfG/5074zG4FMLVA2ZyYMtJJOwFBnAZLxWnymW46J4AGQI8YO9BdtxIRYkXaNp4CpQqluiz9nmJXiSdufSvV8z7CYTYK6B7vHVFBZSdLsBJ1rt8U3F/HasL/AAr7M99mQW+DBAdurTCD1v8A7a9riqckmnothG07PG872e+HiFXUpiAXHBo4g8QRy5Vfex3bvu3925hHMGfuPz8DsfI8K2vbfZKZhNDWZbo0SVO3mCLEfqBXmfavZ74GIysIYQbfCytIBB4iVP5c6shJTXGRTKLg+SPXQa6s77H9qe9wdDGXQATxK/dPiNvTnWhrLOLi6ZqjJSVodU9DA0TTYwSMZ2tHvHEGdRvQWC5XjIq37RzCq7KRuxvTuzMuhnaudNNyaX5FcU2kVr5lNJWCJ9KZg5k/CINWed7PXVtM8PrhQqYPuiYEj63qnlT2LJNOgZ0UjkaVIgCKJVQTIEn5VKUEjY0racrZF+DkyyaCeNZT2zxIwVQG7H/8j5sK1D9a8/8Aa/MfzyPuqEAHnqn1/Kr8UuUuui3BHlNL4KrKMFseer02Hqo9a1GWMqvkvod/Wax+BiamHIkb8AsAnzitF2Zj/AnSfMsSR8xS50+zuY36LWDPnbwiP2qfL4cSvoTtHI+G3gaaqcf9Q+X+KLdeHU/3HmKxtlraRL2Lj6MSCIBsQfHf1/M861oxJmBt+dYk4cHx2P6edavIOWw1M8LnrxnrV2CTdxRg8uCtTXsIYyOVeTe2gOP2hgqNkRm6AAxPrXonbub0JIMaQT6CayuF2eHnFaQXw1TcGAbmDxuflXc8bx3GPJ9s5GSdukeQKpfELKsgsYgb8h52qZMq+qDGqbib+fKvR37CwcBCA6YYZpYmBaCAoPDYennVf/6fw3BODiK7RsOJ8b/R9NXAVz+DO5bIzYkX8TRp7NVR8aX4SfnIqLN5XM4AJKMF590g+Vz9cKCHbc2dfMWPmKZKPsplLIwvHZxyYdDag8R0ZeOocDuT+tFtiIyyihjzk/ltNU+IQDBWKDigx2e5fwu7HOBlBiMIfHIfqEiEHpLf7q2k1hP4Z+1ozWH9nxCBjYSiItrwxCho4MLBh1B4wN3WGVqTs2LoSaqfaDsgZhIEB1up+ZU/6T8t6tSK4CkUmmFpNUzy7sDNNlsyA3dGoo4PAGzT4GD5V6nFYf2+7KgDNoLqQMSOK2Cv4iynoRyrVdj5nXgYbm8osnmQIJ9avyyUkn/wqxpxbQaooihxRFJD2PIwnaQPvsWTbU1Nyj6RY1H2k38/F5Bm/OoVx1rkSi+bf5ZmlJplp9qvuTTmxRY6v2qnzGJAkeNQfbZEbUVG00w/UVFy2MJlbmo51NJMedCZbEtNErmQBESaCg1tjKS7YRjMI3ryj2gzJbM43GSkeGlWgebV6Pnc0RhuQIOlo9L15ZncSWDNudYB5lCInxrX48O2avGa20M7Oxe8Z8B1i5+cVe5LNgYgPAFh+cf9hHnWUw20NHJp+vKrfK4neHkT4zRywOnjnej0LKPKLPM/rRiXHX9aoMhm5ULyJ+Z/vVthZjuz0n0v+lcucWmXMPZZFE5LtEYaurGw70nhFm/Shw/DxI/P9aHZgY5GP2gjjcR6UcEuGRSq/wAFOVc4OJj+1faHMO7p8aNIXugMVIsQB4jyo3JZ7G0L3kwgAAFeAbc5YelWXamTQS5LKpEkpHd6kEWHGQapURNi+tTxDQR46p+tq7UfLcv46ML8aOrCc9n0AnFwkc8OIPUGDQoOFjIXRDhOlyhIgjbUjcR4elDZtHQSjtiIN1e5Xwb4h4ER0NDe9WAblGsQwEg8ZixHW3hvTLy5Re9hl4UZrTokx81qAZ2Y8NSsyuOjEfEPH+1Vv2XLs0NqIJkye94q3Ondq5R8LvoS2GwBPGBzniOu4qnJ1N3WIJEiCItuCDaf2rVDNHJG0c/JgnilTDMfIJhv/KLlDsW0z4EcvOaCz+MSxMW8ACPGrbsvEbSRiQ3IbGP3qu7RVCxKyPGnUk9JicZJ20N7C7YbK5nDzCSdDSwH3lNnXzUnzivpjLZhXRHQ6kdQykbFWEg+hr5TcQYr37+E3aHvez0UmTgu+F5AhlHkrqPKqMy3ZoizaCuFcaaKobocZj4aujIwDKwKsDsQRBB8qH7LyYwcJMIEsEGkE7kSYnrRlNilbZKQnGi6FC0TT4xZHn/aan3+MNgWY8p/egwFmbnoB+8UZ2jg/wA/FPNm/OhCCJv5Vhm/uevZhlLbHPiKBBB9f7U1FVoEeH1NSYeJqXS0Azv/AJqJ9N1meoqONU1QK+CfFUAd0x6U3DeKjwsGR4UmluBA6URmpJAvbWa0YTsTuNP/AC7v615pjPOCr7w0npMB/wDuR6Vsfb7FZMsZtqYKCOe/5Ka84x82SXCnuuxaDwk6o9Y9K2+PD7TTik4xC8ZwXkcQv/iB+Yozs/FuSekVSLiGfG1H4GJG3j9elHLDRuwZbezVZTNRBmxn9x+lWOFnzeDcAKL8wB+s1mcHFsOFp+QqXLY+pkvuwnwBFY/ocjVPOono+XzN1J4pJ8TpiPIH0qUMpYr1J8xBPlEN41lc52mqAQ9ws+QFgOfwmiMbtgJi4cxoxNjycGV8iGK+YrOvHlXJIH1I8uLfZpEzyAEOe6shp+5f4v6ePSZsKyfb+Q0Nry4UGJZDAXQdnQ/hJsRwPKDTu1e0PdY6vujSHHNTAY9baTH+gUIO0Qyvl9QLIzHAcnfcBZ4hl0rF5tNXYk1tEklF7J8nriSIIFwb6fDmOn0YczlABqVe6T30mQDwZTyO48+NqB9nu1icRsJuF1HJeS+H7HnWmxEsCIuCbbMpifMGDVOZyxyqRuxcJxTXRXZBmWcJoYHU2HPG0vhnrEkefKsl23kPcuHT/wCNzKH8J4oa0+bDQwWzKNSnkyd5fQgjwtVfm8YNguxXUrKSVtIaCwZeRBBt0q7x8jjLkvfaM3lYYyjXxtMD7F9ocLDYLj5XCxgdmYurieAcGB0Omf0n7e7HwygzOWZmwWbTpePeYOJ8XusSN5ElW4i0kwWy2LhE3WCCoMfI/XhV/wCyPaAXMLg4h/k5oLg4vQtAw8QcmV4YHheum17RxvwzOuZr2f8AgkD9lzHL3/z92k/pXlftD2c2BjOjiGVirDgGAFx0bcdDXs38IMpo7PDkR7zExH8gRhj/AMKGR3EiVM24NdSgCuNZ9lghrjSTSBqDZKHip6HmiatgJI847YD+/wAUg21EAAdaDwEYWeJPW/yontzFIx8XiNR/OoMs4D+8i0RDfpWOSTk1fswNfcEYeXRtQZjHCk+yQQAN7zO1R4ZRNb6mII2bh4UIMwzNNwvP9uVRpJKy2KjFbLHEAQ7/ADqTFxUgAfKgHxQWEiF4E8fGn/EbCI+dSvgnJVpFJ7d4evJOeKMjf9tJ+TGvJyb17jncuHw3w2A0urKSOGoRPlXiOPhlWZW+JSQfEGD8xW3x5fbRZB+jkYb8any73jmf3oSnBjvV7Vqi2Lp2WbZkwRRGQxwHSRESSfIk/KqdGIFtqm99O9BQSi0gyk3JN+iwzWaLsX5beF4pc92hrwsNTMoXBnl3YPz+VVwao3NHiqX4F5O2/kvcx2m2MiaiS66wxiJBIK/K3lQrORBEzMg8iOIoLLsQPE0Qyn68qzuKUtG+Mm4qxGzBR8PFXdTHKQOHmJFeopiK+GrqbWYeBsfkflXnGXwWOFioACSFImJEsBInrbxcVtfZRH9xodWVklCrAgjeLeBHrWTz4pwUvgv8CdTcX73+iTMHS6nhqIPmJ/MR51SBdDPgkW1Sv9JYow/Xzq8zKXv+JPnA/OiOzeyTi53DBEDRmC1ugWD/ALnB9Ky4N6NXkSpX8f4wP2G9nBjJm8BwASuE6MR8LziBT4d0g9CawPbXZ75fEZHUoyEgj8LC4g+hB4gg19DezeUCYWG0Q2nSx5jUzAeRZvWl7a9nMtmirY+GHKEQZKkgfdaCNS9D+tdLHka7OPkinJ0effxa7LLph50LEKiYp5swlDHSSCf9SDgY9A9hhHZ+UER/Jwz6qDPzmrHPZNMbDbCxFDo4hlOxG/lw25VLlsNURUVQqIoVVGwVQAAPACo52qE47sImuNRhqVWpLDQ+uIpoNKDUJQgU0XQ00TVmOhJHnPaJnGxVEFjitAjlxPQUDiadWgElQIk8xufAmi+1MaMbMHTB1OoPEz+H9+FVWXBLDumOcj9KqlH7qRgknZYuBpgjrFQpiqbEbC0UJi55dZVgWXoYonEwkjumxEz97wquV3ojjJuzkxASARIG8c6OQiDwiq5Mymg6AGI2i9+tTYWNAAsS28XAPI0EmmW/TcVbCEgiIkz8q8n9uMh7nNOQO7iHWPONX/bV6ivXcLH0zCGYgxtVD7T9irnMPSDodCWVmFhIgqY+6bbch4VoxyUWhotI8gYUgNaLPeyeYwkLsFIUwdJJtwJsI5Vn3w44VsUk+i3sQNFcDS02mIPVuFIDSA3p2g78t/PaoQIw37wJ2/saMbGGw9fSqxTUoc0nFXY/1JVQdhM2okEwquW3+FtI9NRU1612ABi5PL4qFmOghi51EMjBHE7kTJE8K8v7BFnY/CV0HqGuR6RW9/hfin7PmMKZOHiNA/0ukW80nxNZPIiskXH+jRhbxtTLbtHJAY2XjZynn30afma1PZGGg1NI1Fng22YrI/6D0qBMjqOAxAnCBnqRA/NR60bg5RF4VRixuO6LcuVSVWFJCqANgI9KfY1HrA69KVX6Vc4mex5aKb7zrXTSMBQ4ksej2p6tUKt5V3vIqcSWT6qdQzOOlSB6FBJVNxejqrgwkVY1di6KpnmXbjfz8UahOpokG1/71WYeCrSq7cwbUR28SczjAmF1sIXc34ngKiy7rGhbyYsLRufSq5RXJmCXYPluzgLO9idwD5TRGg4ZIPfiwtuDz4CKmw9Qkzsb6gYIjcGoPeGZUnVJtaw6k7GKDikuiK/YbkcHL6C+GSrRLKVg/tQj5xEYaYA47UQmC5BU/AecHjO3AVK2RSCCBpHBQJv0oKLRe31obi5pGlkcBotJEE9any2XxwQz6WHEAgW6VWYiJhqe7qAO43A8OdW+V7TVJKoZgXJ89jtTJpki1fQ7GQtqhLEQdiOoIrOZ72Kw8YHSjIw4qVifA8Olate1JHfAKtxC7HkTtTMLOKhYS4m8EG3lxpkqdpjppHjXtF7K5jKEF1lDs6/DP4WG6nxtyJrPmvoMY5dD71VfDYEEabEHgQdxWB9pvYOW15Md2CzYbGAsD7jNv4H15Xxyp6YTzmpExiLb8PLlSOpBIIII4EQR403TVpBzGjsnkWcx8Im7EbdOpoXL5ZsRlVVLMxhVUSSeQFemZz2TxMDLYbgs5Cfzl4od5EbqBY8tM8bV5ZNR+0sxKLlUjOBVRAq7C3j1PWtJ/C7EK4+YAE6kQnoVZgD6H5Vj0xpv4g+Irc/wmwDqzOJw7iL1I1O3yK+tZoJpuzTlacVR6H71vw+hrsPFa8p8xUha8+ccqVyG436irTMKmKZjRFt5Fd7+L6D8qajN0I6WpRiGDK7cqjAccbUR3SPGufF6H0qNsQkggSKRsQnf0oUNZImMeR6V2tmJBEVDxE6qVzBgGTE70OJLJcUzHDwqRSI5UKJ4GPKpcNjFzPjvU4hsKRrjyiris+mJ3l33G/jWhp4qhJuzyntvH/8Ac44Rl1B2kEbXEzx87+VVWEHVmIWC2wE6Y43iDvQntNigZ7MXIPvWEwTpuDJJtH71EM5jAtpuukfEQ2q15jccRVUk7Mkotljms6W7heG4RcePUUiPo71ipi9hMbwP3qvDoUD6NDxq0zKESATqiFPQ/OiMtqdoCjSplouJ2B5AkUqi/YYquy8yaam0tK3mbTB2An4vnTnzGGh0sWAXc8S3MGLjjQCOwJ7rMBIFxpJkypFiDP50VlsUrC6dX4lKmeYAN4g/rRUWPX4CUw20M4RmEWW+o8uETVhg9sBhfCawF23HjIquxMdgJGI6RB0gz/t7wiDUuXzjXYwP6hPjF4p1Gugql0wvCXva1IKGSVePlFSjNqxGpCLQIBtQTMrEMHVioO88f9IohMZDE3IuDEgHj4jxo0Mv7J5YkAFAOIgk9IpEy66tJd5MiQABfnUqZjDAsBzER+VQZppUNqIgzIses22oqKQ9Wjzz219msNMypWVDrqJHFpIJPLhWBzuA2HiYmE0akdkaNpVipjpIr1j24xipwXkEkuBxEDTw/wBxrP8AansnjZvEGPhBe+iO/CGurMZ/pBPWatjdCtpMH/hVgMc6XAsiNJ/qIUDx39DXs/vuEAmsx7JdhJk8DSp1u5DO0ATFlA5KJt1J51fDE5Ailk9jIo+1vZLLYwQCcNU1iMIIslyGJNiJkHhx6VZ9lZLBwUGHhDQqzuDqLG5Zm3JJ40Wh/temjEMwQWBMW3WLzS0G/RMGJvu3WR84qQibHegkdhIIMyYk2I578ulTMTwPr+/CpRLCZnl9cqifFIghSecb1FgayIaJ6f3pHCg3MMbL+3hRoFhCPPQ8oiRSM4m+/wA6HRiBMmOu3jJ4UpRryQeMARHKpRCcOu95Nr9OVOVgTYimMI8OJP1vUbvpBABmR8IGx3Iopr4ISqQ0mY8bedSWH3vnTEMrYAm9tiPHhT/cG+w241G0yKx2HpYqRzHGtHWYwsQBlDEAyBxjcVp6iAzwL2zyB+2ZttY065INiuqLjpNvq432krhqA492BwBkkz3iZtw33rXdudnI2axyVGouSCGaTHMCBw51XnIILoqhokk6ixQcSZiBzHKq3LZWmmVWEBqGga1EQ4kqCbwBZRcTeamyTK790EzM6QQL8bWYyNgeFWOD2ekllAANhuR1gHhR2WypQ61fUByUoL8o/eh7BdsjbLNhBQEYqRGpQ7apiSxXa81OQR+IWnqBxIEQT0pcLtg6tIQzEkx3YteRY7jlUL5gONSAOASCSx7s8VPG9pnnTqmG9aEw8whlCdbEXaNAN9iJvT0xiNIVlAHAi0GNgReKCOE5uEI0/GO6WOx7pDSDb50Tg5J9OpwFBNtLEtB+8T/e/WhfwDiw7DbUH78kWgJBWfxD/FccJ3MrLkQDIVSIF+N6Ew8R1JUuzQPiAGmOV/3qbEd8FNTkuIPITx3EknhHzplsZR0WWGhRCzMyxbdQBPMnjNR4uasSQGBEQNUHxAJvQDYpddLfCNtB0tP4SIj1obM9u6ANJMmwTSpM8u7x8KZRtaGtIqvbPFwy+DpEOdRIlrfCFteNvka0/s6mjKM4mWLBRe55DltM1jHyuI+P73F3N4J2FjePIVsFzQw8rh6+6sm+w7xCggcfiNXqP26K29h2G7aYeAbEhTaOV6Y2OQY0nSZgi+kg/eHKuy2Cx2fWLcdMW4es1KphtJPeI2Nrf5rK79lw8PHCeECZnn0FTuSyndYEW4cRvN71Crd6Ivz72kb9OQNTqkiFgkSL7QBte9EgxFsCWJY8QN/EdOlS4ZAGmdW532/X1puCnACAOg+VPC6b8PqJpbDQqKYG9zwn9dhULYj+9UaSyX1EAnw8vlRTWuu/kB/fypVLEC0GIIHDn40bJQn2pGIXSZ4SIEcSSbVMQo28OfXahTgWIE357id+ERtT4UDvRa82/PajybBQ8YpgW5i/+NqUrBmBEzaZHlUWDBvq1CSLGbHhbflRWLhptEWmQSI8OW1C37DSBmJBX8PGwi3z/wAVOfCxpgnSV3B4m9rU3E1KgIA2spOkGCelvKomwk6mWW3EXvzrRVmlckgFZ7ynvAWE3jnc/KtNTISR477R5rEXOY590rIHiRqZybxpC2WAfvb3qTASSGZCCov3XXDYRc6WEreZXrNaXtbA1YzkSz6mCqcQhevdv+h8qEyBBLgoWI+FA0NaDBvE8JJ/OqW9srp3orcxl9TatbKWHwqFgEmFK92TYEX/ABG1QMjuIRBiKoXuEiTxBZnIWfrrVrnkR2QDDdQDAYIVCEc3m4sfTarHAwZgjEkCFIQrcwI1HcmDtteh2wqLbv0ZbGwcyy6kyxJIMqzpEQbSpYG/C/GtVlcPThgQkaRIPOBXJmhhqwJmCTLFATMk2J5zHDrVViZrVpCYL97v6gAVMmSJU90zw+VO5Pob7YkuV7P0lgqFQTMyCQDtYm4PPpU7dmktLHUI7s2noZ6/nUL55tBGmQsnTfVI4DiT/aKTKOXgaMbvjuli6aY3uwA+ZMbUUGLvonOT0kaFEzxcj0i3kaemCAI57WAK8/OpjkwuGVIgFbr3mbxnWbetEt8I7vdCjbTJ53kEk+AqLbD0U+PgqGjVcbxCmDwNtv2qPNZUqhKqpcWBYCTwk1YZ7CDwqOqX3ILNAEcSIjjQeZy5RgupogcjJBubSQL+O9PFb2wN60VjYarhHuFsV7Q1tImC8cbbeVWRwUxlXCZSECkm5EkEAAjaINdh5N3kIcNSY0MxZgx490AE+tDr2TmEcsDhgyRqGuGsDOgoQpItBJBjerHNJNJiqPTZJh9mjAKquIAJlAwM8iJNyony1dBRuYwrr3u93j3piDp2IUkcIG1qnyOGdGl0TutPdsDf4gJ7rT4fO5aFTKg8TIJEg8unCqHY6GCw70A7XBPe601NKnUR3rAkAmZ8JqVsNF27olRCm0bWA4fLu073UxpiOEg+UGRHoeNC2GhsCNQBN58Cb/QNKzt90SSfCb3udq4uFaLTbckTYCZCmadhYggg2I6GD4c+G1SgnKCABbV1iYmbEbmmgEmTB5n12G80qSRBtextDWJsREefLwNPHMAg3nxG8/V6hBrG/XrEweHOmm+okAACdpt4EzaB438kCiSCLGJYEbjcEb2inMtw0bbahuCQYk/D4Ab0SCs5Akaib92AetuPqaauKG2JvzgEG1tDCR8qlDNytA/DxtHyqJmYmN+IMqRwYD5n0ogGszXBPxGNlkcLWvakdV+Er3Y8uELMxzqZbGYaxneCDuZ+uVMCkkm19onTyOsXE3oBEy2XCsNKwogi7WM/D0F+HPpWrrI4KspXS8AMB8USZ89XnB61radCSMt2n77WQMB8QFjDLpAVZjfUDttY7UE2BjsZOWYERclSzQYsdXSRPTY7dXUOKsFshzWVzZVh7pzcQJlSIE8S3OxA2jakw8lmW7xwCpEaZCzIvYluUb8V411dU4oAZ/8AzMR++yuCLRpCuYtdg0EcRFN+xYwl/s4LKYGs6u6NoHPy86WuqcUQjxOzMYucT3MTErL3Nu9N9NradNTLlc2YQrIBJ1OAykbbAyDeRb0rq6pxQQhuzsc3Gmd406V1AQCJJ4dKlOQYhZwzKjUunuieUiDHSKWuoqKIdh5RwdRQ3NxvwIPHwPrS/YSX1HCiBp2BPjPI11dUpBsbidlFvhVsMyG1IFBnzB/KnY2WxCunSzeMCeBk/XhXV1HiiWMbIvp+Amble6JIPTj+3CpMPKOe8VK2gCLwTJB4N47i9711dQ4olnDIvBGmd7kCZ5ixpfsr3lJ5Hcnyi3jJrq6pRLEbBxIthtNr269Zt4VyZViDCOpO82vzsbjzrq6pSJZGcg83wy4MfEbCDwXYfXjUn2B5+CN72v0POa6uqcUSxGymLOzabALAPjfl0pVyj/gYzuGIEcLdP39OrqlEsZhZHEAI0mORki225vvTR2c8adJCxFtxvsZsNrRHKkrqNEsmTKN+BhwvB+fKozkniVQgzG3Tffbha9LXVKJYqZXG1KdJWDcCPmbzztFaOurqiA2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Cách chọn gà trống làm giống đạt tiêu chuẩn chất lượng nhấ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460783"/>
            <a:ext cx="2665412" cy="18262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ây Hoa Mai Bonsai Giả Cao 1m25 Chậu Hoa Mai Trang Trí Tết - Hoa trang trí  Thương hiệu OEM | WebSoSanh.c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38" y="3837643"/>
            <a:ext cx="2049462" cy="252874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9" name="Picture 15" descr="D:\MINH PHƯƠNG\Tài liệu dạy học 6\Video -hinh anh\Tao- Duong xi\Tảo thuyề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3108" y="4136897"/>
            <a:ext cx="2447925" cy="1999059"/>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ây lúa | Công ty TNHH TM &amp; SX Bình Quâ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4136897"/>
            <a:ext cx="2665412" cy="19990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7072" y="3298071"/>
            <a:ext cx="2049462"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Vi khuẩn</a:t>
            </a:r>
          </a:p>
        </p:txBody>
      </p:sp>
      <p:sp>
        <p:nvSpPr>
          <p:cNvPr id="14" name="TextBox 13"/>
          <p:cNvSpPr txBox="1"/>
          <p:nvPr/>
        </p:nvSpPr>
        <p:spPr>
          <a:xfrm>
            <a:off x="3133108" y="3293424"/>
            <a:ext cx="2687461"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Trùng roi xanh</a:t>
            </a:r>
          </a:p>
        </p:txBody>
      </p:sp>
      <p:sp>
        <p:nvSpPr>
          <p:cNvPr id="15" name="TextBox 14"/>
          <p:cNvSpPr txBox="1"/>
          <p:nvPr/>
        </p:nvSpPr>
        <p:spPr>
          <a:xfrm>
            <a:off x="6122281" y="3343585"/>
            <a:ext cx="2687461"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Con gà</a:t>
            </a:r>
          </a:p>
        </p:txBody>
      </p:sp>
      <p:sp>
        <p:nvSpPr>
          <p:cNvPr id="16" name="TextBox 15"/>
          <p:cNvSpPr txBox="1"/>
          <p:nvPr/>
        </p:nvSpPr>
        <p:spPr>
          <a:xfrm>
            <a:off x="465138" y="6336691"/>
            <a:ext cx="2049462"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Cây hoa mai</a:t>
            </a:r>
          </a:p>
        </p:txBody>
      </p:sp>
      <p:sp>
        <p:nvSpPr>
          <p:cNvPr id="17" name="TextBox 16"/>
          <p:cNvSpPr txBox="1"/>
          <p:nvPr/>
        </p:nvSpPr>
        <p:spPr>
          <a:xfrm>
            <a:off x="3315006" y="6351891"/>
            <a:ext cx="2049462"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Tảo thuyền</a:t>
            </a:r>
          </a:p>
        </p:txBody>
      </p:sp>
      <p:sp>
        <p:nvSpPr>
          <p:cNvPr id="18" name="TextBox 17"/>
          <p:cNvSpPr txBox="1"/>
          <p:nvPr/>
        </p:nvSpPr>
        <p:spPr>
          <a:xfrm>
            <a:off x="6441280" y="6322195"/>
            <a:ext cx="2049462"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Cây lúa</a:t>
            </a:r>
          </a:p>
        </p:txBody>
      </p:sp>
    </p:spTree>
    <p:extLst>
      <p:ext uri="{BB962C8B-B14F-4D97-AF65-F5344CB8AC3E}">
        <p14:creationId xmlns:p14="http://schemas.microsoft.com/office/powerpoint/2010/main" val="1252884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56659" y="210651"/>
            <a:ext cx="3535327" cy="784830"/>
          </a:xfrm>
          <a:prstGeom prst="rect">
            <a:avLst/>
          </a:prstGeom>
          <a:noFill/>
        </p:spPr>
        <p:txBody>
          <a:bodyPr wrap="square" rtlCol="0">
            <a:spAutoFit/>
          </a:bodyPr>
          <a:lstStyle/>
          <a:p>
            <a:r>
              <a:rPr 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VẬN DỤNG</a:t>
            </a:r>
          </a:p>
        </p:txBody>
      </p:sp>
      <p:grpSp>
        <p:nvGrpSpPr>
          <p:cNvPr id="36" name="Group 35"/>
          <p:cNvGrpSpPr/>
          <p:nvPr/>
        </p:nvGrpSpPr>
        <p:grpSpPr>
          <a:xfrm>
            <a:off x="1023803" y="2032906"/>
            <a:ext cx="7238455" cy="2916284"/>
            <a:chOff x="1365070" y="1567542"/>
            <a:chExt cx="9651273" cy="3888378"/>
          </a:xfrm>
        </p:grpSpPr>
        <p:sp>
          <p:nvSpPr>
            <p:cNvPr id="4" name="Rectangle 3"/>
            <p:cNvSpPr/>
            <p:nvPr/>
          </p:nvSpPr>
          <p:spPr>
            <a:xfrm>
              <a:off x="4756097" y="2087605"/>
              <a:ext cx="2312126" cy="70539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solidFill>
                    <a:schemeClr val="tx1"/>
                  </a:solidFill>
                </a:rPr>
                <a:t>Hệ</a:t>
              </a:r>
              <a:r>
                <a:rPr lang="en-US" sz="2100" b="1" dirty="0">
                  <a:solidFill>
                    <a:schemeClr val="tx1"/>
                  </a:solidFill>
                </a:rPr>
                <a:t> </a:t>
              </a:r>
              <a:r>
                <a:rPr lang="en-US" sz="2100" b="1" dirty="0" err="1">
                  <a:solidFill>
                    <a:schemeClr val="tx1"/>
                  </a:solidFill>
                </a:rPr>
                <a:t>tiêu</a:t>
              </a:r>
              <a:r>
                <a:rPr lang="en-US" sz="2100" b="1" dirty="0">
                  <a:solidFill>
                    <a:schemeClr val="tx1"/>
                  </a:solidFill>
                </a:rPr>
                <a:t> </a:t>
              </a:r>
              <a:r>
                <a:rPr lang="en-US" sz="2100" b="1" dirty="0" err="1">
                  <a:solidFill>
                    <a:schemeClr val="tx1"/>
                  </a:solidFill>
                </a:rPr>
                <a:t>hóa</a:t>
              </a:r>
              <a:endParaRPr lang="en-US" sz="2100" b="1" dirty="0">
                <a:solidFill>
                  <a:schemeClr val="tx1"/>
                </a:solidFill>
              </a:endParaRPr>
            </a:p>
          </p:txBody>
        </p:sp>
        <p:sp>
          <p:nvSpPr>
            <p:cNvPr id="5" name="Rectangle 4"/>
            <p:cNvSpPr/>
            <p:nvPr/>
          </p:nvSpPr>
          <p:spPr>
            <a:xfrm>
              <a:off x="4743034" y="4750526"/>
              <a:ext cx="2312126" cy="70539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solidFill>
                    <a:schemeClr val="tx1"/>
                  </a:solidFill>
                </a:rPr>
                <a:t>Hệ</a:t>
              </a:r>
              <a:r>
                <a:rPr lang="en-US" sz="2100" b="1" dirty="0">
                  <a:solidFill>
                    <a:schemeClr val="tx1"/>
                  </a:solidFill>
                </a:rPr>
                <a:t> </a:t>
              </a:r>
              <a:r>
                <a:rPr lang="en-US" sz="2100" b="1" dirty="0" err="1">
                  <a:solidFill>
                    <a:schemeClr val="tx1"/>
                  </a:solidFill>
                </a:rPr>
                <a:t>vận</a:t>
              </a:r>
              <a:r>
                <a:rPr lang="en-US" sz="2100" b="1" dirty="0">
                  <a:solidFill>
                    <a:schemeClr val="tx1"/>
                  </a:solidFill>
                </a:rPr>
                <a:t> </a:t>
              </a:r>
              <a:r>
                <a:rPr lang="en-US" sz="2100" b="1" dirty="0" err="1">
                  <a:solidFill>
                    <a:schemeClr val="tx1"/>
                  </a:solidFill>
                </a:rPr>
                <a:t>động</a:t>
              </a:r>
              <a:endParaRPr lang="en-US" sz="2100" b="1" dirty="0">
                <a:solidFill>
                  <a:schemeClr val="tx1"/>
                </a:solidFill>
              </a:endParaRPr>
            </a:p>
          </p:txBody>
        </p:sp>
        <p:sp>
          <p:nvSpPr>
            <p:cNvPr id="6" name="Rectangle 5"/>
            <p:cNvSpPr/>
            <p:nvPr/>
          </p:nvSpPr>
          <p:spPr>
            <a:xfrm>
              <a:off x="1365070" y="3209110"/>
              <a:ext cx="2312126" cy="70539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solidFill>
                    <a:schemeClr val="tx1"/>
                  </a:solidFill>
                </a:rPr>
                <a:t>Hệ</a:t>
              </a:r>
              <a:r>
                <a:rPr lang="en-US" sz="2100" b="1" dirty="0">
                  <a:solidFill>
                    <a:schemeClr val="tx1"/>
                  </a:solidFill>
                </a:rPr>
                <a:t> </a:t>
              </a:r>
              <a:r>
                <a:rPr lang="en-US" sz="2100" b="1" dirty="0" err="1">
                  <a:solidFill>
                    <a:schemeClr val="tx1"/>
                  </a:solidFill>
                </a:rPr>
                <a:t>hô</a:t>
              </a:r>
              <a:r>
                <a:rPr lang="en-US" sz="2100" b="1" dirty="0">
                  <a:solidFill>
                    <a:schemeClr val="tx1"/>
                  </a:solidFill>
                </a:rPr>
                <a:t> </a:t>
              </a:r>
              <a:r>
                <a:rPr lang="en-US" sz="2100" b="1" dirty="0" err="1">
                  <a:solidFill>
                    <a:schemeClr val="tx1"/>
                  </a:solidFill>
                </a:rPr>
                <a:t>hấp</a:t>
              </a:r>
              <a:endParaRPr lang="en-US" sz="2100" b="1" dirty="0">
                <a:solidFill>
                  <a:schemeClr val="tx1"/>
                </a:solidFill>
              </a:endParaRPr>
            </a:p>
          </p:txBody>
        </p:sp>
        <p:sp>
          <p:nvSpPr>
            <p:cNvPr id="7" name="Rectangle 6"/>
            <p:cNvSpPr/>
            <p:nvPr/>
          </p:nvSpPr>
          <p:spPr>
            <a:xfrm>
              <a:off x="4756097" y="3382166"/>
              <a:ext cx="2312126" cy="70539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solidFill>
                    <a:schemeClr val="tx1"/>
                  </a:solidFill>
                </a:rPr>
                <a:t>Hệ</a:t>
              </a:r>
              <a:r>
                <a:rPr lang="en-US" sz="2100" b="1" dirty="0">
                  <a:solidFill>
                    <a:schemeClr val="tx1"/>
                  </a:solidFill>
                </a:rPr>
                <a:t> </a:t>
              </a:r>
              <a:r>
                <a:rPr lang="en-US" sz="2100" b="1" dirty="0" err="1">
                  <a:solidFill>
                    <a:schemeClr val="tx1"/>
                  </a:solidFill>
                </a:rPr>
                <a:t>tuần</a:t>
              </a:r>
              <a:r>
                <a:rPr lang="en-US" sz="2100" b="1" dirty="0">
                  <a:solidFill>
                    <a:schemeClr val="tx1"/>
                  </a:solidFill>
                </a:rPr>
                <a:t> </a:t>
              </a:r>
              <a:r>
                <a:rPr lang="en-US" sz="2100" b="1" dirty="0" err="1">
                  <a:solidFill>
                    <a:schemeClr val="tx1"/>
                  </a:solidFill>
                </a:rPr>
                <a:t>hoàn</a:t>
              </a:r>
              <a:endParaRPr lang="en-US" sz="2100" b="1" dirty="0">
                <a:solidFill>
                  <a:schemeClr val="tx1"/>
                </a:solidFill>
              </a:endParaRPr>
            </a:p>
          </p:txBody>
        </p:sp>
        <p:sp>
          <p:nvSpPr>
            <p:cNvPr id="8" name="Rectangle 7"/>
            <p:cNvSpPr/>
            <p:nvPr/>
          </p:nvSpPr>
          <p:spPr>
            <a:xfrm>
              <a:off x="8001385" y="3910149"/>
              <a:ext cx="2312126" cy="70539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solidFill>
                    <a:schemeClr val="tx1"/>
                  </a:solidFill>
                </a:rPr>
                <a:t>Hệ</a:t>
              </a:r>
              <a:r>
                <a:rPr lang="en-US" sz="2100" b="1" dirty="0">
                  <a:solidFill>
                    <a:schemeClr val="tx1"/>
                  </a:solidFill>
                </a:rPr>
                <a:t> </a:t>
              </a:r>
              <a:r>
                <a:rPr lang="en-US" sz="2100" b="1" dirty="0" err="1">
                  <a:solidFill>
                    <a:schemeClr val="tx1"/>
                  </a:solidFill>
                </a:rPr>
                <a:t>bài</a:t>
              </a:r>
              <a:r>
                <a:rPr lang="en-US" sz="2100" b="1" dirty="0">
                  <a:solidFill>
                    <a:schemeClr val="tx1"/>
                  </a:solidFill>
                </a:rPr>
                <a:t> </a:t>
              </a:r>
              <a:r>
                <a:rPr lang="en-US" sz="2100" b="1" dirty="0" err="1">
                  <a:solidFill>
                    <a:schemeClr val="tx1"/>
                  </a:solidFill>
                </a:rPr>
                <a:t>tiết</a:t>
              </a:r>
              <a:endParaRPr lang="en-US" sz="2100" b="1" dirty="0">
                <a:solidFill>
                  <a:schemeClr val="tx1"/>
                </a:solidFill>
              </a:endParaRPr>
            </a:p>
          </p:txBody>
        </p:sp>
        <p:sp>
          <p:nvSpPr>
            <p:cNvPr id="9" name="Rectangle 8"/>
            <p:cNvSpPr/>
            <p:nvPr/>
          </p:nvSpPr>
          <p:spPr>
            <a:xfrm>
              <a:off x="8704217" y="1567542"/>
              <a:ext cx="2312126" cy="70539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solidFill>
                    <a:schemeClr val="tx1"/>
                  </a:solidFill>
                </a:rPr>
                <a:t>Hệ</a:t>
              </a:r>
              <a:r>
                <a:rPr lang="en-US" sz="2100" b="1" dirty="0">
                  <a:solidFill>
                    <a:schemeClr val="tx1"/>
                  </a:solidFill>
                </a:rPr>
                <a:t> </a:t>
              </a:r>
              <a:r>
                <a:rPr lang="en-US" sz="2100" b="1" dirty="0" err="1">
                  <a:solidFill>
                    <a:schemeClr val="tx1"/>
                  </a:solidFill>
                </a:rPr>
                <a:t>thần</a:t>
              </a:r>
              <a:r>
                <a:rPr lang="en-US" sz="2100" b="1" dirty="0">
                  <a:solidFill>
                    <a:schemeClr val="tx1"/>
                  </a:solidFill>
                </a:rPr>
                <a:t> </a:t>
              </a:r>
              <a:r>
                <a:rPr lang="en-US" sz="2100" b="1" dirty="0" err="1">
                  <a:solidFill>
                    <a:schemeClr val="tx1"/>
                  </a:solidFill>
                </a:rPr>
                <a:t>kinh</a:t>
              </a:r>
              <a:endParaRPr lang="en-US" sz="2100" b="1" dirty="0">
                <a:solidFill>
                  <a:schemeClr val="tx1"/>
                </a:solidFill>
              </a:endParaRPr>
            </a:p>
          </p:txBody>
        </p:sp>
        <p:cxnSp>
          <p:nvCxnSpPr>
            <p:cNvPr id="11" name="Straight Arrow Connector 10"/>
            <p:cNvCxnSpPr>
              <a:stCxn id="8" idx="0"/>
              <a:endCxn id="9" idx="2"/>
            </p:cNvCxnSpPr>
            <p:nvPr/>
          </p:nvCxnSpPr>
          <p:spPr>
            <a:xfrm flipV="1">
              <a:off x="9157448" y="2272936"/>
              <a:ext cx="702832" cy="163721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521133" y="1920239"/>
              <a:ext cx="6183084"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5" idx="1"/>
            </p:cNvCxnSpPr>
            <p:nvPr/>
          </p:nvCxnSpPr>
          <p:spPr>
            <a:xfrm>
              <a:off x="3688082" y="3561807"/>
              <a:ext cx="1054952" cy="1541416"/>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6" idx="0"/>
            </p:cNvCxnSpPr>
            <p:nvPr/>
          </p:nvCxnSpPr>
          <p:spPr>
            <a:xfrm>
              <a:off x="2521133" y="1920239"/>
              <a:ext cx="0" cy="1288871"/>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a:endCxn id="4" idx="3"/>
            </p:cNvCxnSpPr>
            <p:nvPr/>
          </p:nvCxnSpPr>
          <p:spPr>
            <a:xfrm flipH="1">
              <a:off x="7068223" y="1920239"/>
              <a:ext cx="1635994" cy="520063"/>
            </a:xfrm>
            <a:prstGeom prst="straightConnector1">
              <a:avLst/>
            </a:prstGeom>
            <a:ln w="38100">
              <a:solidFill>
                <a:schemeClr val="tx1">
                  <a:lumMod val="95000"/>
                  <a:lumOff val="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1"/>
              <a:endCxn id="7" idx="3"/>
            </p:cNvCxnSpPr>
            <p:nvPr/>
          </p:nvCxnSpPr>
          <p:spPr>
            <a:xfrm flipH="1">
              <a:off x="7068223" y="1920239"/>
              <a:ext cx="1635994" cy="1814624"/>
            </a:xfrm>
            <a:prstGeom prst="straightConnector1">
              <a:avLst/>
            </a:prstGeom>
            <a:ln w="38100">
              <a:solidFill>
                <a:schemeClr val="tx1">
                  <a:lumMod val="95000"/>
                  <a:lumOff val="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1"/>
            </p:cNvCxnSpPr>
            <p:nvPr/>
          </p:nvCxnSpPr>
          <p:spPr>
            <a:xfrm flipH="1" flipV="1">
              <a:off x="3685906" y="3455965"/>
              <a:ext cx="1070191" cy="278898"/>
            </a:xfrm>
            <a:prstGeom prst="straightConnector1">
              <a:avLst/>
            </a:prstGeom>
            <a:ln w="38100">
              <a:solidFill>
                <a:schemeClr val="tx1">
                  <a:lumMod val="95000"/>
                  <a:lumOff val="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055160" y="5204710"/>
              <a:ext cx="3578006" cy="0"/>
            </a:xfrm>
            <a:prstGeom prst="straightConnector1">
              <a:avLst/>
            </a:prstGeom>
            <a:ln w="38100">
              <a:solidFill>
                <a:schemeClr val="tx1">
                  <a:lumMod val="95000"/>
                  <a:lumOff val="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633166" y="2285999"/>
              <a:ext cx="8710" cy="2830287"/>
            </a:xfrm>
            <a:prstGeom prst="line">
              <a:avLst/>
            </a:prstGeom>
            <a:ln w="381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926620" y="5522529"/>
            <a:ext cx="7318466" cy="830997"/>
          </a:xfrm>
          <a:prstGeom prst="rect">
            <a:avLst/>
          </a:prstGeom>
          <a:noFill/>
        </p:spPr>
        <p:txBody>
          <a:bodyPr wrap="square" rtlCol="0">
            <a:spAutoFit/>
          </a:bodyPr>
          <a:lstStyle/>
          <a:p>
            <a:pPr algn="just"/>
            <a:r>
              <a:rPr lang="en-US" sz="2400" b="1" dirty="0" err="1">
                <a:solidFill>
                  <a:srgbClr val="FF0000"/>
                </a:solidFill>
              </a:rPr>
              <a:t>Điền</a:t>
            </a:r>
            <a:r>
              <a:rPr lang="en-US" sz="2400" b="1" dirty="0">
                <a:solidFill>
                  <a:srgbClr val="FF0000"/>
                </a:solidFill>
              </a:rPr>
              <a:t> </a:t>
            </a:r>
            <a:r>
              <a:rPr lang="en-US" sz="2400" b="1" dirty="0" err="1">
                <a:solidFill>
                  <a:srgbClr val="FF0000"/>
                </a:solidFill>
              </a:rPr>
              <a:t>mũi</a:t>
            </a:r>
            <a:r>
              <a:rPr lang="en-US" sz="2400" b="1" dirty="0">
                <a:solidFill>
                  <a:srgbClr val="FF0000"/>
                </a:solidFill>
              </a:rPr>
              <a:t> </a:t>
            </a:r>
            <a:r>
              <a:rPr lang="en-US" sz="2400" b="1" dirty="0" err="1">
                <a:solidFill>
                  <a:srgbClr val="FF0000"/>
                </a:solidFill>
              </a:rPr>
              <a:t>tên</a:t>
            </a:r>
            <a:r>
              <a:rPr lang="en-US" sz="2400" b="1" dirty="0">
                <a:solidFill>
                  <a:srgbClr val="FF0000"/>
                </a:solidFill>
              </a:rPr>
              <a:t> </a:t>
            </a:r>
            <a:r>
              <a:rPr lang="en-US" sz="2400" b="1" dirty="0" err="1">
                <a:solidFill>
                  <a:srgbClr val="FF0000"/>
                </a:solidFill>
              </a:rPr>
              <a:t>còn</a:t>
            </a:r>
            <a:r>
              <a:rPr lang="en-US" sz="2400" b="1" dirty="0">
                <a:solidFill>
                  <a:srgbClr val="FF0000"/>
                </a:solidFill>
              </a:rPr>
              <a:t> </a:t>
            </a:r>
            <a:r>
              <a:rPr lang="en-US" sz="2400" b="1" dirty="0" err="1">
                <a:solidFill>
                  <a:srgbClr val="FF0000"/>
                </a:solidFill>
              </a:rPr>
              <a:t>thiếu</a:t>
            </a:r>
            <a:r>
              <a:rPr lang="en-US" sz="2400" b="1" dirty="0">
                <a:solidFill>
                  <a:srgbClr val="FF0000"/>
                </a:solidFill>
              </a:rPr>
              <a:t> </a:t>
            </a:r>
            <a:r>
              <a:rPr lang="en-US" sz="2400" b="1" dirty="0" err="1">
                <a:solidFill>
                  <a:srgbClr val="FF0000"/>
                </a:solidFill>
              </a:rPr>
              <a:t>vào</a:t>
            </a:r>
            <a:r>
              <a:rPr lang="en-US" sz="2400" b="1" dirty="0">
                <a:solidFill>
                  <a:srgbClr val="FF0000"/>
                </a:solidFill>
              </a:rPr>
              <a:t> </a:t>
            </a:r>
            <a:r>
              <a:rPr lang="en-US" sz="2400" b="1" dirty="0" err="1">
                <a:solidFill>
                  <a:srgbClr val="FF0000"/>
                </a:solidFill>
              </a:rPr>
              <a:t>sơ</a:t>
            </a:r>
            <a:r>
              <a:rPr lang="en-US" sz="2400" b="1" dirty="0">
                <a:solidFill>
                  <a:srgbClr val="FF0000"/>
                </a:solidFill>
              </a:rPr>
              <a:t> </a:t>
            </a:r>
            <a:r>
              <a:rPr lang="en-US" sz="2400" b="1" dirty="0" err="1">
                <a:solidFill>
                  <a:srgbClr val="FF0000"/>
                </a:solidFill>
              </a:rPr>
              <a:t>đồ</a:t>
            </a:r>
            <a:r>
              <a:rPr lang="en-US" sz="2400" b="1" dirty="0">
                <a:solidFill>
                  <a:srgbClr val="FF0000"/>
                </a:solidFill>
              </a:rPr>
              <a:t> </a:t>
            </a:r>
            <a:r>
              <a:rPr lang="en-US" sz="2400" b="1" dirty="0" err="1">
                <a:solidFill>
                  <a:srgbClr val="FF0000"/>
                </a:solidFill>
              </a:rPr>
              <a:t>trên</a:t>
            </a:r>
            <a:r>
              <a:rPr lang="en-US" sz="2400" b="1" dirty="0">
                <a:solidFill>
                  <a:srgbClr val="FF0000"/>
                </a:solidFill>
              </a:rPr>
              <a:t> </a:t>
            </a:r>
            <a:r>
              <a:rPr lang="en-US" sz="2400" b="1" dirty="0" err="1">
                <a:solidFill>
                  <a:srgbClr val="FF0000"/>
                </a:solidFill>
              </a:rPr>
              <a:t>để</a:t>
            </a:r>
            <a:r>
              <a:rPr lang="en-US" sz="2400" b="1" dirty="0">
                <a:solidFill>
                  <a:srgbClr val="FF0000"/>
                </a:solidFill>
              </a:rPr>
              <a:t> </a:t>
            </a:r>
            <a:r>
              <a:rPr lang="en-US" sz="2400" b="1" dirty="0" err="1">
                <a:solidFill>
                  <a:srgbClr val="FF0000"/>
                </a:solidFill>
              </a:rPr>
              <a:t>thể</a:t>
            </a:r>
            <a:r>
              <a:rPr lang="en-US" sz="2400" b="1" dirty="0">
                <a:solidFill>
                  <a:srgbClr val="FF0000"/>
                </a:solidFill>
              </a:rPr>
              <a:t> </a:t>
            </a:r>
            <a:r>
              <a:rPr lang="en-US" sz="2400" b="1" dirty="0" err="1">
                <a:solidFill>
                  <a:srgbClr val="FF0000"/>
                </a:solidFill>
              </a:rPr>
              <a:t>hiện</a:t>
            </a:r>
            <a:r>
              <a:rPr lang="en-US" sz="2400" b="1" dirty="0">
                <a:solidFill>
                  <a:srgbClr val="FF0000"/>
                </a:solidFill>
              </a:rPr>
              <a:t> </a:t>
            </a:r>
            <a:r>
              <a:rPr lang="en-US" sz="2400" b="1" dirty="0" err="1">
                <a:solidFill>
                  <a:srgbClr val="FF0000"/>
                </a:solidFill>
              </a:rPr>
              <a:t>sự</a:t>
            </a:r>
            <a:r>
              <a:rPr lang="en-US" sz="2400" b="1" dirty="0">
                <a:solidFill>
                  <a:srgbClr val="FF0000"/>
                </a:solidFill>
              </a:rPr>
              <a:t> </a:t>
            </a:r>
            <a:r>
              <a:rPr lang="en-US" sz="2400" b="1" dirty="0" err="1">
                <a:solidFill>
                  <a:srgbClr val="FF0000"/>
                </a:solidFill>
              </a:rPr>
              <a:t>thống</a:t>
            </a:r>
            <a:r>
              <a:rPr lang="en-US" sz="2400" b="1" dirty="0">
                <a:solidFill>
                  <a:srgbClr val="FF0000"/>
                </a:solidFill>
              </a:rPr>
              <a:t> </a:t>
            </a:r>
            <a:r>
              <a:rPr lang="en-US" sz="2400" b="1" dirty="0" err="1">
                <a:solidFill>
                  <a:srgbClr val="FF0000"/>
                </a:solidFill>
              </a:rPr>
              <a:t>nhất</a:t>
            </a:r>
            <a:r>
              <a:rPr lang="en-US" sz="2400" b="1" dirty="0">
                <a:solidFill>
                  <a:srgbClr val="FF0000"/>
                </a:solidFill>
              </a:rPr>
              <a:t> </a:t>
            </a:r>
            <a:r>
              <a:rPr lang="en-US" sz="2400" b="1" dirty="0" err="1">
                <a:solidFill>
                  <a:srgbClr val="FF0000"/>
                </a:solidFill>
              </a:rPr>
              <a:t>hoạt</a:t>
            </a:r>
            <a:r>
              <a:rPr lang="en-US" sz="2400" b="1" dirty="0">
                <a:solidFill>
                  <a:srgbClr val="FF0000"/>
                </a:solidFill>
              </a:rPr>
              <a:t> </a:t>
            </a:r>
            <a:r>
              <a:rPr lang="en-US" sz="2400" b="1" dirty="0" err="1">
                <a:solidFill>
                  <a:srgbClr val="FF0000"/>
                </a:solidFill>
              </a:rPr>
              <a:t>động</a:t>
            </a:r>
            <a:r>
              <a:rPr lang="en-US" sz="2400" b="1" dirty="0">
                <a:solidFill>
                  <a:srgbClr val="FF0000"/>
                </a:solidFill>
              </a:rPr>
              <a:t> </a:t>
            </a:r>
            <a:r>
              <a:rPr lang="en-US" sz="2400" b="1" dirty="0" err="1">
                <a:solidFill>
                  <a:srgbClr val="FF0000"/>
                </a:solidFill>
              </a:rPr>
              <a:t>giữa</a:t>
            </a:r>
            <a:r>
              <a:rPr lang="en-US" sz="2400" b="1" dirty="0">
                <a:solidFill>
                  <a:srgbClr val="FF0000"/>
                </a:solidFill>
              </a:rPr>
              <a:t>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hệ</a:t>
            </a:r>
            <a:r>
              <a:rPr lang="en-US" sz="2400" b="1" dirty="0">
                <a:solidFill>
                  <a:srgbClr val="FF0000"/>
                </a:solidFill>
              </a:rPr>
              <a:t> </a:t>
            </a:r>
            <a:r>
              <a:rPr lang="en-US" sz="2400" b="1" dirty="0" err="1">
                <a:solidFill>
                  <a:srgbClr val="FF0000"/>
                </a:solidFill>
              </a:rPr>
              <a:t>cơ</a:t>
            </a:r>
            <a:r>
              <a:rPr lang="en-US" sz="2400" b="1" dirty="0">
                <a:solidFill>
                  <a:srgbClr val="FF0000"/>
                </a:solidFill>
              </a:rPr>
              <a:t> </a:t>
            </a:r>
            <a:r>
              <a:rPr lang="en-US" sz="2400" b="1" dirty="0" err="1">
                <a:solidFill>
                  <a:srgbClr val="FF0000"/>
                </a:solidFill>
              </a:rPr>
              <a:t>quan</a:t>
            </a:r>
            <a:r>
              <a:rPr lang="en-US" sz="2400" b="1" dirty="0">
                <a:solidFill>
                  <a:srgbClr val="FF0000"/>
                </a:solidFill>
              </a:rPr>
              <a:t> </a:t>
            </a:r>
            <a:r>
              <a:rPr lang="en-US" sz="2400" b="1" dirty="0" err="1">
                <a:solidFill>
                  <a:srgbClr val="FF0000"/>
                </a:solidFill>
              </a:rPr>
              <a:t>trong</a:t>
            </a:r>
            <a:r>
              <a:rPr lang="en-US" sz="2400" b="1" dirty="0">
                <a:solidFill>
                  <a:srgbClr val="FF0000"/>
                </a:solidFill>
              </a:rPr>
              <a:t> </a:t>
            </a:r>
            <a:r>
              <a:rPr lang="en-US" sz="2400" b="1" dirty="0" err="1">
                <a:solidFill>
                  <a:srgbClr val="FF0000"/>
                </a:solidFill>
              </a:rPr>
              <a:t>cơ</a:t>
            </a:r>
            <a:r>
              <a:rPr lang="en-US" sz="2400" b="1" dirty="0">
                <a:solidFill>
                  <a:srgbClr val="FF0000"/>
                </a:solidFill>
              </a:rPr>
              <a:t> </a:t>
            </a:r>
            <a:r>
              <a:rPr lang="en-US" sz="2400" b="1" dirty="0" err="1">
                <a:solidFill>
                  <a:srgbClr val="FF0000"/>
                </a:solidFill>
              </a:rPr>
              <a:t>thể</a:t>
            </a:r>
            <a:r>
              <a:rPr lang="en-US" sz="2400" b="1" dirty="0">
                <a:solidFill>
                  <a:srgbClr val="FF0000"/>
                </a:solidFill>
              </a:rPr>
              <a:t>. </a:t>
            </a:r>
          </a:p>
        </p:txBody>
      </p:sp>
      <p:cxnSp>
        <p:nvCxnSpPr>
          <p:cNvPr id="37" name="Straight Arrow Connector 36"/>
          <p:cNvCxnSpPr/>
          <p:nvPr/>
        </p:nvCxnSpPr>
        <p:spPr>
          <a:xfrm>
            <a:off x="1645203" y="2170232"/>
            <a:ext cx="1" cy="1093850"/>
          </a:xfrm>
          <a:prstGeom prst="straightConnector1">
            <a:avLst/>
          </a:prstGeom>
          <a:ln w="38100">
            <a:solidFill>
              <a:srgbClr val="D6009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753929" y="3330892"/>
            <a:ext cx="841263" cy="197714"/>
          </a:xfrm>
          <a:prstGeom prst="straightConnector1">
            <a:avLst/>
          </a:prstGeom>
          <a:ln w="38100">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301168" y="2630357"/>
            <a:ext cx="1466736" cy="2005266"/>
          </a:xfrm>
          <a:prstGeom prst="straightConnector1">
            <a:avLst/>
          </a:prstGeom>
          <a:ln w="38100">
            <a:solidFill>
              <a:srgbClr val="D6009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6623002" y="2703927"/>
            <a:ext cx="526561" cy="1186399"/>
          </a:xfrm>
          <a:prstGeom prst="straightConnector1">
            <a:avLst/>
          </a:prstGeom>
          <a:ln w="38100">
            <a:solidFill>
              <a:srgbClr val="D6009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645202" y="2170232"/>
            <a:ext cx="4882961" cy="0"/>
          </a:xfrm>
          <a:prstGeom prst="line">
            <a:avLst/>
          </a:prstGeom>
          <a:ln w="38100">
            <a:solidFill>
              <a:srgbClr val="D60093"/>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1790695" y="3846374"/>
            <a:ext cx="1773113" cy="949161"/>
          </a:xfrm>
          <a:prstGeom prst="straightConnector1">
            <a:avLst/>
          </a:prstGeom>
          <a:ln w="38100">
            <a:solidFill>
              <a:srgbClr val="D6009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310966" y="2422250"/>
            <a:ext cx="1156178" cy="408151"/>
          </a:xfrm>
          <a:prstGeom prst="straightConnector1">
            <a:avLst/>
          </a:prstGeom>
          <a:ln w="38100">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5285742" y="2581967"/>
            <a:ext cx="1335823" cy="1191033"/>
          </a:xfrm>
          <a:prstGeom prst="straightConnector1">
            <a:avLst/>
          </a:prstGeom>
          <a:ln w="38100">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094197" y="2962988"/>
            <a:ext cx="0" cy="409007"/>
          </a:xfrm>
          <a:prstGeom prst="straightConnector1">
            <a:avLst/>
          </a:prstGeom>
          <a:ln w="38100">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072611" y="3922920"/>
            <a:ext cx="14072" cy="497225"/>
          </a:xfrm>
          <a:prstGeom prst="straightConnector1">
            <a:avLst/>
          </a:prstGeom>
          <a:ln w="38100">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4302633" y="3944801"/>
            <a:ext cx="23791" cy="456192"/>
          </a:xfrm>
          <a:prstGeom prst="straightConnector1">
            <a:avLst/>
          </a:prstGeom>
          <a:ln w="38100">
            <a:solidFill>
              <a:srgbClr val="D6009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4336734" y="2931980"/>
            <a:ext cx="23791" cy="456192"/>
          </a:xfrm>
          <a:prstGeom prst="straightConnector1">
            <a:avLst/>
          </a:prstGeom>
          <a:ln w="38100">
            <a:solidFill>
              <a:srgbClr val="D6009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8089739" y="2561955"/>
            <a:ext cx="5006" cy="2387236"/>
          </a:xfrm>
          <a:prstGeom prst="straightConnector1">
            <a:avLst/>
          </a:prstGeom>
          <a:ln w="38100">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5327295" y="4911454"/>
            <a:ext cx="2767450" cy="2582"/>
          </a:xfrm>
          <a:prstGeom prst="line">
            <a:avLst/>
          </a:prstGeom>
          <a:ln w="38100">
            <a:solidFill>
              <a:srgbClr val="D600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83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75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Effect transition="in" filter="fade">
                                      <p:cBhvr>
                                        <p:cTn id="19" dur="1000"/>
                                        <p:tgtEl>
                                          <p:spTgt spid="37"/>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1000" fill="hold"/>
                                        <p:tgtEl>
                                          <p:spTgt spid="38"/>
                                        </p:tgtEl>
                                        <p:attrNameLst>
                                          <p:attrName>ppt_w</p:attrName>
                                        </p:attrNameLst>
                                      </p:cBhvr>
                                      <p:tavLst>
                                        <p:tav tm="0">
                                          <p:val>
                                            <p:fltVal val="0"/>
                                          </p:val>
                                        </p:tav>
                                        <p:tav tm="100000">
                                          <p:val>
                                            <p:strVal val="#ppt_w"/>
                                          </p:val>
                                        </p:tav>
                                      </p:tavLst>
                                    </p:anim>
                                    <p:anim calcmode="lin" valueType="num">
                                      <p:cBhvr>
                                        <p:cTn id="23" dur="1000" fill="hold"/>
                                        <p:tgtEl>
                                          <p:spTgt spid="38"/>
                                        </p:tgtEl>
                                        <p:attrNameLst>
                                          <p:attrName>ppt_h</p:attrName>
                                        </p:attrNameLst>
                                      </p:cBhvr>
                                      <p:tavLst>
                                        <p:tav tm="0">
                                          <p:val>
                                            <p:fltVal val="0"/>
                                          </p:val>
                                        </p:tav>
                                        <p:tav tm="100000">
                                          <p:val>
                                            <p:strVal val="#ppt_h"/>
                                          </p:val>
                                        </p:tav>
                                      </p:tavLst>
                                    </p:anim>
                                    <p:animEffect transition="in" filter="fade">
                                      <p:cBhvr>
                                        <p:cTn id="24" dur="10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1000" fill="hold"/>
                                        <p:tgtEl>
                                          <p:spTgt spid="41"/>
                                        </p:tgtEl>
                                        <p:attrNameLst>
                                          <p:attrName>ppt_w</p:attrName>
                                        </p:attrNameLst>
                                      </p:cBhvr>
                                      <p:tavLst>
                                        <p:tav tm="0">
                                          <p:val>
                                            <p:fltVal val="0"/>
                                          </p:val>
                                        </p:tav>
                                        <p:tav tm="100000">
                                          <p:val>
                                            <p:strVal val="#ppt_w"/>
                                          </p:val>
                                        </p:tav>
                                      </p:tavLst>
                                    </p:anim>
                                    <p:anim calcmode="lin" valueType="num">
                                      <p:cBhvr>
                                        <p:cTn id="28" dur="1000" fill="hold"/>
                                        <p:tgtEl>
                                          <p:spTgt spid="41"/>
                                        </p:tgtEl>
                                        <p:attrNameLst>
                                          <p:attrName>ppt_h</p:attrName>
                                        </p:attrNameLst>
                                      </p:cBhvr>
                                      <p:tavLst>
                                        <p:tav tm="0">
                                          <p:val>
                                            <p:fltVal val="0"/>
                                          </p:val>
                                        </p:tav>
                                        <p:tav tm="100000">
                                          <p:val>
                                            <p:strVal val="#ppt_h"/>
                                          </p:val>
                                        </p:tav>
                                      </p:tavLst>
                                    </p:anim>
                                    <p:animEffect transition="in" filter="fade">
                                      <p:cBhvr>
                                        <p:cTn id="29" dur="1000"/>
                                        <p:tgtEl>
                                          <p:spTgt spid="41"/>
                                        </p:tgtEl>
                                      </p:cBhvr>
                                    </p:animEffect>
                                  </p:childTnLst>
                                </p:cTn>
                              </p:par>
                              <p:par>
                                <p:cTn id="30" presetID="53" presetClass="entr" presetSubtype="16"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1000" fill="hold"/>
                                        <p:tgtEl>
                                          <p:spTgt spid="43"/>
                                        </p:tgtEl>
                                        <p:attrNameLst>
                                          <p:attrName>ppt_w</p:attrName>
                                        </p:attrNameLst>
                                      </p:cBhvr>
                                      <p:tavLst>
                                        <p:tav tm="0">
                                          <p:val>
                                            <p:fltVal val="0"/>
                                          </p:val>
                                        </p:tav>
                                        <p:tav tm="100000">
                                          <p:val>
                                            <p:strVal val="#ppt_w"/>
                                          </p:val>
                                        </p:tav>
                                      </p:tavLst>
                                    </p:anim>
                                    <p:anim calcmode="lin" valueType="num">
                                      <p:cBhvr>
                                        <p:cTn id="33" dur="1000" fill="hold"/>
                                        <p:tgtEl>
                                          <p:spTgt spid="43"/>
                                        </p:tgtEl>
                                        <p:attrNameLst>
                                          <p:attrName>ppt_h</p:attrName>
                                        </p:attrNameLst>
                                      </p:cBhvr>
                                      <p:tavLst>
                                        <p:tav tm="0">
                                          <p:val>
                                            <p:fltVal val="0"/>
                                          </p:val>
                                        </p:tav>
                                        <p:tav tm="100000">
                                          <p:val>
                                            <p:strVal val="#ppt_h"/>
                                          </p:val>
                                        </p:tav>
                                      </p:tavLst>
                                    </p:anim>
                                    <p:animEffect transition="in" filter="fade">
                                      <p:cBhvr>
                                        <p:cTn id="34" dur="1000"/>
                                        <p:tgtEl>
                                          <p:spTgt spid="43"/>
                                        </p:tgtEl>
                                      </p:cBhvr>
                                    </p:animEffect>
                                  </p:childTnLst>
                                </p:cTn>
                              </p:par>
                              <p:par>
                                <p:cTn id="35" presetID="53" presetClass="entr" presetSubtype="16"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p:cTn id="37" dur="1000" fill="hold"/>
                                        <p:tgtEl>
                                          <p:spTgt spid="46"/>
                                        </p:tgtEl>
                                        <p:attrNameLst>
                                          <p:attrName>ppt_w</p:attrName>
                                        </p:attrNameLst>
                                      </p:cBhvr>
                                      <p:tavLst>
                                        <p:tav tm="0">
                                          <p:val>
                                            <p:fltVal val="0"/>
                                          </p:val>
                                        </p:tav>
                                        <p:tav tm="100000">
                                          <p:val>
                                            <p:strVal val="#ppt_w"/>
                                          </p:val>
                                        </p:tav>
                                      </p:tavLst>
                                    </p:anim>
                                    <p:anim calcmode="lin" valueType="num">
                                      <p:cBhvr>
                                        <p:cTn id="38" dur="1000" fill="hold"/>
                                        <p:tgtEl>
                                          <p:spTgt spid="46"/>
                                        </p:tgtEl>
                                        <p:attrNameLst>
                                          <p:attrName>ppt_h</p:attrName>
                                        </p:attrNameLst>
                                      </p:cBhvr>
                                      <p:tavLst>
                                        <p:tav tm="0">
                                          <p:val>
                                            <p:fltVal val="0"/>
                                          </p:val>
                                        </p:tav>
                                        <p:tav tm="100000">
                                          <p:val>
                                            <p:strVal val="#ppt_h"/>
                                          </p:val>
                                        </p:tav>
                                      </p:tavLst>
                                    </p:anim>
                                    <p:animEffect transition="in" filter="fade">
                                      <p:cBhvr>
                                        <p:cTn id="39" dur="1000"/>
                                        <p:tgtEl>
                                          <p:spTgt spid="46"/>
                                        </p:tgtEl>
                                      </p:cBhvr>
                                    </p:animEffect>
                                  </p:childTnLst>
                                </p:cTn>
                              </p:par>
                              <p:par>
                                <p:cTn id="40" presetID="53" presetClass="entr" presetSubtype="16"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1000" fill="hold"/>
                                        <p:tgtEl>
                                          <p:spTgt spid="48"/>
                                        </p:tgtEl>
                                        <p:attrNameLst>
                                          <p:attrName>ppt_w</p:attrName>
                                        </p:attrNameLst>
                                      </p:cBhvr>
                                      <p:tavLst>
                                        <p:tav tm="0">
                                          <p:val>
                                            <p:fltVal val="0"/>
                                          </p:val>
                                        </p:tav>
                                        <p:tav tm="100000">
                                          <p:val>
                                            <p:strVal val="#ppt_w"/>
                                          </p:val>
                                        </p:tav>
                                      </p:tavLst>
                                    </p:anim>
                                    <p:anim calcmode="lin" valueType="num">
                                      <p:cBhvr>
                                        <p:cTn id="43" dur="1000" fill="hold"/>
                                        <p:tgtEl>
                                          <p:spTgt spid="48"/>
                                        </p:tgtEl>
                                        <p:attrNameLst>
                                          <p:attrName>ppt_h</p:attrName>
                                        </p:attrNameLst>
                                      </p:cBhvr>
                                      <p:tavLst>
                                        <p:tav tm="0">
                                          <p:val>
                                            <p:fltVal val="0"/>
                                          </p:val>
                                        </p:tav>
                                        <p:tav tm="100000">
                                          <p:val>
                                            <p:strVal val="#ppt_h"/>
                                          </p:val>
                                        </p:tav>
                                      </p:tavLst>
                                    </p:anim>
                                    <p:animEffect transition="in" filter="fade">
                                      <p:cBhvr>
                                        <p:cTn id="44" dur="1000"/>
                                        <p:tgtEl>
                                          <p:spTgt spid="48"/>
                                        </p:tgtEl>
                                      </p:cBhvr>
                                    </p:animEffect>
                                  </p:childTnLst>
                                </p:cTn>
                              </p:par>
                              <p:par>
                                <p:cTn id="45" presetID="53" presetClass="entr" presetSubtype="16"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1000" fill="hold"/>
                                        <p:tgtEl>
                                          <p:spTgt spid="51"/>
                                        </p:tgtEl>
                                        <p:attrNameLst>
                                          <p:attrName>ppt_w</p:attrName>
                                        </p:attrNameLst>
                                      </p:cBhvr>
                                      <p:tavLst>
                                        <p:tav tm="0">
                                          <p:val>
                                            <p:fltVal val="0"/>
                                          </p:val>
                                        </p:tav>
                                        <p:tav tm="100000">
                                          <p:val>
                                            <p:strVal val="#ppt_w"/>
                                          </p:val>
                                        </p:tav>
                                      </p:tavLst>
                                    </p:anim>
                                    <p:anim calcmode="lin" valueType="num">
                                      <p:cBhvr>
                                        <p:cTn id="48" dur="1000" fill="hold"/>
                                        <p:tgtEl>
                                          <p:spTgt spid="51"/>
                                        </p:tgtEl>
                                        <p:attrNameLst>
                                          <p:attrName>ppt_h</p:attrName>
                                        </p:attrNameLst>
                                      </p:cBhvr>
                                      <p:tavLst>
                                        <p:tav tm="0">
                                          <p:val>
                                            <p:fltVal val="0"/>
                                          </p:val>
                                        </p:tav>
                                        <p:tav tm="100000">
                                          <p:val>
                                            <p:strVal val="#ppt_h"/>
                                          </p:val>
                                        </p:tav>
                                      </p:tavLst>
                                    </p:anim>
                                    <p:animEffect transition="in" filter="fade">
                                      <p:cBhvr>
                                        <p:cTn id="49" dur="1000"/>
                                        <p:tgtEl>
                                          <p:spTgt spid="51"/>
                                        </p:tgtEl>
                                      </p:cBhvr>
                                    </p:animEffect>
                                  </p:childTnLst>
                                </p:cTn>
                              </p:par>
                              <p:par>
                                <p:cTn id="50" presetID="53" presetClass="entr" presetSubtype="16"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Effect transition="in" filter="fade">
                                      <p:cBhvr>
                                        <p:cTn id="54" dur="1000"/>
                                        <p:tgtEl>
                                          <p:spTgt spid="53"/>
                                        </p:tgtEl>
                                      </p:cBhvr>
                                    </p:animEffect>
                                  </p:childTnLst>
                                </p:cTn>
                              </p:par>
                              <p:par>
                                <p:cTn id="55" presetID="53" presetClass="entr" presetSubtype="16"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1000" fill="hold"/>
                                        <p:tgtEl>
                                          <p:spTgt spid="55"/>
                                        </p:tgtEl>
                                        <p:attrNameLst>
                                          <p:attrName>ppt_w</p:attrName>
                                        </p:attrNameLst>
                                      </p:cBhvr>
                                      <p:tavLst>
                                        <p:tav tm="0">
                                          <p:val>
                                            <p:fltVal val="0"/>
                                          </p:val>
                                        </p:tav>
                                        <p:tav tm="100000">
                                          <p:val>
                                            <p:strVal val="#ppt_w"/>
                                          </p:val>
                                        </p:tav>
                                      </p:tavLst>
                                    </p:anim>
                                    <p:anim calcmode="lin" valueType="num">
                                      <p:cBhvr>
                                        <p:cTn id="58" dur="1000" fill="hold"/>
                                        <p:tgtEl>
                                          <p:spTgt spid="55"/>
                                        </p:tgtEl>
                                        <p:attrNameLst>
                                          <p:attrName>ppt_h</p:attrName>
                                        </p:attrNameLst>
                                      </p:cBhvr>
                                      <p:tavLst>
                                        <p:tav tm="0">
                                          <p:val>
                                            <p:fltVal val="0"/>
                                          </p:val>
                                        </p:tav>
                                        <p:tav tm="100000">
                                          <p:val>
                                            <p:strVal val="#ppt_h"/>
                                          </p:val>
                                        </p:tav>
                                      </p:tavLst>
                                    </p:anim>
                                    <p:animEffect transition="in" filter="fade">
                                      <p:cBhvr>
                                        <p:cTn id="59" dur="1000"/>
                                        <p:tgtEl>
                                          <p:spTgt spid="55"/>
                                        </p:tgtEl>
                                      </p:cBhvr>
                                    </p:animEffect>
                                  </p:childTnLst>
                                </p:cTn>
                              </p:par>
                              <p:par>
                                <p:cTn id="60" presetID="53" presetClass="entr" presetSubtype="16"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p:cTn id="62" dur="1000" fill="hold"/>
                                        <p:tgtEl>
                                          <p:spTgt spid="60"/>
                                        </p:tgtEl>
                                        <p:attrNameLst>
                                          <p:attrName>ppt_w</p:attrName>
                                        </p:attrNameLst>
                                      </p:cBhvr>
                                      <p:tavLst>
                                        <p:tav tm="0">
                                          <p:val>
                                            <p:fltVal val="0"/>
                                          </p:val>
                                        </p:tav>
                                        <p:tav tm="100000">
                                          <p:val>
                                            <p:strVal val="#ppt_w"/>
                                          </p:val>
                                        </p:tav>
                                      </p:tavLst>
                                    </p:anim>
                                    <p:anim calcmode="lin" valueType="num">
                                      <p:cBhvr>
                                        <p:cTn id="63" dur="1000" fill="hold"/>
                                        <p:tgtEl>
                                          <p:spTgt spid="60"/>
                                        </p:tgtEl>
                                        <p:attrNameLst>
                                          <p:attrName>ppt_h</p:attrName>
                                        </p:attrNameLst>
                                      </p:cBhvr>
                                      <p:tavLst>
                                        <p:tav tm="0">
                                          <p:val>
                                            <p:fltVal val="0"/>
                                          </p:val>
                                        </p:tav>
                                        <p:tav tm="100000">
                                          <p:val>
                                            <p:strVal val="#ppt_h"/>
                                          </p:val>
                                        </p:tav>
                                      </p:tavLst>
                                    </p:anim>
                                    <p:animEffect transition="in" filter="fade">
                                      <p:cBhvr>
                                        <p:cTn id="64" dur="1000"/>
                                        <p:tgtEl>
                                          <p:spTgt spid="60"/>
                                        </p:tgtEl>
                                      </p:cBhvr>
                                    </p:animEffect>
                                  </p:childTnLst>
                                </p:cTn>
                              </p:par>
                              <p:par>
                                <p:cTn id="65" presetID="53" presetClass="entr" presetSubtype="16"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1000" fill="hold"/>
                                        <p:tgtEl>
                                          <p:spTgt spid="62"/>
                                        </p:tgtEl>
                                        <p:attrNameLst>
                                          <p:attrName>ppt_w</p:attrName>
                                        </p:attrNameLst>
                                      </p:cBhvr>
                                      <p:tavLst>
                                        <p:tav tm="0">
                                          <p:val>
                                            <p:fltVal val="0"/>
                                          </p:val>
                                        </p:tav>
                                        <p:tav tm="100000">
                                          <p:val>
                                            <p:strVal val="#ppt_w"/>
                                          </p:val>
                                        </p:tav>
                                      </p:tavLst>
                                    </p:anim>
                                    <p:anim calcmode="lin" valueType="num">
                                      <p:cBhvr>
                                        <p:cTn id="68" dur="1000" fill="hold"/>
                                        <p:tgtEl>
                                          <p:spTgt spid="62"/>
                                        </p:tgtEl>
                                        <p:attrNameLst>
                                          <p:attrName>ppt_h</p:attrName>
                                        </p:attrNameLst>
                                      </p:cBhvr>
                                      <p:tavLst>
                                        <p:tav tm="0">
                                          <p:val>
                                            <p:fltVal val="0"/>
                                          </p:val>
                                        </p:tav>
                                        <p:tav tm="100000">
                                          <p:val>
                                            <p:strVal val="#ppt_h"/>
                                          </p:val>
                                        </p:tav>
                                      </p:tavLst>
                                    </p:anim>
                                    <p:animEffect transition="in" filter="fade">
                                      <p:cBhvr>
                                        <p:cTn id="69" dur="1000"/>
                                        <p:tgtEl>
                                          <p:spTgt spid="62"/>
                                        </p:tgtEl>
                                      </p:cBhvr>
                                    </p:animEffect>
                                  </p:childTnLst>
                                </p:cTn>
                              </p:par>
                              <p:par>
                                <p:cTn id="70" presetID="53" presetClass="entr" presetSubtype="16" fill="hold"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Effect transition="in" filter="fade">
                                      <p:cBhvr>
                                        <p:cTn id="74" dur="1000"/>
                                        <p:tgtEl>
                                          <p:spTgt spid="65"/>
                                        </p:tgtEl>
                                      </p:cBhvr>
                                    </p:animEffect>
                                  </p:childTnLst>
                                </p:cTn>
                              </p:par>
                              <p:par>
                                <p:cTn id="75" presetID="53" presetClass="entr" presetSubtype="16"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p:cTn id="77" dur="1000" fill="hold"/>
                                        <p:tgtEl>
                                          <p:spTgt spid="67"/>
                                        </p:tgtEl>
                                        <p:attrNameLst>
                                          <p:attrName>ppt_w</p:attrName>
                                        </p:attrNameLst>
                                      </p:cBhvr>
                                      <p:tavLst>
                                        <p:tav tm="0">
                                          <p:val>
                                            <p:fltVal val="0"/>
                                          </p:val>
                                        </p:tav>
                                        <p:tav tm="100000">
                                          <p:val>
                                            <p:strVal val="#ppt_w"/>
                                          </p:val>
                                        </p:tav>
                                      </p:tavLst>
                                    </p:anim>
                                    <p:anim calcmode="lin" valueType="num">
                                      <p:cBhvr>
                                        <p:cTn id="78" dur="1000" fill="hold"/>
                                        <p:tgtEl>
                                          <p:spTgt spid="67"/>
                                        </p:tgtEl>
                                        <p:attrNameLst>
                                          <p:attrName>ppt_h</p:attrName>
                                        </p:attrNameLst>
                                      </p:cBhvr>
                                      <p:tavLst>
                                        <p:tav tm="0">
                                          <p:val>
                                            <p:fltVal val="0"/>
                                          </p:val>
                                        </p:tav>
                                        <p:tav tm="100000">
                                          <p:val>
                                            <p:strVal val="#ppt_h"/>
                                          </p:val>
                                        </p:tav>
                                      </p:tavLst>
                                    </p:anim>
                                    <p:animEffect transition="in" filter="fade">
                                      <p:cBhvr>
                                        <p:cTn id="79" dur="1000"/>
                                        <p:tgtEl>
                                          <p:spTgt spid="67"/>
                                        </p:tgtEl>
                                      </p:cBhvr>
                                    </p:animEffect>
                                  </p:childTnLst>
                                </p:cTn>
                              </p:par>
                              <p:par>
                                <p:cTn id="80" presetID="53" presetClass="entr" presetSubtype="16"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 calcmode="lin" valueType="num">
                                      <p:cBhvr>
                                        <p:cTn id="82" dur="1000" fill="hold"/>
                                        <p:tgtEl>
                                          <p:spTgt spid="70"/>
                                        </p:tgtEl>
                                        <p:attrNameLst>
                                          <p:attrName>ppt_w</p:attrName>
                                        </p:attrNameLst>
                                      </p:cBhvr>
                                      <p:tavLst>
                                        <p:tav tm="0">
                                          <p:val>
                                            <p:fltVal val="0"/>
                                          </p:val>
                                        </p:tav>
                                        <p:tav tm="100000">
                                          <p:val>
                                            <p:strVal val="#ppt_w"/>
                                          </p:val>
                                        </p:tav>
                                      </p:tavLst>
                                    </p:anim>
                                    <p:anim calcmode="lin" valueType="num">
                                      <p:cBhvr>
                                        <p:cTn id="83" dur="1000" fill="hold"/>
                                        <p:tgtEl>
                                          <p:spTgt spid="70"/>
                                        </p:tgtEl>
                                        <p:attrNameLst>
                                          <p:attrName>ppt_h</p:attrName>
                                        </p:attrNameLst>
                                      </p:cBhvr>
                                      <p:tavLst>
                                        <p:tav tm="0">
                                          <p:val>
                                            <p:fltVal val="0"/>
                                          </p:val>
                                        </p:tav>
                                        <p:tav tm="100000">
                                          <p:val>
                                            <p:strVal val="#ppt_h"/>
                                          </p:val>
                                        </p:tav>
                                      </p:tavLst>
                                    </p:anim>
                                    <p:animEffect transition="in" filter="fade">
                                      <p:cBhvr>
                                        <p:cTn id="84"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38200"/>
            <a:ext cx="8382000" cy="1569660"/>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Cơ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2981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475" y="1561510"/>
            <a:ext cx="8686800" cy="2677656"/>
          </a:xfrm>
          <a:prstGeom prst="rect">
            <a:avLst/>
          </a:prstGeom>
          <a:ln>
            <a:solidFill>
              <a:schemeClr val="tx1"/>
            </a:solidFill>
          </a:ln>
        </p:spPr>
        <p:txBody>
          <a:bodyPr wrap="square">
            <a:spAutoFit/>
          </a:bodyPr>
          <a:lstStyle/>
          <a:p>
            <a:pPr algn="just"/>
            <a:r>
              <a:rPr lang="en-US" sz="2800">
                <a:latin typeface="Arial" panose="020B0604020202020204" pitchFamily="34" charset="0"/>
                <a:cs typeface="Arial" panose="020B0604020202020204" pitchFamily="34" charset="0"/>
              </a:rPr>
              <a:t>Thực hiện theo nhóm:</a:t>
            </a:r>
          </a:p>
          <a:p>
            <a:pPr indent="465138" algn="just"/>
            <a:r>
              <a:rPr lang="en-US" sz="2800">
                <a:latin typeface="Arial" panose="020B0604020202020204" pitchFamily="34" charset="0"/>
                <a:cs typeface="Arial" panose="020B0604020202020204" pitchFamily="34" charset="0"/>
              </a:rPr>
              <a:t>+ Tìm hiểu và nêu cách làm tiêu bản nấm men.</a:t>
            </a:r>
          </a:p>
          <a:p>
            <a:pPr indent="465138" algn="just"/>
            <a:r>
              <a:rPr lang="en-US" sz="2800">
                <a:latin typeface="Arial" panose="020B0604020202020204" pitchFamily="34" charset="0"/>
                <a:cs typeface="Arial" panose="020B0604020202020204" pitchFamily="34" charset="0"/>
              </a:rPr>
              <a:t>+ Làm tiêu bản và quan sát tiêu bản bằng kính hiển vi quang học (vật kính 10x, 40x).</a:t>
            </a:r>
          </a:p>
          <a:p>
            <a:pPr indent="465138" algn="just"/>
            <a:r>
              <a:rPr lang="en-US" sz="2800">
                <a:latin typeface="Arial" panose="020B0604020202020204" pitchFamily="34" charset="0"/>
                <a:cs typeface="Arial" panose="020B0604020202020204" pitchFamily="34" charset="0"/>
              </a:rPr>
              <a:t>+ Vẽ và mô tả hình dạng của nấm men dựa theo kết quả quan sát vào vở.</a:t>
            </a:r>
          </a:p>
        </p:txBody>
      </p:sp>
      <p:sp>
        <p:nvSpPr>
          <p:cNvPr id="4" name="TextBox 3"/>
          <p:cNvSpPr txBox="1"/>
          <p:nvPr/>
        </p:nvSpPr>
        <p:spPr>
          <a:xfrm>
            <a:off x="78975" y="228600"/>
            <a:ext cx="8408325" cy="584775"/>
          </a:xfrm>
          <a:prstGeom prst="rect">
            <a:avLst/>
          </a:prstGeom>
          <a:noFill/>
        </p:spPr>
        <p:txBody>
          <a:bodyPr wrap="square" rtlCol="0">
            <a:spAutoFit/>
          </a:bodyPr>
          <a:lstStyle/>
          <a:p>
            <a:pPr algn="ctr"/>
            <a:r>
              <a:rPr lang="en-US" sz="3200" b="1">
                <a:solidFill>
                  <a:srgbClr val="FF0000"/>
                </a:solidFill>
              </a:rPr>
              <a:t>III. THỰC HÀNH: TÌM HIỂU VỀ TỔ CHỨC CƠ THỂ</a:t>
            </a:r>
          </a:p>
        </p:txBody>
      </p:sp>
      <p:sp>
        <p:nvSpPr>
          <p:cNvPr id="5" name="TextBox 4"/>
          <p:cNvSpPr txBox="1"/>
          <p:nvPr/>
        </p:nvSpPr>
        <p:spPr>
          <a:xfrm>
            <a:off x="228600" y="885893"/>
            <a:ext cx="8686800" cy="523220"/>
          </a:xfrm>
          <a:prstGeom prst="rect">
            <a:avLst/>
          </a:prstGeom>
          <a:noFill/>
        </p:spPr>
        <p:txBody>
          <a:bodyPr wrap="square" rtlCol="0">
            <a:spAutoFit/>
          </a:bodyPr>
          <a:lstStyle/>
          <a:p>
            <a:r>
              <a:rPr lang="en-US" sz="2800" b="1" dirty="0">
                <a:solidFill>
                  <a:srgbClr val="0070C0"/>
                </a:solidFill>
              </a:rPr>
              <a:t>1. </a:t>
            </a:r>
            <a:r>
              <a:rPr lang="en-US" sz="2800" b="1" dirty="0" err="1">
                <a:solidFill>
                  <a:srgbClr val="0070C0"/>
                </a:solidFill>
              </a:rPr>
              <a:t>Tìm</a:t>
            </a:r>
            <a:r>
              <a:rPr lang="en-US" sz="2800" b="1" dirty="0">
                <a:solidFill>
                  <a:srgbClr val="0070C0"/>
                </a:solidFill>
              </a:rPr>
              <a:t> </a:t>
            </a:r>
            <a:r>
              <a:rPr lang="en-US" sz="2800" b="1" dirty="0" err="1">
                <a:solidFill>
                  <a:srgbClr val="0070C0"/>
                </a:solidFill>
              </a:rPr>
              <a:t>hiểu</a:t>
            </a:r>
            <a:r>
              <a:rPr lang="en-US" sz="2800" b="1" dirty="0">
                <a:solidFill>
                  <a:srgbClr val="0070C0"/>
                </a:solidFill>
              </a:rPr>
              <a:t> </a:t>
            </a:r>
            <a:r>
              <a:rPr lang="en-US" sz="2800" b="1" dirty="0" err="1">
                <a:solidFill>
                  <a:srgbClr val="0070C0"/>
                </a:solidFill>
              </a:rPr>
              <a:t>về</a:t>
            </a:r>
            <a:r>
              <a:rPr lang="en-US" sz="2800" b="1" dirty="0">
                <a:solidFill>
                  <a:srgbClr val="0070C0"/>
                </a:solidFill>
              </a:rPr>
              <a:t> </a:t>
            </a:r>
            <a:r>
              <a:rPr lang="en-US" sz="2800" b="1" dirty="0" err="1">
                <a:solidFill>
                  <a:srgbClr val="0070C0"/>
                </a:solidFill>
              </a:rPr>
              <a:t>hình</a:t>
            </a:r>
            <a:r>
              <a:rPr lang="en-US" sz="2800" b="1" dirty="0">
                <a:solidFill>
                  <a:srgbClr val="0070C0"/>
                </a:solidFill>
              </a:rPr>
              <a:t> </a:t>
            </a:r>
            <a:r>
              <a:rPr lang="en-US" sz="2800" b="1" dirty="0" err="1">
                <a:solidFill>
                  <a:srgbClr val="0070C0"/>
                </a:solidFill>
              </a:rPr>
              <a:t>dạng</a:t>
            </a:r>
            <a:r>
              <a:rPr lang="en-US" sz="2800" b="1" dirty="0">
                <a:solidFill>
                  <a:srgbClr val="0070C0"/>
                </a:solidFill>
              </a:rPr>
              <a:t>, </a:t>
            </a:r>
            <a:r>
              <a:rPr lang="en-US" sz="2800" b="1" dirty="0" err="1">
                <a:solidFill>
                  <a:srgbClr val="0070C0"/>
                </a:solidFill>
              </a:rPr>
              <a:t>cấu</a:t>
            </a:r>
            <a:r>
              <a:rPr lang="en-US" sz="2800" b="1" dirty="0">
                <a:solidFill>
                  <a:srgbClr val="0070C0"/>
                </a:solidFill>
              </a:rPr>
              <a:t> </a:t>
            </a:r>
            <a:r>
              <a:rPr lang="en-US" sz="2800" b="1" dirty="0" err="1">
                <a:solidFill>
                  <a:srgbClr val="0070C0"/>
                </a:solidFill>
              </a:rPr>
              <a:t>tạo</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sinh</a:t>
            </a:r>
            <a:r>
              <a:rPr lang="en-US" sz="2800" b="1" dirty="0">
                <a:solidFill>
                  <a:srgbClr val="0070C0"/>
                </a:solidFill>
              </a:rPr>
              <a:t> </a:t>
            </a:r>
            <a:r>
              <a:rPr lang="en-US" sz="2800" b="1" dirty="0" err="1">
                <a:solidFill>
                  <a:srgbClr val="0070C0"/>
                </a:solidFill>
              </a:rPr>
              <a:t>vật</a:t>
            </a:r>
            <a:r>
              <a:rPr lang="en-US" sz="2800" b="1" dirty="0">
                <a:solidFill>
                  <a:srgbClr val="0070C0"/>
                </a:solidFill>
              </a:rPr>
              <a:t> </a:t>
            </a:r>
            <a:r>
              <a:rPr lang="en-US" sz="2800" b="1" dirty="0" err="1">
                <a:solidFill>
                  <a:srgbClr val="0070C0"/>
                </a:solidFill>
              </a:rPr>
              <a:t>đơn</a:t>
            </a:r>
            <a:r>
              <a:rPr lang="en-US" sz="2800" b="1" dirty="0">
                <a:solidFill>
                  <a:srgbClr val="0070C0"/>
                </a:solidFill>
              </a:rPr>
              <a:t> </a:t>
            </a:r>
            <a:r>
              <a:rPr lang="en-US" sz="2800" b="1" dirty="0" err="1">
                <a:solidFill>
                  <a:srgbClr val="0070C0"/>
                </a:solidFill>
              </a:rPr>
              <a:t>bào</a:t>
            </a:r>
            <a:r>
              <a:rPr lang="en-US" sz="2800" b="1" dirty="0">
                <a:solidFill>
                  <a:srgbClr val="0070C0"/>
                </a:solidFill>
              </a:rPr>
              <a:t>:</a:t>
            </a:r>
          </a:p>
        </p:txBody>
      </p:sp>
    </p:spTree>
    <p:extLst>
      <p:ext uri="{BB962C8B-B14F-4D97-AF65-F5344CB8AC3E}">
        <p14:creationId xmlns:p14="http://schemas.microsoft.com/office/powerpoint/2010/main" val="2706144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êu bản nấm me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323" b="15672"/>
          <a:stretch/>
        </p:blipFill>
        <p:spPr bwMode="auto">
          <a:xfrm>
            <a:off x="225386" y="725975"/>
            <a:ext cx="2539432" cy="166931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iêu bản nấm m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8" t="40630" r="498" b="14287"/>
          <a:stretch/>
        </p:blipFill>
        <p:spPr bwMode="auto">
          <a:xfrm>
            <a:off x="3351407" y="1300569"/>
            <a:ext cx="2691112" cy="11409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hoc24.vn/source/KHTN%206/Ch%C6%B0%C6%A1ng%207/l%C3%A0m%20ti%C3%AAu%20b%E1%BA%A3n%2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68" b="16387"/>
          <a:stretch/>
        </p:blipFill>
        <p:spPr bwMode="auto">
          <a:xfrm>
            <a:off x="6367544" y="609600"/>
            <a:ext cx="2366356" cy="157672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tiêu bản nấm me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3" t="6848" r="363" b="18111"/>
          <a:stretch/>
        </p:blipFill>
        <p:spPr bwMode="auto">
          <a:xfrm>
            <a:off x="0" y="4070447"/>
            <a:ext cx="2487596" cy="155142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Tiêu bản nấm me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5949" b="25912"/>
          <a:stretch/>
        </p:blipFill>
        <p:spPr bwMode="auto">
          <a:xfrm>
            <a:off x="2669775" y="4460200"/>
            <a:ext cx="2613519" cy="103298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Tiêu bản nấm 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82" name="Picture 14" descr="Tiêu bản nấm me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351" t="6220" r="5002" b="8806"/>
          <a:stretch/>
        </p:blipFill>
        <p:spPr bwMode="auto">
          <a:xfrm>
            <a:off x="6912926" y="3617863"/>
            <a:ext cx="1825130" cy="2023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160338"/>
            <a:ext cx="5715000" cy="584775"/>
          </a:xfrm>
          <a:prstGeom prst="rect">
            <a:avLst/>
          </a:prstGeom>
          <a:noFill/>
        </p:spPr>
        <p:txBody>
          <a:bodyPr wrap="square" rtlCol="0">
            <a:spAutoFit/>
          </a:bodyPr>
          <a:lstStyle/>
          <a:p>
            <a:pPr algn="ctr"/>
            <a:r>
              <a:rPr lang="en-US" sz="3200" b="1">
                <a:solidFill>
                  <a:srgbClr val="FF0000"/>
                </a:solidFill>
              </a:rPr>
              <a:t>LÀM TIÊU BẢN NẤM MEN</a:t>
            </a:r>
          </a:p>
        </p:txBody>
      </p:sp>
      <p:sp>
        <p:nvSpPr>
          <p:cNvPr id="6" name="TextBox 5"/>
          <p:cNvSpPr txBox="1"/>
          <p:nvPr/>
        </p:nvSpPr>
        <p:spPr>
          <a:xfrm>
            <a:off x="243695" y="2438400"/>
            <a:ext cx="2804305" cy="400110"/>
          </a:xfrm>
          <a:prstGeom prst="rect">
            <a:avLst/>
          </a:prstGeom>
          <a:noFill/>
        </p:spPr>
        <p:txBody>
          <a:bodyPr wrap="square" rtlCol="0">
            <a:spAutoFit/>
          </a:bodyPr>
          <a:lstStyle/>
          <a:p>
            <a:pPr algn="ctr"/>
            <a:r>
              <a:rPr lang="en-US" sz="2000"/>
              <a:t>Nhỏ 1 giọt dịch nấm men</a:t>
            </a:r>
          </a:p>
        </p:txBody>
      </p:sp>
      <p:sp>
        <p:nvSpPr>
          <p:cNvPr id="13" name="TextBox 12"/>
          <p:cNvSpPr txBox="1"/>
          <p:nvPr/>
        </p:nvSpPr>
        <p:spPr>
          <a:xfrm>
            <a:off x="3387432" y="2469178"/>
            <a:ext cx="2587625" cy="1015663"/>
          </a:xfrm>
          <a:prstGeom prst="rect">
            <a:avLst/>
          </a:prstGeom>
          <a:noFill/>
        </p:spPr>
        <p:txBody>
          <a:bodyPr wrap="square" rtlCol="0">
            <a:spAutoFit/>
          </a:bodyPr>
          <a:lstStyle/>
          <a:p>
            <a:pPr algn="ctr"/>
            <a:r>
              <a:rPr lang="en-US" sz="2000"/>
              <a:t>Dùng kim mũi mác dàn mỏng dịch và để yên cho nước bay hơi hết</a:t>
            </a:r>
          </a:p>
        </p:txBody>
      </p:sp>
      <p:sp>
        <p:nvSpPr>
          <p:cNvPr id="14" name="TextBox 13"/>
          <p:cNvSpPr txBox="1"/>
          <p:nvPr/>
        </p:nvSpPr>
        <p:spPr>
          <a:xfrm>
            <a:off x="6172200" y="2489537"/>
            <a:ext cx="2947103" cy="1015663"/>
          </a:xfrm>
          <a:prstGeom prst="rect">
            <a:avLst/>
          </a:prstGeom>
          <a:noFill/>
        </p:spPr>
        <p:txBody>
          <a:bodyPr wrap="square" rtlCol="0">
            <a:spAutoFit/>
          </a:bodyPr>
          <a:lstStyle/>
          <a:p>
            <a:pPr algn="ctr"/>
            <a:r>
              <a:rPr lang="en-US" sz="2000"/>
              <a:t>Nhỏ giọt xanh methylene lên vết đã khô và để yên trong 5 phút</a:t>
            </a:r>
          </a:p>
        </p:txBody>
      </p:sp>
      <p:sp>
        <p:nvSpPr>
          <p:cNvPr id="15" name="TextBox 14"/>
          <p:cNvSpPr txBox="1"/>
          <p:nvPr/>
        </p:nvSpPr>
        <p:spPr>
          <a:xfrm>
            <a:off x="1790" y="5672003"/>
            <a:ext cx="6170410" cy="1015663"/>
          </a:xfrm>
          <a:prstGeom prst="rect">
            <a:avLst/>
          </a:prstGeom>
          <a:noFill/>
        </p:spPr>
        <p:txBody>
          <a:bodyPr wrap="square" rtlCol="0">
            <a:spAutoFit/>
          </a:bodyPr>
          <a:lstStyle/>
          <a:p>
            <a:pPr algn="ctr"/>
            <a:r>
              <a:rPr lang="en-US" sz="2000"/>
              <a:t>Nhỏ từ từ nước cất cho chảy qua vết nhuộm xanh methylene đến khi dung dịch chảy ra khỏi lam kính không còn màu xanh</a:t>
            </a:r>
          </a:p>
        </p:txBody>
      </p:sp>
      <p:sp>
        <p:nvSpPr>
          <p:cNvPr id="16" name="TextBox 15"/>
          <p:cNvSpPr txBox="1"/>
          <p:nvPr/>
        </p:nvSpPr>
        <p:spPr>
          <a:xfrm>
            <a:off x="6102922" y="5674475"/>
            <a:ext cx="2895600" cy="1015663"/>
          </a:xfrm>
          <a:prstGeom prst="rect">
            <a:avLst/>
          </a:prstGeom>
          <a:noFill/>
        </p:spPr>
        <p:txBody>
          <a:bodyPr wrap="square" rtlCol="0">
            <a:spAutoFit/>
          </a:bodyPr>
          <a:lstStyle/>
          <a:p>
            <a:pPr algn="ctr"/>
            <a:r>
              <a:rPr lang="en-US" sz="2000"/>
              <a:t>Quan sát tiêu bản bằng kính hiển vi quang học ở vật kính 10x, 40x</a:t>
            </a:r>
          </a:p>
        </p:txBody>
      </p:sp>
    </p:spTree>
    <p:extLst>
      <p:ext uri="{BB962C8B-B14F-4D97-AF65-F5344CB8AC3E}">
        <p14:creationId xmlns:p14="http://schemas.microsoft.com/office/powerpoint/2010/main" val="1576250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Nấm men saccharomyces cerevisiae và những ứng dụng tuyệt vời có thể bạn  chưa biết – CÔNG TY TNHH THƯƠNG MẠI DỊCH VỤ NHA PHƯỚC THỊ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Nấm men saccharomyces cerevisiae và những ứng dụng tuyệt vời có thể bạn  chưa biết – CÔNG TY TNHH THƯƠNG MẠI DỊCH VỤ NHA PHƯỚC THỊNH"/>
          <p:cNvSpPr>
            <a:spLocks noChangeAspect="1" noChangeArrowheads="1"/>
          </p:cNvSpPr>
          <p:nvPr/>
        </p:nvSpPr>
        <p:spPr bwMode="auto">
          <a:xfrm>
            <a:off x="307975" y="-918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Đặc điểm và ứng dụng của nấm men saccharomyces cerevisiae là gì? – CÔNG TY  TNHH THƯƠNG MẠI DỊCH VỤ NHA PHƯỚC THỊNH"/>
          <p:cNvSpPr>
            <a:spLocks noChangeAspect="1" noChangeArrowheads="1"/>
          </p:cNvSpPr>
          <p:nvPr/>
        </p:nvSpPr>
        <p:spPr bwMode="auto">
          <a:xfrm>
            <a:off x="460375" y="605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6" name="Picture 10" descr="Đặc điểm và ứng dụng của nấm men saccharomyces cerevisiae là gì? – CÔNG TY  TNHH THƯƠNG MẠI DỊCH VỤ NHA PHƯỚC THỊ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73" y="1094498"/>
            <a:ext cx="8528454" cy="36834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76400" y="352975"/>
            <a:ext cx="5715000" cy="584775"/>
          </a:xfrm>
          <a:prstGeom prst="rect">
            <a:avLst/>
          </a:prstGeom>
          <a:noFill/>
        </p:spPr>
        <p:txBody>
          <a:bodyPr wrap="square" rtlCol="0">
            <a:spAutoFit/>
          </a:bodyPr>
          <a:lstStyle/>
          <a:p>
            <a:pPr algn="ctr"/>
            <a:r>
              <a:rPr lang="en-US" sz="3200" b="1">
                <a:solidFill>
                  <a:srgbClr val="FF0000"/>
                </a:solidFill>
              </a:rPr>
              <a:t>HÌNH DẠNG CỦA NẤM MEN</a:t>
            </a:r>
          </a:p>
        </p:txBody>
      </p:sp>
      <p:sp>
        <p:nvSpPr>
          <p:cNvPr id="2" name="Rectangle 1"/>
          <p:cNvSpPr/>
          <p:nvPr/>
        </p:nvSpPr>
        <p:spPr>
          <a:xfrm>
            <a:off x="269673" y="5081850"/>
            <a:ext cx="8528454" cy="1200329"/>
          </a:xfrm>
          <a:prstGeom prst="rect">
            <a:avLst/>
          </a:prstGeom>
        </p:spPr>
        <p:txBody>
          <a:bodyPr wrap="square">
            <a:spAutoFit/>
          </a:bodyPr>
          <a:lstStyle/>
          <a:p>
            <a:pPr algn="just"/>
            <a:r>
              <a:rPr lang="en-US" sz="2400">
                <a:latin typeface="Arial" panose="020B0604020202020204" pitchFamily="34" charset="0"/>
                <a:cs typeface="Arial" panose="020B0604020202020204" pitchFamily="34" charset="0"/>
              </a:rPr>
              <a:t>Gồm </a:t>
            </a:r>
            <a:r>
              <a:rPr lang="vi-VN" sz="2400">
                <a:latin typeface="Arial" panose="020B0604020202020204" pitchFamily="34" charset="0"/>
                <a:cs typeface="Arial" panose="020B0604020202020204" pitchFamily="34" charset="0"/>
              </a:rPr>
              <a:t>các loài nấm đơn bào, với một số ít các loài thường được sử dụng để lên men bánh mì hay trong sản xuất các loại đồ uống chứa cồn</a:t>
            </a:r>
            <a:r>
              <a:rPr lang="en-US" sz="24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2859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75" y="228600"/>
            <a:ext cx="8408325" cy="584775"/>
          </a:xfrm>
          <a:prstGeom prst="rect">
            <a:avLst/>
          </a:prstGeom>
          <a:noFill/>
        </p:spPr>
        <p:txBody>
          <a:bodyPr wrap="square" rtlCol="0">
            <a:spAutoFit/>
          </a:bodyPr>
          <a:lstStyle/>
          <a:p>
            <a:pPr algn="ctr"/>
            <a:r>
              <a:rPr lang="en-US" sz="3200" b="1">
                <a:solidFill>
                  <a:srgbClr val="FF0000"/>
                </a:solidFill>
              </a:rPr>
              <a:t>III. THỰC HÀNH: TÌM HIỂU VỀ TỔ CHỨC CƠ THỂ</a:t>
            </a:r>
          </a:p>
        </p:txBody>
      </p:sp>
      <p:sp>
        <p:nvSpPr>
          <p:cNvPr id="5" name="TextBox 4"/>
          <p:cNvSpPr txBox="1"/>
          <p:nvPr/>
        </p:nvSpPr>
        <p:spPr>
          <a:xfrm>
            <a:off x="228600" y="885893"/>
            <a:ext cx="8686800" cy="523220"/>
          </a:xfrm>
          <a:prstGeom prst="rect">
            <a:avLst/>
          </a:prstGeom>
          <a:noFill/>
        </p:spPr>
        <p:txBody>
          <a:bodyPr wrap="square" rtlCol="0">
            <a:spAutoFit/>
          </a:bodyPr>
          <a:lstStyle/>
          <a:p>
            <a:r>
              <a:rPr lang="en-US" sz="2800" b="1">
                <a:solidFill>
                  <a:srgbClr val="FF0000"/>
                </a:solidFill>
              </a:rPr>
              <a:t>2. </a:t>
            </a:r>
            <a:r>
              <a:rPr lang="en-US" sz="2800" b="1" dirty="0" err="1">
                <a:solidFill>
                  <a:srgbClr val="FF0000"/>
                </a:solidFill>
              </a:rPr>
              <a:t>Tìm</a:t>
            </a:r>
            <a:r>
              <a:rPr lang="en-US" sz="2800" b="1" dirty="0">
                <a:solidFill>
                  <a:srgbClr val="FF0000"/>
                </a:solidFill>
              </a:rPr>
              <a:t> </a:t>
            </a:r>
            <a:r>
              <a:rPr lang="en-US" sz="2800" b="1" dirty="0" err="1">
                <a:solidFill>
                  <a:srgbClr val="FF0000"/>
                </a:solidFill>
              </a:rPr>
              <a:t>hiểu</a:t>
            </a:r>
            <a:r>
              <a:rPr lang="en-US" sz="2800" b="1" dirty="0">
                <a:solidFill>
                  <a:srgbClr val="FF0000"/>
                </a:solidFill>
              </a:rPr>
              <a:t> </a:t>
            </a:r>
            <a:r>
              <a:rPr lang="en-US" sz="2800" b="1" dirty="0" err="1">
                <a:solidFill>
                  <a:srgbClr val="FF0000"/>
                </a:solidFill>
              </a:rPr>
              <a:t>về</a:t>
            </a:r>
            <a:r>
              <a:rPr lang="en-US" sz="2800" b="1" dirty="0">
                <a:solidFill>
                  <a:srgbClr val="FF0000"/>
                </a:solidFill>
              </a:rPr>
              <a:t> </a:t>
            </a:r>
            <a:r>
              <a:rPr lang="en-US" sz="2800" b="1" dirty="0" err="1">
                <a:solidFill>
                  <a:srgbClr val="FF0000"/>
                </a:solidFill>
              </a:rPr>
              <a:t>tổ</a:t>
            </a:r>
            <a:r>
              <a:rPr lang="en-US" sz="2800" b="1" dirty="0">
                <a:solidFill>
                  <a:srgbClr val="FF0000"/>
                </a:solidFill>
              </a:rPr>
              <a:t> </a:t>
            </a:r>
            <a:r>
              <a:rPr lang="en-US" sz="2800" b="1" dirty="0" err="1">
                <a:solidFill>
                  <a:srgbClr val="FF0000"/>
                </a:solidFill>
              </a:rPr>
              <a:t>chức</a:t>
            </a:r>
            <a:r>
              <a:rPr lang="en-US" sz="2800" b="1" dirty="0">
                <a:solidFill>
                  <a:srgbClr val="FF0000"/>
                </a:solidFill>
              </a:rPr>
              <a:t> </a:t>
            </a:r>
            <a:r>
              <a:rPr lang="en-US" sz="2800" b="1" dirty="0" err="1">
                <a:solidFill>
                  <a:srgbClr val="FF0000"/>
                </a:solidFill>
              </a:rPr>
              <a:t>cơ</a:t>
            </a:r>
            <a:r>
              <a:rPr lang="en-US" sz="2800" b="1" dirty="0">
                <a:solidFill>
                  <a:srgbClr val="FF0000"/>
                </a:solidFill>
              </a:rPr>
              <a:t> </a:t>
            </a:r>
            <a:r>
              <a:rPr lang="en-US" sz="2800" b="1" dirty="0" err="1">
                <a:solidFill>
                  <a:srgbClr val="FF0000"/>
                </a:solidFill>
              </a:rPr>
              <a:t>thể</a:t>
            </a:r>
            <a:r>
              <a:rPr lang="en-US" sz="2800" b="1" dirty="0">
                <a:solidFill>
                  <a:srgbClr val="FF0000"/>
                </a:solidFill>
              </a:rPr>
              <a:t> </a:t>
            </a:r>
            <a:r>
              <a:rPr lang="en-US" sz="2800" b="1" dirty="0" err="1">
                <a:solidFill>
                  <a:srgbClr val="FF0000"/>
                </a:solidFill>
              </a:rPr>
              <a:t>thực</a:t>
            </a:r>
            <a:r>
              <a:rPr lang="en-US" sz="2800" b="1" dirty="0">
                <a:solidFill>
                  <a:srgbClr val="FF0000"/>
                </a:solidFill>
              </a:rPr>
              <a:t> </a:t>
            </a:r>
            <a:r>
              <a:rPr lang="en-US" sz="2800" b="1" dirty="0" err="1">
                <a:solidFill>
                  <a:srgbClr val="FF0000"/>
                </a:solidFill>
              </a:rPr>
              <a:t>vật</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cơ</a:t>
            </a:r>
            <a:r>
              <a:rPr lang="en-US" sz="2800" b="1" dirty="0">
                <a:solidFill>
                  <a:srgbClr val="FF0000"/>
                </a:solidFill>
              </a:rPr>
              <a:t> </a:t>
            </a:r>
            <a:r>
              <a:rPr lang="en-US" sz="2800" b="1" dirty="0" err="1">
                <a:solidFill>
                  <a:srgbClr val="FF0000"/>
                </a:solidFill>
              </a:rPr>
              <a:t>thể</a:t>
            </a:r>
            <a:r>
              <a:rPr lang="en-US" sz="2800" b="1" dirty="0">
                <a:solidFill>
                  <a:srgbClr val="FF0000"/>
                </a:solidFill>
              </a:rPr>
              <a:t> </a:t>
            </a:r>
            <a:r>
              <a:rPr lang="en-US" sz="2800" b="1" dirty="0" err="1">
                <a:solidFill>
                  <a:srgbClr val="FF0000"/>
                </a:solidFill>
              </a:rPr>
              <a:t>người</a:t>
            </a:r>
            <a:endParaRPr lang="en-US" sz="2800" b="1" dirty="0">
              <a:solidFill>
                <a:srgbClr val="FF0000"/>
              </a:solidFill>
            </a:endParaRPr>
          </a:p>
        </p:txBody>
      </p:sp>
      <p:sp>
        <p:nvSpPr>
          <p:cNvPr id="2" name="Rectangle 1"/>
          <p:cNvSpPr/>
          <p:nvPr/>
        </p:nvSpPr>
        <p:spPr>
          <a:xfrm>
            <a:off x="457200" y="1467270"/>
            <a:ext cx="8229600" cy="3539430"/>
          </a:xfrm>
          <a:prstGeom prst="rect">
            <a:avLst/>
          </a:prstGeom>
          <a:ln>
            <a:solidFill>
              <a:schemeClr val="tx1"/>
            </a:solidFill>
          </a:ln>
        </p:spPr>
        <p:txBody>
          <a:bodyPr wrap="square">
            <a:spAutoFit/>
          </a:bodyPr>
          <a:lstStyle/>
          <a:p>
            <a:pPr algn="just"/>
            <a:r>
              <a:rPr lang="en-US" sz="2800">
                <a:latin typeface="Arial" panose="020B0604020202020204" pitchFamily="34" charset="0"/>
                <a:cs typeface="Arial" panose="020B0604020202020204" pitchFamily="34" charset="0"/>
              </a:rPr>
              <a:t>Thực hiện theo nhóm:</a:t>
            </a:r>
          </a:p>
          <a:p>
            <a:pPr algn="just"/>
            <a:r>
              <a:rPr lang="en-US" sz="2800">
                <a:latin typeface="Arial" panose="020B0604020202020204" pitchFamily="34" charset="0"/>
                <a:cs typeface="Arial" panose="020B0604020202020204" pitchFamily="34" charset="0"/>
              </a:rPr>
              <a:t>	+ Quan sát trên một số mẫu cây: nhận dạng và xác định được các cơ quan ở cây xanh (Rễ, thân, lá,…), có thể vẽ lại sơ đồ cơ thể cây xanh.</a:t>
            </a:r>
          </a:p>
          <a:p>
            <a:pPr algn="just"/>
            <a:r>
              <a:rPr lang="en-US" sz="2800">
                <a:latin typeface="Arial" panose="020B0604020202020204" pitchFamily="34" charset="0"/>
                <a:cs typeface="Arial" panose="020B0604020202020204" pitchFamily="34" charset="0"/>
              </a:rPr>
              <a:t>	+ Quan sát tranh, mô hình cơ thể người: nhận dạng và xác định vị trí một số cơ quan cấu tạo cơ thể người, có thể vẽ lại sơ đồ minh họa cơ thể người.</a:t>
            </a:r>
          </a:p>
        </p:txBody>
      </p:sp>
    </p:spTree>
    <p:extLst>
      <p:ext uri="{BB962C8B-B14F-4D97-AF65-F5344CB8AC3E}">
        <p14:creationId xmlns:p14="http://schemas.microsoft.com/office/powerpoint/2010/main" val="1895494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75" y="228600"/>
            <a:ext cx="8408325" cy="584775"/>
          </a:xfrm>
          <a:prstGeom prst="rect">
            <a:avLst/>
          </a:prstGeom>
          <a:noFill/>
        </p:spPr>
        <p:txBody>
          <a:bodyPr wrap="square" rtlCol="0">
            <a:spAutoFit/>
          </a:bodyPr>
          <a:lstStyle/>
          <a:p>
            <a:pPr algn="ctr"/>
            <a:r>
              <a:rPr lang="en-US" sz="3200" b="1">
                <a:solidFill>
                  <a:srgbClr val="FF0000"/>
                </a:solidFill>
              </a:rPr>
              <a:t>III. THỰC HÀNH: TÌM HIỂU VỀ TỔ CHỨC CƠ THỂ</a:t>
            </a:r>
          </a:p>
        </p:txBody>
      </p:sp>
      <p:sp>
        <p:nvSpPr>
          <p:cNvPr id="5" name="TextBox 4"/>
          <p:cNvSpPr txBox="1"/>
          <p:nvPr/>
        </p:nvSpPr>
        <p:spPr>
          <a:xfrm>
            <a:off x="228600" y="885893"/>
            <a:ext cx="8686800" cy="523220"/>
          </a:xfrm>
          <a:prstGeom prst="rect">
            <a:avLst/>
          </a:prstGeom>
          <a:noFill/>
        </p:spPr>
        <p:txBody>
          <a:bodyPr wrap="square" rtlCol="0">
            <a:spAutoFit/>
          </a:bodyPr>
          <a:lstStyle/>
          <a:p>
            <a:r>
              <a:rPr lang="en-US" sz="2800" b="1"/>
              <a:t>2. </a:t>
            </a:r>
            <a:r>
              <a:rPr lang="en-US" sz="2800" b="1" dirty="0" err="1"/>
              <a:t>Tìm</a:t>
            </a:r>
            <a:r>
              <a:rPr lang="en-US" sz="2800" b="1" dirty="0"/>
              <a:t> </a:t>
            </a:r>
            <a:r>
              <a:rPr lang="en-US" sz="2800" b="1" dirty="0" err="1"/>
              <a:t>hiểu</a:t>
            </a:r>
            <a:r>
              <a:rPr lang="en-US" sz="2800" b="1" dirty="0"/>
              <a:t> </a:t>
            </a:r>
            <a:r>
              <a:rPr lang="en-US" sz="2800" b="1" dirty="0" err="1"/>
              <a:t>về</a:t>
            </a:r>
            <a:r>
              <a:rPr lang="en-US" sz="2800" b="1" dirty="0"/>
              <a:t> </a:t>
            </a:r>
            <a:r>
              <a:rPr lang="en-US" sz="2800" b="1" dirty="0" err="1"/>
              <a:t>tổ</a:t>
            </a:r>
            <a:r>
              <a:rPr lang="en-US" sz="2800" b="1" dirty="0"/>
              <a:t> </a:t>
            </a:r>
            <a:r>
              <a:rPr lang="en-US" sz="2800" b="1" dirty="0" err="1"/>
              <a:t>chức</a:t>
            </a:r>
            <a:r>
              <a:rPr lang="en-US" sz="2800" b="1" dirty="0"/>
              <a:t> </a:t>
            </a:r>
            <a:r>
              <a:rPr lang="en-US" sz="2800" b="1" dirty="0" err="1"/>
              <a:t>cơ</a:t>
            </a:r>
            <a:r>
              <a:rPr lang="en-US" sz="2800" b="1" dirty="0"/>
              <a:t> </a:t>
            </a:r>
            <a:r>
              <a:rPr lang="en-US" sz="2800" b="1" dirty="0" err="1"/>
              <a:t>thể</a:t>
            </a:r>
            <a:r>
              <a:rPr lang="en-US" sz="2800" b="1" dirty="0"/>
              <a:t> </a:t>
            </a:r>
            <a:r>
              <a:rPr lang="en-US" sz="2800" b="1" dirty="0" err="1"/>
              <a:t>thực</a:t>
            </a:r>
            <a:r>
              <a:rPr lang="en-US" sz="2800" b="1" dirty="0"/>
              <a:t> </a:t>
            </a:r>
            <a:r>
              <a:rPr lang="en-US" sz="2800" b="1" dirty="0" err="1"/>
              <a:t>vật</a:t>
            </a:r>
            <a:r>
              <a:rPr lang="en-US" sz="2800" b="1" dirty="0"/>
              <a:t> </a:t>
            </a:r>
            <a:r>
              <a:rPr lang="en-US" sz="2800" b="1" dirty="0" err="1"/>
              <a:t>và</a:t>
            </a:r>
            <a:r>
              <a:rPr lang="en-US" sz="2800" b="1" dirty="0"/>
              <a:t> </a:t>
            </a:r>
            <a:r>
              <a:rPr lang="en-US" sz="2800" b="1" dirty="0" err="1"/>
              <a:t>cơ</a:t>
            </a:r>
            <a:r>
              <a:rPr lang="en-US" sz="2800" b="1" dirty="0"/>
              <a:t> </a:t>
            </a:r>
            <a:r>
              <a:rPr lang="en-US" sz="2800" b="1" dirty="0" err="1"/>
              <a:t>thể</a:t>
            </a:r>
            <a:r>
              <a:rPr lang="en-US" sz="2800" b="1" dirty="0"/>
              <a:t> </a:t>
            </a:r>
            <a:r>
              <a:rPr lang="en-US" sz="2800" b="1" dirty="0" err="1"/>
              <a:t>người</a:t>
            </a:r>
            <a:endParaRPr lang="en-US" sz="2800" b="1" dirty="0"/>
          </a:p>
        </p:txBody>
      </p:sp>
      <p:pic>
        <p:nvPicPr>
          <p:cNvPr id="3074" name="Picture 2" descr="Bài 36. Tổng kết về cây có hoa - Hoc24"/>
          <p:cNvPicPr>
            <a:picLocks noChangeAspect="1" noChangeArrowheads="1"/>
          </p:cNvPicPr>
          <p:nvPr/>
        </p:nvPicPr>
        <p:blipFill rotWithShape="1">
          <a:blip r:embed="rId2">
            <a:extLst>
              <a:ext uri="{28A0092B-C50C-407E-A947-70E740481C1C}">
                <a14:useLocalDpi xmlns:a14="http://schemas.microsoft.com/office/drawing/2010/main" val="0"/>
              </a:ext>
            </a:extLst>
          </a:blip>
          <a:srcRect b="6428"/>
          <a:stretch/>
        </p:blipFill>
        <p:spPr bwMode="auto">
          <a:xfrm>
            <a:off x="1437525" y="1676400"/>
            <a:ext cx="6268949" cy="39928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67000" y="5705298"/>
            <a:ext cx="4114800" cy="523220"/>
          </a:xfrm>
          <a:prstGeom prst="rect">
            <a:avLst/>
          </a:prstGeom>
          <a:noFill/>
        </p:spPr>
        <p:txBody>
          <a:bodyPr wrap="square" rtlCol="0">
            <a:spAutoFit/>
          </a:bodyPr>
          <a:lstStyle/>
          <a:p>
            <a:r>
              <a:rPr lang="en-US" sz="2800">
                <a:solidFill>
                  <a:srgbClr val="0000FF"/>
                </a:solidFill>
                <a:latin typeface="Arial" panose="020B0604020202020204" pitchFamily="34" charset="0"/>
                <a:cs typeface="Arial" panose="020B0604020202020204" pitchFamily="34" charset="0"/>
              </a:rPr>
              <a:t>Sơ đồ cây xanh có hoa</a:t>
            </a:r>
          </a:p>
        </p:txBody>
      </p:sp>
    </p:spTree>
    <p:extLst>
      <p:ext uri="{BB962C8B-B14F-4D97-AF65-F5344CB8AC3E}">
        <p14:creationId xmlns:p14="http://schemas.microsoft.com/office/powerpoint/2010/main" val="2110160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f27f4f85-a-62cb3a1a-s-sites.googlegroups.com/site/sinhhocthcsvanphong/httpssitesgooglecomsitesinhhocthcsvanphong/sinh-hoc-6/chuong-iii-than/Picture1.png?attachauth=ANoY7cpaw-Vp7QNVUZMB_b__qCdrARpTNzN5BmppA4AffPpV743d0F8K5_q3kFLGAKwidjEg-c5Lk9cSixh7rvs-JjCcOQVzlLorT-XhZwEHNEVdnCmZIeGuKVjDNi79D9D26P9vEqw8R8v2-0UspvsHo_dfZ4OPo-0r3uakJqG4nU95bBpnaP5Idc9Pnx3MNJ4rYnVndsGVTS5zLpsebhez7meGm670Y7VvrclCxIALWkN-S6xvTSupFYP1SXTFSGdI0wFiS1HYdMWqx95ICcQPI3UPHeTM6l3mC4tfxiddnS20PGZIdUmPcxyNsPXcxaVsnPS59LuR&amp;attredirects=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a:grpSpLocks/>
          </p:cNvGrpSpPr>
          <p:nvPr/>
        </p:nvGrpSpPr>
        <p:grpSpPr bwMode="auto">
          <a:xfrm>
            <a:off x="656975" y="116626"/>
            <a:ext cx="8608752" cy="700955"/>
            <a:chOff x="644429" y="2952550"/>
            <a:chExt cx="4550911" cy="816000"/>
          </a:xfrm>
        </p:grpSpPr>
        <p:sp>
          <p:nvSpPr>
            <p:cNvPr id="9" name="AutoShape 92"/>
            <p:cNvSpPr>
              <a:spLocks noChangeArrowheads="1"/>
            </p:cNvSpPr>
            <p:nvPr/>
          </p:nvSpPr>
          <p:spPr bwMode="auto">
            <a:xfrm rot="5400000" flipH="1">
              <a:off x="2430932" y="1166047"/>
              <a:ext cx="816000" cy="4389006"/>
            </a:xfrm>
            <a:prstGeom prst="round2SameRect">
              <a:avLst>
                <a:gd name="adj1" fmla="val 50000"/>
                <a:gd name="adj2" fmla="val 0"/>
              </a:avLst>
            </a:prstGeom>
            <a:solidFill>
              <a:srgbClr val="002060"/>
            </a:solidFill>
            <a:ln w="25400">
              <a:solidFill>
                <a:schemeClr val="accent1"/>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1219170" fontAlgn="auto">
                <a:spcBef>
                  <a:spcPts val="0"/>
                </a:spcBef>
                <a:spcAft>
                  <a:spcPts val="0"/>
                </a:spcAft>
                <a:defRPr/>
              </a:pPr>
              <a:endParaRPr lang="ko-KR" altLang="en-US" sz="3200" dirty="0">
                <a:solidFill>
                  <a:prstClr val="white"/>
                </a:solidFill>
                <a:latin typeface="Arial Black" pitchFamily="34" charset="0"/>
              </a:endParaRPr>
            </a:p>
          </p:txBody>
        </p:sp>
        <p:sp>
          <p:nvSpPr>
            <p:cNvPr id="12" name="TextBox 10"/>
            <p:cNvSpPr txBox="1">
              <a:spLocks noChangeArrowheads="1"/>
            </p:cNvSpPr>
            <p:nvPr/>
          </p:nvSpPr>
          <p:spPr bwMode="auto">
            <a:xfrm>
              <a:off x="913674" y="3044272"/>
              <a:ext cx="4281666" cy="53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eaLnBrk="0" hangingPunct="0">
                <a:defRPr>
                  <a:solidFill>
                    <a:schemeClr val="tx1"/>
                  </a:solidFill>
                  <a:latin typeface="Arial" pitchFamily="34" charset="0"/>
                  <a:cs typeface="Arial" pitchFamily="34" charset="0"/>
                </a:defRPr>
              </a:lvl1pPr>
              <a:lvl2pPr marL="742950" indent="-285750" defTabSz="1217613" eaLnBrk="0" hangingPunct="0">
                <a:defRPr>
                  <a:solidFill>
                    <a:schemeClr val="tx1"/>
                  </a:solidFill>
                  <a:latin typeface="Arial" pitchFamily="34" charset="0"/>
                  <a:cs typeface="Arial" pitchFamily="34" charset="0"/>
                </a:defRPr>
              </a:lvl2pPr>
              <a:lvl3pPr marL="1143000" indent="-228600" defTabSz="1217613" eaLnBrk="0" hangingPunct="0">
                <a:defRPr>
                  <a:solidFill>
                    <a:schemeClr val="tx1"/>
                  </a:solidFill>
                  <a:latin typeface="Arial" pitchFamily="34" charset="0"/>
                  <a:cs typeface="Arial" pitchFamily="34" charset="0"/>
                </a:defRPr>
              </a:lvl3pPr>
              <a:lvl4pPr marL="1600200" indent="-228600" defTabSz="1217613" eaLnBrk="0" hangingPunct="0">
                <a:defRPr>
                  <a:solidFill>
                    <a:schemeClr val="tx1"/>
                  </a:solidFill>
                  <a:latin typeface="Arial" pitchFamily="34" charset="0"/>
                  <a:cs typeface="Arial" pitchFamily="34" charset="0"/>
                </a:defRPr>
              </a:lvl4pPr>
              <a:lvl5pPr marL="2057400" indent="-228600" defTabSz="1217613" eaLnBrk="0" hangingPunct="0">
                <a:defRPr>
                  <a:solidFill>
                    <a:schemeClr val="tx1"/>
                  </a:solidFill>
                  <a:latin typeface="Arial" pitchFamily="34" charset="0"/>
                  <a:cs typeface="Arial" pitchFamily="34" charset="0"/>
                </a:defRPr>
              </a:lvl5pPr>
              <a:lvl6pPr marL="2514600" indent="-228600" defTabSz="12176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2176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2176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217613" eaLnBrk="0" fontAlgn="base" hangingPunct="0">
                <a:spcBef>
                  <a:spcPct val="0"/>
                </a:spcBef>
                <a:spcAft>
                  <a:spcPct val="0"/>
                </a:spcAft>
                <a:defRPr>
                  <a:solidFill>
                    <a:schemeClr val="tx1"/>
                  </a:solidFill>
                  <a:latin typeface="Arial" pitchFamily="34" charset="0"/>
                  <a:cs typeface="Arial" pitchFamily="34" charset="0"/>
                </a:defRPr>
              </a:lvl9pPr>
            </a:lstStyle>
            <a:p>
              <a:pPr eaLnBrk="1" latinLnBrk="1" hangingPunct="1"/>
              <a:r>
                <a:rPr lang="en-US" altLang="ko-KR" sz="2400" b="1" dirty="0" err="1">
                  <a:solidFill>
                    <a:schemeClr val="bg1"/>
                  </a:solidFill>
                  <a:latin typeface="Times New Roman" pitchFamily="18" charset="0"/>
                  <a:ea typeface="Gulim" pitchFamily="34" charset="-127"/>
                  <a:cs typeface="Times New Roman" pitchFamily="18" charset="0"/>
                </a:rPr>
                <a:t>Quan</a:t>
              </a:r>
              <a:r>
                <a:rPr lang="en-US" altLang="ko-KR" sz="2400" b="1" dirty="0">
                  <a:solidFill>
                    <a:schemeClr val="bg1"/>
                  </a:solidFill>
                  <a:latin typeface="Times New Roman" pitchFamily="18" charset="0"/>
                  <a:ea typeface="Gulim" pitchFamily="34" charset="-127"/>
                  <a:cs typeface="Times New Roman" pitchFamily="18" charset="0"/>
                </a:rPr>
                <a:t> </a:t>
              </a:r>
              <a:r>
                <a:rPr lang="en-US" altLang="ko-KR" sz="2400" b="1" dirty="0" err="1">
                  <a:solidFill>
                    <a:schemeClr val="bg1"/>
                  </a:solidFill>
                  <a:latin typeface="Times New Roman" pitchFamily="18" charset="0"/>
                  <a:ea typeface="Gulim" pitchFamily="34" charset="-127"/>
                  <a:cs typeface="Times New Roman" pitchFamily="18" charset="0"/>
                </a:rPr>
                <a:t>sát</a:t>
              </a:r>
              <a:r>
                <a:rPr lang="en-US" altLang="ko-KR" sz="2400" b="1" dirty="0">
                  <a:solidFill>
                    <a:schemeClr val="bg1"/>
                  </a:solidFill>
                  <a:latin typeface="Times New Roman" pitchFamily="18" charset="0"/>
                  <a:ea typeface="Gulim" pitchFamily="34" charset="-127"/>
                  <a:cs typeface="Times New Roman" pitchFamily="18" charset="0"/>
                </a:rPr>
                <a:t> </a:t>
              </a:r>
              <a:r>
                <a:rPr lang="en-US" altLang="ko-KR" sz="2400" b="1" dirty="0" err="1">
                  <a:solidFill>
                    <a:schemeClr val="bg1"/>
                  </a:solidFill>
                  <a:latin typeface="Times New Roman" pitchFamily="18" charset="0"/>
                  <a:ea typeface="Gulim" pitchFamily="34" charset="-127"/>
                  <a:cs typeface="Times New Roman" pitchFamily="18" charset="0"/>
                </a:rPr>
                <a:t>các</a:t>
              </a:r>
              <a:r>
                <a:rPr lang="en-US" altLang="ko-KR" sz="2400" b="1" dirty="0">
                  <a:solidFill>
                    <a:schemeClr val="bg1"/>
                  </a:solidFill>
                  <a:latin typeface="Times New Roman" pitchFamily="18" charset="0"/>
                  <a:ea typeface="Gulim" pitchFamily="34" charset="-127"/>
                  <a:cs typeface="Times New Roman" pitchFamily="18" charset="0"/>
                </a:rPr>
                <a:t> </a:t>
              </a:r>
              <a:r>
                <a:rPr lang="en-US" altLang="ko-KR" sz="2400" b="1" dirty="0" err="1">
                  <a:solidFill>
                    <a:schemeClr val="bg1"/>
                  </a:solidFill>
                  <a:latin typeface="Times New Roman" pitchFamily="18" charset="0"/>
                  <a:ea typeface="Gulim" pitchFamily="34" charset="-127"/>
                  <a:cs typeface="Times New Roman" pitchFamily="18" charset="0"/>
                </a:rPr>
                <a:t>cơ</a:t>
              </a:r>
              <a:r>
                <a:rPr lang="en-US" altLang="ko-KR" sz="2400" b="1" dirty="0">
                  <a:solidFill>
                    <a:schemeClr val="bg1"/>
                  </a:solidFill>
                  <a:latin typeface="Times New Roman" pitchFamily="18" charset="0"/>
                  <a:ea typeface="Gulim" pitchFamily="34" charset="-127"/>
                  <a:cs typeface="Times New Roman" pitchFamily="18" charset="0"/>
                </a:rPr>
                <a:t> </a:t>
              </a:r>
              <a:r>
                <a:rPr lang="en-US" altLang="ko-KR" sz="2400" b="1" dirty="0" err="1">
                  <a:solidFill>
                    <a:schemeClr val="bg1"/>
                  </a:solidFill>
                  <a:latin typeface="Times New Roman" pitchFamily="18" charset="0"/>
                  <a:ea typeface="Gulim" pitchFamily="34" charset="-127"/>
                  <a:cs typeface="Times New Roman" pitchFamily="18" charset="0"/>
                </a:rPr>
                <a:t>quan</a:t>
              </a:r>
              <a:r>
                <a:rPr lang="en-US" altLang="ko-KR" sz="2400" b="1" dirty="0">
                  <a:solidFill>
                    <a:schemeClr val="bg1"/>
                  </a:solidFill>
                  <a:latin typeface="Times New Roman" pitchFamily="18" charset="0"/>
                  <a:ea typeface="Gulim" pitchFamily="34" charset="-127"/>
                  <a:cs typeface="Times New Roman" pitchFamily="18" charset="0"/>
                </a:rPr>
                <a:t> </a:t>
              </a:r>
              <a:r>
                <a:rPr lang="en-US" altLang="ko-KR" sz="2400" b="1" dirty="0" err="1">
                  <a:solidFill>
                    <a:schemeClr val="bg1"/>
                  </a:solidFill>
                  <a:latin typeface="Times New Roman" pitchFamily="18" charset="0"/>
                  <a:ea typeface="Gulim" pitchFamily="34" charset="-127"/>
                  <a:cs typeface="Times New Roman" pitchFamily="18" charset="0"/>
                </a:rPr>
                <a:t>của</a:t>
              </a:r>
              <a:r>
                <a:rPr lang="en-US" altLang="ko-KR" sz="2400" b="1" dirty="0">
                  <a:solidFill>
                    <a:schemeClr val="bg1"/>
                  </a:solidFill>
                  <a:latin typeface="Times New Roman" pitchFamily="18" charset="0"/>
                  <a:ea typeface="Gulim" pitchFamily="34" charset="-127"/>
                  <a:cs typeface="Times New Roman" pitchFamily="18" charset="0"/>
                </a:rPr>
                <a:t> </a:t>
              </a:r>
              <a:r>
                <a:rPr lang="en-US" altLang="ko-KR" sz="2400" b="1" dirty="0" err="1">
                  <a:solidFill>
                    <a:schemeClr val="bg1"/>
                  </a:solidFill>
                  <a:latin typeface="Times New Roman" pitchFamily="18" charset="0"/>
                  <a:ea typeface="Gulim" pitchFamily="34" charset="-127"/>
                  <a:cs typeface="Times New Roman" pitchFamily="18" charset="0"/>
                </a:rPr>
                <a:t>thực</a:t>
              </a:r>
              <a:r>
                <a:rPr lang="en-US" altLang="ko-KR" sz="2400" b="1" dirty="0">
                  <a:solidFill>
                    <a:schemeClr val="bg1"/>
                  </a:solidFill>
                  <a:latin typeface="Times New Roman" pitchFamily="18" charset="0"/>
                  <a:ea typeface="Gulim" pitchFamily="34" charset="-127"/>
                  <a:cs typeface="Times New Roman" pitchFamily="18" charset="0"/>
                </a:rPr>
                <a:t> </a:t>
              </a:r>
              <a:r>
                <a:rPr lang="en-US" altLang="ko-KR" sz="2400" b="1" dirty="0" err="1">
                  <a:solidFill>
                    <a:schemeClr val="bg1"/>
                  </a:solidFill>
                  <a:latin typeface="Times New Roman" pitchFamily="18" charset="0"/>
                  <a:ea typeface="Gulim" pitchFamily="34" charset="-127"/>
                  <a:cs typeface="Times New Roman" pitchFamily="18" charset="0"/>
                </a:rPr>
                <a:t>vật</a:t>
              </a:r>
              <a:r>
                <a:rPr lang="en-US" altLang="ko-KR" sz="2400" b="1" dirty="0">
                  <a:solidFill>
                    <a:schemeClr val="bg1"/>
                  </a:solidFill>
                  <a:latin typeface="Times New Roman" pitchFamily="18" charset="0"/>
                  <a:ea typeface="Gulim" pitchFamily="34" charset="-127"/>
                  <a:cs typeface="Times New Roman" pitchFamily="18" charset="0"/>
                </a:rPr>
                <a:t>.</a:t>
              </a:r>
              <a:endParaRPr lang="ko-KR" altLang="en-US" sz="2400" b="1" dirty="0">
                <a:solidFill>
                  <a:schemeClr val="bg1"/>
                </a:solidFill>
                <a:latin typeface="Times New Roman" pitchFamily="18" charset="0"/>
                <a:ea typeface="Gulim" pitchFamily="34" charset="-127"/>
                <a:cs typeface="Times New Roman" pitchFamily="18" charset="0"/>
              </a:endParaRPr>
            </a:p>
          </p:txBody>
        </p:sp>
      </p:grpSp>
      <p:sp>
        <p:nvSpPr>
          <p:cNvPr id="6" name="Flowchart: Alternate Process 5"/>
          <p:cNvSpPr/>
          <p:nvPr/>
        </p:nvSpPr>
        <p:spPr>
          <a:xfrm>
            <a:off x="8001000" y="1143000"/>
            <a:ext cx="1066800" cy="60960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err="1">
                <a:latin typeface="Times New Roman" pitchFamily="18" charset="0"/>
                <a:cs typeface="Times New Roman" pitchFamily="18" charset="0"/>
              </a:rPr>
              <a:t>Lá</a:t>
            </a:r>
            <a:endParaRPr lang="en-US" sz="2800" dirty="0">
              <a:latin typeface="Times New Roman" pitchFamily="18" charset="0"/>
              <a:cs typeface="Times New Roman" pitchFamily="18" charset="0"/>
            </a:endParaRPr>
          </a:p>
        </p:txBody>
      </p:sp>
      <p:sp>
        <p:nvSpPr>
          <p:cNvPr id="15" name="Flowchart: Alternate Process 14"/>
          <p:cNvSpPr/>
          <p:nvPr/>
        </p:nvSpPr>
        <p:spPr>
          <a:xfrm>
            <a:off x="8001000" y="1905000"/>
            <a:ext cx="1066800" cy="60960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err="1">
                <a:latin typeface="Times New Roman" pitchFamily="18" charset="0"/>
                <a:cs typeface="Times New Roman" pitchFamily="18" charset="0"/>
              </a:rPr>
              <a:t>Hoa</a:t>
            </a:r>
            <a:endParaRPr lang="en-US" sz="2800" dirty="0">
              <a:latin typeface="Times New Roman" pitchFamily="18" charset="0"/>
              <a:cs typeface="Times New Roman" pitchFamily="18" charset="0"/>
            </a:endParaRPr>
          </a:p>
        </p:txBody>
      </p:sp>
      <p:sp>
        <p:nvSpPr>
          <p:cNvPr id="16" name="Flowchart: Alternate Process 15"/>
          <p:cNvSpPr/>
          <p:nvPr/>
        </p:nvSpPr>
        <p:spPr>
          <a:xfrm>
            <a:off x="8001000" y="2971800"/>
            <a:ext cx="1066800" cy="60960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err="1">
                <a:latin typeface="Times New Roman" pitchFamily="18" charset="0"/>
                <a:cs typeface="Times New Roman" pitchFamily="18" charset="0"/>
              </a:rPr>
              <a:t>Quả</a:t>
            </a:r>
            <a:endParaRPr lang="en-US" sz="2800" dirty="0">
              <a:latin typeface="Times New Roman" pitchFamily="18" charset="0"/>
              <a:cs typeface="Times New Roman" pitchFamily="18" charset="0"/>
            </a:endParaRPr>
          </a:p>
        </p:txBody>
      </p:sp>
      <p:sp>
        <p:nvSpPr>
          <p:cNvPr id="17" name="Flowchart: Alternate Process 16"/>
          <p:cNvSpPr/>
          <p:nvPr/>
        </p:nvSpPr>
        <p:spPr>
          <a:xfrm>
            <a:off x="8097982" y="4419600"/>
            <a:ext cx="1066800" cy="60960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err="1">
                <a:latin typeface="Times New Roman" pitchFamily="18" charset="0"/>
                <a:cs typeface="Times New Roman" pitchFamily="18" charset="0"/>
              </a:rPr>
              <a:t>Thân</a:t>
            </a:r>
            <a:endParaRPr lang="en-US" sz="2800" dirty="0">
              <a:latin typeface="Times New Roman" pitchFamily="18" charset="0"/>
              <a:cs typeface="Times New Roman" pitchFamily="18" charset="0"/>
            </a:endParaRPr>
          </a:p>
        </p:txBody>
      </p:sp>
      <p:pic>
        <p:nvPicPr>
          <p:cNvPr id="1026" name="Picture 2" descr="C:\Users\May01\Desktop\KHTN - BAI THUC HANH\anh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44" y="1143000"/>
            <a:ext cx="6710555" cy="5410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a:endCxn id="6" idx="1"/>
          </p:cNvCxnSpPr>
          <p:nvPr/>
        </p:nvCxnSpPr>
        <p:spPr>
          <a:xfrm>
            <a:off x="5216010" y="1447800"/>
            <a:ext cx="278499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53000" y="2133600"/>
            <a:ext cx="3048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53000" y="3373582"/>
            <a:ext cx="3048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88521" y="4876800"/>
            <a:ext cx="390946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Left Brace 20"/>
          <p:cNvSpPr/>
          <p:nvPr/>
        </p:nvSpPr>
        <p:spPr>
          <a:xfrm>
            <a:off x="1216611" y="1143000"/>
            <a:ext cx="993189" cy="4267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p:cNvSpPr/>
          <p:nvPr/>
        </p:nvSpPr>
        <p:spPr>
          <a:xfrm>
            <a:off x="1600200" y="5638800"/>
            <a:ext cx="457200" cy="1143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307975" y="5867400"/>
            <a:ext cx="1139825"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rễ</a:t>
            </a:r>
            <a:endParaRPr lang="en-US" sz="3200" dirty="0">
              <a:latin typeface="Times New Roman" pitchFamily="18" charset="0"/>
              <a:cs typeface="Times New Roman" pitchFamily="18" charset="0"/>
            </a:endParaRPr>
          </a:p>
        </p:txBody>
      </p:sp>
      <p:sp>
        <p:nvSpPr>
          <p:cNvPr id="27" name="TextBox 26"/>
          <p:cNvSpPr txBox="1"/>
          <p:nvPr/>
        </p:nvSpPr>
        <p:spPr>
          <a:xfrm>
            <a:off x="263332" y="2737991"/>
            <a:ext cx="1139825" cy="1077218"/>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chồi</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86870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par>
                          <p:cTn id="44" fill="hold">
                            <p:stCondLst>
                              <p:cond delay="500"/>
                            </p:stCondLst>
                            <p:childTnLst>
                              <p:par>
                                <p:cTn id="45" presetID="42"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childTnLst>
                          </p:cTn>
                        </p:par>
                        <p:par>
                          <p:cTn id="55" fill="hold">
                            <p:stCondLst>
                              <p:cond delay="500"/>
                            </p:stCondLst>
                            <p:childTnLst>
                              <p:par>
                                <p:cTn id="56" presetID="16" presetClass="entr" presetSubtype="21"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par>
                          <p:cTn id="64" fill="hold">
                            <p:stCondLst>
                              <p:cond delay="500"/>
                            </p:stCondLst>
                            <p:childTnLst>
                              <p:par>
                                <p:cTn id="65" presetID="16" presetClass="entr" presetSubtype="21"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Vertical)">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7" grpId="0" animBg="1"/>
      <p:bldP spid="21" grpId="0" animBg="1"/>
      <p:bldP spid="23" grpId="0" animBg="1"/>
      <p:bldP spid="24"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0"/>
            <a:ext cx="46101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Trồng và chăm sóc cây nhãn chín muộ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4651711" cy="4267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38800" y="5879812"/>
            <a:ext cx="1796659" cy="584775"/>
          </a:xfrm>
          <a:prstGeom prst="rect">
            <a:avLst/>
          </a:prstGeom>
          <a:solidFill>
            <a:schemeClr val="bg1"/>
          </a:solidFill>
        </p:spPr>
        <p:txBody>
          <a:bodyPr wrap="square" rtlCol="0">
            <a:spAutoFit/>
          </a:bodyPr>
          <a:lstStyle/>
          <a:p>
            <a:r>
              <a:rPr lang="en-US" sz="3200" dirty="0" err="1">
                <a:latin typeface="Times New Roman" pitchFamily="18" charset="0"/>
                <a:cs typeface="Times New Roman" pitchFamily="18" charset="0"/>
              </a:rPr>
              <a:t>Cây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nhãn</a:t>
            </a:r>
            <a:endParaRPr lang="en-US" sz="3200" dirty="0">
              <a:latin typeface="Times New Roman" pitchFamily="18" charset="0"/>
              <a:cs typeface="Times New Roman" pitchFamily="18" charset="0"/>
            </a:endParaRPr>
          </a:p>
        </p:txBody>
      </p:sp>
      <p:sp>
        <p:nvSpPr>
          <p:cNvPr id="12" name="TextBox 11"/>
          <p:cNvSpPr txBox="1"/>
          <p:nvPr/>
        </p:nvSpPr>
        <p:spPr>
          <a:xfrm>
            <a:off x="1447800" y="5990822"/>
            <a:ext cx="1796659" cy="584775"/>
          </a:xfrm>
          <a:prstGeom prst="rect">
            <a:avLst/>
          </a:prstGeom>
          <a:solidFill>
            <a:schemeClr val="bg1"/>
          </a:solidFill>
        </p:spPr>
        <p:txBody>
          <a:bodyPr wrap="square" rtlCol="0">
            <a:spAutoFit/>
          </a:bodyPr>
          <a:lstStyle/>
          <a:p>
            <a:r>
              <a:rPr lang="en-US" sz="3200" dirty="0" err="1">
                <a:latin typeface="Times New Roman" pitchFamily="18" charset="0"/>
                <a:cs typeface="Times New Roman" pitchFamily="18" charset="0"/>
              </a:rPr>
              <a:t>Cây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endParaRPr lang="en-US" sz="3200" dirty="0">
              <a:latin typeface="Times New Roman" pitchFamily="18" charset="0"/>
              <a:cs typeface="Times New Roman" pitchFamily="18" charset="0"/>
            </a:endParaRPr>
          </a:p>
        </p:txBody>
      </p:sp>
      <p:sp>
        <p:nvSpPr>
          <p:cNvPr id="10" name="TextBox 9"/>
          <p:cNvSpPr txBox="1"/>
          <p:nvPr/>
        </p:nvSpPr>
        <p:spPr>
          <a:xfrm>
            <a:off x="533400" y="304800"/>
            <a:ext cx="78486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gọi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cây</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6495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ồng lại và cách chăm sóc cây quất cảnh sau T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685800"/>
            <a:ext cx="8455025"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13940" y="5797313"/>
            <a:ext cx="1796659" cy="584775"/>
          </a:xfrm>
          <a:prstGeom prst="rect">
            <a:avLst/>
          </a:prstGeom>
          <a:solidFill>
            <a:schemeClr val="bg1"/>
          </a:solidFill>
        </p:spPr>
        <p:txBody>
          <a:bodyPr wrap="square" rtlCol="0">
            <a:spAutoFit/>
          </a:bodyPr>
          <a:lstStyle/>
          <a:p>
            <a:r>
              <a:rPr lang="en-US" sz="3200" dirty="0" err="1">
                <a:latin typeface="Times New Roman" pitchFamily="18" charset="0"/>
                <a:cs typeface="Times New Roman" pitchFamily="18" charset="0"/>
              </a:rPr>
              <a:t>Cây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quất</a:t>
            </a:r>
            <a:endParaRPr lang="en-US" sz="3200" dirty="0">
              <a:latin typeface="Times New Roman" pitchFamily="18" charset="0"/>
              <a:cs typeface="Times New Roman" pitchFamily="18" charset="0"/>
            </a:endParaRPr>
          </a:p>
        </p:txBody>
      </p:sp>
      <p:sp>
        <p:nvSpPr>
          <p:cNvPr id="6" name="TextBox 5"/>
          <p:cNvSpPr txBox="1"/>
          <p:nvPr/>
        </p:nvSpPr>
        <p:spPr>
          <a:xfrm>
            <a:off x="533400" y="34344"/>
            <a:ext cx="78486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gọi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cây</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7274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4"/>
            <a:ext cx="8229600" cy="639762"/>
          </a:xfrm>
        </p:spPr>
        <p:txBody>
          <a:bodyPr>
            <a:noAutofit/>
          </a:bodyPr>
          <a:lstStyle/>
          <a:p>
            <a:r>
              <a:rPr lang="en-US" sz="3200" b="1">
                <a:solidFill>
                  <a:srgbClr val="FF0000"/>
                </a:solidFill>
                <a:latin typeface="Arial" panose="020B0604020202020204" pitchFamily="34" charset="0"/>
                <a:cs typeface="Arial" panose="020B0604020202020204" pitchFamily="34" charset="0"/>
              </a:rPr>
              <a:t>SINH VẬT ĐƠN BÀO</a:t>
            </a:r>
          </a:p>
        </p:txBody>
      </p:sp>
      <p:pic>
        <p:nvPicPr>
          <p:cNvPr id="4" name="Picture 2" descr="Có phải tất cả các loại vi khuẩn đều có hại hay không? | Medlat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967" y="752879"/>
            <a:ext cx="2587656" cy="1882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rung-roi - Flash 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100" y="752880"/>
            <a:ext cx="2520286" cy="1882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D:\MINH PHƯƠNG\Tài liệu dạy học 6\Video -hinh anh\Tao- Duong xi\Tảo thuyề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192" y="752881"/>
            <a:ext cx="2447925" cy="1882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9362" y="2649159"/>
            <a:ext cx="2049462"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Vi khuẩn</a:t>
            </a:r>
          </a:p>
        </p:txBody>
      </p:sp>
      <p:sp>
        <p:nvSpPr>
          <p:cNvPr id="11" name="TextBox 10"/>
          <p:cNvSpPr txBox="1"/>
          <p:nvPr/>
        </p:nvSpPr>
        <p:spPr>
          <a:xfrm>
            <a:off x="3145398" y="2644512"/>
            <a:ext cx="2687461"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Trùng roi xanh</a:t>
            </a:r>
          </a:p>
        </p:txBody>
      </p:sp>
      <p:sp>
        <p:nvSpPr>
          <p:cNvPr id="12" name="TextBox 11"/>
          <p:cNvSpPr txBox="1"/>
          <p:nvPr/>
        </p:nvSpPr>
        <p:spPr>
          <a:xfrm>
            <a:off x="6430423" y="2625100"/>
            <a:ext cx="2049462"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Tảo thuyền</a:t>
            </a:r>
          </a:p>
        </p:txBody>
      </p:sp>
      <p:pic>
        <p:nvPicPr>
          <p:cNvPr id="13" name="Picture 8" descr="Cách chọn gà trống làm giống đạt tiêu chuẩn chất lượng nhấ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9537" y="4136897"/>
            <a:ext cx="2665412" cy="19990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ây Hoa Mai Bonsai Giả Cao 1m25 Chậu Hoa Mai Trang Trí Tết - Hoa trang trí  Thương hiệu OEM | WebSoSanh.c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38" y="3837643"/>
            <a:ext cx="2049462" cy="25287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7" descr="Cây lúa | Công ty TNHH TM &amp; SX Bình Quâ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4136897"/>
            <a:ext cx="2665412" cy="19990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097488" y="6362539"/>
            <a:ext cx="2687461"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Con gà</a:t>
            </a:r>
          </a:p>
        </p:txBody>
      </p:sp>
      <p:sp>
        <p:nvSpPr>
          <p:cNvPr id="17" name="TextBox 16"/>
          <p:cNvSpPr txBox="1"/>
          <p:nvPr/>
        </p:nvSpPr>
        <p:spPr>
          <a:xfrm>
            <a:off x="465138" y="6336691"/>
            <a:ext cx="2049462"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Cây hoa mai</a:t>
            </a:r>
          </a:p>
        </p:txBody>
      </p:sp>
      <p:sp>
        <p:nvSpPr>
          <p:cNvPr id="18" name="TextBox 17"/>
          <p:cNvSpPr txBox="1"/>
          <p:nvPr/>
        </p:nvSpPr>
        <p:spPr>
          <a:xfrm>
            <a:off x="6441280" y="6322195"/>
            <a:ext cx="2049462"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Cây lúa</a:t>
            </a:r>
          </a:p>
        </p:txBody>
      </p:sp>
      <p:sp>
        <p:nvSpPr>
          <p:cNvPr id="19" name="Title 1"/>
          <p:cNvSpPr txBox="1">
            <a:spLocks/>
          </p:cNvSpPr>
          <p:nvPr/>
        </p:nvSpPr>
        <p:spPr>
          <a:xfrm>
            <a:off x="624348" y="3197881"/>
            <a:ext cx="82296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anose="020B0604020202020204" pitchFamily="34" charset="0"/>
                <a:cs typeface="Arial" panose="020B0604020202020204" pitchFamily="34" charset="0"/>
              </a:rPr>
              <a:t>SINH VẬT ĐA BÀO</a:t>
            </a:r>
          </a:p>
        </p:txBody>
      </p:sp>
    </p:spTree>
    <p:extLst>
      <p:ext uri="{BB962C8B-B14F-4D97-AF65-F5344CB8AC3E}">
        <p14:creationId xmlns:p14="http://schemas.microsoft.com/office/powerpoint/2010/main" val="4069204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ây lúa | Công ty TNHH TM &amp; SX Bình Qu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96" y="762000"/>
            <a:ext cx="8458200" cy="59004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40321" y="5943600"/>
            <a:ext cx="1818068" cy="584775"/>
          </a:xfrm>
          <a:prstGeom prst="rect">
            <a:avLst/>
          </a:prstGeom>
          <a:solidFill>
            <a:schemeClr val="bg1"/>
          </a:solidFill>
        </p:spPr>
        <p:txBody>
          <a:bodyPr wrap="square" rtlCol="0">
            <a:spAutoFit/>
          </a:bodyPr>
          <a:lstStyle/>
          <a:p>
            <a:pPr algn="ctr"/>
            <a:r>
              <a:rPr lang="en-US" sz="3200" dirty="0" err="1">
                <a:latin typeface="Times New Roman" pitchFamily="18" charset="0"/>
                <a:cs typeface="Times New Roman" pitchFamily="18" charset="0"/>
              </a:rPr>
              <a:t>Cây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lúa</a:t>
            </a:r>
            <a:endParaRPr lang="en-US" sz="3200" dirty="0">
              <a:latin typeface="Times New Roman" pitchFamily="18" charset="0"/>
              <a:cs typeface="Times New Roman" pitchFamily="18" charset="0"/>
            </a:endParaRPr>
          </a:p>
        </p:txBody>
      </p:sp>
      <p:sp>
        <p:nvSpPr>
          <p:cNvPr id="7" name="TextBox 6"/>
          <p:cNvSpPr txBox="1"/>
          <p:nvPr/>
        </p:nvSpPr>
        <p:spPr>
          <a:xfrm>
            <a:off x="533400" y="228600"/>
            <a:ext cx="78486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gọi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cây</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93907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6106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SGK </a:t>
            </a:r>
            <a:r>
              <a:rPr lang="en-US" sz="2800" b="1" dirty="0" err="1">
                <a:solidFill>
                  <a:srgbClr val="FF0000"/>
                </a:solidFill>
                <a:latin typeface="Times New Roman" pitchFamily="18" charset="0"/>
                <a:cs typeface="Times New Roman" pitchFamily="18" charset="0"/>
              </a:rPr>
              <a:t>kết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hợp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nội</a:t>
            </a:r>
            <a:r>
              <a:rPr lang="en-US" sz="2800" b="1" dirty="0">
                <a:solidFill>
                  <a:srgbClr val="FF0000"/>
                </a:solidFill>
                <a:latin typeface="Times New Roman" pitchFamily="18" charset="0"/>
                <a:cs typeface="Times New Roman" pitchFamily="18" charset="0"/>
              </a:rPr>
              <a:t> dung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2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phiếu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nhóm</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34361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21" y="879837"/>
            <a:ext cx="7772400" cy="5700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145474"/>
            <a:ext cx="8408325" cy="584775"/>
          </a:xfrm>
          <a:prstGeom prst="rect">
            <a:avLst/>
          </a:prstGeom>
          <a:noFill/>
        </p:spPr>
        <p:txBody>
          <a:bodyPr wrap="square" rtlCol="0">
            <a:spAutoFit/>
          </a:bodyPr>
          <a:lstStyle/>
          <a:p>
            <a:pPr algn="ctr"/>
            <a:r>
              <a:rPr lang="en-US" sz="3200" b="1">
                <a:solidFill>
                  <a:srgbClr val="FF0000"/>
                </a:solidFill>
              </a:rPr>
              <a:t>MỘT SỐ CƠ QUAN Ở CƠ THỂ NGƯỜI</a:t>
            </a:r>
          </a:p>
        </p:txBody>
      </p:sp>
      <p:sp>
        <p:nvSpPr>
          <p:cNvPr id="7" name="TextBox 6"/>
          <p:cNvSpPr txBox="1"/>
          <p:nvPr/>
        </p:nvSpPr>
        <p:spPr>
          <a:xfrm>
            <a:off x="454447" y="1248992"/>
            <a:ext cx="1676400" cy="430887"/>
          </a:xfrm>
          <a:prstGeom prst="rect">
            <a:avLst/>
          </a:prstGeom>
          <a:noFill/>
        </p:spPr>
        <p:txBody>
          <a:bodyPr wrap="square" rtlCol="0">
            <a:spAutoFit/>
          </a:bodyPr>
          <a:lstStyle/>
          <a:p>
            <a:pPr algn="ctr"/>
            <a:r>
              <a:rPr lang="en-US" sz="2200" dirty="0" err="1">
                <a:solidFill>
                  <a:srgbClr val="0000FF"/>
                </a:solidFill>
                <a:latin typeface="Arial" panose="020B0604020202020204" pitchFamily="34" charset="0"/>
                <a:cs typeface="Arial" panose="020B0604020202020204" pitchFamily="34" charset="0"/>
              </a:rPr>
              <a:t>Tuyến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giáp</a:t>
            </a:r>
            <a:endParaRPr lang="en-US" sz="2200" dirty="0">
              <a:solidFill>
                <a:srgbClr val="0000FF"/>
              </a:solidFill>
              <a:latin typeface="Arial" panose="020B0604020202020204" pitchFamily="34" charset="0"/>
              <a:cs typeface="Arial" panose="020B0604020202020204" pitchFamily="34" charset="0"/>
            </a:endParaRPr>
          </a:p>
        </p:txBody>
      </p:sp>
      <p:sp>
        <p:nvSpPr>
          <p:cNvPr id="8" name="TextBox 7"/>
          <p:cNvSpPr txBox="1"/>
          <p:nvPr/>
        </p:nvSpPr>
        <p:spPr>
          <a:xfrm>
            <a:off x="2771" y="2514600"/>
            <a:ext cx="1676400" cy="430887"/>
          </a:xfrm>
          <a:prstGeom prst="rect">
            <a:avLst/>
          </a:prstGeom>
          <a:noFill/>
        </p:spPr>
        <p:txBody>
          <a:bodyPr wrap="square" rtlCol="0">
            <a:spAutoFit/>
          </a:bodyPr>
          <a:lstStyle/>
          <a:p>
            <a:pPr algn="ctr"/>
            <a:r>
              <a:rPr lang="en-US" sz="2200">
                <a:solidFill>
                  <a:srgbClr val="0000FF"/>
                </a:solidFill>
                <a:latin typeface="Arial" panose="020B0604020202020204" pitchFamily="34" charset="0"/>
                <a:cs typeface="Arial" panose="020B0604020202020204" pitchFamily="34" charset="0"/>
              </a:rPr>
              <a:t>Phổi</a:t>
            </a:r>
          </a:p>
        </p:txBody>
      </p:sp>
      <p:sp>
        <p:nvSpPr>
          <p:cNvPr id="9" name="TextBox 8"/>
          <p:cNvSpPr txBox="1"/>
          <p:nvPr/>
        </p:nvSpPr>
        <p:spPr>
          <a:xfrm>
            <a:off x="-152400" y="4038599"/>
            <a:ext cx="1676400" cy="430887"/>
          </a:xfrm>
          <a:prstGeom prst="rect">
            <a:avLst/>
          </a:prstGeom>
          <a:noFill/>
        </p:spPr>
        <p:txBody>
          <a:bodyPr wrap="square" rtlCol="0">
            <a:spAutoFit/>
          </a:bodyPr>
          <a:lstStyle/>
          <a:p>
            <a:pPr algn="ctr"/>
            <a:r>
              <a:rPr lang="en-US" sz="2200">
                <a:solidFill>
                  <a:srgbClr val="0000FF"/>
                </a:solidFill>
                <a:latin typeface="Arial" panose="020B0604020202020204" pitchFamily="34" charset="0"/>
                <a:cs typeface="Arial" panose="020B0604020202020204" pitchFamily="34" charset="0"/>
              </a:rPr>
              <a:t>Gan</a:t>
            </a:r>
          </a:p>
        </p:txBody>
      </p:sp>
      <p:sp>
        <p:nvSpPr>
          <p:cNvPr id="10" name="TextBox 9"/>
          <p:cNvSpPr txBox="1"/>
          <p:nvPr/>
        </p:nvSpPr>
        <p:spPr>
          <a:xfrm>
            <a:off x="417163" y="5840274"/>
            <a:ext cx="1676400" cy="430887"/>
          </a:xfrm>
          <a:prstGeom prst="rect">
            <a:avLst/>
          </a:prstGeom>
          <a:noFill/>
        </p:spPr>
        <p:txBody>
          <a:bodyPr wrap="square" rtlCol="0">
            <a:spAutoFit/>
          </a:bodyPr>
          <a:lstStyle/>
          <a:p>
            <a:pPr algn="ctr"/>
            <a:r>
              <a:rPr lang="en-US" sz="2200" dirty="0" err="1">
                <a:solidFill>
                  <a:srgbClr val="0000FF"/>
                </a:solidFill>
                <a:latin typeface="Arial" panose="020B0604020202020204" pitchFamily="34" charset="0"/>
                <a:cs typeface="Arial" panose="020B0604020202020204" pitchFamily="34" charset="0"/>
              </a:rPr>
              <a:t>Ruột</a:t>
            </a:r>
            <a:endParaRPr lang="en-US" sz="2200" dirty="0">
              <a:solidFill>
                <a:srgbClr val="0000FF"/>
              </a:solidFill>
              <a:latin typeface="Arial" panose="020B0604020202020204" pitchFamily="34" charset="0"/>
              <a:cs typeface="Arial" panose="020B0604020202020204" pitchFamily="34" charset="0"/>
            </a:endParaRPr>
          </a:p>
        </p:txBody>
      </p:sp>
      <p:sp>
        <p:nvSpPr>
          <p:cNvPr id="11" name="TextBox 10"/>
          <p:cNvSpPr txBox="1"/>
          <p:nvPr/>
        </p:nvSpPr>
        <p:spPr>
          <a:xfrm>
            <a:off x="6571862" y="5840275"/>
            <a:ext cx="1676400" cy="430887"/>
          </a:xfrm>
          <a:prstGeom prst="rect">
            <a:avLst/>
          </a:prstGeom>
          <a:noFill/>
        </p:spPr>
        <p:txBody>
          <a:bodyPr wrap="square" rtlCol="0">
            <a:spAutoFit/>
          </a:bodyPr>
          <a:lstStyle/>
          <a:p>
            <a:pPr algn="ctr"/>
            <a:r>
              <a:rPr lang="en-US" sz="2200" dirty="0" err="1">
                <a:solidFill>
                  <a:srgbClr val="0000FF"/>
                </a:solidFill>
                <a:latin typeface="Arial" panose="020B0604020202020204" pitchFamily="34" charset="0"/>
                <a:cs typeface="Arial" panose="020B0604020202020204" pitchFamily="34" charset="0"/>
              </a:rPr>
              <a:t>Bóng</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đái</a:t>
            </a:r>
            <a:endParaRPr lang="en-US" sz="2200" dirty="0">
              <a:solidFill>
                <a:srgbClr val="0000FF"/>
              </a:solidFill>
              <a:latin typeface="Arial" panose="020B0604020202020204" pitchFamily="34" charset="0"/>
              <a:cs typeface="Arial" panose="020B0604020202020204" pitchFamily="34" charset="0"/>
            </a:endParaRPr>
          </a:p>
        </p:txBody>
      </p:sp>
      <p:sp>
        <p:nvSpPr>
          <p:cNvPr id="12" name="TextBox 11"/>
          <p:cNvSpPr txBox="1"/>
          <p:nvPr/>
        </p:nvSpPr>
        <p:spPr>
          <a:xfrm>
            <a:off x="7467600" y="4469486"/>
            <a:ext cx="1676400" cy="430887"/>
          </a:xfrm>
          <a:prstGeom prst="rect">
            <a:avLst/>
          </a:prstGeom>
          <a:noFill/>
        </p:spPr>
        <p:txBody>
          <a:bodyPr wrap="square" rtlCol="0">
            <a:spAutoFit/>
          </a:bodyPr>
          <a:lstStyle/>
          <a:p>
            <a:pPr algn="ctr"/>
            <a:r>
              <a:rPr lang="en-US" sz="2200" dirty="0" err="1">
                <a:solidFill>
                  <a:srgbClr val="0000FF"/>
                </a:solidFill>
                <a:latin typeface="Arial" panose="020B0604020202020204" pitchFamily="34" charset="0"/>
                <a:cs typeface="Arial" panose="020B0604020202020204" pitchFamily="34" charset="0"/>
              </a:rPr>
              <a:t>Thận</a:t>
            </a:r>
            <a:endParaRPr lang="en-US" sz="2200" dirty="0">
              <a:solidFill>
                <a:srgbClr val="0000FF"/>
              </a:solidFill>
              <a:latin typeface="Arial" panose="020B0604020202020204" pitchFamily="34" charset="0"/>
              <a:cs typeface="Arial" panose="020B0604020202020204" pitchFamily="34" charset="0"/>
            </a:endParaRPr>
          </a:p>
        </p:txBody>
      </p:sp>
      <p:sp>
        <p:nvSpPr>
          <p:cNvPr id="13" name="TextBox 12"/>
          <p:cNvSpPr txBox="1"/>
          <p:nvPr/>
        </p:nvSpPr>
        <p:spPr>
          <a:xfrm>
            <a:off x="7078303" y="2851226"/>
            <a:ext cx="1676400" cy="430887"/>
          </a:xfrm>
          <a:prstGeom prst="rect">
            <a:avLst/>
          </a:prstGeom>
          <a:noFill/>
        </p:spPr>
        <p:txBody>
          <a:bodyPr wrap="square" rtlCol="0">
            <a:spAutoFit/>
          </a:bodyPr>
          <a:lstStyle/>
          <a:p>
            <a:pPr algn="ctr"/>
            <a:r>
              <a:rPr lang="en-US" sz="2200" dirty="0" err="1">
                <a:solidFill>
                  <a:srgbClr val="0000FF"/>
                </a:solidFill>
                <a:latin typeface="Arial" panose="020B0604020202020204" pitchFamily="34" charset="0"/>
                <a:cs typeface="Arial" panose="020B0604020202020204" pitchFamily="34" charset="0"/>
              </a:rPr>
              <a:t>Dạ</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dày</a:t>
            </a:r>
            <a:endParaRPr lang="en-US" sz="2200" dirty="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7426737" y="1856518"/>
            <a:ext cx="1676400" cy="430887"/>
          </a:xfrm>
          <a:prstGeom prst="rect">
            <a:avLst/>
          </a:prstGeom>
          <a:noFill/>
        </p:spPr>
        <p:txBody>
          <a:bodyPr wrap="square" rtlCol="0">
            <a:spAutoFit/>
          </a:bodyPr>
          <a:lstStyle/>
          <a:p>
            <a:pPr algn="ctr"/>
            <a:r>
              <a:rPr lang="en-US" sz="2200">
                <a:solidFill>
                  <a:srgbClr val="0000FF"/>
                </a:solidFill>
                <a:latin typeface="Arial" panose="020B0604020202020204" pitchFamily="34" charset="0"/>
                <a:cs typeface="Arial" panose="020B0604020202020204" pitchFamily="34" charset="0"/>
              </a:rPr>
              <a:t>Tim</a:t>
            </a:r>
          </a:p>
        </p:txBody>
      </p:sp>
      <p:sp>
        <p:nvSpPr>
          <p:cNvPr id="15" name="TextBox 14"/>
          <p:cNvSpPr txBox="1"/>
          <p:nvPr/>
        </p:nvSpPr>
        <p:spPr>
          <a:xfrm>
            <a:off x="6227139" y="879837"/>
            <a:ext cx="1676400" cy="430887"/>
          </a:xfrm>
          <a:prstGeom prst="rect">
            <a:avLst/>
          </a:prstGeom>
          <a:noFill/>
        </p:spPr>
        <p:txBody>
          <a:bodyPr wrap="square" rtlCol="0">
            <a:spAutoFit/>
          </a:bodyPr>
          <a:lstStyle/>
          <a:p>
            <a:pPr algn="ctr"/>
            <a:r>
              <a:rPr lang="en-US" sz="2200" dirty="0" err="1">
                <a:solidFill>
                  <a:srgbClr val="0000FF"/>
                </a:solidFill>
                <a:latin typeface="Arial" panose="020B0604020202020204" pitchFamily="34" charset="0"/>
                <a:cs typeface="Arial" panose="020B0604020202020204" pitchFamily="34" charset="0"/>
              </a:rPr>
              <a:t>Não</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bộ</a:t>
            </a:r>
            <a:endParaRPr lang="en-US" sz="2200" dirty="0">
              <a:solidFill>
                <a:srgbClr val="0000FF"/>
              </a:solidFill>
              <a:latin typeface="Arial" panose="020B0604020202020204" pitchFamily="34" charset="0"/>
              <a:cs typeface="Arial" panose="020B0604020202020204" pitchFamily="34" charset="0"/>
            </a:endParaRPr>
          </a:p>
        </p:txBody>
      </p:sp>
      <p:sp>
        <p:nvSpPr>
          <p:cNvPr id="2" name="Rectangle 1"/>
          <p:cNvSpPr/>
          <p:nvPr/>
        </p:nvSpPr>
        <p:spPr>
          <a:xfrm>
            <a:off x="2971800" y="1718680"/>
            <a:ext cx="457200" cy="27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 name="Rectangle 15"/>
          <p:cNvSpPr/>
          <p:nvPr/>
        </p:nvSpPr>
        <p:spPr>
          <a:xfrm>
            <a:off x="2514600" y="2669534"/>
            <a:ext cx="457200" cy="27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7" name="Rectangle 16"/>
          <p:cNvSpPr/>
          <p:nvPr/>
        </p:nvSpPr>
        <p:spPr>
          <a:xfrm>
            <a:off x="2286000" y="3758223"/>
            <a:ext cx="457200" cy="27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 name="Rectangle 18"/>
          <p:cNvSpPr/>
          <p:nvPr/>
        </p:nvSpPr>
        <p:spPr>
          <a:xfrm>
            <a:off x="2667000" y="4871516"/>
            <a:ext cx="457200" cy="27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0" name="Rectangle 19"/>
          <p:cNvSpPr/>
          <p:nvPr/>
        </p:nvSpPr>
        <p:spPr>
          <a:xfrm>
            <a:off x="6188716" y="2365327"/>
            <a:ext cx="457200" cy="27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21" name="Rectangle 20"/>
          <p:cNvSpPr/>
          <p:nvPr/>
        </p:nvSpPr>
        <p:spPr>
          <a:xfrm>
            <a:off x="5731516" y="3340881"/>
            <a:ext cx="457200" cy="27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2" name="Rectangle 21"/>
          <p:cNvSpPr/>
          <p:nvPr/>
        </p:nvSpPr>
        <p:spPr>
          <a:xfrm>
            <a:off x="5998539" y="4193811"/>
            <a:ext cx="457200" cy="27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3" name="Rectangle 22"/>
          <p:cNvSpPr/>
          <p:nvPr/>
        </p:nvSpPr>
        <p:spPr>
          <a:xfrm>
            <a:off x="5274316" y="5628106"/>
            <a:ext cx="457200" cy="27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4" name="Rectangle 23"/>
          <p:cNvSpPr/>
          <p:nvPr/>
        </p:nvSpPr>
        <p:spPr>
          <a:xfrm>
            <a:off x="5198440" y="1039748"/>
            <a:ext cx="457200" cy="27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Tree>
    <p:extLst>
      <p:ext uri="{BB962C8B-B14F-4D97-AF65-F5344CB8AC3E}">
        <p14:creationId xmlns:p14="http://schemas.microsoft.com/office/powerpoint/2010/main" val="94282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6075"/>
            <a:ext cx="8686800" cy="1143000"/>
          </a:xfrm>
        </p:spPr>
        <p:txBody>
          <a:bodyPr>
            <a:noAutofit/>
          </a:bodyPr>
          <a:lstStyle/>
          <a:p>
            <a:pPr algn="just"/>
            <a:r>
              <a:rPr lang="en-US" sz="2400">
                <a:latin typeface="Arial" panose="020B0604020202020204" pitchFamily="34" charset="0"/>
                <a:cs typeface="Arial" panose="020B0604020202020204" pitchFamily="34" charset="0"/>
              </a:rPr>
              <a:t>Hãy tìm cấp độ tổ chức tương ứng với mỗi cấu trúc đã cho trong bảng 13.2 và nêu tên của cấp độ tổ chức liền kề cao hơn nó trong thứ tự tổ chức cơ thể (bảng 13.2).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5009575"/>
              </p:ext>
            </p:extLst>
          </p:nvPr>
        </p:nvGraphicFramePr>
        <p:xfrm>
          <a:off x="381000" y="1407081"/>
          <a:ext cx="8534400" cy="5242525"/>
        </p:xfrm>
        <a:graphic>
          <a:graphicData uri="http://schemas.openxmlformats.org/drawingml/2006/table">
            <a:tbl>
              <a:tblPr firstRow="1" bandRow="1">
                <a:tableStyleId>{5940675A-B579-460E-94D1-54222C63F5DA}</a:tableStyleId>
              </a:tblPr>
              <a:tblGrid>
                <a:gridCol w="1706880">
                  <a:extLst>
                    <a:ext uri="{9D8B030D-6E8A-4147-A177-3AD203B41FA5}">
                      <a16:colId xmlns:a16="http://schemas.microsoft.com/office/drawing/2014/main" val="20000"/>
                    </a:ext>
                  </a:extLst>
                </a:gridCol>
                <a:gridCol w="170688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70688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645885">
                <a:tc>
                  <a:txBody>
                    <a:bodyPr/>
                    <a:lstStyle/>
                    <a:p>
                      <a:pPr algn="just"/>
                      <a:r>
                        <a:rPr lang="en-US" sz="2800">
                          <a:solidFill>
                            <a:srgbClr val="0000FF"/>
                          </a:solidFill>
                          <a:latin typeface="Arial" panose="020B0604020202020204" pitchFamily="34" charset="0"/>
                          <a:cs typeface="Arial" panose="020B0604020202020204" pitchFamily="34" charset="0"/>
                        </a:rPr>
                        <a:t>Cấu</a:t>
                      </a:r>
                      <a:r>
                        <a:rPr lang="en-US" sz="2800" baseline="0">
                          <a:solidFill>
                            <a:srgbClr val="0000FF"/>
                          </a:solidFill>
                          <a:latin typeface="Arial" panose="020B0604020202020204" pitchFamily="34" charset="0"/>
                          <a:cs typeface="Arial" panose="020B0604020202020204" pitchFamily="34" charset="0"/>
                        </a:rPr>
                        <a:t> trúc</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pPr algn="just"/>
                      <a:endParaRPr lang="en-US" sz="2800">
                        <a:latin typeface="Arial" panose="020B0604020202020204" pitchFamily="34" charset="0"/>
                        <a:cs typeface="Arial" panose="020B0604020202020204" pitchFamily="34" charset="0"/>
                      </a:endParaRPr>
                    </a:p>
                    <a:p>
                      <a:pPr algn="just"/>
                      <a:endParaRPr lang="en-US" sz="2800">
                        <a:latin typeface="Arial" panose="020B0604020202020204" pitchFamily="34" charset="0"/>
                        <a:cs typeface="Arial" panose="020B0604020202020204" pitchFamily="34" charset="0"/>
                      </a:endParaRPr>
                    </a:p>
                    <a:p>
                      <a:pPr algn="just"/>
                      <a:endParaRPr lang="en-US" sz="2800">
                        <a:latin typeface="Arial" panose="020B0604020202020204" pitchFamily="34" charset="0"/>
                        <a:cs typeface="Arial" panose="020B0604020202020204" pitchFamily="34" charset="0"/>
                      </a:endParaRPr>
                    </a:p>
                  </a:txBody>
                  <a:tcPr/>
                </a:tc>
                <a:tc>
                  <a:txBody>
                    <a:bodyPr/>
                    <a:lstStyle/>
                    <a:p>
                      <a:pPr algn="just"/>
                      <a:endParaRPr lang="en-US" sz="2800">
                        <a:latin typeface="Arial" panose="020B0604020202020204" pitchFamily="34" charset="0"/>
                        <a:cs typeface="Arial" panose="020B0604020202020204" pitchFamily="34" charset="0"/>
                      </a:endParaRPr>
                    </a:p>
                  </a:txBody>
                  <a:tcPr/>
                </a:tc>
                <a:tc>
                  <a:txBody>
                    <a:bodyPr/>
                    <a:lstStyle/>
                    <a:p>
                      <a:pPr algn="just"/>
                      <a:endParaRPr lang="en-US" sz="2800">
                        <a:latin typeface="Arial" panose="020B0604020202020204" pitchFamily="34" charset="0"/>
                        <a:cs typeface="Arial" panose="020B0604020202020204" pitchFamily="34" charset="0"/>
                      </a:endParaRPr>
                    </a:p>
                  </a:txBody>
                  <a:tcPr/>
                </a:tc>
                <a:tc>
                  <a:txBody>
                    <a:bodyPr/>
                    <a:lstStyle/>
                    <a:p>
                      <a:pPr algn="just"/>
                      <a:endParaRPr lang="en-US" sz="2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323313">
                <a:tc>
                  <a:txBody>
                    <a:bodyPr/>
                    <a:lstStyle/>
                    <a:p>
                      <a:pPr algn="just"/>
                      <a:r>
                        <a:rPr lang="en-US" sz="2800">
                          <a:solidFill>
                            <a:srgbClr val="0000FF"/>
                          </a:solidFill>
                          <a:latin typeface="Arial" panose="020B0604020202020204" pitchFamily="34" charset="0"/>
                          <a:cs typeface="Arial" panose="020B0604020202020204" pitchFamily="34" charset="0"/>
                        </a:rPr>
                        <a:t>Tên</a:t>
                      </a:r>
                      <a:r>
                        <a:rPr lang="en-US" sz="2800" baseline="0">
                          <a:solidFill>
                            <a:srgbClr val="0000FF"/>
                          </a:solidFill>
                          <a:latin typeface="Arial" panose="020B0604020202020204" pitchFamily="34" charset="0"/>
                          <a:cs typeface="Arial" panose="020B0604020202020204" pitchFamily="34" charset="0"/>
                        </a:rPr>
                        <a:t> cấp độ tổ chức</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p>
                      <a:pPr algn="just"/>
                      <a:r>
                        <a:rPr lang="en-US" sz="2800">
                          <a:solidFill>
                            <a:srgbClr val="FF0000"/>
                          </a:solidFill>
                          <a:latin typeface="Arial" panose="020B0604020202020204" pitchFamily="34" charset="0"/>
                          <a:cs typeface="Arial" panose="020B0604020202020204" pitchFamily="34" charset="0"/>
                        </a:rPr>
                        <a:t>Cơ</a:t>
                      </a:r>
                      <a:r>
                        <a:rPr lang="en-US" sz="2800" baseline="0">
                          <a:solidFill>
                            <a:srgbClr val="FF0000"/>
                          </a:solidFill>
                          <a:latin typeface="Arial" panose="020B0604020202020204" pitchFamily="34" charset="0"/>
                          <a:cs typeface="Arial" panose="020B0604020202020204" pitchFamily="34" charset="0"/>
                        </a:rPr>
                        <a:t> quan</a:t>
                      </a:r>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146708">
                <a:tc>
                  <a:txBody>
                    <a:bodyPr/>
                    <a:lstStyle/>
                    <a:p>
                      <a:pPr algn="just"/>
                      <a:r>
                        <a:rPr lang="en-US" sz="2800">
                          <a:solidFill>
                            <a:srgbClr val="0000FF"/>
                          </a:solidFill>
                          <a:latin typeface="Arial" panose="020B0604020202020204" pitchFamily="34" charset="0"/>
                          <a:cs typeface="Arial" panose="020B0604020202020204" pitchFamily="34" charset="0"/>
                        </a:rPr>
                        <a:t>Tên</a:t>
                      </a:r>
                      <a:r>
                        <a:rPr lang="en-US" sz="2800" baseline="0">
                          <a:solidFill>
                            <a:srgbClr val="0000FF"/>
                          </a:solidFill>
                          <a:latin typeface="Arial" panose="020B0604020202020204" pitchFamily="34" charset="0"/>
                          <a:cs typeface="Arial" panose="020B0604020202020204" pitchFamily="34" charset="0"/>
                        </a:rPr>
                        <a:t> cấp độ tổ chức liền kề cao hơn</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p>
                      <a:pPr algn="ctr"/>
                      <a:r>
                        <a:rPr lang="en-US" sz="2800">
                          <a:solidFill>
                            <a:srgbClr val="FF0000"/>
                          </a:solidFill>
                          <a:latin typeface="Arial" panose="020B0604020202020204" pitchFamily="34" charset="0"/>
                          <a:cs typeface="Arial" panose="020B0604020202020204" pitchFamily="34" charset="0"/>
                        </a:rPr>
                        <a:t>Hệ</a:t>
                      </a:r>
                      <a:r>
                        <a:rPr lang="en-US" sz="2800" baseline="0">
                          <a:solidFill>
                            <a:srgbClr val="FF0000"/>
                          </a:solidFill>
                          <a:latin typeface="Arial" panose="020B0604020202020204" pitchFamily="34" charset="0"/>
                          <a:cs typeface="Arial" panose="020B0604020202020204" pitchFamily="34" charset="0"/>
                        </a:rPr>
                        <a:t> </a:t>
                      </a:r>
                    </a:p>
                    <a:p>
                      <a:pPr algn="ctr"/>
                      <a:r>
                        <a:rPr lang="en-US" sz="2800" baseline="0">
                          <a:solidFill>
                            <a:srgbClr val="FF0000"/>
                          </a:solidFill>
                          <a:latin typeface="Arial" panose="020B0604020202020204" pitchFamily="34" charset="0"/>
                          <a:cs typeface="Arial" panose="020B0604020202020204" pitchFamily="34" charset="0"/>
                        </a:rPr>
                        <a:t>cơ quan</a:t>
                      </a:r>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pic>
        <p:nvPicPr>
          <p:cNvPr id="5" name="Picture 9" descr="C:\Users\LaptopKT\Desktop\lá.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533700"/>
            <a:ext cx="1444625" cy="1444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LaptopKT\Desktop\Brain c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164" y="1533700"/>
            <a:ext cx="1295400" cy="13607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encrypted-tbn0.gstatic.com/images?q=tbn:ANd9GcSZxdk2A-bUfCaNO-YIGjZh3TlszWv4pLCutQ&amp;usqp=CAU"/>
          <p:cNvPicPr>
            <a:picLocks noChangeAspect="1" noChangeArrowheads="1"/>
          </p:cNvPicPr>
          <p:nvPr/>
        </p:nvPicPr>
        <p:blipFill rotWithShape="1">
          <a:blip r:embed="rId4">
            <a:extLst>
              <a:ext uri="{28A0092B-C50C-407E-A947-70E740481C1C}">
                <a14:useLocalDpi xmlns:a14="http://schemas.microsoft.com/office/drawing/2010/main" val="0"/>
              </a:ext>
            </a:extLst>
          </a:blip>
          <a:srcRect l="18541" r="21421"/>
          <a:stretch/>
        </p:blipFill>
        <p:spPr bwMode="auto">
          <a:xfrm>
            <a:off x="5615250" y="1498842"/>
            <a:ext cx="1442950" cy="1430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hoc24.vn/source/KHTN%206/Ch%C6%B0%C6%A1ng%207/Cor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468" r="30752" b="3635"/>
          <a:stretch/>
        </p:blipFill>
        <p:spPr bwMode="auto">
          <a:xfrm>
            <a:off x="7517475" y="1498843"/>
            <a:ext cx="1066800" cy="14406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70021" y="3444236"/>
            <a:ext cx="1371600" cy="523220"/>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Tế bào</a:t>
            </a:r>
          </a:p>
        </p:txBody>
      </p:sp>
      <p:sp>
        <p:nvSpPr>
          <p:cNvPr id="10" name="TextBox 9"/>
          <p:cNvSpPr txBox="1"/>
          <p:nvPr/>
        </p:nvSpPr>
        <p:spPr>
          <a:xfrm>
            <a:off x="4003964" y="4910050"/>
            <a:ext cx="1371600" cy="523220"/>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Mô</a:t>
            </a:r>
          </a:p>
        </p:txBody>
      </p:sp>
      <p:sp>
        <p:nvSpPr>
          <p:cNvPr id="11" name="TextBox 10"/>
          <p:cNvSpPr txBox="1"/>
          <p:nvPr/>
        </p:nvSpPr>
        <p:spPr>
          <a:xfrm>
            <a:off x="5444151" y="4927356"/>
            <a:ext cx="1790005" cy="523220"/>
          </a:xfrm>
          <a:prstGeom prst="rect">
            <a:avLst/>
          </a:prstGeom>
          <a:noFill/>
        </p:spPr>
        <p:txBody>
          <a:bodyPr wrap="square" rtlCol="0">
            <a:spAutoFit/>
          </a:bodyPr>
          <a:lstStyle/>
          <a:p>
            <a:pPr algn="ctr"/>
            <a:r>
              <a:rPr lang="en-US" sz="2800">
                <a:solidFill>
                  <a:srgbClr val="FF0000"/>
                </a:solidFill>
                <a:latin typeface="Arial" panose="020B0604020202020204" pitchFamily="34" charset="0"/>
                <a:cs typeface="Arial" panose="020B0604020202020204" pitchFamily="34" charset="0"/>
              </a:rPr>
              <a:t>Cơ thể</a:t>
            </a:r>
          </a:p>
        </p:txBody>
      </p:sp>
      <p:sp>
        <p:nvSpPr>
          <p:cNvPr id="12" name="TextBox 11"/>
          <p:cNvSpPr txBox="1"/>
          <p:nvPr/>
        </p:nvSpPr>
        <p:spPr>
          <a:xfrm>
            <a:off x="5421294" y="3343100"/>
            <a:ext cx="1790005" cy="954107"/>
          </a:xfrm>
          <a:prstGeom prst="rect">
            <a:avLst/>
          </a:prstGeom>
          <a:noFill/>
        </p:spPr>
        <p:txBody>
          <a:bodyPr wrap="square" rtlCol="0">
            <a:spAutoFit/>
          </a:bodyPr>
          <a:lstStyle/>
          <a:p>
            <a:pPr algn="ctr"/>
            <a:r>
              <a:rPr lang="en-US" sz="2800">
                <a:solidFill>
                  <a:srgbClr val="FF0000"/>
                </a:solidFill>
                <a:latin typeface="Arial" panose="020B0604020202020204" pitchFamily="34" charset="0"/>
                <a:cs typeface="Arial" panose="020B0604020202020204" pitchFamily="34" charset="0"/>
              </a:rPr>
              <a:t>Hệ </a:t>
            </a:r>
            <a:br>
              <a:rPr lang="en-US" sz="2800">
                <a:solidFill>
                  <a:srgbClr val="FF0000"/>
                </a:solidFill>
                <a:latin typeface="Arial" panose="020B0604020202020204" pitchFamily="34" charset="0"/>
                <a:cs typeface="Arial" panose="020B0604020202020204" pitchFamily="34" charset="0"/>
              </a:rPr>
            </a:br>
            <a:r>
              <a:rPr lang="en-US" sz="2800">
                <a:solidFill>
                  <a:srgbClr val="FF0000"/>
                </a:solidFill>
                <a:latin typeface="Arial" panose="020B0604020202020204" pitchFamily="34" charset="0"/>
                <a:cs typeface="Arial" panose="020B0604020202020204" pitchFamily="34" charset="0"/>
              </a:rPr>
              <a:t>cơ quan</a:t>
            </a:r>
          </a:p>
        </p:txBody>
      </p:sp>
      <p:sp>
        <p:nvSpPr>
          <p:cNvPr id="13" name="TextBox 12"/>
          <p:cNvSpPr txBox="1"/>
          <p:nvPr/>
        </p:nvSpPr>
        <p:spPr>
          <a:xfrm>
            <a:off x="7173902" y="3344486"/>
            <a:ext cx="1790005" cy="954107"/>
          </a:xfrm>
          <a:prstGeom prst="rect">
            <a:avLst/>
          </a:prstGeom>
          <a:noFill/>
        </p:spPr>
        <p:txBody>
          <a:bodyPr wrap="square" rtlCol="0">
            <a:spAutoFit/>
          </a:bodyPr>
          <a:lstStyle/>
          <a:p>
            <a:pPr algn="ctr"/>
            <a:r>
              <a:rPr lang="en-US" sz="2800">
                <a:solidFill>
                  <a:srgbClr val="FF0000"/>
                </a:solidFill>
                <a:latin typeface="Arial" panose="020B0604020202020204" pitchFamily="34" charset="0"/>
                <a:cs typeface="Arial" panose="020B0604020202020204" pitchFamily="34" charset="0"/>
              </a:rPr>
              <a:t>Các </a:t>
            </a:r>
            <a:br>
              <a:rPr lang="en-US" sz="2800">
                <a:solidFill>
                  <a:srgbClr val="FF0000"/>
                </a:solidFill>
                <a:latin typeface="Arial" panose="020B0604020202020204" pitchFamily="34" charset="0"/>
                <a:cs typeface="Arial" panose="020B0604020202020204" pitchFamily="34" charset="0"/>
              </a:rPr>
            </a:br>
            <a:r>
              <a:rPr lang="en-US" sz="2800">
                <a:solidFill>
                  <a:srgbClr val="FF0000"/>
                </a:solidFill>
                <a:latin typeface="Arial" panose="020B0604020202020204" pitchFamily="34" charset="0"/>
                <a:cs typeface="Arial" panose="020B0604020202020204" pitchFamily="34" charset="0"/>
              </a:rPr>
              <a:t>cơ quan</a:t>
            </a:r>
          </a:p>
        </p:txBody>
      </p:sp>
      <p:sp>
        <p:nvSpPr>
          <p:cNvPr id="14" name="TextBox 13"/>
          <p:cNvSpPr txBox="1"/>
          <p:nvPr/>
        </p:nvSpPr>
        <p:spPr>
          <a:xfrm>
            <a:off x="7173902" y="4926675"/>
            <a:ext cx="1790005" cy="523220"/>
          </a:xfrm>
          <a:prstGeom prst="rect">
            <a:avLst/>
          </a:prstGeom>
          <a:noFill/>
        </p:spPr>
        <p:txBody>
          <a:bodyPr wrap="square" rtlCol="0">
            <a:spAutoFit/>
          </a:bodyPr>
          <a:lstStyle/>
          <a:p>
            <a:pPr algn="ctr"/>
            <a:r>
              <a:rPr lang="en-US" sz="2800">
                <a:solidFill>
                  <a:srgbClr val="FF0000"/>
                </a:solidFill>
                <a:latin typeface="Arial" panose="020B0604020202020204" pitchFamily="34" charset="0"/>
                <a:cs typeface="Arial" panose="020B0604020202020204" pitchFamily="34" charset="0"/>
              </a:rPr>
              <a:t>Cơ thể</a:t>
            </a:r>
          </a:p>
        </p:txBody>
      </p:sp>
    </p:spTree>
    <p:extLst>
      <p:ext uri="{BB962C8B-B14F-4D97-AF65-F5344CB8AC3E}">
        <p14:creationId xmlns:p14="http://schemas.microsoft.com/office/powerpoint/2010/main" val="35041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pPr algn="just"/>
            <a:r>
              <a:rPr lang="en-US" sz="2800">
                <a:latin typeface="Arial" panose="020B0604020202020204" pitchFamily="34" charset="0"/>
                <a:cs typeface="Arial" panose="020B0604020202020204" pitchFamily="34" charset="0"/>
              </a:rPr>
              <a:t>Hãy cho ví dụ về tế bào, mô, cơ quan hệ cơ quan trong cơ thể động vật và thực vật mà em biết theo mẫu bảng 13.3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0344353"/>
              </p:ext>
            </p:extLst>
          </p:nvPr>
        </p:nvGraphicFramePr>
        <p:xfrm>
          <a:off x="304800" y="1600200"/>
          <a:ext cx="8610600" cy="4648200"/>
        </p:xfrm>
        <a:graphic>
          <a:graphicData uri="http://schemas.openxmlformats.org/drawingml/2006/table">
            <a:tbl>
              <a:tblPr firstRow="1" bandRow="1">
                <a:tableStyleId>{5940675A-B579-460E-94D1-54222C63F5DA}</a:tableStyleId>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929640">
                <a:tc>
                  <a:txBody>
                    <a:bodyPr/>
                    <a:lstStyle/>
                    <a:p>
                      <a:pPr algn="ctr"/>
                      <a:r>
                        <a:rPr lang="en-US" sz="2800" b="1">
                          <a:solidFill>
                            <a:srgbClr val="0000FF"/>
                          </a:solidFill>
                          <a:latin typeface="Arial" panose="020B0604020202020204" pitchFamily="34" charset="0"/>
                          <a:cs typeface="Arial" panose="020B0604020202020204" pitchFamily="34" charset="0"/>
                        </a:rPr>
                        <a:t>Cấu</a:t>
                      </a:r>
                      <a:r>
                        <a:rPr lang="en-US" sz="2800" b="1" baseline="0">
                          <a:solidFill>
                            <a:srgbClr val="0000FF"/>
                          </a:solidFill>
                          <a:latin typeface="Arial" panose="020B0604020202020204" pitchFamily="34" charset="0"/>
                          <a:cs typeface="Arial" panose="020B0604020202020204" pitchFamily="34" charset="0"/>
                        </a:rPr>
                        <a:t> trúc</a:t>
                      </a:r>
                      <a:endParaRPr lang="en-US" sz="2800" b="1">
                        <a:solidFill>
                          <a:srgbClr val="0000FF"/>
                        </a:solidFill>
                        <a:latin typeface="Arial" panose="020B0604020202020204" pitchFamily="34" charset="0"/>
                        <a:cs typeface="Arial" panose="020B0604020202020204" pitchFamily="34" charset="0"/>
                      </a:endParaRPr>
                    </a:p>
                  </a:txBody>
                  <a:tcPr/>
                </a:tc>
                <a:tc>
                  <a:txBody>
                    <a:bodyPr/>
                    <a:lstStyle/>
                    <a:p>
                      <a:pPr algn="ctr"/>
                      <a:r>
                        <a:rPr lang="en-US" sz="2800" b="1">
                          <a:solidFill>
                            <a:srgbClr val="0000FF"/>
                          </a:solidFill>
                          <a:latin typeface="Arial" panose="020B0604020202020204" pitchFamily="34" charset="0"/>
                          <a:cs typeface="Arial" panose="020B0604020202020204" pitchFamily="34" charset="0"/>
                        </a:rPr>
                        <a:t>Động</a:t>
                      </a:r>
                      <a:r>
                        <a:rPr lang="en-US" sz="2800" b="1" baseline="0">
                          <a:solidFill>
                            <a:srgbClr val="0000FF"/>
                          </a:solidFill>
                          <a:latin typeface="Arial" panose="020B0604020202020204" pitchFamily="34" charset="0"/>
                          <a:cs typeface="Arial" panose="020B0604020202020204" pitchFamily="34" charset="0"/>
                        </a:rPr>
                        <a:t> vật</a:t>
                      </a:r>
                      <a:endParaRPr lang="en-US" sz="2800" b="1">
                        <a:solidFill>
                          <a:srgbClr val="0000FF"/>
                        </a:solidFill>
                        <a:latin typeface="Arial" panose="020B0604020202020204" pitchFamily="34" charset="0"/>
                        <a:cs typeface="Arial" panose="020B0604020202020204" pitchFamily="34" charset="0"/>
                      </a:endParaRPr>
                    </a:p>
                  </a:txBody>
                  <a:tcPr/>
                </a:tc>
                <a:tc>
                  <a:txBody>
                    <a:bodyPr/>
                    <a:lstStyle/>
                    <a:p>
                      <a:pPr algn="ctr"/>
                      <a:r>
                        <a:rPr lang="en-US" sz="2800" b="1">
                          <a:solidFill>
                            <a:srgbClr val="0000FF"/>
                          </a:solidFill>
                          <a:latin typeface="Arial" panose="020B0604020202020204" pitchFamily="34" charset="0"/>
                          <a:cs typeface="Arial" panose="020B0604020202020204" pitchFamily="34" charset="0"/>
                        </a:rPr>
                        <a:t>Thực</a:t>
                      </a:r>
                      <a:r>
                        <a:rPr lang="en-US" sz="2800" b="1" baseline="0">
                          <a:solidFill>
                            <a:srgbClr val="0000FF"/>
                          </a:solidFill>
                          <a:latin typeface="Arial" panose="020B0604020202020204" pitchFamily="34" charset="0"/>
                          <a:cs typeface="Arial" panose="020B0604020202020204" pitchFamily="34" charset="0"/>
                        </a:rPr>
                        <a:t> vật</a:t>
                      </a:r>
                      <a:endParaRPr lang="en-US" sz="2800" b="1">
                        <a:solidFill>
                          <a:srgbClr val="0000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929640">
                <a:tc>
                  <a:txBody>
                    <a:bodyPr/>
                    <a:lstStyle/>
                    <a:p>
                      <a:r>
                        <a:rPr lang="en-US" sz="2800">
                          <a:solidFill>
                            <a:srgbClr val="0000FF"/>
                          </a:solidFill>
                          <a:latin typeface="Arial" panose="020B0604020202020204" pitchFamily="34" charset="0"/>
                          <a:cs typeface="Arial" panose="020B0604020202020204" pitchFamily="34" charset="0"/>
                        </a:rPr>
                        <a:t>Tế</a:t>
                      </a:r>
                      <a:r>
                        <a:rPr lang="en-US" sz="2800" baseline="0">
                          <a:solidFill>
                            <a:srgbClr val="0000FF"/>
                          </a:solidFill>
                          <a:latin typeface="Arial" panose="020B0604020202020204" pitchFamily="34" charset="0"/>
                          <a:cs typeface="Arial" panose="020B0604020202020204" pitchFamily="34" charset="0"/>
                        </a:rPr>
                        <a:t> bào</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929640">
                <a:tc>
                  <a:txBody>
                    <a:bodyPr/>
                    <a:lstStyle/>
                    <a:p>
                      <a:r>
                        <a:rPr lang="en-US" sz="2800">
                          <a:solidFill>
                            <a:srgbClr val="0000FF"/>
                          </a:solidFill>
                          <a:latin typeface="Arial" panose="020B0604020202020204" pitchFamily="34" charset="0"/>
                          <a:cs typeface="Arial" panose="020B0604020202020204" pitchFamily="34" charset="0"/>
                        </a:rPr>
                        <a:t>Mô</a:t>
                      </a: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929640">
                <a:tc>
                  <a:txBody>
                    <a:bodyPr/>
                    <a:lstStyle/>
                    <a:p>
                      <a:r>
                        <a:rPr lang="en-US" sz="2800">
                          <a:solidFill>
                            <a:srgbClr val="0000FF"/>
                          </a:solidFill>
                          <a:latin typeface="Arial" panose="020B0604020202020204" pitchFamily="34" charset="0"/>
                          <a:cs typeface="Arial" panose="020B0604020202020204" pitchFamily="34" charset="0"/>
                        </a:rPr>
                        <a:t>Cơ</a:t>
                      </a:r>
                      <a:r>
                        <a:rPr lang="en-US" sz="2800" baseline="0">
                          <a:solidFill>
                            <a:srgbClr val="0000FF"/>
                          </a:solidFill>
                          <a:latin typeface="Arial" panose="020B0604020202020204" pitchFamily="34" charset="0"/>
                          <a:cs typeface="Arial" panose="020B0604020202020204" pitchFamily="34" charset="0"/>
                        </a:rPr>
                        <a:t> quan</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929640">
                <a:tc>
                  <a:txBody>
                    <a:bodyPr/>
                    <a:lstStyle/>
                    <a:p>
                      <a:r>
                        <a:rPr lang="en-US" sz="2800">
                          <a:solidFill>
                            <a:srgbClr val="0000FF"/>
                          </a:solidFill>
                          <a:latin typeface="Arial" panose="020B0604020202020204" pitchFamily="34" charset="0"/>
                          <a:cs typeface="Arial" panose="020B0604020202020204" pitchFamily="34" charset="0"/>
                        </a:rPr>
                        <a:t>Hệ</a:t>
                      </a:r>
                      <a:r>
                        <a:rPr lang="en-US" sz="2800" baseline="0">
                          <a:solidFill>
                            <a:srgbClr val="0000FF"/>
                          </a:solidFill>
                          <a:latin typeface="Arial" panose="020B0604020202020204" pitchFamily="34" charset="0"/>
                          <a:cs typeface="Arial" panose="020B0604020202020204" pitchFamily="34" charset="0"/>
                        </a:rPr>
                        <a:t> cơ quan</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3284220" y="2540925"/>
            <a:ext cx="2583180" cy="954107"/>
          </a:xfrm>
          <a:prstGeom prst="rect">
            <a:avLst/>
          </a:prstGeom>
          <a:noFill/>
        </p:spPr>
        <p:txBody>
          <a:bodyPr wrap="square" rtlCol="0">
            <a:spAutoFit/>
          </a:bodyPr>
          <a:lstStyle/>
          <a:p>
            <a:pPr algn="just"/>
            <a:r>
              <a:rPr lang="en-US" sz="2800">
                <a:solidFill>
                  <a:srgbClr val="FF0000"/>
                </a:solidFill>
                <a:latin typeface="Arial" panose="020B0604020202020204" pitchFamily="34" charset="0"/>
                <a:cs typeface="Arial" panose="020B0604020202020204" pitchFamily="34" charset="0"/>
              </a:rPr>
              <a:t>Tế bào: biểu bì, gan, cơ,… </a:t>
            </a:r>
          </a:p>
        </p:txBody>
      </p:sp>
      <p:sp>
        <p:nvSpPr>
          <p:cNvPr id="6" name="TextBox 5"/>
          <p:cNvSpPr txBox="1"/>
          <p:nvPr/>
        </p:nvSpPr>
        <p:spPr>
          <a:xfrm>
            <a:off x="6096000" y="2554779"/>
            <a:ext cx="2583180" cy="954107"/>
          </a:xfrm>
          <a:prstGeom prst="rect">
            <a:avLst/>
          </a:prstGeom>
          <a:noFill/>
        </p:spPr>
        <p:txBody>
          <a:bodyPr wrap="square" rtlCol="0">
            <a:spAutoFit/>
          </a:bodyPr>
          <a:lstStyle/>
          <a:p>
            <a:pPr algn="just"/>
            <a:r>
              <a:rPr lang="en-US" sz="2800">
                <a:solidFill>
                  <a:srgbClr val="FF0000"/>
                </a:solidFill>
                <a:latin typeface="Arial" panose="020B0604020202020204" pitchFamily="34" charset="0"/>
                <a:cs typeface="Arial" panose="020B0604020202020204" pitchFamily="34" charset="0"/>
              </a:rPr>
              <a:t>Tế bào: biểu bì, mô giậu,…</a:t>
            </a:r>
          </a:p>
        </p:txBody>
      </p:sp>
      <p:sp>
        <p:nvSpPr>
          <p:cNvPr id="7" name="TextBox 6"/>
          <p:cNvSpPr txBox="1"/>
          <p:nvPr/>
        </p:nvSpPr>
        <p:spPr>
          <a:xfrm>
            <a:off x="3284220" y="3495032"/>
            <a:ext cx="2583180" cy="954107"/>
          </a:xfrm>
          <a:prstGeom prst="rect">
            <a:avLst/>
          </a:prstGeom>
          <a:noFill/>
        </p:spPr>
        <p:txBody>
          <a:bodyPr wrap="square" rtlCol="0">
            <a:spAutoFit/>
          </a:bodyPr>
          <a:lstStyle/>
          <a:p>
            <a:pPr algn="just"/>
            <a:r>
              <a:rPr lang="en-US" sz="2800">
                <a:solidFill>
                  <a:srgbClr val="FF0000"/>
                </a:solidFill>
                <a:latin typeface="Arial" panose="020B0604020202020204" pitchFamily="34" charset="0"/>
                <a:cs typeface="Arial" panose="020B0604020202020204" pitchFamily="34" charset="0"/>
              </a:rPr>
              <a:t>Mô: cơ, mỡ, xương,…</a:t>
            </a:r>
          </a:p>
        </p:txBody>
      </p:sp>
      <p:sp>
        <p:nvSpPr>
          <p:cNvPr id="8" name="TextBox 7"/>
          <p:cNvSpPr txBox="1"/>
          <p:nvPr/>
        </p:nvSpPr>
        <p:spPr>
          <a:xfrm>
            <a:off x="6096000" y="3459011"/>
            <a:ext cx="2583180" cy="954107"/>
          </a:xfrm>
          <a:prstGeom prst="rect">
            <a:avLst/>
          </a:prstGeom>
          <a:noFill/>
        </p:spPr>
        <p:txBody>
          <a:bodyPr wrap="square" rtlCol="0">
            <a:spAutoFit/>
          </a:bodyPr>
          <a:lstStyle/>
          <a:p>
            <a:pPr algn="just"/>
            <a:r>
              <a:rPr lang="en-US" sz="2800">
                <a:solidFill>
                  <a:srgbClr val="FF0000"/>
                </a:solidFill>
                <a:latin typeface="Arial" panose="020B0604020202020204" pitchFamily="34" charset="0"/>
                <a:cs typeface="Arial" panose="020B0604020202020204" pitchFamily="34" charset="0"/>
              </a:rPr>
              <a:t>Mô: giậu, biểu bì, xốp,…</a:t>
            </a:r>
          </a:p>
        </p:txBody>
      </p:sp>
      <p:sp>
        <p:nvSpPr>
          <p:cNvPr id="9" name="TextBox 8"/>
          <p:cNvSpPr txBox="1"/>
          <p:nvPr/>
        </p:nvSpPr>
        <p:spPr>
          <a:xfrm>
            <a:off x="3321283" y="4386325"/>
            <a:ext cx="2583180" cy="954107"/>
          </a:xfrm>
          <a:prstGeom prst="rect">
            <a:avLst/>
          </a:prstGeom>
          <a:noFill/>
        </p:spPr>
        <p:txBody>
          <a:bodyPr wrap="square" rtlCol="0">
            <a:spAutoFit/>
          </a:bodyPr>
          <a:lstStyle/>
          <a:p>
            <a:pPr algn="just"/>
            <a:r>
              <a:rPr lang="en-US" sz="2800">
                <a:solidFill>
                  <a:srgbClr val="FF0000"/>
                </a:solidFill>
                <a:latin typeface="Arial" panose="020B0604020202020204" pitchFamily="34" charset="0"/>
                <a:cs typeface="Arial" panose="020B0604020202020204" pitchFamily="34" charset="0"/>
              </a:rPr>
              <a:t>Dạ dày, ruột, tim, gan,…</a:t>
            </a:r>
          </a:p>
        </p:txBody>
      </p:sp>
      <p:sp>
        <p:nvSpPr>
          <p:cNvPr id="10" name="TextBox 9"/>
          <p:cNvSpPr txBox="1"/>
          <p:nvPr/>
        </p:nvSpPr>
        <p:spPr>
          <a:xfrm>
            <a:off x="6132025" y="4382639"/>
            <a:ext cx="2583180" cy="954107"/>
          </a:xfrm>
          <a:prstGeom prst="rect">
            <a:avLst/>
          </a:prstGeom>
          <a:noFill/>
        </p:spPr>
        <p:txBody>
          <a:bodyPr wrap="square" rtlCol="0">
            <a:spAutoFit/>
          </a:bodyPr>
          <a:lstStyle/>
          <a:p>
            <a:pPr algn="just"/>
            <a:r>
              <a:rPr lang="en-US" sz="2800">
                <a:solidFill>
                  <a:srgbClr val="FF0000"/>
                </a:solidFill>
                <a:latin typeface="Arial" panose="020B0604020202020204" pitchFamily="34" charset="0"/>
                <a:cs typeface="Arial" panose="020B0604020202020204" pitchFamily="34" charset="0"/>
              </a:rPr>
              <a:t>Rễ, thân, lá, hoa, quả,…</a:t>
            </a:r>
          </a:p>
        </p:txBody>
      </p:sp>
      <p:sp>
        <p:nvSpPr>
          <p:cNvPr id="11" name="TextBox 10"/>
          <p:cNvSpPr txBox="1"/>
          <p:nvPr/>
        </p:nvSpPr>
        <p:spPr>
          <a:xfrm>
            <a:off x="3321283" y="5340432"/>
            <a:ext cx="2583180" cy="954107"/>
          </a:xfrm>
          <a:prstGeom prst="rect">
            <a:avLst/>
          </a:prstGeom>
          <a:noFill/>
        </p:spPr>
        <p:txBody>
          <a:bodyPr wrap="square" rtlCol="0">
            <a:spAutoFit/>
          </a:bodyPr>
          <a:lstStyle/>
          <a:p>
            <a:pPr algn="just"/>
            <a:r>
              <a:rPr lang="en-US" sz="2800">
                <a:solidFill>
                  <a:srgbClr val="FF0000"/>
                </a:solidFill>
                <a:latin typeface="Arial" panose="020B0604020202020204" pitchFamily="34" charset="0"/>
                <a:cs typeface="Arial" panose="020B0604020202020204" pitchFamily="34" charset="0"/>
              </a:rPr>
              <a:t>Hô hấp, tiêu hóa, bài tiết,…</a:t>
            </a:r>
          </a:p>
        </p:txBody>
      </p:sp>
      <p:sp>
        <p:nvSpPr>
          <p:cNvPr id="12" name="TextBox 11"/>
          <p:cNvSpPr txBox="1"/>
          <p:nvPr/>
        </p:nvSpPr>
        <p:spPr>
          <a:xfrm>
            <a:off x="6158349" y="5346864"/>
            <a:ext cx="2583180" cy="954107"/>
          </a:xfrm>
          <a:prstGeom prst="rect">
            <a:avLst/>
          </a:prstGeom>
          <a:noFill/>
        </p:spPr>
        <p:txBody>
          <a:bodyPr wrap="square" rtlCol="0">
            <a:spAutoFit/>
          </a:bodyPr>
          <a:lstStyle/>
          <a:p>
            <a:pPr algn="just"/>
            <a:r>
              <a:rPr lang="en-US" sz="2800">
                <a:solidFill>
                  <a:srgbClr val="FF0000"/>
                </a:solidFill>
                <a:latin typeface="Arial" panose="020B0604020202020204" pitchFamily="34" charset="0"/>
                <a:cs typeface="Arial" panose="020B0604020202020204" pitchFamily="34" charset="0"/>
              </a:rPr>
              <a:t>Sinh dưỡng, sinh sản.</a:t>
            </a:r>
          </a:p>
        </p:txBody>
      </p:sp>
    </p:spTree>
    <p:extLst>
      <p:ext uri="{BB962C8B-B14F-4D97-AF65-F5344CB8AC3E}">
        <p14:creationId xmlns:p14="http://schemas.microsoft.com/office/powerpoint/2010/main" val="324601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7626400"/>
              </p:ext>
            </p:extLst>
          </p:nvPr>
        </p:nvGraphicFramePr>
        <p:xfrm>
          <a:off x="66500" y="768925"/>
          <a:ext cx="8991600" cy="5439969"/>
        </p:xfrm>
        <a:graphic>
          <a:graphicData uri="http://schemas.openxmlformats.org/drawingml/2006/table">
            <a:tbl>
              <a:tblPr>
                <a:tableStyleId>{5940675A-B579-460E-94D1-54222C63F5DA}</a:tableStyleId>
              </a:tblPr>
              <a:tblGrid>
                <a:gridCol w="743851">
                  <a:extLst>
                    <a:ext uri="{9D8B030D-6E8A-4147-A177-3AD203B41FA5}">
                      <a16:colId xmlns:a16="http://schemas.microsoft.com/office/drawing/2014/main" val="20000"/>
                    </a:ext>
                  </a:extLst>
                </a:gridCol>
                <a:gridCol w="1127899">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1862050">
                  <a:extLst>
                    <a:ext uri="{9D8B030D-6E8A-4147-A177-3AD203B41FA5}">
                      <a16:colId xmlns:a16="http://schemas.microsoft.com/office/drawing/2014/main" val="20005"/>
                    </a:ext>
                  </a:extLst>
                </a:gridCol>
              </a:tblGrid>
              <a:tr h="512781">
                <a:tc gridSpan="2">
                  <a:txBody>
                    <a:bodyPr/>
                    <a:lstStyle/>
                    <a:p>
                      <a:pPr algn="ctr" fontAlgn="ctr"/>
                      <a:r>
                        <a:rPr lang="en-US" sz="2400">
                          <a:solidFill>
                            <a:srgbClr val="FF0000"/>
                          </a:solidFill>
                          <a:effectLst/>
                          <a:latin typeface="Arial" panose="020B0604020202020204" pitchFamily="34" charset="0"/>
                          <a:cs typeface="Arial" panose="020B0604020202020204" pitchFamily="34" charset="0"/>
                        </a:rPr>
                        <a:t>Cấu trúc</a:t>
                      </a:r>
                    </a:p>
                  </a:txBody>
                  <a:tcPr marL="8398" marR="8398" marT="8398" marB="8398" anchor="ctr"/>
                </a:tc>
                <a:tc hMerge="1">
                  <a:txBody>
                    <a:bodyPr/>
                    <a:lstStyle/>
                    <a:p>
                      <a:endParaRPr lang="en-US"/>
                    </a:p>
                  </a:txBody>
                  <a:tcPr/>
                </a:tc>
                <a:tc>
                  <a:txBody>
                    <a:bodyPr/>
                    <a:lstStyle/>
                    <a:p>
                      <a:pPr algn="ctr" fontAlgn="ctr"/>
                      <a:r>
                        <a:rPr lang="en-US" sz="2400">
                          <a:solidFill>
                            <a:srgbClr val="FF0000"/>
                          </a:solidFill>
                          <a:effectLst/>
                          <a:latin typeface="Arial" panose="020B0604020202020204" pitchFamily="34" charset="0"/>
                          <a:cs typeface="Arial" panose="020B0604020202020204" pitchFamily="34" charset="0"/>
                        </a:rPr>
                        <a:t>Mô</a:t>
                      </a:r>
                    </a:p>
                  </a:txBody>
                  <a:tcPr marL="8398" marR="8398" marT="8398" marB="8398" anchor="ctr"/>
                </a:tc>
                <a:tc>
                  <a:txBody>
                    <a:bodyPr/>
                    <a:lstStyle/>
                    <a:p>
                      <a:pPr algn="ctr" fontAlgn="ctr"/>
                      <a:r>
                        <a:rPr lang="vi-VN" sz="2400">
                          <a:solidFill>
                            <a:srgbClr val="FF0000"/>
                          </a:solidFill>
                          <a:effectLst/>
                          <a:latin typeface="Arial" panose="020B0604020202020204" pitchFamily="34" charset="0"/>
                          <a:cs typeface="Arial" panose="020B0604020202020204" pitchFamily="34" charset="0"/>
                        </a:rPr>
                        <a:t>Cơ quan</a:t>
                      </a:r>
                    </a:p>
                  </a:txBody>
                  <a:tcPr marL="8398" marR="8398" marT="8398" marB="8398" anchor="ctr"/>
                </a:tc>
                <a:tc>
                  <a:txBody>
                    <a:bodyPr/>
                    <a:lstStyle/>
                    <a:p>
                      <a:pPr algn="ctr" fontAlgn="ctr"/>
                      <a:r>
                        <a:rPr lang="vi-VN" sz="2400">
                          <a:solidFill>
                            <a:srgbClr val="FF0000"/>
                          </a:solidFill>
                          <a:effectLst/>
                          <a:latin typeface="Arial" panose="020B0604020202020204" pitchFamily="34" charset="0"/>
                          <a:cs typeface="Arial" panose="020B0604020202020204" pitchFamily="34" charset="0"/>
                        </a:rPr>
                        <a:t>Hệ cơ quan</a:t>
                      </a:r>
                    </a:p>
                  </a:txBody>
                  <a:tcPr marL="8398" marR="8398" marT="8398" marB="8398" anchor="ctr"/>
                </a:tc>
                <a:tc>
                  <a:txBody>
                    <a:bodyPr/>
                    <a:lstStyle/>
                    <a:p>
                      <a:pPr algn="ctr" fontAlgn="ctr"/>
                      <a:r>
                        <a:rPr lang="vi-VN" sz="2400">
                          <a:solidFill>
                            <a:srgbClr val="FF0000"/>
                          </a:solidFill>
                          <a:effectLst/>
                          <a:latin typeface="Arial" panose="020B0604020202020204" pitchFamily="34" charset="0"/>
                          <a:cs typeface="Arial" panose="020B0604020202020204" pitchFamily="34" charset="0"/>
                        </a:rPr>
                        <a:t>Cơ thể</a:t>
                      </a:r>
                    </a:p>
                  </a:txBody>
                  <a:tcPr marL="8398" marR="8398" marT="8398" marB="8398" anchor="ctr"/>
                </a:tc>
                <a:extLst>
                  <a:ext uri="{0D108BD9-81ED-4DB2-BD59-A6C34878D82A}">
                    <a16:rowId xmlns:a16="http://schemas.microsoft.com/office/drawing/2014/main" val="10000"/>
                  </a:ext>
                </a:extLst>
              </a:tr>
              <a:tr h="2435290">
                <a:tc gridSpan="2">
                  <a:txBody>
                    <a:bodyPr/>
                    <a:lstStyle/>
                    <a:p>
                      <a:pPr algn="ctr" fontAlgn="ctr"/>
                      <a:r>
                        <a:rPr lang="en-US" sz="2400">
                          <a:solidFill>
                            <a:srgbClr val="FF0000"/>
                          </a:solidFill>
                          <a:effectLst/>
                          <a:latin typeface="Arial" panose="020B0604020202020204" pitchFamily="34" charset="0"/>
                          <a:cs typeface="Arial" panose="020B0604020202020204" pitchFamily="34" charset="0"/>
                        </a:rPr>
                        <a:t>Khái niệm</a:t>
                      </a:r>
                    </a:p>
                  </a:txBody>
                  <a:tcPr marL="8398" marR="8398" marT="8398" marB="8398" anchor="ctr"/>
                </a:tc>
                <a:tc hMerge="1">
                  <a:txBody>
                    <a:bodyPr/>
                    <a:lstStyle/>
                    <a:p>
                      <a:endParaRPr lang="en-US"/>
                    </a:p>
                  </a:txBody>
                  <a:tcP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Mô bao gồm các tế bào có hình dạng, cấu tạo giống nhau và cùng thực hiện một chức năng.</a:t>
                      </a:r>
                    </a:p>
                  </a:txBody>
                  <a:tcPr marL="8398" marR="8398" marT="8398" marB="8398" anchor="ct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Cơ quan là tập hợp của nhiều mô cùng thực hiện chức năng nhất định, ở vị trí nhất định trong cơ thể.</a:t>
                      </a:r>
                    </a:p>
                  </a:txBody>
                  <a:tcPr marL="8398" marR="8398" marT="8398" marB="8398" anchor="ct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Hệ cơ quan là tập hợp của nhiều cơ quan hoạt động cùng nhau thực hiện một chức năng nhất định.</a:t>
                      </a:r>
                    </a:p>
                  </a:txBody>
                  <a:tcPr marL="8398" marR="8398" marT="8398" marB="8398" anchor="ct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Cơ thể sinh vật bao gồm tất </a:t>
                      </a:r>
                      <a:r>
                        <a:rPr lang="en-US" sz="2000">
                          <a:solidFill>
                            <a:srgbClr val="0000FF"/>
                          </a:solidFill>
                          <a:effectLst/>
                          <a:latin typeface="Arial" panose="020B0604020202020204" pitchFamily="34" charset="0"/>
                          <a:cs typeface="Arial" panose="020B0604020202020204" pitchFamily="34" charset="0"/>
                        </a:rPr>
                        <a:t>c</a:t>
                      </a:r>
                      <a:r>
                        <a:rPr lang="vi-VN" sz="2000">
                          <a:solidFill>
                            <a:srgbClr val="0000FF"/>
                          </a:solidFill>
                          <a:effectLst/>
                          <a:latin typeface="Arial" panose="020B0604020202020204" pitchFamily="34" charset="0"/>
                          <a:cs typeface="Arial" panose="020B0604020202020204" pitchFamily="34" charset="0"/>
                        </a:rPr>
                        <a:t>ả các hệ cơ quan trong cơ thể hoạt động phối hợp với nhau đảm bảo sự tồn tại, lớn lên và sinh sản của cơ thể.</a:t>
                      </a:r>
                    </a:p>
                  </a:txBody>
                  <a:tcPr marL="8398" marR="8398" marT="8398" marB="8398" anchor="ctr"/>
                </a:tc>
                <a:extLst>
                  <a:ext uri="{0D108BD9-81ED-4DB2-BD59-A6C34878D82A}">
                    <a16:rowId xmlns:a16="http://schemas.microsoft.com/office/drawing/2014/main" val="10001"/>
                  </a:ext>
                </a:extLst>
              </a:tr>
              <a:tr h="500494">
                <a:tc rowSpan="2">
                  <a:txBody>
                    <a:bodyPr/>
                    <a:lstStyle/>
                    <a:p>
                      <a:pPr algn="ctr" fontAlgn="ctr"/>
                      <a:r>
                        <a:rPr lang="en-US" sz="2400">
                          <a:solidFill>
                            <a:srgbClr val="FF0000"/>
                          </a:solidFill>
                          <a:effectLst/>
                          <a:latin typeface="Arial" panose="020B0604020202020204" pitchFamily="34" charset="0"/>
                          <a:cs typeface="Arial" panose="020B0604020202020204" pitchFamily="34" charset="0"/>
                        </a:rPr>
                        <a:t>Ví dụ</a:t>
                      </a:r>
                    </a:p>
                  </a:txBody>
                  <a:tcPr marL="8398" marR="8398" marT="8398" marB="8398" anchor="ctr"/>
                </a:tc>
                <a:tc>
                  <a:txBody>
                    <a:bodyPr/>
                    <a:lstStyle/>
                    <a:p>
                      <a:pPr algn="ctr" fontAlgn="ctr"/>
                      <a:r>
                        <a:rPr lang="en-US" sz="2400">
                          <a:solidFill>
                            <a:srgbClr val="FF0000"/>
                          </a:solidFill>
                          <a:effectLst/>
                          <a:latin typeface="Arial" panose="020B0604020202020204" pitchFamily="34" charset="0"/>
                          <a:cs typeface="Arial" panose="020B0604020202020204" pitchFamily="34" charset="0"/>
                        </a:rPr>
                        <a:t>Thực vật</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Mô giậu, mô xốp, mô phân sinh.</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Lá, hoa, quả, rễ.</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Hệ chồi.</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Cây hoa hồng, cây rau cải.</a:t>
                      </a:r>
                    </a:p>
                  </a:txBody>
                  <a:tcPr marL="8398" marR="8398" marT="8398" marB="8398" anchor="ctr"/>
                </a:tc>
                <a:extLst>
                  <a:ext uri="{0D108BD9-81ED-4DB2-BD59-A6C34878D82A}">
                    <a16:rowId xmlns:a16="http://schemas.microsoft.com/office/drawing/2014/main" val="10002"/>
                  </a:ext>
                </a:extLst>
              </a:tr>
              <a:tr h="742343">
                <a:tc vMerge="1">
                  <a:txBody>
                    <a:bodyPr/>
                    <a:lstStyle/>
                    <a:p>
                      <a:endParaRPr lang="en-US"/>
                    </a:p>
                  </a:txBody>
                  <a:tcPr/>
                </a:tc>
                <a:tc>
                  <a:txBody>
                    <a:bodyPr/>
                    <a:lstStyle/>
                    <a:p>
                      <a:pPr algn="ctr" fontAlgn="ctr"/>
                      <a:r>
                        <a:rPr lang="en-US" sz="2400">
                          <a:solidFill>
                            <a:srgbClr val="FF0000"/>
                          </a:solidFill>
                          <a:effectLst/>
                          <a:latin typeface="Arial" panose="020B0604020202020204" pitchFamily="34" charset="0"/>
                          <a:cs typeface="Arial" panose="020B0604020202020204" pitchFamily="34" charset="0"/>
                        </a:rPr>
                        <a:t>Động vật</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Mô mềm, mô liên kết.</a:t>
                      </a:r>
                    </a:p>
                  </a:txBody>
                  <a:tcPr marL="8398" marR="8398" marT="8398" marB="8398" anchor="ctr"/>
                </a:tc>
                <a:tc>
                  <a:txBody>
                    <a:bodyPr/>
                    <a:lstStyle/>
                    <a:p>
                      <a:pPr algn="ctr" fontAlgn="ctr"/>
                      <a:r>
                        <a:rPr lang="it-IT" sz="2000">
                          <a:solidFill>
                            <a:srgbClr val="0000FF"/>
                          </a:solidFill>
                          <a:effectLst/>
                          <a:latin typeface="Arial" panose="020B0604020202020204" pitchFamily="34" charset="0"/>
                          <a:cs typeface="Arial" panose="020B0604020202020204" pitchFamily="34" charset="0"/>
                        </a:rPr>
                        <a:t>Ruột non, ruột già, dạ dày.</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Hệ bài tiết, hệ hô hấp, hệ tuần hoàn.</a:t>
                      </a:r>
                    </a:p>
                  </a:txBody>
                  <a:tcPr marL="8398" marR="8398" marT="8398" marB="8398" anchor="ctr"/>
                </a:tc>
                <a:tc>
                  <a:txBody>
                    <a:bodyPr/>
                    <a:lstStyle/>
                    <a:p>
                      <a:pPr algn="ctr" fontAlgn="ctr"/>
                      <a:r>
                        <a:rPr lang="it-IT" sz="2000">
                          <a:solidFill>
                            <a:srgbClr val="0000FF"/>
                          </a:solidFill>
                          <a:effectLst/>
                          <a:latin typeface="Arial" panose="020B0604020202020204" pitchFamily="34" charset="0"/>
                          <a:cs typeface="Arial" panose="020B0604020202020204" pitchFamily="34" charset="0"/>
                        </a:rPr>
                        <a:t>Con mèo, con gà, cơ thể người.</a:t>
                      </a:r>
                    </a:p>
                  </a:txBody>
                  <a:tcPr marL="8398" marR="8398" marT="8398" marB="8398" anchor="ctr"/>
                </a:tc>
                <a:extLst>
                  <a:ext uri="{0D108BD9-81ED-4DB2-BD59-A6C34878D82A}">
                    <a16:rowId xmlns:a16="http://schemas.microsoft.com/office/drawing/2014/main" val="10003"/>
                  </a:ext>
                </a:extLst>
              </a:tr>
            </a:tbl>
          </a:graphicData>
        </a:graphic>
      </p:graphicFrame>
      <p:sp>
        <p:nvSpPr>
          <p:cNvPr id="5" name="TextBox 4"/>
          <p:cNvSpPr txBox="1"/>
          <p:nvPr/>
        </p:nvSpPr>
        <p:spPr>
          <a:xfrm>
            <a:off x="1219200" y="31327"/>
            <a:ext cx="7010400" cy="707886"/>
          </a:xfrm>
          <a:prstGeom prst="rect">
            <a:avLst/>
          </a:prstGeom>
          <a:noFill/>
        </p:spPr>
        <p:txBody>
          <a:bodyPr wrap="square" rtlCol="0">
            <a:spAutoFit/>
          </a:bodyPr>
          <a:lstStyle/>
          <a:p>
            <a:pPr algn="ctr"/>
            <a:r>
              <a:rPr lang="en-US" sz="4000" b="1">
                <a:solidFill>
                  <a:srgbClr val="FF0000"/>
                </a:solidFill>
              </a:rPr>
              <a:t>CƠ THỂ ĐA BÀO</a:t>
            </a:r>
          </a:p>
        </p:txBody>
      </p:sp>
    </p:spTree>
    <p:extLst>
      <p:ext uri="{BB962C8B-B14F-4D97-AF65-F5344CB8AC3E}">
        <p14:creationId xmlns:p14="http://schemas.microsoft.com/office/powerpoint/2010/main" val="371091575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050"/>
            <a:ext cx="8229600" cy="868362"/>
          </a:xfrm>
        </p:spPr>
        <p:txBody>
          <a:bodyPr>
            <a:normAutofit/>
          </a:bodyPr>
          <a:lstStyle/>
          <a:p>
            <a:r>
              <a:rPr lang="en-US" b="1">
                <a:solidFill>
                  <a:srgbClr val="FF0000"/>
                </a:solidFill>
                <a:latin typeface="Arial" panose="020B0604020202020204" pitchFamily="34" charset="0"/>
                <a:cs typeface="Arial" panose="020B0604020202020204" pitchFamily="34" charset="0"/>
              </a:rPr>
              <a:t>VẬN DỤNG</a:t>
            </a:r>
          </a:p>
        </p:txBody>
      </p:sp>
      <p:sp>
        <p:nvSpPr>
          <p:cNvPr id="3" name="Content Placeholder 2"/>
          <p:cNvSpPr>
            <a:spLocks noGrp="1"/>
          </p:cNvSpPr>
          <p:nvPr>
            <p:ph idx="1"/>
          </p:nvPr>
        </p:nvSpPr>
        <p:spPr>
          <a:xfrm>
            <a:off x="95600" y="1203318"/>
            <a:ext cx="4781200" cy="4572000"/>
          </a:xfrm>
        </p:spPr>
        <p:txBody>
          <a:bodyPr>
            <a:noAutofit/>
          </a:bodyPr>
          <a:lstStyle/>
          <a:p>
            <a:pPr marL="0" indent="0" algn="just">
              <a:buNone/>
            </a:pPr>
            <a:r>
              <a:rPr lang="en-US" sz="2400">
                <a:latin typeface="Arial" panose="020B0604020202020204" pitchFamily="34" charset="0"/>
                <a:cs typeface="Arial" panose="020B0604020202020204" pitchFamily="34" charset="0"/>
              </a:rPr>
              <a:t>Tình huống: Trong 1 ao nuôi cá, quan sát một số sinh vật sau: trùng roi xanh, tảo tiểu cầu, cá chép, cá mè, con cua, cây rong đuôi chó, con tôm,…Hãy:</a:t>
            </a:r>
          </a:p>
          <a:p>
            <a:pPr marL="0" indent="349250" algn="just">
              <a:buNone/>
            </a:pPr>
            <a:r>
              <a:rPr lang="en-US" sz="2400">
                <a:latin typeface="Arial" panose="020B0604020202020204" pitchFamily="34" charset="0"/>
                <a:cs typeface="Arial" panose="020B0604020202020204" pitchFamily="34" charset="0"/>
              </a:rPr>
              <a:t>1. Xác định sinh vật đơn bào, sinh vật đa bào.</a:t>
            </a:r>
          </a:p>
          <a:p>
            <a:pPr marL="0" indent="349250" algn="just">
              <a:buNone/>
            </a:pPr>
            <a:r>
              <a:rPr lang="en-US" sz="2400">
                <a:latin typeface="Arial" panose="020B0604020202020204" pitchFamily="34" charset="0"/>
                <a:cs typeface="Arial" panose="020B0604020202020204" pitchFamily="34" charset="0"/>
              </a:rPr>
              <a:t>2. Kể tên các cơ quan/bộ phận có trong các cơ thể sống trên mà em biết.</a:t>
            </a:r>
          </a:p>
          <a:p>
            <a:pPr marL="0" indent="349250" algn="just">
              <a:buNone/>
            </a:pPr>
            <a:r>
              <a:rPr lang="en-US" sz="2400">
                <a:latin typeface="Arial" panose="020B0604020202020204" pitchFamily="34" charset="0"/>
                <a:cs typeface="Arial" panose="020B0604020202020204" pitchFamily="34" charset="0"/>
              </a:rPr>
              <a:t>3. Theo em, sinh vật đơn bào hay đa bào tiến hóa hơn? Vì sao?</a:t>
            </a:r>
          </a:p>
        </p:txBody>
      </p:sp>
      <p:pic>
        <p:nvPicPr>
          <p:cNvPr id="1026" name="Picture 2" descr="Triển vọng từ mô hình nuôi cá chim trắng ở Ba Tơ - Báo Quảng Ngãi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861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Tổng hợp 5 phương pháp ghi chú giúp bạn cải thiện năng suất công việc"/>
          <p:cNvSpPr>
            <a:spLocks noChangeAspect="1" noChangeArrowheads="1"/>
          </p:cNvSpPr>
          <p:nvPr/>
        </p:nvSpPr>
        <p:spPr bwMode="auto">
          <a:xfrm>
            <a:off x="155575" y="-94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55574" y="142571"/>
            <a:ext cx="8836025" cy="1200329"/>
          </a:xfrm>
          <a:prstGeom prst="rect">
            <a:avLst/>
          </a:prstGeom>
          <a:ln>
            <a:solidFill>
              <a:schemeClr val="tx1"/>
            </a:solidFill>
          </a:ln>
        </p:spPr>
        <p:txBody>
          <a:bodyPr wrap="square">
            <a:spAutoFit/>
          </a:bodyPr>
          <a:lstStyle/>
          <a:p>
            <a:pPr algn="just"/>
            <a:r>
              <a:rPr lang="en-US" sz="2400">
                <a:latin typeface="Arial" panose="020B0604020202020204" pitchFamily="34" charset="0"/>
                <a:cs typeface="Arial" panose="020B0604020202020204" pitchFamily="34" charset="0"/>
              </a:rPr>
              <a:t>Theo nhóm: quan sát hình 13.2 và hình ảnh về trùng giày, tìm hiểu về sinh vật đơn bào và sinh vật đa bào </a:t>
            </a:r>
            <a:r>
              <a:rPr lang="en-US" sz="2400">
                <a:latin typeface="Arial" panose="020B0604020202020204" pitchFamily="34" charset="0"/>
                <a:cs typeface="Arial" panose="020B0604020202020204" pitchFamily="34" charset="0"/>
                <a:sym typeface="Symbol"/>
              </a:rPr>
              <a:t></a:t>
            </a:r>
            <a:r>
              <a:rPr lang="en-US" sz="2400">
                <a:latin typeface="Arial" panose="020B0604020202020204" pitchFamily="34" charset="0"/>
                <a:cs typeface="Arial" panose="020B0604020202020204" pitchFamily="34" charset="0"/>
              </a:rPr>
              <a:t> hoàn thiện </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phiếu học tập 1.</a:t>
            </a:r>
          </a:p>
        </p:txBody>
      </p:sp>
      <p:graphicFrame>
        <p:nvGraphicFramePr>
          <p:cNvPr id="3" name="Table 2"/>
          <p:cNvGraphicFramePr>
            <a:graphicFrameLocks noGrp="1"/>
          </p:cNvGraphicFramePr>
          <p:nvPr>
            <p:extLst>
              <p:ext uri="{D42A27DB-BD31-4B8C-83A1-F6EECF244321}">
                <p14:modId xmlns:p14="http://schemas.microsoft.com/office/powerpoint/2010/main" val="3280648946"/>
              </p:ext>
            </p:extLst>
          </p:nvPr>
        </p:nvGraphicFramePr>
        <p:xfrm>
          <a:off x="155574" y="1841306"/>
          <a:ext cx="8836025" cy="4865647"/>
        </p:xfrm>
        <a:graphic>
          <a:graphicData uri="http://schemas.openxmlformats.org/drawingml/2006/table">
            <a:tbl>
              <a:tblPr firstRow="1" firstCol="1" bandRow="1">
                <a:tableStyleId>{5940675A-B579-460E-94D1-54222C63F5DA}</a:tableStyleId>
              </a:tblPr>
              <a:tblGrid>
                <a:gridCol w="2995492">
                  <a:extLst>
                    <a:ext uri="{9D8B030D-6E8A-4147-A177-3AD203B41FA5}">
                      <a16:colId xmlns:a16="http://schemas.microsoft.com/office/drawing/2014/main" val="20000"/>
                    </a:ext>
                  </a:extLst>
                </a:gridCol>
                <a:gridCol w="2995492">
                  <a:extLst>
                    <a:ext uri="{9D8B030D-6E8A-4147-A177-3AD203B41FA5}">
                      <a16:colId xmlns:a16="http://schemas.microsoft.com/office/drawing/2014/main" val="20001"/>
                    </a:ext>
                  </a:extLst>
                </a:gridCol>
                <a:gridCol w="2845041">
                  <a:extLst>
                    <a:ext uri="{9D8B030D-6E8A-4147-A177-3AD203B41FA5}">
                      <a16:colId xmlns:a16="http://schemas.microsoft.com/office/drawing/2014/main" val="20002"/>
                    </a:ext>
                  </a:extLst>
                </a:gridCol>
              </a:tblGrid>
              <a:tr h="403164">
                <a:tc>
                  <a:txBody>
                    <a:bodyPr/>
                    <a:lstStyle/>
                    <a:p>
                      <a:pPr algn="ctr">
                        <a:lnSpc>
                          <a:spcPct val="115000"/>
                        </a:lnSpc>
                        <a:spcAft>
                          <a:spcPts val="0"/>
                        </a:spcAft>
                        <a:tabLst>
                          <a:tab pos="540385" algn="l"/>
                        </a:tabLst>
                      </a:pPr>
                      <a:r>
                        <a:rPr lang="en-US" sz="2400">
                          <a:solidFill>
                            <a:srgbClr val="0000FF"/>
                          </a:solidFill>
                          <a:effectLst/>
                        </a:rPr>
                        <a:t>Tiêu chí</a:t>
                      </a:r>
                      <a:endParaRPr lang="en-US" sz="1600">
                        <a:solidFill>
                          <a:srgbClr val="0000FF"/>
                        </a:solidFill>
                        <a:effectLst/>
                        <a:latin typeface="Calibri"/>
                        <a:ea typeface="Calibri"/>
                        <a:cs typeface="Arial"/>
                      </a:endParaRPr>
                    </a:p>
                  </a:txBody>
                  <a:tcPr marL="68580" marR="68580" marT="0" marB="0"/>
                </a:tc>
                <a:tc>
                  <a:txBody>
                    <a:bodyPr/>
                    <a:lstStyle/>
                    <a:p>
                      <a:pPr algn="ctr">
                        <a:lnSpc>
                          <a:spcPct val="115000"/>
                        </a:lnSpc>
                        <a:spcAft>
                          <a:spcPts val="0"/>
                        </a:spcAft>
                        <a:tabLst>
                          <a:tab pos="540385" algn="l"/>
                        </a:tabLst>
                      </a:pPr>
                      <a:r>
                        <a:rPr lang="en-US" sz="2400">
                          <a:solidFill>
                            <a:srgbClr val="0000FF"/>
                          </a:solidFill>
                          <a:effectLst/>
                        </a:rPr>
                        <a:t>Sinh vật đơn bào</a:t>
                      </a:r>
                      <a:endParaRPr lang="en-US" sz="1600">
                        <a:solidFill>
                          <a:srgbClr val="0000FF"/>
                        </a:solidFill>
                        <a:effectLst/>
                        <a:latin typeface="Calibri"/>
                        <a:ea typeface="Calibri"/>
                        <a:cs typeface="Arial"/>
                      </a:endParaRPr>
                    </a:p>
                  </a:txBody>
                  <a:tcPr marL="68580" marR="68580" marT="0" marB="0"/>
                </a:tc>
                <a:tc>
                  <a:txBody>
                    <a:bodyPr/>
                    <a:lstStyle/>
                    <a:p>
                      <a:pPr algn="ctr">
                        <a:lnSpc>
                          <a:spcPct val="115000"/>
                        </a:lnSpc>
                        <a:spcAft>
                          <a:spcPts val="0"/>
                        </a:spcAft>
                        <a:tabLst>
                          <a:tab pos="540385" algn="l"/>
                        </a:tabLst>
                      </a:pPr>
                      <a:r>
                        <a:rPr lang="en-US" sz="2400">
                          <a:solidFill>
                            <a:srgbClr val="0000FF"/>
                          </a:solidFill>
                          <a:effectLst/>
                        </a:rPr>
                        <a:t>Sinh vật đa bào</a:t>
                      </a:r>
                      <a:endParaRPr lang="en-US" sz="1600">
                        <a:solidFill>
                          <a:srgbClr val="0000FF"/>
                        </a:solidFill>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403164">
                <a:tc rowSpan="3">
                  <a:txBody>
                    <a:bodyPr/>
                    <a:lstStyle/>
                    <a:p>
                      <a:pPr algn="just">
                        <a:lnSpc>
                          <a:spcPct val="115000"/>
                        </a:lnSpc>
                        <a:spcAft>
                          <a:spcPts val="0"/>
                        </a:spcAft>
                        <a:tabLst>
                          <a:tab pos="540385" algn="l"/>
                        </a:tabLst>
                      </a:pPr>
                      <a:r>
                        <a:rPr lang="en-US" sz="2400">
                          <a:solidFill>
                            <a:srgbClr val="0000FF"/>
                          </a:solidFill>
                          <a:effectLst/>
                        </a:rPr>
                        <a:t>Số lượng tế bào</a:t>
                      </a:r>
                      <a:endParaRPr lang="en-US" sz="1600">
                        <a:solidFill>
                          <a:srgbClr val="0000FF"/>
                        </a:solidFill>
                        <a:effectLst/>
                        <a:latin typeface="Calibri"/>
                        <a:ea typeface="Calibri"/>
                        <a:cs typeface="Arial"/>
                      </a:endParaRPr>
                    </a:p>
                  </a:txBody>
                  <a:tcPr marL="68580" marR="68580" marT="0" marB="0"/>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0003"/>
                  </a:ext>
                </a:extLst>
              </a:tr>
              <a:tr h="403164">
                <a:tc rowSpan="2">
                  <a:txBody>
                    <a:bodyPr/>
                    <a:lstStyle/>
                    <a:p>
                      <a:pPr algn="just">
                        <a:lnSpc>
                          <a:spcPct val="115000"/>
                        </a:lnSpc>
                        <a:spcAft>
                          <a:spcPts val="0"/>
                        </a:spcAft>
                        <a:tabLst>
                          <a:tab pos="540385" algn="l"/>
                        </a:tabLst>
                      </a:pPr>
                      <a:r>
                        <a:rPr lang="en-US" sz="2400">
                          <a:solidFill>
                            <a:srgbClr val="0000FF"/>
                          </a:solidFill>
                          <a:effectLst/>
                        </a:rPr>
                        <a:t>Số loại tế bào</a:t>
                      </a:r>
                      <a:endParaRPr lang="en-US" sz="1600">
                        <a:solidFill>
                          <a:srgbClr val="0000FF"/>
                        </a:solidFill>
                        <a:effectLst/>
                        <a:latin typeface="Calibri"/>
                        <a:ea typeface="Calibri"/>
                        <a:cs typeface="Arial"/>
                      </a:endParaRPr>
                    </a:p>
                  </a:txBody>
                  <a:tcPr marL="68580" marR="68580" marT="0" marB="0"/>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0005"/>
                  </a:ext>
                </a:extLst>
              </a:tr>
              <a:tr h="403164">
                <a:tc rowSpan="3">
                  <a:txBody>
                    <a:bodyPr/>
                    <a:lstStyle/>
                    <a:p>
                      <a:pPr algn="just">
                        <a:lnSpc>
                          <a:spcPct val="115000"/>
                        </a:lnSpc>
                        <a:spcAft>
                          <a:spcPts val="0"/>
                        </a:spcAft>
                        <a:tabLst>
                          <a:tab pos="540385" algn="l"/>
                        </a:tabLst>
                      </a:pPr>
                      <a:r>
                        <a:rPr lang="en-US" sz="2400">
                          <a:solidFill>
                            <a:srgbClr val="0000FF"/>
                          </a:solidFill>
                          <a:effectLst/>
                        </a:rPr>
                        <a:t>Cấu tạo từ tế bào nhân sơ hay tế bào </a:t>
                      </a:r>
                      <a:br>
                        <a:rPr lang="en-US" sz="2400">
                          <a:solidFill>
                            <a:srgbClr val="0000FF"/>
                          </a:solidFill>
                          <a:effectLst/>
                        </a:rPr>
                      </a:br>
                      <a:r>
                        <a:rPr lang="en-US" sz="2400">
                          <a:solidFill>
                            <a:srgbClr val="0000FF"/>
                          </a:solidFill>
                          <a:effectLst/>
                        </a:rPr>
                        <a:t>nhân thực</a:t>
                      </a:r>
                      <a:endParaRPr lang="en-US" sz="1600">
                        <a:solidFill>
                          <a:srgbClr val="0000FF"/>
                        </a:solidFill>
                        <a:effectLst/>
                        <a:latin typeface="Calibri"/>
                        <a:ea typeface="Calibri"/>
                        <a:cs typeface="Arial"/>
                      </a:endParaRPr>
                    </a:p>
                  </a:txBody>
                  <a:tcPr marL="68580" marR="68580" marT="0" marB="0"/>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0008"/>
                  </a:ext>
                </a:extLst>
              </a:tr>
              <a:tr h="403164">
                <a:tc rowSpan="3">
                  <a:txBody>
                    <a:bodyPr/>
                    <a:lstStyle/>
                    <a:p>
                      <a:pPr algn="just">
                        <a:lnSpc>
                          <a:spcPct val="115000"/>
                        </a:lnSpc>
                        <a:spcAft>
                          <a:spcPts val="0"/>
                        </a:spcAft>
                        <a:tabLst>
                          <a:tab pos="540385" algn="l"/>
                        </a:tabLst>
                      </a:pPr>
                      <a:r>
                        <a:rPr lang="en-US" sz="2400">
                          <a:solidFill>
                            <a:srgbClr val="0000FF"/>
                          </a:solidFill>
                          <a:effectLst/>
                        </a:rPr>
                        <a:t>Ví dụ</a:t>
                      </a:r>
                      <a:endParaRPr lang="en-US" sz="1600">
                        <a:solidFill>
                          <a:srgbClr val="0000FF"/>
                        </a:solidFill>
                        <a:effectLst/>
                      </a:endParaRPr>
                    </a:p>
                    <a:p>
                      <a:pPr algn="l">
                        <a:spcAft>
                          <a:spcPts val="0"/>
                        </a:spcAf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9"/>
                  </a:ext>
                </a:extLst>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0"/>
                  </a:ext>
                </a:extLst>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0011"/>
                  </a:ext>
                </a:extLst>
              </a:tr>
            </a:tbl>
          </a:graphicData>
        </a:graphic>
      </p:graphicFrame>
      <p:sp>
        <p:nvSpPr>
          <p:cNvPr id="4" name="Rectangle 1"/>
          <p:cNvSpPr>
            <a:spLocks noChangeArrowheads="1"/>
          </p:cNvSpPr>
          <p:nvPr/>
        </p:nvSpPr>
        <p:spPr bwMode="auto">
          <a:xfrm>
            <a:off x="992374" y="1309520"/>
            <a:ext cx="78341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a:ln>
                  <a:noFill/>
                </a:ln>
                <a:solidFill>
                  <a:srgbClr val="FF0000"/>
                </a:solidFill>
                <a:effectLst/>
                <a:ea typeface="Arial" panose="020B0604020202020204" pitchFamily="34" charset="0"/>
              </a:rPr>
              <a:t>Bảng: Phân biệt sinh vật đơn bào và sinh vật đa bào</a:t>
            </a:r>
            <a:endParaRPr kumimoji="0" lang="en-US" altLang="en-US" sz="3600" b="0" i="0" u="none" strike="noStrike" cap="none" normalizeH="0" baseline="0">
              <a:ln>
                <a:noFill/>
              </a:ln>
              <a:solidFill>
                <a:srgbClr val="FF0000"/>
              </a:solidFill>
              <a:effectLst/>
            </a:endParaRPr>
          </a:p>
        </p:txBody>
      </p:sp>
    </p:spTree>
    <p:extLst>
      <p:ext uri="{BB962C8B-B14F-4D97-AF65-F5344CB8AC3E}">
        <p14:creationId xmlns:p14="http://schemas.microsoft.com/office/powerpoint/2010/main" val="4049235087"/>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57976" y="63912"/>
            <a:ext cx="8229600" cy="639762"/>
          </a:xfrm>
        </p:spPr>
        <p:txBody>
          <a:bodyPr>
            <a:noAutofit/>
          </a:bodyPr>
          <a:lstStyle/>
          <a:p>
            <a:r>
              <a:rPr lang="en-US" sz="3200" b="1">
                <a:solidFill>
                  <a:srgbClr val="FF0000"/>
                </a:solidFill>
                <a:latin typeface="Arial" panose="020B0604020202020204" pitchFamily="34" charset="0"/>
                <a:cs typeface="Arial" panose="020B0604020202020204" pitchFamily="34" charset="0"/>
              </a:rPr>
              <a:t>I. SINH VẬT ĐƠN BÀO, ĐA BÀO</a:t>
            </a:r>
          </a:p>
        </p:txBody>
      </p:sp>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5" y="808704"/>
            <a:ext cx="4876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8375" y="3198170"/>
            <a:ext cx="4076700" cy="584775"/>
          </a:xfrm>
          <a:prstGeom prst="rect">
            <a:avLst/>
          </a:prstGeom>
          <a:noFill/>
        </p:spPr>
        <p:txBody>
          <a:bodyPr wrap="square" rtlCol="0">
            <a:spAutoFit/>
          </a:bodyPr>
          <a:lstStyle/>
          <a:p>
            <a:pPr algn="ctr"/>
            <a:r>
              <a:rPr lang="en-US" sz="3200" b="1">
                <a:solidFill>
                  <a:srgbClr val="0000FF"/>
                </a:solidFill>
                <a:latin typeface="Arial" panose="020B0604020202020204" pitchFamily="34" charset="0"/>
                <a:cs typeface="Arial" panose="020B0604020202020204" pitchFamily="34" charset="0"/>
              </a:rPr>
              <a:t>Sinh vật đơn bào</a:t>
            </a:r>
          </a:p>
        </p:txBody>
      </p:sp>
      <p:pic>
        <p:nvPicPr>
          <p:cNvPr id="4107" name="Picture 11" descr="https://baivan.net/sites/default/files/styles/giua_bai/public/12_132.png?itok=bu5xLl-x"/>
          <p:cNvPicPr>
            <a:picLocks noChangeAspect="1" noChangeArrowheads="1"/>
          </p:cNvPicPr>
          <p:nvPr/>
        </p:nvPicPr>
        <p:blipFill rotWithShape="1">
          <a:blip r:embed="rId3">
            <a:extLst>
              <a:ext uri="{28A0092B-C50C-407E-A947-70E740481C1C}">
                <a14:useLocalDpi xmlns:a14="http://schemas.microsoft.com/office/drawing/2010/main" val="0"/>
              </a:ext>
            </a:extLst>
          </a:blip>
          <a:srcRect b="8698"/>
          <a:stretch/>
        </p:blipFill>
        <p:spPr bwMode="auto">
          <a:xfrm>
            <a:off x="4938255" y="1866881"/>
            <a:ext cx="3630558" cy="4038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07981" y="5968772"/>
            <a:ext cx="4076700" cy="584775"/>
          </a:xfrm>
          <a:prstGeom prst="rect">
            <a:avLst/>
          </a:prstGeom>
          <a:noFill/>
        </p:spPr>
        <p:txBody>
          <a:bodyPr wrap="square" rtlCol="0">
            <a:spAutoFit/>
          </a:bodyPr>
          <a:lstStyle/>
          <a:p>
            <a:pPr algn="ctr"/>
            <a:r>
              <a:rPr lang="en-US" sz="3200" b="1">
                <a:solidFill>
                  <a:srgbClr val="0000FF"/>
                </a:solidFill>
                <a:latin typeface="Arial" panose="020B0604020202020204" pitchFamily="34" charset="0"/>
                <a:cs typeface="Arial" panose="020B0604020202020204" pitchFamily="34" charset="0"/>
              </a:rPr>
              <a:t>Sinh vật đa bào</a:t>
            </a:r>
          </a:p>
        </p:txBody>
      </p:sp>
    </p:spTree>
    <p:extLst>
      <p:ext uri="{BB962C8B-B14F-4D97-AF65-F5344CB8AC3E}">
        <p14:creationId xmlns:p14="http://schemas.microsoft.com/office/powerpoint/2010/main" val="28732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oc24.vn/source/KHTN%206/tr%C3%B9ng%20gi%C3%A0y%20T%C4%90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813375"/>
            <a:ext cx="8534400" cy="50473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67000" y="228600"/>
            <a:ext cx="4182555" cy="584775"/>
          </a:xfrm>
          <a:prstGeom prst="rect">
            <a:avLst/>
          </a:prstGeom>
        </p:spPr>
        <p:txBody>
          <a:bodyPr wrap="none">
            <a:spAutoFit/>
          </a:bodyPr>
          <a:lstStyle/>
          <a:p>
            <a:r>
              <a:rPr lang="en-US" sz="3200" b="1">
                <a:solidFill>
                  <a:srgbClr val="FF0000"/>
                </a:solidFill>
                <a:latin typeface="Arial" panose="020B0604020202020204" pitchFamily="34" charset="0"/>
                <a:cs typeface="Arial" panose="020B0604020202020204" pitchFamily="34" charset="0"/>
              </a:rPr>
              <a:t>SINH VẬT ĐƠN BÀO</a:t>
            </a:r>
            <a:endParaRPr lang="en-US" sz="3200"/>
          </a:p>
        </p:txBody>
      </p:sp>
      <p:sp>
        <p:nvSpPr>
          <p:cNvPr id="2" name="TextBox 1"/>
          <p:cNvSpPr txBox="1"/>
          <p:nvPr/>
        </p:nvSpPr>
        <p:spPr>
          <a:xfrm>
            <a:off x="1214977" y="5883357"/>
            <a:ext cx="7086600" cy="584775"/>
          </a:xfrm>
          <a:prstGeom prst="rect">
            <a:avLst/>
          </a:prstGeom>
          <a:noFill/>
        </p:spPr>
        <p:txBody>
          <a:bodyPr wrap="square" rtlCol="0">
            <a:spAutoFit/>
          </a:bodyPr>
          <a:lstStyle/>
          <a:p>
            <a:pPr algn="ctr"/>
            <a:r>
              <a:rPr lang="en-US" sz="3200" b="1">
                <a:solidFill>
                  <a:srgbClr val="0000FF"/>
                </a:solidFill>
                <a:latin typeface="Arial" panose="020B0604020202020204" pitchFamily="34" charset="0"/>
                <a:cs typeface="Arial" panose="020B0604020202020204" pitchFamily="34" charset="0"/>
              </a:rPr>
              <a:t>Hoạt động sống của trùng giày</a:t>
            </a:r>
          </a:p>
        </p:txBody>
      </p:sp>
    </p:spTree>
    <p:extLst>
      <p:ext uri="{BB962C8B-B14F-4D97-AF65-F5344CB8AC3E}">
        <p14:creationId xmlns:p14="http://schemas.microsoft.com/office/powerpoint/2010/main" val="2275093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1119778"/>
              </p:ext>
            </p:extLst>
          </p:nvPr>
        </p:nvGraphicFramePr>
        <p:xfrm>
          <a:off x="121610" y="1070143"/>
          <a:ext cx="8959645" cy="5635456"/>
        </p:xfrm>
        <a:graphic>
          <a:graphicData uri="http://schemas.openxmlformats.org/drawingml/2006/table">
            <a:tbl>
              <a:tblPr firstRow="1" firstCol="1" bandRow="1">
                <a:tableStyleId>{5940675A-B579-460E-94D1-54222C63F5DA}</a:tableStyleId>
              </a:tblPr>
              <a:tblGrid>
                <a:gridCol w="2416510">
                  <a:extLst>
                    <a:ext uri="{9D8B030D-6E8A-4147-A177-3AD203B41FA5}">
                      <a16:colId xmlns:a16="http://schemas.microsoft.com/office/drawing/2014/main" val="20000"/>
                    </a:ext>
                  </a:extLst>
                </a:gridCol>
                <a:gridCol w="3355842">
                  <a:extLst>
                    <a:ext uri="{9D8B030D-6E8A-4147-A177-3AD203B41FA5}">
                      <a16:colId xmlns:a16="http://schemas.microsoft.com/office/drawing/2014/main" val="20001"/>
                    </a:ext>
                  </a:extLst>
                </a:gridCol>
                <a:gridCol w="3187293">
                  <a:extLst>
                    <a:ext uri="{9D8B030D-6E8A-4147-A177-3AD203B41FA5}">
                      <a16:colId xmlns:a16="http://schemas.microsoft.com/office/drawing/2014/main" val="20002"/>
                    </a:ext>
                  </a:extLst>
                </a:gridCol>
              </a:tblGrid>
              <a:tr h="410013">
                <a:tc>
                  <a:txBody>
                    <a:bodyPr/>
                    <a:lstStyle/>
                    <a:p>
                      <a:pPr algn="ctr">
                        <a:lnSpc>
                          <a:spcPct val="115000"/>
                        </a:lnSpc>
                        <a:spcAft>
                          <a:spcPts val="0"/>
                        </a:spcAft>
                        <a:tabLst>
                          <a:tab pos="540385" algn="l"/>
                        </a:tabLst>
                      </a:pPr>
                      <a:r>
                        <a:rPr lang="en-US" sz="2200" b="1" dirty="0" err="1">
                          <a:solidFill>
                            <a:srgbClr val="FF0000"/>
                          </a:solidFill>
                          <a:effectLst/>
                          <a:latin typeface="Arial" panose="020B0604020202020204" pitchFamily="34" charset="0"/>
                          <a:cs typeface="Arial" panose="020B0604020202020204" pitchFamily="34" charset="0"/>
                        </a:rPr>
                        <a:t>Tiêu</a:t>
                      </a:r>
                      <a:r>
                        <a:rPr lang="en-US" sz="2200" b="1" dirty="0">
                          <a:solidFill>
                            <a:srgbClr val="FF0000"/>
                          </a:solidFill>
                          <a:effectLst/>
                          <a:latin typeface="Arial" panose="020B0604020202020204" pitchFamily="34" charset="0"/>
                          <a:cs typeface="Arial" panose="020B0604020202020204" pitchFamily="34" charset="0"/>
                        </a:rPr>
                        <a:t> </a:t>
                      </a:r>
                      <a:r>
                        <a:rPr lang="en-US" sz="2200" b="1" dirty="0" err="1">
                          <a:solidFill>
                            <a:srgbClr val="FF0000"/>
                          </a:solidFill>
                          <a:effectLst/>
                          <a:latin typeface="Arial" panose="020B0604020202020204" pitchFamily="34" charset="0"/>
                          <a:cs typeface="Arial" panose="020B0604020202020204" pitchFamily="34" charset="0"/>
                        </a:rPr>
                        <a:t>chí</a:t>
                      </a:r>
                      <a:endParaRPr lang="en-US" sz="2200" b="1" dirty="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b="1" dirty="0" err="1">
                          <a:solidFill>
                            <a:srgbClr val="FF0000"/>
                          </a:solidFill>
                          <a:effectLst/>
                          <a:latin typeface="Arial" panose="020B0604020202020204" pitchFamily="34" charset="0"/>
                          <a:cs typeface="Arial" panose="020B0604020202020204" pitchFamily="34" charset="0"/>
                        </a:rPr>
                        <a:t>Sinh</a:t>
                      </a:r>
                      <a:r>
                        <a:rPr lang="en-US" sz="2200" b="1" dirty="0">
                          <a:solidFill>
                            <a:srgbClr val="FF0000"/>
                          </a:solidFill>
                          <a:effectLst/>
                          <a:latin typeface="Arial" panose="020B0604020202020204" pitchFamily="34" charset="0"/>
                          <a:cs typeface="Arial" panose="020B0604020202020204" pitchFamily="34" charset="0"/>
                        </a:rPr>
                        <a:t> </a:t>
                      </a:r>
                      <a:r>
                        <a:rPr lang="en-US" sz="2200" b="1" dirty="0" err="1">
                          <a:solidFill>
                            <a:srgbClr val="FF0000"/>
                          </a:solidFill>
                          <a:effectLst/>
                          <a:latin typeface="Arial" panose="020B0604020202020204" pitchFamily="34" charset="0"/>
                          <a:cs typeface="Arial" panose="020B0604020202020204" pitchFamily="34" charset="0"/>
                        </a:rPr>
                        <a:t>vật</a:t>
                      </a:r>
                      <a:r>
                        <a:rPr lang="en-US" sz="2200" b="1" dirty="0">
                          <a:solidFill>
                            <a:srgbClr val="FF0000"/>
                          </a:solidFill>
                          <a:effectLst/>
                          <a:latin typeface="Arial" panose="020B0604020202020204" pitchFamily="34" charset="0"/>
                          <a:cs typeface="Arial" panose="020B0604020202020204" pitchFamily="34" charset="0"/>
                        </a:rPr>
                        <a:t> </a:t>
                      </a:r>
                      <a:r>
                        <a:rPr lang="en-US" sz="2200" b="1" dirty="0" err="1">
                          <a:solidFill>
                            <a:srgbClr val="FF0000"/>
                          </a:solidFill>
                          <a:effectLst/>
                          <a:latin typeface="Arial" panose="020B0604020202020204" pitchFamily="34" charset="0"/>
                          <a:cs typeface="Arial" panose="020B0604020202020204" pitchFamily="34" charset="0"/>
                        </a:rPr>
                        <a:t>đơn</a:t>
                      </a:r>
                      <a:r>
                        <a:rPr lang="en-US" sz="2200" b="1" dirty="0">
                          <a:solidFill>
                            <a:srgbClr val="FF0000"/>
                          </a:solidFill>
                          <a:effectLst/>
                          <a:latin typeface="Arial" panose="020B0604020202020204" pitchFamily="34" charset="0"/>
                          <a:cs typeface="Arial" panose="020B0604020202020204" pitchFamily="34" charset="0"/>
                        </a:rPr>
                        <a:t> </a:t>
                      </a:r>
                      <a:r>
                        <a:rPr lang="en-US" sz="2200" b="1" dirty="0" err="1">
                          <a:solidFill>
                            <a:srgbClr val="FF0000"/>
                          </a:solidFill>
                          <a:effectLst/>
                          <a:latin typeface="Arial" panose="020B0604020202020204" pitchFamily="34" charset="0"/>
                          <a:cs typeface="Arial" panose="020B0604020202020204" pitchFamily="34" charset="0"/>
                        </a:rPr>
                        <a:t>bào</a:t>
                      </a:r>
                      <a:endParaRPr lang="en-US" sz="2200" b="1" dirty="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b="1" dirty="0" err="1">
                          <a:solidFill>
                            <a:srgbClr val="FF0000"/>
                          </a:solidFill>
                          <a:effectLst/>
                          <a:latin typeface="Arial" panose="020B0604020202020204" pitchFamily="34" charset="0"/>
                          <a:cs typeface="Arial" panose="020B0604020202020204" pitchFamily="34" charset="0"/>
                        </a:rPr>
                        <a:t>Sinh</a:t>
                      </a:r>
                      <a:r>
                        <a:rPr lang="en-US" sz="2200" b="1" dirty="0">
                          <a:solidFill>
                            <a:srgbClr val="FF0000"/>
                          </a:solidFill>
                          <a:effectLst/>
                          <a:latin typeface="Arial" panose="020B0604020202020204" pitchFamily="34" charset="0"/>
                          <a:cs typeface="Arial" panose="020B0604020202020204" pitchFamily="34" charset="0"/>
                        </a:rPr>
                        <a:t> </a:t>
                      </a:r>
                      <a:r>
                        <a:rPr lang="en-US" sz="2200" b="1" dirty="0" err="1">
                          <a:solidFill>
                            <a:srgbClr val="FF0000"/>
                          </a:solidFill>
                          <a:effectLst/>
                          <a:latin typeface="Arial" panose="020B0604020202020204" pitchFamily="34" charset="0"/>
                          <a:cs typeface="Arial" panose="020B0604020202020204" pitchFamily="34" charset="0"/>
                        </a:rPr>
                        <a:t>vật</a:t>
                      </a:r>
                      <a:r>
                        <a:rPr lang="en-US" sz="2200" b="1" dirty="0">
                          <a:solidFill>
                            <a:srgbClr val="FF0000"/>
                          </a:solidFill>
                          <a:effectLst/>
                          <a:latin typeface="Arial" panose="020B0604020202020204" pitchFamily="34" charset="0"/>
                          <a:cs typeface="Arial" panose="020B0604020202020204" pitchFamily="34" charset="0"/>
                        </a:rPr>
                        <a:t> </a:t>
                      </a:r>
                      <a:r>
                        <a:rPr lang="en-US" sz="2200" b="1" dirty="0" err="1">
                          <a:solidFill>
                            <a:srgbClr val="FF0000"/>
                          </a:solidFill>
                          <a:effectLst/>
                          <a:latin typeface="Arial" panose="020B0604020202020204" pitchFamily="34" charset="0"/>
                          <a:cs typeface="Arial" panose="020B0604020202020204" pitchFamily="34" charset="0"/>
                        </a:rPr>
                        <a:t>đa</a:t>
                      </a:r>
                      <a:r>
                        <a:rPr lang="en-US" sz="2200" b="1" dirty="0">
                          <a:solidFill>
                            <a:srgbClr val="FF0000"/>
                          </a:solidFill>
                          <a:effectLst/>
                          <a:latin typeface="Arial" panose="020B0604020202020204" pitchFamily="34" charset="0"/>
                          <a:cs typeface="Arial" panose="020B0604020202020204" pitchFamily="34" charset="0"/>
                        </a:rPr>
                        <a:t> </a:t>
                      </a:r>
                      <a:r>
                        <a:rPr lang="en-US" sz="2200" b="1" dirty="0" err="1">
                          <a:solidFill>
                            <a:srgbClr val="FF0000"/>
                          </a:solidFill>
                          <a:effectLst/>
                          <a:latin typeface="Arial" panose="020B0604020202020204" pitchFamily="34" charset="0"/>
                          <a:cs typeface="Arial" panose="020B0604020202020204" pitchFamily="34" charset="0"/>
                        </a:rPr>
                        <a:t>bào</a:t>
                      </a:r>
                      <a:endParaRPr lang="en-US" sz="2200" b="1" dirty="0">
                        <a:solidFill>
                          <a:srgbClr val="FF0000"/>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410013">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Số lượng tế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1</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Nhiều</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1605143">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Số loại tế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dirty="0">
                          <a:solidFill>
                            <a:srgbClr val="0000FF"/>
                          </a:solidFill>
                          <a:effectLst/>
                          <a:latin typeface="Arial" panose="020B0604020202020204" pitchFamily="34" charset="0"/>
                          <a:cs typeface="Arial" panose="020B0604020202020204" pitchFamily="34" charset="0"/>
                        </a:rPr>
                        <a:t>1 </a:t>
                      </a:r>
                    </a:p>
                    <a:p>
                      <a:pPr algn="just">
                        <a:lnSpc>
                          <a:spcPct val="115000"/>
                        </a:lnSpc>
                        <a:spcAft>
                          <a:spcPts val="0"/>
                        </a:spcAft>
                        <a:tabLst>
                          <a:tab pos="540385" algn="l"/>
                        </a:tabLst>
                      </a:pPr>
                      <a:r>
                        <a:rPr lang="en-US" sz="2200" dirty="0">
                          <a:solidFill>
                            <a:schemeClr val="tx1"/>
                          </a:solidFill>
                          <a:effectLst/>
                          <a:latin typeface="Arial" panose="020B0604020202020204" pitchFamily="34" charset="0"/>
                          <a:cs typeface="Arial" panose="020B0604020202020204" pitchFamily="34" charset="0"/>
                        </a:rPr>
                        <a:t>(</a:t>
                      </a:r>
                      <a:r>
                        <a:rPr lang="en-US" sz="2200" dirty="0" err="1">
                          <a:solidFill>
                            <a:schemeClr val="tx1"/>
                          </a:solidFill>
                          <a:effectLst/>
                          <a:latin typeface="Arial" panose="020B0604020202020204" pitchFamily="34" charset="0"/>
                          <a:cs typeface="Arial" panose="020B0604020202020204" pitchFamily="34" charset="0"/>
                        </a:rPr>
                        <a:t>Các</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hoạt</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động</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sống</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được</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thực</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hiện</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trong</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khuôn</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khổ</a:t>
                      </a:r>
                      <a:r>
                        <a:rPr lang="en-US" sz="2200" dirty="0">
                          <a:solidFill>
                            <a:schemeClr val="tx1"/>
                          </a:solidFill>
                          <a:effectLst/>
                          <a:latin typeface="Arial" panose="020B0604020202020204" pitchFamily="34" charset="0"/>
                          <a:cs typeface="Arial" panose="020B0604020202020204" pitchFamily="34" charset="0"/>
                        </a:rPr>
                        <a:t> 1 </a:t>
                      </a:r>
                      <a:r>
                        <a:rPr lang="en-US" sz="2200" dirty="0" err="1">
                          <a:solidFill>
                            <a:schemeClr val="tx1"/>
                          </a:solidFill>
                          <a:effectLst/>
                          <a:latin typeface="Arial" panose="020B0604020202020204" pitchFamily="34" charset="0"/>
                          <a:cs typeface="Arial" panose="020B0604020202020204" pitchFamily="34" charset="0"/>
                        </a:rPr>
                        <a:t>tế</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bào</a:t>
                      </a:r>
                      <a:r>
                        <a:rPr lang="en-US" sz="2200" dirty="0">
                          <a:solidFill>
                            <a:schemeClr val="tx1"/>
                          </a:solidFill>
                          <a:effectLst/>
                          <a:latin typeface="Arial" panose="020B0604020202020204" pitchFamily="34" charset="0"/>
                          <a:cs typeface="Arial" panose="020B0604020202020204" pitchFamily="34" charset="0"/>
                        </a:rPr>
                        <a:t>)</a:t>
                      </a:r>
                      <a:endParaRPr lang="en-US" sz="2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dirty="0" err="1">
                          <a:solidFill>
                            <a:srgbClr val="0000FF"/>
                          </a:solidFill>
                          <a:effectLst/>
                          <a:latin typeface="Arial" panose="020B0604020202020204" pitchFamily="34" charset="0"/>
                          <a:cs typeface="Arial" panose="020B0604020202020204" pitchFamily="34" charset="0"/>
                        </a:rPr>
                        <a:t>Nhiều</a:t>
                      </a:r>
                      <a:r>
                        <a:rPr lang="en-US" sz="2200" dirty="0">
                          <a:solidFill>
                            <a:srgbClr val="0000FF"/>
                          </a:solidFill>
                          <a:effectLst/>
                          <a:latin typeface="Arial" panose="020B0604020202020204" pitchFamily="34" charset="0"/>
                          <a:cs typeface="Arial" panose="020B0604020202020204" pitchFamily="34" charset="0"/>
                        </a:rPr>
                        <a:t> </a:t>
                      </a:r>
                      <a:r>
                        <a:rPr lang="en-US" sz="2200" dirty="0" err="1">
                          <a:solidFill>
                            <a:srgbClr val="0000FF"/>
                          </a:solidFill>
                          <a:effectLst/>
                          <a:latin typeface="Arial" panose="020B0604020202020204" pitchFamily="34" charset="0"/>
                          <a:cs typeface="Arial" panose="020B0604020202020204" pitchFamily="34" charset="0"/>
                        </a:rPr>
                        <a:t>loại</a:t>
                      </a:r>
                      <a:r>
                        <a:rPr lang="en-US" sz="2200" dirty="0">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2200" dirty="0" err="1">
                          <a:solidFill>
                            <a:schemeClr val="tx1"/>
                          </a:solidFill>
                          <a:effectLst/>
                          <a:latin typeface="Arial" panose="020B0604020202020204" pitchFamily="34" charset="0"/>
                          <a:cs typeface="Arial" panose="020B0604020202020204" pitchFamily="34" charset="0"/>
                        </a:rPr>
                        <a:t>với</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hình</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dạng</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cấu</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tạo</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khác</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nhau</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và</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thực</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hiện</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chức</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năng</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khác</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nhau</a:t>
                      </a:r>
                      <a:r>
                        <a:rPr lang="en-US" sz="2200" dirty="0">
                          <a:solidFill>
                            <a:schemeClr val="tx1"/>
                          </a:solidFill>
                          <a:effectLst/>
                          <a:latin typeface="Arial" panose="020B0604020202020204" pitchFamily="34" charset="0"/>
                          <a:cs typeface="Arial" panose="020B0604020202020204" pitchFamily="34" charset="0"/>
                        </a:rPr>
                        <a:t>.</a:t>
                      </a:r>
                      <a:endParaRPr lang="en-US" sz="2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2425170">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Cấu tạo từ tế bào nhân sơ hay tế bào nhân thực</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Có</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đại</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diện</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cấu</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tạo</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từ</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tế</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bào</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nhân</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sơ</a:t>
                      </a:r>
                      <a:r>
                        <a:rPr lang="en-US" sz="2200" dirty="0">
                          <a:solidFill>
                            <a:schemeClr val="tx1"/>
                          </a:solidFill>
                          <a:effectLst/>
                          <a:latin typeface="Arial" panose="020B0604020202020204" pitchFamily="34" charset="0"/>
                          <a:cs typeface="Arial" panose="020B0604020202020204" pitchFamily="34" charset="0"/>
                        </a:rPr>
                        <a:t> (vi </a:t>
                      </a:r>
                      <a:r>
                        <a:rPr lang="en-US" sz="2200" dirty="0" err="1">
                          <a:solidFill>
                            <a:schemeClr val="tx1"/>
                          </a:solidFill>
                          <a:effectLst/>
                          <a:latin typeface="Arial" panose="020B0604020202020204" pitchFamily="34" charset="0"/>
                          <a:cs typeface="Arial" panose="020B0604020202020204" pitchFamily="34" charset="0"/>
                        </a:rPr>
                        <a:t>khuẩn</a:t>
                      </a:r>
                      <a:r>
                        <a:rPr lang="en-US" sz="2200" dirty="0">
                          <a:solidFill>
                            <a:schemeClr val="tx1"/>
                          </a:solidFill>
                          <a:effectLst/>
                          <a:latin typeface="Arial" panose="020B0604020202020204" pitchFamily="34" charset="0"/>
                          <a:cs typeface="Arial" panose="020B0604020202020204" pitchFamily="34" charset="0"/>
                        </a:rPr>
                        <a:t>).</a:t>
                      </a:r>
                    </a:p>
                    <a:p>
                      <a:pPr algn="just">
                        <a:lnSpc>
                          <a:spcPct val="115000"/>
                        </a:lnSpc>
                        <a:spcAft>
                          <a:spcPts val="0"/>
                        </a:spcAft>
                        <a:tabLst>
                          <a:tab pos="540385" algn="l"/>
                        </a:tabLst>
                      </a:pP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Có</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đại</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diện</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cấu</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tạo</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từ</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tế</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bào</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nhân</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thực</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trùng</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giày</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trùng</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biến</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hình</a:t>
                      </a:r>
                      <a:r>
                        <a:rPr lang="en-US" sz="2200" dirty="0">
                          <a:solidFill>
                            <a:schemeClr val="tx1"/>
                          </a:solidFill>
                          <a:effectLst/>
                          <a:latin typeface="Arial" panose="020B0604020202020204" pitchFamily="34" charset="0"/>
                          <a:cs typeface="Arial" panose="020B0604020202020204" pitchFamily="34" charset="0"/>
                        </a:rPr>
                        <a:t>,…)</a:t>
                      </a:r>
                      <a:endParaRPr lang="en-US" sz="2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dirty="0" err="1">
                          <a:solidFill>
                            <a:schemeClr val="tx1"/>
                          </a:solidFill>
                          <a:effectLst/>
                          <a:latin typeface="Arial" panose="020B0604020202020204" pitchFamily="34" charset="0"/>
                          <a:cs typeface="Arial" panose="020B0604020202020204" pitchFamily="34" charset="0"/>
                        </a:rPr>
                        <a:t>Từ</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tế</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bào</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nhân</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thực</a:t>
                      </a:r>
                      <a:r>
                        <a:rPr lang="en-US" sz="2200" dirty="0">
                          <a:solidFill>
                            <a:schemeClr val="tx1"/>
                          </a:solidFill>
                          <a:effectLst/>
                          <a:latin typeface="Arial" panose="020B0604020202020204" pitchFamily="34" charset="0"/>
                          <a:cs typeface="Arial" panose="020B0604020202020204" pitchFamily="34" charset="0"/>
                        </a:rPr>
                        <a:t>.</a:t>
                      </a:r>
                      <a:endParaRPr lang="en-US" sz="2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785117">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Ví dụ</a:t>
                      </a:r>
                    </a:p>
                    <a:p>
                      <a:pPr algn="l">
                        <a:spcAft>
                          <a:spcPts val="0"/>
                        </a:spcAft>
                      </a:pPr>
                      <a:r>
                        <a:rPr lang="en-US" sz="2200">
                          <a:solidFill>
                            <a:srgbClr val="FF0000"/>
                          </a:solidFill>
                          <a:effectLst/>
                          <a:latin typeface="Arial" panose="020B0604020202020204" pitchFamily="34" charset="0"/>
                          <a:cs typeface="Arial" panose="020B0604020202020204" pitchFamily="34" charset="0"/>
                        </a:rPr>
                        <a:t> </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dirty="0" err="1">
                          <a:solidFill>
                            <a:schemeClr val="tx1"/>
                          </a:solidFill>
                          <a:effectLst/>
                          <a:latin typeface="Arial" panose="020B0604020202020204" pitchFamily="34" charset="0"/>
                          <a:cs typeface="Arial" panose="020B0604020202020204" pitchFamily="34" charset="0"/>
                        </a:rPr>
                        <a:t>Trùng</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biến</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hình</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các</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loài</a:t>
                      </a:r>
                      <a:r>
                        <a:rPr lang="en-US" sz="2200" dirty="0">
                          <a:solidFill>
                            <a:schemeClr val="tx1"/>
                          </a:solidFill>
                          <a:effectLst/>
                          <a:latin typeface="Arial" panose="020B0604020202020204" pitchFamily="34" charset="0"/>
                          <a:cs typeface="Arial" panose="020B0604020202020204" pitchFamily="34" charset="0"/>
                        </a:rPr>
                        <a:t> vi </a:t>
                      </a:r>
                      <a:r>
                        <a:rPr lang="en-US" sz="2200" dirty="0" err="1">
                          <a:solidFill>
                            <a:schemeClr val="tx1"/>
                          </a:solidFill>
                          <a:effectLst/>
                          <a:latin typeface="Arial" panose="020B0604020202020204" pitchFamily="34" charset="0"/>
                          <a:cs typeface="Arial" panose="020B0604020202020204" pitchFamily="34" charset="0"/>
                        </a:rPr>
                        <a:t>khuẩn</a:t>
                      </a:r>
                      <a:r>
                        <a:rPr lang="en-US" sz="2200" dirty="0">
                          <a:solidFill>
                            <a:schemeClr val="tx1"/>
                          </a:solidFill>
                          <a:effectLst/>
                          <a:latin typeface="Arial" panose="020B0604020202020204" pitchFamily="34" charset="0"/>
                          <a:cs typeface="Arial" panose="020B0604020202020204" pitchFamily="34" charset="0"/>
                        </a:rPr>
                        <a:t>,…</a:t>
                      </a:r>
                      <a:endParaRPr lang="en-US" sz="2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dirty="0" err="1">
                          <a:solidFill>
                            <a:schemeClr val="tx1"/>
                          </a:solidFill>
                          <a:effectLst/>
                          <a:latin typeface="Arial" panose="020B0604020202020204" pitchFamily="34" charset="0"/>
                          <a:cs typeface="Arial" panose="020B0604020202020204" pitchFamily="34" charset="0"/>
                        </a:rPr>
                        <a:t>Cây</a:t>
                      </a:r>
                      <a:r>
                        <a:rPr lang="en-US" sz="2200" dirty="0">
                          <a:solidFill>
                            <a:schemeClr val="tx1"/>
                          </a:solidFill>
                          <a:effectLst/>
                          <a:latin typeface="Arial" panose="020B0604020202020204" pitchFamily="34" charset="0"/>
                          <a:cs typeface="Arial" panose="020B0604020202020204" pitchFamily="34" charset="0"/>
                        </a:rPr>
                        <a:t> </a:t>
                      </a:r>
                      <a:r>
                        <a:rPr lang="en-US" sz="2200" dirty="0" err="1">
                          <a:solidFill>
                            <a:schemeClr val="tx1"/>
                          </a:solidFill>
                          <a:effectLst/>
                          <a:latin typeface="Arial" panose="020B0604020202020204" pitchFamily="34" charset="0"/>
                          <a:cs typeface="Arial" panose="020B0604020202020204" pitchFamily="34" charset="0"/>
                        </a:rPr>
                        <a:t>phượng</a:t>
                      </a:r>
                      <a:r>
                        <a:rPr lang="en-US" sz="2200" dirty="0">
                          <a:solidFill>
                            <a:schemeClr val="tx1"/>
                          </a:solidFill>
                          <a:effectLst/>
                          <a:latin typeface="Arial" panose="020B0604020202020204" pitchFamily="34" charset="0"/>
                          <a:cs typeface="Arial" panose="020B0604020202020204" pitchFamily="34" charset="0"/>
                        </a:rPr>
                        <a:t>, con </a:t>
                      </a:r>
                      <a:r>
                        <a:rPr lang="en-US" sz="2200" dirty="0" err="1">
                          <a:solidFill>
                            <a:schemeClr val="tx1"/>
                          </a:solidFill>
                          <a:effectLst/>
                          <a:latin typeface="Arial" panose="020B0604020202020204" pitchFamily="34" charset="0"/>
                          <a:cs typeface="Arial" panose="020B0604020202020204" pitchFamily="34" charset="0"/>
                        </a:rPr>
                        <a:t>gà</a:t>
                      </a:r>
                      <a:r>
                        <a:rPr lang="en-US" sz="2200" dirty="0">
                          <a:solidFill>
                            <a:schemeClr val="tx1"/>
                          </a:solidFill>
                          <a:effectLst/>
                          <a:latin typeface="Arial" panose="020B0604020202020204" pitchFamily="34" charset="0"/>
                          <a:cs typeface="Arial" panose="020B0604020202020204" pitchFamily="34" charset="0"/>
                        </a:rPr>
                        <a:t>,…</a:t>
                      </a:r>
                      <a:endParaRPr lang="en-US" sz="2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762000" y="76200"/>
            <a:ext cx="78341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dirty="0" err="1">
                <a:ln>
                  <a:noFill/>
                </a:ln>
                <a:effectLst/>
                <a:ea typeface="Arial" panose="020B0604020202020204" pitchFamily="34" charset="0"/>
              </a:rPr>
              <a:t>Đáp</a:t>
            </a:r>
            <a:r>
              <a:rPr kumimoji="0" lang="en-US" altLang="en-US" sz="2400" b="1" i="0" u="none" strike="noStrike" cap="none" normalizeH="0" baseline="0" dirty="0">
                <a:ln>
                  <a:noFill/>
                </a:ln>
                <a:effectLst/>
                <a:ea typeface="Arial" panose="020B0604020202020204" pitchFamily="34" charset="0"/>
              </a:rPr>
              <a:t> </a:t>
            </a:r>
            <a:r>
              <a:rPr kumimoji="0" lang="en-US" altLang="en-US" sz="2400" b="1" i="0" u="none" strike="noStrike" cap="none" normalizeH="0" baseline="0" dirty="0" err="1">
                <a:ln>
                  <a:noFill/>
                </a:ln>
                <a:effectLst/>
                <a:ea typeface="Arial" panose="020B0604020202020204" pitchFamily="34" charset="0"/>
              </a:rPr>
              <a:t>án</a:t>
            </a:r>
            <a:r>
              <a:rPr kumimoji="0" lang="en-US" altLang="en-US" sz="2400" b="1" i="0" u="none" strike="noStrike" cap="none" normalizeH="0" baseline="0" dirty="0">
                <a:ln>
                  <a:noFill/>
                </a:ln>
                <a:effectLst/>
                <a:ea typeface="Arial" panose="020B0604020202020204" pitchFamily="34" charset="0"/>
              </a:rPr>
              <a:t> </a:t>
            </a:r>
            <a:r>
              <a:rPr kumimoji="0" lang="en-US" altLang="en-US" sz="2400" b="1" i="0" u="none" strike="noStrike" cap="none" normalizeH="0" baseline="0" dirty="0" err="1">
                <a:ln>
                  <a:noFill/>
                </a:ln>
                <a:effectLst/>
                <a:ea typeface="Arial" panose="020B0604020202020204" pitchFamily="34" charset="0"/>
              </a:rPr>
              <a:t>Phiếu</a:t>
            </a:r>
            <a:r>
              <a:rPr kumimoji="0" lang="en-US" altLang="en-US" sz="2400" b="1" i="0" u="none" strike="noStrike" cap="none" normalizeH="0" baseline="0" dirty="0">
                <a:ln>
                  <a:noFill/>
                </a:ln>
                <a:effectLst/>
                <a:ea typeface="Arial" panose="020B0604020202020204" pitchFamily="34" charset="0"/>
              </a:rPr>
              <a:t> </a:t>
            </a:r>
            <a:r>
              <a:rPr kumimoji="0" lang="en-US" altLang="en-US" sz="2400" b="1" i="0" u="none" strike="noStrike" cap="none" normalizeH="0" baseline="0" dirty="0" err="1">
                <a:ln>
                  <a:noFill/>
                </a:ln>
                <a:effectLst/>
                <a:ea typeface="Arial" panose="020B0604020202020204" pitchFamily="34" charset="0"/>
              </a:rPr>
              <a:t>học</a:t>
            </a:r>
            <a:r>
              <a:rPr kumimoji="0" lang="en-US" altLang="en-US" sz="2400" b="1" i="0" u="none" strike="noStrike" cap="none" normalizeH="0" baseline="0" dirty="0">
                <a:ln>
                  <a:noFill/>
                </a:ln>
                <a:effectLst/>
                <a:ea typeface="Arial" panose="020B0604020202020204" pitchFamily="34" charset="0"/>
              </a:rPr>
              <a:t> </a:t>
            </a:r>
            <a:r>
              <a:rPr kumimoji="0" lang="en-US" altLang="en-US" sz="2400" b="1" i="0" u="none" strike="noStrike" cap="none" normalizeH="0" baseline="0" dirty="0" err="1">
                <a:ln>
                  <a:noFill/>
                </a:ln>
                <a:effectLst/>
                <a:ea typeface="Arial" panose="020B0604020202020204" pitchFamily="34" charset="0"/>
              </a:rPr>
              <a:t>tập</a:t>
            </a:r>
            <a:r>
              <a:rPr kumimoji="0" lang="en-US" altLang="en-US" sz="2400" b="1" i="0" u="none" strike="noStrike" cap="none" normalizeH="0" baseline="0" dirty="0">
                <a:ln>
                  <a:noFill/>
                </a:ln>
                <a:effectLst/>
                <a:ea typeface="Arial" panose="020B0604020202020204" pitchFamily="34" charset="0"/>
              </a:rPr>
              <a:t> 1</a:t>
            </a:r>
          </a:p>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dirty="0" err="1">
                <a:ln>
                  <a:noFill/>
                </a:ln>
                <a:effectLst/>
                <a:ea typeface="Arial" panose="020B0604020202020204" pitchFamily="34" charset="0"/>
              </a:rPr>
              <a:t>Bảng</a:t>
            </a:r>
            <a:r>
              <a:rPr kumimoji="0" lang="en-US" altLang="en-US" sz="2400" b="1" i="0" u="none" strike="noStrike" cap="none" normalizeH="0" baseline="0" dirty="0">
                <a:ln>
                  <a:noFill/>
                </a:ln>
                <a:effectLst/>
                <a:ea typeface="Arial" panose="020B0604020202020204" pitchFamily="34" charset="0"/>
              </a:rPr>
              <a:t>: </a:t>
            </a:r>
            <a:r>
              <a:rPr kumimoji="0" lang="en-US" altLang="en-US" sz="2400" b="1" i="0" u="none" strike="noStrike" cap="none" normalizeH="0" baseline="0" dirty="0" err="1">
                <a:ln>
                  <a:noFill/>
                </a:ln>
                <a:effectLst/>
                <a:ea typeface="Arial" panose="020B0604020202020204" pitchFamily="34" charset="0"/>
              </a:rPr>
              <a:t>Phân</a:t>
            </a:r>
            <a:r>
              <a:rPr kumimoji="0" lang="en-US" altLang="en-US" sz="2400" b="1" i="0" u="none" strike="noStrike" cap="none" normalizeH="0" baseline="0" dirty="0">
                <a:ln>
                  <a:noFill/>
                </a:ln>
                <a:effectLst/>
                <a:ea typeface="Arial" panose="020B0604020202020204" pitchFamily="34" charset="0"/>
              </a:rPr>
              <a:t> </a:t>
            </a:r>
            <a:r>
              <a:rPr kumimoji="0" lang="en-US" altLang="en-US" sz="2400" b="1" i="0" u="none" strike="noStrike" cap="none" normalizeH="0" baseline="0" dirty="0" err="1">
                <a:ln>
                  <a:noFill/>
                </a:ln>
                <a:effectLst/>
                <a:ea typeface="Arial" panose="020B0604020202020204" pitchFamily="34" charset="0"/>
              </a:rPr>
              <a:t>biệt</a:t>
            </a:r>
            <a:r>
              <a:rPr kumimoji="0" lang="en-US" altLang="en-US" sz="2400" b="1" i="0" u="none" strike="noStrike" cap="none" normalizeH="0" baseline="0" dirty="0">
                <a:ln>
                  <a:noFill/>
                </a:ln>
                <a:effectLst/>
                <a:ea typeface="Arial" panose="020B0604020202020204" pitchFamily="34" charset="0"/>
              </a:rPr>
              <a:t> </a:t>
            </a:r>
            <a:r>
              <a:rPr kumimoji="0" lang="en-US" altLang="en-US" sz="2400" b="1" i="0" u="none" strike="noStrike" cap="none" normalizeH="0" baseline="0" dirty="0" err="1">
                <a:ln>
                  <a:noFill/>
                </a:ln>
                <a:effectLst/>
                <a:ea typeface="Arial" panose="020B0604020202020204" pitchFamily="34" charset="0"/>
              </a:rPr>
              <a:t>sinh</a:t>
            </a:r>
            <a:r>
              <a:rPr kumimoji="0" lang="en-US" altLang="en-US" sz="2400" b="1" i="0" u="none" strike="noStrike" cap="none" normalizeH="0" baseline="0" dirty="0">
                <a:ln>
                  <a:noFill/>
                </a:ln>
                <a:effectLst/>
                <a:ea typeface="Arial" panose="020B0604020202020204" pitchFamily="34" charset="0"/>
              </a:rPr>
              <a:t> </a:t>
            </a:r>
            <a:r>
              <a:rPr kumimoji="0" lang="en-US" altLang="en-US" sz="2400" b="1" i="0" u="none" strike="noStrike" cap="none" normalizeH="0" baseline="0" dirty="0" err="1">
                <a:ln>
                  <a:noFill/>
                </a:ln>
                <a:effectLst/>
                <a:ea typeface="Arial" panose="020B0604020202020204" pitchFamily="34" charset="0"/>
              </a:rPr>
              <a:t>vật</a:t>
            </a:r>
            <a:r>
              <a:rPr kumimoji="0" lang="en-US" altLang="en-US" sz="2400" b="1" i="0" u="none" strike="noStrike" cap="none" normalizeH="0" baseline="0" dirty="0">
                <a:ln>
                  <a:noFill/>
                </a:ln>
                <a:effectLst/>
                <a:ea typeface="Arial" panose="020B0604020202020204" pitchFamily="34" charset="0"/>
              </a:rPr>
              <a:t> </a:t>
            </a:r>
            <a:r>
              <a:rPr kumimoji="0" lang="en-US" altLang="en-US" sz="2400" b="1" i="0" u="none" strike="noStrike" cap="none" normalizeH="0" baseline="0" dirty="0" err="1">
                <a:ln>
                  <a:noFill/>
                </a:ln>
                <a:effectLst/>
                <a:ea typeface="Arial" panose="020B0604020202020204" pitchFamily="34" charset="0"/>
              </a:rPr>
              <a:t>đơn</a:t>
            </a:r>
            <a:r>
              <a:rPr kumimoji="0" lang="en-US" altLang="en-US" sz="2400" b="1" i="0" u="none" strike="noStrike" cap="none" normalizeH="0" baseline="0" dirty="0">
                <a:ln>
                  <a:noFill/>
                </a:ln>
                <a:effectLst/>
                <a:ea typeface="Arial" panose="020B0604020202020204" pitchFamily="34" charset="0"/>
              </a:rPr>
              <a:t> </a:t>
            </a:r>
            <a:r>
              <a:rPr kumimoji="0" lang="en-US" altLang="en-US" sz="2400" b="1" i="0" u="none" strike="noStrike" cap="none" normalizeH="0" baseline="0" dirty="0" err="1">
                <a:ln>
                  <a:noFill/>
                </a:ln>
                <a:effectLst/>
                <a:ea typeface="Arial" panose="020B0604020202020204" pitchFamily="34" charset="0"/>
              </a:rPr>
              <a:t>bào</a:t>
            </a:r>
            <a:r>
              <a:rPr kumimoji="0" lang="en-US" altLang="en-US" sz="2400" b="1" i="0" u="none" strike="noStrike" cap="none" normalizeH="0" baseline="0" dirty="0">
                <a:ln>
                  <a:noFill/>
                </a:ln>
                <a:effectLst/>
                <a:ea typeface="Arial" panose="020B0604020202020204" pitchFamily="34" charset="0"/>
              </a:rPr>
              <a:t> </a:t>
            </a:r>
            <a:r>
              <a:rPr kumimoji="0" lang="en-US" altLang="en-US" sz="2400" b="1" i="0" u="none" strike="noStrike" cap="none" normalizeH="0" baseline="0" dirty="0" err="1">
                <a:ln>
                  <a:noFill/>
                </a:ln>
                <a:effectLst/>
                <a:ea typeface="Arial" panose="020B0604020202020204" pitchFamily="34" charset="0"/>
              </a:rPr>
              <a:t>và</a:t>
            </a:r>
            <a:r>
              <a:rPr kumimoji="0" lang="en-US" altLang="en-US" sz="2400" b="1" i="0" u="none" strike="noStrike" cap="none" normalizeH="0" baseline="0" dirty="0">
                <a:ln>
                  <a:noFill/>
                </a:ln>
                <a:effectLst/>
                <a:ea typeface="Arial" panose="020B0604020202020204" pitchFamily="34" charset="0"/>
              </a:rPr>
              <a:t> </a:t>
            </a:r>
            <a:r>
              <a:rPr kumimoji="0" lang="en-US" altLang="en-US" sz="2400" b="1" i="0" u="none" strike="noStrike" cap="none" normalizeH="0" baseline="0" dirty="0" err="1">
                <a:ln>
                  <a:noFill/>
                </a:ln>
                <a:effectLst/>
                <a:ea typeface="Arial" panose="020B0604020202020204" pitchFamily="34" charset="0"/>
              </a:rPr>
              <a:t>sinh</a:t>
            </a:r>
            <a:r>
              <a:rPr kumimoji="0" lang="en-US" altLang="en-US" sz="2400" b="1" i="0" u="none" strike="noStrike" cap="none" normalizeH="0" baseline="0" dirty="0">
                <a:ln>
                  <a:noFill/>
                </a:ln>
                <a:effectLst/>
                <a:ea typeface="Arial" panose="020B0604020202020204" pitchFamily="34" charset="0"/>
              </a:rPr>
              <a:t> </a:t>
            </a:r>
            <a:r>
              <a:rPr kumimoji="0" lang="en-US" altLang="en-US" sz="2400" b="1" i="0" u="none" strike="noStrike" cap="none" normalizeH="0" baseline="0" dirty="0" err="1">
                <a:ln>
                  <a:noFill/>
                </a:ln>
                <a:effectLst/>
                <a:ea typeface="Arial" panose="020B0604020202020204" pitchFamily="34" charset="0"/>
              </a:rPr>
              <a:t>vật</a:t>
            </a:r>
            <a:r>
              <a:rPr kumimoji="0" lang="en-US" altLang="en-US" sz="2400" b="1" i="0" u="none" strike="noStrike" cap="none" normalizeH="0" baseline="0" dirty="0">
                <a:ln>
                  <a:noFill/>
                </a:ln>
                <a:effectLst/>
                <a:ea typeface="Arial" panose="020B0604020202020204" pitchFamily="34" charset="0"/>
              </a:rPr>
              <a:t> </a:t>
            </a:r>
            <a:r>
              <a:rPr kumimoji="0" lang="en-US" altLang="en-US" sz="2400" b="1" i="0" u="none" strike="noStrike" cap="none" normalizeH="0" baseline="0" dirty="0" err="1">
                <a:ln>
                  <a:noFill/>
                </a:ln>
                <a:effectLst/>
                <a:ea typeface="Arial" panose="020B0604020202020204" pitchFamily="34" charset="0"/>
              </a:rPr>
              <a:t>đa</a:t>
            </a:r>
            <a:r>
              <a:rPr kumimoji="0" lang="en-US" altLang="en-US" sz="2400" b="1" i="0" u="none" strike="noStrike" cap="none" normalizeH="0" baseline="0" dirty="0">
                <a:ln>
                  <a:noFill/>
                </a:ln>
                <a:effectLst/>
                <a:ea typeface="Arial" panose="020B0604020202020204" pitchFamily="34" charset="0"/>
              </a:rPr>
              <a:t> </a:t>
            </a:r>
            <a:r>
              <a:rPr kumimoji="0" lang="en-US" altLang="en-US" sz="2400" b="1" i="0" u="none" strike="noStrike" cap="none" normalizeH="0" baseline="0" dirty="0" err="1">
                <a:ln>
                  <a:noFill/>
                </a:ln>
                <a:effectLst/>
                <a:ea typeface="Arial" panose="020B0604020202020204" pitchFamily="34" charset="0"/>
              </a:rPr>
              <a:t>bào</a:t>
            </a:r>
            <a:endParaRPr kumimoji="0" lang="en-US" altLang="en-US" sz="3600" b="1" i="0" u="none" strike="noStrike" cap="none" normalizeH="0" baseline="0" dirty="0">
              <a:ln>
                <a:noFill/>
              </a:ln>
              <a:effectLst/>
            </a:endParaRPr>
          </a:p>
        </p:txBody>
      </p:sp>
    </p:spTree>
    <p:extLst>
      <p:ext uri="{BB962C8B-B14F-4D97-AF65-F5344CB8AC3E}">
        <p14:creationId xmlns:p14="http://schemas.microsoft.com/office/powerpoint/2010/main" val="598126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2008"/>
            <a:ext cx="9144000" cy="990600"/>
          </a:xfrm>
        </p:spPr>
        <p:txBody>
          <a:bodyPr>
            <a:noAutofit/>
          </a:bodyPr>
          <a:lstStyle/>
          <a:p>
            <a:r>
              <a:rPr lang="en-US" sz="2600" dirty="0">
                <a:solidFill>
                  <a:srgbClr val="0070C0"/>
                </a:solidFill>
                <a:latin typeface="Arial" panose="020B0604020202020204" pitchFamily="34" charset="0"/>
                <a:cs typeface="Arial" panose="020B0604020202020204" pitchFamily="34" charset="0"/>
              </a:rPr>
              <a:t>VỀ NHÀ  </a:t>
            </a:r>
            <a:r>
              <a:rPr lang="en-US" sz="2600" dirty="0" err="1">
                <a:solidFill>
                  <a:srgbClr val="0070C0"/>
                </a:solidFill>
                <a:latin typeface="Arial" panose="020B0604020202020204" pitchFamily="34" charset="0"/>
                <a:cs typeface="Arial" panose="020B0604020202020204" pitchFamily="34" charset="0"/>
              </a:rPr>
              <a:t>hoàn</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thiện</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các</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yêu</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cầu</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sau</a:t>
            </a:r>
            <a:endParaRPr lang="en-US" sz="2600" dirty="0">
              <a:solidFill>
                <a:srgbClr val="0070C0"/>
              </a:solidFill>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63076226"/>
              </p:ext>
            </p:extLst>
          </p:nvPr>
        </p:nvGraphicFramePr>
        <p:xfrm>
          <a:off x="263016" y="1382609"/>
          <a:ext cx="8652384" cy="5170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228600" y="63912"/>
            <a:ext cx="82296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b="1">
                <a:solidFill>
                  <a:srgbClr val="FF0000"/>
                </a:solidFill>
                <a:latin typeface="Arial" panose="020B0604020202020204" pitchFamily="34" charset="0"/>
                <a:cs typeface="Arial" panose="020B0604020202020204" pitchFamily="34" charset="0"/>
              </a:rPr>
              <a:t>II. TỔ CHỨC CƠ THỂ ĐA BÀO</a:t>
            </a:r>
          </a:p>
        </p:txBody>
      </p:sp>
    </p:spTree>
    <p:extLst>
      <p:ext uri="{BB962C8B-B14F-4D97-AF65-F5344CB8AC3E}">
        <p14:creationId xmlns:p14="http://schemas.microsoft.com/office/powerpoint/2010/main" val="327938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ơ đồ mô tả từ tế bào đến cơ th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891" y="0"/>
            <a:ext cx="8649729"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9276" y="4882126"/>
            <a:ext cx="7473521" cy="523220"/>
          </a:xfrm>
          <a:prstGeom prst="rect">
            <a:avLst/>
          </a:prstGeom>
        </p:spPr>
        <p:txBody>
          <a:bodyPr wrap="none">
            <a:spAutoFit/>
          </a:bodyPr>
          <a:lstStyle/>
          <a:p>
            <a:r>
              <a:rPr lang="vi-VN" sz="2800" b="1">
                <a:solidFill>
                  <a:srgbClr val="C00000"/>
                </a:solidFill>
              </a:rPr>
              <a:t>Sơ đồ mô tả các cấp tổ chức của cây xanh</a:t>
            </a:r>
            <a:endParaRPr lang="en-US" sz="2800" b="1">
              <a:solidFill>
                <a:srgbClr val="C00000"/>
              </a:solidFill>
            </a:endParaRPr>
          </a:p>
        </p:txBody>
      </p:sp>
      <p:sp>
        <p:nvSpPr>
          <p:cNvPr id="5" name="Rectangle 4"/>
          <p:cNvSpPr/>
          <p:nvPr/>
        </p:nvSpPr>
        <p:spPr>
          <a:xfrm>
            <a:off x="166255" y="5376676"/>
            <a:ext cx="8804684" cy="1200329"/>
          </a:xfrm>
          <a:prstGeom prst="rect">
            <a:avLst/>
          </a:prstGeom>
          <a:ln>
            <a:solidFill>
              <a:srgbClr val="0066FF"/>
            </a:solidFill>
          </a:ln>
        </p:spPr>
        <p:txBody>
          <a:bodyPr wrap="square">
            <a:spAutoFit/>
          </a:bodyPr>
          <a:lstStyle/>
          <a:p>
            <a:pPr algn="just"/>
            <a:r>
              <a:rPr lang="en-US" sz="2400" b="1">
                <a:latin typeface="Arial" panose="020B0604020202020204" pitchFamily="34" charset="0"/>
                <a:cs typeface="Arial" panose="020B0604020202020204" pitchFamily="34" charset="0"/>
              </a:rPr>
              <a:t>Yêu cầu 1: </a:t>
            </a:r>
            <a:r>
              <a:rPr lang="en-US" sz="2400">
                <a:solidFill>
                  <a:srgbClr val="0000FF"/>
                </a:solidFill>
                <a:latin typeface="Arial" panose="020B0604020202020204" pitchFamily="34" charset="0"/>
                <a:cs typeface="Arial" panose="020B0604020202020204" pitchFamily="34" charset="0"/>
              </a:rPr>
              <a:t>Các cấp độ tổ chức của cơ thể cây xanh theo thứ tự từ thấp đến cao: </a:t>
            </a:r>
          </a:p>
          <a:p>
            <a:pPr algn="ctr"/>
            <a:r>
              <a:rPr lang="en-US" sz="2400">
                <a:solidFill>
                  <a:srgbClr val="0000FF"/>
                </a:solidFill>
                <a:latin typeface="Arial" panose="020B0604020202020204" pitchFamily="34" charset="0"/>
                <a:cs typeface="Arial" panose="020B0604020202020204" pitchFamily="34" charset="0"/>
              </a:rPr>
              <a:t>Tế bào</a:t>
            </a:r>
            <a:r>
              <a:rPr lang="en-US" sz="2400">
                <a:solidFill>
                  <a:srgbClr val="0000FF"/>
                </a:solidFill>
                <a:latin typeface="Arial" panose="020B0604020202020204" pitchFamily="34" charset="0"/>
                <a:cs typeface="Arial" panose="020B0604020202020204" pitchFamily="34" charset="0"/>
                <a:sym typeface="Symbol"/>
              </a:rPr>
              <a:t></a:t>
            </a:r>
            <a:r>
              <a:rPr lang="en-US" sz="2400">
                <a:solidFill>
                  <a:srgbClr val="0000FF"/>
                </a:solidFill>
                <a:latin typeface="Arial" panose="020B0604020202020204" pitchFamily="34" charset="0"/>
                <a:cs typeface="Arial" panose="020B0604020202020204" pitchFamily="34" charset="0"/>
              </a:rPr>
              <a:t> Mô</a:t>
            </a:r>
            <a:r>
              <a:rPr lang="en-US" sz="2400">
                <a:solidFill>
                  <a:srgbClr val="0000FF"/>
                </a:solidFill>
                <a:latin typeface="Arial" panose="020B0604020202020204" pitchFamily="34" charset="0"/>
                <a:cs typeface="Arial" panose="020B0604020202020204" pitchFamily="34" charset="0"/>
                <a:sym typeface="Symbol"/>
              </a:rPr>
              <a:t></a:t>
            </a:r>
            <a:r>
              <a:rPr lang="en-US" sz="2400">
                <a:solidFill>
                  <a:srgbClr val="0000FF"/>
                </a:solidFill>
                <a:latin typeface="Arial" panose="020B0604020202020204" pitchFamily="34" charset="0"/>
                <a:cs typeface="Arial" panose="020B0604020202020204" pitchFamily="34" charset="0"/>
              </a:rPr>
              <a:t> Cơ quan </a:t>
            </a:r>
            <a:r>
              <a:rPr lang="en-US" sz="2400">
                <a:solidFill>
                  <a:srgbClr val="0000FF"/>
                </a:solidFill>
                <a:latin typeface="Arial" panose="020B0604020202020204" pitchFamily="34" charset="0"/>
                <a:cs typeface="Arial" panose="020B0604020202020204" pitchFamily="34" charset="0"/>
                <a:sym typeface="Symbol"/>
              </a:rPr>
              <a:t></a:t>
            </a:r>
            <a:r>
              <a:rPr lang="en-US" sz="2400">
                <a:solidFill>
                  <a:srgbClr val="0000FF"/>
                </a:solidFill>
                <a:latin typeface="Arial" panose="020B0604020202020204" pitchFamily="34" charset="0"/>
                <a:cs typeface="Arial" panose="020B0604020202020204" pitchFamily="34" charset="0"/>
              </a:rPr>
              <a:t> Hệ cơ quan</a:t>
            </a:r>
            <a:r>
              <a:rPr lang="en-US" sz="2400">
                <a:solidFill>
                  <a:srgbClr val="0000FF"/>
                </a:solidFill>
                <a:latin typeface="Arial" panose="020B0604020202020204" pitchFamily="34" charset="0"/>
                <a:cs typeface="Arial" panose="020B0604020202020204" pitchFamily="34" charset="0"/>
                <a:sym typeface="Symbol"/>
              </a:rPr>
              <a:t></a:t>
            </a:r>
            <a:r>
              <a:rPr lang="en-US" sz="2400">
                <a:solidFill>
                  <a:srgbClr val="0000FF"/>
                </a:solidFill>
                <a:latin typeface="Arial" panose="020B0604020202020204" pitchFamily="34" charset="0"/>
                <a:cs typeface="Arial" panose="020B0604020202020204" pitchFamily="34" charset="0"/>
              </a:rPr>
              <a:t> Cơ thể.</a:t>
            </a:r>
          </a:p>
        </p:txBody>
      </p:sp>
    </p:spTree>
    <p:extLst>
      <p:ext uri="{BB962C8B-B14F-4D97-AF65-F5344CB8AC3E}">
        <p14:creationId xmlns:p14="http://schemas.microsoft.com/office/powerpoint/2010/main" val="126948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828</TotalTime>
  <Words>2190</Words>
  <Application>Microsoft Office PowerPoint</Application>
  <PresentationFormat>Trình chiếu Trên màn hình (4:3)</PresentationFormat>
  <Paragraphs>281</Paragraphs>
  <Slides>36</Slides>
  <Notes>1</Notes>
  <HiddenSlides>0</HiddenSlides>
  <MMClips>0</MMClips>
  <ScaleCrop>false</ScaleCrop>
  <HeadingPairs>
    <vt:vector size="6" baseType="variant">
      <vt:variant>
        <vt:lpstr>Phông được Dùng</vt:lpstr>
      </vt:variant>
      <vt:variant>
        <vt:i4>8</vt:i4>
      </vt:variant>
      <vt:variant>
        <vt:lpstr>Chủ đề</vt:lpstr>
      </vt:variant>
      <vt:variant>
        <vt:i4>2</vt:i4>
      </vt:variant>
      <vt:variant>
        <vt:lpstr>Tiêu đề Bản chiếu</vt:lpstr>
      </vt:variant>
      <vt:variant>
        <vt:i4>36</vt:i4>
      </vt:variant>
    </vt:vector>
  </HeadingPairs>
  <TitlesOfParts>
    <vt:vector size="46" baseType="lpstr">
      <vt:lpstr>Arial</vt:lpstr>
      <vt:lpstr>Arial Black</vt:lpstr>
      <vt:lpstr>Calibri</vt:lpstr>
      <vt:lpstr>Franklin Gothic Book</vt:lpstr>
      <vt:lpstr>Perpetua</vt:lpstr>
      <vt:lpstr>Tahoma</vt:lpstr>
      <vt:lpstr>Times New Roman</vt:lpstr>
      <vt:lpstr>Wingdings 2</vt:lpstr>
      <vt:lpstr>Office Theme</vt:lpstr>
      <vt:lpstr>Equity</vt:lpstr>
      <vt:lpstr>PHẦN 3. VẬT SỐNG BÀI 13. TỪ TẾ BÀO ĐẾN CƠ THỂ</vt:lpstr>
      <vt:lpstr>Quan sát các sinh vật trong hình: Hãy xác định: sinh vật đơn bào- sinh vật đa bào Hãy đưa ra lý do giúp em xác định được như vậy?</vt:lpstr>
      <vt:lpstr>SINH VẬT ĐƠN BÀO</vt:lpstr>
      <vt:lpstr>Bản trình bày PowerPoint</vt:lpstr>
      <vt:lpstr>I. SINH VẬT ĐƠN BÀO, ĐA BÀO</vt:lpstr>
      <vt:lpstr>Bản trình bày PowerPoint</vt:lpstr>
      <vt:lpstr>Bản trình bày PowerPoint</vt:lpstr>
      <vt:lpstr>VỀ NHÀ  hoàn thiện các yêu cầu sau</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Hãy tìm cấp độ tổ chức tương ứng với mỗi cấu trúc đã cho trong bảng 13.2 và nêu tên của cấp độ tổ chức liền kề cao hơn nó trong thứ tự tổ chức cơ thể (bảng 13.2).</vt:lpstr>
      <vt:lpstr>Hãy cho ví dụ về tế bào, mô, cơ quan hệ cơ quan trong cơ thể động vật và thực vật mà em biết theo mẫu bảng 13.3</vt:lpstr>
      <vt:lpstr>Bản trình bày PowerPoint</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7: ĐA DẠNG THẾ GIỚI SỐNG BÀI 9. THỰC HÀNH QUAN SÁT CÁC LOẠI NẤM</dc:title>
  <dc:creator>LaptopKT</dc:creator>
  <cp:lastModifiedBy>Administrator</cp:lastModifiedBy>
  <cp:revision>286</cp:revision>
  <dcterms:created xsi:type="dcterms:W3CDTF">2021-04-17T13:36:47Z</dcterms:created>
  <dcterms:modified xsi:type="dcterms:W3CDTF">2025-12-05T03:14:40Z</dcterms:modified>
</cp:coreProperties>
</file>