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19" r:id="rId2"/>
    <p:sldId id="418" r:id="rId3"/>
    <p:sldId id="335" r:id="rId4"/>
    <p:sldId id="309" r:id="rId5"/>
    <p:sldId id="394" r:id="rId6"/>
    <p:sldId id="400" r:id="rId7"/>
    <p:sldId id="402" r:id="rId8"/>
    <p:sldId id="401" r:id="rId9"/>
    <p:sldId id="404" r:id="rId10"/>
    <p:sldId id="405" r:id="rId11"/>
    <p:sldId id="407" r:id="rId12"/>
    <p:sldId id="408" r:id="rId13"/>
    <p:sldId id="409" r:id="rId14"/>
    <p:sldId id="411" r:id="rId15"/>
    <p:sldId id="413" r:id="rId16"/>
    <p:sldId id="414" r:id="rId17"/>
    <p:sldId id="415" r:id="rId18"/>
    <p:sldId id="354" r:id="rId19"/>
    <p:sldId id="269" r:id="rId20"/>
    <p:sldId id="4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00FF"/>
    <a:srgbClr val="0000CC"/>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60920" autoAdjust="0"/>
  </p:normalViewPr>
  <p:slideViewPr>
    <p:cSldViewPr snapToGrid="0">
      <p:cViewPr varScale="1">
        <p:scale>
          <a:sx n="63" d="100"/>
          <a:sy n="63" d="100"/>
        </p:scale>
        <p:origin x="7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11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12/5/2025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12/5/2025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23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2192000" cy="4648748"/>
          </a:xfrm>
          <a:prstGeom prst="rect">
            <a:avLst/>
          </a:prstGeom>
          <a:noFill/>
          <a:ln w="9525">
            <a:noFill/>
            <a:miter lim="800000"/>
            <a:headEnd/>
            <a:tailEnd/>
          </a:ln>
          <a:effectLst/>
        </p:spPr>
      </p:pic>
      <p:sp>
        <p:nvSpPr>
          <p:cNvPr id="3" name="Hộp Văn bản 2">
            <a:extLst>
              <a:ext uri="{FF2B5EF4-FFF2-40B4-BE49-F238E27FC236}">
                <a16:creationId xmlns:a16="http://schemas.microsoft.com/office/drawing/2014/main" id="{749E701C-3858-6A7B-ABCC-42D24C2B2D1E}"/>
              </a:ext>
            </a:extLst>
          </p:cNvPr>
          <p:cNvSpPr txBox="1"/>
          <p:nvPr/>
        </p:nvSpPr>
        <p:spPr>
          <a:xfrm>
            <a:off x="400050" y="5467332"/>
            <a:ext cx="11791949" cy="1015663"/>
          </a:xfrm>
          <a:prstGeom prst="rect">
            <a:avLst/>
          </a:prstGeom>
          <a:noFill/>
        </p:spPr>
        <p:txBody>
          <a:bodyPr wrap="square">
            <a:spAutoFit/>
          </a:bodyPr>
          <a:lstStyle/>
          <a:p>
            <a:r>
              <a:rPr lang="en-US" sz="3000" dirty="0" err="1">
                <a:solidFill>
                  <a:srgbClr val="FF0000"/>
                </a:solidFill>
                <a:latin typeface="Times New Roman" pitchFamily="18" charset="0"/>
                <a:cs typeface="Times New Roman" pitchFamily="18" charset="0"/>
              </a:rPr>
              <a:t>Sự</a:t>
            </a:r>
            <a:r>
              <a:rPr lang="en-US" sz="3000" dirty="0">
                <a:solidFill>
                  <a:srgbClr val="FF0000"/>
                </a:solidFill>
                <a:latin typeface="Times New Roman" pitchFamily="18" charset="0"/>
                <a:cs typeface="Times New Roman" pitchFamily="18" charset="0"/>
              </a:rPr>
              <a:t> dao </a:t>
            </a:r>
            <a:r>
              <a:rPr lang="en-US" sz="3000" dirty="0" err="1">
                <a:solidFill>
                  <a:srgbClr val="FF0000"/>
                </a:solidFill>
                <a:latin typeface="Times New Roman" pitchFamily="18" charset="0"/>
                <a:cs typeface="Times New Roman" pitchFamily="18" charset="0"/>
              </a:rPr>
              <a:t>động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nguồn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âm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đã</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làm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lan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truyền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sự</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nén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giãn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không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khí</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tức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là</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làm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lan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truyền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âm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nguồn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âm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ra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xung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quanh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nó</a:t>
            </a:r>
            <a:r>
              <a:rPr lang="en-US" sz="3000" dirty="0">
                <a:solidFill>
                  <a:srgbClr val="FF0000"/>
                </a:solidFill>
                <a:latin typeface="Times New Roman" pitchFamily="18" charset="0"/>
                <a:cs typeface="Times New Roman" pitchFamily="18" charset="0"/>
              </a:rPr>
              <a:t>.</a:t>
            </a:r>
            <a:endParaRPr lang="en-US" sz="3000" dirty="0">
              <a:solidFill>
                <a:srgbClr val="FF0000"/>
              </a:solidFill>
            </a:endParaRPr>
          </a:p>
        </p:txBody>
      </p:sp>
      <p:sp>
        <p:nvSpPr>
          <p:cNvPr id="7" name="Rectangle 6"/>
          <p:cNvSpPr/>
          <p:nvPr/>
        </p:nvSpPr>
        <p:spPr>
          <a:xfrm>
            <a:off x="257176" y="4493637"/>
            <a:ext cx="12191999" cy="954107"/>
          </a:xfrm>
          <a:prstGeom prst="rect">
            <a:avLst/>
          </a:prstGeom>
          <a:solidFill>
            <a:schemeClr val="bg1"/>
          </a:solidFill>
        </p:spPr>
        <p:txBody>
          <a:bodyPr wrap="square">
            <a:spAutoFit/>
          </a:bodyPr>
          <a:lstStyle/>
          <a:p>
            <a:pPr algn="just"/>
            <a:r>
              <a:rPr lang="en-US" sz="2800" dirty="0">
                <a:solidFill>
                  <a:srgbClr val="0000FF"/>
                </a:solidFill>
                <a:latin typeface="Times New Roman" pitchFamily="18" charset="0"/>
                <a:cs typeface="Times New Roman" pitchFamily="18" charset="0"/>
              </a:rPr>
              <a:t>=&gt;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thoa</a:t>
            </a:r>
            <a:r>
              <a:rPr lang="en-US" sz="2800" dirty="0">
                <a:solidFill>
                  <a:srgbClr val="0000FF"/>
                </a:solidFill>
                <a:latin typeface="Times New Roman" pitchFamily="18" charset="0"/>
                <a:cs typeface="Times New Roman" pitchFamily="18" charset="0"/>
              </a:rPr>
              <a:t> dao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854038" y="-35509"/>
            <a:ext cx="4655126" cy="69290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t="5398" b="7574"/>
          <a:stretch/>
        </p:blipFill>
        <p:spPr bwMode="auto">
          <a:xfrm>
            <a:off x="196196" y="120381"/>
            <a:ext cx="11799608" cy="5721956"/>
          </a:xfrm>
          <a:prstGeom prst="rect">
            <a:avLst/>
          </a:prstGeom>
          <a:noFill/>
          <a:ln w="9525">
            <a:noFill/>
            <a:miter lim="800000"/>
            <a:headEnd/>
            <a:tailEnd/>
          </a:ln>
          <a:effectLst/>
        </p:spPr>
      </p:pic>
      <p:sp>
        <p:nvSpPr>
          <p:cNvPr id="3" name="Hộp Văn bản 2">
            <a:extLst>
              <a:ext uri="{FF2B5EF4-FFF2-40B4-BE49-F238E27FC236}">
                <a16:creationId xmlns:a16="http://schemas.microsoft.com/office/drawing/2014/main" id="{40C367D7-EA94-DABA-4C4F-38DE4C87484A}"/>
              </a:ext>
            </a:extLst>
          </p:cNvPr>
          <p:cNvSpPr txBox="1"/>
          <p:nvPr/>
        </p:nvSpPr>
        <p:spPr>
          <a:xfrm>
            <a:off x="196197" y="5783512"/>
            <a:ext cx="12118634" cy="954107"/>
          </a:xfrm>
          <a:prstGeom prst="rect">
            <a:avLst/>
          </a:prstGeom>
          <a:solidFill>
            <a:schemeClr val="bg1"/>
          </a:solidFill>
        </p:spPr>
        <p:txBody>
          <a:bodyPr wrap="square">
            <a:spAutoFit/>
          </a:bodyPr>
          <a:lstStyle/>
          <a:p>
            <a:r>
              <a:rPr lang="vi-VN" sz="2800" dirty="0">
                <a:solidFill>
                  <a:srgbClr val="FF0000"/>
                </a:solidFill>
                <a:latin typeface="Times New Roman" pitchFamily="18" charset="0"/>
                <a:cs typeface="Times New Roman" pitchFamily="18" charset="0"/>
              </a:rPr>
              <a:t>? Trong thí nghiệm, khi áp cốc vào tai mình, bạn B nghe được tiếng nói của bạn A. Âm đã truyền đến tai của bạn B như thế nào?</a:t>
            </a:r>
            <a:endParaRPr lang="en-US" sz="2800" dirty="0">
              <a:solidFill>
                <a:srgbClr val="FF0000"/>
              </a:solidFill>
            </a:endParaRPr>
          </a:p>
        </p:txBody>
      </p:sp>
      <p:sp>
        <p:nvSpPr>
          <p:cNvPr id="4" name="Hộp Văn bản 3">
            <a:extLst>
              <a:ext uri="{FF2B5EF4-FFF2-40B4-BE49-F238E27FC236}">
                <a16:creationId xmlns:a16="http://schemas.microsoft.com/office/drawing/2014/main" id="{336867A3-481B-E3A2-C226-89764BEDA222}"/>
              </a:ext>
            </a:extLst>
          </p:cNvPr>
          <p:cNvSpPr txBox="1"/>
          <p:nvPr/>
        </p:nvSpPr>
        <p:spPr>
          <a:xfrm>
            <a:off x="5540708" y="920127"/>
            <a:ext cx="1501537" cy="369332"/>
          </a:xfrm>
          <a:prstGeom prst="rect">
            <a:avLst/>
          </a:prstGeom>
          <a:solidFill>
            <a:schemeClr val="bg1"/>
          </a:solidFill>
        </p:spPr>
        <p:txBody>
          <a:bodyPr wrap="square">
            <a:spAutoFit/>
          </a:bodyPr>
          <a:lstStyle/>
          <a:p>
            <a:r>
              <a:rPr lang="vi-VN">
                <a:solidFill>
                  <a:srgbClr val="0070C0"/>
                </a:solidFill>
              </a:rPr>
              <a:t>Hình 9.6</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b="12572"/>
          <a:stretch/>
        </p:blipFill>
        <p:spPr bwMode="auto">
          <a:xfrm>
            <a:off x="2583542" y="101878"/>
            <a:ext cx="7779657" cy="2228850"/>
          </a:xfrm>
          <a:prstGeom prst="rect">
            <a:avLst/>
          </a:prstGeom>
          <a:noFill/>
          <a:ln w="9525">
            <a:noFill/>
            <a:miter lim="800000"/>
            <a:headEnd/>
            <a:tailEnd/>
          </a:ln>
          <a:effectLst/>
        </p:spPr>
      </p:pic>
      <p:sp>
        <p:nvSpPr>
          <p:cNvPr id="5" name="Rectangle 4"/>
          <p:cNvSpPr/>
          <p:nvPr/>
        </p:nvSpPr>
        <p:spPr>
          <a:xfrm>
            <a:off x="1148896" y="2543191"/>
            <a:ext cx="10638292"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Khi bạn A nói, âm thanh từ miệng bạn A phát ra được coi là nguồn âm, nguồn âm này dao động làm cho lớp không khí trong cốc mà bạn A đang cầm dao động theo.</a:t>
            </a:r>
          </a:p>
        </p:txBody>
      </p:sp>
      <p:sp>
        <p:nvSpPr>
          <p:cNvPr id="6" name="Rectangle 5"/>
          <p:cNvSpPr/>
          <p:nvPr/>
        </p:nvSpPr>
        <p:spPr>
          <a:xfrm>
            <a:off x="1148896" y="3900281"/>
            <a:ext cx="10638292"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Sự dao động này cũng được truyền cho các phân tử, nguyên tử cấu tạo nên chiếc cốc A, truyền sang sợi dây và rồi truyền sang chiếc cốc B. </a:t>
            </a:r>
          </a:p>
        </p:txBody>
      </p:sp>
      <p:sp>
        <p:nvSpPr>
          <p:cNvPr id="7" name="Rectangle 6"/>
          <p:cNvSpPr/>
          <p:nvPr/>
        </p:nvSpPr>
        <p:spPr>
          <a:xfrm>
            <a:off x="1148896" y="4854388"/>
            <a:ext cx="10638292"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Không khí bên trong chiếc cốc B dao động theo, làm cho màng nhĩ tai của bạn B dao động, bạn B nghe được âm thanh của bạn A nói.</a:t>
            </a:r>
          </a:p>
        </p:txBody>
      </p:sp>
      <p:sp>
        <p:nvSpPr>
          <p:cNvPr id="2" name="Hộp Văn bản 1">
            <a:extLst>
              <a:ext uri="{FF2B5EF4-FFF2-40B4-BE49-F238E27FC236}">
                <a16:creationId xmlns:a16="http://schemas.microsoft.com/office/drawing/2014/main" id="{E7DF1286-AC0F-DFC3-A535-813CCD049263}"/>
              </a:ext>
            </a:extLst>
          </p:cNvPr>
          <p:cNvSpPr txBox="1"/>
          <p:nvPr/>
        </p:nvSpPr>
        <p:spPr>
          <a:xfrm>
            <a:off x="1451633" y="5934479"/>
            <a:ext cx="9288733" cy="553998"/>
          </a:xfrm>
          <a:prstGeom prst="rect">
            <a:avLst/>
          </a:prstGeom>
          <a:solidFill>
            <a:schemeClr val="bg1"/>
          </a:solidFill>
        </p:spPr>
        <p:txBody>
          <a:bodyPr wrap="square">
            <a:spAutoFit/>
          </a:bodyPr>
          <a:lstStyle/>
          <a:p>
            <a:r>
              <a:rPr lang="en-US" sz="3000" dirty="0" err="1">
                <a:solidFill>
                  <a:srgbClr val="FF0000"/>
                </a:solidFill>
                <a:latin typeface="Times New Roman" pitchFamily="18" charset="0"/>
                <a:cs typeface="Times New Roman" pitchFamily="18" charset="0"/>
              </a:rPr>
              <a:t>Sóng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âm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truyền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được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môi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trường</a:t>
            </a:r>
            <a:r>
              <a:rPr lang="en-US" sz="3000" dirty="0">
                <a:solidFill>
                  <a:srgbClr val="FF0000"/>
                </a:solidFill>
                <a:latin typeface="Times New Roman" pitchFamily="18" charset="0"/>
                <a:cs typeface="Times New Roman" pitchFamily="18" charset="0"/>
              </a:rPr>
              <a:t> </a:t>
            </a:r>
            <a:r>
              <a:rPr lang="vi-VN" sz="3000" dirty="0">
                <a:solidFill>
                  <a:srgbClr val="FF0000"/>
                </a:solidFill>
                <a:latin typeface="Times New Roman" pitchFamily="18" charset="0"/>
                <a:cs typeface="Times New Roman" pitchFamily="18" charset="0"/>
              </a:rPr>
              <a:t>chất </a:t>
            </a:r>
            <a:r>
              <a:rPr lang="en-US" sz="3000" dirty="0" err="1">
                <a:solidFill>
                  <a:srgbClr val="FF0000"/>
                </a:solidFill>
                <a:latin typeface="Times New Roman" pitchFamily="18" charset="0"/>
                <a:cs typeface="Times New Roman" pitchFamily="18" charset="0"/>
              </a:rPr>
              <a:t>rắn</a:t>
            </a:r>
            <a:endParaRPr lang="en-US"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b="3958"/>
          <a:stretch/>
        </p:blipFill>
        <p:spPr bwMode="auto">
          <a:xfrm>
            <a:off x="515708" y="971952"/>
            <a:ext cx="9842730" cy="5372427"/>
          </a:xfrm>
          <a:prstGeom prst="rect">
            <a:avLst/>
          </a:prstGeom>
          <a:noFill/>
          <a:ln w="9525">
            <a:noFill/>
            <a:miter lim="800000"/>
            <a:headEnd/>
            <a:tailEnd/>
          </a:ln>
          <a:effectLst/>
        </p:spPr>
      </p:pic>
      <p:sp>
        <p:nvSpPr>
          <p:cNvPr id="2" name="Rectangle 4">
            <a:extLst>
              <a:ext uri="{FF2B5EF4-FFF2-40B4-BE49-F238E27FC236}">
                <a16:creationId xmlns:a16="http://schemas.microsoft.com/office/drawing/2014/main" id="{9C705ACA-D7F3-9ABB-AB66-9B37158B2E2E}"/>
              </a:ext>
            </a:extLst>
          </p:cNvPr>
          <p:cNvSpPr/>
          <p:nvPr/>
        </p:nvSpPr>
        <p:spPr>
          <a:xfrm>
            <a:off x="144234" y="237567"/>
            <a:ext cx="11532058" cy="1384995"/>
          </a:xfrm>
          <a:prstGeom prst="rect">
            <a:avLst/>
          </a:prstGeom>
          <a:solidFill>
            <a:schemeClr val="bg1"/>
          </a:solidFill>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Âm thanh do chiếc đồng hồ phát ra được truyền qua không khí (chất khí) ở trong hộp nhựa, qua vỏ hộp nhựa (chất rắn), qua nước trong bình (chất lỏng) và truyền ra không khí bên ngoài bình (chất khí) đến tai của người nghe.</a:t>
            </a:r>
          </a:p>
        </p:txBody>
      </p:sp>
      <p:sp>
        <p:nvSpPr>
          <p:cNvPr id="3" name="Hộp Văn bản 2">
            <a:extLst>
              <a:ext uri="{FF2B5EF4-FFF2-40B4-BE49-F238E27FC236}">
                <a16:creationId xmlns:a16="http://schemas.microsoft.com/office/drawing/2014/main" id="{61884887-DB0E-51E9-BEF3-624565509384}"/>
              </a:ext>
            </a:extLst>
          </p:cNvPr>
          <p:cNvSpPr txBox="1"/>
          <p:nvPr/>
        </p:nvSpPr>
        <p:spPr>
          <a:xfrm>
            <a:off x="1441179" y="5790381"/>
            <a:ext cx="9288733" cy="553998"/>
          </a:xfrm>
          <a:prstGeom prst="rect">
            <a:avLst/>
          </a:prstGeom>
          <a:solidFill>
            <a:schemeClr val="bg1"/>
          </a:solidFill>
        </p:spPr>
        <p:txBody>
          <a:bodyPr wrap="square">
            <a:spAutoFit/>
          </a:bodyPr>
          <a:lstStyle/>
          <a:p>
            <a:r>
              <a:rPr lang="en-US" sz="3000" dirty="0" err="1">
                <a:solidFill>
                  <a:srgbClr val="FF0000"/>
                </a:solidFill>
                <a:latin typeface="Times New Roman" pitchFamily="18" charset="0"/>
                <a:cs typeface="Times New Roman" pitchFamily="18" charset="0"/>
              </a:rPr>
              <a:t>Sóng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âm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truyền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được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môi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trường</a:t>
            </a:r>
            <a:r>
              <a:rPr lang="en-US" sz="3000" dirty="0">
                <a:solidFill>
                  <a:srgbClr val="FF0000"/>
                </a:solidFill>
                <a:latin typeface="Times New Roman" pitchFamily="18" charset="0"/>
                <a:cs typeface="Times New Roman" pitchFamily="18" charset="0"/>
              </a:rPr>
              <a:t> </a:t>
            </a:r>
            <a:r>
              <a:rPr lang="vi-VN" sz="3000" dirty="0">
                <a:solidFill>
                  <a:srgbClr val="FF0000"/>
                </a:solidFill>
                <a:latin typeface="Times New Roman" pitchFamily="18" charset="0"/>
                <a:cs typeface="Times New Roman" pitchFamily="18" charset="0"/>
              </a:rPr>
              <a:t>chất </a:t>
            </a:r>
            <a:r>
              <a:rPr lang="en-US" sz="3000" dirty="0" err="1">
                <a:solidFill>
                  <a:srgbClr val="FF0000"/>
                </a:solidFill>
                <a:latin typeface="Times New Roman" pitchFamily="18" charset="0"/>
                <a:cs typeface="Times New Roman" pitchFamily="18" charset="0"/>
              </a:rPr>
              <a:t>lỏng</a:t>
            </a:r>
            <a:r>
              <a:rPr lang="en-US" sz="3000" dirty="0">
                <a:solidFill>
                  <a:srgbClr val="FF0000"/>
                </a:solidFill>
                <a:latin typeface="Times New Roman" pitchFamily="18" charset="0"/>
                <a:cs typeface="Times New Roman" pitchFamily="18" charset="0"/>
              </a:rPr>
              <a:t>.</a:t>
            </a:r>
            <a:endParaRPr lang="en-US"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ppt_x"/>
                                          </p:val>
                                        </p:tav>
                                        <p:tav tm="100000">
                                          <p:val>
                                            <p:strVal val="#ppt_x"/>
                                          </p:val>
                                        </p:tav>
                                      </p:tavLst>
                                    </p:anim>
                                    <p:anim calcmode="lin" valueType="num">
                                      <p:cBhvr additive="base">
                                        <p:cTn id="8" dur="1000" fill="hold"/>
                                        <p:tgtEl>
                                          <p:spTgt spid="92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81344"/>
            <a:ext cx="12192000" cy="3847207"/>
          </a:xfrm>
          <a:prstGeom prst="rect">
            <a:avLst/>
          </a:prstGeom>
        </p:spPr>
        <p:txBody>
          <a:bodyPr wrap="square">
            <a:spAutoFit/>
          </a:bodyPr>
          <a:lstStyle/>
          <a:p>
            <a:r>
              <a:rPr lang="vi-VN" sz="2400" dirty="0">
                <a:solidFill>
                  <a:srgbClr val="0000FF"/>
                </a:solidFill>
                <a:latin typeface="Times New Roman" pitchFamily="18" charset="0"/>
                <a:cs typeface="Times New Roman" pitchFamily="18" charset="0"/>
              </a:rPr>
              <a:t>- Khi hút dần không khí trong bình kín thì số lượng phân tử, nguyên tử cấu tạo nên chất khí giảm dần, số lượng va chạm giữa chúng càng ít đi, sự truyền dao động âm càng ít nên tiếng chuông nghe được càng nhỏ.</a:t>
            </a:r>
          </a:p>
          <a:p>
            <a:r>
              <a:rPr lang="vi-VN" sz="2400" dirty="0">
                <a:solidFill>
                  <a:srgbClr val="0000FF"/>
                </a:solidFill>
                <a:latin typeface="Times New Roman" pitchFamily="18" charset="0"/>
                <a:cs typeface="Times New Roman" pitchFamily="18" charset="0"/>
              </a:rPr>
              <a:t>- Đến khi trong bình gần như hết không khí (chân không) thì lúc đó số lượng phân tử, nguyên tử chất khí không đáng kể dẫn đến không còn sự truyền dao động âm nữa nên gần như không nghe được tiếng chuông nữa.</a:t>
            </a:r>
          </a:p>
          <a:p>
            <a:r>
              <a:rPr lang="vi-VN" sz="2400" dirty="0">
                <a:solidFill>
                  <a:srgbClr val="0000FF"/>
                </a:solidFill>
                <a:latin typeface="Times New Roman" pitchFamily="18" charset="0"/>
                <a:cs typeface="Times New Roman" pitchFamily="18" charset="0"/>
              </a:rPr>
              <a:t>- Sau đó nếu cho không khí vào trong bình thì lại có sự truyền dao động âm lúc đó tai người nghe thấy âm thanh của chiếc chuông reo.</a:t>
            </a:r>
          </a:p>
          <a:p>
            <a:r>
              <a:rPr lang="en-US" sz="2400" dirty="0">
                <a:solidFill>
                  <a:srgbClr val="FF0000"/>
                </a:solidFill>
                <a:latin typeface="Times New Roman" pitchFamily="18" charset="0"/>
                <a:cs typeface="Times New Roman" pitchFamily="18" charset="0"/>
              </a:rPr>
              <a:t>=&gt; </a:t>
            </a:r>
            <a:r>
              <a:rPr lang="vi-VN" sz="2400" dirty="0">
                <a:solidFill>
                  <a:srgbClr val="FF0000"/>
                </a:solidFill>
                <a:latin typeface="Times New Roman" pitchFamily="18" charset="0"/>
                <a:cs typeface="Times New Roman" pitchFamily="18" charset="0"/>
              </a:rPr>
              <a:t>Kết quả này chứng tỏ sóng âm truyền được trong chất khí và không truyền được trong chân không.</a:t>
            </a:r>
            <a:endParaRPr lang="vi-VN" sz="2800" dirty="0">
              <a:solidFill>
                <a:srgbClr val="FF0000"/>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045016" y="0"/>
            <a:ext cx="6139555" cy="326572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7213600" y="0"/>
            <a:ext cx="2496457" cy="31851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fill="hold" nodeType="after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1+#ppt_w/2"/>
                                          </p:val>
                                        </p:tav>
                                        <p:tav tm="100000">
                                          <p:val>
                                            <p:strVal val="#ppt_x"/>
                                          </p:val>
                                        </p:tav>
                                      </p:tavLst>
                                    </p:anim>
                                    <p:anim calcmode="lin" valueType="num">
                                      <p:cBhvr additive="base">
                                        <p:cTn id="13"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981" y="2872322"/>
            <a:ext cx="11730038"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Ví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một người A lặn dưới b</a:t>
            </a:r>
            <a:r>
              <a:rPr lang="en-US" sz="2800" dirty="0">
                <a:solidFill>
                  <a:srgbClr val="FF00FF"/>
                </a:solidFill>
                <a:latin typeface="Times New Roman" pitchFamily="18" charset="0"/>
                <a:cs typeface="Times New Roman" pitchFamily="18" charset="0"/>
              </a:rPr>
              <a:t>ể</a:t>
            </a:r>
            <a:r>
              <a:rPr lang="vi-VN" sz="2800" dirty="0">
                <a:solidFill>
                  <a:srgbClr val="FF00FF"/>
                </a:solidFill>
                <a:latin typeface="Times New Roman" pitchFamily="18" charset="0"/>
                <a:cs typeface="Times New Roman" pitchFamily="18" charset="0"/>
              </a:rPr>
              <a:t> bơi có tấm kính ngăn cách, một người B đứng bên ngoài gõ kẻng.</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Âm thanh khi người B gõ kẻng được truyền qua không khí (chất khí) bên ngoài bể bơi, truyền qua tấm kính của bể bơi (chất rắn), truyền qua nước trong bể bơi (chất lỏng) đến tai người A đang lặn dưới bể bơi.</a:t>
            </a:r>
          </a:p>
        </p:txBody>
      </p:sp>
      <p:pic>
        <p:nvPicPr>
          <p:cNvPr id="11268" name="Picture 4"/>
          <p:cNvPicPr>
            <a:picLocks noChangeAspect="1" noChangeArrowheads="1"/>
          </p:cNvPicPr>
          <p:nvPr/>
        </p:nvPicPr>
        <p:blipFill>
          <a:blip r:embed="rId2"/>
          <a:srcRect/>
          <a:stretch>
            <a:fillRect/>
          </a:stretch>
        </p:blipFill>
        <p:spPr bwMode="auto">
          <a:xfrm>
            <a:off x="0" y="0"/>
            <a:ext cx="7893493" cy="2975429"/>
          </a:xfrm>
          <a:prstGeom prst="rect">
            <a:avLst/>
          </a:prstGeom>
          <a:noFill/>
          <a:ln w="9525">
            <a:noFill/>
            <a:miter lim="800000"/>
            <a:headEnd/>
            <a:tailEnd/>
          </a:ln>
          <a:effectLst/>
        </p:spPr>
      </p:pic>
      <p:sp>
        <p:nvSpPr>
          <p:cNvPr id="6" name="Rectangle 5"/>
          <p:cNvSpPr/>
          <p:nvPr/>
        </p:nvSpPr>
        <p:spPr>
          <a:xfrm>
            <a:off x="230981" y="4688204"/>
            <a:ext cx="11730038"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Khi ở không gian bên ngoài tàu vũ trụ (chân không) thì các nhà du hành vũ trụ không thể nói chuyện với nhau bình thường như khi ở trên mặt đất được. </a:t>
            </a:r>
          </a:p>
          <a:p>
            <a:pPr algn="just"/>
            <a:r>
              <a:rPr lang="vi-VN" sz="2800" dirty="0">
                <a:solidFill>
                  <a:srgbClr val="FF00FF"/>
                </a:solidFill>
                <a:latin typeface="Times New Roman" pitchFamily="18" charset="0"/>
                <a:cs typeface="Times New Roman" pitchFamily="18" charset="0"/>
              </a:rPr>
              <a:t>Vì: ở trong chân không hầu như không có các phân tử, nguyên tử điều đó dẫn đến hầu như không có sự truyền dao động âm.</a:t>
            </a:r>
          </a:p>
        </p:txBody>
      </p:sp>
      <p:pic>
        <p:nvPicPr>
          <p:cNvPr id="12290" name="Picture 2"/>
          <p:cNvPicPr>
            <a:picLocks noChangeAspect="1" noChangeArrowheads="1"/>
          </p:cNvPicPr>
          <p:nvPr/>
        </p:nvPicPr>
        <p:blipFill>
          <a:blip r:embed="rId3"/>
          <a:srcRect/>
          <a:stretch>
            <a:fillRect/>
          </a:stretch>
        </p:blipFill>
        <p:spPr bwMode="auto">
          <a:xfrm>
            <a:off x="8215086" y="0"/>
            <a:ext cx="3962397" cy="28516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12290"/>
                                        </p:tgtEl>
                                        <p:attrNameLst>
                                          <p:attrName>style.visibility</p:attrName>
                                        </p:attrNameLst>
                                      </p:cBhvr>
                                      <p:to>
                                        <p:strVal val="visible"/>
                                      </p:to>
                                    </p:set>
                                    <p:anim calcmode="lin" valueType="num">
                                      <p:cBhvr>
                                        <p:cTn id="16" dur="500" fill="hold"/>
                                        <p:tgtEl>
                                          <p:spTgt spid="12290"/>
                                        </p:tgtEl>
                                        <p:attrNameLst>
                                          <p:attrName>ppt_w</p:attrName>
                                        </p:attrNameLst>
                                      </p:cBhvr>
                                      <p:tavLst>
                                        <p:tav tm="0">
                                          <p:val>
                                            <p:fltVal val="0"/>
                                          </p:val>
                                        </p:tav>
                                        <p:tav tm="100000">
                                          <p:val>
                                            <p:strVal val="#ppt_w"/>
                                          </p:val>
                                        </p:tav>
                                      </p:tavLst>
                                    </p:anim>
                                    <p:anim calcmode="lin" valueType="num">
                                      <p:cBhvr>
                                        <p:cTn id="17" dur="500" fill="hold"/>
                                        <p:tgtEl>
                                          <p:spTgt spid="12290"/>
                                        </p:tgtEl>
                                        <p:attrNameLst>
                                          <p:attrName>ppt_h</p:attrName>
                                        </p:attrNameLst>
                                      </p:cBhvr>
                                      <p:tavLst>
                                        <p:tav tm="0">
                                          <p:val>
                                            <p:fltVal val="0"/>
                                          </p:val>
                                        </p:tav>
                                        <p:tav tm="100000">
                                          <p:val>
                                            <p:strVal val="#ppt_h"/>
                                          </p:val>
                                        </p:tav>
                                      </p:tavLst>
                                    </p:anim>
                                    <p:animEffect transition="in" filter="fade">
                                      <p:cBhvr>
                                        <p:cTn id="18" dur="500"/>
                                        <p:tgtEl>
                                          <p:spTgt spid="12290"/>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64447" y="-1"/>
            <a:ext cx="11109962"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772" y="109085"/>
            <a:ext cx="6982800" cy="354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97" y="3652880"/>
            <a:ext cx="5893284" cy="297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62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018433" cy="3530600"/>
          </a:xfrm>
        </p:spPr>
        <p:txBody>
          <a:bodyPr rtlCol="0">
            <a:noAutofit/>
          </a:bodyPr>
          <a:lstStyle/>
          <a:p>
            <a:pPr algn="ctr">
              <a:spcBef>
                <a:spcPts val="0"/>
              </a:spcBef>
              <a:buNone/>
              <a:defRPr/>
            </a:pPr>
            <a:r>
              <a:rPr lang="vi-VN" sz="2400" b="1" dirty="0">
                <a:solidFill>
                  <a:srgbClr val="C00000"/>
                </a:solidFill>
                <a:latin typeface="Times New Roman" pitchFamily="18" charset="0"/>
                <a:cs typeface="Times New Roman" pitchFamily="18" charset="0"/>
              </a:rPr>
              <a:t>PH</a:t>
            </a:r>
            <a:r>
              <a:rPr lang="en-US" sz="2400" b="1" dirty="0">
                <a:solidFill>
                  <a:srgbClr val="C00000"/>
                </a:solidFill>
                <a:latin typeface="Times New Roman" pitchFamily="18" charset="0"/>
                <a:cs typeface="Times New Roman" pitchFamily="18" charset="0"/>
              </a:rPr>
              <a:t>IẾU HỌC TẬP</a:t>
            </a:r>
            <a:r>
              <a:rPr lang="vi-VN" sz="2400" b="1" dirty="0">
                <a:solidFill>
                  <a:srgbClr val="C00000"/>
                </a:solidFill>
                <a:latin typeface="Times New Roman" pitchFamily="18" charset="0"/>
                <a:cs typeface="Times New Roman" pitchFamily="18" charset="0"/>
              </a:rPr>
              <a:t> : </a:t>
            </a:r>
            <a:r>
              <a:rPr lang="en-US" sz="2400" b="1" i="1" dirty="0" err="1">
                <a:solidFill>
                  <a:srgbClr val="0000CC"/>
                </a:solidFill>
                <a:latin typeface="Times New Roman" pitchFamily="18" charset="0"/>
                <a:cs typeface="Times New Roman" pitchFamily="18" charset="0"/>
              </a:rPr>
              <a:t>Chọn</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điền</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đáp</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án</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đúng</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cho</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các</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câu</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sau</a:t>
            </a:r>
            <a:r>
              <a:rPr lang="en-US" sz="2400" b="1" i="1" dirty="0">
                <a:solidFill>
                  <a:srgbClr val="0000CC"/>
                </a:solidFill>
                <a:latin typeface="Times New Roman" pitchFamily="18" charset="0"/>
                <a:cs typeface="Times New Roman" pitchFamily="18" charset="0"/>
              </a:rPr>
              <a:t> :</a:t>
            </a:r>
            <a:endParaRPr lang="vi-VN" sz="2400" b="1"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p>
          <a:p>
            <a:pPr marL="0" indent="0">
              <a:buNone/>
            </a:pP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p>
          <a:p>
            <a:pPr marL="0" indent="0">
              <a:buNone/>
            </a:pP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 </a:t>
            </a:r>
          </a:p>
          <a:p>
            <a:pPr marL="0" indent="0">
              <a:buNone/>
            </a:pP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Khi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p>
          <a:p>
            <a:pPr marL="0" indent="0">
              <a:buNone/>
            </a:pP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 Khi </a:t>
            </a:r>
            <a:r>
              <a:rPr lang="en-US" sz="2400" dirty="0" err="1">
                <a:latin typeface="Times New Roman" panose="02020603050405020304" pitchFamily="18" charset="0"/>
                <a:cs typeface="Times New Roman" panose="02020603050405020304" pitchFamily="18" charset="0"/>
              </a:rPr>
              <a:t>bẻ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 Khi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dao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 .......   Khi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b. Khi ta </a:t>
            </a:r>
            <a:r>
              <a:rPr lang="en-US" sz="2400" dirty="0" err="1">
                <a:latin typeface="Times New Roman" panose="02020603050405020304" pitchFamily="18" charset="0"/>
                <a:cs typeface="Times New Roman" panose="02020603050405020304" pitchFamily="18" charset="0"/>
              </a:rPr>
              <a:t>thổi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2" name="Hình Bầu dục 1">
            <a:extLst>
              <a:ext uri="{FF2B5EF4-FFF2-40B4-BE49-F238E27FC236}">
                <a16:creationId xmlns:a16="http://schemas.microsoft.com/office/drawing/2014/main" id="{F46B89CA-8F14-4D4E-ABAC-186D010B7E9F}"/>
              </a:ext>
            </a:extLst>
          </p:cNvPr>
          <p:cNvSpPr/>
          <p:nvPr/>
        </p:nvSpPr>
        <p:spPr>
          <a:xfrm>
            <a:off x="194204" y="2315369"/>
            <a:ext cx="530754"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ình Bầu dục 3">
            <a:extLst>
              <a:ext uri="{FF2B5EF4-FFF2-40B4-BE49-F238E27FC236}">
                <a16:creationId xmlns:a16="http://schemas.microsoft.com/office/drawing/2014/main" id="{53AF2BE2-6CB8-EECA-85BC-CBC19B18D53E}"/>
              </a:ext>
            </a:extLst>
          </p:cNvPr>
          <p:cNvSpPr/>
          <p:nvPr/>
        </p:nvSpPr>
        <p:spPr>
          <a:xfrm>
            <a:off x="198437" y="3233740"/>
            <a:ext cx="530754"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ình Bầu dục 4">
            <a:extLst>
              <a:ext uri="{FF2B5EF4-FFF2-40B4-BE49-F238E27FC236}">
                <a16:creationId xmlns:a16="http://schemas.microsoft.com/office/drawing/2014/main" id="{6CEBC544-D8E0-610A-E1AF-8266872D8646}"/>
              </a:ext>
            </a:extLst>
          </p:cNvPr>
          <p:cNvSpPr/>
          <p:nvPr/>
        </p:nvSpPr>
        <p:spPr>
          <a:xfrm>
            <a:off x="6320103" y="5015706"/>
            <a:ext cx="530754"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194D60D4-676D-080A-9E21-B4DDCCD0C8D6}"/>
              </a:ext>
            </a:extLst>
          </p:cNvPr>
          <p:cNvSpPr txBox="1"/>
          <p:nvPr/>
        </p:nvSpPr>
        <p:spPr>
          <a:xfrm>
            <a:off x="4767794" y="5820742"/>
            <a:ext cx="1552309" cy="461665"/>
          </a:xfrm>
          <a:prstGeom prst="rect">
            <a:avLst/>
          </a:prstGeom>
          <a:solidFill>
            <a:schemeClr val="bg1"/>
          </a:solidFill>
          <a:ln>
            <a:noFill/>
          </a:ln>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nguồn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âm</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F66FDC8C-F34B-6A5D-4276-D86D59F133F1}"/>
              </a:ext>
            </a:extLst>
          </p:cNvPr>
          <p:cNvSpPr txBox="1"/>
          <p:nvPr/>
        </p:nvSpPr>
        <p:spPr>
          <a:xfrm>
            <a:off x="5543948" y="6282407"/>
            <a:ext cx="1552309" cy="461665"/>
          </a:xfrm>
          <a:prstGeom prst="rect">
            <a:avLst/>
          </a:prstGeom>
          <a:noFill/>
          <a:ln>
            <a:no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dao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BB83CD6D-C880-F8D0-E523-611AAC8713E6}"/>
              </a:ext>
            </a:extLst>
          </p:cNvPr>
          <p:cNvSpPr txBox="1"/>
          <p:nvPr/>
        </p:nvSpPr>
        <p:spPr>
          <a:xfrm>
            <a:off x="9862608" y="5820742"/>
            <a:ext cx="1971676" cy="461665"/>
          </a:xfrm>
          <a:prstGeom prst="rect">
            <a:avLst/>
          </a:prstGeom>
          <a:noFill/>
          <a:ln>
            <a:no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dao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8B7C6F72-9DE3-3FEF-9E6A-56AAB833253B}"/>
              </a:ext>
            </a:extLst>
          </p:cNvPr>
          <p:cNvSpPr txBox="1"/>
          <p:nvPr/>
        </p:nvSpPr>
        <p:spPr>
          <a:xfrm>
            <a:off x="8167424" y="6282407"/>
            <a:ext cx="1552309" cy="461665"/>
          </a:xfrm>
          <a:prstGeom prst="rect">
            <a:avLst/>
          </a:prstGeom>
          <a:noFill/>
          <a:ln>
            <a:noFill/>
          </a:ln>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âm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24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52516-6653-E0C9-E872-BE6546EE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48" y="863934"/>
            <a:ext cx="3189849" cy="194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A2A09E98-9DD9-1C1E-15C1-5DCF32525A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366" y="907775"/>
            <a:ext cx="2870649" cy="18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C3E0AAB3-0092-2A9B-9840-8B8E213464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7388" y="863943"/>
            <a:ext cx="2906037" cy="194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83E94BDB-FF42-048C-DB01-4909C47314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7908"/>
          <a:stretch/>
        </p:blipFill>
        <p:spPr bwMode="auto">
          <a:xfrm>
            <a:off x="670925" y="3202416"/>
            <a:ext cx="9144000" cy="105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2D2833F1-5282-D54E-186B-447FE9B8CE83}"/>
              </a:ext>
            </a:extLst>
          </p:cNvPr>
          <p:cNvSpPr/>
          <p:nvPr/>
        </p:nvSpPr>
        <p:spPr>
          <a:xfrm>
            <a:off x="232633" y="4446468"/>
            <a:ext cx="8420048" cy="1180213"/>
          </a:xfrm>
          <a:prstGeom prst="rect">
            <a:avLst/>
          </a:prstGeom>
        </p:spPr>
        <p:txBody>
          <a:bodyPr wrap="square" lIns="68598" tIns="34299" rIns="68598" bIns="34299">
            <a:spAutoFit/>
          </a:bodyPr>
          <a:lstStyle/>
          <a:p>
            <a:pPr marL="214370" indent="-214370" algn="just">
              <a:lnSpc>
                <a:spcPct val="120000"/>
              </a:lnSpc>
              <a:spcBef>
                <a:spcPts val="225"/>
              </a:spcBef>
              <a:spcAft>
                <a:spcPts val="225"/>
              </a:spcAft>
            </a:pPr>
            <a:r>
              <a:rPr lang="en-US" sz="3000" b="1" i="1" dirty="0" err="1">
                <a:solidFill>
                  <a:srgbClr val="FF0000"/>
                </a:solidFill>
                <a:latin typeface="Times New Roman" pitchFamily="18" charset="0"/>
                <a:ea typeface="Calibri" panose="020F0502020204030204" pitchFamily="34" charset="0"/>
                <a:cs typeface="Times New Roman" pitchFamily="18" charset="0"/>
              </a:rPr>
              <a:t>Vậy</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âm</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thanh</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truyền</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đi</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như</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thế</a:t>
            </a:r>
            <a:r>
              <a:rPr lang="en-US" sz="3000" b="1" i="1" dirty="0">
                <a:solidFill>
                  <a:srgbClr val="FF0000"/>
                </a:solidFill>
                <a:latin typeface="Times New Roman" pitchFamily="18" charset="0"/>
                <a:ea typeface="Calibri" panose="020F0502020204030204" pitchFamily="34" charset="0"/>
                <a:cs typeface="Times New Roman" pitchFamily="18" charset="0"/>
              </a:rPr>
              <a:t> </a:t>
            </a:r>
            <a:r>
              <a:rPr lang="en-US" sz="3000" b="1" i="1" dirty="0" err="1">
                <a:solidFill>
                  <a:srgbClr val="FF0000"/>
                </a:solidFill>
                <a:latin typeface="Times New Roman" pitchFamily="18" charset="0"/>
                <a:ea typeface="Calibri" panose="020F0502020204030204" pitchFamily="34" charset="0"/>
                <a:cs typeface="Times New Roman" pitchFamily="18" charset="0"/>
              </a:rPr>
              <a:t>nào</a:t>
            </a:r>
            <a:r>
              <a:rPr lang="en-US" sz="3000" b="1" i="1" dirty="0">
                <a:solidFill>
                  <a:srgbClr val="FF0000"/>
                </a:solidFill>
                <a:latin typeface="Times New Roman" pitchFamily="18" charset="0"/>
                <a:ea typeface="Calibri" panose="020F0502020204030204" pitchFamily="34" charset="0"/>
                <a:cs typeface="Times New Roman" pitchFamily="18" charset="0"/>
              </a:rPr>
              <a:t>?</a:t>
            </a:r>
            <a:endParaRPr lang="en-US" sz="3000" i="1" dirty="0">
              <a:solidFill>
                <a:srgbClr val="FF0000"/>
              </a:solidFill>
              <a:latin typeface="Times New Roman" panose="02020603050405020304" pitchFamily="18" charset="0"/>
              <a:cs typeface="Times New Roman" panose="02020603050405020304" pitchFamily="18" charset="0"/>
            </a:endParaRPr>
          </a:p>
          <a:p>
            <a:pPr marL="214370" indent="-214370" algn="just">
              <a:lnSpc>
                <a:spcPct val="120000"/>
              </a:lnSpc>
              <a:spcBef>
                <a:spcPts val="225"/>
              </a:spcBef>
              <a:spcAft>
                <a:spcPts val="225"/>
              </a:spcAft>
            </a:pPr>
            <a:endParaRPr lang="en-US" sz="3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0052"/>
            <a:ext cx="12192000" cy="1815882"/>
          </a:xfrm>
          <a:prstGeom prst="rect">
            <a:avLst/>
          </a:prstGeom>
        </p:spPr>
        <p:txBody>
          <a:bodyPr wrap="square">
            <a:spAutoFit/>
          </a:bodyPr>
          <a:lstStyle/>
          <a:p>
            <a:pPr algn="just"/>
            <a:r>
              <a:rPr lang="en-US" sz="2800" dirty="0">
                <a:latin typeface="Times New Roman" pitchFamily="18" charset="0"/>
                <a:cs typeface="Times New Roman" pitchFamily="18" charset="0"/>
              </a:rPr>
              <a:t>5.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loa.		B. </a:t>
            </a:r>
            <a:r>
              <a:rPr lang="en-US" sz="2800" dirty="0" err="1">
                <a:latin typeface="Times New Roman" pitchFamily="18" charset="0"/>
                <a:cs typeface="Times New Roman" pitchFamily="18" charset="0"/>
              </a:rPr>
              <a:t>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loa.			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loa</a:t>
            </a:r>
            <a:r>
              <a:rPr lang="en-US" sz="2800" dirty="0">
                <a:latin typeface="Times New Roman" pitchFamily="18" charset="0"/>
                <a:cs typeface="Times New Roman" pitchFamily="18" charset="0"/>
              </a:rPr>
              <a:t>.</a:t>
            </a:r>
          </a:p>
        </p:txBody>
      </p:sp>
      <p:sp>
        <p:nvSpPr>
          <p:cNvPr id="6" name="Rectangle 5"/>
          <p:cNvSpPr/>
          <p:nvPr/>
        </p:nvSpPr>
        <p:spPr>
          <a:xfrm>
            <a:off x="0" y="1885934"/>
            <a:ext cx="12192000" cy="2246769"/>
          </a:xfrm>
          <a:prstGeom prst="rect">
            <a:avLst/>
          </a:prstGeom>
        </p:spPr>
        <p:txBody>
          <a:bodyPr wrap="square">
            <a:spAutoFit/>
          </a:bodyPr>
          <a:lstStyle/>
          <a:p>
            <a:r>
              <a:rPr lang="en-US" sz="2800" dirty="0">
                <a:latin typeface="Times New Roman" pitchFamily="18" charset="0"/>
                <a:cs typeface="Times New Roman" pitchFamily="18" charset="0"/>
              </a:rPr>
              <a:t>6. </a:t>
            </a:r>
            <a:r>
              <a:rPr lang="vi-VN" sz="2800" dirty="0">
                <a:latin typeface="Times New Roman" pitchFamily="18" charset="0"/>
                <a:cs typeface="Times New Roman" pitchFamily="18" charset="0"/>
              </a:rPr>
              <a:t>Trường hợp nào sau đây </a:t>
            </a:r>
            <a:r>
              <a:rPr lang="vi-VN" sz="2800" b="1" dirty="0">
                <a:latin typeface="Times New Roman" pitchFamily="18" charset="0"/>
                <a:cs typeface="Times New Roman" pitchFamily="18" charset="0"/>
              </a:rPr>
              <a:t>không được</a:t>
            </a:r>
            <a:r>
              <a:rPr lang="vi-VN" sz="2800" dirty="0">
                <a:latin typeface="Times New Roman" pitchFamily="18" charset="0"/>
                <a:cs typeface="Times New Roman" pitchFamily="18" charset="0"/>
              </a:rPr>
              <a:t> gọi là nguồn âm?</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 Nước suối chảy.</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B. Mặt trống khi được gõ.</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 Các ngón tay dùng để gảy đàn ghi ta.</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D. Sóng biển vỗ vào bờ.</a:t>
            </a:r>
          </a:p>
        </p:txBody>
      </p:sp>
      <p:sp>
        <p:nvSpPr>
          <p:cNvPr id="8" name="Oval 7"/>
          <p:cNvSpPr/>
          <p:nvPr/>
        </p:nvSpPr>
        <p:spPr>
          <a:xfrm>
            <a:off x="899885" y="981738"/>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99885" y="3233057"/>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4">
            <a:extLst>
              <a:ext uri="{FF2B5EF4-FFF2-40B4-BE49-F238E27FC236}">
                <a16:creationId xmlns:a16="http://schemas.microsoft.com/office/drawing/2014/main" id="{4273F7D9-2DA5-D0B8-5872-F591632ED02E}"/>
              </a:ext>
            </a:extLst>
          </p:cNvPr>
          <p:cNvSpPr/>
          <p:nvPr/>
        </p:nvSpPr>
        <p:spPr>
          <a:xfrm>
            <a:off x="114300" y="4344054"/>
            <a:ext cx="12192000" cy="2246769"/>
          </a:xfrm>
          <a:prstGeom prst="rect">
            <a:avLst/>
          </a:prstGeom>
        </p:spPr>
        <p:txBody>
          <a:bodyPr wrap="square">
            <a:spAutoFit/>
          </a:bodyPr>
          <a:lstStyle/>
          <a:p>
            <a:r>
              <a:rPr lang="en-US" sz="2800" dirty="0">
                <a:latin typeface="Times New Roman" pitchFamily="18" charset="0"/>
                <a:cs typeface="Times New Roman" pitchFamily="18" charset="0"/>
              </a:rPr>
              <a:t>7. </a:t>
            </a:r>
            <a:r>
              <a:rPr lang="vi-VN" sz="2800" dirty="0">
                <a:latin typeface="Times New Roman" pitchFamily="18" charset="0"/>
                <a:cs typeface="Times New Roman" pitchFamily="18" charset="0"/>
              </a:rPr>
              <a:t>Âm thanh </a:t>
            </a:r>
            <a:r>
              <a:rPr lang="vi-VN" sz="2800" b="1" dirty="0">
                <a:latin typeface="Times New Roman" pitchFamily="18" charset="0"/>
                <a:cs typeface="Times New Roman" pitchFamily="18" charset="0"/>
              </a:rPr>
              <a:t>không </a:t>
            </a:r>
            <a:r>
              <a:rPr lang="vi-VN" sz="2800" dirty="0">
                <a:latin typeface="Times New Roman" pitchFamily="18" charset="0"/>
                <a:cs typeface="Times New Roman" pitchFamily="18" charset="0"/>
              </a:rPr>
              <a:t>truyền được</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 trong thủy ngân.</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B. trong khí hydrogen.</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 trong chân không.</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D. trong thép.</a:t>
            </a:r>
          </a:p>
        </p:txBody>
      </p:sp>
      <p:sp>
        <p:nvSpPr>
          <p:cNvPr id="3" name="Oval 7">
            <a:extLst>
              <a:ext uri="{FF2B5EF4-FFF2-40B4-BE49-F238E27FC236}">
                <a16:creationId xmlns:a16="http://schemas.microsoft.com/office/drawing/2014/main" id="{3C385B65-01CD-6F27-BF73-94362E85D111}"/>
              </a:ext>
            </a:extLst>
          </p:cNvPr>
          <p:cNvSpPr/>
          <p:nvPr/>
        </p:nvSpPr>
        <p:spPr>
          <a:xfrm>
            <a:off x="982433" y="5680319"/>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6" presetID="18" presetClass="entr" presetSubtype="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Righ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75241"/>
            <a:ext cx="12192000" cy="923330"/>
          </a:xfrm>
          <a:prstGeom prst="rect">
            <a:avLst/>
          </a:prstGeom>
          <a:noFill/>
        </p:spPr>
        <p:txBody>
          <a:bodyPr wrap="square" rtlCol="0">
            <a:spAutoFit/>
          </a:bodyPr>
          <a:lstStyle/>
          <a:p>
            <a:pPr algn="ctr"/>
            <a:r>
              <a:rPr lang="en-US" sz="5400" b="1" dirty="0">
                <a:solidFill>
                  <a:srgbClr val="FF00FF"/>
                </a:solidFill>
                <a:latin typeface="Times New Roman" pitchFamily="18" charset="0"/>
                <a:cs typeface="Times New Roman" pitchFamily="18" charset="0"/>
              </a:rPr>
              <a:t>CHỦ ĐỀ 5: ÂM THANH</a:t>
            </a:r>
            <a:endParaRPr lang="en-US" sz="3200" b="1" dirty="0">
              <a:solidFill>
                <a:srgbClr val="FF00FF"/>
              </a:solidFill>
              <a:latin typeface="Times New Roman" pitchFamily="18" charset="0"/>
              <a:cs typeface="Times New Roman" pitchFamily="18" charset="0"/>
            </a:endParaRPr>
          </a:p>
        </p:txBody>
      </p:sp>
      <p:sp>
        <p:nvSpPr>
          <p:cNvPr id="5" name="TextBox 4"/>
          <p:cNvSpPr txBox="1"/>
          <p:nvPr/>
        </p:nvSpPr>
        <p:spPr>
          <a:xfrm>
            <a:off x="0" y="2854927"/>
            <a:ext cx="12192000" cy="769441"/>
          </a:xfrm>
          <a:prstGeom prst="rect">
            <a:avLst/>
          </a:prstGeom>
          <a:noFill/>
        </p:spPr>
        <p:txBody>
          <a:bodyPr wrap="square" rtlCol="0">
            <a:spAutoFit/>
          </a:bodyPr>
          <a:lstStyle/>
          <a:p>
            <a:pPr algn="ctr"/>
            <a:r>
              <a:rPr lang="en-US" sz="4400" b="1" dirty="0">
                <a:solidFill>
                  <a:srgbClr val="00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2309237" y="218729"/>
            <a:ext cx="8466387" cy="707846"/>
          </a:xfrm>
          <a:prstGeom prst="rect">
            <a:avLst/>
          </a:prstGeom>
          <a:noFill/>
          <a:ln>
            <a:noFill/>
          </a:ln>
        </p:spPr>
        <p:txBody>
          <a:bodyPr spcFirstLastPara="1" wrap="square" lIns="91425" tIns="45700" rIns="91425" bIns="45700" anchor="t" anchorCtr="0">
            <a:spAutoFit/>
          </a:bodyPr>
          <a:lstStyle/>
          <a:p>
            <a:pPr algn="ctr"/>
            <a:r>
              <a:rPr lang="en-US" sz="4000" b="1">
                <a:solidFill>
                  <a:srgbClr val="FF0000"/>
                </a:solidFill>
                <a:latin typeface="Times New Roman"/>
                <a:ea typeface="Times New Roman"/>
                <a:cs typeface="Times New Roman"/>
                <a:sym typeface="Times New Roman"/>
              </a:rPr>
              <a:t>NỘI DUNG CHÍNH CỦA BÀI HỌC</a:t>
            </a:r>
            <a:endParaRPr sz="2800">
              <a:solidFill>
                <a:prstClr val="black"/>
              </a:solidFill>
            </a:endParaRPr>
          </a:p>
        </p:txBody>
      </p:sp>
      <p:grpSp>
        <p:nvGrpSpPr>
          <p:cNvPr id="2" name="Google Shape;138;p7"/>
          <p:cNvGrpSpPr/>
          <p:nvPr/>
        </p:nvGrpSpPr>
        <p:grpSpPr>
          <a:xfrm>
            <a:off x="-5629480" y="-450169"/>
            <a:ext cx="16811704" cy="8186013"/>
            <a:chOff x="-6875181" y="-1051632"/>
            <a:chExt cx="16811703" cy="8186013"/>
          </a:xfrm>
        </p:grpSpPr>
        <p:sp>
          <p:nvSpPr>
            <p:cNvPr id="139" name="Google Shape;139;p7"/>
            <p:cNvSpPr/>
            <p:nvPr/>
          </p:nvSpPr>
          <p:spPr>
            <a:xfrm>
              <a:off x="-6875181" y="-1051632"/>
              <a:ext cx="8186013" cy="8186013"/>
            </a:xfrm>
            <a:prstGeom prst="blockArc">
              <a:avLst>
                <a:gd name="adj1" fmla="val 18900000"/>
                <a:gd name="adj2" fmla="val 607399"/>
                <a:gd name="adj3" fmla="val 0"/>
              </a:avLst>
            </a:prstGeom>
            <a:noFill/>
            <a:ln w="12700" cap="flat" cmpd="sng">
              <a:solidFill>
                <a:srgbClr val="599B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7"/>
            <p:cNvSpPr/>
            <p:nvPr/>
          </p:nvSpPr>
          <p:spPr>
            <a:xfrm>
              <a:off x="844285" y="608274"/>
              <a:ext cx="8904885" cy="1216549"/>
            </a:xfrm>
            <a:prstGeom prst="rect">
              <a:avLst/>
            </a:pr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7"/>
            <p:cNvSpPr txBox="1"/>
            <p:nvPr/>
          </p:nvSpPr>
          <p:spPr>
            <a:xfrm>
              <a:off x="844285" y="608274"/>
              <a:ext cx="9092237"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a:solidFill>
                  <a:prstClr val="white"/>
                </a:solidFill>
                <a:latin typeface="Times New Roman"/>
                <a:ea typeface="Times New Roman"/>
                <a:cs typeface="Times New Roman"/>
                <a:sym typeface="Times New Roman"/>
              </a:endParaRPr>
            </a:p>
          </p:txBody>
        </p:sp>
        <p:sp>
          <p:nvSpPr>
            <p:cNvPr id="142" name="Google Shape;142;p7"/>
            <p:cNvSpPr/>
            <p:nvPr/>
          </p:nvSpPr>
          <p:spPr>
            <a:xfrm>
              <a:off x="83941" y="456206"/>
              <a:ext cx="1520687" cy="1520687"/>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7"/>
            <p:cNvSpPr/>
            <p:nvPr/>
          </p:nvSpPr>
          <p:spPr>
            <a:xfrm>
              <a:off x="1286501" y="2433099"/>
              <a:ext cx="8462669" cy="1216549"/>
            </a:xfrm>
            <a:prstGeom prst="rect">
              <a:avLst/>
            </a:prstGeom>
            <a:solidFill>
              <a:srgbClr val="2EE84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7"/>
            <p:cNvSpPr txBox="1"/>
            <p:nvPr/>
          </p:nvSpPr>
          <p:spPr>
            <a:xfrm>
              <a:off x="1286501" y="2433099"/>
              <a:ext cx="8555464"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6533">
                <a:solidFill>
                  <a:srgbClr val="0000CC"/>
                </a:solidFill>
                <a:latin typeface="Times New Roman"/>
                <a:ea typeface="Times New Roman"/>
                <a:cs typeface="Times New Roman"/>
                <a:sym typeface="Times New Roman"/>
              </a:endParaRPr>
            </a:p>
          </p:txBody>
        </p:sp>
        <p:sp>
          <p:nvSpPr>
            <p:cNvPr id="145" name="Google Shape;145;p7"/>
            <p:cNvSpPr/>
            <p:nvPr/>
          </p:nvSpPr>
          <p:spPr>
            <a:xfrm>
              <a:off x="5261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grpSp>
      <p:pic>
        <p:nvPicPr>
          <p:cNvPr id="18" name="Google Shape;238;p25"/>
          <p:cNvPicPr preferRelativeResize="0"/>
          <p:nvPr/>
        </p:nvPicPr>
        <p:blipFill rotWithShape="1">
          <a:blip r:embed="rId3">
            <a:alphaModFix/>
          </a:blip>
          <a:srcRect/>
          <a:stretch/>
        </p:blipFill>
        <p:spPr>
          <a:xfrm>
            <a:off x="1523249" y="1298900"/>
            <a:ext cx="1133475" cy="1038225"/>
          </a:xfrm>
          <a:prstGeom prst="rect">
            <a:avLst/>
          </a:prstGeom>
          <a:noFill/>
          <a:ln>
            <a:noFill/>
          </a:ln>
        </p:spPr>
      </p:pic>
      <p:pic>
        <p:nvPicPr>
          <p:cNvPr id="19" name="Google Shape;238;p25"/>
          <p:cNvPicPr preferRelativeResize="0"/>
          <p:nvPr/>
        </p:nvPicPr>
        <p:blipFill rotWithShape="1">
          <a:blip r:embed="rId3">
            <a:alphaModFix/>
          </a:blip>
          <a:srcRect/>
          <a:stretch/>
        </p:blipFill>
        <p:spPr>
          <a:xfrm>
            <a:off x="1965465" y="3194368"/>
            <a:ext cx="1133475" cy="1038225"/>
          </a:xfrm>
          <a:prstGeom prst="rect">
            <a:avLst/>
          </a:prstGeom>
          <a:noFill/>
          <a:ln>
            <a:noFill/>
          </a:ln>
        </p:spPr>
      </p:pic>
      <p:sp>
        <p:nvSpPr>
          <p:cNvPr id="4" name="Rectangle 3"/>
          <p:cNvSpPr/>
          <p:nvPr/>
        </p:nvSpPr>
        <p:spPr>
          <a:xfrm>
            <a:off x="2844076" y="1479301"/>
            <a:ext cx="9028376" cy="646331"/>
          </a:xfrm>
          <a:prstGeom prst="rect">
            <a:avLst/>
          </a:prstGeom>
        </p:spPr>
        <p:txBody>
          <a:bodyPr wrap="square">
            <a:spAutoFit/>
          </a:bodyPr>
          <a:lstStyle/>
          <a:p>
            <a:r>
              <a:rPr lang="en-US" sz="3600" b="1" dirty="0" err="1">
                <a:solidFill>
                  <a:srgbClr val="0070C0"/>
                </a:solidFill>
                <a:latin typeface="Times New Roman" panose="02020603050405020304" pitchFamily="18" charset="0"/>
              </a:rPr>
              <a:t>SỰ</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TRUYỀN</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ÂM</a:t>
            </a:r>
            <a:r>
              <a:rPr lang="en-US" sz="3600" b="1" dirty="0">
                <a:solidFill>
                  <a:srgbClr val="0070C0"/>
                </a:solidFill>
                <a:latin typeface="Times New Roman" panose="02020603050405020304" pitchFamily="18" charset="0"/>
              </a:rPr>
              <a:t> TRONG </a:t>
            </a:r>
            <a:r>
              <a:rPr lang="en-US" sz="3600" b="1" dirty="0" err="1">
                <a:solidFill>
                  <a:srgbClr val="0070C0"/>
                </a:solidFill>
                <a:latin typeface="Times New Roman" panose="02020603050405020304" pitchFamily="18" charset="0"/>
              </a:rPr>
              <a:t>KHÔNG</a:t>
            </a:r>
            <a:r>
              <a:rPr lang="en-US" sz="3600" b="1" dirty="0">
                <a:solidFill>
                  <a:srgbClr val="0070C0"/>
                </a:solidFill>
                <a:latin typeface="Times New Roman" panose="02020603050405020304" pitchFamily="18" charset="0"/>
              </a:rPr>
              <a:t> </a:t>
            </a:r>
            <a:r>
              <a:rPr lang="en-US" sz="3600" b="1" dirty="0" err="1">
                <a:solidFill>
                  <a:srgbClr val="0070C0"/>
                </a:solidFill>
                <a:latin typeface="Times New Roman" panose="02020603050405020304" pitchFamily="18" charset="0"/>
              </a:rPr>
              <a:t>KHÍ</a:t>
            </a:r>
            <a:endParaRPr lang="en-US" sz="3600" dirty="0">
              <a:solidFill>
                <a:srgbClr val="0070C0"/>
              </a:solidFill>
            </a:endParaRPr>
          </a:p>
        </p:txBody>
      </p:sp>
      <p:sp>
        <p:nvSpPr>
          <p:cNvPr id="8" name="Rectangle 7"/>
          <p:cNvSpPr/>
          <p:nvPr/>
        </p:nvSpPr>
        <p:spPr>
          <a:xfrm>
            <a:off x="3407081" y="3305833"/>
            <a:ext cx="7587795" cy="1077218"/>
          </a:xfrm>
          <a:prstGeom prst="rect">
            <a:avLst/>
          </a:prstGeom>
        </p:spPr>
        <p:txBody>
          <a:bodyPr wrap="square">
            <a:spAutoFit/>
          </a:bodyPr>
          <a:lstStyle/>
          <a:p>
            <a:r>
              <a:rPr lang="en-US" sz="3200" b="1" dirty="0" err="1">
                <a:solidFill>
                  <a:srgbClr val="FF0000"/>
                </a:solidFill>
                <a:latin typeface="Times New Roman" panose="02020603050405020304" pitchFamily="18" charset="0"/>
                <a:ea typeface="Calibri" panose="020F0502020204030204" pitchFamily="34" charset="0"/>
              </a:rPr>
              <a:t>SỰ</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TRUYỀN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ÂM</a:t>
            </a:r>
            <a:r>
              <a:rPr lang="en-US" sz="3200" b="1" dirty="0">
                <a:solidFill>
                  <a:srgbClr val="FF0000"/>
                </a:solidFill>
                <a:latin typeface="Times New Roman" panose="02020603050405020304" pitchFamily="18" charset="0"/>
                <a:ea typeface="Calibri" panose="020F0502020204030204" pitchFamily="34" charset="0"/>
              </a:rPr>
              <a:t> TRONG </a:t>
            </a:r>
            <a:r>
              <a:rPr lang="en-US" sz="3200" b="1" dirty="0" err="1">
                <a:solidFill>
                  <a:srgbClr val="FF0000"/>
                </a:solidFill>
                <a:latin typeface="Times New Roman" panose="02020603050405020304" pitchFamily="18" charset="0"/>
                <a:ea typeface="Calibri" panose="020F0502020204030204" pitchFamily="34" charset="0"/>
              </a:rPr>
              <a:t>CHẤT</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RẮN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VÀ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CHẤT</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LỎNG</a:t>
            </a:r>
            <a:endParaRPr lang="vi-VN" sz="32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511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endParaRPr lang="en-US" sz="28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463425" y="0"/>
            <a:ext cx="3322183" cy="6862725"/>
          </a:xfrm>
          <a:prstGeom prst="rect">
            <a:avLst/>
          </a:prstGeom>
          <a:noFill/>
          <a:ln w="9525">
            <a:noFill/>
            <a:miter lim="800000"/>
            <a:headEnd/>
            <a:tailEnd/>
          </a:ln>
          <a:effectLst/>
        </p:spPr>
      </p:pic>
      <p:sp>
        <p:nvSpPr>
          <p:cNvPr id="5" name="TextBox 4"/>
          <p:cNvSpPr txBox="1"/>
          <p:nvPr/>
        </p:nvSpPr>
        <p:spPr>
          <a:xfrm>
            <a:off x="355592" y="137189"/>
            <a:ext cx="7170065" cy="954107"/>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Điều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gõ</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đàn</a:t>
            </a:r>
            <a:r>
              <a:rPr lang="en-US" sz="2800" dirty="0">
                <a:solidFill>
                  <a:srgbClr val="FF0000"/>
                </a:solidFill>
                <a:latin typeface="Times New Roman" pitchFamily="18" charset="0"/>
                <a:cs typeface="Times New Roman" pitchFamily="18" charset="0"/>
              </a:rPr>
              <a:t> hay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nhánh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thoa</a:t>
            </a:r>
            <a:r>
              <a:rPr lang="en-US" sz="2800" dirty="0">
                <a:solidFill>
                  <a:srgbClr val="FF0000"/>
                </a:solidFill>
                <a:latin typeface="Times New Roman" pitchFamily="18" charset="0"/>
                <a:cs typeface="Times New Roman" pitchFamily="18" charset="0"/>
              </a:rPr>
              <a:t>?</a:t>
            </a:r>
          </a:p>
        </p:txBody>
      </p:sp>
      <p:sp>
        <p:nvSpPr>
          <p:cNvPr id="6" name="TextBox 5"/>
          <p:cNvSpPr txBox="1"/>
          <p:nvPr/>
        </p:nvSpPr>
        <p:spPr>
          <a:xfrm>
            <a:off x="464452" y="1274199"/>
            <a:ext cx="6415314"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Người</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được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do </a:t>
            </a:r>
            <a:r>
              <a:rPr lang="en-US" sz="2800" dirty="0" err="1">
                <a:solidFill>
                  <a:srgbClr val="FF00FF"/>
                </a:solidFill>
                <a:latin typeface="Times New Roman" pitchFamily="18" charset="0"/>
                <a:cs typeface="Times New Roman" pitchFamily="18" charset="0"/>
              </a:rPr>
              <a:t>đàn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trống</a:t>
            </a:r>
            <a:r>
              <a:rPr lang="en-US" sz="2800" dirty="0">
                <a:solidFill>
                  <a:srgbClr val="FF00FF"/>
                </a:solidFill>
                <a:latin typeface="Times New Roman" pitchFamily="18" charset="0"/>
                <a:cs typeface="Times New Roman" pitchFamily="18" charset="0"/>
              </a:rPr>
              <a:t> hay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a:t>
            </a:r>
          </a:p>
        </p:txBody>
      </p:sp>
      <p:cxnSp>
        <p:nvCxnSpPr>
          <p:cNvPr id="9" name="Straight Connector 8"/>
          <p:cNvCxnSpPr/>
          <p:nvPr/>
        </p:nvCxnSpPr>
        <p:spPr>
          <a:xfrm rot="10800000" flipV="1">
            <a:off x="5863772" y="1349829"/>
            <a:ext cx="3976915" cy="1654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863774" y="3018972"/>
            <a:ext cx="4499427" cy="2322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834743" y="2989944"/>
            <a:ext cx="3381828" cy="24819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72109" y="2728685"/>
            <a:ext cx="2322285"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NGUỒN ÂM</a:t>
            </a:r>
          </a:p>
        </p:txBody>
      </p:sp>
      <p:sp>
        <p:nvSpPr>
          <p:cNvPr id="2" name="Hình chữ nhật 1">
            <a:extLst>
              <a:ext uri="{FF2B5EF4-FFF2-40B4-BE49-F238E27FC236}">
                <a16:creationId xmlns:a16="http://schemas.microsoft.com/office/drawing/2014/main" id="{10FD72B6-ABF6-3CA4-7A05-94F229D0FE75}"/>
              </a:ext>
            </a:extLst>
          </p:cNvPr>
          <p:cNvSpPr/>
          <p:nvPr/>
        </p:nvSpPr>
        <p:spPr>
          <a:xfrm>
            <a:off x="1943100" y="5729288"/>
            <a:ext cx="4671333" cy="1128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B94DBE7D-9855-3ED4-2108-75F6C2B2EED6}"/>
              </a:ext>
            </a:extLst>
          </p:cNvPr>
          <p:cNvSpPr txBox="1"/>
          <p:nvPr/>
        </p:nvSpPr>
        <p:spPr>
          <a:xfrm>
            <a:off x="812578" y="4741504"/>
            <a:ext cx="6336506" cy="553998"/>
          </a:xfrm>
          <a:prstGeom prst="rect">
            <a:avLst/>
          </a:prstGeom>
          <a:noFill/>
        </p:spPr>
        <p:txBody>
          <a:bodyPr wrap="square">
            <a:spAutoFit/>
          </a:bodyPr>
          <a:lstStyle/>
          <a:p>
            <a:r>
              <a:rPr lang="en-US" sz="3000" dirty="0" err="1">
                <a:solidFill>
                  <a:srgbClr val="FF0000"/>
                </a:solidFill>
                <a:latin typeface="Times New Roman" pitchFamily="18" charset="0"/>
                <a:cs typeface="Times New Roman" pitchFamily="18" charset="0"/>
              </a:rPr>
              <a:t>Vật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phát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ra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âm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gọi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là</a:t>
            </a:r>
            <a:r>
              <a:rPr lang="en-US" sz="3000"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nguồn</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âm</a:t>
            </a:r>
            <a:r>
              <a:rPr lang="en-US" sz="3000" u="sng" dirty="0">
                <a:solidFill>
                  <a:srgbClr val="FF0000"/>
                </a:solidFill>
                <a:latin typeface="Times New Roman" pitchFamily="18" charset="0"/>
                <a:cs typeface="Times New Roman" pitchFamily="18" charset="0"/>
              </a:rPr>
              <a:t>.</a:t>
            </a:r>
            <a:endParaRPr lang="en-US" sz="30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style.rotation</p:attrName>
                                        </p:attrNameLst>
                                      </p:cBhvr>
                                      <p:tavLst>
                                        <p:tav tm="0">
                                          <p:val>
                                            <p:fltVal val="90"/>
                                          </p:val>
                                        </p:tav>
                                        <p:tav tm="100000">
                                          <p:val>
                                            <p:fltVal val="0"/>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8" presetClass="entr" presetSubtype="1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childTnLst>
                          </p:cTn>
                        </p:par>
                        <p:par>
                          <p:cTn id="45" fill="hold">
                            <p:stCondLst>
                              <p:cond delay="1500"/>
                            </p:stCondLst>
                            <p:childTnLst>
                              <p:par>
                                <p:cTn id="46" presetID="18" presetClass="entr" presetSubtype="12"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Left)">
                                      <p:cBhvr>
                                        <p:cTn id="48" dur="500"/>
                                        <p:tgtEl>
                                          <p:spTgt spid="10"/>
                                        </p:tgtEl>
                                      </p:cBhvr>
                                    </p:animEffect>
                                  </p:childTnLst>
                                </p:cTn>
                              </p:par>
                            </p:childTnLst>
                          </p:cTn>
                        </p:par>
                        <p:par>
                          <p:cTn id="49" fill="hold">
                            <p:stCondLst>
                              <p:cond delay="2000"/>
                            </p:stCondLst>
                            <p:childTnLst>
                              <p:par>
                                <p:cTn id="50" presetID="18" presetClass="entr" presetSubtype="12"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downLeft)">
                                      <p:cBhvr>
                                        <p:cTn id="52" dur="500"/>
                                        <p:tgtEl>
                                          <p:spTgt spid="11"/>
                                        </p:tgtEl>
                                      </p:cBhvr>
                                    </p:animEffect>
                                  </p:childTnLst>
                                </p:cTn>
                              </p:par>
                            </p:childTnLst>
                          </p:cTn>
                        </p:par>
                        <p:par>
                          <p:cTn id="53" fill="hold">
                            <p:stCondLst>
                              <p:cond delay="2500"/>
                            </p:stCondLst>
                            <p:childTnLst>
                              <p:par>
                                <p:cTn id="54" presetID="4"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ox(in)">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13134" y="27792"/>
            <a:ext cx="7463376" cy="4882208"/>
          </a:xfrm>
          <a:prstGeom prst="rect">
            <a:avLst/>
          </a:prstGeom>
          <a:noFill/>
          <a:ln w="9525">
            <a:noFill/>
            <a:miter lim="800000"/>
            <a:headEnd/>
            <a:tailEnd/>
          </a:ln>
          <a:effectLst/>
        </p:spPr>
      </p:pic>
      <p:cxnSp>
        <p:nvCxnSpPr>
          <p:cNvPr id="7" name="Straight Arrow Connector 6"/>
          <p:cNvCxnSpPr/>
          <p:nvPr/>
        </p:nvCxnSpPr>
        <p:spPr>
          <a:xfrm>
            <a:off x="2251032" y="518556"/>
            <a:ext cx="478971"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4290" y="496785"/>
            <a:ext cx="478971"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7025437" y="2188492"/>
            <a:ext cx="444274" cy="9434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id="{1AC8B51C-9786-F79A-51CD-E32151CC54B8}"/>
              </a:ext>
            </a:extLst>
          </p:cNvPr>
          <p:cNvSpPr txBox="1"/>
          <p:nvPr/>
        </p:nvSpPr>
        <p:spPr>
          <a:xfrm>
            <a:off x="481082" y="4796252"/>
            <a:ext cx="11061857" cy="553998"/>
          </a:xfrm>
          <a:prstGeom prst="rect">
            <a:avLst/>
          </a:prstGeom>
          <a:solidFill>
            <a:schemeClr val="bg1"/>
          </a:solidFill>
        </p:spPr>
        <p:txBody>
          <a:bodyPr wrap="square">
            <a:spAutoFit/>
          </a:bodyPr>
          <a:lstStyle/>
          <a:p>
            <a:r>
              <a:rPr lang="en-US" sz="3000" dirty="0">
                <a:solidFill>
                  <a:srgbClr val="0000FF"/>
                </a:solidFill>
                <a:latin typeface="Times New Roman" panose="02020603050405020304" pitchFamily="18" charset="0"/>
                <a:cs typeface="Times New Roman" panose="02020603050405020304" pitchFamily="18" charset="0"/>
              </a:rPr>
              <a:t>Khi </a:t>
            </a:r>
            <a:r>
              <a:rPr lang="en-US" sz="3000" dirty="0" err="1">
                <a:solidFill>
                  <a:srgbClr val="0000FF"/>
                </a:solidFill>
                <a:latin typeface="Times New Roman" panose="02020603050405020304" pitchFamily="18" charset="0"/>
                <a:cs typeface="Times New Roman" panose="02020603050405020304" pitchFamily="18" charset="0"/>
              </a:rPr>
              <a:t>phát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ra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âm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mặt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trống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dây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nhánh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âm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thoa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đều</a:t>
            </a:r>
            <a:r>
              <a:rPr lang="en-US" sz="3000" dirty="0">
                <a:solidFill>
                  <a:srgbClr val="0000FF"/>
                </a:solidFill>
                <a:latin typeface="Times New Roman" panose="02020603050405020304" pitchFamily="18" charset="0"/>
                <a:cs typeface="Times New Roman" panose="02020603050405020304" pitchFamily="18" charset="0"/>
              </a:rPr>
              <a:t> rung </a:t>
            </a:r>
            <a:r>
              <a:rPr lang="en-US" sz="3000" dirty="0" err="1">
                <a:solidFill>
                  <a:srgbClr val="0000FF"/>
                </a:solidFill>
                <a:latin typeface="Times New Roman" panose="02020603050405020304" pitchFamily="18" charset="0"/>
                <a:cs typeface="Times New Roman" panose="02020603050405020304" pitchFamily="18" charset="0"/>
              </a:rPr>
              <a:t>động</a:t>
            </a:r>
            <a:endParaRPr lang="en-US" sz="3000" dirty="0">
              <a:solidFill>
                <a:srgbClr val="0000FF"/>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A34E1AB5-FB5A-1D7E-BEFD-04001CD745B3}"/>
              </a:ext>
            </a:extLst>
          </p:cNvPr>
          <p:cNvSpPr txBox="1"/>
          <p:nvPr/>
        </p:nvSpPr>
        <p:spPr>
          <a:xfrm>
            <a:off x="1788134" y="4029501"/>
            <a:ext cx="2731418" cy="553998"/>
          </a:xfrm>
          <a:prstGeom prst="rect">
            <a:avLst/>
          </a:prstGeom>
          <a:solidFill>
            <a:schemeClr val="bg1"/>
          </a:solidFill>
        </p:spPr>
        <p:txBody>
          <a:bodyPr wrap="square">
            <a:spAutoFit/>
          </a:bodyPr>
          <a:lstStyle/>
          <a:p>
            <a:r>
              <a:rPr lang="en-US" sz="3000" dirty="0" err="1">
                <a:latin typeface="Times New Roman" panose="02020603050405020304" pitchFamily="18" charset="0"/>
                <a:cs typeface="Times New Roman" panose="02020603050405020304" pitchFamily="18" charset="0"/>
              </a:rPr>
              <a:t>Nhánh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a:t>
            </a:r>
            <a:endParaRPr lang="en-US" sz="3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EE5C6C2A-5C55-6138-E4C3-70B1332AA26F}"/>
              </a:ext>
            </a:extLst>
          </p:cNvPr>
          <p:cNvSpPr txBox="1"/>
          <p:nvPr/>
        </p:nvSpPr>
        <p:spPr>
          <a:xfrm>
            <a:off x="6430224" y="3934917"/>
            <a:ext cx="2731418" cy="553998"/>
          </a:xfrm>
          <a:prstGeom prst="rect">
            <a:avLst/>
          </a:prstGeom>
          <a:solidFill>
            <a:schemeClr val="bg1"/>
          </a:solidFill>
        </p:spPr>
        <p:txBody>
          <a:bodyPr wrap="square">
            <a:spAutoFit/>
          </a:bodyPr>
          <a:lstStyle/>
          <a:p>
            <a:r>
              <a:rPr lang="en-US" sz="3000" dirty="0" err="1">
                <a:latin typeface="Times New Roman" panose="02020603050405020304" pitchFamily="18" charset="0"/>
                <a:cs typeface="Times New Roman" panose="02020603050405020304" pitchFamily="18" charset="0"/>
              </a:rPr>
              <a:t>Dây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đàn</a:t>
            </a:r>
            <a:endParaRPr lang="en-US" sz="30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A0A1E85-0AEA-F90E-2E68-ED79D9D124F9}"/>
              </a:ext>
            </a:extLst>
          </p:cNvPr>
          <p:cNvSpPr txBox="1"/>
          <p:nvPr/>
        </p:nvSpPr>
        <p:spPr>
          <a:xfrm>
            <a:off x="481081" y="5371453"/>
            <a:ext cx="11061857" cy="1015663"/>
          </a:xfrm>
          <a:prstGeom prst="rect">
            <a:avLst/>
          </a:prstGeom>
          <a:noFill/>
        </p:spPr>
        <p:txBody>
          <a:bodyPr wrap="square">
            <a:spAutoFit/>
          </a:bodyPr>
          <a:lstStyle/>
          <a:p>
            <a:r>
              <a:rPr lang="en-US" sz="3000" dirty="0" err="1">
                <a:latin typeface="Times New Roman" panose="02020603050405020304" pitchFamily="18" charset="0"/>
                <a:cs typeface="Times New Roman" panose="02020603050405020304" pitchFamily="18" charset="0"/>
              </a:rPr>
              <a:t>O</a:t>
            </a:r>
            <a:r>
              <a:rPr lang="en-US" sz="3000" baseline="-25000" dirty="0" err="1">
                <a:latin typeface="Times New Roman" panose="02020603050405020304" pitchFamily="18" charset="0"/>
                <a:cs typeface="Times New Roman" panose="02020603050405020304" pitchFamily="18" charset="0"/>
              </a:rPr>
              <a:t>1</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a:t>
            </a:r>
            <a:r>
              <a:rPr lang="en-US" sz="3000" baseline="-25000" dirty="0" err="1">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Khi rung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659C256F-9D96-7352-9247-7143F30623C8}"/>
              </a:ext>
            </a:extLst>
          </p:cNvPr>
          <p:cNvSpPr txBox="1"/>
          <p:nvPr/>
        </p:nvSpPr>
        <p:spPr>
          <a:xfrm>
            <a:off x="9161642" y="5879284"/>
            <a:ext cx="3388953" cy="553998"/>
          </a:xfrm>
          <a:prstGeom prst="rect">
            <a:avLst/>
          </a:prstGeom>
          <a:noFill/>
        </p:spPr>
        <p:txBody>
          <a:bodyPr wrap="square">
            <a:spAutoFit/>
          </a:bodyPr>
          <a:lstStyle/>
          <a:p>
            <a:r>
              <a:rPr lang="en-US" sz="30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DAO </a:t>
            </a:r>
            <a:r>
              <a:rPr lang="en-US" sz="30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ĐỘNG</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7F7AED81-AECD-F3EE-6C7D-EFC8D721763A}"/>
              </a:ext>
            </a:extLst>
          </p:cNvPr>
          <p:cNvSpPr txBox="1"/>
          <p:nvPr/>
        </p:nvSpPr>
        <p:spPr>
          <a:xfrm>
            <a:off x="1378743" y="6304002"/>
            <a:ext cx="9055894" cy="553998"/>
          </a:xfrm>
          <a:prstGeom prst="rect">
            <a:avLst/>
          </a:prstGeom>
          <a:noFill/>
        </p:spPr>
        <p:txBody>
          <a:bodyPr wrap="square">
            <a:spAutoFit/>
          </a:bodyPr>
          <a:lstStyle/>
          <a:p>
            <a:pPr algn="just">
              <a:buFontTx/>
              <a:buChar char="-"/>
            </a:pPr>
            <a:r>
              <a:rPr lang="en-US" sz="3000" dirty="0">
                <a:solidFill>
                  <a:srgbClr val="FF0000"/>
                </a:solidFill>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Dao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là</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sự</a:t>
            </a:r>
            <a:r>
              <a:rPr lang="en-US" sz="3000" dirty="0">
                <a:solidFill>
                  <a:srgbClr val="FF0000"/>
                </a:solidFill>
                <a:latin typeface="Times New Roman" pitchFamily="18" charset="0"/>
                <a:cs typeface="Times New Roman" pitchFamily="18" charset="0"/>
              </a:rPr>
              <a:t> rung </a:t>
            </a:r>
            <a:r>
              <a:rPr lang="en-US" sz="3000" dirty="0" err="1">
                <a:solidFill>
                  <a:srgbClr val="FF0000"/>
                </a:solidFill>
                <a:latin typeface="Times New Roman" pitchFamily="18" charset="0"/>
                <a:cs typeface="Times New Roman" pitchFamily="18" charset="0"/>
              </a:rPr>
              <a:t>động</a:t>
            </a:r>
            <a:r>
              <a:rPr lang="en-US" sz="3000" dirty="0">
                <a:solidFill>
                  <a:srgbClr val="FF0000"/>
                </a:solidFill>
                <a:latin typeface="Times New Roman" pitchFamily="18" charset="0"/>
                <a:cs typeface="Times New Roman" pitchFamily="18" charset="0"/>
              </a:rPr>
              <a:t> qua </a:t>
            </a:r>
            <a:r>
              <a:rPr lang="en-US" sz="3000" dirty="0" err="1">
                <a:solidFill>
                  <a:srgbClr val="FF0000"/>
                </a:solidFill>
                <a:latin typeface="Times New Roman" pitchFamily="18" charset="0"/>
                <a:cs typeface="Times New Roman" pitchFamily="18" charset="0"/>
              </a:rPr>
              <a:t>lại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vị</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trí</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bằng</a:t>
            </a:r>
            <a:r>
              <a:rPr lang="en-US" sz="30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repeatCount="1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53" presetClass="entr" presetSubtype="0" repeatCount="1000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repeatCount="1000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1398" b="4902"/>
          <a:stretch/>
        </p:blipFill>
        <p:spPr bwMode="auto">
          <a:xfrm>
            <a:off x="174171" y="-1"/>
            <a:ext cx="4775200" cy="6000751"/>
          </a:xfrm>
          <a:prstGeom prst="rect">
            <a:avLst/>
          </a:prstGeom>
          <a:noFill/>
          <a:ln w="9525">
            <a:noFill/>
            <a:miter lim="800000"/>
            <a:headEnd/>
            <a:tailEnd/>
          </a:ln>
          <a:effectLst/>
        </p:spPr>
      </p:pic>
      <p:sp>
        <p:nvSpPr>
          <p:cNvPr id="10" name="Rectangle 9"/>
          <p:cNvSpPr/>
          <p:nvPr/>
        </p:nvSpPr>
        <p:spPr>
          <a:xfrm>
            <a:off x="5177971" y="924903"/>
            <a:ext cx="6096000" cy="1815882"/>
          </a:xfrm>
          <a:prstGeom prst="rect">
            <a:avLst/>
          </a:prstGeom>
        </p:spPr>
        <p:txBody>
          <a:bodyPr>
            <a:spAutoFit/>
          </a:bodyPr>
          <a:lstStyle/>
          <a:p>
            <a:pPr algn="just"/>
            <a:r>
              <a:rPr lang="vi-VN" sz="2800" dirty="0">
                <a:solidFill>
                  <a:srgbClr val="FF00FF"/>
                </a:solidFill>
                <a:latin typeface="Times New Roman" pitchFamily="18" charset="0"/>
                <a:cs typeface="Times New Roman" pitchFamily="18" charset="0"/>
              </a:rPr>
              <a:t>Vị trí cân bằng của viên bi là vị trí A vì A là vị trí đứng yên của con lắc, khi dao động con lắc liên tục chuyển động qua lại hai bên vị trí A.</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27999" y="87084"/>
            <a:ext cx="3846286" cy="3970318"/>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THẢO LUẬN (3’)</a:t>
            </a:r>
          </a:p>
          <a:p>
            <a:pPr algn="just"/>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luân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1" y="573541"/>
            <a:ext cx="8074459" cy="3577545"/>
          </a:xfrm>
          <a:prstGeom prst="rect">
            <a:avLst/>
          </a:prstGeom>
          <a:noFill/>
          <a:ln w="9525">
            <a:noFill/>
            <a:miter lim="800000"/>
            <a:headEnd/>
            <a:tailEnd/>
          </a:ln>
          <a:effectLst/>
        </p:spPr>
      </p:pic>
      <p:sp>
        <p:nvSpPr>
          <p:cNvPr id="6" name="Rectangle 5"/>
          <p:cNvSpPr/>
          <p:nvPr/>
        </p:nvSpPr>
        <p:spPr>
          <a:xfrm>
            <a:off x="1" y="4102340"/>
            <a:ext cx="12191999"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mỗi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đẩy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chúng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nén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giữa</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0" y="5429463"/>
            <a:ext cx="12191999"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giữa</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nén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8" name="Right Arrow 7"/>
          <p:cNvSpPr/>
          <p:nvPr/>
        </p:nvSpPr>
        <p:spPr>
          <a:xfrm>
            <a:off x="2423887" y="1349828"/>
            <a:ext cx="682172" cy="3628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82171" y="1349828"/>
            <a:ext cx="696686" cy="3773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159830" y="1255486"/>
            <a:ext cx="682172" cy="3628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959599" y="1270000"/>
            <a:ext cx="696686" cy="3773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4" presetID="18" presetClass="entr" presetSubtype="6" repeatCount="1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par>
                                <p:cTn id="27" presetID="18" presetClass="entr" presetSubtype="12" repeatCount="1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8" presetID="18" presetClass="entr" presetSubtype="6" repeatCount="1000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par>
                                <p:cTn id="41" presetID="18" presetClass="entr" presetSubtype="12" repeatCount="1000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animBg="1"/>
      <p:bldP spid="9" grpId="0" animBg="1"/>
      <p:bldP spid="11" grpId="0" animBg="1"/>
      <p:bldP spid="12" grpId="0" animBg="1"/>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2621</TotalTime>
  <Words>1365</Words>
  <Application>Microsoft Office PowerPoint</Application>
  <PresentationFormat>Màn hình rộng</PresentationFormat>
  <Paragraphs>72</Paragraphs>
  <Slides>20</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20</vt:i4>
      </vt:variant>
    </vt:vector>
  </HeadingPairs>
  <TitlesOfParts>
    <vt:vector size="25" baseType="lpstr">
      <vt:lpstr>Arial</vt:lpstr>
      <vt:lpstr>Calibri</vt:lpstr>
      <vt:lpstr>Calibri Light</vt:lpstr>
      <vt:lpstr>Times New Roman</vt:lpstr>
      <vt:lpstr>MỞ ĐẦU KHTN 7-HIỀN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459</cp:revision>
  <dcterms:created xsi:type="dcterms:W3CDTF">2022-07-11T10:05:56Z</dcterms:created>
  <dcterms:modified xsi:type="dcterms:W3CDTF">2025-12-05T03:15:01Z</dcterms:modified>
</cp:coreProperties>
</file>