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35" r:id="rId2"/>
    <p:sldId id="357" r:id="rId3"/>
    <p:sldId id="334" r:id="rId4"/>
    <p:sldId id="360" r:id="rId5"/>
    <p:sldId id="404" r:id="rId6"/>
    <p:sldId id="405" r:id="rId7"/>
    <p:sldId id="406" r:id="rId8"/>
    <p:sldId id="412" r:id="rId9"/>
    <p:sldId id="413" r:id="rId10"/>
    <p:sldId id="407" r:id="rId11"/>
    <p:sldId id="408" r:id="rId12"/>
    <p:sldId id="409" r:id="rId13"/>
    <p:sldId id="414" r:id="rId14"/>
    <p:sldId id="410" r:id="rId15"/>
    <p:sldId id="403" r:id="rId16"/>
    <p:sldId id="411" r:id="rId17"/>
    <p:sldId id="415" r:id="rId18"/>
    <p:sldId id="416" r:id="rId19"/>
    <p:sldId id="417" r:id="rId20"/>
    <p:sldId id="418" r:id="rId21"/>
    <p:sldId id="420" r:id="rId22"/>
    <p:sldId id="421" r:id="rId23"/>
    <p:sldId id="419" r:id="rId24"/>
    <p:sldId id="422" r:id="rId25"/>
    <p:sldId id="423" r:id="rId26"/>
    <p:sldId id="42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00FF"/>
    <a:srgbClr val="FFFF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70" d="100"/>
          <a:sy n="70" d="100"/>
        </p:scale>
        <p:origin x="56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4/6/2025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4/6/2025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4/6/2025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4/6/2025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4/6/2025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4/6/2025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4/6/2025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4/6/2025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4/6/2025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4/6/2025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4/6/2025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4/6/2025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4/6/2025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4: </a:t>
            </a:r>
            <a:r>
              <a:rPr lang="en-US" sz="4400" b="1" dirty="0" err="1">
                <a:solidFill>
                  <a:srgbClr val="0000FF"/>
                </a:solidFill>
                <a:latin typeface="Times New Roman" pitchFamily="18" charset="0"/>
                <a:cs typeface="Times New Roman" pitchFamily="18" charset="0"/>
              </a:rPr>
              <a:t>VẬT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SỐNG</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11: DI </a:t>
            </a:r>
            <a:r>
              <a:rPr lang="en-US" sz="4000" b="1" dirty="0" err="1">
                <a:solidFill>
                  <a:srgbClr val="0000FF"/>
                </a:solidFill>
                <a:latin typeface="Times New Roman" pitchFamily="18" charset="0"/>
                <a:cs typeface="Times New Roman" pitchFamily="18" charset="0"/>
              </a:rPr>
              <a:t>TRUYỀN</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38: </a:t>
            </a:r>
            <a:r>
              <a:rPr lang="en-US" sz="3600" b="1" dirty="0" err="1">
                <a:solidFill>
                  <a:srgbClr val="0000FF"/>
                </a:solidFill>
                <a:latin typeface="Times New Roman" pitchFamily="18" charset="0"/>
                <a:cs typeface="Times New Roman" pitchFamily="18" charset="0"/>
              </a:rPr>
              <a:t>QUY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LUẬT</a:t>
            </a:r>
            <a:r>
              <a:rPr lang="en-US" sz="3600" b="1" dirty="0">
                <a:solidFill>
                  <a:srgbClr val="0000FF"/>
                </a:solidFill>
                <a:latin typeface="Times New Roman" pitchFamily="18" charset="0"/>
                <a:cs typeface="Times New Roman" pitchFamily="18" charset="0"/>
              </a:rPr>
              <a:t> DI </a:t>
            </a:r>
            <a:r>
              <a:rPr lang="en-US" sz="3600" b="1" dirty="0" err="1">
                <a:solidFill>
                  <a:srgbClr val="0000FF"/>
                </a:solidFill>
                <a:latin typeface="Times New Roman" pitchFamily="18" charset="0"/>
                <a:cs typeface="Times New Roman" pitchFamily="18" charset="0"/>
              </a:rPr>
              <a:t>TRUYỀN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MENDEL</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38: </a:t>
            </a:r>
            <a:r>
              <a:rPr lang="en-US" sz="2800" b="1" dirty="0" err="1">
                <a:solidFill>
                  <a:srgbClr val="FF00FF"/>
                </a:solidFill>
                <a:latin typeface="Times New Roman" pitchFamily="18" charset="0"/>
                <a:cs typeface="Times New Roman" pitchFamily="18" charset="0"/>
              </a:rPr>
              <a:t>QUY</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LUẬT</a:t>
            </a:r>
            <a:r>
              <a:rPr lang="en-US" sz="2800" b="1" dirty="0">
                <a:solidFill>
                  <a:srgbClr val="FF00FF"/>
                </a:solidFill>
                <a:latin typeface="Times New Roman" pitchFamily="18" charset="0"/>
                <a:cs typeface="Times New Roman" pitchFamily="18" charset="0"/>
              </a:rPr>
              <a:t>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MENDEL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Ý </a:t>
            </a:r>
            <a:r>
              <a:rPr lang="en-US" sz="2800" b="1" dirty="0" err="1">
                <a:solidFill>
                  <a:srgbClr val="0000FF"/>
                </a:solidFill>
                <a:latin typeface="Times New Roman" pitchFamily="18" charset="0"/>
                <a:cs typeface="Times New Roman" pitchFamily="18" charset="0"/>
              </a:rPr>
              <a:t>TƯỞNG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MENDEL</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TextBox 18"/>
          <p:cNvSpPr txBox="1"/>
          <p:nvPr/>
        </p:nvSpPr>
        <p:spPr>
          <a:xfrm>
            <a:off x="0" y="85633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PHÉP</a:t>
            </a:r>
            <a:r>
              <a:rPr lang="en-US" sz="2800" b="1" dirty="0">
                <a:solidFill>
                  <a:srgbClr val="0000FF"/>
                </a:solidFill>
                <a:latin typeface="Times New Roman" pitchFamily="18" charset="0"/>
                <a:cs typeface="Times New Roman" pitchFamily="18" charset="0"/>
              </a:rPr>
              <a:t> LAI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CẶP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TRẠNG</a:t>
            </a:r>
            <a:endParaRPr lang="en-US" sz="2800" b="1" dirty="0">
              <a:solidFill>
                <a:srgbClr val="0000FF"/>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29177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Thí</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nghiệm</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lai</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cặp</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trạng</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 name="Rectangle 1"/>
          <p:cNvSpPr>
            <a:spLocks noChangeArrowheads="1"/>
          </p:cNvSpPr>
          <p:nvPr/>
        </p:nvSpPr>
        <p:spPr bwMode="auto">
          <a:xfrm>
            <a:off x="0" y="1727200"/>
            <a:ext cx="12192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Thí</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nghiệm</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lai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bố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mẹ</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thuần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chủng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khác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nhau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về</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một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màu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100%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F</a:t>
            </a:r>
            <a:r>
              <a:rPr kumimoji="0" lang="en-US" sz="2800" b="0" i="0" u="none" strike="noStrike" cap="none" normalizeH="0" baseline="-3000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1</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F</a:t>
            </a:r>
            <a:r>
              <a:rPr kumimoji="0" lang="en-US" sz="2800" b="0" i="0" u="none" strike="noStrike" cap="none" normalizeH="0" baseline="-3000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2</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theo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tỉ</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lệ</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3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 1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trắng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Giải</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thích</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Mỗi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do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một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di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truyền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qui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định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AA,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trắng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aa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endParaRPr kumimoji="0" lang="en-US" sz="2800" b="1" i="1"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di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truyền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được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về</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giao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tử</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quá</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trình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giảm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p>
          <a:p>
            <a:pPr algn="just" eaLnBrk="0" fontAlgn="base" hangingPunct="0">
              <a:spcBef>
                <a:spcPct val="0"/>
              </a:spcBef>
              <a:spcAft>
                <a:spcPct val="0"/>
              </a:spcAft>
            </a:pPr>
            <a:r>
              <a:rPr lang="en-US" sz="2800" dirty="0">
                <a:solidFill>
                  <a:srgbClr val="0000FF"/>
                </a:solidFill>
                <a:latin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đời</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a:t>
            </a:r>
            <a:r>
              <a:rPr lang="en-US" sz="2800" b="1" i="1" dirty="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3149661" y="4386961"/>
            <a:ext cx="5936344" cy="24710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4*#ppt_w"/>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1000" fill="hold"/>
                                        <p:tgtEl>
                                          <p:spTgt spid="2">
                                            <p:txEl>
                                              <p:pRg st="1" end="1"/>
                                            </p:txEl>
                                          </p:spTgt>
                                        </p:tgtEl>
                                        <p:attrNameLst>
                                          <p:attrName>ppt_w</p:attrName>
                                        </p:attrNameLst>
                                      </p:cBhvr>
                                      <p:tavLst>
                                        <p:tav tm="0">
                                          <p:val>
                                            <p:strVal val="4*#ppt_w"/>
                                          </p:val>
                                        </p:tav>
                                        <p:tav tm="100000">
                                          <p:val>
                                            <p:strVal val="#ppt_w"/>
                                          </p:val>
                                        </p:tav>
                                      </p:tavLst>
                                    </p:anim>
                                    <p:anim calcmode="lin" valueType="num">
                                      <p:cBhvr>
                                        <p:cTn id="21" dur="1000" fill="hold"/>
                                        <p:tgtEl>
                                          <p:spTgt spid="2">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1000" fill="hold"/>
                                        <p:tgtEl>
                                          <p:spTgt spid="2">
                                            <p:txEl>
                                              <p:pRg st="2" end="2"/>
                                            </p:txEl>
                                          </p:spTgt>
                                        </p:tgtEl>
                                        <p:attrNameLst>
                                          <p:attrName>ppt_w</p:attrName>
                                        </p:attrNameLst>
                                      </p:cBhvr>
                                      <p:tavLst>
                                        <p:tav tm="0">
                                          <p:val>
                                            <p:strVal val="4*#ppt_w"/>
                                          </p:val>
                                        </p:tav>
                                        <p:tav tm="100000">
                                          <p:val>
                                            <p:strVal val="#ppt_w"/>
                                          </p:val>
                                        </p:tav>
                                      </p:tavLst>
                                    </p:anim>
                                    <p:anim calcmode="lin" valueType="num">
                                      <p:cBhvr>
                                        <p:cTn id="27" dur="1000" fill="hold"/>
                                        <p:tgtEl>
                                          <p:spTgt spid="2">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p:cTn id="32" dur="1000" fill="hold"/>
                                        <p:tgtEl>
                                          <p:spTgt spid="2">
                                            <p:txEl>
                                              <p:pRg st="3" end="3"/>
                                            </p:txEl>
                                          </p:spTgt>
                                        </p:tgtEl>
                                        <p:attrNameLst>
                                          <p:attrName>ppt_w</p:attrName>
                                        </p:attrNameLst>
                                      </p:cBhvr>
                                      <p:tavLst>
                                        <p:tav tm="0">
                                          <p:val>
                                            <p:strVal val="4*#ppt_w"/>
                                          </p:val>
                                        </p:tav>
                                        <p:tav tm="100000">
                                          <p:val>
                                            <p:strVal val="#ppt_w"/>
                                          </p:val>
                                        </p:tav>
                                      </p:tavLst>
                                    </p:anim>
                                    <p:anim calcmode="lin" valueType="num">
                                      <p:cBhvr>
                                        <p:cTn id="33" dur="1000" fill="hold"/>
                                        <p:tgtEl>
                                          <p:spTgt spid="2">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p:cTn id="38" dur="1000" fill="hold"/>
                                        <p:tgtEl>
                                          <p:spTgt spid="2">
                                            <p:txEl>
                                              <p:pRg st="4" end="4"/>
                                            </p:txEl>
                                          </p:spTgt>
                                        </p:tgtEl>
                                        <p:attrNameLst>
                                          <p:attrName>ppt_w</p:attrName>
                                        </p:attrNameLst>
                                      </p:cBhvr>
                                      <p:tavLst>
                                        <p:tav tm="0">
                                          <p:val>
                                            <p:strVal val="4*#ppt_w"/>
                                          </p:val>
                                        </p:tav>
                                        <p:tav tm="100000">
                                          <p:val>
                                            <p:strVal val="#ppt_w"/>
                                          </p:val>
                                        </p:tav>
                                      </p:tavLst>
                                    </p:anim>
                                    <p:anim calcmode="lin" valueType="num">
                                      <p:cBhvr>
                                        <p:cTn id="39" dur="1000" fill="hold"/>
                                        <p:tgtEl>
                                          <p:spTgt spid="2">
                                            <p:txEl>
                                              <p:pRg st="4" end="4"/>
                                            </p:txEl>
                                          </p:spTgt>
                                        </p:tgtEl>
                                        <p:attrNameLst>
                                          <p:attrName>ppt_h</p:attrName>
                                        </p:attrNameLst>
                                      </p:cBhvr>
                                      <p:tavLst>
                                        <p:tav tm="0">
                                          <p:val>
                                            <p:strVal val="4*#ppt_h"/>
                                          </p:val>
                                        </p:tav>
                                        <p:tav tm="100000">
                                          <p:val>
                                            <p:strVal val="#ppt_h"/>
                                          </p:val>
                                        </p:tav>
                                      </p:tavLst>
                                    </p:anim>
                                  </p:childTnLst>
                                </p:cTn>
                              </p:par>
                              <p:par>
                                <p:cTn id="40" presetID="22" presetClass="exit" presetSubtype="2" fill="hold" nodeType="withEffect">
                                  <p:stCondLst>
                                    <p:cond delay="0"/>
                                  </p:stCondLst>
                                  <p:childTnLst>
                                    <p:animEffect transition="out" filter="wipe(right)">
                                      <p:cBhvr>
                                        <p:cTn id="41" dur="1000"/>
                                        <p:tgtEl>
                                          <p:spTgt spid="1026"/>
                                        </p:tgtEl>
                                      </p:cBhvr>
                                    </p:animEffect>
                                    <p:set>
                                      <p:cBhvr>
                                        <p:cTn id="42"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38: </a:t>
            </a:r>
            <a:r>
              <a:rPr lang="en-US" sz="2800" b="1" dirty="0" err="1">
                <a:solidFill>
                  <a:srgbClr val="FF00FF"/>
                </a:solidFill>
                <a:latin typeface="Times New Roman" pitchFamily="18" charset="0"/>
                <a:cs typeface="Times New Roman" pitchFamily="18" charset="0"/>
              </a:rPr>
              <a:t>QUY</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LUẬT</a:t>
            </a:r>
            <a:r>
              <a:rPr lang="en-US" sz="2800" b="1" dirty="0">
                <a:solidFill>
                  <a:srgbClr val="FF00FF"/>
                </a:solidFill>
                <a:latin typeface="Times New Roman" pitchFamily="18" charset="0"/>
                <a:cs typeface="Times New Roman" pitchFamily="18" charset="0"/>
              </a:rPr>
              <a:t>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MENDEL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0" y="40640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Thí</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nghiệm</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lai</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cặp</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trạng</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 name="Rectangle 1"/>
          <p:cNvSpPr>
            <a:spLocks noChangeArrowheads="1"/>
          </p:cNvSpPr>
          <p:nvPr/>
        </p:nvSpPr>
        <p:spPr bwMode="auto">
          <a:xfrm>
            <a:off x="0" y="841829"/>
            <a:ext cx="12192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i="1" dirty="0">
                <a:solidFill>
                  <a:srgbClr val="0000FF"/>
                </a:solidFill>
                <a:latin typeface="Times New Roman" pitchFamily="18" charset="0"/>
                <a:cs typeface="Times New Roman" pitchFamily="18" charset="0"/>
                <a:sym typeface="Wingdings"/>
              </a:rPr>
              <a:t>+ </a:t>
            </a:r>
            <a:r>
              <a:rPr lang="en-US" sz="2800" b="1" i="1" dirty="0" err="1">
                <a:solidFill>
                  <a:srgbClr val="0000FF"/>
                </a:solidFill>
                <a:latin typeface="Times New Roman" pitchFamily="18" charset="0"/>
                <a:cs typeface="Times New Roman" pitchFamily="18" charset="0"/>
              </a:rPr>
              <a:t>Sơ</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đồ</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lai</a:t>
            </a:r>
            <a:r>
              <a:rPr lang="en-US" sz="2800" b="1" i="1" dirty="0">
                <a:solidFill>
                  <a:srgbClr val="0000FF"/>
                </a:solidFill>
                <a:latin typeface="Times New Roman" pitchFamily="18" charset="0"/>
                <a:cs typeface="Times New Roman" pitchFamily="18" charset="0"/>
              </a:rPr>
              <a:t>:</a:t>
            </a:r>
            <a:r>
              <a:rPr lang="en-US" sz="2800" dirty="0">
                <a:solidFill>
                  <a:srgbClr val="0000FF"/>
                </a:solidFill>
                <a:latin typeface="Times New Roman" pitchFamily="18" charset="0"/>
                <a:cs typeface="Times New Roman" pitchFamily="18" charset="0"/>
              </a:rPr>
              <a:t> P</a:t>
            </a:r>
            <a:r>
              <a:rPr lang="en-US" sz="2800" baseline="-25000" dirty="0">
                <a:solidFill>
                  <a:srgbClr val="0000FF"/>
                </a:solidFill>
                <a:latin typeface="Times New Roman" pitchFamily="18" charset="0"/>
                <a:cs typeface="Times New Roman" pitchFamily="18" charset="0"/>
              </a:rPr>
              <a:t>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tím</a:t>
            </a:r>
            <a:r>
              <a:rPr lang="en-US" sz="2800" dirty="0">
                <a:solidFill>
                  <a:srgbClr val="0000FF"/>
                </a:solidFill>
                <a:latin typeface="Times New Roman" pitchFamily="18" charset="0"/>
                <a:cs typeface="Times New Roman" pitchFamily="18" charset="0"/>
              </a:rPr>
              <a:t>		 x		</a:t>
            </a:r>
            <a:r>
              <a:rPr lang="en-US" sz="2800" dirty="0" err="1">
                <a:solidFill>
                  <a:srgbClr val="0000FF"/>
                </a:solidFill>
                <a:latin typeface="Times New Roman" pitchFamily="18" charset="0"/>
                <a:cs typeface="Times New Roman" pitchFamily="18" charset="0"/>
              </a:rPr>
              <a:t>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trắng</a:t>
            </a:r>
            <a:endParaRPr lang="en-US" sz="28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AA	    			    </a:t>
            </a:r>
            <a:r>
              <a:rPr lang="en-US" sz="2800" dirty="0" err="1">
                <a:solidFill>
                  <a:srgbClr val="0000FF"/>
                </a:solidFill>
                <a:latin typeface="Times New Roman" pitchFamily="18" charset="0"/>
                <a:cs typeface="Times New Roman" pitchFamily="18" charset="0"/>
              </a:rPr>
              <a:t>aa</a:t>
            </a:r>
            <a:endParaRPr lang="en-US" sz="28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G</a:t>
            </a:r>
            <a:r>
              <a:rPr lang="en-US" sz="2800" baseline="-25000" dirty="0">
                <a:solidFill>
                  <a:srgbClr val="0000FF"/>
                </a:solidFill>
                <a:latin typeface="Times New Roman" pitchFamily="18" charset="0"/>
                <a:cs typeface="Times New Roman" pitchFamily="18" charset="0"/>
              </a:rPr>
              <a:t>P</a:t>
            </a:r>
            <a:r>
              <a:rPr lang="en-US" sz="2800" dirty="0">
                <a:solidFill>
                  <a:srgbClr val="0000FF"/>
                </a:solidFill>
                <a:latin typeface="Times New Roman" pitchFamily="18" charset="0"/>
                <a:cs typeface="Times New Roman" pitchFamily="18" charset="0"/>
              </a:rPr>
              <a:t>:        	A		    		     a</a:t>
            </a: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F</a:t>
            </a:r>
            <a:r>
              <a:rPr lang="en-US" sz="2800" baseline="-25000" dirty="0" err="1">
                <a:solidFill>
                  <a:srgbClr val="0000FF"/>
                </a:solidFill>
                <a:latin typeface="Times New Roman" pitchFamily="18" charset="0"/>
                <a:cs typeface="Times New Roman" pitchFamily="18" charset="0"/>
              </a:rPr>
              <a:t>1</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Aa</a:t>
            </a:r>
            <a:r>
              <a:rPr lang="en-US" sz="2800" dirty="0">
                <a:solidFill>
                  <a:srgbClr val="0000FF"/>
                </a:solidFill>
                <a:latin typeface="Times New Roman" pitchFamily="18" charset="0"/>
                <a:cs typeface="Times New Roman" pitchFamily="18" charset="0"/>
              </a:rPr>
              <a:t>-&gt; 100% </a:t>
            </a:r>
            <a:r>
              <a:rPr lang="en-US" sz="2800" dirty="0" err="1">
                <a:solidFill>
                  <a:srgbClr val="0000FF"/>
                </a:solidFill>
                <a:latin typeface="Times New Roman" pitchFamily="18" charset="0"/>
                <a:cs typeface="Times New Roman" pitchFamily="18" charset="0"/>
              </a:rPr>
              <a:t>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tím</a:t>
            </a:r>
            <a:endParaRPr lang="en-US" sz="28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F</a:t>
            </a:r>
            <a:r>
              <a:rPr lang="en-US" sz="2800" baseline="-25000" dirty="0" err="1">
                <a:solidFill>
                  <a:srgbClr val="0000FF"/>
                </a:solidFill>
                <a:latin typeface="Times New Roman" pitchFamily="18" charset="0"/>
                <a:cs typeface="Times New Roman" pitchFamily="18" charset="0"/>
              </a:rPr>
              <a:t>1</a:t>
            </a:r>
            <a:r>
              <a:rPr lang="en-US" sz="2800" dirty="0" err="1">
                <a:solidFill>
                  <a:srgbClr val="0000FF"/>
                </a:solidFill>
                <a:latin typeface="Times New Roman" pitchFamily="18" charset="0"/>
                <a:cs typeface="Times New Roman" pitchFamily="18" charset="0"/>
              </a:rPr>
              <a:t>xF</a:t>
            </a:r>
            <a:r>
              <a:rPr lang="en-US" sz="2800" baseline="-25000" dirty="0" err="1">
                <a:solidFill>
                  <a:srgbClr val="0000FF"/>
                </a:solidFill>
                <a:latin typeface="Times New Roman" pitchFamily="18" charset="0"/>
                <a:cs typeface="Times New Roman" pitchFamily="18" charset="0"/>
              </a:rPr>
              <a:t>1</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Aa</a:t>
            </a:r>
            <a:r>
              <a:rPr lang="en-US" sz="2800" dirty="0">
                <a:solidFill>
                  <a:srgbClr val="0000FF"/>
                </a:solidFill>
                <a:latin typeface="Times New Roman" pitchFamily="18" charset="0"/>
                <a:cs typeface="Times New Roman" pitchFamily="18" charset="0"/>
              </a:rPr>
              <a:t>)	x 	(</a:t>
            </a:r>
            <a:r>
              <a:rPr lang="en-US" sz="2800" dirty="0" err="1">
                <a:solidFill>
                  <a:srgbClr val="0000FF"/>
                </a:solidFill>
                <a:latin typeface="Times New Roman" pitchFamily="18" charset="0"/>
                <a:cs typeface="Times New Roman" pitchFamily="18" charset="0"/>
              </a:rPr>
              <a:t>Aa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tím</a:t>
            </a:r>
            <a:endParaRPr lang="en-US" sz="28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a:t>
            </a:r>
            <a:r>
              <a:rPr lang="en-US" sz="2800" baseline="-25000" dirty="0" err="1">
                <a:solidFill>
                  <a:srgbClr val="0000FF"/>
                </a:solidFill>
                <a:latin typeface="Times New Roman" pitchFamily="18" charset="0"/>
                <a:cs typeface="Times New Roman" pitchFamily="18" charset="0"/>
              </a:rPr>
              <a:t>F1</a:t>
            </a:r>
            <a:r>
              <a:rPr lang="en-US" sz="2800" dirty="0">
                <a:solidFill>
                  <a:srgbClr val="0000FF"/>
                </a:solidFill>
                <a:latin typeface="Times New Roman" pitchFamily="18" charset="0"/>
                <a:cs typeface="Times New Roman" pitchFamily="18" charset="0"/>
              </a:rPr>
              <a:t>:              A, a		                 A, a</a:t>
            </a: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F</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p>
          <a:p>
            <a:pPr algn="just"/>
            <a:r>
              <a:rPr lang="en-US" sz="2800" dirty="0">
                <a:solidFill>
                  <a:srgbClr val="0000FF"/>
                </a:solidFill>
                <a:latin typeface="Times New Roman" pitchFamily="18" charset="0"/>
                <a:cs typeface="Times New Roman" pitchFamily="18" charset="0"/>
              </a:rPr>
              <a:t> </a:t>
            </a:r>
          </a:p>
          <a:p>
            <a:pPr algn="just"/>
            <a:endParaRPr lang="en-US" sz="2800" dirty="0">
              <a:solidFill>
                <a:srgbClr val="0000FF"/>
              </a:solidFill>
              <a:latin typeface="Times New Roman" pitchFamily="18" charset="0"/>
              <a:cs typeface="Times New Roman" pitchFamily="18" charset="0"/>
            </a:endParaRPr>
          </a:p>
          <a:p>
            <a:pPr algn="just"/>
            <a:endParaRPr lang="en-US" sz="28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r>
              <a:rPr lang="en-US" sz="2800" dirty="0">
                <a:solidFill>
                  <a:srgbClr val="0000FF"/>
                </a:solidFill>
                <a:latin typeface="Times New Roman" pitchFamily="18" charset="0"/>
                <a:cs typeface="Times New Roman" pitchFamily="18" charset="0"/>
              </a:rPr>
              <a:t>: </a:t>
            </a:r>
          </a:p>
          <a:p>
            <a:pPr algn="just"/>
            <a:r>
              <a:rPr lang="en-US" sz="2800" dirty="0">
                <a:solidFill>
                  <a:srgbClr val="0000FF"/>
                </a:solidFill>
                <a:latin typeface="Times New Roman" pitchFamily="18" charset="0"/>
                <a:cs typeface="Times New Roman" pitchFamily="18" charset="0"/>
              </a:rPr>
              <a:t>			+ KG: </a:t>
            </a:r>
            <a:r>
              <a:rPr lang="en-US" sz="2800" dirty="0" err="1">
                <a:solidFill>
                  <a:srgbClr val="0000FF"/>
                </a:solidFill>
                <a:latin typeface="Times New Roman" pitchFamily="18" charset="0"/>
                <a:cs typeface="Times New Roman" pitchFamily="18" charset="0"/>
              </a:rPr>
              <a:t>1AA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2Aa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1aa</a:t>
            </a:r>
            <a:endParaRPr lang="en-US" sz="28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a:t>
            </a:r>
            <a:r>
              <a:rPr lang="en-US" sz="2800"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tím</a:t>
            </a:r>
            <a:r>
              <a:rPr lang="en-US" sz="2800"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trắng</a:t>
            </a:r>
            <a:r>
              <a:rPr lang="en-US" sz="2800" dirty="0">
                <a:solidFill>
                  <a:srgbClr val="0000FF"/>
                </a:solidFill>
                <a:latin typeface="Times New Roman" pitchFamily="18" charset="0"/>
                <a:cs typeface="Times New Roman" pitchFamily="18" charset="0"/>
              </a:rPr>
              <a:t>.</a:t>
            </a:r>
          </a:p>
        </p:txBody>
      </p:sp>
      <p:graphicFrame>
        <p:nvGraphicFramePr>
          <p:cNvPr id="9" name="Table 8"/>
          <p:cNvGraphicFramePr>
            <a:graphicFrameLocks noGrp="1"/>
          </p:cNvGraphicFramePr>
          <p:nvPr/>
        </p:nvGraphicFramePr>
        <p:xfrm>
          <a:off x="3251199" y="3593495"/>
          <a:ext cx="2643101" cy="1554480"/>
        </p:xfrm>
        <a:graphic>
          <a:graphicData uri="http://schemas.openxmlformats.org/drawingml/2006/table">
            <a:tbl>
              <a:tblPr firstRow="1" bandRow="1">
                <a:tableStyleId>{5C22544A-7EE6-4342-B048-85BDC9FD1C3A}</a:tableStyleId>
              </a:tblPr>
              <a:tblGrid>
                <a:gridCol w="667657">
                  <a:extLst>
                    <a:ext uri="{9D8B030D-6E8A-4147-A177-3AD203B41FA5}">
                      <a16:colId xmlns:a16="http://schemas.microsoft.com/office/drawing/2014/main" val="20000"/>
                    </a:ext>
                  </a:extLst>
                </a:gridCol>
                <a:gridCol w="1059543">
                  <a:extLst>
                    <a:ext uri="{9D8B030D-6E8A-4147-A177-3AD203B41FA5}">
                      <a16:colId xmlns:a16="http://schemas.microsoft.com/office/drawing/2014/main" val="20001"/>
                    </a:ext>
                  </a:extLst>
                </a:gridCol>
                <a:gridCol w="915901">
                  <a:extLst>
                    <a:ext uri="{9D8B030D-6E8A-4147-A177-3AD203B41FA5}">
                      <a16:colId xmlns:a16="http://schemas.microsoft.com/office/drawing/2014/main" val="20002"/>
                    </a:ext>
                  </a:extLst>
                </a:gridCol>
              </a:tblGrid>
              <a:tr h="397934">
                <a:tc>
                  <a:txBody>
                    <a:bodyPr/>
                    <a:lstStyle/>
                    <a:p>
                      <a:pPr algn="ctr"/>
                      <a:endParaRPr lang="en-US" sz="2800" dirty="0">
                        <a:solidFill>
                          <a:srgbClr val="0000FF"/>
                        </a:solidFill>
                        <a:latin typeface="Times New Roman" pitchFamily="18" charset="0"/>
                        <a:cs typeface="Times New Roman" pitchFamily="18" charset="0"/>
                      </a:endParaRPr>
                    </a:p>
                  </a:txBody>
                  <a:tcPr/>
                </a:tc>
                <a:tc>
                  <a:txBody>
                    <a:bodyPr/>
                    <a:lstStyle/>
                    <a:p>
                      <a:pPr algn="ctr"/>
                      <a:r>
                        <a:rPr lang="en-US" sz="2800" dirty="0">
                          <a:solidFill>
                            <a:srgbClr val="0000FF"/>
                          </a:solidFill>
                          <a:latin typeface="Times New Roman" pitchFamily="18" charset="0"/>
                          <a:cs typeface="Times New Roman" pitchFamily="18" charset="0"/>
                        </a:rPr>
                        <a:t>A</a:t>
                      </a:r>
                    </a:p>
                  </a:txBody>
                  <a:tcPr/>
                </a:tc>
                <a:tc>
                  <a:txBody>
                    <a:bodyPr/>
                    <a:lstStyle/>
                    <a:p>
                      <a:pPr algn="ctr"/>
                      <a:r>
                        <a:rPr lang="en-US" sz="2800" dirty="0">
                          <a:solidFill>
                            <a:srgbClr val="0000FF"/>
                          </a:solidFill>
                          <a:latin typeface="Times New Roman" pitchFamily="18" charset="0"/>
                          <a:cs typeface="Times New Roman" pitchFamily="18" charset="0"/>
                        </a:rPr>
                        <a:t>a</a:t>
                      </a:r>
                    </a:p>
                  </a:txBody>
                  <a:tcPr/>
                </a:tc>
                <a:extLst>
                  <a:ext uri="{0D108BD9-81ED-4DB2-BD59-A6C34878D82A}">
                    <a16:rowId xmlns:a16="http://schemas.microsoft.com/office/drawing/2014/main" val="10000"/>
                  </a:ext>
                </a:extLst>
              </a:tr>
              <a:tr h="358745">
                <a:tc>
                  <a:txBody>
                    <a:bodyPr/>
                    <a:lstStyle/>
                    <a:p>
                      <a:pPr algn="ctr"/>
                      <a:r>
                        <a:rPr lang="en-US" sz="2800" dirty="0">
                          <a:solidFill>
                            <a:srgbClr val="0000FF"/>
                          </a:solidFill>
                          <a:latin typeface="Times New Roman" pitchFamily="18" charset="0"/>
                          <a:cs typeface="Times New Roman" pitchFamily="18" charset="0"/>
                        </a:rPr>
                        <a:t>A</a:t>
                      </a:r>
                    </a:p>
                  </a:txBody>
                  <a:tcPr/>
                </a:tc>
                <a:tc>
                  <a:txBody>
                    <a:bodyPr/>
                    <a:lstStyle/>
                    <a:p>
                      <a:endParaRPr lang="en-US" sz="2800" dirty="0">
                        <a:solidFill>
                          <a:srgbClr val="0000FF"/>
                        </a:solidFill>
                        <a:latin typeface="Times New Roman" pitchFamily="18" charset="0"/>
                        <a:cs typeface="Times New Roman" pitchFamily="18" charset="0"/>
                      </a:endParaRPr>
                    </a:p>
                  </a:txBody>
                  <a:tcPr/>
                </a:tc>
                <a:tc>
                  <a:txBody>
                    <a:bodyPr/>
                    <a:lstStyle/>
                    <a:p>
                      <a:endParaRPr lang="en-US" sz="2800" dirty="0">
                        <a:solidFill>
                          <a:srgbClr val="0000FF"/>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sz="2800" dirty="0">
                          <a:solidFill>
                            <a:srgbClr val="0000FF"/>
                          </a:solidFill>
                          <a:latin typeface="Times New Roman" pitchFamily="18" charset="0"/>
                          <a:cs typeface="Times New Roman" pitchFamily="18" charset="0"/>
                        </a:rPr>
                        <a:t>a</a:t>
                      </a:r>
                    </a:p>
                  </a:txBody>
                  <a:tcPr/>
                </a:tc>
                <a:tc>
                  <a:txBody>
                    <a:bodyPr/>
                    <a:lstStyle/>
                    <a:p>
                      <a:endParaRPr lang="en-US" sz="2800" dirty="0">
                        <a:solidFill>
                          <a:srgbClr val="0000FF"/>
                        </a:solidFill>
                        <a:latin typeface="Times New Roman" pitchFamily="18" charset="0"/>
                        <a:cs typeface="Times New Roman" pitchFamily="18" charset="0"/>
                      </a:endParaRPr>
                    </a:p>
                  </a:txBody>
                  <a:tcPr/>
                </a:tc>
                <a:tc>
                  <a:txBody>
                    <a:bodyPr/>
                    <a:lstStyle/>
                    <a:p>
                      <a:endParaRPr lang="en-US" sz="2800" dirty="0">
                        <a:solidFill>
                          <a:srgbClr val="0000FF"/>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10" name="Rectangle 9"/>
          <p:cNvSpPr/>
          <p:nvPr/>
        </p:nvSpPr>
        <p:spPr>
          <a:xfrm>
            <a:off x="4071263" y="4122414"/>
            <a:ext cx="820052" cy="523220"/>
          </a:xfrm>
          <a:prstGeom prst="rect">
            <a:avLst/>
          </a:prstGeom>
        </p:spPr>
        <p:txBody>
          <a:bodyPr wrap="square">
            <a:spAutoFit/>
          </a:bodyPr>
          <a:lstStyle/>
          <a:p>
            <a:pPr algn="ctr"/>
            <a:r>
              <a:rPr lang="en-US" sz="2800" dirty="0">
                <a:solidFill>
                  <a:srgbClr val="0000FF"/>
                </a:solidFill>
                <a:latin typeface="Times New Roman" pitchFamily="18" charset="0"/>
                <a:cs typeface="Times New Roman" pitchFamily="18" charset="0"/>
              </a:rPr>
              <a:t>AA</a:t>
            </a:r>
          </a:p>
        </p:txBody>
      </p:sp>
      <p:sp>
        <p:nvSpPr>
          <p:cNvPr id="11" name="Rectangle 10"/>
          <p:cNvSpPr/>
          <p:nvPr/>
        </p:nvSpPr>
        <p:spPr>
          <a:xfrm>
            <a:off x="5036463" y="4100643"/>
            <a:ext cx="820052" cy="523220"/>
          </a:xfrm>
          <a:prstGeom prst="rect">
            <a:avLst/>
          </a:prstGeom>
        </p:spPr>
        <p:txBody>
          <a:bodyPr wrap="square">
            <a:spAutoFit/>
          </a:bodyPr>
          <a:lstStyle/>
          <a:p>
            <a:pPr algn="ctr"/>
            <a:r>
              <a:rPr lang="en-US" sz="2800" dirty="0" err="1">
                <a:solidFill>
                  <a:srgbClr val="0000FF"/>
                </a:solidFill>
                <a:latin typeface="Times New Roman" pitchFamily="18" charset="0"/>
                <a:cs typeface="Times New Roman" pitchFamily="18" charset="0"/>
              </a:rPr>
              <a:t>Aa</a:t>
            </a:r>
            <a:endParaRPr lang="en-US" sz="2800" dirty="0">
              <a:solidFill>
                <a:srgbClr val="0000FF"/>
              </a:solidFill>
              <a:latin typeface="Times New Roman" pitchFamily="18" charset="0"/>
              <a:cs typeface="Times New Roman" pitchFamily="18" charset="0"/>
            </a:endParaRPr>
          </a:p>
        </p:txBody>
      </p:sp>
      <p:sp>
        <p:nvSpPr>
          <p:cNvPr id="12" name="Rectangle 11"/>
          <p:cNvSpPr/>
          <p:nvPr/>
        </p:nvSpPr>
        <p:spPr>
          <a:xfrm>
            <a:off x="4049491" y="4623157"/>
            <a:ext cx="820052" cy="523220"/>
          </a:xfrm>
          <a:prstGeom prst="rect">
            <a:avLst/>
          </a:prstGeom>
        </p:spPr>
        <p:txBody>
          <a:bodyPr wrap="square">
            <a:spAutoFit/>
          </a:bodyPr>
          <a:lstStyle/>
          <a:p>
            <a:pPr algn="ctr"/>
            <a:r>
              <a:rPr lang="en-US" sz="2800" dirty="0" err="1">
                <a:solidFill>
                  <a:srgbClr val="0000FF"/>
                </a:solidFill>
                <a:latin typeface="Times New Roman" pitchFamily="18" charset="0"/>
                <a:cs typeface="Times New Roman" pitchFamily="18" charset="0"/>
              </a:rPr>
              <a:t>Aa</a:t>
            </a:r>
            <a:endParaRPr lang="en-US" sz="2800" dirty="0">
              <a:solidFill>
                <a:srgbClr val="0000FF"/>
              </a:solidFill>
              <a:latin typeface="Times New Roman" pitchFamily="18" charset="0"/>
              <a:cs typeface="Times New Roman" pitchFamily="18" charset="0"/>
            </a:endParaRPr>
          </a:p>
        </p:txBody>
      </p:sp>
      <p:sp>
        <p:nvSpPr>
          <p:cNvPr id="13" name="Rectangle 12"/>
          <p:cNvSpPr/>
          <p:nvPr/>
        </p:nvSpPr>
        <p:spPr>
          <a:xfrm>
            <a:off x="5050976" y="4623157"/>
            <a:ext cx="820052" cy="523220"/>
          </a:xfrm>
          <a:prstGeom prst="rect">
            <a:avLst/>
          </a:prstGeom>
        </p:spPr>
        <p:txBody>
          <a:bodyPr wrap="square">
            <a:spAutoFit/>
          </a:bodyPr>
          <a:lstStyle/>
          <a:p>
            <a:pPr algn="ctr"/>
            <a:r>
              <a:rPr lang="en-US" sz="2800" dirty="0" err="1">
                <a:solidFill>
                  <a:srgbClr val="0000FF"/>
                </a:solidFill>
                <a:latin typeface="Times New Roman" pitchFamily="18" charset="0"/>
                <a:cs typeface="Times New Roman" pitchFamily="18" charset="0"/>
              </a:rPr>
              <a:t>aa</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4)">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4)">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4)">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4)">
                                      <p:cBhvr>
                                        <p:cTn id="27" dur="1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4)">
                                      <p:cBhvr>
                                        <p:cTn id="32" dur="1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heel(4)">
                                      <p:cBhvr>
                                        <p:cTn id="37" dur="1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ox(in)">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ox(in)">
                                      <p:cBhvr>
                                        <p:cTn id="54" dur="1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ox(in)">
                                      <p:cBhvr>
                                        <p:cTn id="59" dur="1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ox(in)">
                                      <p:cBhvr>
                                        <p:cTn id="64" dur="10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4" fill="hold" nodeType="clickEffect">
                                  <p:stCondLst>
                                    <p:cond delay="0"/>
                                  </p:stCondLst>
                                  <p:childTnLst>
                                    <p:set>
                                      <p:cBhvr>
                                        <p:cTn id="68" dur="1" fill="hold">
                                          <p:stCondLst>
                                            <p:cond delay="0"/>
                                          </p:stCondLst>
                                        </p:cTn>
                                        <p:tgtEl>
                                          <p:spTgt spid="2">
                                            <p:txEl>
                                              <p:pRg st="10" end="10"/>
                                            </p:txEl>
                                          </p:spTgt>
                                        </p:tgtEl>
                                        <p:attrNameLst>
                                          <p:attrName>style.visibility</p:attrName>
                                        </p:attrNameLst>
                                      </p:cBhvr>
                                      <p:to>
                                        <p:strVal val="visible"/>
                                      </p:to>
                                    </p:set>
                                    <p:animEffect transition="in" filter="wheel(4)">
                                      <p:cBhvr>
                                        <p:cTn id="69" dur="1000"/>
                                        <p:tgtEl>
                                          <p:spTgt spid="2">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4" fill="hold" nodeType="clickEffect">
                                  <p:stCondLst>
                                    <p:cond delay="0"/>
                                  </p:stCondLst>
                                  <p:childTnLst>
                                    <p:set>
                                      <p:cBhvr>
                                        <p:cTn id="73" dur="1" fill="hold">
                                          <p:stCondLst>
                                            <p:cond delay="0"/>
                                          </p:stCondLst>
                                        </p:cTn>
                                        <p:tgtEl>
                                          <p:spTgt spid="2">
                                            <p:txEl>
                                              <p:pRg st="11" end="11"/>
                                            </p:txEl>
                                          </p:spTgt>
                                        </p:tgtEl>
                                        <p:attrNameLst>
                                          <p:attrName>style.visibility</p:attrName>
                                        </p:attrNameLst>
                                      </p:cBhvr>
                                      <p:to>
                                        <p:strVal val="visible"/>
                                      </p:to>
                                    </p:set>
                                    <p:animEffect transition="in" filter="wheel(4)">
                                      <p:cBhvr>
                                        <p:cTn id="74" dur="1000"/>
                                        <p:tgtEl>
                                          <p:spTgt spid="2">
                                            <p:txEl>
                                              <p:pRg st="11" end="1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4" fill="hold"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Effect transition="in" filter="wheel(4)">
                                      <p:cBhvr>
                                        <p:cTn id="79" dur="1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38: </a:t>
            </a:r>
            <a:r>
              <a:rPr lang="en-US" sz="2800" b="1" dirty="0" err="1">
                <a:solidFill>
                  <a:srgbClr val="FF00FF"/>
                </a:solidFill>
                <a:latin typeface="Times New Roman" pitchFamily="18" charset="0"/>
                <a:cs typeface="Times New Roman" pitchFamily="18" charset="0"/>
              </a:rPr>
              <a:t>QUY</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LUẬT</a:t>
            </a:r>
            <a:r>
              <a:rPr lang="en-US" sz="2800" b="1" dirty="0">
                <a:solidFill>
                  <a:srgbClr val="FF00FF"/>
                </a:solidFill>
                <a:latin typeface="Times New Roman" pitchFamily="18" charset="0"/>
                <a:cs typeface="Times New Roman" pitchFamily="18" charset="0"/>
              </a:rPr>
              <a:t>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MENDEL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Ý </a:t>
            </a:r>
            <a:r>
              <a:rPr lang="en-US" sz="2800" b="1" dirty="0" err="1">
                <a:solidFill>
                  <a:srgbClr val="0000FF"/>
                </a:solidFill>
                <a:latin typeface="Times New Roman" pitchFamily="18" charset="0"/>
                <a:cs typeface="Times New Roman" pitchFamily="18" charset="0"/>
              </a:rPr>
              <a:t>TƯỞNG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MENDEL</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TextBox 18"/>
          <p:cNvSpPr txBox="1"/>
          <p:nvPr/>
        </p:nvSpPr>
        <p:spPr>
          <a:xfrm>
            <a:off x="0" y="85633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PHÉP</a:t>
            </a:r>
            <a:r>
              <a:rPr lang="en-US" sz="2800" b="1" dirty="0">
                <a:solidFill>
                  <a:srgbClr val="0000FF"/>
                </a:solidFill>
                <a:latin typeface="Times New Roman" pitchFamily="18" charset="0"/>
                <a:cs typeface="Times New Roman" pitchFamily="18" charset="0"/>
              </a:rPr>
              <a:t> LAI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CẶP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TRẠNG</a:t>
            </a:r>
            <a:endParaRPr lang="en-US" sz="2800" b="1" dirty="0">
              <a:solidFill>
                <a:srgbClr val="0000FF"/>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29177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Thí</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nghiệm</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lai</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cặp</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trạng</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 name="Rectangle 1"/>
          <p:cNvSpPr>
            <a:spLocks noChangeArrowheads="1"/>
          </p:cNvSpPr>
          <p:nvPr/>
        </p:nvSpPr>
        <p:spPr bwMode="auto">
          <a:xfrm>
            <a:off x="0" y="1727200"/>
            <a:ext cx="1219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Thí</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nghiệm</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lai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bố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mẹ</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thuần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chủng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khác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nhau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về</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một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màu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100%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F</a:t>
            </a:r>
            <a:r>
              <a:rPr kumimoji="0" lang="en-US" sz="2800" b="0" i="0" u="none" strike="noStrike" cap="none" normalizeH="0" baseline="-3000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1</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F</a:t>
            </a:r>
            <a:r>
              <a:rPr kumimoji="0" lang="en-US" sz="2800" b="0" i="0" u="none" strike="noStrike" cap="none" normalizeH="0" baseline="-3000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2</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theo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tỉ</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lệ</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3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 1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trắng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Giải</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thích</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Mỗi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do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một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di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truyền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qui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định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AA,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hoa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trắng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aa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endParaRPr kumimoji="0" lang="en-US" sz="2800" b="1" i="1"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di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truyền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được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về</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giao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tử</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quá</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trình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giảm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p>
          <a:p>
            <a:pPr algn="just" eaLnBrk="0" fontAlgn="base" hangingPunct="0">
              <a:spcBef>
                <a:spcPct val="0"/>
              </a:spcBef>
              <a:spcAft>
                <a:spcPct val="0"/>
              </a:spcAft>
            </a:pPr>
            <a:r>
              <a:rPr lang="en-US" sz="2800" dirty="0">
                <a:solidFill>
                  <a:srgbClr val="0000FF"/>
                </a:solidFill>
                <a:latin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đời</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a:t>
            </a:r>
            <a:r>
              <a:rPr lang="en-US" sz="2800" b="1" i="1" dirty="0">
                <a:solidFill>
                  <a:srgbClr val="0000FF"/>
                </a:solidFill>
                <a:latin typeface="Times New Roman" pitchFamily="18" charset="0"/>
                <a:cs typeface="Times New Roman" pitchFamily="18" charset="0"/>
              </a:rPr>
              <a:t> </a:t>
            </a:r>
          </a:p>
          <a:p>
            <a:pPr algn="just" eaLnBrk="0" fontAlgn="base" hangingPunct="0">
              <a:spcBef>
                <a:spcPct val="0"/>
              </a:spcBef>
              <a:spcAft>
                <a:spcPct val="0"/>
              </a:spcAft>
            </a:pPr>
            <a:r>
              <a:rPr lang="en-US" sz="2800" dirty="0">
                <a:solidFill>
                  <a:srgbClr val="0000FF"/>
                </a:solidFill>
                <a:latin typeface="Times New Roman" pitchFamily="18" charset="0"/>
                <a:cs typeface="Times New Roman" pitchFamily="18" charset="0"/>
                <a:sym typeface="Wingdings"/>
              </a:rPr>
              <a:t>- </a:t>
            </a:r>
            <a:r>
              <a:rPr lang="en-US" sz="2800" b="1" i="1" dirty="0" err="1">
                <a:solidFill>
                  <a:srgbClr val="0000FF"/>
                </a:solidFill>
                <a:latin typeface="Times New Roman" pitchFamily="18" charset="0"/>
                <a:cs typeface="Times New Roman" pitchFamily="18" charset="0"/>
              </a:rPr>
              <a:t>Nội</a:t>
            </a:r>
            <a:r>
              <a:rPr lang="en-US" sz="2800" b="1" i="1" dirty="0">
                <a:solidFill>
                  <a:srgbClr val="0000FF"/>
                </a:solidFill>
                <a:latin typeface="Times New Roman" pitchFamily="18" charset="0"/>
                <a:cs typeface="Times New Roman" pitchFamily="18" charset="0"/>
              </a:rPr>
              <a:t> dung qui </a:t>
            </a:r>
            <a:r>
              <a:rPr lang="en-US" sz="2800" b="1" i="1" dirty="0" err="1">
                <a:solidFill>
                  <a:srgbClr val="0000FF"/>
                </a:solidFill>
                <a:latin typeface="Times New Roman" pitchFamily="18" charset="0"/>
                <a:cs typeface="Times New Roman" pitchFamily="18" charset="0"/>
              </a:rPr>
              <a:t>luật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phân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li</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qui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a:t>
            </a:r>
          </a:p>
        </p:txBody>
      </p:sp>
      <p:sp>
        <p:nvSpPr>
          <p:cNvPr id="9" name="Rectangle 1"/>
          <p:cNvSpPr>
            <a:spLocks noChangeArrowheads="1"/>
          </p:cNvSpPr>
          <p:nvPr/>
        </p:nvSpPr>
        <p:spPr bwMode="auto">
          <a:xfrm>
            <a:off x="0" y="599440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3.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Phép</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lai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phân</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tích</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p:cTn id="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9" dur="1000"/>
                                        <p:tgtEl>
                                          <p:spTgt spid="2">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3406" y="0"/>
            <a:ext cx="8963025" cy="4733925"/>
          </a:xfrm>
          <a:prstGeom prst="rect">
            <a:avLst/>
          </a:prstGeom>
          <a:noFill/>
          <a:ln w="9525">
            <a:noFill/>
            <a:miter lim="800000"/>
            <a:headEnd/>
            <a:tailEnd/>
          </a:ln>
          <a:effectLst/>
        </p:spPr>
      </p:pic>
      <p:sp>
        <p:nvSpPr>
          <p:cNvPr id="4" name="Rectangle 3"/>
          <p:cNvSpPr/>
          <p:nvPr/>
        </p:nvSpPr>
        <p:spPr>
          <a:xfrm>
            <a:off x="-1" y="4744722"/>
            <a:ext cx="9013371" cy="1384995"/>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a) </a:t>
            </a:r>
            <a:endParaRPr lang="en-US" sz="2800" dirty="0">
              <a:solidFill>
                <a:srgbClr val="FF00FF"/>
              </a:solidFill>
              <a:latin typeface="Times New Roman" pitchFamily="18" charset="0"/>
              <a:cs typeface="Times New Roman" pitchFamily="18" charset="0"/>
            </a:endParaRPr>
          </a:p>
          <a:p>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Phép lai 1: F</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đồng tính, do P hoa tím đồng hợp</a:t>
            </a:r>
            <a:endParaRPr lang="en-US" sz="2800" dirty="0">
              <a:solidFill>
                <a:srgbClr val="FF00FF"/>
              </a:solidFill>
              <a:latin typeface="Times New Roman" pitchFamily="18" charset="0"/>
              <a:cs typeface="Times New Roman" pitchFamily="18" charset="0"/>
            </a:endParaRPr>
          </a:p>
          <a:p>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Phép lai 2: F</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phân tính, do P hoa tím dị hợp</a:t>
            </a:r>
            <a:r>
              <a:rPr lang="en-US" sz="2800" dirty="0">
                <a:solidFill>
                  <a:srgbClr val="FF00FF"/>
                </a:solidFill>
                <a:latin typeface="Times New Roman" pitchFamily="18" charset="0"/>
                <a:cs typeface="Times New Roman" pitchFamily="18" charset="0"/>
              </a:rPr>
              <a:t>. </a:t>
            </a:r>
          </a:p>
        </p:txBody>
      </p:sp>
      <p:sp>
        <p:nvSpPr>
          <p:cNvPr id="5" name="Rectangle 4"/>
          <p:cNvSpPr/>
          <p:nvPr/>
        </p:nvSpPr>
        <p:spPr>
          <a:xfrm>
            <a:off x="8926286" y="0"/>
            <a:ext cx="3265714" cy="2677656"/>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b) - </a:t>
            </a:r>
            <a:r>
              <a:rPr lang="en-US" sz="2800" dirty="0" err="1">
                <a:solidFill>
                  <a:srgbClr val="FF00FF"/>
                </a:solidFill>
                <a:latin typeface="Times New Roman" pitchFamily="18" charset="0"/>
                <a:cs typeface="Times New Roman" pitchFamily="18" charset="0"/>
              </a:rPr>
              <a:t>Phép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lai</a:t>
            </a:r>
            <a:r>
              <a:rPr lang="en-US" sz="2800" dirty="0">
                <a:solidFill>
                  <a:srgbClr val="FF00FF"/>
                </a:solidFill>
                <a:latin typeface="Times New Roman" pitchFamily="18" charset="0"/>
                <a:cs typeface="Times New Roman" pitchFamily="18" charset="0"/>
              </a:rPr>
              <a:t> 1: </a:t>
            </a:r>
          </a:p>
          <a:p>
            <a:r>
              <a:rPr lang="en-US" sz="2800" dirty="0">
                <a:solidFill>
                  <a:srgbClr val="FF00FF"/>
                </a:solidFill>
                <a:latin typeface="Times New Roman" pitchFamily="18" charset="0"/>
                <a:cs typeface="Times New Roman" pitchFamily="18" charset="0"/>
              </a:rPr>
              <a:t>+ P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kiểu</a:t>
            </a:r>
            <a:r>
              <a:rPr lang="en-US" sz="2800" dirty="0">
                <a:solidFill>
                  <a:srgbClr val="FF00FF"/>
                </a:solidFill>
                <a:latin typeface="Times New Roman" pitchFamily="18" charset="0"/>
                <a:cs typeface="Times New Roman" pitchFamily="18" charset="0"/>
              </a:rPr>
              <a:t> gen AA</a:t>
            </a:r>
          </a:p>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F</a:t>
            </a:r>
            <a:r>
              <a:rPr lang="en-US" sz="2800" baseline="-25000" dirty="0" err="1">
                <a:solidFill>
                  <a:srgbClr val="FF00FF"/>
                </a:solidFill>
                <a:latin typeface="Times New Roman" pitchFamily="18" charset="0"/>
                <a:cs typeface="Times New Roman" pitchFamily="18" charset="0"/>
              </a:rPr>
              <a:t>1</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kiểu</a:t>
            </a:r>
            <a:r>
              <a:rPr lang="en-US" sz="2800" dirty="0">
                <a:solidFill>
                  <a:srgbClr val="FF00FF"/>
                </a:solidFill>
                <a:latin typeface="Times New Roman" pitchFamily="18" charset="0"/>
                <a:cs typeface="Times New Roman" pitchFamily="18" charset="0"/>
              </a:rPr>
              <a:t> gen </a:t>
            </a:r>
            <a:r>
              <a:rPr lang="en-US" sz="2800" dirty="0" err="1">
                <a:solidFill>
                  <a:srgbClr val="FF00FF"/>
                </a:solidFill>
                <a:latin typeface="Times New Roman" pitchFamily="18" charset="0"/>
                <a:cs typeface="Times New Roman" pitchFamily="18" charset="0"/>
              </a:rPr>
              <a:t>Aa</a:t>
            </a:r>
            <a:endParaRPr lang="en-US" sz="2800" dirty="0">
              <a:solidFill>
                <a:srgbClr val="FF00FF"/>
              </a:solidFill>
              <a:latin typeface="Times New Roman" pitchFamily="18" charset="0"/>
              <a:cs typeface="Times New Roman" pitchFamily="18" charset="0"/>
            </a:endParaRPr>
          </a:p>
          <a:p>
            <a:pPr>
              <a:buFontTx/>
              <a:buChar char="-"/>
            </a:pPr>
            <a:r>
              <a:rPr lang="en-US" sz="2800" dirty="0" err="1">
                <a:solidFill>
                  <a:srgbClr val="FF00FF"/>
                </a:solidFill>
                <a:latin typeface="Times New Roman" pitchFamily="18" charset="0"/>
                <a:cs typeface="Times New Roman" pitchFamily="18" charset="0"/>
              </a:rPr>
              <a:t>Phép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lai</a:t>
            </a:r>
            <a:r>
              <a:rPr lang="en-US" sz="2800" dirty="0">
                <a:solidFill>
                  <a:srgbClr val="FF00FF"/>
                </a:solidFill>
                <a:latin typeface="Times New Roman" pitchFamily="18" charset="0"/>
                <a:cs typeface="Times New Roman" pitchFamily="18" charset="0"/>
              </a:rPr>
              <a:t> 2:</a:t>
            </a:r>
          </a:p>
          <a:p>
            <a:r>
              <a:rPr lang="en-US" sz="2800" dirty="0">
                <a:solidFill>
                  <a:srgbClr val="FF00FF"/>
                </a:solidFill>
                <a:latin typeface="Times New Roman" pitchFamily="18" charset="0"/>
                <a:cs typeface="Times New Roman" pitchFamily="18" charset="0"/>
              </a:rPr>
              <a:t>+ P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kiểu</a:t>
            </a:r>
            <a:r>
              <a:rPr lang="en-US" sz="2800" dirty="0">
                <a:solidFill>
                  <a:srgbClr val="FF00FF"/>
                </a:solidFill>
                <a:latin typeface="Times New Roman" pitchFamily="18" charset="0"/>
                <a:cs typeface="Times New Roman" pitchFamily="18" charset="0"/>
              </a:rPr>
              <a:t> gen </a:t>
            </a:r>
            <a:r>
              <a:rPr lang="en-US" sz="2800" dirty="0" err="1">
                <a:solidFill>
                  <a:srgbClr val="FF00FF"/>
                </a:solidFill>
                <a:latin typeface="Times New Roman" pitchFamily="18" charset="0"/>
                <a:cs typeface="Times New Roman" pitchFamily="18" charset="0"/>
              </a:rPr>
              <a:t>Aa</a:t>
            </a:r>
            <a:endParaRPr lang="en-US" sz="2800" dirty="0">
              <a:solidFill>
                <a:srgbClr val="FF00FF"/>
              </a:solidFill>
              <a:latin typeface="Times New Roman" pitchFamily="18" charset="0"/>
              <a:cs typeface="Times New Roman" pitchFamily="18" charset="0"/>
            </a:endParaRPr>
          </a:p>
          <a:p>
            <a:r>
              <a:rPr lang="en-US" sz="2800" dirty="0">
                <a:solidFill>
                  <a:srgbClr val="FF00FF"/>
                </a:solidFill>
                <a:latin typeface="Times New Roman" pitchFamily="18" charset="0"/>
                <a:cs typeface="Times New Roman" pitchFamily="18" charset="0"/>
              </a:rPr>
              <a:t>+</a:t>
            </a:r>
            <a:r>
              <a:rPr lang="en-US" sz="2800" dirty="0" err="1">
                <a:solidFill>
                  <a:srgbClr val="FF00FF"/>
                </a:solidFill>
                <a:latin typeface="Times New Roman" pitchFamily="18" charset="0"/>
                <a:cs typeface="Times New Roman" pitchFamily="18" charset="0"/>
              </a:rPr>
              <a:t>F</a:t>
            </a:r>
            <a:r>
              <a:rPr lang="en-US" sz="2800" baseline="-25000" dirty="0" err="1">
                <a:solidFill>
                  <a:srgbClr val="FF00FF"/>
                </a:solidFill>
                <a:latin typeface="Times New Roman" pitchFamily="18" charset="0"/>
                <a:cs typeface="Times New Roman" pitchFamily="18" charset="0"/>
              </a:rPr>
              <a:t>1</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kiểu</a:t>
            </a:r>
            <a:r>
              <a:rPr lang="en-US" sz="2800" dirty="0">
                <a:solidFill>
                  <a:srgbClr val="FF00FF"/>
                </a:solidFill>
                <a:latin typeface="Times New Roman" pitchFamily="18" charset="0"/>
                <a:cs typeface="Times New Roman" pitchFamily="18" charset="0"/>
              </a:rPr>
              <a:t> gen </a:t>
            </a:r>
            <a:r>
              <a:rPr lang="en-US" sz="2800" dirty="0" err="1">
                <a:solidFill>
                  <a:srgbClr val="FF00FF"/>
                </a:solidFill>
                <a:latin typeface="Times New Roman" pitchFamily="18" charset="0"/>
                <a:cs typeface="Times New Roman" pitchFamily="18" charset="0"/>
              </a:rPr>
              <a:t>Aa</a:t>
            </a:r>
            <a:r>
              <a:rPr lang="en-US" sz="2800" dirty="0">
                <a:solidFill>
                  <a:srgbClr val="FF00FF"/>
                </a:solidFill>
                <a:latin typeface="Times New Roman" pitchFamily="18" charset="0"/>
                <a:cs typeface="Times New Roman" pitchFamily="18" charset="0"/>
              </a:rPr>
              <a:t>.</a:t>
            </a:r>
          </a:p>
        </p:txBody>
      </p:sp>
      <p:sp>
        <p:nvSpPr>
          <p:cNvPr id="6" name="Rectangle 5"/>
          <p:cNvSpPr/>
          <p:nvPr/>
        </p:nvSpPr>
        <p:spPr>
          <a:xfrm>
            <a:off x="8839200" y="2566353"/>
            <a:ext cx="3352800" cy="440120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c) Vai trò của phép lai phân tích:Phép lai phân tích là phép lai giữa cá thể mang tính trạng trội chưa biết kiểu gene với cá thể mang tính trạng lặn nhằm xác định kiểu gene của cá thể mang tính trạng trội.</a:t>
            </a:r>
            <a:r>
              <a:rPr lang="en-US" sz="2800" dirty="0">
                <a:solidFill>
                  <a:srgbClr val="FF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Effect transition="in" filter="fade">
                                      <p:cBhvr>
                                        <p:cTn id="9" dur="10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4">
                                            <p:txEl>
                                              <p:pRg st="0" end="0"/>
                                            </p:txEl>
                                          </p:spTgt>
                                        </p:tgtEl>
                                      </p:cBhvr>
                                    </p:animEffect>
                                  </p:childTnLst>
                                </p:cTn>
                              </p:par>
                            </p:childTnLst>
                          </p:cTn>
                        </p:par>
                        <p:par>
                          <p:cTn id="17" fill="hold">
                            <p:stCondLst>
                              <p:cond delay="1000"/>
                            </p:stCondLst>
                            <p:childTnLst>
                              <p:par>
                                <p:cTn id="18" presetID="53" presetClass="entr" presetSubtype="0"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p:cTn id="4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iterate type="lt">
                                    <p:tmPct val="5000"/>
                                  </p:iterate>
                                  <p:childTnLst>
                                    <p:set>
                                      <p:cBhvr>
                                        <p:cTn id="50" dur="1" fill="hold">
                                          <p:stCondLst>
                                            <p:cond delay="0"/>
                                          </p:stCondLst>
                                        </p:cTn>
                                        <p:tgtEl>
                                          <p:spTgt spid="5">
                                            <p:txEl>
                                              <p:pRg st="2" end="2"/>
                                            </p:txEl>
                                          </p:spTgt>
                                        </p:tgtEl>
                                        <p:attrNameLst>
                                          <p:attrName>style.visibility</p:attrName>
                                        </p:attrNameLst>
                                      </p:cBhvr>
                                      <p:to>
                                        <p:strVal val="visible"/>
                                      </p:to>
                                    </p:set>
                                    <p:anim calcmode="lin" valueType="num">
                                      <p:cBhvr>
                                        <p:cTn id="5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iterate type="lt">
                                    <p:tmPct val="5000"/>
                                  </p:iterate>
                                  <p:childTnLst>
                                    <p:set>
                                      <p:cBhvr>
                                        <p:cTn id="58" dur="1" fill="hold">
                                          <p:stCondLst>
                                            <p:cond delay="0"/>
                                          </p:stCondLst>
                                        </p:cTn>
                                        <p:tgtEl>
                                          <p:spTgt spid="5">
                                            <p:txEl>
                                              <p:pRg st="3" end="3"/>
                                            </p:txEl>
                                          </p:spTgt>
                                        </p:tgtEl>
                                        <p:attrNameLst>
                                          <p:attrName>style.visibility</p:attrName>
                                        </p:attrNameLst>
                                      </p:cBhvr>
                                      <p:to>
                                        <p:strVal val="visible"/>
                                      </p:to>
                                    </p:set>
                                    <p:anim calcmode="lin" valueType="num">
                                      <p:cBhvr>
                                        <p:cTn id="59"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0"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61"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62" dur="1000"/>
                                        <p:tgtEl>
                                          <p:spTgt spid="5">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iterate type="lt">
                                    <p:tmPct val="5000"/>
                                  </p:iterate>
                                  <p:childTnLst>
                                    <p:set>
                                      <p:cBhvr>
                                        <p:cTn id="66" dur="1" fill="hold">
                                          <p:stCondLst>
                                            <p:cond delay="0"/>
                                          </p:stCondLst>
                                        </p:cTn>
                                        <p:tgtEl>
                                          <p:spTgt spid="5">
                                            <p:txEl>
                                              <p:pRg st="4" end="4"/>
                                            </p:txEl>
                                          </p:spTgt>
                                        </p:tgtEl>
                                        <p:attrNameLst>
                                          <p:attrName>style.visibility</p:attrName>
                                        </p:attrNameLst>
                                      </p:cBhvr>
                                      <p:to>
                                        <p:strVal val="visible"/>
                                      </p:to>
                                    </p:set>
                                    <p:anim calcmode="lin" valueType="num">
                                      <p:cBhvr>
                                        <p:cTn id="67"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68"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69"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70" dur="1000"/>
                                        <p:tgtEl>
                                          <p:spTgt spid="5">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iterate type="lt">
                                    <p:tmPct val="5000"/>
                                  </p:iterate>
                                  <p:childTnLst>
                                    <p:set>
                                      <p:cBhvr>
                                        <p:cTn id="74" dur="1" fill="hold">
                                          <p:stCondLst>
                                            <p:cond delay="0"/>
                                          </p:stCondLst>
                                        </p:cTn>
                                        <p:tgtEl>
                                          <p:spTgt spid="5">
                                            <p:txEl>
                                              <p:pRg st="5" end="5"/>
                                            </p:txEl>
                                          </p:spTgt>
                                        </p:tgtEl>
                                        <p:attrNameLst>
                                          <p:attrName>style.visibility</p:attrName>
                                        </p:attrNameLst>
                                      </p:cBhvr>
                                      <p:to>
                                        <p:strVal val="visible"/>
                                      </p:to>
                                    </p:set>
                                    <p:anim calcmode="lin" valueType="num">
                                      <p:cBhvr>
                                        <p:cTn id="75"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76"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77"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78" dur="1000"/>
                                        <p:tgtEl>
                                          <p:spTgt spid="5">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1000" fill="hold"/>
                                        <p:tgtEl>
                                          <p:spTgt spid="6"/>
                                        </p:tgtEl>
                                        <p:attrNameLst>
                                          <p:attrName>ppt_w</p:attrName>
                                        </p:attrNameLst>
                                      </p:cBhvr>
                                      <p:tavLst>
                                        <p:tav tm="0">
                                          <p:val>
                                            <p:fltVal val="0"/>
                                          </p:val>
                                        </p:tav>
                                        <p:tav tm="100000">
                                          <p:val>
                                            <p:strVal val="#ppt_w"/>
                                          </p:val>
                                        </p:tav>
                                      </p:tavLst>
                                    </p:anim>
                                    <p:anim calcmode="lin" valueType="num">
                                      <p:cBhvr>
                                        <p:cTn id="84" dur="1000" fill="hold"/>
                                        <p:tgtEl>
                                          <p:spTgt spid="6"/>
                                        </p:tgtEl>
                                        <p:attrNameLst>
                                          <p:attrName>ppt_h</p:attrName>
                                        </p:attrNameLst>
                                      </p:cBhvr>
                                      <p:tavLst>
                                        <p:tav tm="0">
                                          <p:val>
                                            <p:fltVal val="0"/>
                                          </p:val>
                                        </p:tav>
                                        <p:tav tm="100000">
                                          <p:val>
                                            <p:strVal val="#ppt_h"/>
                                          </p:val>
                                        </p:tav>
                                      </p:tavLst>
                                    </p:anim>
                                    <p:anim calcmode="lin" valueType="num">
                                      <p:cBhvr>
                                        <p:cTn id="85" dur="1000" fill="hold"/>
                                        <p:tgtEl>
                                          <p:spTgt spid="6"/>
                                        </p:tgtEl>
                                        <p:attrNameLst>
                                          <p:attrName>style.rotation</p:attrName>
                                        </p:attrNameLst>
                                      </p:cBhvr>
                                      <p:tavLst>
                                        <p:tav tm="0">
                                          <p:val>
                                            <p:fltVal val="360"/>
                                          </p:val>
                                        </p:tav>
                                        <p:tav tm="100000">
                                          <p:val>
                                            <p:fltVal val="0"/>
                                          </p:val>
                                        </p:tav>
                                      </p:tavLst>
                                    </p:anim>
                                    <p:animEffect transition="in" filter="fade">
                                      <p:cBhvr>
                                        <p:cTn id="8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38: </a:t>
            </a:r>
            <a:r>
              <a:rPr lang="en-US" sz="2800" b="1" dirty="0" err="1">
                <a:solidFill>
                  <a:srgbClr val="FF00FF"/>
                </a:solidFill>
                <a:latin typeface="Times New Roman" pitchFamily="18" charset="0"/>
                <a:cs typeface="Times New Roman" pitchFamily="18" charset="0"/>
              </a:rPr>
              <a:t>QUY</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LUẬT</a:t>
            </a:r>
            <a:r>
              <a:rPr lang="en-US" sz="2800" b="1" dirty="0">
                <a:solidFill>
                  <a:srgbClr val="FF00FF"/>
                </a:solidFill>
                <a:latin typeface="Times New Roman" pitchFamily="18" charset="0"/>
                <a:cs typeface="Times New Roman" pitchFamily="18" charset="0"/>
              </a:rPr>
              <a:t>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MENDEL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0" y="43542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3.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Phép</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lai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phân</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tích</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 name="Rectangle 1"/>
          <p:cNvSpPr>
            <a:spLocks noChangeArrowheads="1"/>
          </p:cNvSpPr>
          <p:nvPr/>
        </p:nvSpPr>
        <p:spPr bwMode="auto">
          <a:xfrm>
            <a:off x="0" y="870857"/>
            <a:ext cx="12192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Phép</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lai</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phân</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tích</a:t>
            </a:r>
            <a:r>
              <a:rPr lang="en-US" sz="2700" b="1"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là</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phép</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lai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giữa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cá</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thể</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mang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tính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trạng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trội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chưa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biết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kiểu</a:t>
            </a:r>
            <a:r>
              <a:rPr lang="en-US" sz="2700" dirty="0">
                <a:solidFill>
                  <a:srgbClr val="0000FF"/>
                </a:solidFill>
                <a:latin typeface="Times New Roman" pitchFamily="18" charset="0"/>
                <a:cs typeface="Times New Roman" pitchFamily="18" charset="0"/>
              </a:rPr>
              <a:t> gene </a:t>
            </a:r>
            <a:r>
              <a:rPr lang="en-US" sz="2700" dirty="0" err="1">
                <a:solidFill>
                  <a:srgbClr val="0000FF"/>
                </a:solidFill>
                <a:latin typeface="Times New Roman" pitchFamily="18" charset="0"/>
                <a:cs typeface="Times New Roman" pitchFamily="18" charset="0"/>
              </a:rPr>
              <a:t>với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cá</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thể</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mang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tính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trạng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lặn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nhằm</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xác</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định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kiểu</a:t>
            </a:r>
            <a:r>
              <a:rPr lang="en-US" sz="2700" dirty="0">
                <a:solidFill>
                  <a:srgbClr val="0000FF"/>
                </a:solidFill>
                <a:latin typeface="Times New Roman" pitchFamily="18" charset="0"/>
                <a:cs typeface="Times New Roman" pitchFamily="18" charset="0"/>
              </a:rPr>
              <a:t> gen </a:t>
            </a:r>
            <a:r>
              <a:rPr lang="en-US" sz="2700" dirty="0" err="1">
                <a:solidFill>
                  <a:srgbClr val="0000FF"/>
                </a:solidFill>
                <a:latin typeface="Times New Roman" pitchFamily="18" charset="0"/>
                <a:cs typeface="Times New Roman" pitchFamily="18" charset="0"/>
              </a:rPr>
              <a:t>của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cá</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thể</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mang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tính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trạng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trội</a:t>
            </a:r>
            <a:r>
              <a:rPr lang="en-US" sz="2700" dirty="0">
                <a:solidFill>
                  <a:srgbClr val="0000FF"/>
                </a:solidFill>
                <a:latin typeface="Times New Roman" pitchFamily="18" charset="0"/>
                <a:cs typeface="Times New Roman" pitchFamily="18" charset="0"/>
              </a:rPr>
              <a:t>.</a:t>
            </a:r>
          </a:p>
          <a:p>
            <a:pPr algn="just"/>
            <a:r>
              <a:rPr lang="en-US" sz="2700" dirty="0">
                <a:solidFill>
                  <a:srgbClr val="0000FF"/>
                </a:solidFill>
                <a:latin typeface="Times New Roman" pitchFamily="18" charset="0"/>
                <a:cs typeface="Times New Roman" pitchFamily="18" charset="0"/>
                <a:sym typeface="Wingdings"/>
              </a:rPr>
              <a: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Nếu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kết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quả</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của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phép</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lai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là</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đồng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tính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thì</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cá</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thể</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mang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tính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trạng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trội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có</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kiểu</a:t>
            </a:r>
            <a:r>
              <a:rPr lang="en-US" sz="2700" dirty="0">
                <a:solidFill>
                  <a:srgbClr val="0000FF"/>
                </a:solidFill>
                <a:latin typeface="Times New Roman" pitchFamily="18" charset="0"/>
                <a:cs typeface="Times New Roman" pitchFamily="18" charset="0"/>
              </a:rPr>
              <a:t> gen </a:t>
            </a:r>
            <a:r>
              <a:rPr lang="en-US" sz="2700" dirty="0" err="1">
                <a:solidFill>
                  <a:srgbClr val="0000FF"/>
                </a:solidFill>
                <a:latin typeface="Times New Roman" pitchFamily="18" charset="0"/>
                <a:cs typeface="Times New Roman" pitchFamily="18" charset="0"/>
              </a:rPr>
              <a:t>đồng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hợp</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trội</a:t>
            </a:r>
            <a:r>
              <a:rPr lang="en-US" sz="2700" dirty="0">
                <a:solidFill>
                  <a:srgbClr val="0000FF"/>
                </a:solidFill>
                <a:latin typeface="Times New Roman" pitchFamily="18" charset="0"/>
                <a:cs typeface="Times New Roman" pitchFamily="18" charset="0"/>
              </a:rPr>
              <a:t>.</a:t>
            </a:r>
          </a:p>
          <a:p>
            <a:pPr algn="just"/>
            <a:r>
              <a:rPr lang="en-US" sz="2700" dirty="0">
                <a:solidFill>
                  <a:srgbClr val="0000FF"/>
                </a:solidFill>
                <a:latin typeface="Times New Roman" pitchFamily="18" charset="0"/>
                <a:cs typeface="Times New Roman" pitchFamily="18" charset="0"/>
              </a:rPr>
              <a:t>P</a:t>
            </a:r>
            <a:r>
              <a:rPr lang="en-US" sz="2700" baseline="-25000" dirty="0">
                <a:solidFill>
                  <a:srgbClr val="0000FF"/>
                </a:solidFill>
                <a:latin typeface="Times New Roman" pitchFamily="18" charset="0"/>
                <a:cs typeface="Times New Roman" pitchFamily="18" charset="0"/>
              </a:rPr>
              <a:t>t/c</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Hoa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tím</a:t>
            </a:r>
            <a:r>
              <a:rPr lang="en-US" sz="2700" dirty="0">
                <a:solidFill>
                  <a:srgbClr val="0000FF"/>
                </a:solidFill>
                <a:latin typeface="Times New Roman" pitchFamily="18" charset="0"/>
                <a:cs typeface="Times New Roman" pitchFamily="18" charset="0"/>
              </a:rPr>
              <a:t>		 x		</a:t>
            </a:r>
            <a:r>
              <a:rPr lang="en-US" sz="2700" dirty="0" err="1">
                <a:solidFill>
                  <a:srgbClr val="0000FF"/>
                </a:solidFill>
                <a:latin typeface="Times New Roman" pitchFamily="18" charset="0"/>
                <a:cs typeface="Times New Roman" pitchFamily="18" charset="0"/>
              </a:rPr>
              <a:t>Hoa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trắng</a:t>
            </a:r>
            <a:r>
              <a:rPr lang="en-US" sz="2700" dirty="0">
                <a:solidFill>
                  <a:srgbClr val="0000FF"/>
                </a:solidFill>
                <a:latin typeface="Times New Roman" pitchFamily="18" charset="0"/>
                <a:cs typeface="Times New Roman" pitchFamily="18" charset="0"/>
              </a:rPr>
              <a:t> </a:t>
            </a:r>
          </a:p>
          <a:p>
            <a:pPr algn="just"/>
            <a:r>
              <a:rPr lang="en-US" sz="2700" dirty="0">
                <a:solidFill>
                  <a:srgbClr val="0000FF"/>
                </a:solidFill>
                <a:latin typeface="Times New Roman" pitchFamily="18" charset="0"/>
                <a:cs typeface="Times New Roman" pitchFamily="18" charset="0"/>
              </a:rPr>
              <a:t>        AA	    			    </a:t>
            </a:r>
            <a:r>
              <a:rPr lang="en-US" sz="2700" dirty="0" err="1">
                <a:solidFill>
                  <a:srgbClr val="0000FF"/>
                </a:solidFill>
                <a:latin typeface="Times New Roman" pitchFamily="18" charset="0"/>
                <a:cs typeface="Times New Roman" pitchFamily="18" charset="0"/>
              </a:rPr>
              <a:t>aa</a:t>
            </a:r>
            <a:endParaRPr lang="en-US" sz="2700" dirty="0">
              <a:solidFill>
                <a:srgbClr val="0000FF"/>
              </a:solidFill>
              <a:latin typeface="Times New Roman" pitchFamily="18" charset="0"/>
              <a:cs typeface="Times New Roman" pitchFamily="18" charset="0"/>
            </a:endParaRPr>
          </a:p>
          <a:p>
            <a:pPr algn="just"/>
            <a:r>
              <a:rPr lang="en-US" sz="2700" dirty="0">
                <a:solidFill>
                  <a:srgbClr val="0000FF"/>
                </a:solidFill>
                <a:latin typeface="Times New Roman" pitchFamily="18" charset="0"/>
                <a:cs typeface="Times New Roman" pitchFamily="18" charset="0"/>
              </a:rPr>
              <a:t>G</a:t>
            </a:r>
            <a:r>
              <a:rPr lang="en-US" sz="2700" baseline="-25000" dirty="0">
                <a:solidFill>
                  <a:srgbClr val="0000FF"/>
                </a:solidFill>
                <a:latin typeface="Times New Roman" pitchFamily="18" charset="0"/>
                <a:cs typeface="Times New Roman" pitchFamily="18" charset="0"/>
              </a:rPr>
              <a:t>P</a:t>
            </a:r>
            <a:r>
              <a:rPr lang="en-US" sz="2700" dirty="0">
                <a:solidFill>
                  <a:srgbClr val="0000FF"/>
                </a:solidFill>
                <a:latin typeface="Times New Roman" pitchFamily="18" charset="0"/>
                <a:cs typeface="Times New Roman" pitchFamily="18" charset="0"/>
              </a:rPr>
              <a:t>:        A		    		     a</a:t>
            </a:r>
          </a:p>
          <a:p>
            <a:pPr algn="just"/>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F</a:t>
            </a:r>
            <a:r>
              <a:rPr lang="en-US" sz="2700" baseline="-25000" dirty="0" err="1">
                <a:solidFill>
                  <a:srgbClr val="0000FF"/>
                </a:solidFill>
                <a:latin typeface="Times New Roman" pitchFamily="18" charset="0"/>
                <a:cs typeface="Times New Roman" pitchFamily="18" charset="0"/>
              </a:rPr>
              <a:t>1</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Aa</a:t>
            </a:r>
            <a:r>
              <a:rPr lang="en-US" sz="2700" dirty="0">
                <a:solidFill>
                  <a:srgbClr val="0000FF"/>
                </a:solidFill>
                <a:latin typeface="Times New Roman" pitchFamily="18" charset="0"/>
                <a:cs typeface="Times New Roman" pitchFamily="18" charset="0"/>
              </a:rPr>
              <a:t>-&gt; 100% </a:t>
            </a:r>
            <a:r>
              <a:rPr lang="en-US" sz="2700" dirty="0" err="1">
                <a:solidFill>
                  <a:srgbClr val="0000FF"/>
                </a:solidFill>
                <a:latin typeface="Times New Roman" pitchFamily="18" charset="0"/>
                <a:cs typeface="Times New Roman" pitchFamily="18" charset="0"/>
              </a:rPr>
              <a:t>Hoa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tím</a:t>
            </a:r>
            <a:endParaRPr lang="en-US" sz="2700" dirty="0">
              <a:solidFill>
                <a:srgbClr val="0000FF"/>
              </a:solidFill>
              <a:latin typeface="Times New Roman" pitchFamily="18" charset="0"/>
              <a:cs typeface="Times New Roman" pitchFamily="18" charset="0"/>
            </a:endParaRPr>
          </a:p>
          <a:p>
            <a:pPr algn="just"/>
            <a:r>
              <a:rPr lang="en-US" sz="2700" dirty="0">
                <a:solidFill>
                  <a:srgbClr val="0000FF"/>
                </a:solidFill>
                <a:latin typeface="Times New Roman" pitchFamily="18" charset="0"/>
                <a:cs typeface="Times New Roman" pitchFamily="18" charset="0"/>
                <a:sym typeface="Wingdings"/>
              </a:rPr>
              <a: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Nếu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kết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quả</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của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phép</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lai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là</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phân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tính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thì</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cá</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thể</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mang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tính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trạng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trội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có</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kiểu</a:t>
            </a:r>
            <a:r>
              <a:rPr lang="en-US" sz="2700" dirty="0">
                <a:solidFill>
                  <a:srgbClr val="0000FF"/>
                </a:solidFill>
                <a:latin typeface="Times New Roman" pitchFamily="18" charset="0"/>
                <a:cs typeface="Times New Roman" pitchFamily="18" charset="0"/>
              </a:rPr>
              <a:t> gen </a:t>
            </a:r>
            <a:r>
              <a:rPr lang="en-US" sz="2700" dirty="0" err="1">
                <a:solidFill>
                  <a:srgbClr val="0000FF"/>
                </a:solidFill>
                <a:latin typeface="Times New Roman" pitchFamily="18" charset="0"/>
                <a:cs typeface="Times New Roman" pitchFamily="18" charset="0"/>
              </a:rPr>
              <a:t>dị</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hợp</a:t>
            </a:r>
            <a:r>
              <a:rPr lang="en-US" sz="2700" dirty="0">
                <a:solidFill>
                  <a:srgbClr val="0000FF"/>
                </a:solidFill>
                <a:latin typeface="Times New Roman" pitchFamily="18" charset="0"/>
                <a:cs typeface="Times New Roman" pitchFamily="18" charset="0"/>
              </a:rPr>
              <a:t>.</a:t>
            </a:r>
          </a:p>
          <a:p>
            <a:pPr algn="just"/>
            <a:r>
              <a:rPr lang="en-US" sz="2700" dirty="0">
                <a:solidFill>
                  <a:srgbClr val="0000FF"/>
                </a:solidFill>
                <a:latin typeface="Times New Roman" pitchFamily="18" charset="0"/>
                <a:cs typeface="Times New Roman" pitchFamily="18" charset="0"/>
              </a:rPr>
              <a:t>P</a:t>
            </a:r>
            <a:r>
              <a:rPr lang="en-US" sz="2700" baseline="-25000" dirty="0">
                <a:solidFill>
                  <a:srgbClr val="0000FF"/>
                </a:solidFill>
                <a:latin typeface="Times New Roman" pitchFamily="18" charset="0"/>
                <a:cs typeface="Times New Roman" pitchFamily="18" charset="0"/>
              </a:rPr>
              <a:t>t/c</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Hoa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tím</a:t>
            </a:r>
            <a:r>
              <a:rPr lang="en-US" sz="2700" dirty="0">
                <a:solidFill>
                  <a:srgbClr val="0000FF"/>
                </a:solidFill>
                <a:latin typeface="Times New Roman" pitchFamily="18" charset="0"/>
                <a:cs typeface="Times New Roman" pitchFamily="18" charset="0"/>
              </a:rPr>
              <a:t>		 x		</a:t>
            </a:r>
            <a:r>
              <a:rPr lang="en-US" sz="2700" dirty="0" err="1">
                <a:solidFill>
                  <a:srgbClr val="0000FF"/>
                </a:solidFill>
                <a:latin typeface="Times New Roman" pitchFamily="18" charset="0"/>
                <a:cs typeface="Times New Roman" pitchFamily="18" charset="0"/>
              </a:rPr>
              <a:t>Hoa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trắng</a:t>
            </a:r>
            <a:endParaRPr lang="en-US" sz="2700" dirty="0">
              <a:solidFill>
                <a:srgbClr val="0000FF"/>
              </a:solidFill>
              <a:latin typeface="Times New Roman" pitchFamily="18" charset="0"/>
              <a:cs typeface="Times New Roman" pitchFamily="18" charset="0"/>
            </a:endParaRPr>
          </a:p>
          <a:p>
            <a:pPr algn="just"/>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Aa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aa</a:t>
            </a:r>
            <a:endParaRPr lang="en-US" sz="2700" dirty="0">
              <a:solidFill>
                <a:srgbClr val="0000FF"/>
              </a:solidFill>
              <a:latin typeface="Times New Roman" pitchFamily="18" charset="0"/>
              <a:cs typeface="Times New Roman" pitchFamily="18" charset="0"/>
            </a:endParaRPr>
          </a:p>
          <a:p>
            <a:pPr algn="just"/>
            <a:r>
              <a:rPr lang="en-US" sz="2700" dirty="0">
                <a:solidFill>
                  <a:srgbClr val="0000FF"/>
                </a:solidFill>
                <a:latin typeface="Times New Roman" pitchFamily="18" charset="0"/>
                <a:cs typeface="Times New Roman" pitchFamily="18" charset="0"/>
              </a:rPr>
              <a:t>G</a:t>
            </a:r>
            <a:r>
              <a:rPr lang="en-US" sz="2700" baseline="-25000" dirty="0">
                <a:solidFill>
                  <a:srgbClr val="0000FF"/>
                </a:solidFill>
                <a:latin typeface="Times New Roman" pitchFamily="18" charset="0"/>
                <a:cs typeface="Times New Roman" pitchFamily="18" charset="0"/>
              </a:rPr>
              <a:t>P</a:t>
            </a:r>
            <a:r>
              <a:rPr lang="en-US" sz="2700" dirty="0">
                <a:solidFill>
                  <a:srgbClr val="0000FF"/>
                </a:solidFill>
                <a:latin typeface="Times New Roman" pitchFamily="18" charset="0"/>
                <a:cs typeface="Times New Roman" pitchFamily="18" charset="0"/>
              </a:rPr>
              <a:t>:        A, a		    		     a</a:t>
            </a:r>
          </a:p>
          <a:p>
            <a:pPr algn="just"/>
            <a:r>
              <a:rPr lang="en-US" sz="2700" dirty="0" err="1">
                <a:solidFill>
                  <a:srgbClr val="0000FF"/>
                </a:solidFill>
                <a:latin typeface="Times New Roman" pitchFamily="18" charset="0"/>
                <a:cs typeface="Times New Roman" pitchFamily="18" charset="0"/>
              </a:rPr>
              <a:t>F</a:t>
            </a:r>
            <a:r>
              <a:rPr lang="en-US" sz="2700" baseline="-25000" dirty="0" err="1">
                <a:solidFill>
                  <a:srgbClr val="0000FF"/>
                </a:solidFill>
                <a:latin typeface="Times New Roman" pitchFamily="18" charset="0"/>
                <a:cs typeface="Times New Roman" pitchFamily="18" charset="0"/>
              </a:rPr>
              <a:t>1</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1Aa</a:t>
            </a:r>
            <a:r>
              <a:rPr lang="en-US" sz="2700" dirty="0">
                <a:solidFill>
                  <a:srgbClr val="0000FF"/>
                </a:solidFill>
                <a:latin typeface="Times New Roman" pitchFamily="18" charset="0"/>
                <a:cs typeface="Times New Roman" pitchFamily="18" charset="0"/>
              </a:rPr>
              <a:t> : 1 </a:t>
            </a:r>
            <a:r>
              <a:rPr lang="en-US" sz="2700" dirty="0" err="1">
                <a:solidFill>
                  <a:srgbClr val="0000FF"/>
                </a:solidFill>
                <a:latin typeface="Times New Roman" pitchFamily="18" charset="0"/>
                <a:cs typeface="Times New Roman" pitchFamily="18" charset="0"/>
              </a:rPr>
              <a:t>aa</a:t>
            </a:r>
            <a:r>
              <a:rPr lang="en-US" sz="2700" dirty="0">
                <a:solidFill>
                  <a:srgbClr val="0000FF"/>
                </a:solidFill>
                <a:latin typeface="Times New Roman" pitchFamily="18" charset="0"/>
                <a:cs typeface="Times New Roman" pitchFamily="18" charset="0"/>
              </a:rPr>
              <a:t> -&gt; 50% </a:t>
            </a:r>
            <a:r>
              <a:rPr lang="en-US" sz="2700" dirty="0" err="1">
                <a:solidFill>
                  <a:srgbClr val="0000FF"/>
                </a:solidFill>
                <a:latin typeface="Times New Roman" pitchFamily="18" charset="0"/>
                <a:cs typeface="Times New Roman" pitchFamily="18" charset="0"/>
              </a:rPr>
              <a:t>Hoa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tím</a:t>
            </a:r>
            <a:r>
              <a:rPr lang="en-US" sz="2700" dirty="0">
                <a:solidFill>
                  <a:srgbClr val="0000FF"/>
                </a:solidFill>
                <a:latin typeface="Times New Roman" pitchFamily="18" charset="0"/>
                <a:cs typeface="Times New Roman" pitchFamily="18" charset="0"/>
              </a:rPr>
              <a:t> : 50% </a:t>
            </a:r>
            <a:r>
              <a:rPr lang="en-US" sz="2700" dirty="0" err="1">
                <a:solidFill>
                  <a:srgbClr val="0000FF"/>
                </a:solidFill>
                <a:latin typeface="Times New Roman" pitchFamily="18" charset="0"/>
                <a:cs typeface="Times New Roman" pitchFamily="18" charset="0"/>
              </a:rPr>
              <a:t>hoa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trắng</a:t>
            </a:r>
            <a:endParaRPr lang="en-US" sz="27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10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10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10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1000"/>
                                        <p:tgtEl>
                                          <p:spTgt spid="2">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 calcmode="lin" valueType="num">
                                      <p:cBhvr>
                                        <p:cTn id="70"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71" dur="10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72" dur="1000"/>
                                        <p:tgtEl>
                                          <p:spTgt spid="2">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 calcmode="lin" valueType="num">
                                      <p:cBhvr>
                                        <p:cTn id="77"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78" dur="10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79"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cà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đỏ</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trội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toàn</a:t>
            </a:r>
            <a:r>
              <a:rPr lang="en-US" sz="2800" dirty="0">
                <a:solidFill>
                  <a:srgbClr val="FF0000"/>
                </a:solidFill>
                <a:latin typeface="Times New Roman" pitchFamily="18" charset="0"/>
                <a:cs typeface="Times New Roman" pitchFamily="18" charset="0"/>
              </a:rPr>
              <a:t> so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kiểu</a:t>
            </a:r>
            <a:r>
              <a:rPr lang="en-US" sz="2800" dirty="0">
                <a:solidFill>
                  <a:srgbClr val="FF0000"/>
                </a:solidFill>
                <a:latin typeface="Times New Roman" pitchFamily="18" charset="0"/>
                <a:cs typeface="Times New Roman" pitchFamily="18" charset="0"/>
              </a:rPr>
              <a:t> gene, </a:t>
            </a:r>
            <a:r>
              <a:rPr lang="en-US" sz="2800" dirty="0" err="1">
                <a:solidFill>
                  <a:srgbClr val="FF0000"/>
                </a:solidFill>
                <a:latin typeface="Times New Roman" pitchFamily="18" charset="0"/>
                <a:cs typeface="Times New Roman" pitchFamily="18" charset="0"/>
              </a:rPr>
              <a:t>kiểu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đây</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a. P: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đỏ</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đỏ</a:t>
            </a:r>
            <a:endParaRPr lang="en-US" sz="2800" dirty="0">
              <a:solidFill>
                <a:srgbClr val="FF0000"/>
              </a:solidFill>
              <a:latin typeface="Times New Roman" pitchFamily="18" charset="0"/>
              <a:cs typeface="Times New Roman" pitchFamily="18" charset="0"/>
            </a:endParaRPr>
          </a:p>
          <a:p>
            <a:pPr algn="just"/>
            <a:r>
              <a:rPr lang="en-US" sz="2800" dirty="0">
                <a:solidFill>
                  <a:srgbClr val="FF0000"/>
                </a:solidFill>
                <a:latin typeface="Times New Roman" pitchFamily="18" charset="0"/>
                <a:cs typeface="Times New Roman" pitchFamily="18" charset="0"/>
              </a:rPr>
              <a:t>b. P: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đỏ</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vàng</a:t>
            </a:r>
            <a:endParaRPr lang="en-US" sz="2800" dirty="0">
              <a:solidFill>
                <a:srgbClr val="FF0000"/>
              </a:solidFill>
              <a:latin typeface="Times New Roman" pitchFamily="18" charset="0"/>
              <a:cs typeface="Times New Roman" pitchFamily="18" charset="0"/>
            </a:endParaRPr>
          </a:p>
          <a:p>
            <a:pPr algn="just"/>
            <a:r>
              <a:rPr lang="en-US" sz="2800" dirty="0">
                <a:solidFill>
                  <a:srgbClr val="FF0000"/>
                </a:solidFill>
                <a:latin typeface="Times New Roman" pitchFamily="18" charset="0"/>
                <a:cs typeface="Times New Roman" pitchFamily="18" charset="0"/>
              </a:rPr>
              <a:t>c. P: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vàng</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vàng</a:t>
            </a:r>
            <a:r>
              <a:rPr lang="en-US" sz="2800" dirty="0">
                <a:solidFill>
                  <a:srgbClr val="FF0000"/>
                </a:solidFill>
                <a:latin typeface="Times New Roman" pitchFamily="18" charset="0"/>
                <a:cs typeface="Times New Roman" pitchFamily="18" charset="0"/>
              </a:rPr>
              <a:t>.</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2:</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lúa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trội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toàn</a:t>
            </a:r>
            <a:r>
              <a:rPr lang="en-US" sz="2800" dirty="0">
                <a:solidFill>
                  <a:srgbClr val="FF0000"/>
                </a:solidFill>
                <a:latin typeface="Times New Roman" pitchFamily="18" charset="0"/>
                <a:cs typeface="Times New Roman" pitchFamily="18" charset="0"/>
              </a:rPr>
              <a:t> so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Cho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lúa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chủng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thụ</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phấn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lúa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a.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Nếu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3:</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lúa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trội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toàn</a:t>
            </a:r>
            <a:r>
              <a:rPr lang="en-US" sz="2800" dirty="0">
                <a:solidFill>
                  <a:srgbClr val="FF0000"/>
                </a:solidFill>
                <a:latin typeface="Times New Roman" pitchFamily="18" charset="0"/>
                <a:cs typeface="Times New Roman" pitchFamily="18" charset="0"/>
              </a:rPr>
              <a:t> so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kiểu</a:t>
            </a:r>
            <a:r>
              <a:rPr lang="en-US" sz="2800" dirty="0">
                <a:solidFill>
                  <a:srgbClr val="FF0000"/>
                </a:solidFill>
                <a:latin typeface="Times New Roman" pitchFamily="18" charset="0"/>
                <a:cs typeface="Times New Roman" pitchFamily="18" charset="0"/>
              </a:rPr>
              <a:t> gene, </a:t>
            </a:r>
            <a:r>
              <a:rPr lang="en-US" sz="2800" dirty="0" err="1">
                <a:solidFill>
                  <a:srgbClr val="FF0000"/>
                </a:solidFill>
                <a:latin typeface="Times New Roman" pitchFamily="18" charset="0"/>
                <a:cs typeface="Times New Roman" pitchFamily="18" charset="0"/>
              </a:rPr>
              <a:t>kiểu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phép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a.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thấp</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thấp</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thấp</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c.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4:</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chuột</a:t>
            </a:r>
            <a:r>
              <a:rPr lang="en-US" sz="2800" dirty="0">
                <a:solidFill>
                  <a:srgbClr val="FF0000"/>
                </a:solidFill>
                <a:latin typeface="Times New Roman" pitchFamily="18" charset="0"/>
                <a:cs typeface="Times New Roman" pitchFamily="18" charset="0"/>
              </a:rPr>
              <a:t>, gen qui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NST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thường</a:t>
            </a:r>
            <a:r>
              <a:rPr lang="en-US" sz="2800" dirty="0">
                <a:solidFill>
                  <a:srgbClr val="FF0000"/>
                </a:solidFill>
                <a:latin typeface="Times New Roman" pitchFamily="18" charset="0"/>
                <a:cs typeface="Times New Roman" pitchFamily="18" charset="0"/>
              </a:rPr>
              <a:t>. Cho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giữa</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chuột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45 </a:t>
            </a:r>
            <a:r>
              <a:rPr lang="en-US" sz="2800" dirty="0" err="1">
                <a:solidFill>
                  <a:srgbClr val="FF0000"/>
                </a:solidFill>
                <a:latin typeface="Times New Roman" pitchFamily="18" charset="0"/>
                <a:cs typeface="Times New Roman" pitchFamily="18" charset="0"/>
              </a:rPr>
              <a:t>chuột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16 </a:t>
            </a:r>
            <a:r>
              <a:rPr lang="en-US" sz="2800" dirty="0" err="1">
                <a:solidFill>
                  <a:srgbClr val="FF0000"/>
                </a:solidFill>
                <a:latin typeface="Times New Roman" pitchFamily="18" charset="0"/>
                <a:cs typeface="Times New Roman" pitchFamily="18" charset="0"/>
              </a:rPr>
              <a:t>chuột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thẳng</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a. </a:t>
            </a:r>
            <a:r>
              <a:rPr lang="en-US" sz="2800" dirty="0" err="1">
                <a:solidFill>
                  <a:srgbClr val="FF0000"/>
                </a:solidFill>
                <a:latin typeface="Times New Roman" pitchFamily="18" charset="0"/>
                <a:cs typeface="Times New Roman" pitchFamily="18" charset="0"/>
              </a:rPr>
              <a:t>Giải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phép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Nếu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5:</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xoăn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trội</a:t>
            </a:r>
            <a:r>
              <a:rPr lang="en-US" sz="2800" dirty="0">
                <a:solidFill>
                  <a:srgbClr val="FF0000"/>
                </a:solidFill>
                <a:latin typeface="Times New Roman" pitchFamily="18" charset="0"/>
                <a:cs typeface="Times New Roman" pitchFamily="18" charset="0"/>
              </a:rPr>
              <a:t> so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thẳng</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a. </a:t>
            </a:r>
            <a:r>
              <a:rPr lang="en-US" sz="2800" dirty="0" err="1">
                <a:solidFill>
                  <a:srgbClr val="FF0000"/>
                </a:solidFill>
                <a:latin typeface="Times New Roman" pitchFamily="18" charset="0"/>
                <a:cs typeface="Times New Roman" pitchFamily="18" charset="0"/>
              </a:rPr>
              <a:t>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xoăn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thẳng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Họ</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1 </a:t>
            </a:r>
            <a:r>
              <a:rPr lang="en-US" sz="2800" dirty="0" err="1">
                <a:solidFill>
                  <a:srgbClr val="FF0000"/>
                </a:solidFill>
                <a:latin typeface="Times New Roman" pitchFamily="18" charset="0"/>
                <a:cs typeface="Times New Roman" pitchFamily="18" charset="0"/>
              </a:rPr>
              <a:t>đứa</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trai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xoăn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1 </a:t>
            </a:r>
            <a:r>
              <a:rPr lang="en-US" sz="2800" dirty="0" err="1">
                <a:solidFill>
                  <a:srgbClr val="FF0000"/>
                </a:solidFill>
                <a:latin typeface="Times New Roman" pitchFamily="18" charset="0"/>
                <a:cs typeface="Times New Roman" pitchFamily="18" charset="0"/>
              </a:rPr>
              <a:t>đứa</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gái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thẳng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kiểu</a:t>
            </a:r>
            <a:r>
              <a:rPr lang="en-US" sz="2800" dirty="0">
                <a:solidFill>
                  <a:srgbClr val="FF0000"/>
                </a:solidFill>
                <a:latin typeface="Times New Roman" pitchFamily="18" charset="0"/>
                <a:cs typeface="Times New Roman" pitchFamily="18" charset="0"/>
              </a:rPr>
              <a:t> gene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Tèo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thẳng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1 </a:t>
            </a:r>
            <a:r>
              <a:rPr lang="en-US" sz="2800" dirty="0" err="1">
                <a:solidFill>
                  <a:srgbClr val="FF0000"/>
                </a:solidFill>
                <a:latin typeface="Times New Roman" pitchFamily="18" charset="0"/>
                <a:cs typeface="Times New Roman" pitchFamily="18" charset="0"/>
              </a:rPr>
              <a:t>đứa</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gái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thẳng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kiểu</a:t>
            </a:r>
            <a:r>
              <a:rPr lang="en-US" sz="2800" dirty="0">
                <a:solidFill>
                  <a:srgbClr val="FF0000"/>
                </a:solidFill>
                <a:latin typeface="Times New Roman" pitchFamily="18" charset="0"/>
                <a:cs typeface="Times New Roman" pitchFamily="18" charset="0"/>
              </a:rPr>
              <a:t> gene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chồng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Tèo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gái</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c. Con </a:t>
            </a:r>
            <a:r>
              <a:rPr lang="en-US" sz="2800" dirty="0" err="1">
                <a:solidFill>
                  <a:srgbClr val="FF0000"/>
                </a:solidFill>
                <a:latin typeface="Times New Roman" pitchFamily="18" charset="0"/>
                <a:cs typeface="Times New Roman" pitchFamily="18" charset="0"/>
              </a:rPr>
              <a:t>gái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Tèo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trai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lớn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hôn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suất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cháu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xoăn</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suất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cháu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thẳng</a:t>
            </a:r>
            <a:r>
              <a:rPr lang="en-US" sz="2800" dirty="0">
                <a:solidFill>
                  <a:srgbClr val="FF0000"/>
                </a:solidFill>
                <a:latin typeface="Times New Roman" pitchFamily="18" charset="0"/>
                <a:cs typeface="Times New Roman" pitchFamily="18" charset="0"/>
              </a:rPr>
              <a:t>.</a:t>
            </a:r>
            <a:endParaRPr lang="en-US" sz="2800" dirty="0"/>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38: </a:t>
            </a:r>
            <a:r>
              <a:rPr lang="en-US" sz="2800" b="1" dirty="0" err="1">
                <a:solidFill>
                  <a:srgbClr val="FF00FF"/>
                </a:solidFill>
                <a:latin typeface="Times New Roman" pitchFamily="18" charset="0"/>
                <a:cs typeface="Times New Roman" pitchFamily="18" charset="0"/>
              </a:rPr>
              <a:t>QUY</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LUẬT</a:t>
            </a:r>
            <a:r>
              <a:rPr lang="en-US" sz="2800" b="1" dirty="0">
                <a:solidFill>
                  <a:srgbClr val="FF00FF"/>
                </a:solidFill>
                <a:latin typeface="Times New Roman" pitchFamily="18" charset="0"/>
                <a:cs typeface="Times New Roman" pitchFamily="18" charset="0"/>
              </a:rPr>
              <a:t>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MENDEL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Ý </a:t>
            </a:r>
            <a:r>
              <a:rPr lang="en-US" sz="2800" b="1" dirty="0" err="1">
                <a:solidFill>
                  <a:srgbClr val="0000FF"/>
                </a:solidFill>
                <a:latin typeface="Times New Roman" pitchFamily="18" charset="0"/>
                <a:cs typeface="Times New Roman" pitchFamily="18" charset="0"/>
              </a:rPr>
              <a:t>TƯỞNG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MENDEL</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TextBox 18"/>
          <p:cNvSpPr txBox="1"/>
          <p:nvPr/>
        </p:nvSpPr>
        <p:spPr>
          <a:xfrm>
            <a:off x="0" y="85633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PHÉP</a:t>
            </a:r>
            <a:r>
              <a:rPr lang="en-US" sz="2800" b="1" dirty="0">
                <a:solidFill>
                  <a:srgbClr val="0000FF"/>
                </a:solidFill>
                <a:latin typeface="Times New Roman" pitchFamily="18" charset="0"/>
                <a:cs typeface="Times New Roman" pitchFamily="18" charset="0"/>
              </a:rPr>
              <a:t> LAI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CẶP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TRẠNG</a:t>
            </a:r>
            <a:endParaRPr lang="en-US" sz="2800" b="1" dirty="0">
              <a:solidFill>
                <a:srgbClr val="0000FF"/>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29177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PHÉP</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LAI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TRẠNG</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heel(4)">
                                      <p:cBhvr>
                                        <p:cTn id="7" dur="1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0971" y="290286"/>
            <a:ext cx="7141029" cy="2246769"/>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a) Men</a:t>
            </a:r>
            <a:r>
              <a:rPr lang="en-US" sz="2800" dirty="0">
                <a:solidFill>
                  <a:srgbClr val="FF00FF"/>
                </a:solidFill>
                <a:latin typeface="Times New Roman" pitchFamily="18" charset="0"/>
                <a:cs typeface="Times New Roman" pitchFamily="18" charset="0"/>
              </a:rPr>
              <a:t>d</a:t>
            </a:r>
            <a:r>
              <a:rPr lang="vi-VN" sz="2800" dirty="0">
                <a:solidFill>
                  <a:srgbClr val="FF00FF"/>
                </a:solidFill>
                <a:latin typeface="Times New Roman" pitchFamily="18" charset="0"/>
                <a:cs typeface="Times New Roman" pitchFamily="18" charset="0"/>
              </a:rPr>
              <a:t>e</a:t>
            </a:r>
            <a:r>
              <a:rPr lang="en-US" sz="2800" dirty="0">
                <a:solidFill>
                  <a:srgbClr val="FF00FF"/>
                </a:solidFill>
                <a:latin typeface="Times New Roman" pitchFamily="18" charset="0"/>
                <a:cs typeface="Times New Roman" pitchFamily="18" charset="0"/>
              </a:rPr>
              <a:t>l</a:t>
            </a:r>
            <a:r>
              <a:rPr lang="vi-VN" sz="2800" dirty="0">
                <a:solidFill>
                  <a:srgbClr val="FF00FF"/>
                </a:solidFill>
                <a:latin typeface="Times New Roman" pitchFamily="18" charset="0"/>
                <a:cs typeface="Times New Roman" pitchFamily="18" charset="0"/>
              </a:rPr>
              <a:t> lai hai thứ đậu Hà Lan thuần chủng khác nhau về hai cặp tính trạng tương phản : hạt màu vàng, vỏ trơn và hạt màu xanh, vỏ nhăn được F</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đều có hạt màu vàng, và trơn. Sau đó, ông tiếp tục cho F</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lai với F</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để tạo ra F</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srcRect/>
          <a:stretch>
            <a:fillRect/>
          </a:stretch>
        </p:blipFill>
        <p:spPr bwMode="auto">
          <a:xfrm>
            <a:off x="-1" y="-1"/>
            <a:ext cx="5050972" cy="6871201"/>
          </a:xfrm>
          <a:prstGeom prst="rect">
            <a:avLst/>
          </a:prstGeom>
          <a:noFill/>
          <a:ln w="9525">
            <a:noFill/>
            <a:miter lim="800000"/>
            <a:headEnd/>
            <a:tailEnd/>
          </a:ln>
          <a:effectLst/>
        </p:spPr>
      </p:pic>
      <p:sp>
        <p:nvSpPr>
          <p:cNvPr id="31747" name="Rectangle 3"/>
          <p:cNvSpPr>
            <a:spLocks noChangeArrowheads="1"/>
          </p:cNvSpPr>
          <p:nvPr/>
        </p:nvSpPr>
        <p:spPr bwMode="auto">
          <a:xfrm>
            <a:off x="5080000" y="2554517"/>
            <a:ext cx="711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b)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Kiểu</a:t>
            </a:r>
            <a:r>
              <a:rPr kumimoji="0" lang="en-US" sz="2800" b="0" i="0" u="none" strike="noStrike" cap="none" normalizeH="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FF00FF"/>
                </a:solidFill>
                <a:effectLst/>
                <a:latin typeface="Times New Roman" pitchFamily="18" charset="0"/>
                <a:ea typeface="Times New Roman" pitchFamily="18" charset="0"/>
                <a:cs typeface="Times New Roman" pitchFamily="18" charset="0"/>
              </a:rPr>
              <a:t>hình</a:t>
            </a:r>
            <a:r>
              <a:rPr kumimoji="0" lang="en-US" sz="2800" b="0" i="0" u="none" strike="noStrike" cap="none" normalizeH="0" dirty="0">
                <a:ln>
                  <a:noFill/>
                </a:ln>
                <a:solidFill>
                  <a:srgbClr val="FF00FF"/>
                </a:solidFill>
                <a:effectLst/>
                <a:latin typeface="Times New Roman" pitchFamily="18" charset="0"/>
                <a:ea typeface="Times New Roman" pitchFamily="18" charset="0"/>
                <a:cs typeface="Times New Roman" pitchFamily="18" charset="0"/>
              </a:rPr>
              <a:t> ở </a:t>
            </a:r>
            <a:r>
              <a:rPr kumimoji="0" lang="en-US" sz="2800" b="0" i="0" u="none" strike="noStrike" cap="none" normalizeH="0" dirty="0" err="1">
                <a:ln>
                  <a:noFill/>
                </a:ln>
                <a:solidFill>
                  <a:srgbClr val="FF00FF"/>
                </a:solidFill>
                <a:effectLst/>
                <a:latin typeface="Times New Roman" pitchFamily="18" charset="0"/>
                <a:ea typeface="Times New Roman" pitchFamily="18" charset="0"/>
                <a:cs typeface="Times New Roman" pitchFamily="18" charset="0"/>
              </a:rPr>
              <a:t>F</a:t>
            </a:r>
            <a:r>
              <a:rPr kumimoji="0" lang="en-US" sz="2800" b="0" i="0" u="none" strike="noStrike" cap="none" normalizeH="0" baseline="-25000" dirty="0" err="1">
                <a:ln>
                  <a:noFill/>
                </a:ln>
                <a:solidFill>
                  <a:srgbClr val="FF00FF"/>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9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vàng</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trơn</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 3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vàng</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nhăn</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 3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xanh</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trơn</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 1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xanh</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nhăn</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FF00FF"/>
              </a:solidFill>
              <a:effectLst/>
              <a:latin typeface="Times New Roman" pitchFamily="18" charset="0"/>
              <a:cs typeface="Times New Roman" pitchFamily="18" charset="0"/>
            </a:endParaRPr>
          </a:p>
        </p:txBody>
      </p:sp>
      <p:sp>
        <p:nvSpPr>
          <p:cNvPr id="8" name="Rectangle 7"/>
          <p:cNvSpPr/>
          <p:nvPr/>
        </p:nvSpPr>
        <p:spPr>
          <a:xfrm>
            <a:off x="5152571" y="3554550"/>
            <a:ext cx="7039429" cy="1384995"/>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c) Tỷ lệ kiểu hình từng cặp tính trạng ở F2: </a:t>
            </a:r>
            <a:endParaRPr lang="en-US" sz="2800" dirty="0">
              <a:solidFill>
                <a:srgbClr val="FF00FF"/>
              </a:solidFill>
              <a:latin typeface="Times New Roman" pitchFamily="18" charset="0"/>
              <a:cs typeface="Times New Roman" pitchFamily="18" charset="0"/>
            </a:endParaRPr>
          </a:p>
          <a:p>
            <a:pPr>
              <a:buFontTx/>
              <a:buChar char="-"/>
            </a:pP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Vàng : xanh = 3:1</a:t>
            </a:r>
            <a:endParaRPr lang="en-US" sz="2800" dirty="0">
              <a:solidFill>
                <a:srgbClr val="FF00FF"/>
              </a:solidFill>
              <a:latin typeface="Times New Roman" pitchFamily="18" charset="0"/>
              <a:cs typeface="Times New Roman" pitchFamily="18" charset="0"/>
            </a:endParaRPr>
          </a:p>
          <a:p>
            <a:pPr>
              <a:buFontTx/>
              <a:buChar char="-"/>
            </a:pPr>
            <a:r>
              <a:rPr lang="vi-VN" sz="2800" dirty="0">
                <a:solidFill>
                  <a:srgbClr val="FF00FF"/>
                </a:solidFill>
                <a:latin typeface="Times New Roman" pitchFamily="18" charset="0"/>
                <a:cs typeface="Times New Roman" pitchFamily="18" charset="0"/>
              </a:rPr>
              <a:t> Trơn : nhăn = 3:1</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circle(in)">
                                      <p:cBhvr>
                                        <p:cTn id="7" dur="2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1747">
                                            <p:txEl>
                                              <p:pRg st="0" end="0"/>
                                            </p:txEl>
                                          </p:spTgt>
                                        </p:tgtEl>
                                        <p:attrNameLst>
                                          <p:attrName>style.visibility</p:attrName>
                                        </p:attrNameLst>
                                      </p:cBhvr>
                                      <p:to>
                                        <p:strVal val="visible"/>
                                      </p:to>
                                    </p:set>
                                    <p:anim calcmode="lin" valueType="num">
                                      <p:cBhvr>
                                        <p:cTn id="19"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 calcmode="lin" valueType="num">
                                      <p:cBhvr>
                                        <p:cTn id="32"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34" dur="1000"/>
                                        <p:tgtEl>
                                          <p:spTgt spid="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p:cTn id="39"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41"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38: </a:t>
            </a:r>
            <a:r>
              <a:rPr lang="en-US" sz="2800" b="1" dirty="0" err="1">
                <a:solidFill>
                  <a:srgbClr val="FF00FF"/>
                </a:solidFill>
                <a:latin typeface="Times New Roman" pitchFamily="18" charset="0"/>
                <a:cs typeface="Times New Roman" pitchFamily="18" charset="0"/>
              </a:rPr>
              <a:t>QUY</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LUẬT</a:t>
            </a:r>
            <a:r>
              <a:rPr lang="en-US" sz="2800" b="1" dirty="0">
                <a:solidFill>
                  <a:srgbClr val="FF00FF"/>
                </a:solidFill>
                <a:latin typeface="Times New Roman" pitchFamily="18" charset="0"/>
                <a:cs typeface="Times New Roman" pitchFamily="18" charset="0"/>
              </a:rPr>
              <a:t>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MENDEL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0" y="40640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PHÉP</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LAI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TRẠNG</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3793" name="Rectangle 1"/>
          <p:cNvSpPr>
            <a:spLocks noChangeArrowheads="1"/>
          </p:cNvSpPr>
          <p:nvPr/>
        </p:nvSpPr>
        <p:spPr bwMode="auto">
          <a:xfrm>
            <a:off x="0" y="841830"/>
            <a:ext cx="12192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Thí</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nghiệm</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lai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bố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mẹ</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thuần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chủng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khác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nhau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về</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hai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tương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phản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F</a:t>
            </a:r>
            <a:r>
              <a:rPr kumimoji="0" lang="en-US" sz="2800" b="0" i="0" u="none" strike="noStrike" cap="none" normalizeH="0" baseline="-3000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1</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đồng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F</a:t>
            </a:r>
            <a:r>
              <a:rPr kumimoji="0" lang="en-US" sz="2800" b="0" i="0" u="none" strike="noStrike" cap="none" normalizeH="0" baseline="-3000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2</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kiểu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hình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theo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tỉ</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lệ</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9 : 3 : 3 : 1.</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Giải</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thích</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Mỗi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do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một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di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truyền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qui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định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endParaRPr kumimoji="0" lang="en-US" sz="2800" b="1" i="1"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di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truyền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qui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định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hai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tương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phản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đã</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độc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lập</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trong</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quá</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trình</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phát</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sinh</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giao</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tử</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endParaRPr kumimoji="0" lang="en-US" sz="280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quá</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trình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thụ</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tinh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truyền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tổ</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hợp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ngẫu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nhiên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nhau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thành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tố</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truyền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ở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đời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con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biểu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hiện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thành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kiểu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hình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Sơ</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đồ</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lai</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P</a:t>
            </a:r>
            <a:r>
              <a:rPr kumimoji="0" lang="en-US" sz="280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t/c</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Vàng</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trơn</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x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Xanh</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nhăn</a:t>
            </a:r>
            <a:endParaRPr kumimoji="0" lang="en-US" sz="280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AABB</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aabb</a:t>
            </a:r>
            <a:endParaRPr kumimoji="0" lang="en-US" sz="280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G</a:t>
            </a:r>
            <a:r>
              <a:rPr kumimoji="0" lang="en-US" sz="280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P</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AB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ab</a:t>
            </a:r>
            <a:endParaRPr kumimoji="0" lang="en-US" sz="2800" u="none" strike="noStrike" cap="none" normalizeH="0" baseline="0" dirty="0">
              <a:ln>
                <a:noFill/>
              </a:ln>
              <a:solidFill>
                <a:srgbClr val="0000FF"/>
              </a:solidFill>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F</a:t>
            </a:r>
            <a:r>
              <a:rPr kumimoji="0" lang="en-US" sz="2800" u="none" strike="noStrike" cap="none" normalizeH="0" baseline="-3000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1</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AaBb</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-&gt; 100%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vàng</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trơn</a:t>
            </a:r>
            <a:endPar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endParaRPr>
          </a:p>
          <a:p>
            <a:r>
              <a:rPr lang="en-US" sz="2800" dirty="0" err="1">
                <a:solidFill>
                  <a:srgbClr val="0000FF"/>
                </a:solidFill>
                <a:latin typeface="Times New Roman" pitchFamily="18" charset="0"/>
                <a:cs typeface="Times New Roman" pitchFamily="18" charset="0"/>
              </a:rPr>
              <a:t>F</a:t>
            </a:r>
            <a:r>
              <a:rPr lang="en-US" sz="2800" baseline="-25000" dirty="0" err="1">
                <a:solidFill>
                  <a:srgbClr val="0000FF"/>
                </a:solidFill>
                <a:latin typeface="Times New Roman" pitchFamily="18" charset="0"/>
                <a:cs typeface="Times New Roman" pitchFamily="18" charset="0"/>
              </a:rPr>
              <a:t>1</a:t>
            </a:r>
            <a:r>
              <a:rPr lang="en-US" sz="2800" dirty="0" err="1">
                <a:solidFill>
                  <a:srgbClr val="0000FF"/>
                </a:solidFill>
                <a:latin typeface="Times New Roman" pitchFamily="18" charset="0"/>
                <a:cs typeface="Times New Roman" pitchFamily="18" charset="0"/>
              </a:rPr>
              <a:t>xF</a:t>
            </a:r>
            <a:r>
              <a:rPr lang="en-US" sz="2800" baseline="-25000" dirty="0" err="1">
                <a:solidFill>
                  <a:srgbClr val="0000FF"/>
                </a:solidFill>
                <a:latin typeface="Times New Roman" pitchFamily="18" charset="0"/>
                <a:cs typeface="Times New Roman" pitchFamily="18" charset="0"/>
              </a:rPr>
              <a:t>1</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AaBb</a:t>
            </a:r>
            <a:r>
              <a:rPr lang="en-US" sz="2800" dirty="0">
                <a:solidFill>
                  <a:srgbClr val="0000FF"/>
                </a:solidFill>
                <a:latin typeface="Times New Roman" pitchFamily="18" charset="0"/>
                <a:cs typeface="Times New Roman" pitchFamily="18" charset="0"/>
              </a:rPr>
              <a:t>)	x 	(</a:t>
            </a:r>
            <a:r>
              <a:rPr lang="en-US" sz="2800" dirty="0" err="1">
                <a:solidFill>
                  <a:srgbClr val="0000FF"/>
                </a:solidFill>
                <a:latin typeface="Times New Roman" pitchFamily="18" charset="0"/>
                <a:cs typeface="Times New Roman" pitchFamily="18" charset="0"/>
              </a:rPr>
              <a:t>AaBb</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trơn</a:t>
            </a:r>
            <a:endParaRPr lang="en-US" sz="2800" dirty="0">
              <a:solidFill>
                <a:srgbClr val="0000FF"/>
              </a:solidFill>
              <a:latin typeface="Times New Roman" pitchFamily="18" charset="0"/>
              <a:cs typeface="Times New Roman" pitchFamily="18" charset="0"/>
            </a:endParaRPr>
          </a:p>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a:t>
            </a:r>
            <a:r>
              <a:rPr lang="en-US" sz="2800" baseline="-25000" dirty="0" err="1">
                <a:solidFill>
                  <a:srgbClr val="0000FF"/>
                </a:solidFill>
                <a:latin typeface="Times New Roman" pitchFamily="18" charset="0"/>
                <a:cs typeface="Times New Roman" pitchFamily="18" charset="0"/>
              </a:rPr>
              <a:t>F1</a:t>
            </a:r>
            <a:r>
              <a:rPr lang="en-US" sz="2800" dirty="0">
                <a:solidFill>
                  <a:srgbClr val="0000FF"/>
                </a:solidFill>
                <a:latin typeface="Times New Roman" pitchFamily="18" charset="0"/>
                <a:cs typeface="Times New Roman" pitchFamily="18" charset="0"/>
              </a:rPr>
              <a:t>:      AB, </a:t>
            </a:r>
            <a:r>
              <a:rPr lang="en-US" sz="2800" dirty="0" err="1">
                <a:solidFill>
                  <a:srgbClr val="0000FF"/>
                </a:solidFill>
                <a:latin typeface="Times New Roman" pitchFamily="18" charset="0"/>
                <a:cs typeface="Times New Roman" pitchFamily="18" charset="0"/>
              </a:rPr>
              <a:t>Ab</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aB</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ab</a:t>
            </a:r>
            <a:r>
              <a:rPr lang="en-US" sz="2800" dirty="0">
                <a:solidFill>
                  <a:srgbClr val="0000FF"/>
                </a:solidFill>
                <a:latin typeface="Times New Roman" pitchFamily="18" charset="0"/>
                <a:cs typeface="Times New Roman" pitchFamily="18" charset="0"/>
              </a:rPr>
              <a:t>			AB, </a:t>
            </a:r>
            <a:r>
              <a:rPr lang="en-US" sz="2800" dirty="0" err="1">
                <a:solidFill>
                  <a:srgbClr val="0000FF"/>
                </a:solidFill>
                <a:latin typeface="Times New Roman" pitchFamily="18" charset="0"/>
                <a:cs typeface="Times New Roman" pitchFamily="18" charset="0"/>
              </a:rPr>
              <a:t>Ab</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aB</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ab</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Effect transition="in" filter="strips(downRight)">
                                      <p:cBhvr>
                                        <p:cTn id="7" dur="1000"/>
                                        <p:tgtEl>
                                          <p:spTgt spid="337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3793">
                                            <p:txEl>
                                              <p:pRg st="1" end="1"/>
                                            </p:txEl>
                                          </p:spTgt>
                                        </p:tgtEl>
                                        <p:attrNameLst>
                                          <p:attrName>style.visibility</p:attrName>
                                        </p:attrNameLst>
                                      </p:cBhvr>
                                      <p:to>
                                        <p:strVal val="visible"/>
                                      </p:to>
                                    </p:set>
                                    <p:animEffect transition="in" filter="strips(downRight)">
                                      <p:cBhvr>
                                        <p:cTn id="12" dur="1000"/>
                                        <p:tgtEl>
                                          <p:spTgt spid="337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3793">
                                            <p:txEl>
                                              <p:pRg st="2" end="2"/>
                                            </p:txEl>
                                          </p:spTgt>
                                        </p:tgtEl>
                                        <p:attrNameLst>
                                          <p:attrName>style.visibility</p:attrName>
                                        </p:attrNameLst>
                                      </p:cBhvr>
                                      <p:to>
                                        <p:strVal val="visible"/>
                                      </p:to>
                                    </p:set>
                                    <p:animEffect transition="in" filter="strips(downRight)">
                                      <p:cBhvr>
                                        <p:cTn id="17" dur="1000"/>
                                        <p:tgtEl>
                                          <p:spTgt spid="337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3793">
                                            <p:txEl>
                                              <p:pRg st="3" end="3"/>
                                            </p:txEl>
                                          </p:spTgt>
                                        </p:tgtEl>
                                        <p:attrNameLst>
                                          <p:attrName>style.visibility</p:attrName>
                                        </p:attrNameLst>
                                      </p:cBhvr>
                                      <p:to>
                                        <p:strVal val="visible"/>
                                      </p:to>
                                    </p:set>
                                    <p:animEffect transition="in" filter="strips(downRight)">
                                      <p:cBhvr>
                                        <p:cTn id="22" dur="1000"/>
                                        <p:tgtEl>
                                          <p:spTgt spid="337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3793">
                                            <p:txEl>
                                              <p:pRg st="4" end="4"/>
                                            </p:txEl>
                                          </p:spTgt>
                                        </p:tgtEl>
                                        <p:attrNameLst>
                                          <p:attrName>style.visibility</p:attrName>
                                        </p:attrNameLst>
                                      </p:cBhvr>
                                      <p:to>
                                        <p:strVal val="visible"/>
                                      </p:to>
                                    </p:set>
                                    <p:animEffect transition="in" filter="strips(downRight)">
                                      <p:cBhvr>
                                        <p:cTn id="27" dur="1000"/>
                                        <p:tgtEl>
                                          <p:spTgt spid="337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3793">
                                            <p:txEl>
                                              <p:pRg st="5" end="5"/>
                                            </p:txEl>
                                          </p:spTgt>
                                        </p:tgtEl>
                                        <p:attrNameLst>
                                          <p:attrName>style.visibility</p:attrName>
                                        </p:attrNameLst>
                                      </p:cBhvr>
                                      <p:to>
                                        <p:strVal val="visible"/>
                                      </p:to>
                                    </p:set>
                                    <p:animEffect transition="in" filter="strips(downRight)">
                                      <p:cBhvr>
                                        <p:cTn id="32" dur="1000"/>
                                        <p:tgtEl>
                                          <p:spTgt spid="337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3793">
                                            <p:txEl>
                                              <p:pRg st="6" end="6"/>
                                            </p:txEl>
                                          </p:spTgt>
                                        </p:tgtEl>
                                        <p:attrNameLst>
                                          <p:attrName>style.visibility</p:attrName>
                                        </p:attrNameLst>
                                      </p:cBhvr>
                                      <p:to>
                                        <p:strVal val="visible"/>
                                      </p:to>
                                    </p:set>
                                    <p:animEffect transition="in" filter="strips(downRight)">
                                      <p:cBhvr>
                                        <p:cTn id="37" dur="1000"/>
                                        <p:tgtEl>
                                          <p:spTgt spid="337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33793">
                                            <p:txEl>
                                              <p:pRg st="7" end="7"/>
                                            </p:txEl>
                                          </p:spTgt>
                                        </p:tgtEl>
                                        <p:attrNameLst>
                                          <p:attrName>style.visibility</p:attrName>
                                        </p:attrNameLst>
                                      </p:cBhvr>
                                      <p:to>
                                        <p:strVal val="visible"/>
                                      </p:to>
                                    </p:set>
                                    <p:animEffect transition="in" filter="strips(downRight)">
                                      <p:cBhvr>
                                        <p:cTn id="42" dur="1000"/>
                                        <p:tgtEl>
                                          <p:spTgt spid="3379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33793">
                                            <p:txEl>
                                              <p:pRg st="8" end="8"/>
                                            </p:txEl>
                                          </p:spTgt>
                                        </p:tgtEl>
                                        <p:attrNameLst>
                                          <p:attrName>style.visibility</p:attrName>
                                        </p:attrNameLst>
                                      </p:cBhvr>
                                      <p:to>
                                        <p:strVal val="visible"/>
                                      </p:to>
                                    </p:set>
                                    <p:animEffect transition="in" filter="strips(downRight)">
                                      <p:cBhvr>
                                        <p:cTn id="47" dur="1000"/>
                                        <p:tgtEl>
                                          <p:spTgt spid="3379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33793">
                                            <p:txEl>
                                              <p:pRg st="9" end="9"/>
                                            </p:txEl>
                                          </p:spTgt>
                                        </p:tgtEl>
                                        <p:attrNameLst>
                                          <p:attrName>style.visibility</p:attrName>
                                        </p:attrNameLst>
                                      </p:cBhvr>
                                      <p:to>
                                        <p:strVal val="visible"/>
                                      </p:to>
                                    </p:set>
                                    <p:animEffect transition="in" filter="strips(downRight)">
                                      <p:cBhvr>
                                        <p:cTn id="52" dur="1000"/>
                                        <p:tgtEl>
                                          <p:spTgt spid="3379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33793">
                                            <p:txEl>
                                              <p:pRg st="10" end="10"/>
                                            </p:txEl>
                                          </p:spTgt>
                                        </p:tgtEl>
                                        <p:attrNameLst>
                                          <p:attrName>style.visibility</p:attrName>
                                        </p:attrNameLst>
                                      </p:cBhvr>
                                      <p:to>
                                        <p:strVal val="visible"/>
                                      </p:to>
                                    </p:set>
                                    <p:animEffect transition="in" filter="strips(downRight)">
                                      <p:cBhvr>
                                        <p:cTn id="57" dur="1000"/>
                                        <p:tgtEl>
                                          <p:spTgt spid="3379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843277"/>
            <a:ext cx="12192000" cy="323666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Right)">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38: </a:t>
            </a:r>
            <a:r>
              <a:rPr lang="en-US" sz="2800" b="1" dirty="0" err="1">
                <a:solidFill>
                  <a:srgbClr val="FF00FF"/>
                </a:solidFill>
                <a:latin typeface="Times New Roman" pitchFamily="18" charset="0"/>
                <a:cs typeface="Times New Roman" pitchFamily="18" charset="0"/>
              </a:rPr>
              <a:t>QUY</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LUẬT</a:t>
            </a:r>
            <a:r>
              <a:rPr lang="en-US" sz="2800" b="1" dirty="0">
                <a:solidFill>
                  <a:srgbClr val="FF00FF"/>
                </a:solidFill>
                <a:latin typeface="Times New Roman" pitchFamily="18" charset="0"/>
                <a:cs typeface="Times New Roman" pitchFamily="18" charset="0"/>
              </a:rPr>
              <a:t>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MENDEL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0" y="40640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PHÉP</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LAI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TRẠNG</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3793" name="Rectangle 1"/>
          <p:cNvSpPr>
            <a:spLocks noChangeArrowheads="1"/>
          </p:cNvSpPr>
          <p:nvPr/>
        </p:nvSpPr>
        <p:spPr bwMode="auto">
          <a:xfrm>
            <a:off x="0" y="841830"/>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F</a:t>
            </a:r>
            <a:r>
              <a:rPr kumimoji="0" lang="en-US" sz="2800" b="1" i="1"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838200" algn="l"/>
              </a:tabLst>
            </a:pPr>
            <a:endParaRPr lang="en-US" sz="2800" dirty="0">
              <a:solidFill>
                <a:srgbClr val="0000FF"/>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1103093" y="1030516"/>
          <a:ext cx="5138058" cy="2453640"/>
        </p:xfrm>
        <a:graphic>
          <a:graphicData uri="http://schemas.openxmlformats.org/drawingml/2006/table">
            <a:tbl>
              <a:tblPr/>
              <a:tblGrid>
                <a:gridCol w="770479">
                  <a:extLst>
                    <a:ext uri="{9D8B030D-6E8A-4147-A177-3AD203B41FA5}">
                      <a16:colId xmlns:a16="http://schemas.microsoft.com/office/drawing/2014/main" val="20000"/>
                    </a:ext>
                  </a:extLst>
                </a:gridCol>
                <a:gridCol w="1153419">
                  <a:extLst>
                    <a:ext uri="{9D8B030D-6E8A-4147-A177-3AD203B41FA5}">
                      <a16:colId xmlns:a16="http://schemas.microsoft.com/office/drawing/2014/main" val="20001"/>
                    </a:ext>
                  </a:extLst>
                </a:gridCol>
                <a:gridCol w="1107418">
                  <a:extLst>
                    <a:ext uri="{9D8B030D-6E8A-4147-A177-3AD203B41FA5}">
                      <a16:colId xmlns:a16="http://schemas.microsoft.com/office/drawing/2014/main" val="20002"/>
                    </a:ext>
                  </a:extLst>
                </a:gridCol>
                <a:gridCol w="1076370">
                  <a:extLst>
                    <a:ext uri="{9D8B030D-6E8A-4147-A177-3AD203B41FA5}">
                      <a16:colId xmlns:a16="http://schemas.microsoft.com/office/drawing/2014/main" val="20003"/>
                    </a:ext>
                  </a:extLst>
                </a:gridCol>
                <a:gridCol w="1030372">
                  <a:extLst>
                    <a:ext uri="{9D8B030D-6E8A-4147-A177-3AD203B41FA5}">
                      <a16:colId xmlns:a16="http://schemas.microsoft.com/office/drawing/2014/main" val="20004"/>
                    </a:ext>
                  </a:extLst>
                </a:gridCol>
              </a:tblGrid>
              <a:tr h="309190">
                <a:tc>
                  <a:txBody>
                    <a:bodyPr/>
                    <a:lstStyle/>
                    <a:p>
                      <a:pPr marL="0" marR="0" algn="ctr">
                        <a:lnSpc>
                          <a:spcPct val="115000"/>
                        </a:lnSpc>
                        <a:spcBef>
                          <a:spcPts val="0"/>
                        </a:spcBef>
                        <a:spcAft>
                          <a:spcPts val="0"/>
                        </a:spcAft>
                      </a:pPr>
                      <a:endParaRPr lang="en-US" sz="2800" dirty="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0000FF"/>
                          </a:solidFill>
                          <a:latin typeface="Times New Roman"/>
                          <a:ea typeface="Times New Roman"/>
                          <a:cs typeface="Times New Roman"/>
                        </a:rPr>
                        <a:t>AB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9190">
                <a:tc>
                  <a:txBody>
                    <a:bodyPr/>
                    <a:lstStyle/>
                    <a:p>
                      <a:pPr marL="0" marR="0" algn="ctr">
                        <a:lnSpc>
                          <a:spcPct val="115000"/>
                        </a:lnSpc>
                        <a:spcBef>
                          <a:spcPts val="0"/>
                        </a:spcBef>
                        <a:spcAft>
                          <a:spcPts val="0"/>
                        </a:spcAft>
                        <a:tabLst>
                          <a:tab pos="800100" algn="l"/>
                        </a:tabLs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9190">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9190">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9190">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4817" name="Rectangle 1"/>
          <p:cNvSpPr>
            <a:spLocks noChangeArrowheads="1"/>
          </p:cNvSpPr>
          <p:nvPr/>
        </p:nvSpPr>
        <p:spPr bwMode="auto">
          <a:xfrm>
            <a:off x="0" y="3614056"/>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38200" algn="l"/>
              </a:tabLst>
            </a:pP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Kết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quả</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Kiểu</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gene</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9A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-B- :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3A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-bb :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3aaB</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1aabb</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Kiểu</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hình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9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vàng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trơn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3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vàng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nhăn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3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xanh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trơn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1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xanh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nhăn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3793">
                                            <p:txEl>
                                              <p:pRg st="0" end="0"/>
                                            </p:txEl>
                                          </p:spTgt>
                                        </p:tgtEl>
                                        <p:attrNameLst>
                                          <p:attrName>style.visibility</p:attrName>
                                        </p:attrNameLst>
                                      </p:cBhvr>
                                      <p:to>
                                        <p:strVal val="visible"/>
                                      </p:to>
                                    </p:set>
                                    <p:anim calcmode="lin" valueType="num">
                                      <p:cBhvr>
                                        <p:cTn id="7" dur="1000" fill="hold"/>
                                        <p:tgtEl>
                                          <p:spTgt spid="3379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379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379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3793">
                                            <p:txEl>
                                              <p:pRg st="0" end="0"/>
                                            </p:txEl>
                                          </p:spTgt>
                                        </p:tgtEl>
                                      </p:cBhvr>
                                    </p:animEffect>
                                  </p:childTnLst>
                                </p:cTn>
                              </p:par>
                            </p:childTnLst>
                          </p:cTn>
                        </p:par>
                        <p:par>
                          <p:cTn id="11" fill="hold">
                            <p:stCondLst>
                              <p:cond delay="1150"/>
                            </p:stCondLst>
                            <p:childTnLst>
                              <p:par>
                                <p:cTn id="12" presetID="6"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4817">
                                            <p:txEl>
                                              <p:pRg st="0" end="0"/>
                                            </p:txEl>
                                          </p:spTgt>
                                        </p:tgtEl>
                                        <p:attrNameLst>
                                          <p:attrName>style.visibility</p:attrName>
                                        </p:attrNameLst>
                                      </p:cBhvr>
                                      <p:to>
                                        <p:strVal val="visible"/>
                                      </p:to>
                                    </p:set>
                                    <p:anim calcmode="lin" valueType="num">
                                      <p:cBhvr>
                                        <p:cTn id="19" dur="1000" fill="hold"/>
                                        <p:tgtEl>
                                          <p:spTgt spid="3481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4817">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3481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4817">
                                            <p:txEl>
                                              <p:pRg st="1" end="1"/>
                                            </p:txEl>
                                          </p:spTgt>
                                        </p:tgtEl>
                                        <p:attrNameLst>
                                          <p:attrName>style.visibility</p:attrName>
                                        </p:attrNameLst>
                                      </p:cBhvr>
                                      <p:to>
                                        <p:strVal val="visible"/>
                                      </p:to>
                                    </p:set>
                                    <p:anim calcmode="lin" valueType="num">
                                      <p:cBhvr>
                                        <p:cTn id="26" dur="1000" fill="hold"/>
                                        <p:tgtEl>
                                          <p:spTgt spid="34817">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4817">
                                            <p:txEl>
                                              <p:pRg st="1" end="1"/>
                                            </p:txEl>
                                          </p:spTgt>
                                        </p:tgtEl>
                                        <p:attrNameLst>
                                          <p:attrName>ppt_h</p:attrName>
                                        </p:attrNameLst>
                                      </p:cBhvr>
                                      <p:tavLst>
                                        <p:tav tm="0">
                                          <p:val>
                                            <p:fltVal val="0"/>
                                          </p:val>
                                        </p:tav>
                                        <p:tav tm="100000">
                                          <p:val>
                                            <p:strVal val="#ppt_h"/>
                                          </p:val>
                                        </p:tav>
                                      </p:tavLst>
                                    </p:anim>
                                    <p:animEffect transition="in" filter="fade">
                                      <p:cBhvr>
                                        <p:cTn id="28" dur="1000"/>
                                        <p:tgtEl>
                                          <p:spTgt spid="3481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4817">
                                            <p:txEl>
                                              <p:pRg st="2" end="2"/>
                                            </p:txEl>
                                          </p:spTgt>
                                        </p:tgtEl>
                                        <p:attrNameLst>
                                          <p:attrName>style.visibility</p:attrName>
                                        </p:attrNameLst>
                                      </p:cBhvr>
                                      <p:to>
                                        <p:strVal val="visible"/>
                                      </p:to>
                                    </p:set>
                                    <p:anim calcmode="lin" valueType="num">
                                      <p:cBhvr>
                                        <p:cTn id="33" dur="1000" fill="hold"/>
                                        <p:tgtEl>
                                          <p:spTgt spid="34817">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4817">
                                            <p:txEl>
                                              <p:pRg st="2" end="2"/>
                                            </p:txEl>
                                          </p:spTgt>
                                        </p:tgtEl>
                                        <p:attrNameLst>
                                          <p:attrName>ppt_h</p:attrName>
                                        </p:attrNameLst>
                                      </p:cBhvr>
                                      <p:tavLst>
                                        <p:tav tm="0">
                                          <p:val>
                                            <p:fltVal val="0"/>
                                          </p:val>
                                        </p:tav>
                                        <p:tav tm="100000">
                                          <p:val>
                                            <p:strVal val="#ppt_h"/>
                                          </p:val>
                                        </p:tav>
                                      </p:tavLst>
                                    </p:anim>
                                    <p:animEffect transition="in" filter="fade">
                                      <p:cBhvr>
                                        <p:cTn id="35" dur="1000"/>
                                        <p:tgtEl>
                                          <p:spTgt spid="348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0971" y="1480458"/>
            <a:ext cx="7141029"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a) Các biến dị tổ hợp: vàng - nhăn, xanh - trơn, xanh – nhăn.</a:t>
            </a:r>
            <a:endParaRPr lang="en-US" sz="2800" dirty="0">
              <a:solidFill>
                <a:srgbClr val="FF00FF"/>
              </a:solidFill>
              <a:latin typeface="Times New Roman" pitchFamily="18" charset="0"/>
              <a:cs typeface="Times New Roman" pitchFamily="18" charset="0"/>
            </a:endParaRPr>
          </a:p>
        </p:txBody>
      </p:sp>
      <p:sp>
        <p:nvSpPr>
          <p:cNvPr id="31747" name="Rectangle 3"/>
          <p:cNvSpPr>
            <a:spLocks noChangeArrowheads="1"/>
          </p:cNvSpPr>
          <p:nvPr/>
        </p:nvSpPr>
        <p:spPr bwMode="auto">
          <a:xfrm>
            <a:off x="5080000" y="3091546"/>
            <a:ext cx="7112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vi-VN" sz="2800" dirty="0">
                <a:solidFill>
                  <a:srgbClr val="FF00FF"/>
                </a:solidFill>
                <a:latin typeface="Times New Roman" pitchFamily="18" charset="0"/>
                <a:ea typeface="Times New Roman" pitchFamily="18" charset="0"/>
                <a:cs typeface="Times New Roman" pitchFamily="18" charset="0"/>
              </a:rPr>
              <a:t>b) Cơ chế phát sinh biến dị tổ hợp là do hiện tượng phân li độc lập, hoán vị gen xảy ra trong giảm phân tạo ra các loại giao tử có tổ hợp gen khác nhau kết hợp với hiện tượng tổ hợp tự do của các giao tử trong giảm phân tạo thành các hợp tử có tổ hợp gen mới làm xuất hiện biến dị tổ hợp.</a:t>
            </a:r>
            <a:endParaRPr kumimoji="0" lang="en-US" sz="2800" b="0" i="0" u="none" strike="noStrike" cap="none" normalizeH="0" baseline="0" dirty="0">
              <a:ln>
                <a:noFill/>
              </a:ln>
              <a:solidFill>
                <a:srgbClr val="FF00FF"/>
              </a:solidFill>
              <a:effectLst/>
              <a:latin typeface="Times New Roman" pitchFamily="18" charset="0"/>
              <a:cs typeface="Times New Roman" pitchFamily="18" charset="0"/>
            </a:endParaRPr>
          </a:p>
        </p:txBody>
      </p:sp>
      <p:pic>
        <p:nvPicPr>
          <p:cNvPr id="36866" name="Picture 2"/>
          <p:cNvPicPr>
            <a:picLocks noChangeAspect="1" noChangeArrowheads="1"/>
          </p:cNvPicPr>
          <p:nvPr/>
        </p:nvPicPr>
        <p:blipFill>
          <a:blip r:embed="rId2"/>
          <a:srcRect/>
          <a:stretch>
            <a:fillRect/>
          </a:stretch>
        </p:blipFill>
        <p:spPr bwMode="auto">
          <a:xfrm>
            <a:off x="-1" y="0"/>
            <a:ext cx="4686081"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fltVal val="0"/>
                                          </p:val>
                                        </p:tav>
                                        <p:tav tm="100000">
                                          <p:val>
                                            <p:strVal val="#ppt_w"/>
                                          </p:val>
                                        </p:tav>
                                      </p:tavLst>
                                    </p:anim>
                                    <p:anim calcmode="lin" valueType="num">
                                      <p:cBhvr>
                                        <p:cTn id="8" dur="1000" fill="hold"/>
                                        <p:tgtEl>
                                          <p:spTgt spid="36866"/>
                                        </p:tgtEl>
                                        <p:attrNameLst>
                                          <p:attrName>ppt_h</p:attrName>
                                        </p:attrNameLst>
                                      </p:cBhvr>
                                      <p:tavLst>
                                        <p:tav tm="0">
                                          <p:val>
                                            <p:fltVal val="0"/>
                                          </p:val>
                                        </p:tav>
                                        <p:tav tm="100000">
                                          <p:val>
                                            <p:strVal val="#ppt_h"/>
                                          </p:val>
                                        </p:tav>
                                      </p:tavLst>
                                    </p:anim>
                                    <p:animEffect transition="in" filter="fade">
                                      <p:cBhvr>
                                        <p:cTn id="9" dur="1000"/>
                                        <p:tgtEl>
                                          <p:spTgt spid="3686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1747">
                                            <p:txEl>
                                              <p:pRg st="0" end="0"/>
                                            </p:txEl>
                                          </p:spTgt>
                                        </p:tgtEl>
                                        <p:attrNameLst>
                                          <p:attrName>style.visibility</p:attrName>
                                        </p:attrNameLst>
                                      </p:cBhvr>
                                      <p:to>
                                        <p:strVal val="visible"/>
                                      </p:to>
                                    </p:set>
                                    <p:anim calcmode="lin" valueType="num">
                                      <p:cBhvr>
                                        <p:cTn id="21"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38: </a:t>
            </a:r>
            <a:r>
              <a:rPr lang="en-US" sz="2800" b="1" dirty="0" err="1">
                <a:solidFill>
                  <a:srgbClr val="FF00FF"/>
                </a:solidFill>
                <a:latin typeface="Times New Roman" pitchFamily="18" charset="0"/>
                <a:cs typeface="Times New Roman" pitchFamily="18" charset="0"/>
              </a:rPr>
              <a:t>QUY</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LUẬT</a:t>
            </a:r>
            <a:r>
              <a:rPr lang="en-US" sz="2800" b="1" dirty="0">
                <a:solidFill>
                  <a:srgbClr val="FF00FF"/>
                </a:solidFill>
                <a:latin typeface="Times New Roman" pitchFamily="18" charset="0"/>
                <a:cs typeface="Times New Roman" pitchFamily="18" charset="0"/>
              </a:rPr>
              <a:t>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MENDEL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0" y="40640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PHÉP</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LAI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TRẠNG</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3793" name="Rectangle 1"/>
          <p:cNvSpPr>
            <a:spLocks noChangeArrowheads="1"/>
          </p:cNvSpPr>
          <p:nvPr/>
        </p:nvSpPr>
        <p:spPr bwMode="auto">
          <a:xfrm>
            <a:off x="0" y="841830"/>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F</a:t>
            </a:r>
            <a:r>
              <a:rPr kumimoji="0" lang="en-US" sz="2800" b="1" i="1"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838200" algn="l"/>
              </a:tabLst>
            </a:pPr>
            <a:endParaRPr lang="en-US" sz="2800" dirty="0">
              <a:solidFill>
                <a:srgbClr val="0000FF"/>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1103093" y="1030516"/>
          <a:ext cx="5138058" cy="2453640"/>
        </p:xfrm>
        <a:graphic>
          <a:graphicData uri="http://schemas.openxmlformats.org/drawingml/2006/table">
            <a:tbl>
              <a:tblPr/>
              <a:tblGrid>
                <a:gridCol w="770479">
                  <a:extLst>
                    <a:ext uri="{9D8B030D-6E8A-4147-A177-3AD203B41FA5}">
                      <a16:colId xmlns:a16="http://schemas.microsoft.com/office/drawing/2014/main" val="20000"/>
                    </a:ext>
                  </a:extLst>
                </a:gridCol>
                <a:gridCol w="1153419">
                  <a:extLst>
                    <a:ext uri="{9D8B030D-6E8A-4147-A177-3AD203B41FA5}">
                      <a16:colId xmlns:a16="http://schemas.microsoft.com/office/drawing/2014/main" val="20001"/>
                    </a:ext>
                  </a:extLst>
                </a:gridCol>
                <a:gridCol w="1107418">
                  <a:extLst>
                    <a:ext uri="{9D8B030D-6E8A-4147-A177-3AD203B41FA5}">
                      <a16:colId xmlns:a16="http://schemas.microsoft.com/office/drawing/2014/main" val="20002"/>
                    </a:ext>
                  </a:extLst>
                </a:gridCol>
                <a:gridCol w="1076370">
                  <a:extLst>
                    <a:ext uri="{9D8B030D-6E8A-4147-A177-3AD203B41FA5}">
                      <a16:colId xmlns:a16="http://schemas.microsoft.com/office/drawing/2014/main" val="20003"/>
                    </a:ext>
                  </a:extLst>
                </a:gridCol>
                <a:gridCol w="1030372">
                  <a:extLst>
                    <a:ext uri="{9D8B030D-6E8A-4147-A177-3AD203B41FA5}">
                      <a16:colId xmlns:a16="http://schemas.microsoft.com/office/drawing/2014/main" val="20004"/>
                    </a:ext>
                  </a:extLst>
                </a:gridCol>
              </a:tblGrid>
              <a:tr h="309190">
                <a:tc>
                  <a:txBody>
                    <a:bodyPr/>
                    <a:lstStyle/>
                    <a:p>
                      <a:pPr marL="0" marR="0" algn="ctr">
                        <a:lnSpc>
                          <a:spcPct val="115000"/>
                        </a:lnSpc>
                        <a:spcBef>
                          <a:spcPts val="0"/>
                        </a:spcBef>
                        <a:spcAft>
                          <a:spcPts val="0"/>
                        </a:spcAft>
                      </a:pPr>
                      <a:endParaRPr lang="en-US" sz="2800" dirty="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0000FF"/>
                          </a:solidFill>
                          <a:latin typeface="Times New Roman"/>
                          <a:ea typeface="Times New Roman"/>
                          <a:cs typeface="Times New Roman"/>
                        </a:rPr>
                        <a:t>AB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9190">
                <a:tc>
                  <a:txBody>
                    <a:bodyPr/>
                    <a:lstStyle/>
                    <a:p>
                      <a:pPr marL="0" marR="0" algn="ctr">
                        <a:lnSpc>
                          <a:spcPct val="115000"/>
                        </a:lnSpc>
                        <a:spcBef>
                          <a:spcPts val="0"/>
                        </a:spcBef>
                        <a:spcAft>
                          <a:spcPts val="0"/>
                        </a:spcAft>
                        <a:tabLst>
                          <a:tab pos="800100" algn="l"/>
                        </a:tabLs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9190">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9190">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9190">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aaBb</a:t>
                      </a:r>
                      <a:endParaRPr lang="en-US" sz="280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solidFill>
                            <a:srgbClr val="0000FF"/>
                          </a:solidFill>
                          <a:latin typeface="Times New Roman"/>
                          <a:ea typeface="Times New Roman"/>
                          <a:cs typeface="Times New Roman"/>
                        </a:rPr>
                        <a:t>aabb</a:t>
                      </a:r>
                      <a:endParaRPr lang="en-US" sz="2800"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4817" name="Rectangle 1"/>
          <p:cNvSpPr>
            <a:spLocks noChangeArrowheads="1"/>
          </p:cNvSpPr>
          <p:nvPr/>
        </p:nvSpPr>
        <p:spPr bwMode="auto">
          <a:xfrm>
            <a:off x="0" y="3614056"/>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38200" algn="l"/>
              </a:tabLst>
            </a:pP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Kết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quả</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Kiểu</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gene</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9A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-B- :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3A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-bb :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3aaB</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1aabb</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Kiểu</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hình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9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vàng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trơn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3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vàng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nhăn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3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xanh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trơn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1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xanh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nhăn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Biến</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dị</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tổ</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hợp</a:t>
            </a:r>
            <a:r>
              <a:rPr kumimoji="0" lang="en-US" sz="2800"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được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tạo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ra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nhờ</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sự</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độc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lập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của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cặp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nhiễm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sắc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thể</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tương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đồng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giảm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phân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và</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sự</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tổ</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hợp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ngẫu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nhiên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giữa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giao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tử</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thụ</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pitchFamily="2" charset="2"/>
              </a:rPr>
              <a:t>tinh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4817">
                                            <p:txEl>
                                              <p:pRg st="3" end="3"/>
                                            </p:txEl>
                                          </p:spTgt>
                                        </p:tgtEl>
                                        <p:attrNameLst>
                                          <p:attrName>style.visibility</p:attrName>
                                        </p:attrNameLst>
                                      </p:cBhvr>
                                      <p:to>
                                        <p:strVal val="visible"/>
                                      </p:to>
                                    </p:set>
                                    <p:anim calcmode="lin" valueType="num">
                                      <p:cBhvr>
                                        <p:cTn id="7" dur="1000" fill="hold"/>
                                        <p:tgtEl>
                                          <p:spTgt spid="34817">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4817">
                                            <p:txEl>
                                              <p:pRg st="3" end="3"/>
                                            </p:txEl>
                                          </p:spTgt>
                                        </p:tgtEl>
                                        <p:attrNameLst>
                                          <p:attrName>ppt_h</p:attrName>
                                        </p:attrNameLst>
                                      </p:cBhvr>
                                      <p:tavLst>
                                        <p:tav tm="0">
                                          <p:val>
                                            <p:fltVal val="0"/>
                                          </p:val>
                                        </p:tav>
                                        <p:tav tm="100000">
                                          <p:val>
                                            <p:strVal val="#ppt_h"/>
                                          </p:val>
                                        </p:tav>
                                      </p:tavLst>
                                    </p:anim>
                                    <p:animEffect transition="in" filter="fade">
                                      <p:cBhvr>
                                        <p:cTn id="9" dur="1000"/>
                                        <p:tgtEl>
                                          <p:spTgt spid="348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741750"/>
            <a:ext cx="12192000" cy="2677656"/>
          </a:xfrm>
          <a:prstGeom prst="rect">
            <a:avLst/>
          </a:prstGeom>
        </p:spPr>
        <p:txBody>
          <a:bodyPr wrap="square">
            <a:spAutoFit/>
          </a:bodyPr>
          <a:lstStyle/>
          <a:p>
            <a:pPr lvl="0" algn="just" eaLnBrk="0" fontAlgn="base" hangingPunct="0">
              <a:spcBef>
                <a:spcPct val="0"/>
              </a:spcBef>
              <a:spcAft>
                <a:spcPct val="0"/>
              </a:spcAft>
              <a:tabLst>
                <a:tab pos="838200" algn="l"/>
              </a:tabLst>
            </a:pP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P: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Xanh</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thấp</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x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Vàng</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cao</a:t>
            </a:r>
            <a:endParaRPr lang="en-US" sz="2800" dirty="0">
              <a:solidFill>
                <a:srgbClr val="0000FF"/>
              </a:solidFill>
              <a:latin typeface="Times New Roman" pitchFamily="18" charset="0"/>
              <a:cs typeface="Times New Roman" pitchFamily="18" charset="0"/>
              <a:sym typeface="Wingdings" pitchFamily="2" charset="2"/>
            </a:endParaRPr>
          </a:p>
          <a:p>
            <a:pPr lvl="0" algn="just" eaLnBrk="0" fontAlgn="base" hangingPunct="0">
              <a:spcBef>
                <a:spcPct val="0"/>
              </a:spcBef>
              <a:spcAft>
                <a:spcPct val="0"/>
              </a:spcAft>
              <a:tabLst>
                <a:tab pos="838200" algn="l"/>
              </a:tabLst>
            </a:pP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Aabb</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aaBb</a:t>
            </a:r>
            <a:endParaRPr lang="en-US" sz="2800" dirty="0">
              <a:solidFill>
                <a:srgbClr val="0000FF"/>
              </a:solidFill>
              <a:latin typeface="Times New Roman" pitchFamily="18" charset="0"/>
              <a:cs typeface="Times New Roman" pitchFamily="18" charset="0"/>
              <a:sym typeface="Wingdings" pitchFamily="2" charset="2"/>
            </a:endParaRPr>
          </a:p>
          <a:p>
            <a:pPr lvl="0" algn="just" eaLnBrk="0" fontAlgn="base" hangingPunct="0">
              <a:spcBef>
                <a:spcPct val="0"/>
              </a:spcBef>
              <a:spcAft>
                <a:spcPct val="0"/>
              </a:spcAft>
              <a:tabLst>
                <a:tab pos="838200" algn="l"/>
              </a:tabLst>
            </a:pP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G</a:t>
            </a:r>
            <a:r>
              <a:rPr lang="en-US" sz="2800" baseline="-30000" dirty="0">
                <a:solidFill>
                  <a:srgbClr val="0000FF"/>
                </a:solidFill>
                <a:latin typeface="Times New Roman" pitchFamily="18" charset="0"/>
                <a:ea typeface="Times New Roman" pitchFamily="18" charset="0"/>
                <a:cs typeface="Times New Roman" pitchFamily="18" charset="0"/>
                <a:sym typeface="Wingdings" pitchFamily="2" charset="2"/>
              </a:rPr>
              <a:t>P</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Ab</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ab</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aB</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ab</a:t>
            </a:r>
            <a:endParaRPr lang="en-US" sz="2800" dirty="0">
              <a:solidFill>
                <a:srgbClr val="0000FF"/>
              </a:solidFill>
              <a:latin typeface="Times New Roman" pitchFamily="18" charset="0"/>
              <a:cs typeface="Times New Roman" pitchFamily="18" charset="0"/>
              <a:sym typeface="Wingdings" pitchFamily="2" charset="2"/>
            </a:endParaRPr>
          </a:p>
          <a:p>
            <a:pPr lvl="0" algn="just" eaLnBrk="0" fontAlgn="base" hangingPunct="0">
              <a:spcBef>
                <a:spcPct val="0"/>
              </a:spcBef>
              <a:spcAft>
                <a:spcPct val="0"/>
              </a:spcAft>
              <a:tabLst>
                <a:tab pos="838200" algn="l"/>
              </a:tabLst>
            </a:pP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F</a:t>
            </a:r>
            <a:r>
              <a:rPr lang="en-US" sz="2800" baseline="-30000" dirty="0" err="1">
                <a:solidFill>
                  <a:srgbClr val="0000FF"/>
                </a:solidFill>
                <a:latin typeface="Times New Roman" pitchFamily="18" charset="0"/>
                <a:ea typeface="Times New Roman" pitchFamily="18" charset="0"/>
                <a:cs typeface="Times New Roman" pitchFamily="18" charset="0"/>
                <a:sym typeface="Wingdings" pitchFamily="2" charset="2"/>
              </a:rPr>
              <a:t>1</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1AaBb</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1Aabb</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1aaBb</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1aabb</a:t>
            </a:r>
            <a:endParaRPr lang="en-US" sz="2800" dirty="0">
              <a:solidFill>
                <a:srgbClr val="0000FF"/>
              </a:solidFill>
              <a:latin typeface="Times New Roman" pitchFamily="18" charset="0"/>
              <a:ea typeface="Times New Roman" pitchFamily="18" charset="0"/>
              <a:cs typeface="Times New Roman" pitchFamily="18" charset="0"/>
              <a:sym typeface="Wingdings" pitchFamily="2" charset="2"/>
            </a:endParaRPr>
          </a:p>
          <a:p>
            <a:pPr lvl="0" algn="just" eaLnBrk="0" fontAlgn="base" hangingPunct="0">
              <a:spcBef>
                <a:spcPct val="0"/>
              </a:spcBef>
              <a:spcAft>
                <a:spcPct val="0"/>
              </a:spcAft>
              <a:tabLst>
                <a:tab pos="838200" algn="l"/>
              </a:tabLst>
            </a:pP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KH</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1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xanh</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cao</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1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xanh</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thấp</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1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vàng</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cao</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1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vàng</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thấp</a:t>
            </a:r>
            <a:endParaRPr lang="en-US" sz="2800" dirty="0">
              <a:solidFill>
                <a:srgbClr val="0000FF"/>
              </a:solidFill>
              <a:latin typeface="Times New Roman" pitchFamily="18" charset="0"/>
              <a:ea typeface="Times New Roman" pitchFamily="18" charset="0"/>
              <a:cs typeface="Times New Roman" pitchFamily="18" charset="0"/>
              <a:sym typeface="Wingdings" pitchFamily="2" charset="2"/>
            </a:endParaRPr>
          </a:p>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xanh</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cao</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và</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vàng</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 </a:t>
            </a:r>
            <a:r>
              <a:rPr lang="en-US" sz="2800" dirty="0" err="1">
                <a:solidFill>
                  <a:srgbClr val="0000FF"/>
                </a:solidFill>
                <a:latin typeface="Times New Roman" pitchFamily="18" charset="0"/>
                <a:ea typeface="Times New Roman" pitchFamily="18" charset="0"/>
                <a:cs typeface="Times New Roman" pitchFamily="18" charset="0"/>
                <a:sym typeface="Wingdings" pitchFamily="2" charset="2"/>
              </a:rPr>
              <a:t>thấp</a:t>
            </a:r>
            <a:r>
              <a:rPr lang="en-US" sz="2800" dirty="0">
                <a:solidFill>
                  <a:srgbClr val="0000FF"/>
                </a:solidFill>
                <a:latin typeface="Times New Roman" pitchFamily="18" charset="0"/>
                <a:ea typeface="Times New Roman" pitchFamily="18" charset="0"/>
                <a:cs typeface="Times New Roman" pitchFamily="18" charset="0"/>
                <a:sym typeface="Wingdings" pitchFamily="2" charset="2"/>
              </a:rPr>
              <a:t>.</a:t>
            </a:r>
            <a:endParaRPr lang="en-US" sz="2800" dirty="0">
              <a:solidFill>
                <a:srgbClr val="0000FF"/>
              </a:solidFill>
              <a:latin typeface="Times New Roman" pitchFamily="18" charset="0"/>
              <a:cs typeface="Times New Roman" pitchFamily="18" charset="0"/>
            </a:endParaRPr>
          </a:p>
        </p:txBody>
      </p:sp>
      <p:pic>
        <p:nvPicPr>
          <p:cNvPr id="35842" name="Picture 2"/>
          <p:cNvPicPr>
            <a:picLocks noChangeAspect="1" noChangeArrowheads="1"/>
          </p:cNvPicPr>
          <p:nvPr/>
        </p:nvPicPr>
        <p:blipFill>
          <a:blip r:embed="rId2"/>
          <a:srcRect/>
          <a:stretch>
            <a:fillRect/>
          </a:stretch>
        </p:blipFill>
        <p:spPr bwMode="auto">
          <a:xfrm>
            <a:off x="-1" y="0"/>
            <a:ext cx="12180967" cy="278674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fltVal val="0"/>
                                          </p:val>
                                        </p:tav>
                                        <p:tav tm="100000">
                                          <p:val>
                                            <p:strVal val="#ppt_w"/>
                                          </p:val>
                                        </p:tav>
                                      </p:tavLst>
                                    </p:anim>
                                    <p:anim calcmode="lin" valueType="num">
                                      <p:cBhvr>
                                        <p:cTn id="8" dur="1000" fill="hold"/>
                                        <p:tgtEl>
                                          <p:spTgt spid="35842"/>
                                        </p:tgtEl>
                                        <p:attrNameLst>
                                          <p:attrName>ppt_h</p:attrName>
                                        </p:attrNameLst>
                                      </p:cBhvr>
                                      <p:tavLst>
                                        <p:tav tm="0">
                                          <p:val>
                                            <p:fltVal val="0"/>
                                          </p:val>
                                        </p:tav>
                                        <p:tav tm="100000">
                                          <p:val>
                                            <p:strVal val="#ppt_h"/>
                                          </p:val>
                                        </p:tav>
                                      </p:tavLst>
                                    </p:anim>
                                    <p:animEffect transition="in" filter="fade">
                                      <p:cBhvr>
                                        <p:cTn id="9" dur="1000"/>
                                        <p:tgtEl>
                                          <p:spTgt spid="358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 calcmode="lin" valueType="num">
                                      <p:cBhvr>
                                        <p:cTn id="42"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44" dur="1000"/>
                                        <p:tgtEl>
                                          <p:spTgt spid="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p:cTn id="49"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51"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0" y="3091546"/>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vi-VN" sz="2800" dirty="0">
                <a:solidFill>
                  <a:srgbClr val="FF00FF"/>
                </a:solidFill>
                <a:latin typeface="Times New Roman" pitchFamily="18" charset="0"/>
                <a:ea typeface="Times New Roman" pitchFamily="18" charset="0"/>
                <a:cs typeface="Times New Roman" pitchFamily="18" charset="0"/>
              </a:rPr>
              <a:t>Trong chăn nuôi, người ta thường tạo ra con lai bằng cách cho lai giữa giống địa phương với giống nhập ngoại vì như vậy sẽ tạo ra biến dị tổ hợp, làm nguồn nguyên liệu cho chọn giống.</a:t>
            </a:r>
            <a:endParaRPr kumimoji="0" lang="en-US" sz="2800" b="0" i="0" u="none" strike="noStrike" cap="none" normalizeH="0" baseline="0" dirty="0">
              <a:ln>
                <a:noFill/>
              </a:ln>
              <a:solidFill>
                <a:srgbClr val="FF00FF"/>
              </a:solidFill>
              <a:effectLst/>
              <a:latin typeface="Times New Roman" pitchFamily="18" charset="0"/>
              <a:cs typeface="Times New Roman" pitchFamily="18" charset="0"/>
            </a:endParaRPr>
          </a:p>
        </p:txBody>
      </p:sp>
      <p:pic>
        <p:nvPicPr>
          <p:cNvPr id="37890" name="Picture 2"/>
          <p:cNvPicPr>
            <a:picLocks noChangeAspect="1" noChangeArrowheads="1"/>
          </p:cNvPicPr>
          <p:nvPr/>
        </p:nvPicPr>
        <p:blipFill>
          <a:blip r:embed="rId2"/>
          <a:srcRect/>
          <a:stretch>
            <a:fillRect/>
          </a:stretch>
        </p:blipFill>
        <p:spPr bwMode="auto">
          <a:xfrm>
            <a:off x="-1" y="667656"/>
            <a:ext cx="12192001" cy="204039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Effect transition="in" filter="fade">
                                      <p:cBhvr>
                                        <p:cTn id="9" dur="1000"/>
                                        <p:tgtEl>
                                          <p:spTgt spid="3789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1747">
                                            <p:txEl>
                                              <p:pRg st="0" end="0"/>
                                            </p:txEl>
                                          </p:spTgt>
                                        </p:tgtEl>
                                        <p:attrNameLst>
                                          <p:attrName>style.visibility</p:attrName>
                                        </p:attrNameLst>
                                      </p:cBhvr>
                                      <p:to>
                                        <p:strVal val="visible"/>
                                      </p:to>
                                    </p:set>
                                    <p:anim calcmode="lin" valueType="num">
                                      <p:cBhvr>
                                        <p:cTn id="14"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 </a:t>
            </a:r>
            <a:r>
              <a:rPr lang="en-US" sz="2800" dirty="0">
                <a:solidFill>
                  <a:srgbClr val="FF0000"/>
                </a:solidFill>
                <a:latin typeface="Times New Roman" pitchFamily="18" charset="0"/>
                <a:cs typeface="Times New Roman" pitchFamily="18" charset="0"/>
              </a:rPr>
              <a:t>Ở </a:t>
            </a:r>
            <a:r>
              <a:rPr lang="en-US" sz="2800" dirty="0" err="1">
                <a:solidFill>
                  <a:srgbClr val="FF0000"/>
                </a:solidFill>
                <a:latin typeface="Times New Roman" pitchFamily="18" charset="0"/>
                <a:cs typeface="Times New Roman" pitchFamily="18" charset="0"/>
              </a:rPr>
              <a:t>chuột</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cặp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màu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đuôi</a:t>
            </a:r>
            <a:r>
              <a:rPr lang="en-US" sz="2800" dirty="0">
                <a:solidFill>
                  <a:srgbClr val="FF0000"/>
                </a:solidFill>
                <a:latin typeface="Times New Roman" pitchFamily="18" charset="0"/>
                <a:cs typeface="Times New Roman" pitchFamily="18" charset="0"/>
              </a:rPr>
              <a:t> do 2 </a:t>
            </a:r>
            <a:r>
              <a:rPr lang="en-US" sz="2800" dirty="0" err="1">
                <a:solidFill>
                  <a:srgbClr val="FF0000"/>
                </a:solidFill>
                <a:latin typeface="Times New Roman" pitchFamily="18" charset="0"/>
                <a:cs typeface="Times New Roman" pitchFamily="18" charset="0"/>
              </a:rPr>
              <a:t>cặp</a:t>
            </a:r>
            <a:r>
              <a:rPr lang="en-US" sz="2800" dirty="0">
                <a:solidFill>
                  <a:srgbClr val="FF0000"/>
                </a:solidFill>
                <a:latin typeface="Times New Roman" pitchFamily="18" charset="0"/>
                <a:cs typeface="Times New Roman" pitchFamily="18" charset="0"/>
              </a:rPr>
              <a:t> gen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NST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đen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trội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toàn</a:t>
            </a:r>
            <a:r>
              <a:rPr lang="en-US" sz="2800" dirty="0">
                <a:solidFill>
                  <a:srgbClr val="FF0000"/>
                </a:solidFill>
                <a:latin typeface="Times New Roman" pitchFamily="18" charset="0"/>
                <a:cs typeface="Times New Roman" pitchFamily="18" charset="0"/>
              </a:rPr>
              <a:t> so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đuôi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ngắn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trội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toàn</a:t>
            </a:r>
            <a:r>
              <a:rPr lang="en-US" sz="2800" dirty="0">
                <a:solidFill>
                  <a:srgbClr val="FF0000"/>
                </a:solidFill>
                <a:latin typeface="Times New Roman" pitchFamily="18" charset="0"/>
                <a:cs typeface="Times New Roman" pitchFamily="18" charset="0"/>
              </a:rPr>
              <a:t> so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đuôi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dài</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	Cho </a:t>
            </a:r>
            <a:r>
              <a:rPr lang="en-US" sz="2800" dirty="0" err="1">
                <a:solidFill>
                  <a:srgbClr val="FF0000"/>
                </a:solidFill>
                <a:latin typeface="Times New Roman" pitchFamily="18" charset="0"/>
                <a:cs typeface="Times New Roman" pitchFamily="18" charset="0"/>
              </a:rPr>
              <a:t>chuột</a:t>
            </a:r>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thuần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chủng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cặp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tương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màu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đuôi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a.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P -&gt;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Nếu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2: </a:t>
            </a:r>
            <a:r>
              <a:rPr lang="en-US" sz="2800" dirty="0">
                <a:solidFill>
                  <a:srgbClr val="FF0000"/>
                </a:solidFill>
                <a:latin typeface="Times New Roman" pitchFamily="18" charset="0"/>
                <a:cs typeface="Times New Roman" pitchFamily="18" charset="0"/>
              </a:rPr>
              <a:t>Ở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Allele A: </a:t>
            </a:r>
            <a:r>
              <a:rPr lang="en-US" sz="2800" dirty="0" err="1">
                <a:solidFill>
                  <a:srgbClr val="FF0000"/>
                </a:solidFill>
                <a:latin typeface="Times New Roman" pitchFamily="18" charset="0"/>
                <a:cs typeface="Times New Roman" pitchFamily="18" charset="0"/>
              </a:rPr>
              <a:t>lá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nguyên</a:t>
            </a:r>
            <a:r>
              <a:rPr lang="en-US" sz="2800" dirty="0">
                <a:solidFill>
                  <a:srgbClr val="FF0000"/>
                </a:solidFill>
                <a:latin typeface="Times New Roman" pitchFamily="18" charset="0"/>
                <a:cs typeface="Times New Roman" pitchFamily="18" charset="0"/>
              </a:rPr>
              <a:t>; Allele a: </a:t>
            </a:r>
            <a:r>
              <a:rPr lang="en-US" sz="2800" dirty="0" err="1">
                <a:solidFill>
                  <a:srgbClr val="FF0000"/>
                </a:solidFill>
                <a:latin typeface="Times New Roman" pitchFamily="18" charset="0"/>
                <a:cs typeface="Times New Roman" pitchFamily="18" charset="0"/>
              </a:rPr>
              <a:t>lá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chẻ</a:t>
            </a:r>
            <a:r>
              <a:rPr lang="en-US" sz="2800" dirty="0">
                <a:solidFill>
                  <a:srgbClr val="FF0000"/>
                </a:solidFill>
                <a:latin typeface="Times New Roman" pitchFamily="18" charset="0"/>
                <a:cs typeface="Times New Roman" pitchFamily="18" charset="0"/>
              </a:rPr>
              <a:t>; Allele B: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tua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cuốn</a:t>
            </a:r>
            <a:r>
              <a:rPr lang="en-US" sz="2800" dirty="0">
                <a:solidFill>
                  <a:srgbClr val="FF0000"/>
                </a:solidFill>
                <a:latin typeface="Times New Roman" pitchFamily="18" charset="0"/>
                <a:cs typeface="Times New Roman" pitchFamily="18" charset="0"/>
              </a:rPr>
              <a:t>; Allele b: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tua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cuốn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Mỗi</a:t>
            </a:r>
            <a:r>
              <a:rPr lang="en-US" sz="2800" dirty="0">
                <a:solidFill>
                  <a:srgbClr val="FF0000"/>
                </a:solidFill>
                <a:latin typeface="Times New Roman" pitchFamily="18" charset="0"/>
                <a:cs typeface="Times New Roman" pitchFamily="18" charset="0"/>
              </a:rPr>
              <a:t> gene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NST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phép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AaBb</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aabb</a:t>
            </a:r>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AaBb</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Aabb</a:t>
            </a:r>
            <a:endParaRPr lang="en-US" sz="2800" dirty="0">
              <a:solidFill>
                <a:srgbClr val="FF0000"/>
              </a:solidFill>
              <a:latin typeface="Times New Roman" pitchFamily="18" charset="0"/>
              <a:cs typeface="Times New Roman" pitchFamily="18" charset="0"/>
            </a:endParaRPr>
          </a:p>
          <a:p>
            <a:pPr algn="just"/>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AaBb</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AaBb</a:t>
            </a:r>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AABB</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Aabb</a:t>
            </a:r>
            <a:endParaRPr lang="en-US" sz="2800" dirty="0">
              <a:solidFill>
                <a:srgbClr val="FF0000"/>
              </a:solidFill>
              <a:latin typeface="Times New Roman" pitchFamily="18" charset="0"/>
              <a:cs typeface="Times New Roman" pitchFamily="18" charset="0"/>
            </a:endParaRPr>
          </a:p>
          <a:p>
            <a:pPr algn="just"/>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AaBB</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aaBb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3:</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lúa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trội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toàn</a:t>
            </a:r>
            <a:r>
              <a:rPr lang="en-US" sz="2800" dirty="0">
                <a:solidFill>
                  <a:srgbClr val="FF0000"/>
                </a:solidFill>
                <a:latin typeface="Times New Roman" pitchFamily="18" charset="0"/>
                <a:cs typeface="Times New Roman" pitchFamily="18" charset="0"/>
              </a:rPr>
              <a:t> so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phép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giữa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120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đục</a:t>
            </a:r>
            <a:r>
              <a:rPr lang="en-US" sz="2800" dirty="0">
                <a:solidFill>
                  <a:srgbClr val="FF0000"/>
                </a:solidFill>
                <a:latin typeface="Times New Roman" pitchFamily="18" charset="0"/>
                <a:cs typeface="Times New Roman" pitchFamily="18" charset="0"/>
              </a:rPr>
              <a:t> : 119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 40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đục</a:t>
            </a:r>
            <a:r>
              <a:rPr lang="en-US" sz="2800" dirty="0">
                <a:solidFill>
                  <a:srgbClr val="FF0000"/>
                </a:solidFill>
                <a:latin typeface="Times New Roman" pitchFamily="18" charset="0"/>
                <a:cs typeface="Times New Roman" pitchFamily="18" charset="0"/>
              </a:rPr>
              <a:t> : 41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KG, </a:t>
            </a:r>
            <a:r>
              <a:rPr lang="en-US" sz="2800" dirty="0" err="1">
                <a:solidFill>
                  <a:srgbClr val="FF0000"/>
                </a:solidFill>
                <a:latin typeface="Times New Roman" pitchFamily="18" charset="0"/>
                <a:cs typeface="Times New Roman" pitchFamily="18" charset="0"/>
              </a:rPr>
              <a:t>KH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4:</a:t>
            </a:r>
            <a:r>
              <a:rPr lang="en-US" sz="2800" dirty="0">
                <a:solidFill>
                  <a:srgbClr val="FF0000"/>
                </a:solidFill>
                <a:latin typeface="Times New Roman" pitchFamily="18" charset="0"/>
                <a:cs typeface="Times New Roman" pitchFamily="18" charset="0"/>
              </a:rPr>
              <a:t> Cho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phấn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giữa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chủng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phấn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360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đỏ</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sớm</a:t>
            </a:r>
            <a:r>
              <a:rPr lang="en-US" sz="2800" dirty="0">
                <a:solidFill>
                  <a:srgbClr val="FF0000"/>
                </a:solidFill>
                <a:latin typeface="Times New Roman" pitchFamily="18" charset="0"/>
                <a:cs typeface="Times New Roman" pitchFamily="18" charset="0"/>
              </a:rPr>
              <a:t> : 120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đỏ</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muộn</a:t>
            </a:r>
            <a:r>
              <a:rPr lang="en-US" sz="2800" dirty="0">
                <a:solidFill>
                  <a:srgbClr val="FF0000"/>
                </a:solidFill>
                <a:latin typeface="Times New Roman" pitchFamily="18" charset="0"/>
                <a:cs typeface="Times New Roman" pitchFamily="18" charset="0"/>
              </a:rPr>
              <a:t> : 123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sớm</a:t>
            </a:r>
            <a:r>
              <a:rPr lang="en-US" sz="2800" dirty="0">
                <a:solidFill>
                  <a:srgbClr val="FF0000"/>
                </a:solidFill>
                <a:latin typeface="Times New Roman" pitchFamily="18" charset="0"/>
                <a:cs typeface="Times New Roman" pitchFamily="18" charset="0"/>
              </a:rPr>
              <a:t> : 41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muộn</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a.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trội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lặn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qui </a:t>
            </a:r>
            <a:r>
              <a:rPr lang="en-US" sz="2800" dirty="0" err="1">
                <a:solidFill>
                  <a:srgbClr val="FF0000"/>
                </a:solidFill>
                <a:latin typeface="Times New Roman" pitchFamily="18" charset="0"/>
                <a:cs typeface="Times New Roman" pitchFamily="18" charset="0"/>
              </a:rPr>
              <a:t>ước</a:t>
            </a:r>
            <a:r>
              <a:rPr lang="en-US" sz="2800" dirty="0">
                <a:solidFill>
                  <a:srgbClr val="FF0000"/>
                </a:solidFill>
                <a:latin typeface="Times New Roman" pitchFamily="18" charset="0"/>
                <a:cs typeface="Times New Roman" pitchFamily="18" charset="0"/>
              </a:rPr>
              <a:t> gene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mỗi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cặp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Lập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P -&gt;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38: </a:t>
            </a:r>
            <a:r>
              <a:rPr lang="en-US" sz="2800" b="1" dirty="0" err="1">
                <a:solidFill>
                  <a:srgbClr val="FF00FF"/>
                </a:solidFill>
                <a:latin typeface="Times New Roman" pitchFamily="18" charset="0"/>
                <a:cs typeface="Times New Roman" pitchFamily="18" charset="0"/>
              </a:rPr>
              <a:t>QUY</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LUẬT</a:t>
            </a:r>
            <a:r>
              <a:rPr lang="en-US" sz="2800" b="1" dirty="0">
                <a:solidFill>
                  <a:srgbClr val="FF00FF"/>
                </a:solidFill>
                <a:latin typeface="Times New Roman" pitchFamily="18" charset="0"/>
                <a:cs typeface="Times New Roman" pitchFamily="18" charset="0"/>
              </a:rPr>
              <a:t>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MENDEL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Ý </a:t>
            </a:r>
            <a:r>
              <a:rPr lang="en-US" sz="2800" b="1" dirty="0" err="1">
                <a:solidFill>
                  <a:srgbClr val="0000FF"/>
                </a:solidFill>
                <a:latin typeface="Times New Roman" pitchFamily="18" charset="0"/>
                <a:cs typeface="Times New Roman" pitchFamily="18" charset="0"/>
              </a:rPr>
              <a:t>TƯỞNG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MENDEL</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1" name="Group 10"/>
          <p:cNvGrpSpPr/>
          <p:nvPr/>
        </p:nvGrpSpPr>
        <p:grpSpPr>
          <a:xfrm>
            <a:off x="8142513" y="516844"/>
            <a:ext cx="3599543" cy="5986261"/>
            <a:chOff x="8142513" y="516844"/>
            <a:chExt cx="3599543" cy="5986261"/>
          </a:xfrm>
        </p:grpSpPr>
        <p:pic>
          <p:nvPicPr>
            <p:cNvPr id="2050" name="Picture 2"/>
            <p:cNvPicPr>
              <a:picLocks noChangeAspect="1" noChangeArrowheads="1"/>
            </p:cNvPicPr>
            <p:nvPr/>
          </p:nvPicPr>
          <p:blipFill>
            <a:blip r:embed="rId2"/>
            <a:srcRect/>
            <a:stretch>
              <a:fillRect/>
            </a:stretch>
          </p:blipFill>
          <p:spPr bwMode="auto">
            <a:xfrm>
              <a:off x="8142513" y="516844"/>
              <a:ext cx="3599543" cy="5469618"/>
            </a:xfrm>
            <a:prstGeom prst="rect">
              <a:avLst/>
            </a:prstGeom>
            <a:noFill/>
            <a:ln w="9525">
              <a:noFill/>
              <a:miter lim="800000"/>
              <a:headEnd/>
              <a:tailEnd/>
            </a:ln>
            <a:effectLst/>
          </p:spPr>
        </p:pic>
        <p:sp>
          <p:nvSpPr>
            <p:cNvPr id="10" name="TextBox 9"/>
            <p:cNvSpPr txBox="1"/>
            <p:nvPr/>
          </p:nvSpPr>
          <p:spPr>
            <a:xfrm>
              <a:off x="8839200" y="5979885"/>
              <a:ext cx="2322286"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(1822	-1884)</a:t>
              </a:r>
            </a:p>
          </p:txBody>
        </p:sp>
      </p:grpSp>
      <p:sp>
        <p:nvSpPr>
          <p:cNvPr id="12" name="TextBox 11"/>
          <p:cNvSpPr txBox="1"/>
          <p:nvPr/>
        </p:nvSpPr>
        <p:spPr>
          <a:xfrm>
            <a:off x="0" y="83456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Mendel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126273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đậu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phấn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dễ</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biết</a:t>
            </a:r>
            <a:r>
              <a:rPr lang="en-US" sz="2800" dirty="0">
                <a:solidFill>
                  <a:srgbClr val="0000FF"/>
                </a:solidFill>
                <a:latin typeface="Times New Roman" pitchFamily="18" charset="0"/>
                <a:cs typeface="Times New Roman" pitchFamily="18" charset="0"/>
              </a:rPr>
              <a:t>,…</a:t>
            </a:r>
          </a:p>
        </p:txBody>
      </p:sp>
      <p:pic>
        <p:nvPicPr>
          <p:cNvPr id="2051" name="Picture 3"/>
          <p:cNvPicPr>
            <a:picLocks noChangeAspect="1" noChangeArrowheads="1"/>
          </p:cNvPicPr>
          <p:nvPr/>
        </p:nvPicPr>
        <p:blipFill>
          <a:blip r:embed="rId3"/>
          <a:srcRect/>
          <a:stretch>
            <a:fillRect/>
          </a:stretch>
        </p:blipFill>
        <p:spPr bwMode="auto">
          <a:xfrm>
            <a:off x="130627" y="2699656"/>
            <a:ext cx="5536616" cy="414382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805717" y="2714769"/>
            <a:ext cx="6270171" cy="414323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360"/>
                                          </p:val>
                                        </p:tav>
                                        <p:tav tm="100000">
                                          <p:val>
                                            <p:fltVal val="0"/>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upRight)">
                                      <p:cBhvr>
                                        <p:cTn id="20" dur="1000"/>
                                        <p:tgtEl>
                                          <p:spTgt spid="12"/>
                                        </p:tgtEl>
                                      </p:cBhvr>
                                    </p:animEffect>
                                  </p:childTnLst>
                                </p:cTn>
                              </p:par>
                              <p:par>
                                <p:cTn id="21" presetID="53" presetClass="exit" presetSubtype="0" fill="hold" nodeType="withEffect">
                                  <p:stCondLst>
                                    <p:cond delay="0"/>
                                  </p:stCondLst>
                                  <p:childTnLst>
                                    <p:anim calcmode="lin" valueType="num">
                                      <p:cBhvr>
                                        <p:cTn id="22" dur="1000"/>
                                        <p:tgtEl>
                                          <p:spTgt spid="11"/>
                                        </p:tgtEl>
                                        <p:attrNameLst>
                                          <p:attrName>ppt_w</p:attrName>
                                        </p:attrNameLst>
                                      </p:cBhvr>
                                      <p:tavLst>
                                        <p:tav tm="0">
                                          <p:val>
                                            <p:strVal val="ppt_w"/>
                                          </p:val>
                                        </p:tav>
                                        <p:tav tm="100000">
                                          <p:val>
                                            <p:fltVal val="0"/>
                                          </p:val>
                                        </p:tav>
                                      </p:tavLst>
                                    </p:anim>
                                    <p:anim calcmode="lin" valueType="num">
                                      <p:cBhvr>
                                        <p:cTn id="23" dur="1000"/>
                                        <p:tgtEl>
                                          <p:spTgt spid="11"/>
                                        </p:tgtEl>
                                        <p:attrNameLst>
                                          <p:attrName>ppt_h</p:attrName>
                                        </p:attrNameLst>
                                      </p:cBhvr>
                                      <p:tavLst>
                                        <p:tav tm="0">
                                          <p:val>
                                            <p:strVal val="ppt_h"/>
                                          </p:val>
                                        </p:tav>
                                        <p:tav tm="100000">
                                          <p:val>
                                            <p:fltVal val="0"/>
                                          </p:val>
                                        </p:tav>
                                      </p:tavLst>
                                    </p:anim>
                                    <p:animEffect transition="out" filter="fade">
                                      <p:cBhvr>
                                        <p:cTn id="24" dur="1000"/>
                                        <p:tgtEl>
                                          <p:spTgt spid="11"/>
                                        </p:tgtEl>
                                      </p:cBhvr>
                                    </p:animEffect>
                                    <p:set>
                                      <p:cBhvr>
                                        <p:cTn id="25" dur="1" fill="hold">
                                          <p:stCondLst>
                                            <p:cond delay="9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 calcmode="lin" valueType="num">
                                      <p:cBhvr>
                                        <p:cTn id="30" dur="1000" fill="hold"/>
                                        <p:tgtEl>
                                          <p:spTgt spid="2051"/>
                                        </p:tgtEl>
                                        <p:attrNameLst>
                                          <p:attrName>ppt_w</p:attrName>
                                        </p:attrNameLst>
                                      </p:cBhvr>
                                      <p:tavLst>
                                        <p:tav tm="0">
                                          <p:val>
                                            <p:fltVal val="0"/>
                                          </p:val>
                                        </p:tav>
                                        <p:tav tm="100000">
                                          <p:val>
                                            <p:strVal val="#ppt_w"/>
                                          </p:val>
                                        </p:tav>
                                      </p:tavLst>
                                    </p:anim>
                                    <p:anim calcmode="lin" valueType="num">
                                      <p:cBhvr>
                                        <p:cTn id="31" dur="1000" fill="hold"/>
                                        <p:tgtEl>
                                          <p:spTgt spid="2051"/>
                                        </p:tgtEl>
                                        <p:attrNameLst>
                                          <p:attrName>ppt_h</p:attrName>
                                        </p:attrNameLst>
                                      </p:cBhvr>
                                      <p:tavLst>
                                        <p:tav tm="0">
                                          <p:val>
                                            <p:fltVal val="0"/>
                                          </p:val>
                                        </p:tav>
                                        <p:tav tm="100000">
                                          <p:val>
                                            <p:strVal val="#ppt_h"/>
                                          </p:val>
                                        </p:tav>
                                      </p:tavLst>
                                    </p:anim>
                                    <p:animEffect transition="in" filter="fade">
                                      <p:cBhvr>
                                        <p:cTn id="32" dur="1000"/>
                                        <p:tgtEl>
                                          <p:spTgt spid="2051"/>
                                        </p:tgtEl>
                                      </p:cBhvr>
                                    </p:animEffect>
                                  </p:childTnLst>
                                </p:cTn>
                              </p:par>
                              <p:par>
                                <p:cTn id="33" presetID="53" presetClass="entr" presetSubtype="0"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 calcmode="lin" valueType="num">
                                      <p:cBhvr>
                                        <p:cTn id="35" dur="1000" fill="hold"/>
                                        <p:tgtEl>
                                          <p:spTgt spid="2052"/>
                                        </p:tgtEl>
                                        <p:attrNameLst>
                                          <p:attrName>ppt_w</p:attrName>
                                        </p:attrNameLst>
                                      </p:cBhvr>
                                      <p:tavLst>
                                        <p:tav tm="0">
                                          <p:val>
                                            <p:fltVal val="0"/>
                                          </p:val>
                                        </p:tav>
                                        <p:tav tm="100000">
                                          <p:val>
                                            <p:strVal val="#ppt_w"/>
                                          </p:val>
                                        </p:tav>
                                      </p:tavLst>
                                    </p:anim>
                                    <p:anim calcmode="lin" valueType="num">
                                      <p:cBhvr>
                                        <p:cTn id="36" dur="1000" fill="hold"/>
                                        <p:tgtEl>
                                          <p:spTgt spid="2052"/>
                                        </p:tgtEl>
                                        <p:attrNameLst>
                                          <p:attrName>ppt_h</p:attrName>
                                        </p:attrNameLst>
                                      </p:cBhvr>
                                      <p:tavLst>
                                        <p:tav tm="0">
                                          <p:val>
                                            <p:fltVal val="0"/>
                                          </p:val>
                                        </p:tav>
                                        <p:tav tm="100000">
                                          <p:val>
                                            <p:strVal val="#ppt_h"/>
                                          </p:val>
                                        </p:tav>
                                      </p:tavLst>
                                    </p:anim>
                                    <p:animEffect transition="in" filter="fade">
                                      <p:cBhvr>
                                        <p:cTn id="37" dur="1000"/>
                                        <p:tgtEl>
                                          <p:spTgt spid="205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upRight)">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966857" y="377364"/>
            <a:ext cx="5225143" cy="6124754"/>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Tính trạng vị trí mọc của hoa (hoa dọc theo thân, hoa ở ngọn)</a:t>
            </a:r>
          </a:p>
          <a:p>
            <a:pPr algn="just"/>
            <a:r>
              <a:rPr lang="vi-VN" sz="2800" dirty="0">
                <a:solidFill>
                  <a:srgbClr val="FF00FF"/>
                </a:solidFill>
                <a:latin typeface="Times New Roman" pitchFamily="18" charset="0"/>
                <a:cs typeface="Times New Roman" pitchFamily="18" charset="0"/>
              </a:rPr>
              <a:t>- Tính trạng màu sắc hoa (hoa tím, hoa trắng)</a:t>
            </a:r>
          </a:p>
          <a:p>
            <a:pPr algn="just"/>
            <a:r>
              <a:rPr lang="vi-VN" sz="2800" dirty="0">
                <a:solidFill>
                  <a:srgbClr val="FF00FF"/>
                </a:solidFill>
                <a:latin typeface="Times New Roman" pitchFamily="18" charset="0"/>
                <a:cs typeface="Times New Roman" pitchFamily="18" charset="0"/>
              </a:rPr>
              <a:t>- Tính trạng màu sắc quả (quả xanh, quả vàng)</a:t>
            </a:r>
          </a:p>
          <a:p>
            <a:pPr algn="just"/>
            <a:r>
              <a:rPr lang="vi-VN" sz="2800" dirty="0">
                <a:solidFill>
                  <a:srgbClr val="FF00FF"/>
                </a:solidFill>
                <a:latin typeface="Times New Roman" pitchFamily="18" charset="0"/>
                <a:cs typeface="Times New Roman" pitchFamily="18" charset="0"/>
              </a:rPr>
              <a:t>- Tính trạng hình dạng quả (quả không có ngấn, quả có ngấn)</a:t>
            </a:r>
          </a:p>
          <a:p>
            <a:pPr algn="just"/>
            <a:r>
              <a:rPr lang="vi-VN" sz="2800" dirty="0">
                <a:solidFill>
                  <a:srgbClr val="FF00FF"/>
                </a:solidFill>
                <a:latin typeface="Times New Roman" pitchFamily="18" charset="0"/>
                <a:cs typeface="Times New Roman" pitchFamily="18" charset="0"/>
              </a:rPr>
              <a:t>- Tính trạng hình dạng hạt (hạt trơn, hạt nhăn)</a:t>
            </a:r>
          </a:p>
          <a:p>
            <a:pPr algn="just"/>
            <a:r>
              <a:rPr lang="vi-VN" sz="2800" dirty="0">
                <a:solidFill>
                  <a:srgbClr val="FF00FF"/>
                </a:solidFill>
                <a:latin typeface="Times New Roman" pitchFamily="18" charset="0"/>
                <a:cs typeface="Times New Roman" pitchFamily="18" charset="0"/>
              </a:rPr>
              <a:t>- Tính trạng màu sắc hạt (hạt vàng, hạt xanh)</a:t>
            </a:r>
          </a:p>
          <a:p>
            <a:pPr algn="just"/>
            <a:r>
              <a:rPr lang="vi-VN" sz="2800" dirty="0">
                <a:solidFill>
                  <a:srgbClr val="FF00FF"/>
                </a:solidFill>
                <a:latin typeface="Times New Roman" pitchFamily="18" charset="0"/>
                <a:cs typeface="Times New Roman" pitchFamily="18" charset="0"/>
              </a:rPr>
              <a:t>- Tính trạng chiều cao cây (cây cao, cây thấp)</a:t>
            </a:r>
          </a:p>
        </p:txBody>
      </p:sp>
      <p:pic>
        <p:nvPicPr>
          <p:cNvPr id="3074" name="Picture 2"/>
          <p:cNvPicPr>
            <a:picLocks noChangeAspect="1" noChangeArrowheads="1"/>
          </p:cNvPicPr>
          <p:nvPr/>
        </p:nvPicPr>
        <p:blipFill>
          <a:blip r:embed="rId2"/>
          <a:srcRect/>
          <a:stretch>
            <a:fillRect/>
          </a:stretch>
        </p:blipFill>
        <p:spPr bwMode="auto">
          <a:xfrm>
            <a:off x="0" y="1103064"/>
            <a:ext cx="7058025" cy="451485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heel(4)">
                                      <p:cBhvr>
                                        <p:cTn id="15" dur="10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wheel(4)">
                                      <p:cBhvr>
                                        <p:cTn id="20" dur="10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wheel(4)">
                                      <p:cBhvr>
                                        <p:cTn id="25" dur="10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Effect transition="in" filter="wheel(4)">
                                      <p:cBhvr>
                                        <p:cTn id="30" dur="1000"/>
                                        <p:tgtEl>
                                          <p:spTgt spid="1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wheel(4)">
                                      <p:cBhvr>
                                        <p:cTn id="35" dur="1000"/>
                                        <p:tgtEl>
                                          <p:spTgt spid="1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nodeType="clickEffect">
                                  <p:stCondLst>
                                    <p:cond delay="0"/>
                                  </p:stCondLst>
                                  <p:childTnLst>
                                    <p:set>
                                      <p:cBhvr>
                                        <p:cTn id="39" dur="1" fill="hold">
                                          <p:stCondLst>
                                            <p:cond delay="0"/>
                                          </p:stCondLst>
                                        </p:cTn>
                                        <p:tgtEl>
                                          <p:spTgt spid="12">
                                            <p:txEl>
                                              <p:pRg st="5" end="5"/>
                                            </p:txEl>
                                          </p:spTgt>
                                        </p:tgtEl>
                                        <p:attrNameLst>
                                          <p:attrName>style.visibility</p:attrName>
                                        </p:attrNameLst>
                                      </p:cBhvr>
                                      <p:to>
                                        <p:strVal val="visible"/>
                                      </p:to>
                                    </p:set>
                                    <p:animEffect transition="in" filter="wheel(4)">
                                      <p:cBhvr>
                                        <p:cTn id="40" dur="1000"/>
                                        <p:tgtEl>
                                          <p:spTgt spid="1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nodeType="click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animEffect transition="in" filter="wheel(4)">
                                      <p:cBhvr>
                                        <p:cTn id="45" dur="1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38: </a:t>
            </a:r>
            <a:r>
              <a:rPr lang="en-US" sz="2800" b="1" dirty="0" err="1">
                <a:solidFill>
                  <a:srgbClr val="FF00FF"/>
                </a:solidFill>
                <a:latin typeface="Times New Roman" pitchFamily="18" charset="0"/>
                <a:cs typeface="Times New Roman" pitchFamily="18" charset="0"/>
              </a:rPr>
              <a:t>QUY</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LUẬT</a:t>
            </a:r>
            <a:r>
              <a:rPr lang="en-US" sz="2800" b="1" dirty="0">
                <a:solidFill>
                  <a:srgbClr val="FF00FF"/>
                </a:solidFill>
                <a:latin typeface="Times New Roman" pitchFamily="18" charset="0"/>
                <a:cs typeface="Times New Roman" pitchFamily="18" charset="0"/>
              </a:rPr>
              <a:t>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MENDEL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Ý </a:t>
            </a:r>
            <a:r>
              <a:rPr lang="en-US" sz="2800" b="1" dirty="0" err="1">
                <a:solidFill>
                  <a:srgbClr val="0000FF"/>
                </a:solidFill>
                <a:latin typeface="Times New Roman" pitchFamily="18" charset="0"/>
                <a:cs typeface="Times New Roman" pitchFamily="18" charset="0"/>
              </a:rPr>
              <a:t>TƯỞNG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MENDEL</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TextBox 11"/>
          <p:cNvSpPr txBox="1"/>
          <p:nvPr/>
        </p:nvSpPr>
        <p:spPr>
          <a:xfrm>
            <a:off x="0" y="83456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Mendel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126273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đậu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phấn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dễ</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biết</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2518222"/>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a:t>
            </a:r>
          </a:p>
        </p:txBody>
      </p:sp>
      <p:sp>
        <p:nvSpPr>
          <p:cNvPr id="15" name="TextBox 14"/>
          <p:cNvSpPr txBox="1"/>
          <p:nvPr/>
        </p:nvSpPr>
        <p:spPr>
          <a:xfrm>
            <a:off x="0" y="2924621"/>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phấn</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a:t>
            </a:r>
          </a:p>
        </p:txBody>
      </p:sp>
      <p:sp>
        <p:nvSpPr>
          <p:cNvPr id="16" name="TextBox 15"/>
          <p:cNvSpPr txBox="1"/>
          <p:nvPr/>
        </p:nvSpPr>
        <p:spPr>
          <a:xfrm>
            <a:off x="0" y="333827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Lai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dõi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0" y="4165592"/>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luật</a:t>
            </a:r>
            <a:r>
              <a:rPr lang="en-US" sz="2800" dirty="0">
                <a:solidFill>
                  <a:srgbClr val="0000FF"/>
                </a:solidFill>
                <a:latin typeface="Times New Roman" pitchFamily="18" charset="0"/>
                <a:cs typeface="Times New Roman" pitchFamily="18" charset="0"/>
              </a:rPr>
              <a:t>.</a:t>
            </a:r>
          </a:p>
        </p:txBody>
      </p:sp>
      <p:sp>
        <p:nvSpPr>
          <p:cNvPr id="18" name="TextBox 17"/>
          <p:cNvSpPr txBox="1"/>
          <p:nvPr/>
        </p:nvSpPr>
        <p:spPr>
          <a:xfrm>
            <a:off x="0" y="4557478"/>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Ý </a:t>
            </a:r>
            <a:r>
              <a:rPr lang="en-US" sz="2800" dirty="0" err="1">
                <a:solidFill>
                  <a:srgbClr val="0000FF"/>
                </a:solidFill>
                <a:latin typeface="Times New Roman" pitchFamily="18" charset="0"/>
                <a:cs typeface="Times New Roman" pitchFamily="18" charset="0"/>
              </a:rPr>
              <a:t>tưởng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Mendel: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do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(gene) </a:t>
            </a:r>
            <a:r>
              <a:rPr lang="en-US" sz="2800" dirty="0" err="1">
                <a:solidFill>
                  <a:srgbClr val="0000FF"/>
                </a:solidFill>
                <a:latin typeface="Times New Roman" pitchFamily="18" charset="0"/>
                <a:cs typeface="Times New Roman" pitchFamily="18" charset="0"/>
              </a:rPr>
              <a:t>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=&gt;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gene.</a:t>
            </a:r>
          </a:p>
        </p:txBody>
      </p:sp>
      <p:sp>
        <p:nvSpPr>
          <p:cNvPr id="19" name="TextBox 18"/>
          <p:cNvSpPr txBox="1"/>
          <p:nvPr/>
        </p:nvSpPr>
        <p:spPr>
          <a:xfrm>
            <a:off x="0" y="538479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PHÉP</a:t>
            </a:r>
            <a:r>
              <a:rPr lang="en-US" sz="2800" b="1" dirty="0">
                <a:solidFill>
                  <a:srgbClr val="0000FF"/>
                </a:solidFill>
                <a:latin typeface="Times New Roman" pitchFamily="18" charset="0"/>
                <a:cs typeface="Times New Roman" pitchFamily="18" charset="0"/>
              </a:rPr>
              <a:t> LAI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CẶP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TRẠNG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up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upRight)">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upRight)">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strips(upRight)">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trips(upRight)">
                                      <p:cBhvr>
                                        <p:cTn id="3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38: </a:t>
            </a:r>
            <a:r>
              <a:rPr lang="en-US" sz="2800" b="1" dirty="0" err="1">
                <a:solidFill>
                  <a:srgbClr val="FF00FF"/>
                </a:solidFill>
                <a:latin typeface="Times New Roman" pitchFamily="18" charset="0"/>
                <a:cs typeface="Times New Roman" pitchFamily="18" charset="0"/>
              </a:rPr>
              <a:t>QUY</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LUẬT</a:t>
            </a:r>
            <a:r>
              <a:rPr lang="en-US" sz="2800" b="1" dirty="0">
                <a:solidFill>
                  <a:srgbClr val="FF00FF"/>
                </a:solidFill>
                <a:latin typeface="Times New Roman" pitchFamily="18" charset="0"/>
                <a:cs typeface="Times New Roman" pitchFamily="18" charset="0"/>
              </a:rPr>
              <a:t>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MENDEL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Ý </a:t>
            </a:r>
            <a:r>
              <a:rPr lang="en-US" sz="2800" b="1" dirty="0" err="1">
                <a:solidFill>
                  <a:srgbClr val="0000FF"/>
                </a:solidFill>
                <a:latin typeface="Times New Roman" pitchFamily="18" charset="0"/>
                <a:cs typeface="Times New Roman" pitchFamily="18" charset="0"/>
              </a:rPr>
              <a:t>TƯỞNG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MENDEL</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TextBox 18"/>
          <p:cNvSpPr txBox="1"/>
          <p:nvPr/>
        </p:nvSpPr>
        <p:spPr>
          <a:xfrm>
            <a:off x="0" y="85633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PHÉP</a:t>
            </a:r>
            <a:r>
              <a:rPr lang="en-US" sz="2800" b="1" dirty="0">
                <a:solidFill>
                  <a:srgbClr val="0000FF"/>
                </a:solidFill>
                <a:latin typeface="Times New Roman" pitchFamily="18" charset="0"/>
                <a:cs typeface="Times New Roman" pitchFamily="18" charset="0"/>
              </a:rPr>
              <a:t> LAI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CẶP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TRẠNG</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33708"/>
            <a:ext cx="12192000" cy="5262979"/>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ngữ</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hiệu</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a:p>
            <a:pPr algn="just">
              <a:buFontTx/>
              <a:buChar char="-"/>
            </a:pPr>
            <a:r>
              <a:rPr lang="en-US" sz="2800" b="1" i="1" dirty="0" err="1">
                <a:solidFill>
                  <a:srgbClr val="0000FF"/>
                </a:solidFill>
                <a:latin typeface="Times New Roman" pitchFamily="18" charset="0"/>
                <a:cs typeface="Times New Roman" pitchFamily="18" charset="0"/>
              </a:rPr>
              <a:t>Kiểu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a:t>
            </a:r>
          </a:p>
          <a:p>
            <a:pPr algn="just"/>
            <a:r>
              <a:rPr lang="en-US" sz="2800" b="1" i="1" dirty="0">
                <a:solidFill>
                  <a:srgbClr val="0000FF"/>
                </a:solidFill>
                <a:latin typeface="Times New Roman" pitchFamily="18" charset="0"/>
                <a:cs typeface="Times New Roman" pitchFamily="18" charset="0"/>
                <a:sym typeface="Wingdings"/>
              </a:rPr>
              <a:t>- </a:t>
            </a:r>
            <a:r>
              <a:rPr lang="en-US" sz="2800" b="1" i="1" dirty="0" err="1">
                <a:solidFill>
                  <a:srgbClr val="0000FF"/>
                </a:solidFill>
                <a:latin typeface="Times New Roman" pitchFamily="18" charset="0"/>
                <a:cs typeface="Times New Roman" pitchFamily="18" charset="0"/>
              </a:rPr>
              <a:t>Allele:</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gene. Allele </a:t>
            </a:r>
            <a:r>
              <a:rPr lang="en-US" sz="2800" dirty="0" err="1">
                <a:solidFill>
                  <a:srgbClr val="0000FF"/>
                </a:solidFill>
                <a:latin typeface="Times New Roman" pitchFamily="18" charset="0"/>
                <a:cs typeface="Times New Roman" pitchFamily="18" charset="0"/>
              </a:rPr>
              <a:t>trội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chữ</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cái</a:t>
            </a:r>
            <a:r>
              <a:rPr lang="en-US" sz="2800" dirty="0">
                <a:solidFill>
                  <a:srgbClr val="0000FF"/>
                </a:solidFill>
                <a:latin typeface="Times New Roman" pitchFamily="18" charset="0"/>
                <a:cs typeface="Times New Roman" pitchFamily="18" charset="0"/>
              </a:rPr>
              <a:t> in </a:t>
            </a:r>
            <a:r>
              <a:rPr lang="en-US" sz="2800" dirty="0" err="1">
                <a:solidFill>
                  <a:srgbClr val="0000FF"/>
                </a:solidFill>
                <a:latin typeface="Times New Roman" pitchFamily="18" charset="0"/>
                <a:cs typeface="Times New Roman" pitchFamily="18" charset="0"/>
              </a:rPr>
              <a:t>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allele </a:t>
            </a:r>
            <a:r>
              <a:rPr lang="en-US" sz="2800" dirty="0" err="1">
                <a:solidFill>
                  <a:srgbClr val="0000FF"/>
                </a:solidFill>
                <a:latin typeface="Times New Roman" pitchFamily="18" charset="0"/>
                <a:cs typeface="Times New Roman" pitchFamily="18" charset="0"/>
              </a:rPr>
              <a:t>lặn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chữ</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a:t>
            </a:r>
          </a:p>
          <a:p>
            <a:pPr algn="just"/>
            <a:r>
              <a:rPr lang="en-US" sz="2800" b="1" i="1" dirty="0">
                <a:solidFill>
                  <a:srgbClr val="0000FF"/>
                </a:solidFill>
                <a:latin typeface="Times New Roman" pitchFamily="18" charset="0"/>
                <a:cs typeface="Times New Roman" pitchFamily="18" charset="0"/>
                <a:sym typeface="Wingdings"/>
              </a:rPr>
              <a:t>-</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bội</a:t>
            </a:r>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kiểu</a:t>
            </a:r>
            <a:r>
              <a:rPr lang="en-US" sz="2800" b="1" i="1" dirty="0">
                <a:solidFill>
                  <a:srgbClr val="0000FF"/>
                </a:solidFill>
                <a:latin typeface="Times New Roman" pitchFamily="18" charset="0"/>
                <a:cs typeface="Times New Roman" pitchFamily="18" charset="0"/>
              </a:rPr>
              <a:t> gene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allele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gene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cặp</a:t>
            </a:r>
            <a:r>
              <a:rPr lang="en-US" sz="2800" dirty="0">
                <a:solidFill>
                  <a:srgbClr val="0000FF"/>
                </a:solidFill>
                <a:latin typeface="Times New Roman" pitchFamily="18" charset="0"/>
                <a:cs typeface="Times New Roman" pitchFamily="18" charset="0"/>
              </a:rPr>
              <a:t> allele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gene.</a:t>
            </a:r>
          </a:p>
          <a:p>
            <a:pPr algn="just"/>
            <a:r>
              <a:rPr lang="en-US" sz="2800" b="1" i="1" dirty="0">
                <a:solidFill>
                  <a:srgbClr val="0000FF"/>
                </a:solidFill>
                <a:latin typeface="Times New Roman" pitchFamily="18" charset="0"/>
                <a:cs typeface="Times New Roman" pitchFamily="18" charset="0"/>
                <a:sym typeface="Wingdings"/>
              </a:rPr>
              <a: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Tính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trạng</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a:p>
            <a:pPr algn="just"/>
            <a:r>
              <a:rPr lang="en-US" sz="2800" b="1" i="1" dirty="0">
                <a:solidFill>
                  <a:srgbClr val="0000FF"/>
                </a:solidFill>
                <a:latin typeface="Times New Roman" pitchFamily="18" charset="0"/>
                <a:cs typeface="Times New Roman" pitchFamily="18" charset="0"/>
                <a:sym typeface="Wingdings"/>
              </a:rPr>
              <a:t>+</a:t>
            </a:r>
            <a:r>
              <a:rPr lang="en-US" sz="2800" b="1" i="1" dirty="0" err="1">
                <a:solidFill>
                  <a:srgbClr val="0000FF"/>
                </a:solidFill>
                <a:latin typeface="Times New Roman" pitchFamily="18" charset="0"/>
                <a:cs typeface="Times New Roman" pitchFamily="18" charset="0"/>
              </a:rPr>
              <a:t>Tính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trạng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kiểu</a:t>
            </a:r>
            <a:r>
              <a:rPr lang="en-US" sz="2800" dirty="0">
                <a:solidFill>
                  <a:srgbClr val="0000FF"/>
                </a:solidFill>
                <a:latin typeface="Times New Roman" pitchFamily="18" charset="0"/>
                <a:cs typeface="Times New Roman" pitchFamily="18" charset="0"/>
              </a:rPr>
              <a:t> gene </a:t>
            </a:r>
            <a:r>
              <a:rPr lang="en-US" sz="2800" dirty="0" err="1">
                <a:solidFill>
                  <a:srgbClr val="0000FF"/>
                </a:solidFill>
                <a:latin typeface="Times New Roman" pitchFamily="18" charset="0"/>
                <a:cs typeface="Times New Roman" pitchFamily="18" charset="0"/>
              </a:rPr>
              <a:t>dị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Aa</a:t>
            </a:r>
            <a:r>
              <a:rPr lang="en-US" sz="2800" dirty="0">
                <a:solidFill>
                  <a:srgbClr val="0000FF"/>
                </a:solidFill>
                <a:latin typeface="Times New Roman" pitchFamily="18" charset="0"/>
                <a:cs typeface="Times New Roman" pitchFamily="18" charset="0"/>
              </a:rPr>
              <a:t>). </a:t>
            </a:r>
          </a:p>
          <a:p>
            <a:pPr algn="just"/>
            <a:r>
              <a:rPr lang="en-US" sz="2800" b="1" i="1" dirty="0">
                <a:solidFill>
                  <a:srgbClr val="0000FF"/>
                </a:solidFill>
                <a:latin typeface="Times New Roman" pitchFamily="18" charset="0"/>
                <a:cs typeface="Times New Roman" pitchFamily="18" charset="0"/>
              </a:rPr>
              <a:t>+</a:t>
            </a:r>
            <a:r>
              <a:rPr lang="en-US" sz="2800" b="1" i="1" dirty="0" err="1">
                <a:solidFill>
                  <a:srgbClr val="0000FF"/>
                </a:solidFill>
                <a:latin typeface="Times New Roman" pitchFamily="18" charset="0"/>
                <a:cs typeface="Times New Roman" pitchFamily="18" charset="0"/>
              </a:rPr>
              <a:t>Tính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trạng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lặn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kiểu</a:t>
            </a:r>
            <a:r>
              <a:rPr lang="en-US" sz="2800" dirty="0">
                <a:solidFill>
                  <a:srgbClr val="0000FF"/>
                </a:solidFill>
                <a:latin typeface="Times New Roman" pitchFamily="18" charset="0"/>
                <a:cs typeface="Times New Roman" pitchFamily="18" charset="0"/>
              </a:rPr>
              <a:t> gene </a:t>
            </a:r>
            <a:r>
              <a:rPr lang="en-US" sz="2800" dirty="0" err="1">
                <a:solidFill>
                  <a:srgbClr val="0000FF"/>
                </a:solidFill>
                <a:latin typeface="Times New Roman" pitchFamily="18" charset="0"/>
                <a:cs typeface="Times New Roman" pitchFamily="18" charset="0"/>
              </a:rPr>
              <a:t>dị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a:t>
            </a:r>
          </a:p>
          <a:p>
            <a:pPr algn="just"/>
            <a:r>
              <a:rPr lang="en-US" sz="2800" b="1" i="1" dirty="0">
                <a:solidFill>
                  <a:srgbClr val="0000FF"/>
                </a:solidFill>
                <a:latin typeface="Times New Roman" pitchFamily="18" charset="0"/>
                <a:cs typeface="Times New Roman" pitchFamily="18" charset="0"/>
                <a:sym typeface="Wingdings"/>
              </a:rPr>
              <a: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Cặp</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tính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trạng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tương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phản</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10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p:cTn id="19" dur="10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p:cTn id="25" dur="10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2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0">
                                            <p:txEl>
                                              <p:pRg st="5" end="5"/>
                                            </p:txEl>
                                          </p:spTgt>
                                        </p:tgtEl>
                                        <p:attrNameLst>
                                          <p:attrName>style.visibility</p:attrName>
                                        </p:attrNameLst>
                                      </p:cBhvr>
                                      <p:to>
                                        <p:strVal val="visible"/>
                                      </p:to>
                                    </p:set>
                                    <p:anim calcmode="lin" valueType="num">
                                      <p:cBhvr>
                                        <p:cTn id="31" dur="1000" fill="hold"/>
                                        <p:tgtEl>
                                          <p:spTgt spid="20">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2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0">
                                            <p:txEl>
                                              <p:pRg st="4" end="4"/>
                                            </p:txEl>
                                          </p:spTgt>
                                        </p:tgtEl>
                                        <p:attrNameLst>
                                          <p:attrName>style.visibility</p:attrName>
                                        </p:attrNameLst>
                                      </p:cBhvr>
                                      <p:to>
                                        <p:strVal val="visible"/>
                                      </p:to>
                                    </p:set>
                                    <p:anim calcmode="lin" valueType="num">
                                      <p:cBhvr>
                                        <p:cTn id="37" dur="10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2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anim calcmode="lin" valueType="num">
                                      <p:cBhvr>
                                        <p:cTn id="43" dur="1000" fill="hold"/>
                                        <p:tgtEl>
                                          <p:spTgt spid="20">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20">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20">
                                            <p:txEl>
                                              <p:pRg st="7" end="7"/>
                                            </p:txEl>
                                          </p:spTgt>
                                        </p:tgtEl>
                                        <p:attrNameLst>
                                          <p:attrName>style.visibility</p:attrName>
                                        </p:attrNameLst>
                                      </p:cBhvr>
                                      <p:to>
                                        <p:strVal val="visible"/>
                                      </p:to>
                                    </p:set>
                                    <p:anim calcmode="lin" valueType="num">
                                      <p:cBhvr>
                                        <p:cTn id="49" dur="1000" fill="hold"/>
                                        <p:tgtEl>
                                          <p:spTgt spid="20">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20">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38: </a:t>
            </a:r>
            <a:r>
              <a:rPr lang="en-US" sz="2800" b="1" dirty="0" err="1">
                <a:solidFill>
                  <a:srgbClr val="FF00FF"/>
                </a:solidFill>
                <a:latin typeface="Times New Roman" pitchFamily="18" charset="0"/>
                <a:cs typeface="Times New Roman" pitchFamily="18" charset="0"/>
              </a:rPr>
              <a:t>QUY</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LUẬT</a:t>
            </a:r>
            <a:r>
              <a:rPr lang="en-US" sz="2800" b="1" dirty="0">
                <a:solidFill>
                  <a:srgbClr val="FF00FF"/>
                </a:solidFill>
                <a:latin typeface="Times New Roman" pitchFamily="18" charset="0"/>
                <a:cs typeface="Times New Roman" pitchFamily="18" charset="0"/>
              </a:rPr>
              <a:t>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MENDEL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Ý </a:t>
            </a:r>
            <a:r>
              <a:rPr lang="en-US" sz="2800" b="1" dirty="0" err="1">
                <a:solidFill>
                  <a:srgbClr val="0000FF"/>
                </a:solidFill>
                <a:latin typeface="Times New Roman" pitchFamily="18" charset="0"/>
                <a:cs typeface="Times New Roman" pitchFamily="18" charset="0"/>
              </a:rPr>
              <a:t>TƯỞNG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MENDEL</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TextBox 18"/>
          <p:cNvSpPr txBox="1"/>
          <p:nvPr/>
        </p:nvSpPr>
        <p:spPr>
          <a:xfrm>
            <a:off x="0" y="85633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PHÉP</a:t>
            </a:r>
            <a:r>
              <a:rPr lang="en-US" sz="2800" b="1" dirty="0">
                <a:solidFill>
                  <a:srgbClr val="0000FF"/>
                </a:solidFill>
                <a:latin typeface="Times New Roman" pitchFamily="18" charset="0"/>
                <a:cs typeface="Times New Roman" pitchFamily="18" charset="0"/>
              </a:rPr>
              <a:t> LAI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CẶP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TRẠNG</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33708"/>
            <a:ext cx="12192000" cy="4832092"/>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ngữ</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hiệu</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a:p>
            <a:pPr algn="just"/>
            <a:r>
              <a:rPr lang="en-US" sz="2800" b="1" i="1" dirty="0">
                <a:solidFill>
                  <a:srgbClr val="0000FF"/>
                </a:solidFill>
                <a:latin typeface="Times New Roman" pitchFamily="18" charset="0"/>
                <a:cs typeface="Times New Roman" pitchFamily="18" charset="0"/>
                <a:sym typeface="Wingdings"/>
              </a:rPr>
              <a: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Tính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trạng</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a:p>
            <a:pPr algn="just"/>
            <a:r>
              <a:rPr lang="en-US" sz="2800" b="1" i="1" dirty="0">
                <a:solidFill>
                  <a:srgbClr val="0000FF"/>
                </a:solidFill>
                <a:latin typeface="Times New Roman" pitchFamily="18" charset="0"/>
                <a:cs typeface="Times New Roman" pitchFamily="18" charset="0"/>
                <a:sym typeface="Wingdings"/>
              </a:rPr>
              <a:t>+</a:t>
            </a:r>
            <a:r>
              <a:rPr lang="en-US" sz="2800" b="1" i="1" dirty="0" err="1">
                <a:solidFill>
                  <a:srgbClr val="0000FF"/>
                </a:solidFill>
                <a:latin typeface="Times New Roman" pitchFamily="18" charset="0"/>
                <a:cs typeface="Times New Roman" pitchFamily="18" charset="0"/>
              </a:rPr>
              <a:t>Tính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trạng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kiểu</a:t>
            </a:r>
            <a:r>
              <a:rPr lang="en-US" sz="2800" dirty="0">
                <a:solidFill>
                  <a:srgbClr val="0000FF"/>
                </a:solidFill>
                <a:latin typeface="Times New Roman" pitchFamily="18" charset="0"/>
                <a:cs typeface="Times New Roman" pitchFamily="18" charset="0"/>
              </a:rPr>
              <a:t> gene </a:t>
            </a:r>
            <a:r>
              <a:rPr lang="en-US" sz="2800" dirty="0" err="1">
                <a:solidFill>
                  <a:srgbClr val="0000FF"/>
                </a:solidFill>
                <a:latin typeface="Times New Roman" pitchFamily="18" charset="0"/>
                <a:cs typeface="Times New Roman" pitchFamily="18" charset="0"/>
              </a:rPr>
              <a:t>dị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Aa</a:t>
            </a:r>
            <a:r>
              <a:rPr lang="en-US" sz="2800" dirty="0">
                <a:solidFill>
                  <a:srgbClr val="0000FF"/>
                </a:solidFill>
                <a:latin typeface="Times New Roman" pitchFamily="18" charset="0"/>
                <a:cs typeface="Times New Roman" pitchFamily="18" charset="0"/>
              </a:rPr>
              <a:t>). </a:t>
            </a:r>
          </a:p>
          <a:p>
            <a:pPr algn="just"/>
            <a:r>
              <a:rPr lang="en-US" sz="2800" b="1" i="1" dirty="0">
                <a:solidFill>
                  <a:srgbClr val="0000FF"/>
                </a:solidFill>
                <a:latin typeface="Times New Roman" pitchFamily="18" charset="0"/>
                <a:cs typeface="Times New Roman" pitchFamily="18" charset="0"/>
              </a:rPr>
              <a:t>+</a:t>
            </a:r>
            <a:r>
              <a:rPr lang="en-US" sz="2800" b="1" i="1" dirty="0" err="1">
                <a:solidFill>
                  <a:srgbClr val="0000FF"/>
                </a:solidFill>
                <a:latin typeface="Times New Roman" pitchFamily="18" charset="0"/>
                <a:cs typeface="Times New Roman" pitchFamily="18" charset="0"/>
              </a:rPr>
              <a:t>Tính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trạng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lặn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kiểu</a:t>
            </a:r>
            <a:r>
              <a:rPr lang="en-US" sz="2800" dirty="0">
                <a:solidFill>
                  <a:srgbClr val="0000FF"/>
                </a:solidFill>
                <a:latin typeface="Times New Roman" pitchFamily="18" charset="0"/>
                <a:cs typeface="Times New Roman" pitchFamily="18" charset="0"/>
              </a:rPr>
              <a:t> gene </a:t>
            </a:r>
            <a:r>
              <a:rPr lang="en-US" sz="2800" dirty="0" err="1">
                <a:solidFill>
                  <a:srgbClr val="0000FF"/>
                </a:solidFill>
                <a:latin typeface="Times New Roman" pitchFamily="18" charset="0"/>
                <a:cs typeface="Times New Roman" pitchFamily="18" charset="0"/>
              </a:rPr>
              <a:t>dị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a:t>
            </a:r>
          </a:p>
          <a:p>
            <a:pPr algn="just">
              <a:buFontTx/>
              <a:buChar char="-"/>
            </a:pP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Cặp</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tính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trạng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tương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phản</a:t>
            </a:r>
            <a:r>
              <a:rPr lang="en-US" sz="2800" b="1" i="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a:t>
            </a:r>
          </a:p>
          <a:p>
            <a:pPr algn="just"/>
            <a:r>
              <a:rPr lang="en-US" sz="2800" b="1" i="1" dirty="0">
                <a:solidFill>
                  <a:srgbClr val="0000FF"/>
                </a:solidFill>
                <a:latin typeface="Times New Roman" pitchFamily="18" charset="0"/>
                <a:cs typeface="Times New Roman" pitchFamily="18" charset="0"/>
                <a:sym typeface="Wingdings"/>
              </a:rPr>
              <a:t>- </a:t>
            </a:r>
            <a:r>
              <a:rPr lang="en-US" sz="2800" b="1" i="1" dirty="0" err="1">
                <a:solidFill>
                  <a:srgbClr val="0000FF"/>
                </a:solidFill>
                <a:latin typeface="Times New Roman" pitchFamily="18" charset="0"/>
                <a:cs typeface="Times New Roman" pitchFamily="18" charset="0"/>
              </a:rPr>
              <a:t>Dòng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a:t>
            </a:r>
          </a:p>
          <a:p>
            <a:pPr algn="just"/>
            <a:r>
              <a:rPr lang="en-US" sz="2800" b="1" i="1" dirty="0">
                <a:solidFill>
                  <a:srgbClr val="0000FF"/>
                </a:solidFill>
                <a:latin typeface="Times New Roman" pitchFamily="18" charset="0"/>
                <a:cs typeface="Times New Roman" pitchFamily="18" charset="0"/>
                <a:sym typeface="Wingdings"/>
              </a:rPr>
              <a:t>- </a:t>
            </a:r>
            <a:r>
              <a:rPr lang="en-US" sz="2800" b="1" i="1" dirty="0" err="1">
                <a:solidFill>
                  <a:srgbClr val="0000FF"/>
                </a:solidFill>
                <a:latin typeface="Times New Roman" pitchFamily="18" charset="0"/>
                <a:cs typeface="Times New Roman" pitchFamily="18" charset="0"/>
              </a:rPr>
              <a:t>Cơ</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thể</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thuần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chủng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kiểu</a:t>
            </a:r>
            <a:r>
              <a:rPr lang="en-US" sz="2800" dirty="0">
                <a:solidFill>
                  <a:srgbClr val="0000FF"/>
                </a:solidFill>
                <a:latin typeface="Times New Roman" pitchFamily="18" charset="0"/>
                <a:cs typeface="Times New Roman" pitchFamily="18" charset="0"/>
              </a:rPr>
              <a:t> gene </a:t>
            </a:r>
            <a:r>
              <a:rPr lang="en-US" sz="2800" dirty="0" err="1">
                <a:solidFill>
                  <a:srgbClr val="0000FF"/>
                </a:solidFill>
                <a:latin typeface="Times New Roman" pitchFamily="18" charset="0"/>
                <a:cs typeface="Times New Roman" pitchFamily="18" charset="0"/>
              </a:rPr>
              <a:t>đồng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gene </a:t>
            </a:r>
            <a:r>
              <a:rPr lang="en-US" sz="2800" dirty="0" err="1">
                <a:solidFill>
                  <a:srgbClr val="0000FF"/>
                </a:solidFill>
                <a:latin typeface="Times New Roman" pitchFamily="18" charset="0"/>
                <a:cs typeface="Times New Roman" pitchFamily="18" charset="0"/>
              </a:rPr>
              <a:t>đang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a:t>
            </a:r>
          </a:p>
          <a:p>
            <a:pPr algn="just"/>
            <a:r>
              <a:rPr lang="en-US" sz="2800" b="1" i="1" dirty="0">
                <a:solidFill>
                  <a:srgbClr val="0000FF"/>
                </a:solidFill>
                <a:latin typeface="Times New Roman" pitchFamily="18" charset="0"/>
                <a:cs typeface="Times New Roman" pitchFamily="18" charset="0"/>
                <a:sym typeface="Wingdings"/>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mẹ</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lai</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(x)</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con </a:t>
            </a:r>
            <a:r>
              <a:rPr lang="en-US" sz="2800" b="1" dirty="0">
                <a:solidFill>
                  <a:srgbClr val="0000FF"/>
                </a:solidFill>
                <a:latin typeface="Times New Roman" pitchFamily="18" charset="0"/>
                <a:cs typeface="Times New Roman" pitchFamily="18" charset="0"/>
              </a:rPr>
              <a:t>(</a:t>
            </a:r>
            <a:r>
              <a:rPr lang="en-US" sz="2800" b="1" dirty="0" err="1">
                <a:solidFill>
                  <a:srgbClr val="0000FF"/>
                </a:solidFill>
                <a:latin typeface="Times New Roman" pitchFamily="18" charset="0"/>
                <a:cs typeface="Times New Roman" pitchFamily="18" charset="0"/>
              </a:rPr>
              <a:t>F</a:t>
            </a:r>
            <a:r>
              <a:rPr lang="en-US" sz="2800" b="1" baseline="-25000" dirty="0" err="1">
                <a:solidFill>
                  <a:srgbClr val="0000FF"/>
                </a:solidFill>
                <a:latin typeface="Times New Roman" pitchFamily="18" charset="0"/>
                <a:cs typeface="Times New Roman" pitchFamily="18" charset="0"/>
              </a:rPr>
              <a:t>1</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F</a:t>
            </a:r>
            <a:r>
              <a:rPr lang="en-US" sz="2800" b="1" baseline="-25000" dirty="0" err="1">
                <a:solidFill>
                  <a:srgbClr val="0000FF"/>
                </a:solidFill>
                <a:latin typeface="Times New Roman" pitchFamily="18" charset="0"/>
                <a:cs typeface="Times New Roman" pitchFamily="18" charset="0"/>
              </a:rPr>
              <a:t>2</a:t>
            </a:r>
            <a:r>
              <a:rPr lang="en-US" sz="2800" b="1" dirty="0">
                <a:solidFill>
                  <a:srgbClr val="0000FF"/>
                </a:solidFill>
                <a:latin typeface="Times New Roman" pitchFamily="18" charset="0"/>
                <a:cs typeface="Times New Roman" pitchFamily="18" charset="0"/>
              </a:rPr>
              <a: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đực</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cái</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a:t>
            </a:r>
            <a:r>
              <a:rPr lang="en-US" sz="2800" dirty="0">
                <a:solidFill>
                  <a:srgbClr val="0000FF"/>
                </a:solidFill>
                <a:latin typeface="Times New Roman" pitchFamily="18" charset="0"/>
                <a:cs typeface="Times New Roman" pitchFamily="18" charset="0"/>
              </a:rPr>
              <a:t>.</a:t>
            </a:r>
          </a:p>
        </p:txBody>
      </p:sp>
      <p:sp>
        <p:nvSpPr>
          <p:cNvPr id="1025" name="Rectangle 1"/>
          <p:cNvSpPr>
            <a:spLocks noChangeArrowheads="1"/>
          </p:cNvSpPr>
          <p:nvPr/>
        </p:nvSpPr>
        <p:spPr bwMode="auto">
          <a:xfrm>
            <a:off x="0" y="5907314"/>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Thí</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nghiệm</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lai</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cặp</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trạng</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xEl>
                                              <p:pRg st="5" end="5"/>
                                            </p:txEl>
                                          </p:spTgt>
                                        </p:tgtEl>
                                        <p:attrNameLst>
                                          <p:attrName>style.visibility</p:attrName>
                                        </p:attrNameLst>
                                      </p:cBhvr>
                                      <p:to>
                                        <p:strVal val="visible"/>
                                      </p:to>
                                    </p:set>
                                    <p:anim calcmode="lin" valueType="num">
                                      <p:cBhvr>
                                        <p:cTn id="7" dur="1000" fill="hold"/>
                                        <p:tgtEl>
                                          <p:spTgt spid="20">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2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
                                            <p:txEl>
                                              <p:pRg st="6" end="6"/>
                                            </p:txEl>
                                          </p:spTgt>
                                        </p:tgtEl>
                                        <p:attrNameLst>
                                          <p:attrName>style.visibility</p:attrName>
                                        </p:attrNameLst>
                                      </p:cBhvr>
                                      <p:to>
                                        <p:strVal val="visible"/>
                                      </p:to>
                                    </p:set>
                                    <p:anim calcmode="lin" valueType="num">
                                      <p:cBhvr>
                                        <p:cTn id="13" dur="1000" fill="hold"/>
                                        <p:tgtEl>
                                          <p:spTgt spid="20">
                                            <p:txEl>
                                              <p:pRg st="6" end="6"/>
                                            </p:txEl>
                                          </p:spTgt>
                                        </p:tgtEl>
                                        <p:attrNameLst>
                                          <p:attrName>ppt_w</p:attrName>
                                        </p:attrNameLst>
                                      </p:cBhvr>
                                      <p:tavLst>
                                        <p:tav tm="0">
                                          <p:val>
                                            <p:fltVal val="0"/>
                                          </p:val>
                                        </p:tav>
                                        <p:tav tm="100000">
                                          <p:val>
                                            <p:strVal val="#ppt_w"/>
                                          </p:val>
                                        </p:tav>
                                      </p:tavLst>
                                    </p:anim>
                                    <p:anim calcmode="lin" valueType="num">
                                      <p:cBhvr>
                                        <p:cTn id="14" dur="1000" fill="hold"/>
                                        <p:tgtEl>
                                          <p:spTgt spid="20">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0">
                                            <p:txEl>
                                              <p:pRg st="7" end="7"/>
                                            </p:txEl>
                                          </p:spTgt>
                                        </p:tgtEl>
                                        <p:attrNameLst>
                                          <p:attrName>style.visibility</p:attrName>
                                        </p:attrNameLst>
                                      </p:cBhvr>
                                      <p:to>
                                        <p:strVal val="visible"/>
                                      </p:to>
                                    </p:set>
                                    <p:anim calcmode="lin" valueType="num">
                                      <p:cBhvr>
                                        <p:cTn id="19" dur="1000" fill="hold"/>
                                        <p:tgtEl>
                                          <p:spTgt spid="20">
                                            <p:txEl>
                                              <p:pRg st="7" end="7"/>
                                            </p:txEl>
                                          </p:spTgt>
                                        </p:tgtEl>
                                        <p:attrNameLst>
                                          <p:attrName>ppt_w</p:attrName>
                                        </p:attrNameLst>
                                      </p:cBhvr>
                                      <p:tavLst>
                                        <p:tav tm="0">
                                          <p:val>
                                            <p:fltVal val="0"/>
                                          </p:val>
                                        </p:tav>
                                        <p:tav tm="100000">
                                          <p:val>
                                            <p:strVal val="#ppt_w"/>
                                          </p:val>
                                        </p:tav>
                                      </p:tavLst>
                                    </p:anim>
                                    <p:anim calcmode="lin" valueType="num">
                                      <p:cBhvr>
                                        <p:cTn id="20" dur="1000" fill="hold"/>
                                        <p:tgtEl>
                                          <p:spTgt spid="20">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025"/>
                                        </p:tgtEl>
                                        <p:attrNameLst>
                                          <p:attrName>style.visibility</p:attrName>
                                        </p:attrNameLst>
                                      </p:cBhvr>
                                      <p:to>
                                        <p:strVal val="visible"/>
                                      </p:to>
                                    </p:set>
                                    <p:anim calcmode="lin" valueType="num">
                                      <p:cBhvr>
                                        <p:cTn id="25" dur="1000" fill="hold"/>
                                        <p:tgtEl>
                                          <p:spTgt spid="1025"/>
                                        </p:tgtEl>
                                        <p:attrNameLst>
                                          <p:attrName>ppt_w</p:attrName>
                                        </p:attrNameLst>
                                      </p:cBhvr>
                                      <p:tavLst>
                                        <p:tav tm="0">
                                          <p:val>
                                            <p:fltVal val="0"/>
                                          </p:val>
                                        </p:tav>
                                        <p:tav tm="100000">
                                          <p:val>
                                            <p:strVal val="#ppt_w"/>
                                          </p:val>
                                        </p:tav>
                                      </p:tavLst>
                                    </p:anim>
                                    <p:anim calcmode="lin" valueType="num">
                                      <p:cBhvr>
                                        <p:cTn id="26" dur="1000" fill="hold"/>
                                        <p:tgtEl>
                                          <p:spTgt spid="1025"/>
                                        </p:tgtEl>
                                        <p:attrNameLst>
                                          <p:attrName>ppt_h</p:attrName>
                                        </p:attrNameLst>
                                      </p:cBhvr>
                                      <p:tavLst>
                                        <p:tav tm="0">
                                          <p:val>
                                            <p:fltVal val="0"/>
                                          </p:val>
                                        </p:tav>
                                        <p:tav tm="100000">
                                          <p:val>
                                            <p:strVal val="#ppt_h"/>
                                          </p:val>
                                        </p:tav>
                                      </p:tavLst>
                                    </p:anim>
                                    <p:animEffect transition="in" filter="fade">
                                      <p:cBhvr>
                                        <p:cTn id="27" dur="1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a:srcRect/>
          <a:stretch>
            <a:fillRect/>
          </a:stretch>
        </p:blipFill>
        <p:spPr bwMode="auto">
          <a:xfrm>
            <a:off x="7487413" y="0"/>
            <a:ext cx="4704588" cy="6858000"/>
          </a:xfrm>
          <a:prstGeom prst="rect">
            <a:avLst/>
          </a:prstGeom>
          <a:noFill/>
          <a:ln w="9525">
            <a:noFill/>
            <a:miter lim="800000"/>
            <a:headEnd/>
            <a:tailEnd/>
          </a:ln>
          <a:effectLst/>
        </p:spPr>
      </p:pic>
      <p:graphicFrame>
        <p:nvGraphicFramePr>
          <p:cNvPr id="7" name="Table 6"/>
          <p:cNvGraphicFramePr>
            <a:graphicFrameLocks noGrp="1"/>
          </p:cNvGraphicFramePr>
          <p:nvPr/>
        </p:nvGraphicFramePr>
        <p:xfrm>
          <a:off x="87084" y="2348411"/>
          <a:ext cx="7605486" cy="4023360"/>
        </p:xfrm>
        <a:graphic>
          <a:graphicData uri="http://schemas.openxmlformats.org/drawingml/2006/table">
            <a:tbl>
              <a:tblPr/>
              <a:tblGrid>
                <a:gridCol w="3323771">
                  <a:extLst>
                    <a:ext uri="{9D8B030D-6E8A-4147-A177-3AD203B41FA5}">
                      <a16:colId xmlns:a16="http://schemas.microsoft.com/office/drawing/2014/main" val="20000"/>
                    </a:ext>
                  </a:extLst>
                </a:gridCol>
                <a:gridCol w="4281715">
                  <a:extLst>
                    <a:ext uri="{9D8B030D-6E8A-4147-A177-3AD203B41FA5}">
                      <a16:colId xmlns:a16="http://schemas.microsoft.com/office/drawing/2014/main" val="20001"/>
                    </a:ext>
                  </a:extLst>
                </a:gridCol>
              </a:tblGrid>
              <a:tr h="0">
                <a:tc>
                  <a:txBody>
                    <a:bodyPr/>
                    <a:lstStyle/>
                    <a:p>
                      <a:pPr algn="ctr"/>
                      <a:r>
                        <a:rPr lang="en-US" sz="2400" b="1" dirty="0" err="1">
                          <a:solidFill>
                            <a:srgbClr val="FF0000"/>
                          </a:solidFill>
                          <a:latin typeface="Times New Roman" pitchFamily="18" charset="0"/>
                          <a:cs typeface="Times New Roman" pitchFamily="18" charset="0"/>
                        </a:rPr>
                        <a:t>Thuật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ngữ</a:t>
                      </a:r>
                      <a:endParaRPr lang="en-US" sz="2400" dirty="0">
                        <a:solidFill>
                          <a:srgbClr val="FF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a:solidFill>
                            <a:srgbClr val="FF0000"/>
                          </a:solidFill>
                          <a:latin typeface="Times New Roman" pitchFamily="18" charset="0"/>
                          <a:cs typeface="Times New Roman" pitchFamily="18" charset="0"/>
                        </a:rPr>
                        <a:t>Ví dụ</a:t>
                      </a:r>
                      <a:endParaRPr lang="en-US" sz="2400">
                        <a:solidFill>
                          <a:srgbClr val="FF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r>
                        <a:rPr lang="en-US" sz="2400" dirty="0" err="1">
                          <a:solidFill>
                            <a:srgbClr val="FF0000"/>
                          </a:solidFill>
                          <a:latin typeface="Times New Roman" pitchFamily="18" charset="0"/>
                          <a:cs typeface="Times New Roman" pitchFamily="18" charset="0"/>
                        </a:rPr>
                        <a:t>Tính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trạng</a:t>
                      </a:r>
                      <a:endParaRPr lang="en-US" sz="2400" dirty="0">
                        <a:solidFill>
                          <a:srgbClr val="FF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rgbClr val="FF00FF"/>
                          </a:solidFill>
                          <a:latin typeface="Times New Roman" pitchFamily="18" charset="0"/>
                          <a:cs typeface="Times New Roman" pitchFamily="18" charset="0"/>
                        </a:rPr>
                        <a:t>Màu</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hoa</a:t>
                      </a:r>
                      <a:endParaRPr lang="en-US" sz="2400" dirty="0">
                        <a:solidFill>
                          <a:srgbClr val="FF00FF"/>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r>
                        <a:rPr lang="en-US" sz="2400" dirty="0" err="1">
                          <a:solidFill>
                            <a:srgbClr val="FF0000"/>
                          </a:solidFill>
                          <a:latin typeface="Times New Roman" pitchFamily="18" charset="0"/>
                          <a:cs typeface="Times New Roman" pitchFamily="18" charset="0"/>
                        </a:rPr>
                        <a:t>Nhân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tố</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truyền</a:t>
                      </a:r>
                      <a:endParaRPr lang="en-US" sz="2400" dirty="0">
                        <a:solidFill>
                          <a:srgbClr val="FF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a:solidFill>
                            <a:srgbClr val="FF0000"/>
                          </a:solidFill>
                          <a:latin typeface="Times New Roman" pitchFamily="18" charset="0"/>
                          <a:cs typeface="Times New Roman"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r>
                        <a:rPr lang="vi-VN" sz="2400" dirty="0">
                          <a:solidFill>
                            <a:srgbClr val="FF0000"/>
                          </a:solidFill>
                          <a:latin typeface="Times New Roman" pitchFamily="18" charset="0"/>
                          <a:cs typeface="Times New Roman" pitchFamily="18" charset="0"/>
                        </a:rPr>
                        <a:t>Cơ thể thuần chủng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a:solidFill>
                            <a:srgbClr val="FF0000"/>
                          </a:solidFill>
                          <a:latin typeface="Times New Roman" pitchFamily="18" charset="0"/>
                          <a:cs typeface="Times New Roman"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a:r>
                        <a:rPr lang="vi-VN" sz="2400">
                          <a:solidFill>
                            <a:srgbClr val="FF0000"/>
                          </a:solidFill>
                          <a:latin typeface="Times New Roman" pitchFamily="18" charset="0"/>
                          <a:cs typeface="Times New Roman" pitchFamily="18" charset="0"/>
                        </a:rPr>
                        <a:t>Cặp tính trạng tương phản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a:solidFill>
                            <a:srgbClr val="FF0000"/>
                          </a:solidFill>
                          <a:latin typeface="Times New Roman" pitchFamily="18" charset="0"/>
                          <a:cs typeface="Times New Roman"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just"/>
                      <a:r>
                        <a:rPr lang="en-US" sz="2400">
                          <a:solidFill>
                            <a:srgbClr val="FF0000"/>
                          </a:solidFill>
                          <a:latin typeface="Times New Roman" pitchFamily="18" charset="0"/>
                          <a:cs typeface="Times New Roman" pitchFamily="18" charset="0"/>
                        </a:rPr>
                        <a:t>Tính trạng trội</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a:solidFill>
                            <a:srgbClr val="FF0000"/>
                          </a:solidFill>
                          <a:latin typeface="Times New Roman" pitchFamily="18" charset="0"/>
                          <a:cs typeface="Times New Roman"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just"/>
                      <a:r>
                        <a:rPr lang="en-US" sz="2400">
                          <a:solidFill>
                            <a:srgbClr val="FF0000"/>
                          </a:solidFill>
                          <a:latin typeface="Times New Roman" pitchFamily="18" charset="0"/>
                          <a:cs typeface="Times New Roman" pitchFamily="18" charset="0"/>
                        </a:rPr>
                        <a:t>Tính trạng lặn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a:solidFill>
                            <a:srgbClr val="FF0000"/>
                          </a:solidFill>
                          <a:latin typeface="Times New Roman" pitchFamily="18" charset="0"/>
                          <a:cs typeface="Times New Roman"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just"/>
                      <a:r>
                        <a:rPr lang="en-US" sz="2400">
                          <a:solidFill>
                            <a:srgbClr val="FF0000"/>
                          </a:solidFill>
                          <a:latin typeface="Times New Roman" pitchFamily="18" charset="0"/>
                          <a:cs typeface="Times New Roman" pitchFamily="18" charset="0"/>
                        </a:rPr>
                        <a:t>Kiểu hình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a:solidFill>
                            <a:srgbClr val="FF0000"/>
                          </a:solidFill>
                          <a:latin typeface="Times New Roman" pitchFamily="18" charset="0"/>
                          <a:cs typeface="Times New Roman"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just"/>
                      <a:r>
                        <a:rPr lang="en-US" sz="2400">
                          <a:solidFill>
                            <a:srgbClr val="FF0000"/>
                          </a:solidFill>
                          <a:latin typeface="Times New Roman" pitchFamily="18" charset="0"/>
                          <a:cs typeface="Times New Roman" pitchFamily="18" charset="0"/>
                        </a:rPr>
                        <a:t>Kiểu gene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a:solidFill>
                            <a:srgbClr val="FF0000"/>
                          </a:solidFill>
                          <a:latin typeface="Times New Roman" pitchFamily="18" charset="0"/>
                          <a:cs typeface="Times New Roman"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just"/>
                      <a:r>
                        <a:rPr lang="en-US" sz="2400">
                          <a:solidFill>
                            <a:srgbClr val="FF0000"/>
                          </a:solidFill>
                          <a:latin typeface="Times New Roman" pitchFamily="18" charset="0"/>
                          <a:cs typeface="Times New Roman" pitchFamily="18" charset="0"/>
                        </a:rPr>
                        <a:t>Allele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a:solidFill>
                            <a:srgbClr val="FF0000"/>
                          </a:solidFill>
                          <a:latin typeface="Times New Roman" pitchFamily="18" charset="0"/>
                          <a:cs typeface="Times New Roman"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just"/>
                      <a:r>
                        <a:rPr lang="en-US" sz="2400">
                          <a:solidFill>
                            <a:srgbClr val="FF0000"/>
                          </a:solidFill>
                          <a:latin typeface="Times New Roman" pitchFamily="18" charset="0"/>
                          <a:cs typeface="Times New Roman" pitchFamily="18" charset="0"/>
                        </a:rPr>
                        <a:t>Dòng thuần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a:solidFill>
                            <a:srgbClr val="FF0000"/>
                          </a:solidFill>
                          <a:latin typeface="Times New Roman" pitchFamily="18" charset="0"/>
                          <a:cs typeface="Times New Roman"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24581" name="Picture 5"/>
          <p:cNvPicPr>
            <a:picLocks noChangeAspect="1" noChangeArrowheads="1"/>
          </p:cNvPicPr>
          <p:nvPr/>
        </p:nvPicPr>
        <p:blipFill>
          <a:blip r:embed="rId3"/>
          <a:srcRect/>
          <a:stretch>
            <a:fillRect/>
          </a:stretch>
        </p:blipFill>
        <p:spPr bwMode="auto">
          <a:xfrm>
            <a:off x="0" y="0"/>
            <a:ext cx="5007429" cy="2131261"/>
          </a:xfrm>
          <a:prstGeom prst="rect">
            <a:avLst/>
          </a:prstGeom>
          <a:noFill/>
          <a:ln w="9525">
            <a:noFill/>
            <a:miter lim="800000"/>
            <a:headEnd/>
            <a:tailEnd/>
          </a:ln>
          <a:effectLst/>
        </p:spPr>
      </p:pic>
      <p:sp>
        <p:nvSpPr>
          <p:cNvPr id="9" name="Rectangle 8"/>
          <p:cNvSpPr/>
          <p:nvPr/>
        </p:nvSpPr>
        <p:spPr>
          <a:xfrm>
            <a:off x="3425371" y="2997601"/>
            <a:ext cx="4252686" cy="523220"/>
          </a:xfrm>
          <a:prstGeom prst="rect">
            <a:avLst/>
          </a:prstGeom>
        </p:spPr>
        <p:txBody>
          <a:bodyPr wrap="square">
            <a:spAutoFit/>
          </a:bodyPr>
          <a:lstStyle/>
          <a:p>
            <a:pPr algn="ctr"/>
            <a:r>
              <a:rPr lang="en-US" sz="2800" dirty="0">
                <a:solidFill>
                  <a:srgbClr val="FF00FF"/>
                </a:solidFill>
                <a:latin typeface="Times New Roman" pitchFamily="18" charset="0"/>
                <a:cs typeface="Times New Roman" pitchFamily="18" charset="0"/>
              </a:rPr>
              <a:t>A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a:t>
            </a:r>
          </a:p>
        </p:txBody>
      </p:sp>
      <p:sp>
        <p:nvSpPr>
          <p:cNvPr id="10" name="Rectangle 9"/>
          <p:cNvSpPr/>
          <p:nvPr/>
        </p:nvSpPr>
        <p:spPr>
          <a:xfrm>
            <a:off x="3432631" y="3367711"/>
            <a:ext cx="4252686" cy="523220"/>
          </a:xfrm>
          <a:prstGeom prst="rect">
            <a:avLst/>
          </a:prstGeom>
        </p:spPr>
        <p:txBody>
          <a:bodyPr wrap="square">
            <a:spAutoFit/>
          </a:bodyPr>
          <a:lstStyle/>
          <a:p>
            <a:pPr algn="ctr"/>
            <a:r>
              <a:rPr lang="en-US" sz="2800" dirty="0">
                <a:solidFill>
                  <a:srgbClr val="FF00FF"/>
                </a:solidFill>
                <a:latin typeface="Times New Roman" pitchFamily="18" charset="0"/>
                <a:cs typeface="Times New Roman" pitchFamily="18" charset="0"/>
              </a:rPr>
              <a:t>AA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aa</a:t>
            </a:r>
            <a:endParaRPr lang="en-US" sz="2800" dirty="0">
              <a:solidFill>
                <a:srgbClr val="FF00FF"/>
              </a:solidFill>
              <a:latin typeface="Times New Roman" pitchFamily="18" charset="0"/>
              <a:cs typeface="Times New Roman" pitchFamily="18" charset="0"/>
            </a:endParaRPr>
          </a:p>
        </p:txBody>
      </p:sp>
      <p:sp>
        <p:nvSpPr>
          <p:cNvPr id="11" name="Rectangle 10"/>
          <p:cNvSpPr/>
          <p:nvPr/>
        </p:nvSpPr>
        <p:spPr>
          <a:xfrm>
            <a:off x="3410860" y="3723311"/>
            <a:ext cx="4252686" cy="523220"/>
          </a:xfrm>
          <a:prstGeom prst="rect">
            <a:avLst/>
          </a:prstGeom>
        </p:spPr>
        <p:txBody>
          <a:bodyPr wrap="square">
            <a:spAutoFit/>
          </a:bodyPr>
          <a:lstStyle/>
          <a:p>
            <a:pPr algn="ctr"/>
            <a:r>
              <a:rPr lang="en-US" sz="2800" dirty="0" err="1">
                <a:solidFill>
                  <a:srgbClr val="FF00FF"/>
                </a:solidFill>
                <a:latin typeface="Times New Roman" pitchFamily="18" charset="0"/>
                <a:cs typeface="Times New Roman" pitchFamily="18" charset="0"/>
              </a:rPr>
              <a: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trắng</a:t>
            </a:r>
            <a:endParaRPr lang="en-US" sz="2800" dirty="0">
              <a:solidFill>
                <a:srgbClr val="FF00FF"/>
              </a:solidFill>
              <a:latin typeface="Times New Roman" pitchFamily="18" charset="0"/>
              <a:cs typeface="Times New Roman" pitchFamily="18" charset="0"/>
            </a:endParaRPr>
          </a:p>
        </p:txBody>
      </p:sp>
      <p:sp>
        <p:nvSpPr>
          <p:cNvPr id="12" name="Rectangle 11"/>
          <p:cNvSpPr/>
          <p:nvPr/>
        </p:nvSpPr>
        <p:spPr>
          <a:xfrm>
            <a:off x="3432634" y="4093421"/>
            <a:ext cx="4252686" cy="523220"/>
          </a:xfrm>
          <a:prstGeom prst="rect">
            <a:avLst/>
          </a:prstGeom>
        </p:spPr>
        <p:txBody>
          <a:bodyPr wrap="square">
            <a:spAutoFit/>
          </a:bodyPr>
          <a:lstStyle/>
          <a:p>
            <a:pPr algn="ctr"/>
            <a:r>
              <a:rPr lang="en-US" sz="2800" dirty="0" err="1">
                <a:solidFill>
                  <a:srgbClr val="FF00FF"/>
                </a:solidFill>
                <a:latin typeface="Times New Roman" pitchFamily="18" charset="0"/>
                <a:cs typeface="Times New Roman" pitchFamily="18" charset="0"/>
              </a:rPr>
              <a: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tím</a:t>
            </a:r>
            <a:endParaRPr lang="en-US" sz="2800" dirty="0">
              <a:solidFill>
                <a:srgbClr val="FF00FF"/>
              </a:solidFill>
              <a:latin typeface="Times New Roman" pitchFamily="18" charset="0"/>
              <a:cs typeface="Times New Roman" pitchFamily="18" charset="0"/>
            </a:endParaRPr>
          </a:p>
        </p:txBody>
      </p:sp>
      <p:sp>
        <p:nvSpPr>
          <p:cNvPr id="13" name="Rectangle 12"/>
          <p:cNvSpPr/>
          <p:nvPr/>
        </p:nvSpPr>
        <p:spPr>
          <a:xfrm>
            <a:off x="3418120" y="4470785"/>
            <a:ext cx="4252686" cy="523220"/>
          </a:xfrm>
          <a:prstGeom prst="rect">
            <a:avLst/>
          </a:prstGeom>
        </p:spPr>
        <p:txBody>
          <a:bodyPr wrap="square">
            <a:spAutoFit/>
          </a:bodyPr>
          <a:lstStyle/>
          <a:p>
            <a:pPr algn="ctr"/>
            <a:r>
              <a:rPr lang="en-US" sz="2800" dirty="0" err="1">
                <a:solidFill>
                  <a:srgbClr val="FF00FF"/>
                </a:solidFill>
                <a:latin typeface="Times New Roman" pitchFamily="18" charset="0"/>
                <a:cs typeface="Times New Roman" pitchFamily="18" charset="0"/>
              </a:rPr>
              <a: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trắng</a:t>
            </a:r>
            <a:endParaRPr lang="en-US" sz="2800" dirty="0">
              <a:solidFill>
                <a:srgbClr val="FF00FF"/>
              </a:solidFill>
              <a:latin typeface="Times New Roman" pitchFamily="18" charset="0"/>
              <a:cs typeface="Times New Roman" pitchFamily="18" charset="0"/>
            </a:endParaRPr>
          </a:p>
        </p:txBody>
      </p:sp>
      <p:sp>
        <p:nvSpPr>
          <p:cNvPr id="14" name="Rectangle 13"/>
          <p:cNvSpPr/>
          <p:nvPr/>
        </p:nvSpPr>
        <p:spPr>
          <a:xfrm>
            <a:off x="3418120" y="4833635"/>
            <a:ext cx="4252686" cy="523220"/>
          </a:xfrm>
          <a:prstGeom prst="rect">
            <a:avLst/>
          </a:prstGeom>
        </p:spPr>
        <p:txBody>
          <a:bodyPr wrap="square">
            <a:spAutoFit/>
          </a:bodyPr>
          <a:lstStyle/>
          <a:p>
            <a:pPr algn="ctr"/>
            <a:r>
              <a:rPr lang="en-US" sz="2800" dirty="0" err="1">
                <a:solidFill>
                  <a:srgbClr val="FF00FF"/>
                </a:solidFill>
                <a:latin typeface="Times New Roman" pitchFamily="18" charset="0"/>
                <a:cs typeface="Times New Roman" pitchFamily="18" charset="0"/>
              </a:rPr>
              <a: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trắng</a:t>
            </a:r>
            <a:endParaRPr lang="en-US" sz="2800" dirty="0">
              <a:solidFill>
                <a:srgbClr val="FF00FF"/>
              </a:solidFill>
              <a:latin typeface="Times New Roman" pitchFamily="18" charset="0"/>
              <a:cs typeface="Times New Roman" pitchFamily="18" charset="0"/>
            </a:endParaRPr>
          </a:p>
        </p:txBody>
      </p:sp>
      <p:sp>
        <p:nvSpPr>
          <p:cNvPr id="15" name="Rectangle 14"/>
          <p:cNvSpPr/>
          <p:nvPr/>
        </p:nvSpPr>
        <p:spPr>
          <a:xfrm>
            <a:off x="3418120" y="5210999"/>
            <a:ext cx="4252686" cy="523220"/>
          </a:xfrm>
          <a:prstGeom prst="rect">
            <a:avLst/>
          </a:prstGeom>
        </p:spPr>
        <p:txBody>
          <a:bodyPr wrap="square">
            <a:spAutoFit/>
          </a:bodyPr>
          <a:lstStyle/>
          <a:p>
            <a:pPr algn="ctr"/>
            <a:r>
              <a:rPr lang="en-US" sz="2800" dirty="0">
                <a:solidFill>
                  <a:srgbClr val="FF00FF"/>
                </a:solidFill>
                <a:latin typeface="Times New Roman" pitchFamily="18" charset="0"/>
                <a:cs typeface="Times New Roman" pitchFamily="18" charset="0"/>
              </a:rPr>
              <a:t>AA, </a:t>
            </a:r>
            <a:r>
              <a:rPr lang="en-US" sz="2800" dirty="0" err="1">
                <a:solidFill>
                  <a:srgbClr val="FF00FF"/>
                </a:solidFill>
                <a:latin typeface="Times New Roman" pitchFamily="18" charset="0"/>
                <a:cs typeface="Times New Roman" pitchFamily="18" charset="0"/>
              </a:rPr>
              <a:t>Aa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aa</a:t>
            </a:r>
            <a:endParaRPr lang="en-US" sz="2800" dirty="0">
              <a:solidFill>
                <a:srgbClr val="FF00FF"/>
              </a:solidFill>
              <a:latin typeface="Times New Roman" pitchFamily="18" charset="0"/>
              <a:cs typeface="Times New Roman" pitchFamily="18" charset="0"/>
            </a:endParaRPr>
          </a:p>
        </p:txBody>
      </p:sp>
      <p:sp>
        <p:nvSpPr>
          <p:cNvPr id="16" name="Rectangle 15"/>
          <p:cNvSpPr/>
          <p:nvPr/>
        </p:nvSpPr>
        <p:spPr>
          <a:xfrm>
            <a:off x="3418120" y="5573849"/>
            <a:ext cx="4252686" cy="523220"/>
          </a:xfrm>
          <a:prstGeom prst="rect">
            <a:avLst/>
          </a:prstGeom>
        </p:spPr>
        <p:txBody>
          <a:bodyPr wrap="square">
            <a:spAutoFit/>
          </a:bodyPr>
          <a:lstStyle/>
          <a:p>
            <a:pPr algn="ctr"/>
            <a:r>
              <a:rPr lang="en-US" sz="2800" dirty="0">
                <a:solidFill>
                  <a:srgbClr val="FF00FF"/>
                </a:solidFill>
                <a:latin typeface="Times New Roman" pitchFamily="18" charset="0"/>
                <a:cs typeface="Times New Roman" pitchFamily="18" charset="0"/>
              </a:rPr>
              <a:t>A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a:t>
            </a:r>
          </a:p>
        </p:txBody>
      </p:sp>
      <p:sp>
        <p:nvSpPr>
          <p:cNvPr id="17" name="Rectangle 16"/>
          <p:cNvSpPr/>
          <p:nvPr/>
        </p:nvSpPr>
        <p:spPr>
          <a:xfrm>
            <a:off x="3418120" y="5936699"/>
            <a:ext cx="4252686" cy="523220"/>
          </a:xfrm>
          <a:prstGeom prst="rect">
            <a:avLst/>
          </a:prstGeom>
        </p:spPr>
        <p:txBody>
          <a:bodyPr wrap="square">
            <a:spAutoFit/>
          </a:bodyPr>
          <a:lstStyle/>
          <a:p>
            <a:pPr algn="ctr"/>
            <a:r>
              <a:rPr lang="en-US" sz="2800" dirty="0">
                <a:solidFill>
                  <a:srgbClr val="FF00FF"/>
                </a:solidFill>
                <a:latin typeface="Times New Roman" pitchFamily="18" charset="0"/>
                <a:cs typeface="Times New Roman" pitchFamily="18" charset="0"/>
              </a:rPr>
              <a:t>AA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aa</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1000" fill="hold"/>
                                        <p:tgtEl>
                                          <p:spTgt spid="24581"/>
                                        </p:tgtEl>
                                        <p:attrNameLst>
                                          <p:attrName>ppt_w</p:attrName>
                                        </p:attrNameLst>
                                      </p:cBhvr>
                                      <p:tavLst>
                                        <p:tav tm="0">
                                          <p:val>
                                            <p:fltVal val="0"/>
                                          </p:val>
                                        </p:tav>
                                        <p:tav tm="100000">
                                          <p:val>
                                            <p:strVal val="#ppt_w"/>
                                          </p:val>
                                        </p:tav>
                                      </p:tavLst>
                                    </p:anim>
                                    <p:anim calcmode="lin" valueType="num">
                                      <p:cBhvr>
                                        <p:cTn id="8" dur="1000" fill="hold"/>
                                        <p:tgtEl>
                                          <p:spTgt spid="24581"/>
                                        </p:tgtEl>
                                        <p:attrNameLst>
                                          <p:attrName>ppt_h</p:attrName>
                                        </p:attrNameLst>
                                      </p:cBhvr>
                                      <p:tavLst>
                                        <p:tav tm="0">
                                          <p:val>
                                            <p:fltVal val="0"/>
                                          </p:val>
                                        </p:tav>
                                        <p:tav tm="100000">
                                          <p:val>
                                            <p:strVal val="#ppt_h"/>
                                          </p:val>
                                        </p:tav>
                                      </p:tavLst>
                                    </p:anim>
                                    <p:animEffect transition="in" filter="fade">
                                      <p:cBhvr>
                                        <p:cTn id="9" dur="1000"/>
                                        <p:tgtEl>
                                          <p:spTgt spid="24581"/>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24580"/>
                                        </p:tgtEl>
                                        <p:attrNameLst>
                                          <p:attrName>style.visibility</p:attrName>
                                        </p:attrNameLst>
                                      </p:cBhvr>
                                      <p:to>
                                        <p:strVal val="visible"/>
                                      </p:to>
                                    </p:set>
                                    <p:anim calcmode="lin" valueType="num">
                                      <p:cBhvr>
                                        <p:cTn id="13" dur="1000" fill="hold"/>
                                        <p:tgtEl>
                                          <p:spTgt spid="24580"/>
                                        </p:tgtEl>
                                        <p:attrNameLst>
                                          <p:attrName>ppt_w</p:attrName>
                                        </p:attrNameLst>
                                      </p:cBhvr>
                                      <p:tavLst>
                                        <p:tav tm="0">
                                          <p:val>
                                            <p:fltVal val="0"/>
                                          </p:val>
                                        </p:tav>
                                        <p:tav tm="100000">
                                          <p:val>
                                            <p:strVal val="#ppt_w"/>
                                          </p:val>
                                        </p:tav>
                                      </p:tavLst>
                                    </p:anim>
                                    <p:anim calcmode="lin" valueType="num">
                                      <p:cBhvr>
                                        <p:cTn id="14" dur="1000" fill="hold"/>
                                        <p:tgtEl>
                                          <p:spTgt spid="24580"/>
                                        </p:tgtEl>
                                        <p:attrNameLst>
                                          <p:attrName>ppt_h</p:attrName>
                                        </p:attrNameLst>
                                      </p:cBhvr>
                                      <p:tavLst>
                                        <p:tav tm="0">
                                          <p:val>
                                            <p:fltVal val="0"/>
                                          </p:val>
                                        </p:tav>
                                        <p:tav tm="100000">
                                          <p:val>
                                            <p:strVal val="#ppt_h"/>
                                          </p:val>
                                        </p:tav>
                                      </p:tavLst>
                                    </p:anim>
                                    <p:anim calcmode="lin" valueType="num">
                                      <p:cBhvr>
                                        <p:cTn id="15" dur="1000" fill="hold"/>
                                        <p:tgtEl>
                                          <p:spTgt spid="24580"/>
                                        </p:tgtEl>
                                        <p:attrNameLst>
                                          <p:attrName>style.rotation</p:attrName>
                                        </p:attrNameLst>
                                      </p:cBhvr>
                                      <p:tavLst>
                                        <p:tav tm="0">
                                          <p:val>
                                            <p:fltVal val="90"/>
                                          </p:val>
                                        </p:tav>
                                        <p:tav tm="100000">
                                          <p:val>
                                            <p:fltVal val="0"/>
                                          </p:val>
                                        </p:tav>
                                      </p:tavLst>
                                    </p:anim>
                                    <p:animEffect transition="in" filter="fade">
                                      <p:cBhvr>
                                        <p:cTn id="16" dur="1000"/>
                                        <p:tgtEl>
                                          <p:spTgt spid="24580"/>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ox(in)">
                                      <p:cBhvr>
                                        <p:cTn id="49" dur="1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ox(in)">
                                      <p:cBhvr>
                                        <p:cTn id="54" dur="1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ox(in)">
                                      <p:cBhvr>
                                        <p:cTn id="59" dur="1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ox(in)">
                                      <p:cBhvr>
                                        <p:cTn id="64" dur="10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ox(in)">
                                      <p:cBhvr>
                                        <p:cTn id="6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2162586" y="-1"/>
            <a:ext cx="7837714" cy="68467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Effect transition="in" filter="fade">
                                      <p:cBhvr>
                                        <p:cTn id="9"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2430</TotalTime>
  <Words>3350</Words>
  <Application>Microsoft Office PowerPoint</Application>
  <PresentationFormat>Màn hình rộng</PresentationFormat>
  <Paragraphs>270</Paragraphs>
  <Slides>26</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26</vt:i4>
      </vt:variant>
    </vt:vector>
  </HeadingPairs>
  <TitlesOfParts>
    <vt:vector size="31" baseType="lpstr">
      <vt:lpstr>Arial</vt:lpstr>
      <vt:lpstr>Calibri</vt:lpstr>
      <vt:lpstr>Calibri Light</vt:lpstr>
      <vt:lpstr>Times New Roman</vt:lpstr>
      <vt:lpstr>MỞ ĐẦU KHTN 7-HIỀN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Đinh; Thị Phúc</dc:creator>
  <cp:lastModifiedBy>Administrator</cp:lastModifiedBy>
  <cp:revision>437</cp:revision>
  <dcterms:created xsi:type="dcterms:W3CDTF">2022-07-11T10:05:56Z</dcterms:created>
  <dcterms:modified xsi:type="dcterms:W3CDTF">2025-04-06T08:51:54Z</dcterms:modified>
</cp:coreProperties>
</file>