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35" r:id="rId2"/>
    <p:sldId id="357" r:id="rId3"/>
    <p:sldId id="334" r:id="rId4"/>
    <p:sldId id="360" r:id="rId5"/>
    <p:sldId id="424" r:id="rId6"/>
    <p:sldId id="425" r:id="rId7"/>
    <p:sldId id="426" r:id="rId8"/>
    <p:sldId id="427" r:id="rId9"/>
    <p:sldId id="428" r:id="rId10"/>
    <p:sldId id="429" r:id="rId11"/>
    <p:sldId id="430" r:id="rId12"/>
    <p:sldId id="431" r:id="rId13"/>
    <p:sldId id="432" r:id="rId14"/>
    <p:sldId id="423" r:id="rId15"/>
    <p:sldId id="433" r:id="rId16"/>
    <p:sldId id="43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0000"/>
    <a:srgbClr val="0000FF"/>
    <a:srgbClr val="FF00FF"/>
    <a:srgbClr val="FF0000"/>
    <a:srgbClr val="FFFFFF"/>
    <a:srgbClr val="006600"/>
    <a:srgbClr val="0000CC"/>
    <a:srgbClr val="9C0C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298" autoAdjust="0"/>
    <p:restoredTop sz="98566" autoAdjust="0"/>
  </p:normalViewPr>
  <p:slideViewPr>
    <p:cSldViewPr snapToGrid="0">
      <p:cViewPr varScale="1">
        <p:scale>
          <a:sx n="70" d="100"/>
          <a:sy n="70" d="100"/>
        </p:scale>
        <p:origin x="564"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7BCDB4-68F1-4CF5-B86E-7ECC8F61CF4F}" type="datetimeFigureOut">
              <a:rPr lang="en-US" smtClean="0"/>
              <a:pPr/>
              <a:t>4/6/2025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19BF97-CCE8-4556-AECF-D3B0ACA3D1B9}" type="slidenum">
              <a:rPr lang="en-US" smtClean="0"/>
              <a:pPr/>
              <a:t>‹#›</a:t>
            </a:fld>
            <a:endParaRPr lang="en-US"/>
          </a:p>
        </p:txBody>
      </p:sp>
    </p:spTree>
    <p:extLst>
      <p:ext uri="{BB962C8B-B14F-4D97-AF65-F5344CB8AC3E}">
        <p14:creationId xmlns:p14="http://schemas.microsoft.com/office/powerpoint/2010/main" val="24092742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503423-AC26-81A6-D911-CC9E4035B72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429A722-DED6-E4C0-713C-06AAA68E7C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5A308FB-1498-7B9A-946F-62E1B0251D58}"/>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AE3CFA85-9F4C-191C-F201-193CD17CA9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AB831E-DA43-063D-18A1-DB90E8D6AD9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909177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6AB99-42D0-CE95-4922-976A7F2DF90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1F6EB7F-1B14-FDAC-D9F6-7677633F1B9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9353-18A1-E62E-F0E7-0D1DB37C746D}"/>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ECCFBAF1-8F12-554D-5626-6E222607EE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A51114-B29E-9DB5-1161-02C36CE1D3E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242198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4FAE5C-66BA-BDC3-EED8-AB2E7FDBE5D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B6C9E6-16C6-6AEE-AEA6-FD466789C72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68DFEF-F563-6ADA-AE7D-EA7B9CBD9BA3}"/>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A1B8784B-C865-9894-5752-1B48F7CB77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8AD1F-F136-ABB3-FCE9-BBCDA401D4D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0733690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6424F-6FF3-581E-D9F7-CC3699FF31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20A5D7-9373-D28C-F89A-73761696903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FFF51C-A686-C9EF-6705-2D21B90A814C}"/>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D40D90C3-869F-C288-4F55-A252885B3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73D1F9-89D8-9F64-B07C-D123DEE88145}"/>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02696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1C4D-97AE-9836-D351-8BB2475332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0DF857A-248B-AA0A-6ECD-ED130A5EC1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1E298-89A3-8D15-25E9-03DFDEE533DC}"/>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0BDA0F6F-0B75-E846-009B-1690213FC2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58A3CF-BCE3-2EA9-2FDD-D98673788DB2}"/>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929511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1DFA6C-AB45-DD85-3521-91DF4480D1E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93F6DC-66D1-6A8D-28C7-C530456E1E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A55E59-565D-A0D6-B7A4-34CCB370EDE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06D9F4-C35F-E5D4-C980-AF9C8B965E7C}"/>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6" name="Footer Placeholder 5">
            <a:extLst>
              <a:ext uri="{FF2B5EF4-FFF2-40B4-BE49-F238E27FC236}">
                <a16:creationId xmlns:a16="http://schemas.microsoft.com/office/drawing/2014/main" id="{212C7EAD-7C89-6EC3-C7A8-B66DDE2B45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29EFD7-C7BF-5164-3CF1-8FB389B52F2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881024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78A87-FB49-3DEE-3661-0A34760C733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A0BB807-E386-B2CB-7253-C78C9FA983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7D7D980-B07A-E27C-2A45-68A39F972A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49F2E8-928C-854C-F944-59D364FCF4D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E264C32-CCC0-5C55-C11E-C5BFD0D835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87046D3-876D-4C5B-45C3-7A78EAF1461A}"/>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8" name="Footer Placeholder 7">
            <a:extLst>
              <a:ext uri="{FF2B5EF4-FFF2-40B4-BE49-F238E27FC236}">
                <a16:creationId xmlns:a16="http://schemas.microsoft.com/office/drawing/2014/main" id="{508E8B65-41C0-F8DC-75B1-B3B3144050F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F5E86F-4264-6A88-EF6C-EF2EE1D61724}"/>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23043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D6D308-D658-43EC-8619-1829004A639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27C2031-2CC5-7BA1-98FD-2403904DC528}"/>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4" name="Footer Placeholder 3">
            <a:extLst>
              <a:ext uri="{FF2B5EF4-FFF2-40B4-BE49-F238E27FC236}">
                <a16:creationId xmlns:a16="http://schemas.microsoft.com/office/drawing/2014/main" id="{179A14F2-E749-902A-31C6-F874B212B9F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D2D4EB-9FBC-B70F-8618-4A37A97BF3B7}"/>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37406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F85CE8-8581-2F50-4DAF-FC03F1FDF7FE}"/>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3" name="Footer Placeholder 2">
            <a:extLst>
              <a:ext uri="{FF2B5EF4-FFF2-40B4-BE49-F238E27FC236}">
                <a16:creationId xmlns:a16="http://schemas.microsoft.com/office/drawing/2014/main" id="{667E7FA6-B5DF-8560-6067-2C59387AA6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7ED599-BE0F-70D7-28EE-1D8ED4885CFA}"/>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1864436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182498-553D-A2DB-F771-00B5A2B995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321FBF-EDCB-43AA-0632-84400D0C6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11847BC-9E53-30FA-0FD6-6BE424C745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7C2C796-6882-D4E3-AA7F-532004367F89}"/>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6" name="Footer Placeholder 5">
            <a:extLst>
              <a:ext uri="{FF2B5EF4-FFF2-40B4-BE49-F238E27FC236}">
                <a16:creationId xmlns:a16="http://schemas.microsoft.com/office/drawing/2014/main" id="{85B08152-6956-F4C5-3A69-7CC7C7E2FB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DD2FE6-4227-FD82-4937-8D59EA69BE13}"/>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2600234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C873F-E510-719F-98AC-3E70D87AE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C9E2E2-2AE6-3EBD-A9E4-7ED224ABC8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31D2EBDC-61E3-44F2-ABB4-2EB1749927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0F2E887-1386-15D9-5ECB-2E2384DFF0F1}"/>
              </a:ext>
            </a:extLst>
          </p:cNvPr>
          <p:cNvSpPr>
            <a:spLocks noGrp="1"/>
          </p:cNvSpPr>
          <p:nvPr>
            <p:ph type="dt" sz="half" idx="10"/>
          </p:nvPr>
        </p:nvSpPr>
        <p:spPr/>
        <p:txBody>
          <a:bodyPr/>
          <a:lstStyle/>
          <a:p>
            <a:fld id="{5C547B41-D574-4D99-8733-CDF2B4333776}" type="datetimeFigureOut">
              <a:rPr lang="en-US" smtClean="0"/>
              <a:pPr/>
              <a:t>4/6/2025</a:t>
            </a:fld>
            <a:endParaRPr lang="en-US"/>
          </a:p>
        </p:txBody>
      </p:sp>
      <p:sp>
        <p:nvSpPr>
          <p:cNvPr id="6" name="Footer Placeholder 5">
            <a:extLst>
              <a:ext uri="{FF2B5EF4-FFF2-40B4-BE49-F238E27FC236}">
                <a16:creationId xmlns:a16="http://schemas.microsoft.com/office/drawing/2014/main" id="{F8D42CEC-AEEF-DFC4-E282-D593A0296C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F40693-F29B-CF3B-65FE-11FC48F97020}"/>
              </a:ext>
            </a:extLst>
          </p:cNvPr>
          <p:cNvSpPr>
            <a:spLocks noGrp="1"/>
          </p:cNvSpPr>
          <p:nvPr>
            <p:ph type="sldNum" sz="quarter" idx="12"/>
          </p:nvPr>
        </p:nvSpPr>
        <p:spPr/>
        <p:txBody>
          <a:bodyPr/>
          <a:lstStyle/>
          <a:p>
            <a:fld id="{1595BB2F-C9CB-4F18-9077-FBA6E68299B4}" type="slidenum">
              <a:rPr lang="en-US" smtClean="0"/>
              <a:pPr/>
              <a:t>‹#›</a:t>
            </a:fld>
            <a:endParaRPr lang="en-US"/>
          </a:p>
        </p:txBody>
      </p:sp>
    </p:spTree>
    <p:extLst>
      <p:ext uri="{BB962C8B-B14F-4D97-AF65-F5344CB8AC3E}">
        <p14:creationId xmlns:p14="http://schemas.microsoft.com/office/powerpoint/2010/main" val="40003167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A1EDD5-0880-E869-4D10-C85553C03F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80795F-1B41-82CD-C290-311DBA831FB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C86E56-0772-62DB-E800-7629071249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547B41-D574-4D99-8733-CDF2B4333776}" type="datetimeFigureOut">
              <a:rPr lang="en-US" smtClean="0"/>
              <a:pPr/>
              <a:t>4/6/2025</a:t>
            </a:fld>
            <a:endParaRPr lang="en-US"/>
          </a:p>
        </p:txBody>
      </p:sp>
      <p:sp>
        <p:nvSpPr>
          <p:cNvPr id="5" name="Footer Placeholder 4">
            <a:extLst>
              <a:ext uri="{FF2B5EF4-FFF2-40B4-BE49-F238E27FC236}">
                <a16:creationId xmlns:a16="http://schemas.microsoft.com/office/drawing/2014/main" id="{7BB15C0E-FBAF-B2D2-251A-970E2D4CC2D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1E648B1-B142-9FCA-13B3-C5042150F3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5BB2F-C9CB-4F18-9077-FBA6E68299B4}" type="slidenum">
              <a:rPr lang="en-US" smtClean="0"/>
              <a:pPr/>
              <a:t>‹#›</a:t>
            </a:fld>
            <a:endParaRPr lang="en-US"/>
          </a:p>
        </p:txBody>
      </p:sp>
    </p:spTree>
    <p:extLst>
      <p:ext uri="{BB962C8B-B14F-4D97-AF65-F5344CB8AC3E}">
        <p14:creationId xmlns:p14="http://schemas.microsoft.com/office/powerpoint/2010/main" val="17102906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2034868"/>
            <a:ext cx="12192000" cy="769441"/>
          </a:xfrm>
          <a:prstGeom prst="rect">
            <a:avLst/>
          </a:prstGeom>
          <a:noFill/>
        </p:spPr>
        <p:txBody>
          <a:bodyPr wrap="square" rtlCol="0">
            <a:spAutoFit/>
          </a:bodyPr>
          <a:lstStyle/>
          <a:p>
            <a:pPr algn="ctr"/>
            <a:r>
              <a:rPr lang="en-US" sz="4400" b="1" dirty="0" err="1">
                <a:solidFill>
                  <a:srgbClr val="0000FF"/>
                </a:solidFill>
                <a:latin typeface="Times New Roman" pitchFamily="18" charset="0"/>
                <a:cs typeface="Times New Roman" pitchFamily="18" charset="0"/>
              </a:rPr>
              <a:t>PHẦN</a:t>
            </a:r>
            <a:r>
              <a:rPr lang="en-US" sz="4400" b="1" dirty="0">
                <a:solidFill>
                  <a:srgbClr val="0000FF"/>
                </a:solidFill>
                <a:latin typeface="Times New Roman" pitchFamily="18" charset="0"/>
                <a:cs typeface="Times New Roman" pitchFamily="18" charset="0"/>
              </a:rPr>
              <a:t> 4: </a:t>
            </a:r>
            <a:r>
              <a:rPr lang="en-US" sz="4400" b="1" dirty="0" err="1">
                <a:solidFill>
                  <a:srgbClr val="0000FF"/>
                </a:solidFill>
                <a:latin typeface="Times New Roman" pitchFamily="18" charset="0"/>
                <a:cs typeface="Times New Roman" pitchFamily="18" charset="0"/>
              </a:rPr>
              <a:t>VẬT</a:t>
            </a:r>
            <a:r>
              <a:rPr lang="en-US" sz="4400" b="1" dirty="0">
                <a:solidFill>
                  <a:srgbClr val="0000FF"/>
                </a:solidFill>
                <a:latin typeface="Times New Roman" pitchFamily="18" charset="0"/>
                <a:cs typeface="Times New Roman" pitchFamily="18" charset="0"/>
              </a:rPr>
              <a:t> </a:t>
            </a:r>
            <a:r>
              <a:rPr lang="en-US" sz="4400" b="1" dirty="0" err="1">
                <a:solidFill>
                  <a:srgbClr val="0000FF"/>
                </a:solidFill>
                <a:latin typeface="Times New Roman" pitchFamily="18" charset="0"/>
                <a:cs typeface="Times New Roman" pitchFamily="18" charset="0"/>
              </a:rPr>
              <a:t>SỐNG</a:t>
            </a:r>
            <a:endParaRPr lang="en-US" sz="4800" b="1" dirty="0">
              <a:solidFill>
                <a:srgbClr val="0000FF"/>
              </a:solidFill>
              <a:latin typeface="Times New Roman" pitchFamily="18" charset="0"/>
              <a:cs typeface="Times New Roman" pitchFamily="18" charset="0"/>
            </a:endParaRPr>
          </a:p>
        </p:txBody>
      </p:sp>
      <p:sp>
        <p:nvSpPr>
          <p:cNvPr id="3" name="TextBox 2"/>
          <p:cNvSpPr txBox="1"/>
          <p:nvPr/>
        </p:nvSpPr>
        <p:spPr>
          <a:xfrm>
            <a:off x="0" y="3029095"/>
            <a:ext cx="12192000" cy="707886"/>
          </a:xfrm>
          <a:prstGeom prst="rect">
            <a:avLst/>
          </a:prstGeom>
          <a:noFill/>
        </p:spPr>
        <p:txBody>
          <a:bodyPr wrap="square" rtlCol="0">
            <a:spAutoFit/>
          </a:bodyPr>
          <a:lstStyle/>
          <a:p>
            <a:pPr algn="ctr"/>
            <a:r>
              <a:rPr lang="en-US" sz="4000" b="1" dirty="0" err="1">
                <a:solidFill>
                  <a:srgbClr val="0000FF"/>
                </a:solidFill>
                <a:latin typeface="Times New Roman" pitchFamily="18" charset="0"/>
                <a:cs typeface="Times New Roman" pitchFamily="18" charset="0"/>
              </a:rPr>
              <a:t>CHỦ</a:t>
            </a:r>
            <a:r>
              <a:rPr lang="en-US" sz="4000" b="1" dirty="0">
                <a:solidFill>
                  <a:srgbClr val="0000FF"/>
                </a:solidFill>
                <a:latin typeface="Times New Roman" pitchFamily="18" charset="0"/>
                <a:cs typeface="Times New Roman" pitchFamily="18" charset="0"/>
              </a:rPr>
              <a:t> </a:t>
            </a:r>
            <a:r>
              <a:rPr lang="en-US" sz="4000" b="1" dirty="0" err="1">
                <a:solidFill>
                  <a:srgbClr val="0000FF"/>
                </a:solidFill>
                <a:latin typeface="Times New Roman" pitchFamily="18" charset="0"/>
                <a:cs typeface="Times New Roman" pitchFamily="18" charset="0"/>
              </a:rPr>
              <a:t>ĐỀ</a:t>
            </a:r>
            <a:r>
              <a:rPr lang="en-US" sz="4000" b="1" dirty="0">
                <a:solidFill>
                  <a:srgbClr val="0000FF"/>
                </a:solidFill>
                <a:latin typeface="Times New Roman" pitchFamily="18" charset="0"/>
                <a:cs typeface="Times New Roman" pitchFamily="18" charset="0"/>
              </a:rPr>
              <a:t> 11: DI </a:t>
            </a:r>
            <a:r>
              <a:rPr lang="en-US" sz="4000" b="1" dirty="0" err="1">
                <a:solidFill>
                  <a:srgbClr val="0000FF"/>
                </a:solidFill>
                <a:latin typeface="Times New Roman" pitchFamily="18" charset="0"/>
                <a:cs typeface="Times New Roman" pitchFamily="18" charset="0"/>
              </a:rPr>
              <a:t>TRUYỀN</a:t>
            </a:r>
            <a:endParaRPr lang="en-US" sz="4400" b="1" dirty="0">
              <a:solidFill>
                <a:srgbClr val="0000FF"/>
              </a:solidFill>
              <a:latin typeface="Times New Roman" pitchFamily="18" charset="0"/>
              <a:cs typeface="Times New Roman" pitchFamily="18" charset="0"/>
            </a:endParaRPr>
          </a:p>
        </p:txBody>
      </p:sp>
      <p:sp>
        <p:nvSpPr>
          <p:cNvPr id="5" name="TextBox 4"/>
          <p:cNvSpPr txBox="1"/>
          <p:nvPr/>
        </p:nvSpPr>
        <p:spPr>
          <a:xfrm>
            <a:off x="0" y="3979782"/>
            <a:ext cx="12192000" cy="1200329"/>
          </a:xfrm>
          <a:prstGeom prst="rect">
            <a:avLst/>
          </a:prstGeom>
          <a:noFill/>
        </p:spPr>
        <p:txBody>
          <a:bodyPr wrap="square" rtlCol="0">
            <a:spAutoFit/>
          </a:bodyPr>
          <a:lstStyle/>
          <a:p>
            <a:pPr algn="ctr"/>
            <a:r>
              <a:rPr lang="en-US" sz="3600" b="1" dirty="0" err="1">
                <a:solidFill>
                  <a:srgbClr val="0000FF"/>
                </a:solidFill>
                <a:latin typeface="Times New Roman" pitchFamily="18" charset="0"/>
                <a:cs typeface="Times New Roman" pitchFamily="18" charset="0"/>
              </a:rPr>
              <a:t>BÀI</a:t>
            </a:r>
            <a:r>
              <a:rPr lang="en-US" sz="3600" b="1" dirty="0">
                <a:solidFill>
                  <a:srgbClr val="0000FF"/>
                </a:solidFill>
                <a:latin typeface="Times New Roman" pitchFamily="18" charset="0"/>
                <a:cs typeface="Times New Roman" pitchFamily="18" charset="0"/>
              </a:rPr>
              <a:t> 39: DI </a:t>
            </a:r>
            <a:r>
              <a:rPr lang="en-US" sz="3600" b="1" dirty="0" err="1">
                <a:solidFill>
                  <a:srgbClr val="0000FF"/>
                </a:solidFill>
                <a:latin typeface="Times New Roman" pitchFamily="18" charset="0"/>
                <a:cs typeface="Times New Roman" pitchFamily="18" charset="0"/>
              </a:rPr>
              <a:t>TRUYỀN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LIÊN</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KẾT</a:t>
            </a:r>
            <a:endParaRPr lang="en-US" sz="3600" b="1" dirty="0">
              <a:solidFill>
                <a:srgbClr val="0000FF"/>
              </a:solidFill>
              <a:latin typeface="Times New Roman" pitchFamily="18" charset="0"/>
              <a:cs typeface="Times New Roman" pitchFamily="18" charset="0"/>
            </a:endParaRPr>
          </a:p>
          <a:p>
            <a:pPr algn="ctr"/>
            <a:r>
              <a:rPr lang="en-US" sz="3600" b="1" dirty="0" err="1">
                <a:solidFill>
                  <a:srgbClr val="0000FF"/>
                </a:solidFill>
                <a:latin typeface="Times New Roman" pitchFamily="18" charset="0"/>
                <a:cs typeface="Times New Roman" pitchFamily="18" charset="0"/>
              </a:rPr>
              <a:t>VÀ</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CƠ</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CHẾ</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XÁC</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ĐỊNH</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GiỚI</a:t>
            </a:r>
            <a:r>
              <a:rPr lang="en-US" sz="3600" b="1" dirty="0">
                <a:solidFill>
                  <a:srgbClr val="0000FF"/>
                </a:solidFill>
                <a:latin typeface="Times New Roman" pitchFamily="18" charset="0"/>
                <a:cs typeface="Times New Roman" pitchFamily="18" charset="0"/>
              </a:rPr>
              <a:t> </a:t>
            </a:r>
            <a:r>
              <a:rPr lang="en-US" sz="3600" b="1" dirty="0" err="1">
                <a:solidFill>
                  <a:srgbClr val="0000FF"/>
                </a:solidFill>
                <a:latin typeface="Times New Roman" pitchFamily="18" charset="0"/>
                <a:cs typeface="Times New Roman" pitchFamily="18" charset="0"/>
              </a:rPr>
              <a:t>TÍNH</a:t>
            </a:r>
            <a:endParaRPr lang="en-US" sz="40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4"/>
                                        </p:tgtEl>
                                        <p:attrNameLst>
                                          <p:attrName>ppt_y</p:attrName>
                                        </p:attrNameLst>
                                      </p:cBhvr>
                                      <p:tavLst>
                                        <p:tav tm="0">
                                          <p:val>
                                            <p:strVal val="#ppt_y"/>
                                          </p:val>
                                        </p:tav>
                                        <p:tav tm="100000">
                                          <p:val>
                                            <p:strVal val="#ppt_y"/>
                                          </p:val>
                                        </p:tav>
                                      </p:tavLst>
                                    </p:anim>
                                    <p:anim calcmode="lin" valueType="num">
                                      <p:cBhvr>
                                        <p:cTn id="9" dur="500" fill="hold"/>
                                        <p:tgtEl>
                                          <p:spTgt spid="4"/>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4"/>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41" presetClass="entr" presetSubtype="0" fill="hold" grpId="0" nodeType="clickEffect">
                                  <p:stCondLst>
                                    <p:cond delay="0"/>
                                  </p:stCondLst>
                                  <p:iterate type="lt">
                                    <p:tmPct val="10000"/>
                                  </p:iterate>
                                  <p:childTnLst>
                                    <p:set>
                                      <p:cBhvr>
                                        <p:cTn id="15" dur="1" fill="hold">
                                          <p:stCondLst>
                                            <p:cond delay="0"/>
                                          </p:stCondLst>
                                        </p:cTn>
                                        <p:tgtEl>
                                          <p:spTgt spid="3"/>
                                        </p:tgtEl>
                                        <p:attrNameLst>
                                          <p:attrName>style.visibility</p:attrName>
                                        </p:attrNameLst>
                                      </p:cBhvr>
                                      <p:to>
                                        <p:strVal val="visible"/>
                                      </p:to>
                                    </p:set>
                                    <p:anim calcmode="lin" valueType="num">
                                      <p:cBhvr>
                                        <p:cTn id="16"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17" dur="500" fill="hold"/>
                                        <p:tgtEl>
                                          <p:spTgt spid="3"/>
                                        </p:tgtEl>
                                        <p:attrNameLst>
                                          <p:attrName>ppt_y</p:attrName>
                                        </p:attrNameLst>
                                      </p:cBhvr>
                                      <p:tavLst>
                                        <p:tav tm="0">
                                          <p:val>
                                            <p:strVal val="#ppt_y"/>
                                          </p:val>
                                        </p:tav>
                                        <p:tav tm="100000">
                                          <p:val>
                                            <p:strVal val="#ppt_y"/>
                                          </p:val>
                                        </p:tav>
                                      </p:tavLst>
                                    </p:anim>
                                    <p:anim calcmode="lin" valueType="num">
                                      <p:cBhvr>
                                        <p:cTn id="18"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19"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20" dur="500" tmFilter="0,0; .5, 1; 1, 1"/>
                                        <p:tgtEl>
                                          <p:spTgt spid="3"/>
                                        </p:tgtEl>
                                      </p:cBhvr>
                                    </p:animEffect>
                                  </p:childTnLst>
                                </p:cTn>
                              </p:par>
                            </p:childTnLst>
                          </p:cTn>
                        </p:par>
                      </p:childTnLst>
                    </p:cTn>
                  </p:par>
                  <p:par>
                    <p:cTn id="21" fill="hold">
                      <p:stCondLst>
                        <p:cond delay="indefinite"/>
                      </p:stCondLst>
                      <p:childTnLst>
                        <p:par>
                          <p:cTn id="22" fill="hold">
                            <p:stCondLst>
                              <p:cond delay="0"/>
                            </p:stCondLst>
                            <p:childTnLst>
                              <p:par>
                                <p:cTn id="23" presetID="41" presetClass="entr" presetSubtype="0" fill="hold" grpId="0" nodeType="clickEffect">
                                  <p:stCondLst>
                                    <p:cond delay="0"/>
                                  </p:stCondLst>
                                  <p:iterate type="lt">
                                    <p:tmPct val="10000"/>
                                  </p:iterate>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ppt_x</p:attrName>
                                        </p:attrNameLst>
                                      </p:cBhvr>
                                      <p:tavLst>
                                        <p:tav tm="0">
                                          <p:val>
                                            <p:strVal val="#ppt_x"/>
                                          </p:val>
                                        </p:tav>
                                        <p:tav tm="50000">
                                          <p:val>
                                            <p:strVal val="#ppt_x+.1"/>
                                          </p:val>
                                        </p:tav>
                                        <p:tav tm="100000">
                                          <p:val>
                                            <p:strVal val="#ppt_x"/>
                                          </p:val>
                                        </p:tav>
                                      </p:tavLst>
                                    </p:anim>
                                    <p:anim calcmode="lin" valueType="num">
                                      <p:cBhvr>
                                        <p:cTn id="26" dur="500" fill="hold"/>
                                        <p:tgtEl>
                                          <p:spTgt spid="5"/>
                                        </p:tgtEl>
                                        <p:attrNameLst>
                                          <p:attrName>ppt_y</p:attrName>
                                        </p:attrNameLst>
                                      </p:cBhvr>
                                      <p:tavLst>
                                        <p:tav tm="0">
                                          <p:val>
                                            <p:strVal val="#ppt_y"/>
                                          </p:val>
                                        </p:tav>
                                        <p:tav tm="100000">
                                          <p:val>
                                            <p:strVal val="#ppt_y"/>
                                          </p:val>
                                        </p:tav>
                                      </p:tavLst>
                                    </p:anim>
                                    <p:anim calcmode="lin" valueType="num">
                                      <p:cBhvr>
                                        <p:cTn id="27" dur="500" fill="hold"/>
                                        <p:tgtEl>
                                          <p:spTgt spid="5"/>
                                        </p:tgtEl>
                                        <p:attrNameLst>
                                          <p:attrName>ppt_h</p:attrName>
                                        </p:attrNameLst>
                                      </p:cBhvr>
                                      <p:tavLst>
                                        <p:tav tm="0">
                                          <p:val>
                                            <p:strVal val="#ppt_h/10"/>
                                          </p:val>
                                        </p:tav>
                                        <p:tav tm="50000">
                                          <p:val>
                                            <p:strVal val="#ppt_h+.01"/>
                                          </p:val>
                                        </p:tav>
                                        <p:tav tm="100000">
                                          <p:val>
                                            <p:strVal val="#ppt_h"/>
                                          </p:val>
                                        </p:tav>
                                      </p:tavLst>
                                    </p:anim>
                                    <p:anim calcmode="lin" valueType="num">
                                      <p:cBhvr>
                                        <p:cTn id="28" dur="500" fill="hold"/>
                                        <p:tgtEl>
                                          <p:spTgt spid="5"/>
                                        </p:tgtEl>
                                        <p:attrNameLst>
                                          <p:attrName>ppt_w</p:attrName>
                                        </p:attrNameLst>
                                      </p:cBhvr>
                                      <p:tavLst>
                                        <p:tav tm="0">
                                          <p:val>
                                            <p:strVal val="#ppt_w/10"/>
                                          </p:val>
                                        </p:tav>
                                        <p:tav tm="50000">
                                          <p:val>
                                            <p:strVal val="#ppt_w+.01"/>
                                          </p:val>
                                        </p:tav>
                                        <p:tav tm="100000">
                                          <p:val>
                                            <p:strVal val="#ppt_w"/>
                                          </p:val>
                                        </p:tav>
                                      </p:tavLst>
                                    </p:anim>
                                    <p:animEffect transition="in" filter="fade">
                                      <p:cBhvr>
                                        <p:cTn id="29" dur="500" tmFilter="0,0; .5, 1; 1, 1"/>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49" name="TextBox 48"/>
          <p:cNvSpPr txBox="1"/>
          <p:nvPr/>
        </p:nvSpPr>
        <p:spPr>
          <a:xfrm>
            <a:off x="0" y="413650"/>
            <a:ext cx="12192000" cy="830997"/>
          </a:xfrm>
          <a:prstGeom prst="rect">
            <a:avLst/>
          </a:prstGeom>
          <a:noFill/>
        </p:spPr>
        <p:txBody>
          <a:bodyPr wrap="square" rtlCol="0">
            <a:spAutoFit/>
          </a:bodyPr>
          <a:lstStyle/>
          <a:p>
            <a:pPr algn="just"/>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CƠ</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CHẾ</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XÁC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ĐỊNH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VÀ</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YẾU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TỐ</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ẢNH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HƯỞNG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SỰ</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PHÂN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p>
        </p:txBody>
      </p:sp>
      <p:sp>
        <p:nvSpPr>
          <p:cNvPr id="50" name="TextBox 49"/>
          <p:cNvSpPr txBox="1"/>
          <p:nvPr/>
        </p:nvSpPr>
        <p:spPr>
          <a:xfrm>
            <a:off x="0" y="1139364"/>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4" name="TextBox 13"/>
          <p:cNvSpPr txBox="1"/>
          <p:nvPr/>
        </p:nvSpPr>
        <p:spPr>
          <a:xfrm>
            <a:off x="0" y="1553021"/>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dựa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hợp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a:t>
            </a:r>
          </a:p>
        </p:txBody>
      </p:sp>
      <p:sp>
        <p:nvSpPr>
          <p:cNvPr id="15" name="TextBox 14"/>
          <p:cNvSpPr txBox="1"/>
          <p:nvPr/>
        </p:nvSpPr>
        <p:spPr>
          <a:xfrm>
            <a:off x="0" y="279399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người</a:t>
            </a:r>
            <a:r>
              <a:rPr lang="en-US" sz="2800" dirty="0">
                <a:solidFill>
                  <a:srgbClr val="0000FF"/>
                </a:solidFill>
                <a:latin typeface="Times New Roman" pitchFamily="18" charset="0"/>
                <a:cs typeface="Times New Roman" pitchFamily="18" charset="0"/>
              </a:rPr>
              <a:t>:	P: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x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endParaRPr lang="en-US" sz="2800" dirty="0">
              <a:solidFill>
                <a:srgbClr val="0000FF"/>
              </a:solidFill>
              <a:latin typeface="Times New Roman" pitchFamily="18" charset="0"/>
              <a:cs typeface="Times New Roman" pitchFamily="18" charset="0"/>
            </a:endParaRPr>
          </a:p>
        </p:txBody>
      </p:sp>
      <p:sp>
        <p:nvSpPr>
          <p:cNvPr id="16" name="TextBox 15"/>
          <p:cNvSpPr txBox="1"/>
          <p:nvPr/>
        </p:nvSpPr>
        <p:spPr>
          <a:xfrm>
            <a:off x="0" y="322216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a:cs typeface="Times New Roman"/>
              </a:rPr>
              <a:t>22A+X</a:t>
            </a:r>
            <a:r>
              <a:rPr lang="en-US" sz="2800" dirty="0">
                <a:solidFill>
                  <a:srgbClr val="0000FF"/>
                </a:solidFill>
                <a:latin typeface="Times New Roman"/>
                <a:cs typeface="Times New Roman"/>
              </a:rPr>
              <a:t>	X	         </a:t>
            </a:r>
            <a:r>
              <a:rPr lang="en-US" sz="2800" dirty="0" err="1">
                <a:solidFill>
                  <a:srgbClr val="0000FF"/>
                </a:solidFill>
                <a:latin typeface="Times New Roman"/>
                <a:cs typeface="Times New Roman"/>
              </a:rPr>
              <a:t>22A</a:t>
            </a:r>
            <a:r>
              <a:rPr lang="en-US" sz="2800" dirty="0">
                <a:solidFill>
                  <a:srgbClr val="0000FF"/>
                </a:solidFill>
                <a:latin typeface="Times New Roman"/>
                <a:cs typeface="Times New Roman"/>
              </a:rPr>
              <a:t> + X ; </a:t>
            </a:r>
            <a:r>
              <a:rPr lang="en-US" sz="2800" dirty="0" err="1">
                <a:solidFill>
                  <a:srgbClr val="0000FF"/>
                </a:solidFill>
                <a:latin typeface="Times New Roman"/>
                <a:cs typeface="Times New Roman"/>
              </a:rPr>
              <a:t>22A+Y</a:t>
            </a:r>
            <a:endParaRPr lang="en-US" sz="2800" dirty="0">
              <a:solidFill>
                <a:srgbClr val="0000FF"/>
              </a:solidFill>
              <a:latin typeface="Times New Roman" pitchFamily="18" charset="0"/>
              <a:cs typeface="Times New Roman" pitchFamily="18" charset="0"/>
            </a:endParaRPr>
          </a:p>
        </p:txBody>
      </p:sp>
      <p:sp>
        <p:nvSpPr>
          <p:cNvPr id="17" name="TextBox 16"/>
          <p:cNvSpPr txBox="1"/>
          <p:nvPr/>
        </p:nvSpPr>
        <p:spPr>
          <a:xfrm>
            <a:off x="0" y="3657596"/>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 )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r>
              <a:rPr lang="en-US" sz="2800" dirty="0">
                <a:solidFill>
                  <a:srgbClr val="0000FF"/>
                </a:solidFill>
                <a:latin typeface="Times New Roman"/>
                <a:cs typeface="Times New Roman"/>
              </a:rPr>
              <a:t> (♂)</a:t>
            </a:r>
            <a:endParaRPr lang="en-US" sz="2800" dirty="0">
              <a:solidFill>
                <a:srgbClr val="0000FF"/>
              </a:solidFill>
              <a:latin typeface="Times New Roman" pitchFamily="18" charset="0"/>
              <a:cs typeface="Times New Roman" pitchFamily="18" charset="0"/>
            </a:endParaRPr>
          </a:p>
        </p:txBody>
      </p:sp>
      <p:sp>
        <p:nvSpPr>
          <p:cNvPr id="19" name="TextBox 18"/>
          <p:cNvSpPr txBox="1"/>
          <p:nvPr/>
        </p:nvSpPr>
        <p:spPr>
          <a:xfrm>
            <a:off x="0" y="4114795"/>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nữ</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nam</a:t>
            </a:r>
            <a:r>
              <a:rPr lang="en-US" sz="2800" dirty="0">
                <a:solidFill>
                  <a:srgbClr val="0000FF"/>
                </a:solidFill>
                <a:latin typeface="Times New Roman"/>
                <a:cs typeface="Times New Roman"/>
              </a:rPr>
              <a:t> = 1:1</a:t>
            </a:r>
            <a:endParaRPr lang="en-US" sz="2800" dirty="0">
              <a:solidFill>
                <a:srgbClr val="0000FF"/>
              </a:solidFill>
              <a:latin typeface="Times New Roman" pitchFamily="18" charset="0"/>
              <a:cs typeface="Times New Roman" pitchFamily="18" charset="0"/>
            </a:endParaRPr>
          </a:p>
        </p:txBody>
      </p:sp>
      <p:sp>
        <p:nvSpPr>
          <p:cNvPr id="20" name="TextBox 19"/>
          <p:cNvSpPr txBox="1"/>
          <p:nvPr/>
        </p:nvSpPr>
        <p:spPr>
          <a:xfrm>
            <a:off x="0" y="4535706"/>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kiến</a:t>
            </a:r>
            <a:r>
              <a:rPr lang="en-US" sz="2800" dirty="0">
                <a:solidFill>
                  <a:srgbClr val="0000FF"/>
                </a:solidFill>
                <a:latin typeface="Times New Roman" pitchFamily="18" charset="0"/>
                <a:cs typeface="Times New Roman" pitchFamily="18" charset="0"/>
              </a:rPr>
              <a:t>…), con </a:t>
            </a:r>
            <a:r>
              <a:rPr lang="en-US" sz="2800" dirty="0" err="1">
                <a:solidFill>
                  <a:srgbClr val="0000FF"/>
                </a:solidFill>
                <a:latin typeface="Times New Roman" pitchFamily="18" charset="0"/>
                <a:cs typeface="Times New Roman" pitchFamily="18" charset="0"/>
              </a:rPr>
              <a:t>cái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2n</a:t>
            </a:r>
            <a:r>
              <a:rPr lang="en-US" sz="2800" dirty="0">
                <a:solidFill>
                  <a:srgbClr val="0000FF"/>
                </a:solidFill>
                <a:latin typeface="Times New Roman" pitchFamily="18" charset="0"/>
                <a:cs typeface="Times New Roman" pitchFamily="18" charset="0"/>
              </a:rPr>
              <a:t>), con </a:t>
            </a:r>
            <a:r>
              <a:rPr lang="en-US" sz="2800" dirty="0" err="1">
                <a:solidFill>
                  <a:srgbClr val="0000FF"/>
                </a:solidFill>
                <a:latin typeface="Times New Roman" pitchFamily="18" charset="0"/>
                <a:cs typeface="Times New Roman" pitchFamily="18" charset="0"/>
              </a:rPr>
              <a:t>đực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phát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triển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từ</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không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 (n).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strips(upRight)">
                                      <p:cBhvr>
                                        <p:cTn id="7" dur="10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strips(upRight)">
                                      <p:cBhvr>
                                        <p:cTn id="12" dur="10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3"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strips(upRight)">
                                      <p:cBhvr>
                                        <p:cTn id="17" dur="1000"/>
                                        <p:tgtEl>
                                          <p:spTgt spid="16"/>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3"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strips(upRight)">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3" fill="hold" grpId="0" nodeType="click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strips(upRight)">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18" presetClass="entr" presetSubtype="3"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strips(upRight)">
                                      <p:cBhvr>
                                        <p:cTn id="32"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7" grpId="0"/>
      <p:bldP spid="19" grpId="0"/>
      <p:bldP spid="2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568578"/>
            <a:ext cx="12191999" cy="523220"/>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a:t>
            </a:r>
            <a:r>
              <a:rPr lang="en-US" sz="2800" dirty="0">
                <a:solidFill>
                  <a:srgbClr val="FF00FF"/>
                </a:solidFill>
                <a:latin typeface="Times New Roman" pitchFamily="18" charset="0"/>
                <a:cs typeface="Times New Roman" pitchFamily="18" charset="0"/>
              </a:rPr>
              <a:t>Ở </a:t>
            </a:r>
            <a:r>
              <a:rPr lang="en-US" sz="2800" dirty="0" err="1">
                <a:solidFill>
                  <a:srgbClr val="FF00FF"/>
                </a:solidFill>
                <a:latin typeface="Times New Roman" pitchFamily="18" charset="0"/>
                <a:cs typeface="Times New Roman" pitchFamily="18" charset="0"/>
              </a:rPr>
              <a:t>châu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chấu</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cái</a:t>
            </a:r>
            <a:r>
              <a:rPr lang="en-US" sz="2800" dirty="0">
                <a:solidFill>
                  <a:srgbClr val="FF00FF"/>
                </a:solidFill>
                <a:latin typeface="Times New Roman" pitchFamily="18" charset="0"/>
                <a:cs typeface="Times New Roman" pitchFamily="18" charset="0"/>
              </a:rPr>
              <a:t> (XX);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đực</a:t>
            </a:r>
            <a:r>
              <a:rPr lang="en-US" sz="2800" dirty="0">
                <a:solidFill>
                  <a:srgbClr val="FF00FF"/>
                </a:solidFill>
                <a:latin typeface="Times New Roman" pitchFamily="18" charset="0"/>
                <a:cs typeface="Times New Roman" pitchFamily="18" charset="0"/>
              </a:rPr>
              <a:t> (X).</a:t>
            </a:r>
            <a:endParaRPr lang="vi-VN" sz="2800" dirty="0">
              <a:solidFill>
                <a:srgbClr val="FF00FF"/>
              </a:solidFill>
              <a:latin typeface="Times New Roman" pitchFamily="18" charset="0"/>
              <a:cs typeface="Times New Roman" pitchFamily="18" charset="0"/>
            </a:endParaRPr>
          </a:p>
        </p:txBody>
      </p:sp>
      <p:pic>
        <p:nvPicPr>
          <p:cNvPr id="6146" name="Picture 2"/>
          <p:cNvPicPr>
            <a:picLocks noChangeAspect="1" noChangeArrowheads="1"/>
          </p:cNvPicPr>
          <p:nvPr/>
        </p:nvPicPr>
        <p:blipFill>
          <a:blip r:embed="rId2"/>
          <a:srcRect/>
          <a:stretch>
            <a:fillRect/>
          </a:stretch>
        </p:blipFill>
        <p:spPr bwMode="auto">
          <a:xfrm>
            <a:off x="1509456" y="0"/>
            <a:ext cx="9056914" cy="4579054"/>
          </a:xfrm>
          <a:prstGeom prst="rect">
            <a:avLst/>
          </a:prstGeom>
          <a:noFill/>
          <a:ln w="9525">
            <a:noFill/>
            <a:miter lim="800000"/>
            <a:headEnd/>
            <a:tailEnd/>
          </a:ln>
          <a:effectLst/>
        </p:spPr>
      </p:pic>
      <p:sp>
        <p:nvSpPr>
          <p:cNvPr id="5" name="Rectangle 4"/>
          <p:cNvSpPr/>
          <p:nvPr/>
        </p:nvSpPr>
        <p:spPr>
          <a:xfrm>
            <a:off x="1" y="5054806"/>
            <a:ext cx="12191999" cy="523220"/>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a:t>
            </a:r>
            <a:r>
              <a:rPr lang="en-US" sz="2800" dirty="0">
                <a:solidFill>
                  <a:srgbClr val="FF00FF"/>
                </a:solidFill>
                <a:latin typeface="Times New Roman" pitchFamily="18" charset="0"/>
                <a:cs typeface="Times New Roman" pitchFamily="18" charset="0"/>
              </a:rPr>
              <a:t>Ở </a:t>
            </a:r>
            <a:r>
              <a:rPr lang="en-US" sz="2800" dirty="0" err="1">
                <a:solidFill>
                  <a:srgbClr val="FF00FF"/>
                </a:solidFill>
                <a:latin typeface="Times New Roman" pitchFamily="18" charset="0"/>
                <a:cs typeface="Times New Roman" pitchFamily="18" charset="0"/>
              </a:rPr>
              <a:t>gà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đồng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đực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ZZ</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dị</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giao</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tử</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là</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giới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cái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ZW</a:t>
            </a:r>
            <a:r>
              <a:rPr lang="en-US" sz="2800" dirty="0">
                <a:solidFill>
                  <a:srgbClr val="FF00FF"/>
                </a:solidFill>
                <a:latin typeface="Times New Roman" pitchFamily="18" charset="0"/>
                <a:cs typeface="Times New Roman" pitchFamily="18" charset="0"/>
              </a:rPr>
              <a:t>).</a:t>
            </a:r>
            <a:endParaRPr lang="vi-VN"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nodeType="withEffect">
                                  <p:stCondLst>
                                    <p:cond delay="0"/>
                                  </p:stCondLst>
                                  <p:childTnLst>
                                    <p:set>
                                      <p:cBhvr>
                                        <p:cTn id="6" dur="1" fill="hold">
                                          <p:stCondLst>
                                            <p:cond delay="0"/>
                                          </p:stCondLst>
                                        </p:cTn>
                                        <p:tgtEl>
                                          <p:spTgt spid="6146"/>
                                        </p:tgtEl>
                                        <p:attrNameLst>
                                          <p:attrName>style.visibility</p:attrName>
                                        </p:attrNameLst>
                                      </p:cBhvr>
                                      <p:to>
                                        <p:strVal val="visible"/>
                                      </p:to>
                                    </p:set>
                                    <p:anim calcmode="lin" valueType="num">
                                      <p:cBhvr>
                                        <p:cTn id="7" dur="1000" fill="hold"/>
                                        <p:tgtEl>
                                          <p:spTgt spid="6146"/>
                                        </p:tgtEl>
                                        <p:attrNameLst>
                                          <p:attrName>ppt_w</p:attrName>
                                        </p:attrNameLst>
                                      </p:cBhvr>
                                      <p:tavLst>
                                        <p:tav tm="0">
                                          <p:val>
                                            <p:fltVal val="0"/>
                                          </p:val>
                                        </p:tav>
                                        <p:tav tm="100000">
                                          <p:val>
                                            <p:strVal val="#ppt_w"/>
                                          </p:val>
                                        </p:tav>
                                      </p:tavLst>
                                    </p:anim>
                                    <p:anim calcmode="lin" valueType="num">
                                      <p:cBhvr>
                                        <p:cTn id="8" dur="1000" fill="hold"/>
                                        <p:tgtEl>
                                          <p:spTgt spid="6146"/>
                                        </p:tgtEl>
                                        <p:attrNameLst>
                                          <p:attrName>ppt_h</p:attrName>
                                        </p:attrNameLst>
                                      </p:cBhvr>
                                      <p:tavLst>
                                        <p:tav tm="0">
                                          <p:val>
                                            <p:fltVal val="0"/>
                                          </p:val>
                                        </p:tav>
                                        <p:tav tm="100000">
                                          <p:val>
                                            <p:strVal val="#ppt_h"/>
                                          </p:val>
                                        </p:tav>
                                      </p:tavLst>
                                    </p:anim>
                                    <p:anim calcmode="lin" valueType="num">
                                      <p:cBhvr>
                                        <p:cTn id="9" dur="1000" fill="hold"/>
                                        <p:tgtEl>
                                          <p:spTgt spid="6146"/>
                                        </p:tgtEl>
                                        <p:attrNameLst>
                                          <p:attrName>style.rotation</p:attrName>
                                        </p:attrNameLst>
                                      </p:cBhvr>
                                      <p:tavLst>
                                        <p:tav tm="0">
                                          <p:val>
                                            <p:fltVal val="360"/>
                                          </p:val>
                                        </p:tav>
                                        <p:tav tm="100000">
                                          <p:val>
                                            <p:fltVal val="0"/>
                                          </p:val>
                                        </p:tav>
                                      </p:tavLst>
                                    </p:anim>
                                    <p:animEffect transition="in" filter="fade">
                                      <p:cBhvr>
                                        <p:cTn id="10" dur="1000"/>
                                        <p:tgtEl>
                                          <p:spTgt spid="6146"/>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animEffect transition="in" filter="wheel(4)">
                                      <p:cBhvr>
                                        <p:cTn id="15" dur="1000"/>
                                        <p:tgtEl>
                                          <p:spTgt spid="7">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5">
                                            <p:txEl>
                                              <p:pRg st="0" end="0"/>
                                            </p:txEl>
                                          </p:spTgt>
                                        </p:tgtEl>
                                        <p:attrNameLst>
                                          <p:attrName>style.visibility</p:attrName>
                                        </p:attrNameLst>
                                      </p:cBhvr>
                                      <p:to>
                                        <p:strVal val="visible"/>
                                      </p:to>
                                    </p:set>
                                    <p:animEffect transition="in" filter="wheel(4)">
                                      <p:cBhvr>
                                        <p:cTn id="20" dur="10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49" name="TextBox 48"/>
          <p:cNvSpPr txBox="1"/>
          <p:nvPr/>
        </p:nvSpPr>
        <p:spPr>
          <a:xfrm>
            <a:off x="0" y="413650"/>
            <a:ext cx="12192000" cy="830997"/>
          </a:xfrm>
          <a:prstGeom prst="rect">
            <a:avLst/>
          </a:prstGeom>
          <a:noFill/>
        </p:spPr>
        <p:txBody>
          <a:bodyPr wrap="square" rtlCol="0">
            <a:spAutoFit/>
          </a:bodyPr>
          <a:lstStyle/>
          <a:p>
            <a:pPr algn="just"/>
            <a:r>
              <a:rPr lang="en-US" sz="2400" b="1" dirty="0">
                <a:solidFill>
                  <a:srgbClr val="0000FF"/>
                </a:solidFill>
                <a:latin typeface="Times New Roman" pitchFamily="18" charset="0"/>
                <a:cs typeface="Times New Roman" pitchFamily="18" charset="0"/>
              </a:rPr>
              <a:t>II. </a:t>
            </a:r>
            <a:r>
              <a:rPr lang="en-US" sz="2400" b="1" dirty="0" err="1">
                <a:solidFill>
                  <a:srgbClr val="0000FF"/>
                </a:solidFill>
                <a:latin typeface="Times New Roman" pitchFamily="18" charset="0"/>
                <a:cs typeface="Times New Roman" pitchFamily="18" charset="0"/>
              </a:rPr>
              <a:t>CƠ</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CHẾ</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XÁC</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ĐỊNH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VÀ</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YẾU</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TỐ</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ẢNH</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HƯỞNG</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ĐẾN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SỰ</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PHÂN</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HÓA</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GIỚI</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TÍNH</a:t>
            </a:r>
            <a:r>
              <a:rPr lang="en-US" sz="2400" b="1" dirty="0">
                <a:solidFill>
                  <a:srgbClr val="0000FF"/>
                </a:solidFill>
                <a:latin typeface="Times New Roman" pitchFamily="18" charset="0"/>
                <a:cs typeface="Times New Roman" pitchFamily="18" charset="0"/>
              </a:rPr>
              <a:t> </a:t>
            </a:r>
          </a:p>
        </p:txBody>
      </p:sp>
      <p:sp>
        <p:nvSpPr>
          <p:cNvPr id="50" name="TextBox 49"/>
          <p:cNvSpPr txBox="1"/>
          <p:nvPr/>
        </p:nvSpPr>
        <p:spPr>
          <a:xfrm>
            <a:off x="0" y="1139364"/>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14" name="TextBox 13"/>
          <p:cNvSpPr txBox="1"/>
          <p:nvPr/>
        </p:nvSpPr>
        <p:spPr>
          <a:xfrm>
            <a:off x="0" y="1553021"/>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những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dựa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cặp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giảm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tổ</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hợp</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lại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thụ</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tinh</a:t>
            </a:r>
            <a:r>
              <a:rPr lang="en-US" sz="2800" dirty="0">
                <a:solidFill>
                  <a:srgbClr val="0000FF"/>
                </a:solidFill>
                <a:latin typeface="Times New Roman" pitchFamily="18" charset="0"/>
                <a:cs typeface="Times New Roman" pitchFamily="18" charset="0"/>
              </a:rPr>
              <a:t>.</a:t>
            </a:r>
          </a:p>
        </p:txBody>
      </p:sp>
      <p:sp>
        <p:nvSpPr>
          <p:cNvPr id="15" name="TextBox 14"/>
          <p:cNvSpPr txBox="1"/>
          <p:nvPr/>
        </p:nvSpPr>
        <p:spPr>
          <a:xfrm>
            <a:off x="0" y="279399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người</a:t>
            </a:r>
            <a:r>
              <a:rPr lang="en-US" sz="2800" dirty="0">
                <a:solidFill>
                  <a:srgbClr val="0000FF"/>
                </a:solidFill>
                <a:latin typeface="Times New Roman" pitchFamily="18" charset="0"/>
                <a:cs typeface="Times New Roman" pitchFamily="18" charset="0"/>
              </a:rPr>
              <a:t>:	P: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x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endParaRPr lang="en-US" sz="2800" dirty="0">
              <a:solidFill>
                <a:srgbClr val="0000FF"/>
              </a:solidFill>
              <a:latin typeface="Times New Roman" pitchFamily="18" charset="0"/>
              <a:cs typeface="Times New Roman" pitchFamily="18" charset="0"/>
            </a:endParaRPr>
          </a:p>
        </p:txBody>
      </p:sp>
      <p:sp>
        <p:nvSpPr>
          <p:cNvPr id="16" name="TextBox 15"/>
          <p:cNvSpPr txBox="1"/>
          <p:nvPr/>
        </p:nvSpPr>
        <p:spPr>
          <a:xfrm>
            <a:off x="0" y="3222163"/>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a:cs typeface="Times New Roman"/>
              </a:rPr>
              <a:t>22A+X</a:t>
            </a:r>
            <a:r>
              <a:rPr lang="en-US" sz="2800" dirty="0">
                <a:solidFill>
                  <a:srgbClr val="0000FF"/>
                </a:solidFill>
                <a:latin typeface="Times New Roman"/>
                <a:cs typeface="Times New Roman"/>
              </a:rPr>
              <a:t>	X	         </a:t>
            </a:r>
            <a:r>
              <a:rPr lang="en-US" sz="2800" dirty="0" err="1">
                <a:solidFill>
                  <a:srgbClr val="0000FF"/>
                </a:solidFill>
                <a:latin typeface="Times New Roman"/>
                <a:cs typeface="Times New Roman"/>
              </a:rPr>
              <a:t>22A</a:t>
            </a:r>
            <a:r>
              <a:rPr lang="en-US" sz="2800" dirty="0">
                <a:solidFill>
                  <a:srgbClr val="0000FF"/>
                </a:solidFill>
                <a:latin typeface="Times New Roman"/>
                <a:cs typeface="Times New Roman"/>
              </a:rPr>
              <a:t> + X ; </a:t>
            </a:r>
            <a:r>
              <a:rPr lang="en-US" sz="2800" dirty="0" err="1">
                <a:solidFill>
                  <a:srgbClr val="0000FF"/>
                </a:solidFill>
                <a:latin typeface="Times New Roman"/>
                <a:cs typeface="Times New Roman"/>
              </a:rPr>
              <a:t>22A+Y</a:t>
            </a:r>
            <a:endParaRPr lang="en-US" sz="2800" dirty="0">
              <a:solidFill>
                <a:srgbClr val="0000FF"/>
              </a:solidFill>
              <a:latin typeface="Times New Roman" pitchFamily="18" charset="0"/>
              <a:cs typeface="Times New Roman" pitchFamily="18" charset="0"/>
            </a:endParaRPr>
          </a:p>
        </p:txBody>
      </p:sp>
      <p:sp>
        <p:nvSpPr>
          <p:cNvPr id="17" name="TextBox 16"/>
          <p:cNvSpPr txBox="1"/>
          <p:nvPr/>
        </p:nvSpPr>
        <p:spPr>
          <a:xfrm>
            <a:off x="0" y="3657596"/>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a:cs typeface="Times New Roman"/>
              </a:rPr>
              <a:t>44A+XX</a:t>
            </a:r>
            <a:r>
              <a:rPr lang="en-US" sz="2800" dirty="0">
                <a:solidFill>
                  <a:srgbClr val="0000FF"/>
                </a:solidFill>
                <a:latin typeface="Times New Roman"/>
                <a:cs typeface="Times New Roman"/>
              </a:rPr>
              <a:t> (♀ )	:	 </a:t>
            </a:r>
            <a:r>
              <a:rPr lang="en-US" sz="2800" dirty="0" err="1">
                <a:solidFill>
                  <a:srgbClr val="0000FF"/>
                </a:solidFill>
                <a:latin typeface="Times New Roman"/>
                <a:cs typeface="Times New Roman"/>
              </a:rPr>
              <a:t>44A</a:t>
            </a:r>
            <a:r>
              <a:rPr lang="en-US" sz="2800" dirty="0">
                <a:solidFill>
                  <a:srgbClr val="0000FF"/>
                </a:solidFill>
                <a:latin typeface="Times New Roman"/>
                <a:cs typeface="Times New Roman"/>
              </a:rPr>
              <a:t> + </a:t>
            </a:r>
            <a:r>
              <a:rPr lang="en-US" sz="2800" dirty="0" err="1">
                <a:solidFill>
                  <a:srgbClr val="0000FF"/>
                </a:solidFill>
                <a:latin typeface="Times New Roman"/>
                <a:cs typeface="Times New Roman"/>
              </a:rPr>
              <a:t>XY</a:t>
            </a:r>
            <a:r>
              <a:rPr lang="en-US" sz="2800" dirty="0">
                <a:solidFill>
                  <a:srgbClr val="0000FF"/>
                </a:solidFill>
                <a:latin typeface="Times New Roman"/>
                <a:cs typeface="Times New Roman"/>
              </a:rPr>
              <a:t> (♂)</a:t>
            </a:r>
            <a:endParaRPr lang="en-US" sz="2800" dirty="0">
              <a:solidFill>
                <a:srgbClr val="0000FF"/>
              </a:solidFill>
              <a:latin typeface="Times New Roman" pitchFamily="18" charset="0"/>
              <a:cs typeface="Times New Roman" pitchFamily="18" charset="0"/>
            </a:endParaRPr>
          </a:p>
        </p:txBody>
      </p:sp>
      <p:sp>
        <p:nvSpPr>
          <p:cNvPr id="19" name="TextBox 18"/>
          <p:cNvSpPr txBox="1"/>
          <p:nvPr/>
        </p:nvSpPr>
        <p:spPr>
          <a:xfrm>
            <a:off x="0" y="4114795"/>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=&gt;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quả</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lệ</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nữ</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 </a:t>
            </a:r>
            <a:r>
              <a:rPr lang="en-US" sz="2800" dirty="0" err="1">
                <a:solidFill>
                  <a:srgbClr val="0000FF"/>
                </a:solidFill>
                <a:latin typeface="Times New Roman"/>
                <a:cs typeface="Times New Roman"/>
              </a:rPr>
              <a:t>nam</a:t>
            </a:r>
            <a:r>
              <a:rPr lang="en-US" sz="2800" dirty="0">
                <a:solidFill>
                  <a:srgbClr val="0000FF"/>
                </a:solidFill>
                <a:latin typeface="Times New Roman"/>
                <a:cs typeface="Times New Roman"/>
              </a:rPr>
              <a:t> = 1:1</a:t>
            </a:r>
            <a:endParaRPr lang="en-US" sz="2800" dirty="0">
              <a:solidFill>
                <a:srgbClr val="0000FF"/>
              </a:solidFill>
              <a:latin typeface="Times New Roman" pitchFamily="18" charset="0"/>
              <a:cs typeface="Times New Roman" pitchFamily="18" charset="0"/>
            </a:endParaRPr>
          </a:p>
        </p:txBody>
      </p:sp>
      <p:sp>
        <p:nvSpPr>
          <p:cNvPr id="13" name="TextBox 12"/>
          <p:cNvSpPr txBox="1"/>
          <p:nvPr/>
        </p:nvSpPr>
        <p:spPr>
          <a:xfrm>
            <a:off x="0" y="4550221"/>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Sự</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hóa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chịu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ảnh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hưởng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của</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yếu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và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yếu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môi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trường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nhiệt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độ</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sáng</a:t>
            </a:r>
            <a:r>
              <a:rPr lang="en-US" sz="2800" dirty="0">
                <a:solidFill>
                  <a:srgbClr val="0000FF"/>
                </a:solidFill>
                <a:latin typeface="Times New Roman" pitchFamily="18" charset="0"/>
                <a:cs typeface="Times New Roman" pitchFamily="18" charset="0"/>
              </a:rPr>
              <a:t>...</a:t>
            </a:r>
          </a:p>
        </p:txBody>
      </p:sp>
      <p:pic>
        <p:nvPicPr>
          <p:cNvPr id="7170" name="Picture 2"/>
          <p:cNvPicPr>
            <a:picLocks noChangeAspect="1" noChangeArrowheads="1"/>
          </p:cNvPicPr>
          <p:nvPr/>
        </p:nvPicPr>
        <p:blipFill>
          <a:blip r:embed="rId2"/>
          <a:srcRect/>
          <a:stretch>
            <a:fillRect/>
          </a:stretch>
        </p:blipFill>
        <p:spPr bwMode="auto">
          <a:xfrm>
            <a:off x="6821715" y="869724"/>
            <a:ext cx="5370286" cy="3688488"/>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fltVal val="0"/>
                                          </p:val>
                                        </p:tav>
                                        <p:tav tm="100000">
                                          <p:val>
                                            <p:strVal val="#ppt_w"/>
                                          </p:val>
                                        </p:tav>
                                      </p:tavLst>
                                    </p:anim>
                                    <p:anim calcmode="lin" valueType="num">
                                      <p:cBhvr>
                                        <p:cTn id="8" dur="1000" fill="hold"/>
                                        <p:tgtEl>
                                          <p:spTgt spid="7170"/>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2" presetClass="exit" presetSubtype="4" fill="hold" nodeType="clickEffect">
                                  <p:stCondLst>
                                    <p:cond delay="0"/>
                                  </p:stCondLst>
                                  <p:childTnLst>
                                    <p:animEffect transition="out" filter="wipe(down)">
                                      <p:cBhvr>
                                        <p:cTn id="12" dur="1000"/>
                                        <p:tgtEl>
                                          <p:spTgt spid="7170"/>
                                        </p:tgtEl>
                                      </p:cBhvr>
                                    </p:animEffect>
                                    <p:set>
                                      <p:cBhvr>
                                        <p:cTn id="13" dur="1" fill="hold">
                                          <p:stCondLst>
                                            <p:cond delay="999"/>
                                          </p:stCondLst>
                                        </p:cTn>
                                        <p:tgtEl>
                                          <p:spTgt spid="7170"/>
                                        </p:tgtEl>
                                        <p:attrNameLst>
                                          <p:attrName>style.visibility</p:attrName>
                                        </p:attrNameLst>
                                      </p:cBhvr>
                                      <p:to>
                                        <p:strVal val="hidden"/>
                                      </p:to>
                                    </p:set>
                                  </p:childTnLst>
                                </p:cTn>
                              </p:par>
                              <p:par>
                                <p:cTn id="14" presetID="18" presetClass="entr" presetSubtype="3" fill="hold" grpId="0" nodeType="with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strips(upRight)">
                                      <p:cBhvr>
                                        <p:cTn id="16"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3276807"/>
            <a:ext cx="12191999" cy="1815882"/>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Bằng phương pháp chọn lọc cá thể đối với các thể đột biến ưu tú, người ta đã tạo ra các giống lúa có tiềm năng năng suất cao như giống lúa DT10, tài nguyên đột biến, nếp thơm TK106..., các giống lúa tẻ cho gạo có mùi thơm như tám thơm đột biến (năm 2000), gạo cho cơm dẻo và ngon như KML-g, DT33, VLD95_19,...</a:t>
            </a:r>
          </a:p>
        </p:txBody>
      </p:sp>
      <p:pic>
        <p:nvPicPr>
          <p:cNvPr id="8194" name="Picture 2"/>
          <p:cNvPicPr>
            <a:picLocks noChangeAspect="1" noChangeArrowheads="1"/>
          </p:cNvPicPr>
          <p:nvPr/>
        </p:nvPicPr>
        <p:blipFill>
          <a:blip r:embed="rId2"/>
          <a:srcRect/>
          <a:stretch>
            <a:fillRect/>
          </a:stretch>
        </p:blipFill>
        <p:spPr bwMode="auto">
          <a:xfrm>
            <a:off x="0" y="667656"/>
            <a:ext cx="12132768" cy="2394857"/>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8194"/>
                                        </p:tgtEl>
                                        <p:attrNameLst>
                                          <p:attrName>style.visibility</p:attrName>
                                        </p:attrNameLst>
                                      </p:cBhvr>
                                      <p:to>
                                        <p:strVal val="visible"/>
                                      </p:to>
                                    </p:set>
                                    <p:anim calcmode="lin" valueType="num">
                                      <p:cBhvr>
                                        <p:cTn id="7" dur="1000" fill="hold"/>
                                        <p:tgtEl>
                                          <p:spTgt spid="8194"/>
                                        </p:tgtEl>
                                        <p:attrNameLst>
                                          <p:attrName>ppt_w</p:attrName>
                                        </p:attrNameLst>
                                      </p:cBhvr>
                                      <p:tavLst>
                                        <p:tav tm="0">
                                          <p:val>
                                            <p:fltVal val="0"/>
                                          </p:val>
                                        </p:tav>
                                        <p:tav tm="100000">
                                          <p:val>
                                            <p:strVal val="#ppt_w"/>
                                          </p:val>
                                        </p:tav>
                                      </p:tavLst>
                                    </p:anim>
                                    <p:anim calcmode="lin" valueType="num">
                                      <p:cBhvr>
                                        <p:cTn id="8" dur="1000" fill="hold"/>
                                        <p:tgtEl>
                                          <p:spTgt spid="8194"/>
                                        </p:tgtEl>
                                        <p:attrNameLst>
                                          <p:attrName>ppt_h</p:attrName>
                                        </p:attrNameLst>
                                      </p:cBhvr>
                                      <p:tavLst>
                                        <p:tav tm="0">
                                          <p:val>
                                            <p:fltVal val="0"/>
                                          </p:val>
                                        </p:tav>
                                        <p:tav tm="100000">
                                          <p:val>
                                            <p:strVal val="#ppt_h"/>
                                          </p:val>
                                        </p:tav>
                                      </p:tavLst>
                                    </p:anim>
                                    <p:animEffect transition="in" filter="fade">
                                      <p:cBhvr>
                                        <p:cTn id="9" dur="1000"/>
                                        <p:tgtEl>
                                          <p:spTgt spid="8194"/>
                                        </p:tgtEl>
                                      </p:cBhvr>
                                    </p:animEffect>
                                  </p:childTnLst>
                                </p:cTn>
                              </p:par>
                            </p:childTnLst>
                          </p:cTn>
                        </p:par>
                      </p:childTnLst>
                    </p:cTn>
                  </p:par>
                  <p:par>
                    <p:cTn id="10" fill="hold">
                      <p:stCondLst>
                        <p:cond delay="indefinite"/>
                      </p:stCondLst>
                      <p:childTnLst>
                        <p:par>
                          <p:cTn id="11" fill="hold">
                            <p:stCondLst>
                              <p:cond delay="0"/>
                            </p:stCondLst>
                            <p:childTnLst>
                              <p:par>
                                <p:cTn id="12" presetID="21" presetClass="entr" presetSubtype="4" fill="hold" nodeType="clickEffect">
                                  <p:stCondLst>
                                    <p:cond delay="0"/>
                                  </p:stCondLst>
                                  <p:childTnLst>
                                    <p:set>
                                      <p:cBhvr>
                                        <p:cTn id="13" dur="1" fill="hold">
                                          <p:stCondLst>
                                            <p:cond delay="0"/>
                                          </p:stCondLst>
                                        </p:cTn>
                                        <p:tgtEl>
                                          <p:spTgt spid="7">
                                            <p:txEl>
                                              <p:pRg st="0" end="0"/>
                                            </p:txEl>
                                          </p:spTgt>
                                        </p:tgtEl>
                                        <p:attrNameLst>
                                          <p:attrName>style.visibility</p:attrName>
                                        </p:attrNameLst>
                                      </p:cBhvr>
                                      <p:to>
                                        <p:strVal val="visible"/>
                                      </p:to>
                                    </p:set>
                                    <p:animEffect transition="in" filter="wheel(4)">
                                      <p:cBhvr>
                                        <p:cTn id="14"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 </a:t>
            </a:r>
            <a:r>
              <a:rPr lang="vi-VN" sz="2800" dirty="0">
                <a:solidFill>
                  <a:srgbClr val="FF0000"/>
                </a:solidFill>
                <a:latin typeface="Times New Roman" pitchFamily="18" charset="0"/>
                <a:cs typeface="Times New Roman" pitchFamily="18" charset="0"/>
              </a:rPr>
              <a:t>Phát biểu nào dưới đây là đúng về liên kết gene?</a:t>
            </a:r>
          </a:p>
          <a:p>
            <a:r>
              <a:rPr lang="vi-VN" sz="2800" dirty="0">
                <a:solidFill>
                  <a:srgbClr val="FF0000"/>
                </a:solidFill>
                <a:latin typeface="Times New Roman" pitchFamily="18" charset="0"/>
                <a:cs typeface="Times New Roman" pitchFamily="18" charset="0"/>
              </a:rPr>
              <a:t>A. Trong tế bào, các gene luôn di truyền cùng nhau thành một nhóm liên kết. </a:t>
            </a:r>
            <a:endParaRPr lang="en-US" sz="2800" dirty="0">
              <a:solidFill>
                <a:srgbClr val="FF0000"/>
              </a:solidFill>
              <a:latin typeface="Times New Roman" pitchFamily="18" charset="0"/>
              <a:cs typeface="Times New Roman" pitchFamily="18" charset="0"/>
            </a:endParaRPr>
          </a:p>
          <a:p>
            <a:r>
              <a:rPr lang="vi-VN" sz="2800" dirty="0">
                <a:solidFill>
                  <a:srgbClr val="FF0000"/>
                </a:solidFill>
                <a:latin typeface="Times New Roman" pitchFamily="18" charset="0"/>
                <a:cs typeface="Times New Roman" pitchFamily="18" charset="0"/>
              </a:rPr>
              <a:t>B. Liên kết gene đảm bảo sự di truyền bền vững của từng nhóm tính trạng.</a:t>
            </a:r>
          </a:p>
          <a:p>
            <a:r>
              <a:rPr lang="vi-VN" sz="2800" dirty="0">
                <a:solidFill>
                  <a:srgbClr val="FF0000"/>
                </a:solidFill>
                <a:latin typeface="Times New Roman" pitchFamily="18" charset="0"/>
                <a:cs typeface="Times New Roman" pitchFamily="18" charset="0"/>
              </a:rPr>
              <a:t>C. Liên kết gene làm tăng sự xuất hiện biến dị tổ hợp.</a:t>
            </a:r>
          </a:p>
          <a:p>
            <a:r>
              <a:rPr lang="vi-VN" sz="2800" dirty="0">
                <a:solidFill>
                  <a:srgbClr val="FF0000"/>
                </a:solidFill>
                <a:latin typeface="Times New Roman" pitchFamily="18" charset="0"/>
                <a:cs typeface="Times New Roman" pitchFamily="18" charset="0"/>
              </a:rPr>
              <a:t>D. Ở tất cả các loài động vật, liên kết gene chỉ có ở giới đực mà không có ở giới cái.</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2: </a:t>
            </a:r>
            <a:r>
              <a:rPr lang="vi-VN" sz="2800" dirty="0">
                <a:solidFill>
                  <a:srgbClr val="FF0000"/>
                </a:solidFill>
                <a:latin typeface="Times New Roman" pitchFamily="18" charset="0"/>
                <a:cs typeface="Times New Roman" pitchFamily="18" charset="0"/>
              </a:rPr>
              <a:t>Di truyền liên kết có thể xảy ra khi nào?</a:t>
            </a:r>
          </a:p>
          <a:p>
            <a:pPr algn="just"/>
            <a:r>
              <a:rPr lang="vi-VN" sz="2800" dirty="0">
                <a:solidFill>
                  <a:srgbClr val="FF0000"/>
                </a:solidFill>
                <a:latin typeface="Times New Roman" pitchFamily="18" charset="0"/>
                <a:cs typeface="Times New Roman" pitchFamily="18" charset="0"/>
              </a:rPr>
              <a:t>A. Khi cặp</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bố mẹ thuần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chủng và khác nhau bởi hai cặp tính trạng tương phản.</a:t>
            </a:r>
          </a:p>
          <a:p>
            <a:pPr algn="just"/>
            <a:r>
              <a:rPr lang="vi-VN" sz="2800" dirty="0">
                <a:solidFill>
                  <a:srgbClr val="FF0000"/>
                </a:solidFill>
                <a:latin typeface="Times New Roman" pitchFamily="18" charset="0"/>
                <a:cs typeface="Times New Roman" pitchFamily="18" charset="0"/>
              </a:rPr>
              <a:t>B. Khi không có hiện tượng di </a:t>
            </a:r>
            <a:r>
              <a:rPr lang="en-US" sz="2800" dirty="0" err="1">
                <a:solidFill>
                  <a:srgbClr val="FF0000"/>
                </a:solidFill>
                <a:latin typeface="Times New Roman" pitchFamily="18" charset="0"/>
                <a:cs typeface="Times New Roman" pitchFamily="18" charset="0"/>
              </a:rPr>
              <a:t>truyền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liên kết với giới tính.</a:t>
            </a:r>
          </a:p>
          <a:p>
            <a:pPr algn="just"/>
            <a:r>
              <a:rPr lang="vi-VN" sz="2800" dirty="0">
                <a:solidFill>
                  <a:srgbClr val="FF0000"/>
                </a:solidFill>
                <a:latin typeface="Times New Roman" pitchFamily="18" charset="0"/>
                <a:cs typeface="Times New Roman" pitchFamily="18" charset="0"/>
              </a:rPr>
              <a:t>C. Khi các cặp gene quy định các tính trạng nằm trên cùng một cặp nhiễm sắc thể tương đồng.</a:t>
            </a:r>
          </a:p>
          <a:p>
            <a:pPr algn="just"/>
            <a:r>
              <a:rPr lang="vi-VN" sz="2800" dirty="0">
                <a:solidFill>
                  <a:srgbClr val="FF0000"/>
                </a:solidFill>
                <a:latin typeface="Times New Roman" pitchFamily="18" charset="0"/>
                <a:cs typeface="Times New Roman" pitchFamily="18" charset="0"/>
              </a:rPr>
              <a:t>D. Khi các gene nằm trên các cặp nhiễm sắc thể khác nhau.</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3:</a:t>
            </a:r>
            <a:r>
              <a:rPr lang="vi-VN" sz="2800" dirty="0">
                <a:solidFill>
                  <a:srgbClr val="FF0000"/>
                </a:solidFill>
                <a:latin typeface="Times New Roman" pitchFamily="18" charset="0"/>
                <a:cs typeface="Times New Roman" pitchFamily="18" charset="0"/>
              </a:rPr>
              <a:t> Loài nào dưới đây có cặp nhiễm sắc thể giới tính ZZ ở giới đực và ZW ở giới cái?</a:t>
            </a:r>
          </a:p>
          <a:p>
            <a:pPr algn="just"/>
            <a:r>
              <a:rPr lang="vi-VN" sz="2800" dirty="0">
                <a:solidFill>
                  <a:srgbClr val="FF0000"/>
                </a:solidFill>
                <a:latin typeface="Times New Roman" pitchFamily="18" charset="0"/>
                <a:cs typeface="Times New Roman" pitchFamily="18" charset="0"/>
              </a:rPr>
              <a:t>A. Ruồi giấm.</a:t>
            </a:r>
            <a:r>
              <a:rPr lang="en-US" sz="2800" dirty="0">
                <a:solidFill>
                  <a:srgbClr val="FF0000"/>
                </a:solidFill>
                <a:latin typeface="Times New Roman" pitchFamily="18" charset="0"/>
                <a:cs typeface="Times New Roman" pitchFamily="18" charset="0"/>
              </a:rPr>
              <a:t>					B</a:t>
            </a:r>
            <a:r>
              <a:rPr lang="vi-VN" sz="2800" dirty="0">
                <a:solidFill>
                  <a:srgbClr val="FF0000"/>
                </a:solidFill>
                <a:latin typeface="Times New Roman" pitchFamily="18" charset="0"/>
                <a:cs typeface="Times New Roman" pitchFamily="18" charset="0"/>
              </a:rPr>
              <a:t>. Người.</a:t>
            </a:r>
            <a:r>
              <a:rPr lang="en-US" sz="2800" dirty="0">
                <a:solidFill>
                  <a:srgbClr val="FF0000"/>
                </a:solidFill>
                <a:latin typeface="Times New Roman" pitchFamily="18" charset="0"/>
                <a:cs typeface="Times New Roman" pitchFamily="18" charset="0"/>
              </a:rPr>
              <a:t>		</a:t>
            </a:r>
          </a:p>
          <a:p>
            <a:pPr algn="just"/>
            <a:r>
              <a:rPr lang="en-US" sz="2800" dirty="0">
                <a:solidFill>
                  <a:srgbClr val="FF0000"/>
                </a:solidFill>
                <a:latin typeface="Times New Roman" pitchFamily="18" charset="0"/>
                <a:cs typeface="Times New Roman" pitchFamily="18" charset="0"/>
              </a:rPr>
              <a:t>C</a:t>
            </a:r>
            <a:r>
              <a:rPr lang="vi-VN" sz="2800" dirty="0">
                <a:solidFill>
                  <a:srgbClr val="FF0000"/>
                </a:solidFill>
                <a:latin typeface="Times New Roman" pitchFamily="18" charset="0"/>
                <a:cs typeface="Times New Roman" pitchFamily="18" charset="0"/>
              </a:rPr>
              <a:t>. Các động vật thuộc lớp chim.</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Động vật có vú.</a:t>
            </a:r>
            <a:r>
              <a:rPr lang="en-US" sz="2800"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1247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4: </a:t>
            </a:r>
            <a:r>
              <a:rPr lang="vi-VN" sz="2800" dirty="0">
                <a:solidFill>
                  <a:srgbClr val="FF0000"/>
                </a:solidFill>
                <a:latin typeface="Times New Roman" pitchFamily="18" charset="0"/>
                <a:cs typeface="Times New Roman" pitchFamily="18" charset="0"/>
              </a:rPr>
              <a:t>Trong tế bào 2n ở người, kí hiệu của cặp nhiễm sắc thể giới tính là</a:t>
            </a:r>
          </a:p>
          <a:p>
            <a:r>
              <a:rPr lang="vi-VN" sz="2800" dirty="0">
                <a:solidFill>
                  <a:srgbClr val="FF0000"/>
                </a:solidFill>
                <a:latin typeface="Times New Roman" pitchFamily="18" charset="0"/>
                <a:cs typeface="Times New Roman" pitchFamily="18" charset="0"/>
              </a:rPr>
              <a:t>A. XX ở nữ và XY ở nam.</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ở nữ và nam đều có cặp không tương đồng XY.</a:t>
            </a:r>
          </a:p>
          <a:p>
            <a:r>
              <a:rPr lang="vi-VN" sz="2800" dirty="0">
                <a:solidFill>
                  <a:srgbClr val="FF0000"/>
                </a:solidFill>
                <a:latin typeface="Times New Roman" pitchFamily="18" charset="0"/>
                <a:cs typeface="Times New Roman" pitchFamily="18" charset="0"/>
              </a:rPr>
              <a:t>C. XX ở nam và XY ở nữ.</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ở nữ và nam đều có cặp tương đồng XX.</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5:</a:t>
            </a:r>
            <a:r>
              <a:rPr lang="vi-VN" sz="2800" dirty="0">
                <a:solidFill>
                  <a:srgbClr val="FF0000"/>
                </a:solidFill>
                <a:latin typeface="Times New Roman" pitchFamily="18" charset="0"/>
                <a:cs typeface="Times New Roman" pitchFamily="18" charset="0"/>
              </a:rPr>
              <a:t> Yếu tố nào dưới đây ảnh hưởng đến sự phân hoá giới tính động vật?</a:t>
            </a:r>
          </a:p>
          <a:p>
            <a:pPr algn="just"/>
            <a:r>
              <a:rPr lang="vi-VN" sz="2800" dirty="0">
                <a:solidFill>
                  <a:srgbClr val="FF0000"/>
                </a:solidFill>
                <a:latin typeface="Times New Roman" pitchFamily="18" charset="0"/>
                <a:cs typeface="Times New Roman" pitchFamily="18" charset="0"/>
              </a:rPr>
              <a:t>A. Sự kết hợp các nhiễm sắc thể thường trong hình thành giao tử và hợp tử.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B. Yếu tố di truyền và nhân tố môi trường trong và ngoài tác động trực tiếp hay gián tiếp lên sự phát triển cá thể.</a:t>
            </a:r>
          </a:p>
          <a:p>
            <a:pPr algn="just"/>
            <a:r>
              <a:rPr lang="vi-VN" sz="2800" dirty="0">
                <a:solidFill>
                  <a:srgbClr val="FF0000"/>
                </a:solidFill>
                <a:latin typeface="Times New Roman" pitchFamily="18" charset="0"/>
                <a:cs typeface="Times New Roman" pitchFamily="18" charset="0"/>
              </a:rPr>
              <a:t>C. Sự chăm sóc, nuôi dưỡng của bố mẹ đối với sự phát triển của từng cá thể.</a:t>
            </a:r>
          </a:p>
          <a:p>
            <a:pPr algn="just"/>
            <a:r>
              <a:rPr lang="vi-VN" sz="2800" dirty="0">
                <a:solidFill>
                  <a:srgbClr val="FF0000"/>
                </a:solidFill>
                <a:latin typeface="Times New Roman" pitchFamily="18" charset="0"/>
                <a:cs typeface="Times New Roman" pitchFamily="18" charset="0"/>
              </a:rPr>
              <a:t>D. Sự phân li của nhiễm sắc thể giới tính trong quá trình nguyên phân.</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6:</a:t>
            </a:r>
            <a:r>
              <a:rPr lang="vi-VN" sz="2800" dirty="0">
                <a:solidFill>
                  <a:srgbClr val="FF0000"/>
                </a:solidFill>
                <a:latin typeface="Times New Roman" pitchFamily="18" charset="0"/>
                <a:cs typeface="Times New Roman" pitchFamily="18" charset="0"/>
              </a:rPr>
              <a:t> Ai là người phát hiện ra hiện tượng di truyền liên kết ở sinh vật?</a:t>
            </a:r>
          </a:p>
          <a:p>
            <a:r>
              <a:rPr lang="vi-VN" sz="2800" dirty="0">
                <a:solidFill>
                  <a:srgbClr val="FF0000"/>
                </a:solidFill>
                <a:latin typeface="Times New Roman" pitchFamily="18" charset="0"/>
                <a:cs typeface="Times New Roman" pitchFamily="18" charset="0"/>
              </a:rPr>
              <a:t>A. Mendel.</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 B. Morgan. </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 Darwin.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Paplop.</a:t>
            </a:r>
          </a:p>
          <a:p>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7:</a:t>
            </a:r>
            <a:r>
              <a:rPr lang="vi-VN" sz="2800" dirty="0">
                <a:solidFill>
                  <a:srgbClr val="FF0000"/>
                </a:solidFill>
                <a:latin typeface="Times New Roman" pitchFamily="18" charset="0"/>
                <a:cs typeface="Times New Roman" pitchFamily="18" charset="0"/>
              </a:rPr>
              <a:t> Ở động vật có vú và ruồi giấm, cặp nhiễm sắc thể giới tính ở</a:t>
            </a:r>
          </a:p>
          <a:p>
            <a:r>
              <a:rPr lang="vi-VN" sz="2800" dirty="0">
                <a:solidFill>
                  <a:srgbClr val="FF0000"/>
                </a:solidFill>
                <a:latin typeface="Times New Roman" pitchFamily="18" charset="0"/>
                <a:cs typeface="Times New Roman" pitchFamily="18" charset="0"/>
              </a:rPr>
              <a:t>A. con cái là XX, con đực là XO. </a:t>
            </a:r>
            <a:r>
              <a:rPr lang="en-US" sz="2800" dirty="0">
                <a:solidFill>
                  <a:srgbClr val="FF0000"/>
                </a:solidFill>
                <a:latin typeface="Times New Roman" pitchFamily="18" charset="0"/>
                <a:cs typeface="Times New Roman" pitchFamily="18" charset="0"/>
              </a:rPr>
              <a:t>	B</a:t>
            </a:r>
            <a:r>
              <a:rPr lang="vi-VN" sz="2800" dirty="0">
                <a:solidFill>
                  <a:srgbClr val="FF0000"/>
                </a:solidFill>
                <a:latin typeface="Times New Roman" pitchFamily="18" charset="0"/>
                <a:cs typeface="Times New Roman" pitchFamily="18" charset="0"/>
              </a:rPr>
              <a:t>. con cái là XX, con đực là XY.</a:t>
            </a:r>
          </a:p>
          <a:p>
            <a:r>
              <a:rPr lang="en-US" sz="2800" dirty="0">
                <a:solidFill>
                  <a:srgbClr val="FF0000"/>
                </a:solidFill>
                <a:latin typeface="Times New Roman" pitchFamily="18" charset="0"/>
                <a:cs typeface="Times New Roman" pitchFamily="18" charset="0"/>
              </a:rPr>
              <a:t>C</a:t>
            </a:r>
            <a:r>
              <a:rPr lang="vi-VN" sz="2800" dirty="0">
                <a:solidFill>
                  <a:srgbClr val="FF0000"/>
                </a:solidFill>
                <a:latin typeface="Times New Roman" pitchFamily="18" charset="0"/>
                <a:cs typeface="Times New Roman" pitchFamily="18" charset="0"/>
              </a:rPr>
              <a:t>. con cái là XO, con đực là XY. </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con cái XY, con đực là XX.</a:t>
            </a: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0" y="-72571"/>
            <a:ext cx="12192000" cy="6555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8: </a:t>
            </a:r>
            <a:r>
              <a:rPr lang="vi-VN" sz="2800" dirty="0">
                <a:solidFill>
                  <a:srgbClr val="FF0000"/>
                </a:solidFill>
                <a:latin typeface="Times New Roman" pitchFamily="18" charset="0"/>
                <a:cs typeface="Times New Roman" pitchFamily="18" charset="0"/>
              </a:rPr>
              <a:t>Hiện tượng nhiều gene cùng phân bố trên chiều dài của nhiễm sắc th</a:t>
            </a:r>
            <a:r>
              <a:rPr lang="en-US" sz="2800" dirty="0">
                <a:solidFill>
                  <a:srgbClr val="FF0000"/>
                </a:solidFill>
                <a:latin typeface="Times New Roman" pitchFamily="18" charset="0"/>
                <a:cs typeface="Times New Roman" pitchFamily="18" charset="0"/>
              </a:rPr>
              <a:t>ể </a:t>
            </a:r>
            <a:r>
              <a:rPr lang="vi-VN" sz="2800" dirty="0">
                <a:solidFill>
                  <a:srgbClr val="FF0000"/>
                </a:solidFill>
                <a:latin typeface="Times New Roman" pitchFamily="18" charset="0"/>
                <a:cs typeface="Times New Roman" pitchFamily="18" charset="0"/>
              </a:rPr>
              <a:t>hình thành nên</a:t>
            </a:r>
          </a:p>
          <a:p>
            <a:pPr algn="just"/>
            <a:r>
              <a:rPr lang="vi-VN" sz="2800" dirty="0">
                <a:solidFill>
                  <a:srgbClr val="FF0000"/>
                </a:solidFill>
                <a:latin typeface="Times New Roman" pitchFamily="18" charset="0"/>
                <a:cs typeface="Times New Roman" pitchFamily="18" charset="0"/>
              </a:rPr>
              <a:t>A</a:t>
            </a:r>
            <a:r>
              <a:rPr lang="en-US" sz="2800" dirty="0">
                <a:solidFill>
                  <a:srgbClr val="FF0000"/>
                </a:solidFill>
                <a:latin typeface="Times New Roman" pitchFamily="18" charset="0"/>
                <a:cs typeface="Times New Roman" pitchFamily="18" charset="0"/>
              </a:rPr>
              <a:t>.</a:t>
            </a:r>
            <a:r>
              <a:rPr lang="vi-VN" sz="2800" dirty="0">
                <a:solidFill>
                  <a:srgbClr val="FF0000"/>
                </a:solidFill>
                <a:latin typeface="Times New Roman" pitchFamily="18" charset="0"/>
                <a:cs typeface="Times New Roman" pitchFamily="18" charset="0"/>
              </a:rPr>
              <a:t> nhóm gene liên kết.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cặp nhiễm sắc thể tương đồng.</a:t>
            </a:r>
          </a:p>
          <a:p>
            <a:pPr algn="just"/>
            <a:r>
              <a:rPr lang="vi-VN" sz="2800" dirty="0">
                <a:solidFill>
                  <a:srgbClr val="FF0000"/>
                </a:solidFill>
                <a:latin typeface="Times New Roman" pitchFamily="18" charset="0"/>
                <a:cs typeface="Times New Roman" pitchFamily="18" charset="0"/>
              </a:rPr>
              <a:t>C. các cặp gene tương phản.</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nhóm gene độc lập.</a:t>
            </a: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9:</a:t>
            </a:r>
            <a:r>
              <a:rPr lang="vi-VN" sz="2800" dirty="0">
                <a:solidFill>
                  <a:srgbClr val="FF0000"/>
                </a:solidFill>
                <a:latin typeface="Times New Roman" pitchFamily="18" charset="0"/>
                <a:cs typeface="Times New Roman" pitchFamily="18" charset="0"/>
              </a:rPr>
              <a:t> Theo lí thuyết, phép lai nào dưới đây được xem là phép lai phân tích ở ruồi gi</a:t>
            </a:r>
            <a:r>
              <a:rPr lang="en-US" sz="2800" dirty="0">
                <a:solidFill>
                  <a:srgbClr val="FF0000"/>
                </a:solidFill>
                <a:latin typeface="Times New Roman" pitchFamily="18" charset="0"/>
                <a:cs typeface="Times New Roman" pitchFamily="18" charset="0"/>
              </a:rPr>
              <a:t>ấ</a:t>
            </a:r>
            <a:r>
              <a:rPr lang="vi-VN" sz="2800" dirty="0">
                <a:solidFill>
                  <a:srgbClr val="FF0000"/>
                </a:solidFill>
                <a:latin typeface="Times New Roman" pitchFamily="18" charset="0"/>
                <a:cs typeface="Times New Roman" pitchFamily="18" charset="0"/>
              </a:rPr>
              <a:t>m?</a:t>
            </a:r>
          </a:p>
          <a:p>
            <a:pPr algn="just"/>
            <a:r>
              <a:rPr lang="vi-VN" sz="2800" dirty="0">
                <a:solidFill>
                  <a:srgbClr val="FF0000"/>
                </a:solidFill>
                <a:latin typeface="Times New Roman" pitchFamily="18" charset="0"/>
                <a:cs typeface="Times New Roman" pitchFamily="18" charset="0"/>
              </a:rPr>
              <a:t>A. Thân xám, cánh dài × Thân xám, cánh dài.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B. Thân xám, cánh ngắn × Thân đen, cánh ngắn.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C. Thân xám, cánh ngắn × Thân đen, cánh dài. </a:t>
            </a:r>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D. Thân xám, cánh dài × Thân đen, cánh ngắn.</a:t>
            </a:r>
            <a:endParaRPr lang="en-US" sz="2800" dirty="0">
              <a:solidFill>
                <a:srgbClr val="FF0000"/>
              </a:solidFill>
              <a:latin typeface="Times New Roman" pitchFamily="18" charset="0"/>
              <a:cs typeface="Times New Roman" pitchFamily="18" charset="0"/>
            </a:endParaRPr>
          </a:p>
          <a:p>
            <a:pPr algn="just"/>
            <a:r>
              <a:rPr lang="en-US" sz="2800" b="1" dirty="0" err="1">
                <a:solidFill>
                  <a:srgbClr val="FF0000"/>
                </a:solidFill>
                <a:latin typeface="Times New Roman" pitchFamily="18" charset="0"/>
                <a:cs typeface="Times New Roman" pitchFamily="18" charset="0"/>
              </a:rPr>
              <a:t>Bài</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tập</a:t>
            </a:r>
            <a:r>
              <a:rPr lang="en-US" sz="2800" b="1" dirty="0">
                <a:solidFill>
                  <a:srgbClr val="FF0000"/>
                </a:solidFill>
                <a:latin typeface="Times New Roman" pitchFamily="18" charset="0"/>
                <a:cs typeface="Times New Roman" pitchFamily="18" charset="0"/>
              </a:rPr>
              <a:t> 10:</a:t>
            </a:r>
            <a:r>
              <a:rPr lang="vi-VN" sz="2800" dirty="0"/>
              <a:t> </a:t>
            </a:r>
            <a:r>
              <a:rPr lang="vi-VN" sz="2800" dirty="0">
                <a:solidFill>
                  <a:srgbClr val="FF0000"/>
                </a:solidFill>
                <a:latin typeface="Times New Roman" pitchFamily="18" charset="0"/>
                <a:cs typeface="Times New Roman" pitchFamily="18" charset="0"/>
              </a:rPr>
              <a:t>Quá trình giảm phân diễn ra bình thường và không có trao đổi chéo, cơ thể</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ruồi giấm đực có kiểu gene</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cho mấy loại giao tử?</a:t>
            </a:r>
          </a:p>
          <a:p>
            <a:pPr algn="just"/>
            <a:endParaRPr lang="en-US" sz="2800" dirty="0">
              <a:solidFill>
                <a:srgbClr val="FF0000"/>
              </a:solidFill>
              <a:latin typeface="Times New Roman" pitchFamily="18" charset="0"/>
              <a:cs typeface="Times New Roman" pitchFamily="18" charset="0"/>
            </a:endParaRPr>
          </a:p>
          <a:p>
            <a:pPr algn="just"/>
            <a:r>
              <a:rPr lang="vi-VN" sz="2800" dirty="0">
                <a:solidFill>
                  <a:srgbClr val="FF0000"/>
                </a:solidFill>
                <a:latin typeface="Times New Roman" pitchFamily="18" charset="0"/>
                <a:cs typeface="Times New Roman" pitchFamily="18" charset="0"/>
              </a:rPr>
              <a:t>A. 2 loại: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B. 4 loại: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p>
          <a:p>
            <a:pPr algn="just"/>
            <a:r>
              <a:rPr lang="vi-VN" sz="2800" dirty="0">
                <a:solidFill>
                  <a:srgbClr val="FF0000"/>
                </a:solidFill>
                <a:latin typeface="Times New Roman" pitchFamily="18" charset="0"/>
                <a:cs typeface="Times New Roman" pitchFamily="18" charset="0"/>
              </a:rPr>
              <a:t>C. 2 loại: </a:t>
            </a:r>
            <a:r>
              <a:rPr lang="vi-VN" sz="2800" u="sng" dirty="0">
                <a:solidFill>
                  <a:srgbClr val="FF0000"/>
                </a:solidFill>
                <a:latin typeface="Times New Roman" pitchFamily="18" charset="0"/>
                <a:cs typeface="Times New Roman" pitchFamily="18" charset="0"/>
              </a:rPr>
              <a:t>Bb</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Vv</a:t>
            </a:r>
            <a:r>
              <a:rPr lang="vi-VN" sz="2800" dirty="0">
                <a:solidFill>
                  <a:srgbClr val="FF0000"/>
                </a:solidFill>
                <a:latin typeface="Times New Roman" pitchFamily="18" charset="0"/>
                <a:cs typeface="Times New Roman" pitchFamily="18" charset="0"/>
              </a:rPr>
              <a:t>.</a:t>
            </a:r>
            <a:r>
              <a:rPr lang="en-US" sz="2800" dirty="0">
                <a:solidFill>
                  <a:srgbClr val="FF0000"/>
                </a:solidFill>
                <a:latin typeface="Times New Roman" pitchFamily="18" charset="0"/>
                <a:cs typeface="Times New Roman" pitchFamily="18" charset="0"/>
              </a:rPr>
              <a:t>		</a:t>
            </a:r>
            <a:r>
              <a:rPr lang="vi-VN" sz="2800" dirty="0">
                <a:solidFill>
                  <a:srgbClr val="FF0000"/>
                </a:solidFill>
                <a:latin typeface="Times New Roman" pitchFamily="18" charset="0"/>
                <a:cs typeface="Times New Roman" pitchFamily="18" charset="0"/>
              </a:rPr>
              <a:t>D. 3 loại: </a:t>
            </a:r>
            <a:r>
              <a:rPr lang="vi-VN" sz="2800" u="sng" dirty="0">
                <a:solidFill>
                  <a:srgbClr val="FF0000"/>
                </a:solidFill>
                <a:latin typeface="Times New Roman" pitchFamily="18" charset="0"/>
                <a:cs typeface="Times New Roman" pitchFamily="18" charset="0"/>
              </a:rPr>
              <a:t>Bb</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 </a:t>
            </a:r>
            <a:r>
              <a:rPr lang="vi-VN" sz="2800" u="sng" dirty="0">
                <a:solidFill>
                  <a:srgbClr val="FF0000"/>
                </a:solidFill>
                <a:latin typeface="Times New Roman" pitchFamily="18" charset="0"/>
                <a:cs typeface="Times New Roman" pitchFamily="18" charset="0"/>
              </a:rPr>
              <a:t>bV</a:t>
            </a:r>
            <a:r>
              <a:rPr lang="vi-VN" sz="2800" dirty="0">
                <a:solidFill>
                  <a:srgbClr val="FF0000"/>
                </a:solidFill>
                <a:latin typeface="Times New Roman" pitchFamily="18" charset="0"/>
                <a:cs typeface="Times New Roman" pitchFamily="18" charset="0"/>
              </a:rPr>
              <a:t>.</a:t>
            </a:r>
          </a:p>
        </p:txBody>
      </p:sp>
      <p:grpSp>
        <p:nvGrpSpPr>
          <p:cNvPr id="3" name="Group 2"/>
          <p:cNvGrpSpPr/>
          <p:nvPr/>
        </p:nvGrpSpPr>
        <p:grpSpPr>
          <a:xfrm>
            <a:off x="4513945" y="4535722"/>
            <a:ext cx="747484" cy="907849"/>
            <a:chOff x="3563259" y="3120571"/>
            <a:chExt cx="747484" cy="907849"/>
          </a:xfrm>
        </p:grpSpPr>
        <p:sp>
          <p:nvSpPr>
            <p:cNvPr id="4" name="TextBox 3"/>
            <p:cNvSpPr txBox="1"/>
            <p:nvPr/>
          </p:nvSpPr>
          <p:spPr>
            <a:xfrm>
              <a:off x="3585029" y="3120571"/>
              <a:ext cx="725714" cy="523220"/>
            </a:xfrm>
            <a:prstGeom prst="rect">
              <a:avLst/>
            </a:prstGeom>
            <a:noFill/>
          </p:spPr>
          <p:txBody>
            <a:bodyPr wrap="square" rtlCol="0">
              <a:spAutoFit/>
            </a:bodyPr>
            <a:lstStyle/>
            <a:p>
              <a:r>
                <a:rPr lang="en-US" sz="2800" u="sng" dirty="0">
                  <a:solidFill>
                    <a:srgbClr val="FF0000"/>
                  </a:solidFill>
                  <a:latin typeface="Times New Roman" pitchFamily="18" charset="0"/>
                  <a:cs typeface="Times New Roman" pitchFamily="18" charset="0"/>
                </a:rPr>
                <a:t>BV</a:t>
              </a:r>
            </a:p>
          </p:txBody>
        </p:sp>
        <p:sp>
          <p:nvSpPr>
            <p:cNvPr id="5" name="TextBox 4"/>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FF0000"/>
                  </a:solidFill>
                  <a:latin typeface="Times New Roman" pitchFamily="18" charset="0"/>
                  <a:cs typeface="Times New Roman" pitchFamily="18" charset="0"/>
                </a:rPr>
                <a:t>bv</a:t>
              </a:r>
              <a:endParaRPr lang="en-US" sz="2800" dirty="0">
                <a:solidFill>
                  <a:srgbClr val="FF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withEffect">
                                  <p:stCondLst>
                                    <p:cond delay="0"/>
                                  </p:stCondLst>
                                  <p:childTnLst>
                                    <p:set>
                                      <p:cBhvr>
                                        <p:cTn id="6" dur="1" fill="hold">
                                          <p:stCondLst>
                                            <p:cond delay="0"/>
                                          </p:stCondLst>
                                        </p:cTn>
                                        <p:tgtEl>
                                          <p:spTgt spid="6145"/>
                                        </p:tgtEl>
                                        <p:attrNameLst>
                                          <p:attrName>style.visibility</p:attrName>
                                        </p:attrNameLst>
                                      </p:cBhvr>
                                      <p:to>
                                        <p:strVal val="visible"/>
                                      </p:to>
                                    </p:set>
                                    <p:anim calcmode="lin" valueType="num">
                                      <p:cBhvr>
                                        <p:cTn id="7" dur="500" fill="hold"/>
                                        <p:tgtEl>
                                          <p:spTgt spid="6145"/>
                                        </p:tgtEl>
                                        <p:attrNameLst>
                                          <p:attrName>ppt_w</p:attrName>
                                        </p:attrNameLst>
                                      </p:cBhvr>
                                      <p:tavLst>
                                        <p:tav tm="0">
                                          <p:val>
                                            <p:fltVal val="0"/>
                                          </p:val>
                                        </p:tav>
                                        <p:tav tm="100000">
                                          <p:val>
                                            <p:strVal val="#ppt_w"/>
                                          </p:val>
                                        </p:tav>
                                      </p:tavLst>
                                    </p:anim>
                                    <p:anim calcmode="lin" valueType="num">
                                      <p:cBhvr>
                                        <p:cTn id="8" dur="500" fill="hold"/>
                                        <p:tgtEl>
                                          <p:spTgt spid="6145"/>
                                        </p:tgtEl>
                                        <p:attrNameLst>
                                          <p:attrName>ppt_h</p:attrName>
                                        </p:attrNameLst>
                                      </p:cBhvr>
                                      <p:tavLst>
                                        <p:tav tm="0">
                                          <p:val>
                                            <p:fltVal val="0"/>
                                          </p:val>
                                        </p:tav>
                                        <p:tav tm="100000">
                                          <p:val>
                                            <p:strVal val="#ppt_h"/>
                                          </p:val>
                                        </p:tav>
                                      </p:tavLst>
                                    </p:anim>
                                    <p:animEffect transition="in" filter="fade">
                                      <p:cBhvr>
                                        <p:cTn id="9" dur="500"/>
                                        <p:tgtEl>
                                          <p:spTgt spid="6145"/>
                                        </p:tgtEl>
                                      </p:cBhvr>
                                    </p:animEffect>
                                  </p:childTnLst>
                                </p:cTn>
                              </p:par>
                            </p:childTnLst>
                          </p:cTn>
                        </p:par>
                      </p:childTnLst>
                    </p:cTn>
                  </p:par>
                  <p:par>
                    <p:cTn id="10" fill="hold">
                      <p:stCondLst>
                        <p:cond delay="indefinite"/>
                      </p:stCondLst>
                      <p:childTnLst>
                        <p:par>
                          <p:cTn id="11" fill="hold">
                            <p:stCondLst>
                              <p:cond delay="0"/>
                            </p:stCondLst>
                            <p:childTnLst>
                              <p:par>
                                <p:cTn id="12" presetID="23" presetClass="entr" presetSubtype="16"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1000" fill="hold"/>
                                        <p:tgtEl>
                                          <p:spTgt spid="3"/>
                                        </p:tgtEl>
                                        <p:attrNameLst>
                                          <p:attrName>ppt_w</p:attrName>
                                        </p:attrNameLst>
                                      </p:cBhvr>
                                      <p:tavLst>
                                        <p:tav tm="0">
                                          <p:val>
                                            <p:fltVal val="0"/>
                                          </p:val>
                                        </p:tav>
                                        <p:tav tm="100000">
                                          <p:val>
                                            <p:strVal val="#ppt_w"/>
                                          </p:val>
                                        </p:tav>
                                      </p:tavLst>
                                    </p:anim>
                                    <p:anim calcmode="lin" valueType="num">
                                      <p:cBhvr>
                                        <p:cTn id="15" dur="1000" fill="hold"/>
                                        <p:tgtEl>
                                          <p:spTgt spid="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srcRect/>
          <a:stretch>
            <a:fillRect/>
          </a:stretch>
        </p:blipFill>
        <p:spPr bwMode="auto">
          <a:xfrm>
            <a:off x="-1" y="2606651"/>
            <a:ext cx="12167827" cy="1646012"/>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DI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Box 11"/>
          <p:cNvSpPr txBox="1"/>
          <p:nvPr/>
        </p:nvSpPr>
        <p:spPr>
          <a:xfrm>
            <a:off x="0" y="834565"/>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Khái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strips(upRight)">
                                      <p:cBhvr>
                                        <p:cTn id="7" dur="1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strips(upRight)">
                                      <p:cBhvr>
                                        <p:cTn id="12"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8040914" y="0"/>
            <a:ext cx="4151086" cy="1815882"/>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a)</a:t>
            </a:r>
            <a:r>
              <a:rPr lang="vi-VN" sz="2800" dirty="0">
                <a:solidFill>
                  <a:srgbClr val="FF00FF"/>
                </a:solidFill>
                <a:latin typeface="Times New Roman" pitchFamily="18" charset="0"/>
                <a:cs typeface="Times New Roman" pitchFamily="18" charset="0"/>
              </a:rPr>
              <a:t> Thân xám và cánh dài luôn di truyền cùng nhau. Thân đen và cánh </a:t>
            </a:r>
            <a:r>
              <a:rPr lang="en-US" sz="2800" dirty="0" err="1">
                <a:solidFill>
                  <a:srgbClr val="FF00FF"/>
                </a:solidFill>
                <a:latin typeface="Times New Roman" pitchFamily="18" charset="0"/>
                <a:cs typeface="Times New Roman" pitchFamily="18" charset="0"/>
              </a:rPr>
              <a:t>ngắn</a:t>
            </a:r>
            <a:r>
              <a:rPr lang="vi-VN" sz="2800" dirty="0">
                <a:solidFill>
                  <a:srgbClr val="FF00FF"/>
                </a:solidFill>
                <a:latin typeface="Times New Roman" pitchFamily="18" charset="0"/>
                <a:cs typeface="Times New Roman" pitchFamily="18" charset="0"/>
              </a:rPr>
              <a:t> luôn di truyền cùng nhau.</a:t>
            </a:r>
          </a:p>
        </p:txBody>
      </p:sp>
      <p:pic>
        <p:nvPicPr>
          <p:cNvPr id="2051" name="Picture 3"/>
          <p:cNvPicPr>
            <a:picLocks noChangeAspect="1" noChangeArrowheads="1"/>
          </p:cNvPicPr>
          <p:nvPr/>
        </p:nvPicPr>
        <p:blipFill>
          <a:blip r:embed="rId2"/>
          <a:srcRect/>
          <a:stretch>
            <a:fillRect/>
          </a:stretch>
        </p:blipFill>
        <p:spPr bwMode="auto">
          <a:xfrm>
            <a:off x="0" y="-1"/>
            <a:ext cx="8011886" cy="5448511"/>
          </a:xfrm>
          <a:prstGeom prst="rect">
            <a:avLst/>
          </a:prstGeom>
          <a:noFill/>
          <a:ln w="9525">
            <a:noFill/>
            <a:miter lim="800000"/>
            <a:headEnd/>
            <a:tailEnd/>
          </a:ln>
          <a:effectLst/>
        </p:spPr>
      </p:pic>
      <p:sp>
        <p:nvSpPr>
          <p:cNvPr id="6" name="Rectangle 5"/>
          <p:cNvSpPr/>
          <p:nvPr/>
        </p:nvSpPr>
        <p:spPr>
          <a:xfrm>
            <a:off x="8040914" y="1821543"/>
            <a:ext cx="4151086" cy="1384995"/>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b) </a:t>
            </a:r>
            <a:r>
              <a:rPr lang="vi-VN" sz="2800" dirty="0">
                <a:solidFill>
                  <a:srgbClr val="FF00FF"/>
                </a:solidFill>
                <a:latin typeface="Times New Roman" pitchFamily="18" charset="0"/>
                <a:cs typeface="Times New Roman" pitchFamily="18" charset="0"/>
              </a:rPr>
              <a:t>Gene quy định màu sắc thân và chiều dài cánh luôn cùng nằm trên 1 NST.</a:t>
            </a:r>
            <a:r>
              <a:rPr lang="en-US" sz="2800" dirty="0">
                <a:solidFill>
                  <a:srgbClr val="FF00FF"/>
                </a:solidFill>
                <a:latin typeface="Times New Roman" pitchFamily="18" charset="0"/>
                <a:cs typeface="Times New Roman" pitchFamily="18" charset="0"/>
              </a:rPr>
              <a:t> </a:t>
            </a:r>
            <a:endParaRPr lang="vi-VN" sz="2800" dirty="0">
              <a:solidFill>
                <a:srgbClr val="FF00FF"/>
              </a:solidFill>
              <a:latin typeface="Times New Roman" pitchFamily="18" charset="0"/>
              <a:cs typeface="Times New Roman" pitchFamily="18" charset="0"/>
            </a:endParaRPr>
          </a:p>
        </p:txBody>
      </p:sp>
      <p:sp>
        <p:nvSpPr>
          <p:cNvPr id="7" name="Rectangle 6"/>
          <p:cNvSpPr/>
          <p:nvPr/>
        </p:nvSpPr>
        <p:spPr>
          <a:xfrm>
            <a:off x="8040914" y="3222176"/>
            <a:ext cx="4151086" cy="1384995"/>
          </a:xfrm>
          <a:prstGeom prst="rect">
            <a:avLst/>
          </a:prstGeom>
        </p:spPr>
        <p:txBody>
          <a:bodyPr wrap="square">
            <a:spAutoFit/>
          </a:bodyPr>
          <a:lstStyle/>
          <a:p>
            <a:pPr algn="just"/>
            <a:r>
              <a:rPr lang="en-US" sz="2800" dirty="0">
                <a:solidFill>
                  <a:srgbClr val="FF00FF"/>
                </a:solidFill>
                <a:latin typeface="Times New Roman" pitchFamily="18" charset="0"/>
                <a:cs typeface="Times New Roman" pitchFamily="18" charset="0"/>
              </a:rPr>
              <a:t>c) </a:t>
            </a:r>
            <a:r>
              <a:rPr lang="en-US" sz="2800" dirty="0" err="1">
                <a:solidFill>
                  <a:srgbClr val="FF00FF"/>
                </a:solidFill>
                <a:latin typeface="Times New Roman" pitchFamily="18" charset="0"/>
                <a:cs typeface="Times New Roman" pitchFamily="18" charset="0"/>
              </a:rPr>
              <a:t>Cơ</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thể</a:t>
            </a: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F</a:t>
            </a:r>
            <a:r>
              <a:rPr lang="vi-VN" sz="2800" baseline="-25000" dirty="0">
                <a:solidFill>
                  <a:srgbClr val="FF00FF"/>
                </a:solidFill>
                <a:latin typeface="Times New Roman" pitchFamily="18" charset="0"/>
                <a:cs typeface="Times New Roman" pitchFamily="18" charset="0"/>
              </a:rPr>
              <a:t>1</a:t>
            </a:r>
            <a:r>
              <a:rPr lang="vi-VN"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khi</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giảm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phân</a:t>
            </a:r>
            <a:r>
              <a:rPr lang="en-US" sz="2800" dirty="0">
                <a:solidFill>
                  <a:srgbClr val="FF00FF"/>
                </a:solidFill>
                <a:latin typeface="Times New Roman" pitchFamily="18" charset="0"/>
                <a:cs typeface="Times New Roman" pitchFamily="18" charset="0"/>
              </a:rPr>
              <a:t> </a:t>
            </a:r>
            <a:r>
              <a:rPr lang="vi-VN" sz="2800" dirty="0">
                <a:solidFill>
                  <a:srgbClr val="FF00FF"/>
                </a:solidFill>
                <a:latin typeface="Times New Roman" pitchFamily="18" charset="0"/>
                <a:cs typeface="Times New Roman" pitchFamily="18" charset="0"/>
              </a:rPr>
              <a:t>tạo ra các loại giao tử: </a:t>
            </a:r>
            <a:r>
              <a:rPr lang="vi-VN" sz="2800" u="sng" dirty="0">
                <a:solidFill>
                  <a:srgbClr val="FF00FF"/>
                </a:solidFill>
                <a:latin typeface="Times New Roman" pitchFamily="18" charset="0"/>
                <a:cs typeface="Times New Roman" pitchFamily="18" charset="0"/>
              </a:rPr>
              <a:t>BV</a:t>
            </a:r>
            <a:r>
              <a:rPr lang="vi-VN" sz="2800" dirty="0">
                <a:solidFill>
                  <a:srgbClr val="FF00FF"/>
                </a:solidFill>
                <a:latin typeface="Times New Roman" pitchFamily="18" charset="0"/>
                <a:cs typeface="Times New Roman" pitchFamily="18" charset="0"/>
              </a:rPr>
              <a:t> và </a:t>
            </a:r>
            <a:r>
              <a:rPr lang="vi-VN" sz="2800" u="sng" dirty="0">
                <a:solidFill>
                  <a:srgbClr val="FF00FF"/>
                </a:solidFill>
                <a:latin typeface="Times New Roman" pitchFamily="18" charset="0"/>
                <a:cs typeface="Times New Roman" pitchFamily="18" charset="0"/>
              </a:rPr>
              <a:t>bv</a:t>
            </a:r>
            <a:r>
              <a:rPr lang="en-US" sz="2800" dirty="0">
                <a:solidFill>
                  <a:srgbClr val="FF00FF"/>
                </a:solidFill>
                <a:latin typeface="Times New Roman" pitchFamily="18" charset="0"/>
                <a:cs typeface="Times New Roman" pitchFamily="18" charset="0"/>
              </a:rPr>
              <a:t>.</a:t>
            </a:r>
            <a:endParaRPr lang="vi-VN"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withEffect">
                                  <p:stCondLst>
                                    <p:cond delay="0"/>
                                  </p:stCondLst>
                                  <p:iterate type="lt">
                                    <p:tmPct val="5000"/>
                                  </p:iterate>
                                  <p:childTnLst>
                                    <p:set>
                                      <p:cBhvr>
                                        <p:cTn id="6" dur="1" fill="hold">
                                          <p:stCondLst>
                                            <p:cond delay="0"/>
                                          </p:stCondLst>
                                        </p:cTn>
                                        <p:tgtEl>
                                          <p:spTgt spid="2051"/>
                                        </p:tgtEl>
                                        <p:attrNameLst>
                                          <p:attrName>style.visibility</p:attrName>
                                        </p:attrNameLst>
                                      </p:cBhvr>
                                      <p:to>
                                        <p:strVal val="visible"/>
                                      </p:to>
                                    </p:set>
                                    <p:anim calcmode="lin" valueType="num">
                                      <p:cBhvr>
                                        <p:cTn id="7" dur="1000" fill="hold"/>
                                        <p:tgtEl>
                                          <p:spTgt spid="2051"/>
                                        </p:tgtEl>
                                        <p:attrNameLst>
                                          <p:attrName>ppt_w</p:attrName>
                                        </p:attrNameLst>
                                      </p:cBhvr>
                                      <p:tavLst>
                                        <p:tav tm="0">
                                          <p:val>
                                            <p:fltVal val="0"/>
                                          </p:val>
                                        </p:tav>
                                        <p:tav tm="100000">
                                          <p:val>
                                            <p:strVal val="#ppt_w"/>
                                          </p:val>
                                        </p:tav>
                                      </p:tavLst>
                                    </p:anim>
                                    <p:anim calcmode="lin" valueType="num">
                                      <p:cBhvr>
                                        <p:cTn id="8" dur="1000" fill="hold"/>
                                        <p:tgtEl>
                                          <p:spTgt spid="2051"/>
                                        </p:tgtEl>
                                        <p:attrNameLst>
                                          <p:attrName>ppt_h</p:attrName>
                                        </p:attrNameLst>
                                      </p:cBhvr>
                                      <p:tavLst>
                                        <p:tav tm="0">
                                          <p:val>
                                            <p:fltVal val="0"/>
                                          </p:val>
                                        </p:tav>
                                        <p:tav tm="100000">
                                          <p:val>
                                            <p:strVal val="#ppt_h"/>
                                          </p:val>
                                        </p:tav>
                                      </p:tavLst>
                                    </p:anim>
                                    <p:anim calcmode="lin" valueType="num">
                                      <p:cBhvr>
                                        <p:cTn id="9" dur="1000" fill="hold"/>
                                        <p:tgtEl>
                                          <p:spTgt spid="2051"/>
                                        </p:tgtEl>
                                        <p:attrNameLst>
                                          <p:attrName>style.rotation</p:attrName>
                                        </p:attrNameLst>
                                      </p:cBhvr>
                                      <p:tavLst>
                                        <p:tav tm="0">
                                          <p:val>
                                            <p:fltVal val="90"/>
                                          </p:val>
                                        </p:tav>
                                        <p:tav tm="100000">
                                          <p:val>
                                            <p:fltVal val="0"/>
                                          </p:val>
                                        </p:tav>
                                      </p:tavLst>
                                    </p:anim>
                                    <p:animEffect transition="in" filter="fade">
                                      <p:cBhvr>
                                        <p:cTn id="10" dur="1000"/>
                                        <p:tgtEl>
                                          <p:spTgt spid="2051"/>
                                        </p:tgtEl>
                                      </p:cBhvr>
                                    </p:animEffect>
                                  </p:childTnLst>
                                </p:cTn>
                              </p:par>
                            </p:childTnLst>
                          </p:cTn>
                        </p:par>
                      </p:childTnLst>
                    </p:cTn>
                  </p:par>
                  <p:par>
                    <p:cTn id="11" fill="hold">
                      <p:stCondLst>
                        <p:cond delay="indefinite"/>
                      </p:stCondLst>
                      <p:childTnLst>
                        <p:par>
                          <p:cTn id="12" fill="hold">
                            <p:stCondLst>
                              <p:cond delay="0"/>
                            </p:stCondLst>
                            <p:childTnLst>
                              <p:par>
                                <p:cTn id="13" presetID="21" presetClass="entr" presetSubtype="4" fill="hold" nodeType="clickEffect">
                                  <p:stCondLst>
                                    <p:cond delay="0"/>
                                  </p:stCondLst>
                                  <p:childTnLst>
                                    <p:set>
                                      <p:cBhvr>
                                        <p:cTn id="14" dur="1" fill="hold">
                                          <p:stCondLst>
                                            <p:cond delay="0"/>
                                          </p:stCondLst>
                                        </p:cTn>
                                        <p:tgtEl>
                                          <p:spTgt spid="12">
                                            <p:txEl>
                                              <p:pRg st="0" end="0"/>
                                            </p:txEl>
                                          </p:spTgt>
                                        </p:tgtEl>
                                        <p:attrNameLst>
                                          <p:attrName>style.visibility</p:attrName>
                                        </p:attrNameLst>
                                      </p:cBhvr>
                                      <p:to>
                                        <p:strVal val="visible"/>
                                      </p:to>
                                    </p:set>
                                    <p:animEffect transition="in" filter="wheel(4)">
                                      <p:cBhvr>
                                        <p:cTn id="15" dur="1000"/>
                                        <p:tgtEl>
                                          <p:spTgt spid="12">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1" presetClass="entr" presetSubtype="4" fill="hold"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wheel(4)">
                                      <p:cBhvr>
                                        <p:cTn id="20" dur="1000"/>
                                        <p:tgtEl>
                                          <p:spTgt spid="6">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1" presetClass="entr" presetSubtype="4" fill="hold" nodeType="clickEffect">
                                  <p:stCondLst>
                                    <p:cond delay="0"/>
                                  </p:stCondLst>
                                  <p:childTnLst>
                                    <p:set>
                                      <p:cBhvr>
                                        <p:cTn id="24" dur="1" fill="hold">
                                          <p:stCondLst>
                                            <p:cond delay="0"/>
                                          </p:stCondLst>
                                        </p:cTn>
                                        <p:tgtEl>
                                          <p:spTgt spid="7">
                                            <p:txEl>
                                              <p:pRg st="0" end="0"/>
                                            </p:txEl>
                                          </p:spTgt>
                                        </p:tgtEl>
                                        <p:attrNameLst>
                                          <p:attrName>style.visibility</p:attrName>
                                        </p:attrNameLst>
                                      </p:cBhvr>
                                      <p:to>
                                        <p:strVal val="visible"/>
                                      </p:to>
                                    </p:set>
                                    <p:animEffect transition="in" filter="wheel(4)">
                                      <p:cBhvr>
                                        <p:cTn id="25"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DI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Box 11"/>
          <p:cNvSpPr txBox="1"/>
          <p:nvPr/>
        </p:nvSpPr>
        <p:spPr>
          <a:xfrm>
            <a:off x="0" y="834565"/>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Khái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13" name="TextBox 12"/>
          <p:cNvSpPr txBox="1"/>
          <p:nvPr/>
        </p:nvSpPr>
        <p:spPr>
          <a:xfrm>
            <a:off x="0" y="1262736"/>
            <a:ext cx="12192000" cy="954107"/>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Di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là</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hiện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tượng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bởi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gene </a:t>
            </a:r>
            <a:r>
              <a:rPr lang="en-US" sz="2800" dirty="0" err="1">
                <a:solidFill>
                  <a:srgbClr val="0000FF"/>
                </a:solidFill>
                <a:latin typeface="Times New Roman" pitchFamily="18" charset="0"/>
                <a:cs typeface="Times New Roman" pitchFamily="18" charset="0"/>
              </a:rPr>
              <a:t>cùng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nằm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một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nhiễm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sắc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hướng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
        <p:nvSpPr>
          <p:cNvPr id="9" name="TextBox 8"/>
          <p:cNvSpPr txBox="1"/>
          <p:nvPr/>
        </p:nvSpPr>
        <p:spPr>
          <a:xfrm>
            <a:off x="0" y="2111821"/>
            <a:ext cx="12192000" cy="523220"/>
          </a:xfrm>
          <a:prstGeom prst="rect">
            <a:avLst/>
          </a:prstGeom>
          <a:noFill/>
        </p:spPr>
        <p:txBody>
          <a:bodyPr wrap="square" rtlCol="0">
            <a:spAutoFit/>
          </a:bodyPr>
          <a:lstStyle/>
          <a:p>
            <a:pPr algn="just"/>
            <a:r>
              <a:rPr lang="en-US" sz="2800" dirty="0" err="1">
                <a:solidFill>
                  <a:srgbClr val="0000FF"/>
                </a:solidFill>
                <a:latin typeface="Times New Roman" pitchFamily="18" charset="0"/>
                <a:cs typeface="Times New Roman" pitchFamily="18" charset="0"/>
              </a:rPr>
              <a:t>P</a:t>
            </a:r>
            <a:r>
              <a:rPr lang="en-US" sz="2800" baseline="-25000" dirty="0" err="1">
                <a:solidFill>
                  <a:srgbClr val="0000FF"/>
                </a:solidFill>
                <a:latin typeface="Times New Roman" pitchFamily="18" charset="0"/>
                <a:cs typeface="Times New Roman" pitchFamily="18" charset="0"/>
              </a:rPr>
              <a:t>tc</a:t>
            </a:r>
            <a:r>
              <a:rPr lang="en-US" sz="2800" dirty="0">
                <a:solidFill>
                  <a:srgbClr val="0000FF"/>
                </a:solidFill>
                <a:latin typeface="Times New Roman" pitchFamily="18" charset="0"/>
                <a:cs typeface="Times New Roman" pitchFamily="18" charset="0"/>
              </a:rPr>
              <a:t> :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x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r>
              <a:rPr lang="en-US" sz="2800" dirty="0">
                <a:solidFill>
                  <a:srgbClr val="0000FF"/>
                </a:solidFill>
                <a:latin typeface="Times New Roman" pitchFamily="18" charset="0"/>
                <a:cs typeface="Times New Roman" pitchFamily="18" charset="0"/>
              </a:rPr>
              <a:t>	</a:t>
            </a:r>
          </a:p>
        </p:txBody>
      </p:sp>
      <p:grpSp>
        <p:nvGrpSpPr>
          <p:cNvPr id="14" name="Group 13"/>
          <p:cNvGrpSpPr/>
          <p:nvPr/>
        </p:nvGrpSpPr>
        <p:grpSpPr>
          <a:xfrm>
            <a:off x="1937659" y="2423890"/>
            <a:ext cx="747484" cy="907849"/>
            <a:chOff x="3563259" y="3120571"/>
            <a:chExt cx="747484" cy="907849"/>
          </a:xfrm>
        </p:grpSpPr>
        <p:sp>
          <p:nvSpPr>
            <p:cNvPr id="10" name="TextBox 9"/>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11" name="TextBox 10"/>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BV</a:t>
              </a:r>
            </a:p>
          </p:txBody>
        </p:sp>
      </p:grpSp>
      <p:grpSp>
        <p:nvGrpSpPr>
          <p:cNvPr id="15" name="Group 14"/>
          <p:cNvGrpSpPr/>
          <p:nvPr/>
        </p:nvGrpSpPr>
        <p:grpSpPr>
          <a:xfrm>
            <a:off x="6400801" y="2416633"/>
            <a:ext cx="747484" cy="907849"/>
            <a:chOff x="3563259" y="3120571"/>
            <a:chExt cx="747484" cy="907849"/>
          </a:xfrm>
        </p:grpSpPr>
        <p:sp>
          <p:nvSpPr>
            <p:cNvPr id="16" name="TextBox 15"/>
            <p:cNvSpPr txBox="1"/>
            <p:nvPr/>
          </p:nvSpPr>
          <p:spPr>
            <a:xfrm>
              <a:off x="3585029" y="3120571"/>
              <a:ext cx="725714" cy="523220"/>
            </a:xfrm>
            <a:prstGeom prst="rect">
              <a:avLst/>
            </a:prstGeom>
            <a:noFill/>
          </p:spPr>
          <p:txBody>
            <a:bodyPr wrap="square" rtlCol="0">
              <a:spAutoFit/>
            </a:bodyPr>
            <a:lstStyle/>
            <a:p>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17" name="TextBox 16"/>
            <p:cNvSpPr txBox="1"/>
            <p:nvPr/>
          </p:nvSpPr>
          <p:spPr>
            <a:xfrm>
              <a:off x="3563259" y="3505200"/>
              <a:ext cx="725714" cy="523220"/>
            </a:xfrm>
            <a:prstGeom prst="rect">
              <a:avLst/>
            </a:prstGeom>
            <a:noFill/>
          </p:spPr>
          <p:txBody>
            <a:bodyPr wrap="square" rtlCol="0">
              <a:spAutoFit/>
            </a:bodyPr>
            <a:lstStyle/>
            <a:p>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18" name="TextBox 17"/>
          <p:cNvSpPr txBox="1"/>
          <p:nvPr/>
        </p:nvSpPr>
        <p:spPr>
          <a:xfrm>
            <a:off x="0" y="3222164"/>
            <a:ext cx="754743"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a:t>
            </a:r>
            <a:r>
              <a:rPr lang="en-US" sz="2800" baseline="-25000" dirty="0">
                <a:solidFill>
                  <a:srgbClr val="0000FF"/>
                </a:solidFill>
                <a:latin typeface="Times New Roman" pitchFamily="18" charset="0"/>
                <a:cs typeface="Times New Roman" pitchFamily="18" charset="0"/>
              </a:rPr>
              <a:t>P</a:t>
            </a:r>
            <a:r>
              <a:rPr lang="en-US" sz="2800" dirty="0">
                <a:solidFill>
                  <a:srgbClr val="0000FF"/>
                </a:solidFill>
                <a:latin typeface="Times New Roman" pitchFamily="18" charset="0"/>
                <a:cs typeface="Times New Roman" pitchFamily="18" charset="0"/>
              </a:rPr>
              <a:t> : </a:t>
            </a:r>
          </a:p>
        </p:txBody>
      </p:sp>
      <p:sp>
        <p:nvSpPr>
          <p:cNvPr id="19" name="TextBox 18"/>
          <p:cNvSpPr txBox="1"/>
          <p:nvPr/>
        </p:nvSpPr>
        <p:spPr>
          <a:xfrm>
            <a:off x="1857830" y="3222164"/>
            <a:ext cx="798285" cy="523220"/>
          </a:xfrm>
          <a:prstGeom prst="rect">
            <a:avLst/>
          </a:prstGeom>
          <a:noFill/>
        </p:spPr>
        <p:txBody>
          <a:bodyPr wrap="square" rtlCol="0">
            <a:spAutoFit/>
          </a:bodyPr>
          <a:lstStyle/>
          <a:p>
            <a:pPr algn="ctr"/>
            <a:r>
              <a:rPr lang="en-US" sz="2800" u="sng" dirty="0">
                <a:solidFill>
                  <a:srgbClr val="0000FF"/>
                </a:solidFill>
                <a:latin typeface="Times New Roman" pitchFamily="18" charset="0"/>
                <a:cs typeface="Times New Roman" pitchFamily="18" charset="0"/>
              </a:rPr>
              <a:t>BV</a:t>
            </a:r>
          </a:p>
        </p:txBody>
      </p:sp>
      <p:sp>
        <p:nvSpPr>
          <p:cNvPr id="20" name="TextBox 19"/>
          <p:cNvSpPr txBox="1"/>
          <p:nvPr/>
        </p:nvSpPr>
        <p:spPr>
          <a:xfrm>
            <a:off x="6262916" y="3214908"/>
            <a:ext cx="798285" cy="523220"/>
          </a:xfrm>
          <a:prstGeom prst="rect">
            <a:avLst/>
          </a:prstGeom>
          <a:noFill/>
        </p:spPr>
        <p:txBody>
          <a:bodyPr wrap="square" rtlCol="0">
            <a:spAutoFit/>
          </a:bodyPr>
          <a:lstStyle/>
          <a:p>
            <a:pPr algn="ct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21" name="TextBox 20"/>
          <p:cNvSpPr txBox="1"/>
          <p:nvPr/>
        </p:nvSpPr>
        <p:spPr>
          <a:xfrm>
            <a:off x="0" y="3606798"/>
            <a:ext cx="798285" cy="523220"/>
          </a:xfrm>
          <a:prstGeom prst="rect">
            <a:avLst/>
          </a:prstGeom>
          <a:noFill/>
        </p:spPr>
        <p:txBody>
          <a:bodyPr wrap="square" rtlCol="0">
            <a:spAutoFit/>
          </a:bodyPr>
          <a:lstStyle/>
          <a:p>
            <a:pPr algn="ct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1</a:t>
            </a:r>
            <a:r>
              <a:rPr lang="en-US" sz="2800" dirty="0">
                <a:solidFill>
                  <a:srgbClr val="0000FF"/>
                </a:solidFill>
                <a:latin typeface="Times New Roman" pitchFamily="18" charset="0"/>
                <a:cs typeface="Times New Roman" pitchFamily="18" charset="0"/>
              </a:rPr>
              <a:t>:</a:t>
            </a:r>
          </a:p>
        </p:txBody>
      </p:sp>
      <p:grpSp>
        <p:nvGrpSpPr>
          <p:cNvPr id="23" name="Group 22"/>
          <p:cNvGrpSpPr/>
          <p:nvPr/>
        </p:nvGrpSpPr>
        <p:grpSpPr>
          <a:xfrm>
            <a:off x="914402" y="3519719"/>
            <a:ext cx="747484" cy="907849"/>
            <a:chOff x="3563259" y="3120571"/>
            <a:chExt cx="747484" cy="907849"/>
          </a:xfrm>
        </p:grpSpPr>
        <p:sp>
          <p:nvSpPr>
            <p:cNvPr id="24" name="TextBox 23"/>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25" name="TextBox 24"/>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26" name="TextBox 25"/>
          <p:cNvSpPr txBox="1"/>
          <p:nvPr/>
        </p:nvSpPr>
        <p:spPr>
          <a:xfrm>
            <a:off x="1785256" y="3672112"/>
            <a:ext cx="4354287"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=&gt; 100%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endParaRPr lang="en-US" sz="2800" dirty="0">
              <a:solidFill>
                <a:srgbClr val="0000FF"/>
              </a:solidFill>
              <a:latin typeface="Times New Roman" pitchFamily="18" charset="0"/>
              <a:cs typeface="Times New Roman" pitchFamily="18" charset="0"/>
            </a:endParaRPr>
          </a:p>
        </p:txBody>
      </p:sp>
      <p:sp>
        <p:nvSpPr>
          <p:cNvPr id="27" name="TextBox 26"/>
          <p:cNvSpPr txBox="1"/>
          <p:nvPr/>
        </p:nvSpPr>
        <p:spPr>
          <a:xfrm>
            <a:off x="0" y="4267199"/>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a:t>
            </a:r>
            <a:r>
              <a:rPr lang="en-US" sz="2800" dirty="0">
                <a:solidFill>
                  <a:srgbClr val="0000FF"/>
                </a:solidFill>
                <a:latin typeface="Times New Roman" pitchFamily="18" charset="0"/>
                <a:cs typeface="Times New Roman" pitchFamily="18" charset="0"/>
              </a:rPr>
              <a:t>		x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r>
              <a:rPr lang="en-US" sz="2800" dirty="0">
                <a:solidFill>
                  <a:srgbClr val="0000FF"/>
                </a:solidFill>
                <a:latin typeface="Times New Roman" pitchFamily="18" charset="0"/>
                <a:cs typeface="Times New Roman" pitchFamily="18" charset="0"/>
              </a:rPr>
              <a:t> </a:t>
            </a:r>
            <a:r>
              <a:rPr lang="en-US" sz="2800" dirty="0">
                <a:solidFill>
                  <a:srgbClr val="0000FF"/>
                </a:solidFill>
                <a:latin typeface="Times New Roman"/>
                <a:cs typeface="Times New Roman"/>
              </a:rPr>
              <a:t>♀</a:t>
            </a:r>
            <a:r>
              <a:rPr lang="en-US" sz="2800" dirty="0">
                <a:solidFill>
                  <a:srgbClr val="0000FF"/>
                </a:solidFill>
                <a:latin typeface="Times New Roman" pitchFamily="18" charset="0"/>
                <a:cs typeface="Times New Roman" pitchFamily="18" charset="0"/>
              </a:rPr>
              <a:t>	</a:t>
            </a:r>
          </a:p>
        </p:txBody>
      </p:sp>
      <p:grpSp>
        <p:nvGrpSpPr>
          <p:cNvPr id="28" name="Group 27"/>
          <p:cNvGrpSpPr/>
          <p:nvPr/>
        </p:nvGrpSpPr>
        <p:grpSpPr>
          <a:xfrm>
            <a:off x="1930405" y="4608250"/>
            <a:ext cx="747484" cy="907849"/>
            <a:chOff x="3563259" y="3120571"/>
            <a:chExt cx="747484" cy="907849"/>
          </a:xfrm>
        </p:grpSpPr>
        <p:sp>
          <p:nvSpPr>
            <p:cNvPr id="29" name="TextBox 28"/>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30" name="TextBox 29"/>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grpSp>
        <p:nvGrpSpPr>
          <p:cNvPr id="31" name="Group 30"/>
          <p:cNvGrpSpPr/>
          <p:nvPr/>
        </p:nvGrpSpPr>
        <p:grpSpPr>
          <a:xfrm>
            <a:off x="7409527" y="4600993"/>
            <a:ext cx="747484" cy="907849"/>
            <a:chOff x="3563259" y="3120571"/>
            <a:chExt cx="747484" cy="907849"/>
          </a:xfrm>
        </p:grpSpPr>
        <p:sp>
          <p:nvSpPr>
            <p:cNvPr id="32" name="TextBox 31"/>
            <p:cNvSpPr txBox="1"/>
            <p:nvPr/>
          </p:nvSpPr>
          <p:spPr>
            <a:xfrm>
              <a:off x="3585029" y="3120571"/>
              <a:ext cx="725714" cy="523220"/>
            </a:xfrm>
            <a:prstGeom prst="rect">
              <a:avLst/>
            </a:prstGeom>
            <a:noFill/>
          </p:spPr>
          <p:txBody>
            <a:bodyPr wrap="square" rtlCol="0">
              <a:spAutoFit/>
            </a:bodyPr>
            <a:lstStyle/>
            <a:p>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3" name="TextBox 32"/>
            <p:cNvSpPr txBox="1"/>
            <p:nvPr/>
          </p:nvSpPr>
          <p:spPr>
            <a:xfrm>
              <a:off x="3563259" y="3505200"/>
              <a:ext cx="725714" cy="523220"/>
            </a:xfrm>
            <a:prstGeom prst="rect">
              <a:avLst/>
            </a:prstGeom>
            <a:noFill/>
          </p:spPr>
          <p:txBody>
            <a:bodyPr wrap="square" rtlCol="0">
              <a:spAutoFit/>
            </a:bodyPr>
            <a:lstStyle/>
            <a:p>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34" name="TextBox 33"/>
          <p:cNvSpPr txBox="1"/>
          <p:nvPr/>
        </p:nvSpPr>
        <p:spPr>
          <a:xfrm>
            <a:off x="-7254" y="5362982"/>
            <a:ext cx="754743"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 : </a:t>
            </a:r>
          </a:p>
        </p:txBody>
      </p:sp>
      <p:sp>
        <p:nvSpPr>
          <p:cNvPr id="35" name="TextBox 34"/>
          <p:cNvSpPr txBox="1"/>
          <p:nvPr/>
        </p:nvSpPr>
        <p:spPr>
          <a:xfrm>
            <a:off x="1850576" y="5421038"/>
            <a:ext cx="1313538" cy="523220"/>
          </a:xfrm>
          <a:prstGeom prst="rect">
            <a:avLst/>
          </a:prstGeom>
          <a:noFill/>
        </p:spPr>
        <p:txBody>
          <a:bodyPr wrap="square" rtlCol="0">
            <a:spAutoFit/>
          </a:bodyPr>
          <a:lstStyle/>
          <a:p>
            <a:pPr algn="ctr"/>
            <a:r>
              <a:rPr lang="en-US" sz="2800" u="sng" dirty="0">
                <a:solidFill>
                  <a:srgbClr val="0000FF"/>
                </a:solidFill>
                <a:latin typeface="Times New Roman" pitchFamily="18" charset="0"/>
                <a:cs typeface="Times New Roman" pitchFamily="18" charset="0"/>
              </a:rPr>
              <a:t>BV</a:t>
            </a:r>
            <a:r>
              <a:rPr lang="en-US" sz="2800" dirty="0">
                <a:solidFill>
                  <a:srgbClr val="0000FF"/>
                </a:solidFill>
                <a:latin typeface="Times New Roman" pitchFamily="18" charset="0"/>
                <a:cs typeface="Times New Roman" pitchFamily="18" charset="0"/>
              </a:rPr>
              <a:t> ; </a:t>
            </a: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6" name="TextBox 35"/>
          <p:cNvSpPr txBox="1"/>
          <p:nvPr/>
        </p:nvSpPr>
        <p:spPr>
          <a:xfrm>
            <a:off x="7329718" y="5384753"/>
            <a:ext cx="798285" cy="523220"/>
          </a:xfrm>
          <a:prstGeom prst="rect">
            <a:avLst/>
          </a:prstGeom>
          <a:noFill/>
        </p:spPr>
        <p:txBody>
          <a:bodyPr wrap="square" rtlCol="0">
            <a:spAutoFit/>
          </a:bodyPr>
          <a:lstStyle/>
          <a:p>
            <a:pPr algn="ct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37" name="TextBox 36"/>
          <p:cNvSpPr txBox="1"/>
          <p:nvPr/>
        </p:nvSpPr>
        <p:spPr>
          <a:xfrm>
            <a:off x="0" y="6008877"/>
            <a:ext cx="798285" cy="523220"/>
          </a:xfrm>
          <a:prstGeom prst="rect">
            <a:avLst/>
          </a:prstGeom>
          <a:noFill/>
        </p:spPr>
        <p:txBody>
          <a:bodyPr wrap="square" rtlCol="0">
            <a:spAutoFit/>
          </a:bodyPr>
          <a:lstStyle/>
          <a:p>
            <a:pPr algn="ctr"/>
            <a:r>
              <a:rPr lang="en-US" sz="2800" dirty="0" err="1">
                <a:solidFill>
                  <a:srgbClr val="0000FF"/>
                </a:solidFill>
                <a:latin typeface="Times New Roman" pitchFamily="18" charset="0"/>
                <a:cs typeface="Times New Roman" pitchFamily="18" charset="0"/>
              </a:rPr>
              <a:t>F</a:t>
            </a:r>
            <a:r>
              <a:rPr lang="en-US" sz="2800" baseline="-25000" dirty="0" err="1">
                <a:solidFill>
                  <a:srgbClr val="0000FF"/>
                </a:solidFill>
                <a:latin typeface="Times New Roman" pitchFamily="18" charset="0"/>
                <a:cs typeface="Times New Roman" pitchFamily="18" charset="0"/>
              </a:rPr>
              <a:t>b</a:t>
            </a:r>
            <a:r>
              <a:rPr lang="en-US" sz="2800" dirty="0">
                <a:solidFill>
                  <a:srgbClr val="0000FF"/>
                </a:solidFill>
                <a:latin typeface="Times New Roman" pitchFamily="18" charset="0"/>
                <a:cs typeface="Times New Roman" pitchFamily="18" charset="0"/>
              </a:rPr>
              <a:t>:</a:t>
            </a:r>
          </a:p>
        </p:txBody>
      </p:sp>
      <p:sp>
        <p:nvSpPr>
          <p:cNvPr id="41" name="TextBox 40"/>
          <p:cNvSpPr txBox="1"/>
          <p:nvPr/>
        </p:nvSpPr>
        <p:spPr>
          <a:xfrm>
            <a:off x="5159816" y="5972584"/>
            <a:ext cx="7003151"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=&gt; 1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xám</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dài</a:t>
            </a:r>
            <a:r>
              <a:rPr lang="en-US" sz="2800" dirty="0">
                <a:solidFill>
                  <a:srgbClr val="0000FF"/>
                </a:solidFill>
                <a:latin typeface="Times New Roman" pitchFamily="18" charset="0"/>
                <a:cs typeface="Times New Roman" pitchFamily="18" charset="0"/>
              </a:rPr>
              <a:t> : 1 </a:t>
            </a:r>
            <a:r>
              <a:rPr lang="en-US" sz="2800" dirty="0" err="1">
                <a:solidFill>
                  <a:srgbClr val="0000FF"/>
                </a:solidFill>
                <a:latin typeface="Times New Roman" pitchFamily="18" charset="0"/>
                <a:cs typeface="Times New Roman" pitchFamily="18" charset="0"/>
              </a:rPr>
              <a:t>thân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đen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ngắn</a:t>
            </a:r>
            <a:endParaRPr lang="en-US" sz="2800" dirty="0">
              <a:solidFill>
                <a:srgbClr val="0000FF"/>
              </a:solidFill>
              <a:latin typeface="Times New Roman" pitchFamily="18" charset="0"/>
              <a:cs typeface="Times New Roman" pitchFamily="18" charset="0"/>
            </a:endParaRPr>
          </a:p>
        </p:txBody>
      </p:sp>
      <p:grpSp>
        <p:nvGrpSpPr>
          <p:cNvPr id="43" name="Group 42"/>
          <p:cNvGrpSpPr/>
          <p:nvPr/>
        </p:nvGrpSpPr>
        <p:grpSpPr>
          <a:xfrm>
            <a:off x="3229393" y="5863733"/>
            <a:ext cx="979703" cy="907849"/>
            <a:chOff x="1661881" y="5863733"/>
            <a:chExt cx="979703" cy="907849"/>
          </a:xfrm>
        </p:grpSpPr>
        <p:grpSp>
          <p:nvGrpSpPr>
            <p:cNvPr id="38" name="Group 37"/>
            <p:cNvGrpSpPr/>
            <p:nvPr/>
          </p:nvGrpSpPr>
          <p:grpSpPr>
            <a:xfrm>
              <a:off x="1894100" y="5863733"/>
              <a:ext cx="747484" cy="907849"/>
              <a:chOff x="3563259" y="3120571"/>
              <a:chExt cx="747484" cy="907849"/>
            </a:xfrm>
          </p:grpSpPr>
          <p:sp>
            <p:nvSpPr>
              <p:cNvPr id="39" name="TextBox 38"/>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BV</a:t>
                </a:r>
              </a:p>
            </p:txBody>
          </p:sp>
          <p:sp>
            <p:nvSpPr>
              <p:cNvPr id="40" name="TextBox 39"/>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42" name="TextBox 41"/>
            <p:cNvSpPr txBox="1"/>
            <p:nvPr/>
          </p:nvSpPr>
          <p:spPr>
            <a:xfrm>
              <a:off x="1661881" y="6045193"/>
              <a:ext cx="370116" cy="523220"/>
            </a:xfrm>
            <a:prstGeom prst="rect">
              <a:avLst/>
            </a:prstGeom>
            <a:noFill/>
          </p:spPr>
          <p:txBody>
            <a:bodyPr wrap="square" rtlCol="0">
              <a:spAutoFit/>
            </a:bodyPr>
            <a:lstStyle/>
            <a:p>
              <a:pPr algn="ctr"/>
              <a:r>
                <a:rPr lang="en-US" sz="2800" dirty="0">
                  <a:solidFill>
                    <a:srgbClr val="0000FF"/>
                  </a:solidFill>
                  <a:latin typeface="Times New Roman" pitchFamily="18" charset="0"/>
                  <a:cs typeface="Times New Roman" pitchFamily="18" charset="0"/>
                </a:rPr>
                <a:t>1</a:t>
              </a:r>
            </a:p>
          </p:txBody>
        </p:sp>
      </p:grpSp>
      <p:grpSp>
        <p:nvGrpSpPr>
          <p:cNvPr id="44" name="Group 43"/>
          <p:cNvGrpSpPr/>
          <p:nvPr/>
        </p:nvGrpSpPr>
        <p:grpSpPr>
          <a:xfrm>
            <a:off x="4122032" y="5812937"/>
            <a:ext cx="1066762" cy="907849"/>
            <a:chOff x="1574822" y="5863733"/>
            <a:chExt cx="1066762" cy="907849"/>
          </a:xfrm>
        </p:grpSpPr>
        <p:grpSp>
          <p:nvGrpSpPr>
            <p:cNvPr id="45" name="Group 37"/>
            <p:cNvGrpSpPr/>
            <p:nvPr/>
          </p:nvGrpSpPr>
          <p:grpSpPr>
            <a:xfrm>
              <a:off x="1894100" y="5863733"/>
              <a:ext cx="747484" cy="907849"/>
              <a:chOff x="3563259" y="3120571"/>
              <a:chExt cx="747484" cy="907849"/>
            </a:xfrm>
          </p:grpSpPr>
          <p:sp>
            <p:nvSpPr>
              <p:cNvPr id="47" name="TextBox 46"/>
              <p:cNvSpPr txBox="1"/>
              <p:nvPr/>
            </p:nvSpPr>
            <p:spPr>
              <a:xfrm>
                <a:off x="3585029" y="3120571"/>
                <a:ext cx="725714" cy="523220"/>
              </a:xfrm>
              <a:prstGeom prst="rect">
                <a:avLst/>
              </a:prstGeom>
              <a:noFill/>
            </p:spPr>
            <p:txBody>
              <a:bodyPr wrap="square" rtlCol="0">
                <a:spAutoFit/>
              </a:bodyPr>
              <a:lstStyle/>
              <a:p>
                <a:r>
                  <a:rPr lang="en-US" sz="2800" u="sng" dirty="0">
                    <a:solidFill>
                      <a:srgbClr val="0000FF"/>
                    </a:solidFill>
                    <a:latin typeface="Times New Roman" pitchFamily="18" charset="0"/>
                    <a:cs typeface="Times New Roman" pitchFamily="18" charset="0"/>
                  </a:rPr>
                  <a:t> </a:t>
                </a:r>
                <a:r>
                  <a:rPr lang="en-US" sz="2800" u="sng" dirty="0" err="1">
                    <a:solidFill>
                      <a:srgbClr val="0000FF"/>
                    </a:solidFill>
                    <a:latin typeface="Times New Roman" pitchFamily="18" charset="0"/>
                    <a:cs typeface="Times New Roman" pitchFamily="18" charset="0"/>
                  </a:rPr>
                  <a:t>bv</a:t>
                </a:r>
                <a:endParaRPr lang="en-US" sz="2800" u="sng" dirty="0">
                  <a:solidFill>
                    <a:srgbClr val="0000FF"/>
                  </a:solidFill>
                  <a:latin typeface="Times New Roman" pitchFamily="18" charset="0"/>
                  <a:cs typeface="Times New Roman" pitchFamily="18" charset="0"/>
                </a:endParaRPr>
              </a:p>
            </p:txBody>
          </p:sp>
          <p:sp>
            <p:nvSpPr>
              <p:cNvPr id="48" name="TextBox 47"/>
              <p:cNvSpPr txBox="1"/>
              <p:nvPr/>
            </p:nvSpPr>
            <p:spPr>
              <a:xfrm>
                <a:off x="3563259" y="3505200"/>
                <a:ext cx="725714" cy="523220"/>
              </a:xfrm>
              <a:prstGeom prst="rect">
                <a:avLst/>
              </a:prstGeom>
              <a:noFill/>
            </p:spPr>
            <p:txBody>
              <a:bodyPr wrap="square" rtlCol="0">
                <a:spAutoFit/>
              </a:bodyPr>
              <a:lstStyle/>
              <a:p>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bv</a:t>
                </a:r>
                <a:endParaRPr lang="en-US" sz="2800" dirty="0">
                  <a:solidFill>
                    <a:srgbClr val="0000FF"/>
                  </a:solidFill>
                  <a:latin typeface="Times New Roman" pitchFamily="18" charset="0"/>
                  <a:cs typeface="Times New Roman" pitchFamily="18" charset="0"/>
                </a:endParaRPr>
              </a:p>
            </p:txBody>
          </p:sp>
        </p:grpSp>
        <p:sp>
          <p:nvSpPr>
            <p:cNvPr id="46" name="TextBox 45"/>
            <p:cNvSpPr txBox="1"/>
            <p:nvPr/>
          </p:nvSpPr>
          <p:spPr>
            <a:xfrm>
              <a:off x="1574822" y="6045193"/>
              <a:ext cx="493485" cy="523220"/>
            </a:xfrm>
            <a:prstGeom prst="rect">
              <a:avLst/>
            </a:prstGeom>
            <a:noFill/>
          </p:spPr>
          <p:txBody>
            <a:bodyPr wrap="square" rtlCol="0">
              <a:spAutoFit/>
            </a:bodyPr>
            <a:lstStyle/>
            <a:p>
              <a:pPr algn="ctr"/>
              <a:r>
                <a:rPr lang="en-US" sz="2800" dirty="0">
                  <a:solidFill>
                    <a:srgbClr val="0000FF"/>
                  </a:solidFill>
                  <a:latin typeface="Times New Roman" pitchFamily="18" charset="0"/>
                  <a:cs typeface="Times New Roman" pitchFamily="18" charset="0"/>
                </a:rPr>
                <a:t>:1</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upRight)">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3"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strips(upRight)">
                                      <p:cBhvr>
                                        <p:cTn id="12" dur="1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p:cTn id="17" dur="1000" fill="hold"/>
                                        <p:tgtEl>
                                          <p:spTgt spid="14"/>
                                        </p:tgtEl>
                                        <p:attrNameLst>
                                          <p:attrName>ppt_w</p:attrName>
                                        </p:attrNameLst>
                                      </p:cBhvr>
                                      <p:tavLst>
                                        <p:tav tm="0">
                                          <p:val>
                                            <p:fltVal val="0"/>
                                          </p:val>
                                        </p:tav>
                                        <p:tav tm="100000">
                                          <p:val>
                                            <p:strVal val="#ppt_w"/>
                                          </p:val>
                                        </p:tav>
                                      </p:tavLst>
                                    </p:anim>
                                    <p:anim calcmode="lin" valueType="num">
                                      <p:cBhvr>
                                        <p:cTn id="18" dur="1000" fill="hold"/>
                                        <p:tgtEl>
                                          <p:spTgt spid="14"/>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15"/>
                                        </p:tgtEl>
                                        <p:attrNameLst>
                                          <p:attrName>style.visibility</p:attrName>
                                        </p:attrNameLst>
                                      </p:cBhvr>
                                      <p:to>
                                        <p:strVal val="visible"/>
                                      </p:to>
                                    </p:set>
                                    <p:anim calcmode="lin" valueType="num">
                                      <p:cBhvr>
                                        <p:cTn id="23" dur="1000" fill="hold"/>
                                        <p:tgtEl>
                                          <p:spTgt spid="15"/>
                                        </p:tgtEl>
                                        <p:attrNameLst>
                                          <p:attrName>ppt_w</p:attrName>
                                        </p:attrNameLst>
                                      </p:cBhvr>
                                      <p:tavLst>
                                        <p:tav tm="0">
                                          <p:val>
                                            <p:fltVal val="0"/>
                                          </p:val>
                                        </p:tav>
                                        <p:tav tm="100000">
                                          <p:val>
                                            <p:strVal val="#ppt_w"/>
                                          </p:val>
                                        </p:tav>
                                      </p:tavLst>
                                    </p:anim>
                                    <p:anim calcmode="lin" valueType="num">
                                      <p:cBhvr>
                                        <p:cTn id="24" dur="1000" fill="hold"/>
                                        <p:tgtEl>
                                          <p:spTgt spid="15"/>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18" presetClass="entr" presetSubtype="3"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strips(upRight)">
                                      <p:cBhvr>
                                        <p:cTn id="29" dur="1000"/>
                                        <p:tgtEl>
                                          <p:spTgt spid="18"/>
                                        </p:tgtEl>
                                      </p:cBhvr>
                                    </p:animEffect>
                                  </p:childTnLst>
                                </p:cTn>
                              </p:par>
                            </p:childTnLst>
                          </p:cTn>
                        </p:par>
                      </p:childTnLst>
                    </p:cTn>
                  </p:par>
                  <p:par>
                    <p:cTn id="30" fill="hold">
                      <p:stCondLst>
                        <p:cond delay="indefinite"/>
                      </p:stCondLst>
                      <p:childTnLst>
                        <p:par>
                          <p:cTn id="31" fill="hold">
                            <p:stCondLst>
                              <p:cond delay="0"/>
                            </p:stCondLst>
                            <p:childTnLst>
                              <p:par>
                                <p:cTn id="32" presetID="18" presetClass="entr" presetSubtype="3" fill="hold" grpId="0" nodeType="clickEffect">
                                  <p:stCondLst>
                                    <p:cond delay="0"/>
                                  </p:stCondLst>
                                  <p:childTnLst>
                                    <p:set>
                                      <p:cBhvr>
                                        <p:cTn id="33" dur="1" fill="hold">
                                          <p:stCondLst>
                                            <p:cond delay="0"/>
                                          </p:stCondLst>
                                        </p:cTn>
                                        <p:tgtEl>
                                          <p:spTgt spid="19"/>
                                        </p:tgtEl>
                                        <p:attrNameLst>
                                          <p:attrName>style.visibility</p:attrName>
                                        </p:attrNameLst>
                                      </p:cBhvr>
                                      <p:to>
                                        <p:strVal val="visible"/>
                                      </p:to>
                                    </p:set>
                                    <p:animEffect transition="in" filter="strips(upRight)">
                                      <p:cBhvr>
                                        <p:cTn id="34" dur="1000"/>
                                        <p:tgtEl>
                                          <p:spTgt spid="19"/>
                                        </p:tgtEl>
                                      </p:cBhvr>
                                    </p:animEffect>
                                  </p:childTnLst>
                                </p:cTn>
                              </p:par>
                            </p:childTnLst>
                          </p:cTn>
                        </p:par>
                      </p:childTnLst>
                    </p:cTn>
                  </p:par>
                  <p:par>
                    <p:cTn id="35" fill="hold">
                      <p:stCondLst>
                        <p:cond delay="indefinite"/>
                      </p:stCondLst>
                      <p:childTnLst>
                        <p:par>
                          <p:cTn id="36" fill="hold">
                            <p:stCondLst>
                              <p:cond delay="0"/>
                            </p:stCondLst>
                            <p:childTnLst>
                              <p:par>
                                <p:cTn id="37" presetID="18" presetClass="entr" presetSubtype="3"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strips(upRight)">
                                      <p:cBhvr>
                                        <p:cTn id="39" dur="10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3"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strips(upRight)">
                                      <p:cBhvr>
                                        <p:cTn id="44" dur="1000"/>
                                        <p:tgtEl>
                                          <p:spTgt spid="21"/>
                                        </p:tgtEl>
                                      </p:cBhvr>
                                    </p:animEffect>
                                  </p:childTnLst>
                                </p:cTn>
                              </p:par>
                            </p:childTnLst>
                          </p:cTn>
                        </p:par>
                      </p:childTnLst>
                    </p:cTn>
                  </p:par>
                  <p:par>
                    <p:cTn id="45" fill="hold">
                      <p:stCondLst>
                        <p:cond delay="indefinite"/>
                      </p:stCondLst>
                      <p:childTnLst>
                        <p:par>
                          <p:cTn id="46" fill="hold">
                            <p:stCondLst>
                              <p:cond delay="0"/>
                            </p:stCondLst>
                            <p:childTnLst>
                              <p:par>
                                <p:cTn id="47" presetID="23" presetClass="entr" presetSubtype="16" fill="hold" nodeType="clickEffect">
                                  <p:stCondLst>
                                    <p:cond delay="0"/>
                                  </p:stCondLst>
                                  <p:childTnLst>
                                    <p:set>
                                      <p:cBhvr>
                                        <p:cTn id="48" dur="1" fill="hold">
                                          <p:stCondLst>
                                            <p:cond delay="0"/>
                                          </p:stCondLst>
                                        </p:cTn>
                                        <p:tgtEl>
                                          <p:spTgt spid="23"/>
                                        </p:tgtEl>
                                        <p:attrNameLst>
                                          <p:attrName>style.visibility</p:attrName>
                                        </p:attrNameLst>
                                      </p:cBhvr>
                                      <p:to>
                                        <p:strVal val="visible"/>
                                      </p:to>
                                    </p:set>
                                    <p:anim calcmode="lin" valueType="num">
                                      <p:cBhvr>
                                        <p:cTn id="49" dur="1000" fill="hold"/>
                                        <p:tgtEl>
                                          <p:spTgt spid="23"/>
                                        </p:tgtEl>
                                        <p:attrNameLst>
                                          <p:attrName>ppt_w</p:attrName>
                                        </p:attrNameLst>
                                      </p:cBhvr>
                                      <p:tavLst>
                                        <p:tav tm="0">
                                          <p:val>
                                            <p:fltVal val="0"/>
                                          </p:val>
                                        </p:tav>
                                        <p:tav tm="100000">
                                          <p:val>
                                            <p:strVal val="#ppt_w"/>
                                          </p:val>
                                        </p:tav>
                                      </p:tavLst>
                                    </p:anim>
                                    <p:anim calcmode="lin" valueType="num">
                                      <p:cBhvr>
                                        <p:cTn id="50" dur="10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8" presetClass="entr" presetSubtype="3"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Effect transition="in" filter="strips(upRight)">
                                      <p:cBhvr>
                                        <p:cTn id="55" dur="1000"/>
                                        <p:tgtEl>
                                          <p:spTgt spid="26"/>
                                        </p:tgtEl>
                                      </p:cBhvr>
                                    </p:animEffect>
                                  </p:childTnLst>
                                </p:cTn>
                              </p:par>
                            </p:childTnLst>
                          </p:cTn>
                        </p:par>
                      </p:childTnLst>
                    </p:cTn>
                  </p:par>
                  <p:par>
                    <p:cTn id="56" fill="hold">
                      <p:stCondLst>
                        <p:cond delay="indefinite"/>
                      </p:stCondLst>
                      <p:childTnLst>
                        <p:par>
                          <p:cTn id="57" fill="hold">
                            <p:stCondLst>
                              <p:cond delay="0"/>
                            </p:stCondLst>
                            <p:childTnLst>
                              <p:par>
                                <p:cTn id="58" presetID="18" presetClass="entr" presetSubtype="3" fill="hold" grpId="0" nodeType="click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strips(upRight)">
                                      <p:cBhvr>
                                        <p:cTn id="60" dur="1000"/>
                                        <p:tgtEl>
                                          <p:spTgt spid="27"/>
                                        </p:tgtEl>
                                      </p:cBhvr>
                                    </p:animEffect>
                                  </p:childTnLst>
                                </p:cTn>
                              </p:par>
                            </p:childTnLst>
                          </p:cTn>
                        </p:par>
                      </p:childTnLst>
                    </p:cTn>
                  </p:par>
                  <p:par>
                    <p:cTn id="61" fill="hold">
                      <p:stCondLst>
                        <p:cond delay="indefinite"/>
                      </p:stCondLst>
                      <p:childTnLst>
                        <p:par>
                          <p:cTn id="62" fill="hold">
                            <p:stCondLst>
                              <p:cond delay="0"/>
                            </p:stCondLst>
                            <p:childTnLst>
                              <p:par>
                                <p:cTn id="63" presetID="23" presetClass="entr" presetSubtype="16"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anim calcmode="lin" valueType="num">
                                      <p:cBhvr>
                                        <p:cTn id="65" dur="1000" fill="hold"/>
                                        <p:tgtEl>
                                          <p:spTgt spid="28"/>
                                        </p:tgtEl>
                                        <p:attrNameLst>
                                          <p:attrName>ppt_w</p:attrName>
                                        </p:attrNameLst>
                                      </p:cBhvr>
                                      <p:tavLst>
                                        <p:tav tm="0">
                                          <p:val>
                                            <p:fltVal val="0"/>
                                          </p:val>
                                        </p:tav>
                                        <p:tav tm="100000">
                                          <p:val>
                                            <p:strVal val="#ppt_w"/>
                                          </p:val>
                                        </p:tav>
                                      </p:tavLst>
                                    </p:anim>
                                    <p:anim calcmode="lin" valueType="num">
                                      <p:cBhvr>
                                        <p:cTn id="66" dur="1000" fill="hold"/>
                                        <p:tgtEl>
                                          <p:spTgt spid="28"/>
                                        </p:tgtEl>
                                        <p:attrNameLst>
                                          <p:attrName>ppt_h</p:attrName>
                                        </p:attrNameLst>
                                      </p:cBhvr>
                                      <p:tavLst>
                                        <p:tav tm="0">
                                          <p:val>
                                            <p:fltVal val="0"/>
                                          </p:val>
                                        </p:tav>
                                        <p:tav tm="100000">
                                          <p:val>
                                            <p:strVal val="#ppt_h"/>
                                          </p:val>
                                        </p:tav>
                                      </p:tavLst>
                                    </p:anim>
                                  </p:childTnLst>
                                </p:cTn>
                              </p:par>
                            </p:childTnLst>
                          </p:cTn>
                        </p:par>
                      </p:childTnLst>
                    </p:cTn>
                  </p:par>
                  <p:par>
                    <p:cTn id="67" fill="hold">
                      <p:stCondLst>
                        <p:cond delay="indefinite"/>
                      </p:stCondLst>
                      <p:childTnLst>
                        <p:par>
                          <p:cTn id="68" fill="hold">
                            <p:stCondLst>
                              <p:cond delay="0"/>
                            </p:stCondLst>
                            <p:childTnLst>
                              <p:par>
                                <p:cTn id="69" presetID="23" presetClass="entr" presetSubtype="16" fill="hold" nodeType="clickEffect">
                                  <p:stCondLst>
                                    <p:cond delay="0"/>
                                  </p:stCondLst>
                                  <p:childTnLst>
                                    <p:set>
                                      <p:cBhvr>
                                        <p:cTn id="70" dur="1" fill="hold">
                                          <p:stCondLst>
                                            <p:cond delay="0"/>
                                          </p:stCondLst>
                                        </p:cTn>
                                        <p:tgtEl>
                                          <p:spTgt spid="31"/>
                                        </p:tgtEl>
                                        <p:attrNameLst>
                                          <p:attrName>style.visibility</p:attrName>
                                        </p:attrNameLst>
                                      </p:cBhvr>
                                      <p:to>
                                        <p:strVal val="visible"/>
                                      </p:to>
                                    </p:set>
                                    <p:anim calcmode="lin" valueType="num">
                                      <p:cBhvr>
                                        <p:cTn id="71" dur="1000" fill="hold"/>
                                        <p:tgtEl>
                                          <p:spTgt spid="31"/>
                                        </p:tgtEl>
                                        <p:attrNameLst>
                                          <p:attrName>ppt_w</p:attrName>
                                        </p:attrNameLst>
                                      </p:cBhvr>
                                      <p:tavLst>
                                        <p:tav tm="0">
                                          <p:val>
                                            <p:fltVal val="0"/>
                                          </p:val>
                                        </p:tav>
                                        <p:tav tm="100000">
                                          <p:val>
                                            <p:strVal val="#ppt_w"/>
                                          </p:val>
                                        </p:tav>
                                      </p:tavLst>
                                    </p:anim>
                                    <p:anim calcmode="lin" valueType="num">
                                      <p:cBhvr>
                                        <p:cTn id="72" dur="1000" fill="hold"/>
                                        <p:tgtEl>
                                          <p:spTgt spid="31"/>
                                        </p:tgtEl>
                                        <p:attrNameLst>
                                          <p:attrName>ppt_h</p:attrName>
                                        </p:attrNameLst>
                                      </p:cBhvr>
                                      <p:tavLst>
                                        <p:tav tm="0">
                                          <p:val>
                                            <p:fltVal val="0"/>
                                          </p:val>
                                        </p:tav>
                                        <p:tav tm="100000">
                                          <p:val>
                                            <p:strVal val="#ppt_h"/>
                                          </p:val>
                                        </p:tav>
                                      </p:tavLst>
                                    </p:anim>
                                  </p:childTnLst>
                                </p:cTn>
                              </p:par>
                            </p:childTnLst>
                          </p:cTn>
                        </p:par>
                      </p:childTnLst>
                    </p:cTn>
                  </p:par>
                  <p:par>
                    <p:cTn id="73" fill="hold">
                      <p:stCondLst>
                        <p:cond delay="indefinite"/>
                      </p:stCondLst>
                      <p:childTnLst>
                        <p:par>
                          <p:cTn id="74" fill="hold">
                            <p:stCondLst>
                              <p:cond delay="0"/>
                            </p:stCondLst>
                            <p:childTnLst>
                              <p:par>
                                <p:cTn id="75" presetID="18" presetClass="entr" presetSubtype="3"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Effect transition="in" filter="strips(upRight)">
                                      <p:cBhvr>
                                        <p:cTn id="77" dur="1000"/>
                                        <p:tgtEl>
                                          <p:spTgt spid="34"/>
                                        </p:tgtEl>
                                      </p:cBhvr>
                                    </p:animEffect>
                                  </p:childTnLst>
                                </p:cTn>
                              </p:par>
                            </p:childTnLst>
                          </p:cTn>
                        </p:par>
                      </p:childTnLst>
                    </p:cTn>
                  </p:par>
                  <p:par>
                    <p:cTn id="78" fill="hold">
                      <p:stCondLst>
                        <p:cond delay="indefinite"/>
                      </p:stCondLst>
                      <p:childTnLst>
                        <p:par>
                          <p:cTn id="79" fill="hold">
                            <p:stCondLst>
                              <p:cond delay="0"/>
                            </p:stCondLst>
                            <p:childTnLst>
                              <p:par>
                                <p:cTn id="80" presetID="18" presetClass="entr" presetSubtype="3" fill="hold" grpId="0" nodeType="clickEffect">
                                  <p:stCondLst>
                                    <p:cond delay="0"/>
                                  </p:stCondLst>
                                  <p:childTnLst>
                                    <p:set>
                                      <p:cBhvr>
                                        <p:cTn id="81" dur="1" fill="hold">
                                          <p:stCondLst>
                                            <p:cond delay="0"/>
                                          </p:stCondLst>
                                        </p:cTn>
                                        <p:tgtEl>
                                          <p:spTgt spid="35"/>
                                        </p:tgtEl>
                                        <p:attrNameLst>
                                          <p:attrName>style.visibility</p:attrName>
                                        </p:attrNameLst>
                                      </p:cBhvr>
                                      <p:to>
                                        <p:strVal val="visible"/>
                                      </p:to>
                                    </p:set>
                                    <p:animEffect transition="in" filter="strips(upRight)">
                                      <p:cBhvr>
                                        <p:cTn id="82" dur="1000"/>
                                        <p:tgtEl>
                                          <p:spTgt spid="35"/>
                                        </p:tgtEl>
                                      </p:cBhvr>
                                    </p:animEffect>
                                  </p:childTnLst>
                                </p:cTn>
                              </p:par>
                            </p:childTnLst>
                          </p:cTn>
                        </p:par>
                      </p:childTnLst>
                    </p:cTn>
                  </p:par>
                  <p:par>
                    <p:cTn id="83" fill="hold">
                      <p:stCondLst>
                        <p:cond delay="indefinite"/>
                      </p:stCondLst>
                      <p:childTnLst>
                        <p:par>
                          <p:cTn id="84" fill="hold">
                            <p:stCondLst>
                              <p:cond delay="0"/>
                            </p:stCondLst>
                            <p:childTnLst>
                              <p:par>
                                <p:cTn id="85" presetID="18" presetClass="entr" presetSubtype="3" fill="hold" grpId="0" nodeType="clickEffect">
                                  <p:stCondLst>
                                    <p:cond delay="0"/>
                                  </p:stCondLst>
                                  <p:childTnLst>
                                    <p:set>
                                      <p:cBhvr>
                                        <p:cTn id="86" dur="1" fill="hold">
                                          <p:stCondLst>
                                            <p:cond delay="0"/>
                                          </p:stCondLst>
                                        </p:cTn>
                                        <p:tgtEl>
                                          <p:spTgt spid="36"/>
                                        </p:tgtEl>
                                        <p:attrNameLst>
                                          <p:attrName>style.visibility</p:attrName>
                                        </p:attrNameLst>
                                      </p:cBhvr>
                                      <p:to>
                                        <p:strVal val="visible"/>
                                      </p:to>
                                    </p:set>
                                    <p:animEffect transition="in" filter="strips(upRight)">
                                      <p:cBhvr>
                                        <p:cTn id="87" dur="1000"/>
                                        <p:tgtEl>
                                          <p:spTgt spid="36"/>
                                        </p:tgtEl>
                                      </p:cBhvr>
                                    </p:animEffect>
                                  </p:childTnLst>
                                </p:cTn>
                              </p:par>
                            </p:childTnLst>
                          </p:cTn>
                        </p:par>
                      </p:childTnLst>
                    </p:cTn>
                  </p:par>
                  <p:par>
                    <p:cTn id="88" fill="hold">
                      <p:stCondLst>
                        <p:cond delay="indefinite"/>
                      </p:stCondLst>
                      <p:childTnLst>
                        <p:par>
                          <p:cTn id="89" fill="hold">
                            <p:stCondLst>
                              <p:cond delay="0"/>
                            </p:stCondLst>
                            <p:childTnLst>
                              <p:par>
                                <p:cTn id="90" presetID="18" presetClass="entr" presetSubtype="3" fill="hold" grpId="0" nodeType="clickEffect">
                                  <p:stCondLst>
                                    <p:cond delay="0"/>
                                  </p:stCondLst>
                                  <p:childTnLst>
                                    <p:set>
                                      <p:cBhvr>
                                        <p:cTn id="91" dur="1" fill="hold">
                                          <p:stCondLst>
                                            <p:cond delay="0"/>
                                          </p:stCondLst>
                                        </p:cTn>
                                        <p:tgtEl>
                                          <p:spTgt spid="37"/>
                                        </p:tgtEl>
                                        <p:attrNameLst>
                                          <p:attrName>style.visibility</p:attrName>
                                        </p:attrNameLst>
                                      </p:cBhvr>
                                      <p:to>
                                        <p:strVal val="visible"/>
                                      </p:to>
                                    </p:set>
                                    <p:animEffect transition="in" filter="strips(upRight)">
                                      <p:cBhvr>
                                        <p:cTn id="92" dur="1000"/>
                                        <p:tgtEl>
                                          <p:spTgt spid="37"/>
                                        </p:tgtEl>
                                      </p:cBhvr>
                                    </p:animEffect>
                                  </p:childTnLst>
                                </p:cTn>
                              </p:par>
                            </p:childTnLst>
                          </p:cTn>
                        </p:par>
                      </p:childTnLst>
                    </p:cTn>
                  </p:par>
                  <p:par>
                    <p:cTn id="93" fill="hold">
                      <p:stCondLst>
                        <p:cond delay="indefinite"/>
                      </p:stCondLst>
                      <p:childTnLst>
                        <p:par>
                          <p:cTn id="94" fill="hold">
                            <p:stCondLst>
                              <p:cond delay="0"/>
                            </p:stCondLst>
                            <p:childTnLst>
                              <p:par>
                                <p:cTn id="95" presetID="53" presetClass="entr" presetSubtype="0" fill="hold" nodeType="clickEffect">
                                  <p:stCondLst>
                                    <p:cond delay="0"/>
                                  </p:stCondLst>
                                  <p:childTnLst>
                                    <p:set>
                                      <p:cBhvr>
                                        <p:cTn id="96" dur="1" fill="hold">
                                          <p:stCondLst>
                                            <p:cond delay="0"/>
                                          </p:stCondLst>
                                        </p:cTn>
                                        <p:tgtEl>
                                          <p:spTgt spid="43"/>
                                        </p:tgtEl>
                                        <p:attrNameLst>
                                          <p:attrName>style.visibility</p:attrName>
                                        </p:attrNameLst>
                                      </p:cBhvr>
                                      <p:to>
                                        <p:strVal val="visible"/>
                                      </p:to>
                                    </p:set>
                                    <p:anim calcmode="lin" valueType="num">
                                      <p:cBhvr>
                                        <p:cTn id="97" dur="1000" fill="hold"/>
                                        <p:tgtEl>
                                          <p:spTgt spid="43"/>
                                        </p:tgtEl>
                                        <p:attrNameLst>
                                          <p:attrName>ppt_w</p:attrName>
                                        </p:attrNameLst>
                                      </p:cBhvr>
                                      <p:tavLst>
                                        <p:tav tm="0">
                                          <p:val>
                                            <p:fltVal val="0"/>
                                          </p:val>
                                        </p:tav>
                                        <p:tav tm="100000">
                                          <p:val>
                                            <p:strVal val="#ppt_w"/>
                                          </p:val>
                                        </p:tav>
                                      </p:tavLst>
                                    </p:anim>
                                    <p:anim calcmode="lin" valueType="num">
                                      <p:cBhvr>
                                        <p:cTn id="98" dur="1000" fill="hold"/>
                                        <p:tgtEl>
                                          <p:spTgt spid="43"/>
                                        </p:tgtEl>
                                        <p:attrNameLst>
                                          <p:attrName>ppt_h</p:attrName>
                                        </p:attrNameLst>
                                      </p:cBhvr>
                                      <p:tavLst>
                                        <p:tav tm="0">
                                          <p:val>
                                            <p:fltVal val="0"/>
                                          </p:val>
                                        </p:tav>
                                        <p:tav tm="100000">
                                          <p:val>
                                            <p:strVal val="#ppt_h"/>
                                          </p:val>
                                        </p:tav>
                                      </p:tavLst>
                                    </p:anim>
                                    <p:animEffect transition="in" filter="fade">
                                      <p:cBhvr>
                                        <p:cTn id="99" dur="1000"/>
                                        <p:tgtEl>
                                          <p:spTgt spid="43"/>
                                        </p:tgtEl>
                                      </p:cBhvr>
                                    </p:animEffect>
                                  </p:childTnLst>
                                </p:cTn>
                              </p:par>
                            </p:childTnLst>
                          </p:cTn>
                        </p:par>
                      </p:childTnLst>
                    </p:cTn>
                  </p:par>
                  <p:par>
                    <p:cTn id="100" fill="hold">
                      <p:stCondLst>
                        <p:cond delay="indefinite"/>
                      </p:stCondLst>
                      <p:childTnLst>
                        <p:par>
                          <p:cTn id="101" fill="hold">
                            <p:stCondLst>
                              <p:cond delay="0"/>
                            </p:stCondLst>
                            <p:childTnLst>
                              <p:par>
                                <p:cTn id="102" presetID="53" presetClass="entr" presetSubtype="0" fill="hold" nodeType="clickEffect">
                                  <p:stCondLst>
                                    <p:cond delay="0"/>
                                  </p:stCondLst>
                                  <p:childTnLst>
                                    <p:set>
                                      <p:cBhvr>
                                        <p:cTn id="103" dur="1" fill="hold">
                                          <p:stCondLst>
                                            <p:cond delay="0"/>
                                          </p:stCondLst>
                                        </p:cTn>
                                        <p:tgtEl>
                                          <p:spTgt spid="44"/>
                                        </p:tgtEl>
                                        <p:attrNameLst>
                                          <p:attrName>style.visibility</p:attrName>
                                        </p:attrNameLst>
                                      </p:cBhvr>
                                      <p:to>
                                        <p:strVal val="visible"/>
                                      </p:to>
                                    </p:set>
                                    <p:anim calcmode="lin" valueType="num">
                                      <p:cBhvr>
                                        <p:cTn id="104" dur="1000" fill="hold"/>
                                        <p:tgtEl>
                                          <p:spTgt spid="44"/>
                                        </p:tgtEl>
                                        <p:attrNameLst>
                                          <p:attrName>ppt_w</p:attrName>
                                        </p:attrNameLst>
                                      </p:cBhvr>
                                      <p:tavLst>
                                        <p:tav tm="0">
                                          <p:val>
                                            <p:fltVal val="0"/>
                                          </p:val>
                                        </p:tav>
                                        <p:tav tm="100000">
                                          <p:val>
                                            <p:strVal val="#ppt_w"/>
                                          </p:val>
                                        </p:tav>
                                      </p:tavLst>
                                    </p:anim>
                                    <p:anim calcmode="lin" valueType="num">
                                      <p:cBhvr>
                                        <p:cTn id="105" dur="1000" fill="hold"/>
                                        <p:tgtEl>
                                          <p:spTgt spid="44"/>
                                        </p:tgtEl>
                                        <p:attrNameLst>
                                          <p:attrName>ppt_h</p:attrName>
                                        </p:attrNameLst>
                                      </p:cBhvr>
                                      <p:tavLst>
                                        <p:tav tm="0">
                                          <p:val>
                                            <p:fltVal val="0"/>
                                          </p:val>
                                        </p:tav>
                                        <p:tav tm="100000">
                                          <p:val>
                                            <p:strVal val="#ppt_h"/>
                                          </p:val>
                                        </p:tav>
                                      </p:tavLst>
                                    </p:anim>
                                    <p:animEffect transition="in" filter="fade">
                                      <p:cBhvr>
                                        <p:cTn id="106" dur="1000"/>
                                        <p:tgtEl>
                                          <p:spTgt spid="44"/>
                                        </p:tgtEl>
                                      </p:cBhvr>
                                    </p:animEffect>
                                  </p:childTnLst>
                                </p:cTn>
                              </p:par>
                            </p:childTnLst>
                          </p:cTn>
                        </p:par>
                      </p:childTnLst>
                    </p:cTn>
                  </p:par>
                  <p:par>
                    <p:cTn id="107" fill="hold">
                      <p:stCondLst>
                        <p:cond delay="indefinite"/>
                      </p:stCondLst>
                      <p:childTnLst>
                        <p:par>
                          <p:cTn id="108" fill="hold">
                            <p:stCondLst>
                              <p:cond delay="0"/>
                            </p:stCondLst>
                            <p:childTnLst>
                              <p:par>
                                <p:cTn id="109" presetID="18" presetClass="entr" presetSubtype="3" fill="hold" grpId="0" nodeType="clickEffect">
                                  <p:stCondLst>
                                    <p:cond delay="0"/>
                                  </p:stCondLst>
                                  <p:childTnLst>
                                    <p:set>
                                      <p:cBhvr>
                                        <p:cTn id="110" dur="1" fill="hold">
                                          <p:stCondLst>
                                            <p:cond delay="0"/>
                                          </p:stCondLst>
                                        </p:cTn>
                                        <p:tgtEl>
                                          <p:spTgt spid="41"/>
                                        </p:tgtEl>
                                        <p:attrNameLst>
                                          <p:attrName>style.visibility</p:attrName>
                                        </p:attrNameLst>
                                      </p:cBhvr>
                                      <p:to>
                                        <p:strVal val="visible"/>
                                      </p:to>
                                    </p:set>
                                    <p:animEffect transition="in" filter="strips(upRight)">
                                      <p:cBhvr>
                                        <p:cTn id="111"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9" grpId="0"/>
      <p:bldP spid="18" grpId="0"/>
      <p:bldP spid="19" grpId="0"/>
      <p:bldP spid="20" grpId="0"/>
      <p:bldP spid="21" grpId="0"/>
      <p:bldP spid="26" grpId="0"/>
      <p:bldP spid="27" grpId="0"/>
      <p:bldP spid="34" grpId="0"/>
      <p:bldP spid="35" grpId="0"/>
      <p:bldP spid="36" grpId="0"/>
      <p:bldP spid="37" grpId="0"/>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0" y="522504"/>
            <a:ext cx="12192000" cy="5838068"/>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circle(in)">
                                      <p:cBhvr>
                                        <p:cTn id="7" dur="1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130625" y="400352"/>
          <a:ext cx="11887203" cy="5943600"/>
        </p:xfrm>
        <a:graphic>
          <a:graphicData uri="http://schemas.openxmlformats.org/drawingml/2006/table">
            <a:tbl>
              <a:tblPr firstRow="1" bandRow="1">
                <a:tableStyleId>{5C22544A-7EE6-4342-B048-85BDC9FD1C3A}</a:tableStyleId>
              </a:tblPr>
              <a:tblGrid>
                <a:gridCol w="5602518">
                  <a:extLst>
                    <a:ext uri="{9D8B030D-6E8A-4147-A177-3AD203B41FA5}">
                      <a16:colId xmlns:a16="http://schemas.microsoft.com/office/drawing/2014/main" val="20000"/>
                    </a:ext>
                  </a:extLst>
                </a:gridCol>
                <a:gridCol w="3018971">
                  <a:extLst>
                    <a:ext uri="{9D8B030D-6E8A-4147-A177-3AD203B41FA5}">
                      <a16:colId xmlns:a16="http://schemas.microsoft.com/office/drawing/2014/main" val="20001"/>
                    </a:ext>
                  </a:extLst>
                </a:gridCol>
                <a:gridCol w="3265714">
                  <a:extLst>
                    <a:ext uri="{9D8B030D-6E8A-4147-A177-3AD203B41FA5}">
                      <a16:colId xmlns:a16="http://schemas.microsoft.com/office/drawing/2014/main" val="20002"/>
                    </a:ext>
                  </a:extLst>
                </a:gridCol>
              </a:tblGrid>
              <a:tr h="370840">
                <a:tc>
                  <a:txBody>
                    <a:bodyPr/>
                    <a:lstStyle/>
                    <a:p>
                      <a:pPr algn="ctr"/>
                      <a:r>
                        <a:rPr lang="en-US" sz="3600" dirty="0" err="1">
                          <a:latin typeface="Times New Roman" pitchFamily="18" charset="0"/>
                          <a:cs typeface="Times New Roman" pitchFamily="18" charset="0"/>
                        </a:rPr>
                        <a:t>Đặc</a:t>
                      </a:r>
                      <a:r>
                        <a:rPr lang="en-US" sz="3600" dirty="0">
                          <a:latin typeface="Times New Roman" pitchFamily="18" charset="0"/>
                          <a:cs typeface="Times New Roman" pitchFamily="18" charset="0"/>
                        </a:rPr>
                        <a:t> </a:t>
                      </a:r>
                      <a:r>
                        <a:rPr lang="en-US" sz="3600" dirty="0" err="1">
                          <a:latin typeface="Times New Roman" pitchFamily="18" charset="0"/>
                          <a:cs typeface="Times New Roman" pitchFamily="18" charset="0"/>
                        </a:rPr>
                        <a:t>điểm</a:t>
                      </a:r>
                      <a:endParaRPr lang="en-US" sz="3600" dirty="0">
                        <a:latin typeface="Times New Roman" pitchFamily="18" charset="0"/>
                        <a:cs typeface="Times New Roman" pitchFamily="18" charset="0"/>
                      </a:endParaRPr>
                    </a:p>
                  </a:txBody>
                  <a:tcPr/>
                </a:tc>
                <a:tc>
                  <a:txBody>
                    <a:bodyPr/>
                    <a:lstStyle/>
                    <a:p>
                      <a:pPr algn="ctr"/>
                      <a:r>
                        <a:rPr lang="en-US" sz="3600" dirty="0">
                          <a:latin typeface="Times New Roman" pitchFamily="18" charset="0"/>
                          <a:cs typeface="Times New Roman" pitchFamily="18" charset="0"/>
                        </a:rPr>
                        <a:t>Di </a:t>
                      </a:r>
                      <a:r>
                        <a:rPr lang="en-US" sz="3600" dirty="0" err="1">
                          <a:latin typeface="Times New Roman" pitchFamily="18" charset="0"/>
                          <a:cs typeface="Times New Roman" pitchFamily="18" charset="0"/>
                        </a:rPr>
                        <a:t>truyền</a:t>
                      </a:r>
                      <a:r>
                        <a:rPr lang="en-US" sz="3600" baseline="0" dirty="0">
                          <a:latin typeface="Times New Roman" pitchFamily="18" charset="0"/>
                          <a:cs typeface="Times New Roman" pitchFamily="18" charset="0"/>
                        </a:rPr>
                        <a:t> </a:t>
                      </a:r>
                    </a:p>
                    <a:p>
                      <a:pPr algn="ctr"/>
                      <a:r>
                        <a:rPr lang="en-US" sz="3600" baseline="0" dirty="0" err="1">
                          <a:latin typeface="Times New Roman" pitchFamily="18" charset="0"/>
                          <a:cs typeface="Times New Roman" pitchFamily="18" charset="0"/>
                        </a:rPr>
                        <a:t>liên</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kết</a:t>
                      </a:r>
                      <a:endParaRPr lang="en-US" sz="3600" dirty="0">
                        <a:latin typeface="Times New Roman" pitchFamily="18" charset="0"/>
                        <a:cs typeface="Times New Roman" pitchFamily="18" charset="0"/>
                      </a:endParaRPr>
                    </a:p>
                  </a:txBody>
                  <a:tcPr/>
                </a:tc>
                <a:tc>
                  <a:txBody>
                    <a:bodyPr/>
                    <a:lstStyle/>
                    <a:p>
                      <a:pPr algn="ctr"/>
                      <a:r>
                        <a:rPr lang="en-US" sz="3600" dirty="0" err="1">
                          <a:latin typeface="Times New Roman" pitchFamily="18" charset="0"/>
                          <a:cs typeface="Times New Roman" pitchFamily="18" charset="0"/>
                        </a:rPr>
                        <a:t>Phân</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li</a:t>
                      </a:r>
                      <a:r>
                        <a:rPr lang="en-US" sz="3600" baseline="0" dirty="0">
                          <a:latin typeface="Times New Roman" pitchFamily="18" charset="0"/>
                          <a:cs typeface="Times New Roman" pitchFamily="18" charset="0"/>
                        </a:rPr>
                        <a:t> </a:t>
                      </a:r>
                    </a:p>
                    <a:p>
                      <a:pPr algn="ctr"/>
                      <a:r>
                        <a:rPr lang="en-US" sz="3600" baseline="0" dirty="0" err="1">
                          <a:latin typeface="Times New Roman" pitchFamily="18" charset="0"/>
                          <a:cs typeface="Times New Roman" pitchFamily="18" charset="0"/>
                        </a:rPr>
                        <a:t>độc</a:t>
                      </a:r>
                      <a:r>
                        <a:rPr lang="en-US" sz="3600" baseline="0" dirty="0">
                          <a:latin typeface="Times New Roman" pitchFamily="18" charset="0"/>
                          <a:cs typeface="Times New Roman" pitchFamily="18" charset="0"/>
                        </a:rPr>
                        <a:t> </a:t>
                      </a:r>
                      <a:r>
                        <a:rPr lang="en-US" sz="3600" baseline="0" dirty="0" err="1">
                          <a:latin typeface="Times New Roman" pitchFamily="18" charset="0"/>
                          <a:cs typeface="Times New Roman" pitchFamily="18" charset="0"/>
                        </a:rPr>
                        <a:t>lập</a:t>
                      </a:r>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70840">
                <a:tc>
                  <a:txBody>
                    <a:bodyPr/>
                    <a:lstStyle/>
                    <a:p>
                      <a:pPr algn="just"/>
                      <a:r>
                        <a:rPr lang="en-US" sz="3600" dirty="0" err="1">
                          <a:solidFill>
                            <a:srgbClr val="A80000"/>
                          </a:solidFill>
                          <a:latin typeface="Times New Roman" pitchFamily="18" charset="0"/>
                          <a:cs typeface="Times New Roman" pitchFamily="18" charset="0"/>
                        </a:rPr>
                        <a:t>Vị</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trí</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của</a:t>
                      </a:r>
                      <a:r>
                        <a:rPr lang="en-US" sz="3600" dirty="0">
                          <a:solidFill>
                            <a:srgbClr val="A80000"/>
                          </a:solidFill>
                          <a:latin typeface="Times New Roman" pitchFamily="18" charset="0"/>
                          <a:cs typeface="Times New Roman" pitchFamily="18" charset="0"/>
                        </a:rPr>
                        <a:t> 2 gene </a:t>
                      </a:r>
                      <a:r>
                        <a:rPr lang="en-US" sz="3600" dirty="0" err="1">
                          <a:solidFill>
                            <a:srgbClr val="A80000"/>
                          </a:solidFill>
                          <a:latin typeface="Times New Roman" pitchFamily="18" charset="0"/>
                          <a:cs typeface="Times New Roman" pitchFamily="18" charset="0"/>
                        </a:rPr>
                        <a:t>trên</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nhiễm</a:t>
                      </a:r>
                      <a:r>
                        <a:rPr lang="en-US" sz="3600" baseline="0" dirty="0">
                          <a:solidFill>
                            <a:srgbClr val="A80000"/>
                          </a:solidFill>
                          <a:latin typeface="Times New Roman" pitchFamily="18" charset="0"/>
                          <a:cs typeface="Times New Roman" pitchFamily="18" charset="0"/>
                        </a:rPr>
                        <a:t> </a:t>
                      </a:r>
                      <a:r>
                        <a:rPr lang="en-US" sz="3600" baseline="0" dirty="0" err="1">
                          <a:solidFill>
                            <a:srgbClr val="A80000"/>
                          </a:solidFill>
                          <a:latin typeface="Times New Roman" pitchFamily="18" charset="0"/>
                          <a:cs typeface="Times New Roman" pitchFamily="18" charset="0"/>
                        </a:rPr>
                        <a:t>sắc</a:t>
                      </a:r>
                      <a:r>
                        <a:rPr lang="en-US" sz="3600" baseline="0" dirty="0">
                          <a:solidFill>
                            <a:srgbClr val="A80000"/>
                          </a:solidFill>
                          <a:latin typeface="Times New Roman" pitchFamily="18" charset="0"/>
                          <a:cs typeface="Times New Roman" pitchFamily="18" charset="0"/>
                        </a:rPr>
                        <a:t> </a:t>
                      </a:r>
                      <a:r>
                        <a:rPr lang="en-US" sz="3600" baseline="0" dirty="0" err="1">
                          <a:solidFill>
                            <a:srgbClr val="A80000"/>
                          </a:solidFill>
                          <a:latin typeface="Times New Roman" pitchFamily="18" charset="0"/>
                          <a:cs typeface="Times New Roman" pitchFamily="18" charset="0"/>
                        </a:rPr>
                        <a:t>thể</a:t>
                      </a:r>
                      <a:r>
                        <a:rPr lang="en-US" sz="3600" baseline="0" dirty="0">
                          <a:solidFill>
                            <a:srgbClr val="A80000"/>
                          </a:solidFill>
                          <a:latin typeface="Times New Roman" pitchFamily="18" charset="0"/>
                          <a:cs typeface="Times New Roman" pitchFamily="18" charset="0"/>
                        </a:rPr>
                        <a:t>.</a:t>
                      </a:r>
                      <a:endParaRPr lang="en-US" sz="3600" dirty="0">
                        <a:solidFill>
                          <a:srgbClr val="A80000"/>
                        </a:solidFill>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1"/>
                  </a:ext>
                </a:extLst>
              </a:tr>
              <a:tr h="370840">
                <a:tc>
                  <a:txBody>
                    <a:bodyPr/>
                    <a:lstStyle/>
                    <a:p>
                      <a:pPr algn="just"/>
                      <a:r>
                        <a:rPr lang="vi-VN" sz="3600" dirty="0">
                          <a:solidFill>
                            <a:srgbClr val="A80000"/>
                          </a:solidFill>
                          <a:latin typeface="Times New Roman" pitchFamily="18" charset="0"/>
                          <a:cs typeface="Times New Roman" pitchFamily="18" charset="0"/>
                        </a:rPr>
                        <a:t>Số loại giao tử tạo ra ở cơ thể dị hợp F</a:t>
                      </a:r>
                      <a:r>
                        <a:rPr lang="vi-VN" sz="3600" baseline="-25000" dirty="0">
                          <a:solidFill>
                            <a:srgbClr val="A80000"/>
                          </a:solidFill>
                          <a:latin typeface="Times New Roman" pitchFamily="18" charset="0"/>
                          <a:cs typeface="Times New Roman" pitchFamily="18" charset="0"/>
                        </a:rPr>
                        <a:t>1</a:t>
                      </a:r>
                      <a:endParaRPr lang="en-US" sz="3600" baseline="-25000" dirty="0">
                        <a:solidFill>
                          <a:srgbClr val="A80000"/>
                        </a:solidFill>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70840">
                <a:tc>
                  <a:txBody>
                    <a:bodyPr/>
                    <a:lstStyle/>
                    <a:p>
                      <a:pPr algn="just"/>
                      <a:r>
                        <a:rPr lang="en-US" sz="3600" dirty="0" err="1">
                          <a:solidFill>
                            <a:srgbClr val="A80000"/>
                          </a:solidFill>
                          <a:latin typeface="Times New Roman" pitchFamily="18" charset="0"/>
                          <a:cs typeface="Times New Roman" pitchFamily="18" charset="0"/>
                        </a:rPr>
                        <a:t>Số</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loại</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kiểu</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hình</a:t>
                      </a:r>
                      <a:r>
                        <a:rPr lang="en-US" sz="3600" dirty="0">
                          <a:solidFill>
                            <a:srgbClr val="A80000"/>
                          </a:solidFill>
                          <a:latin typeface="Times New Roman" pitchFamily="18" charset="0"/>
                          <a:cs typeface="Times New Roman" pitchFamily="18" charset="0"/>
                        </a:rPr>
                        <a:t> ở </a:t>
                      </a:r>
                      <a:r>
                        <a:rPr lang="en-US" sz="3600" dirty="0" err="1">
                          <a:solidFill>
                            <a:srgbClr val="A80000"/>
                          </a:solidFill>
                          <a:latin typeface="Times New Roman" pitchFamily="18" charset="0"/>
                          <a:cs typeface="Times New Roman" pitchFamily="18" charset="0"/>
                        </a:rPr>
                        <a:t>thế</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hệ</a:t>
                      </a:r>
                      <a:r>
                        <a:rPr lang="en-US" sz="3600" dirty="0">
                          <a:solidFill>
                            <a:srgbClr val="A80000"/>
                          </a:solidFill>
                          <a:latin typeface="Times New Roman" pitchFamily="18" charset="0"/>
                          <a:cs typeface="Times New Roman" pitchFamily="18" charset="0"/>
                        </a:rPr>
                        <a:t> con </a:t>
                      </a:r>
                      <a:r>
                        <a:rPr lang="en-US" sz="3600" dirty="0" err="1">
                          <a:solidFill>
                            <a:srgbClr val="A80000"/>
                          </a:solidFill>
                          <a:latin typeface="Times New Roman" pitchFamily="18" charset="0"/>
                          <a:cs typeface="Times New Roman" pitchFamily="18" charset="0"/>
                        </a:rPr>
                        <a:t>trong</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phép</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lai</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phân</a:t>
                      </a:r>
                      <a:r>
                        <a:rPr lang="en-US" sz="3600" dirty="0">
                          <a:solidFill>
                            <a:srgbClr val="A80000"/>
                          </a:solidFill>
                          <a:latin typeface="Times New Roman" pitchFamily="18" charset="0"/>
                          <a:cs typeface="Times New Roman" pitchFamily="18" charset="0"/>
                        </a:rPr>
                        <a:t> </a:t>
                      </a:r>
                      <a:r>
                        <a:rPr lang="en-US" sz="3600" dirty="0" err="1">
                          <a:solidFill>
                            <a:srgbClr val="A80000"/>
                          </a:solidFill>
                          <a:latin typeface="Times New Roman" pitchFamily="18" charset="0"/>
                          <a:cs typeface="Times New Roman" pitchFamily="18" charset="0"/>
                        </a:rPr>
                        <a:t>tích</a:t>
                      </a:r>
                      <a:r>
                        <a:rPr lang="en-US" sz="3600" dirty="0">
                          <a:solidFill>
                            <a:srgbClr val="A80000"/>
                          </a:solidFill>
                          <a:latin typeface="Times New Roman" pitchFamily="18" charset="0"/>
                          <a:cs typeface="Times New Roman" pitchFamily="18" charset="0"/>
                        </a:rPr>
                        <a:t>.</a:t>
                      </a:r>
                    </a:p>
                  </a:txBody>
                  <a:tcPr/>
                </a:tc>
                <a:tc>
                  <a:txBody>
                    <a:bodyPr/>
                    <a:lstStyle/>
                    <a:p>
                      <a:endParaRPr lang="en-US" sz="3600" dirty="0">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370840">
                <a:tc>
                  <a:txBody>
                    <a:bodyPr/>
                    <a:lstStyle/>
                    <a:p>
                      <a:pPr algn="just"/>
                      <a:r>
                        <a:rPr lang="vi-VN" sz="3600" dirty="0">
                          <a:solidFill>
                            <a:srgbClr val="A80000"/>
                          </a:solidFill>
                          <a:latin typeface="Times New Roman" pitchFamily="18" charset="0"/>
                          <a:cs typeface="Times New Roman" pitchFamily="18" charset="0"/>
                        </a:rPr>
                        <a:t>Số lượng biến dị tổ hợp ở đời con trong phép lai phân tích</a:t>
                      </a:r>
                      <a:endParaRPr lang="en-US" sz="3600" dirty="0">
                        <a:solidFill>
                          <a:srgbClr val="A80000"/>
                        </a:solidFill>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tc>
                  <a:txBody>
                    <a:bodyPr/>
                    <a:lstStyle/>
                    <a:p>
                      <a:endParaRPr lang="en-US" sz="3600"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bl>
          </a:graphicData>
        </a:graphic>
      </p:graphicFrame>
      <p:sp>
        <p:nvSpPr>
          <p:cNvPr id="7" name="Rectangle 6"/>
          <p:cNvSpPr/>
          <p:nvPr/>
        </p:nvSpPr>
        <p:spPr>
          <a:xfrm>
            <a:off x="5733143" y="1680235"/>
            <a:ext cx="2989943" cy="954107"/>
          </a:xfrm>
          <a:prstGeom prst="rect">
            <a:avLst/>
          </a:prstGeom>
          <a:noFill/>
        </p:spPr>
        <p:txBody>
          <a:bodyPr wrap="square">
            <a:spAutoFit/>
          </a:bodyPr>
          <a:lstStyle/>
          <a:p>
            <a:pPr algn="just"/>
            <a:r>
              <a:rPr lang="en-US" sz="2800" dirty="0" err="1">
                <a:solidFill>
                  <a:srgbClr val="FF00FF"/>
                </a:solidFill>
                <a:latin typeface="Times New Roman" pitchFamily="18" charset="0"/>
                <a:cs typeface="Times New Roman" pitchFamily="18" charset="0"/>
              </a:rPr>
              <a:t>Cùng</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trên</a:t>
            </a:r>
            <a:r>
              <a:rPr lang="en-US" sz="2800" dirty="0">
                <a:solidFill>
                  <a:srgbClr val="FF00FF"/>
                </a:solidFill>
                <a:latin typeface="Times New Roman" pitchFamily="18" charset="0"/>
                <a:cs typeface="Times New Roman" pitchFamily="18" charset="0"/>
              </a:rPr>
              <a:t> 1 </a:t>
            </a:r>
            <a:r>
              <a:rPr lang="en-US" sz="2800" dirty="0" err="1">
                <a:solidFill>
                  <a:srgbClr val="FF00FF"/>
                </a:solidFill>
                <a:latin typeface="Times New Roman" pitchFamily="18" charset="0"/>
                <a:cs typeface="Times New Roman" pitchFamily="18" charset="0"/>
              </a:rPr>
              <a:t>nhiễm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thể</a:t>
            </a:r>
            <a:endParaRPr lang="vi-VN" sz="2800" dirty="0">
              <a:solidFill>
                <a:srgbClr val="FF00FF"/>
              </a:solidFill>
              <a:latin typeface="Times New Roman" pitchFamily="18" charset="0"/>
              <a:cs typeface="Times New Roman" pitchFamily="18" charset="0"/>
            </a:endParaRPr>
          </a:p>
        </p:txBody>
      </p:sp>
      <p:sp>
        <p:nvSpPr>
          <p:cNvPr id="6" name="Rectangle 5"/>
          <p:cNvSpPr/>
          <p:nvPr/>
        </p:nvSpPr>
        <p:spPr>
          <a:xfrm>
            <a:off x="8773886" y="1731035"/>
            <a:ext cx="2989943" cy="954107"/>
          </a:xfrm>
          <a:prstGeom prst="rect">
            <a:avLst/>
          </a:prstGeom>
          <a:noFill/>
        </p:spPr>
        <p:txBody>
          <a:bodyPr wrap="square">
            <a:spAutoFit/>
          </a:bodyPr>
          <a:lstStyle/>
          <a:p>
            <a:pPr algn="just"/>
            <a:r>
              <a:rPr lang="en-US" sz="2800" dirty="0">
                <a:solidFill>
                  <a:srgbClr val="FF00FF"/>
                </a:solidFill>
                <a:latin typeface="Times New Roman" pitchFamily="18" charset="0"/>
                <a:cs typeface="Times New Roman" pitchFamily="18" charset="0"/>
              </a:rPr>
              <a:t>2 gene </a:t>
            </a:r>
            <a:r>
              <a:rPr lang="en-US" sz="2800" dirty="0" err="1">
                <a:solidFill>
                  <a:srgbClr val="FF00FF"/>
                </a:solidFill>
                <a:latin typeface="Times New Roman" pitchFamily="18" charset="0"/>
                <a:cs typeface="Times New Roman" pitchFamily="18" charset="0"/>
              </a:rPr>
              <a:t>nằm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trên</a:t>
            </a:r>
            <a:r>
              <a:rPr lang="en-US" sz="2800" dirty="0">
                <a:solidFill>
                  <a:srgbClr val="FF00FF"/>
                </a:solidFill>
                <a:latin typeface="Times New Roman" pitchFamily="18" charset="0"/>
                <a:cs typeface="Times New Roman" pitchFamily="18" charset="0"/>
              </a:rPr>
              <a:t> 2 </a:t>
            </a:r>
            <a:r>
              <a:rPr lang="en-US" sz="2800" dirty="0" err="1">
                <a:solidFill>
                  <a:srgbClr val="FF00FF"/>
                </a:solidFill>
                <a:latin typeface="Times New Roman" pitchFamily="18" charset="0"/>
                <a:cs typeface="Times New Roman" pitchFamily="18" charset="0"/>
              </a:rPr>
              <a:t>nhiễm</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sắc</a:t>
            </a:r>
            <a:r>
              <a:rPr lang="en-US" sz="2800" dirty="0">
                <a:solidFill>
                  <a:srgbClr val="FF00FF"/>
                </a:solidFill>
                <a:latin typeface="Times New Roman" pitchFamily="18" charset="0"/>
                <a:cs typeface="Times New Roman" pitchFamily="18" charset="0"/>
              </a:rPr>
              <a:t> </a:t>
            </a:r>
            <a:r>
              <a:rPr lang="en-US" sz="2800" dirty="0" err="1">
                <a:solidFill>
                  <a:srgbClr val="FF00FF"/>
                </a:solidFill>
                <a:latin typeface="Times New Roman" pitchFamily="18" charset="0"/>
                <a:cs typeface="Times New Roman" pitchFamily="18" charset="0"/>
              </a:rPr>
              <a:t>thể</a:t>
            </a:r>
            <a:endParaRPr lang="vi-VN" sz="2800" dirty="0">
              <a:solidFill>
                <a:srgbClr val="FF00FF"/>
              </a:solidFill>
              <a:latin typeface="Times New Roman" pitchFamily="18" charset="0"/>
              <a:cs typeface="Times New Roman" pitchFamily="18" charset="0"/>
            </a:endParaRPr>
          </a:p>
        </p:txBody>
      </p:sp>
      <p:sp>
        <p:nvSpPr>
          <p:cNvPr id="8" name="Rectangle 7"/>
          <p:cNvSpPr/>
          <p:nvPr/>
        </p:nvSpPr>
        <p:spPr>
          <a:xfrm>
            <a:off x="5769429" y="3051834"/>
            <a:ext cx="2989943"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2</a:t>
            </a:r>
            <a:endParaRPr lang="vi-VN" sz="2800" dirty="0">
              <a:solidFill>
                <a:srgbClr val="FF00FF"/>
              </a:solidFill>
              <a:latin typeface="Times New Roman" pitchFamily="18" charset="0"/>
              <a:cs typeface="Times New Roman" pitchFamily="18" charset="0"/>
            </a:endParaRPr>
          </a:p>
        </p:txBody>
      </p:sp>
      <p:sp>
        <p:nvSpPr>
          <p:cNvPr id="9" name="Rectangle 8"/>
          <p:cNvSpPr/>
          <p:nvPr/>
        </p:nvSpPr>
        <p:spPr>
          <a:xfrm>
            <a:off x="8781148" y="3088120"/>
            <a:ext cx="3222166"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4</a:t>
            </a:r>
            <a:endParaRPr lang="vi-VN" sz="2800" dirty="0">
              <a:solidFill>
                <a:srgbClr val="FF00FF"/>
              </a:solidFill>
              <a:latin typeface="Times New Roman" pitchFamily="18" charset="0"/>
              <a:cs typeface="Times New Roman" pitchFamily="18" charset="0"/>
            </a:endParaRPr>
          </a:p>
        </p:txBody>
      </p:sp>
      <p:sp>
        <p:nvSpPr>
          <p:cNvPr id="10" name="Rectangle 9"/>
          <p:cNvSpPr/>
          <p:nvPr/>
        </p:nvSpPr>
        <p:spPr>
          <a:xfrm>
            <a:off x="5733147" y="4278270"/>
            <a:ext cx="2989943"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2</a:t>
            </a:r>
            <a:endParaRPr lang="vi-VN" sz="2800" dirty="0">
              <a:solidFill>
                <a:srgbClr val="FF00FF"/>
              </a:solidFill>
              <a:latin typeface="Times New Roman" pitchFamily="18" charset="0"/>
              <a:cs typeface="Times New Roman" pitchFamily="18" charset="0"/>
            </a:endParaRPr>
          </a:p>
        </p:txBody>
      </p:sp>
      <p:sp>
        <p:nvSpPr>
          <p:cNvPr id="11" name="Rectangle 10"/>
          <p:cNvSpPr/>
          <p:nvPr/>
        </p:nvSpPr>
        <p:spPr>
          <a:xfrm>
            <a:off x="8744866" y="4314556"/>
            <a:ext cx="3222166"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4</a:t>
            </a:r>
            <a:endParaRPr lang="vi-VN" sz="2800" dirty="0">
              <a:solidFill>
                <a:srgbClr val="FF00FF"/>
              </a:solidFill>
              <a:latin typeface="Times New Roman" pitchFamily="18" charset="0"/>
              <a:cs typeface="Times New Roman" pitchFamily="18" charset="0"/>
            </a:endParaRPr>
          </a:p>
        </p:txBody>
      </p:sp>
      <p:sp>
        <p:nvSpPr>
          <p:cNvPr id="12" name="Rectangle 11"/>
          <p:cNvSpPr/>
          <p:nvPr/>
        </p:nvSpPr>
        <p:spPr>
          <a:xfrm>
            <a:off x="5747658" y="5497492"/>
            <a:ext cx="2989943"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0</a:t>
            </a:r>
            <a:endParaRPr lang="vi-VN" sz="2800" dirty="0">
              <a:solidFill>
                <a:srgbClr val="FF00FF"/>
              </a:solidFill>
              <a:latin typeface="Times New Roman" pitchFamily="18" charset="0"/>
              <a:cs typeface="Times New Roman" pitchFamily="18" charset="0"/>
            </a:endParaRPr>
          </a:p>
        </p:txBody>
      </p:sp>
      <p:sp>
        <p:nvSpPr>
          <p:cNvPr id="13" name="Rectangle 12"/>
          <p:cNvSpPr/>
          <p:nvPr/>
        </p:nvSpPr>
        <p:spPr>
          <a:xfrm>
            <a:off x="8759377" y="5533778"/>
            <a:ext cx="3222166" cy="523220"/>
          </a:xfrm>
          <a:prstGeom prst="rect">
            <a:avLst/>
          </a:prstGeom>
          <a:noFill/>
        </p:spPr>
        <p:txBody>
          <a:bodyPr wrap="square">
            <a:spAutoFit/>
          </a:bodyPr>
          <a:lstStyle/>
          <a:p>
            <a:pPr algn="ctr"/>
            <a:r>
              <a:rPr lang="en-US" sz="2800" dirty="0">
                <a:solidFill>
                  <a:srgbClr val="FF00FF"/>
                </a:solidFill>
                <a:latin typeface="Times New Roman" pitchFamily="18" charset="0"/>
                <a:cs typeface="Times New Roman" pitchFamily="18" charset="0"/>
              </a:rPr>
              <a:t>2</a:t>
            </a:r>
            <a:endParaRPr lang="vi-VN" sz="2800" dirty="0">
              <a:solidFill>
                <a:srgbClr val="FF00FF"/>
              </a:solidFill>
              <a:latin typeface="Times New Roman" pitchFamily="18" charset="0"/>
              <a:cs typeface="Times New Roman" pitchFamily="18" charset="0"/>
            </a:endParaRPr>
          </a:p>
        </p:txBody>
      </p:sp>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heel(4)">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wheel(4)">
                                      <p:cBhvr>
                                        <p:cTn id="12" dur="1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4"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wheel(4)">
                                      <p:cBhvr>
                                        <p:cTn id="17" dur="1000"/>
                                        <p:tgtEl>
                                          <p:spTgt spid="8">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4" fill="hold" nodeType="clickEffect">
                                  <p:stCondLst>
                                    <p:cond delay="0"/>
                                  </p:stCondLst>
                                  <p:childTnLst>
                                    <p:set>
                                      <p:cBhvr>
                                        <p:cTn id="21" dur="1" fill="hold">
                                          <p:stCondLst>
                                            <p:cond delay="0"/>
                                          </p:stCondLst>
                                        </p:cTn>
                                        <p:tgtEl>
                                          <p:spTgt spid="9">
                                            <p:txEl>
                                              <p:pRg st="0" end="0"/>
                                            </p:txEl>
                                          </p:spTgt>
                                        </p:tgtEl>
                                        <p:attrNameLst>
                                          <p:attrName>style.visibility</p:attrName>
                                        </p:attrNameLst>
                                      </p:cBhvr>
                                      <p:to>
                                        <p:strVal val="visible"/>
                                      </p:to>
                                    </p:set>
                                    <p:animEffect transition="in" filter="wheel(4)">
                                      <p:cBhvr>
                                        <p:cTn id="22" dur="1000"/>
                                        <p:tgtEl>
                                          <p:spTgt spid="9">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4" fill="hold" nodeType="clickEffect">
                                  <p:stCondLst>
                                    <p:cond delay="0"/>
                                  </p:stCondLst>
                                  <p:childTnLst>
                                    <p:set>
                                      <p:cBhvr>
                                        <p:cTn id="26" dur="1" fill="hold">
                                          <p:stCondLst>
                                            <p:cond delay="0"/>
                                          </p:stCondLst>
                                        </p:cTn>
                                        <p:tgtEl>
                                          <p:spTgt spid="10">
                                            <p:txEl>
                                              <p:pRg st="0" end="0"/>
                                            </p:txEl>
                                          </p:spTgt>
                                        </p:tgtEl>
                                        <p:attrNameLst>
                                          <p:attrName>style.visibility</p:attrName>
                                        </p:attrNameLst>
                                      </p:cBhvr>
                                      <p:to>
                                        <p:strVal val="visible"/>
                                      </p:to>
                                    </p:set>
                                    <p:animEffect transition="in" filter="wheel(4)">
                                      <p:cBhvr>
                                        <p:cTn id="27" dur="1000"/>
                                        <p:tgtEl>
                                          <p:spTgt spid="10">
                                            <p:txEl>
                                              <p:pRg st="0" end="0"/>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1" presetClass="entr" presetSubtype="4" fill="hold" nodeType="clickEffect">
                                  <p:stCondLst>
                                    <p:cond delay="0"/>
                                  </p:stCondLst>
                                  <p:childTnLst>
                                    <p:set>
                                      <p:cBhvr>
                                        <p:cTn id="31" dur="1" fill="hold">
                                          <p:stCondLst>
                                            <p:cond delay="0"/>
                                          </p:stCondLst>
                                        </p:cTn>
                                        <p:tgtEl>
                                          <p:spTgt spid="11">
                                            <p:txEl>
                                              <p:pRg st="0" end="0"/>
                                            </p:txEl>
                                          </p:spTgt>
                                        </p:tgtEl>
                                        <p:attrNameLst>
                                          <p:attrName>style.visibility</p:attrName>
                                        </p:attrNameLst>
                                      </p:cBhvr>
                                      <p:to>
                                        <p:strVal val="visible"/>
                                      </p:to>
                                    </p:set>
                                    <p:animEffect transition="in" filter="wheel(4)">
                                      <p:cBhvr>
                                        <p:cTn id="32" dur="1000"/>
                                        <p:tgtEl>
                                          <p:spTgt spid="11">
                                            <p:txEl>
                                              <p:pRg st="0" end="0"/>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1"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Effect transition="in" filter="wheel(4)">
                                      <p:cBhvr>
                                        <p:cTn id="37" dur="1000"/>
                                        <p:tgtEl>
                                          <p:spTgt spid="12">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1" presetClass="entr" presetSubtype="4" fill="hold" nodeType="clickEffect">
                                  <p:stCondLst>
                                    <p:cond delay="0"/>
                                  </p:stCondLst>
                                  <p:childTnLst>
                                    <p:set>
                                      <p:cBhvr>
                                        <p:cTn id="41" dur="1" fill="hold">
                                          <p:stCondLst>
                                            <p:cond delay="0"/>
                                          </p:stCondLst>
                                        </p:cTn>
                                        <p:tgtEl>
                                          <p:spTgt spid="13">
                                            <p:txEl>
                                              <p:pRg st="0" end="0"/>
                                            </p:txEl>
                                          </p:spTgt>
                                        </p:tgtEl>
                                        <p:attrNameLst>
                                          <p:attrName>style.visibility</p:attrName>
                                        </p:attrNameLst>
                                      </p:cBhvr>
                                      <p:to>
                                        <p:strVal val="visible"/>
                                      </p:to>
                                    </p:set>
                                    <p:animEffect transition="in" filter="wheel(4)">
                                      <p:cBhvr>
                                        <p:cTn id="42" dur="1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12192000" cy="523220"/>
          </a:xfrm>
          <a:prstGeom prst="rect">
            <a:avLst/>
          </a:prstGeom>
          <a:noFill/>
        </p:spPr>
        <p:txBody>
          <a:bodyPr wrap="square" rtlCol="0">
            <a:spAutoFit/>
          </a:bodyPr>
          <a:lstStyle/>
          <a:p>
            <a:pPr algn="ctr"/>
            <a:r>
              <a:rPr lang="en-US" sz="2800" b="1" dirty="0" err="1">
                <a:solidFill>
                  <a:srgbClr val="FF00FF"/>
                </a:solidFill>
                <a:latin typeface="Times New Roman" pitchFamily="18" charset="0"/>
                <a:cs typeface="Times New Roman" pitchFamily="18" charset="0"/>
              </a:rPr>
              <a:t>BÀI</a:t>
            </a:r>
            <a:r>
              <a:rPr lang="en-US" sz="2800" b="1" dirty="0">
                <a:solidFill>
                  <a:srgbClr val="FF00FF"/>
                </a:solidFill>
                <a:latin typeface="Times New Roman" pitchFamily="18" charset="0"/>
                <a:cs typeface="Times New Roman" pitchFamily="18" charset="0"/>
              </a:rPr>
              <a:t> 39: DI </a:t>
            </a:r>
            <a:r>
              <a:rPr lang="en-US" sz="2800" b="1" dirty="0" err="1">
                <a:solidFill>
                  <a:srgbClr val="FF00FF"/>
                </a:solidFill>
                <a:latin typeface="Times New Roman" pitchFamily="18" charset="0"/>
                <a:cs typeface="Times New Roman" pitchFamily="18" charset="0"/>
              </a:rPr>
              <a:t>TRUYỀN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LIÊN</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KẾT</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VÀ</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CƠ</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CHẾ</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XÁC</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ĐỊNH</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GiỚI</a:t>
            </a:r>
            <a:r>
              <a:rPr lang="en-US" sz="2800" b="1" dirty="0">
                <a:solidFill>
                  <a:srgbClr val="FF00FF"/>
                </a:solidFill>
                <a:latin typeface="Times New Roman" pitchFamily="18" charset="0"/>
                <a:cs typeface="Times New Roman" pitchFamily="18" charset="0"/>
              </a:rPr>
              <a:t> </a:t>
            </a:r>
            <a:r>
              <a:rPr lang="en-US" sz="2800" b="1" dirty="0" err="1">
                <a:solidFill>
                  <a:srgbClr val="FF00FF"/>
                </a:solidFill>
                <a:latin typeface="Times New Roman" pitchFamily="18" charset="0"/>
                <a:cs typeface="Times New Roman" pitchFamily="18" charset="0"/>
              </a:rPr>
              <a:t>TÍNH</a:t>
            </a:r>
            <a:endParaRPr lang="en-US" sz="3200" b="1" dirty="0">
              <a:solidFill>
                <a:srgbClr val="FF00FF"/>
              </a:solidFill>
              <a:latin typeface="Times New Roman" pitchFamily="18" charset="0"/>
              <a:cs typeface="Times New Roman" pitchFamily="18" charset="0"/>
            </a:endParaRPr>
          </a:p>
        </p:txBody>
      </p:sp>
      <p:sp>
        <p:nvSpPr>
          <p:cNvPr id="6" name="TextBox 5"/>
          <p:cNvSpPr txBox="1"/>
          <p:nvPr/>
        </p:nvSpPr>
        <p:spPr>
          <a:xfrm>
            <a:off x="0" y="420908"/>
            <a:ext cx="12192000" cy="523220"/>
          </a:xfrm>
          <a:prstGeom prst="rect">
            <a:avLst/>
          </a:prstGeom>
          <a:noFill/>
        </p:spPr>
        <p:txBody>
          <a:bodyPr wrap="square" rtlCol="0">
            <a:spAutoFit/>
          </a:bodyPr>
          <a:lstStyle/>
          <a:p>
            <a:r>
              <a:rPr lang="en-US" sz="2800" b="1" dirty="0">
                <a:solidFill>
                  <a:srgbClr val="0000FF"/>
                </a:solidFill>
                <a:latin typeface="Times New Roman" pitchFamily="18" charset="0"/>
                <a:cs typeface="Times New Roman" pitchFamily="18" charset="0"/>
              </a:rPr>
              <a:t>I. DI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27650"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857250"/>
            <a:ext cx="12192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TextBox 11"/>
          <p:cNvSpPr txBox="1"/>
          <p:nvPr/>
        </p:nvSpPr>
        <p:spPr>
          <a:xfrm>
            <a:off x="0" y="834565"/>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1. </a:t>
            </a:r>
            <a:r>
              <a:rPr lang="en-US" sz="2800" b="1" dirty="0" err="1">
                <a:solidFill>
                  <a:srgbClr val="0000FF"/>
                </a:solidFill>
                <a:latin typeface="Times New Roman" pitchFamily="18" charset="0"/>
                <a:cs typeface="Times New Roman" pitchFamily="18" charset="0"/>
              </a:rPr>
              <a:t>Khái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niệm</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endParaRPr lang="en-US" sz="2800" b="1" dirty="0">
              <a:solidFill>
                <a:srgbClr val="0000FF"/>
              </a:solidFill>
              <a:latin typeface="Times New Roman" pitchFamily="18" charset="0"/>
              <a:cs typeface="Times New Roman" pitchFamily="18" charset="0"/>
            </a:endParaRPr>
          </a:p>
        </p:txBody>
      </p:sp>
      <p:sp>
        <p:nvSpPr>
          <p:cNvPr id="13" name="TextBox 12"/>
          <p:cNvSpPr txBox="1"/>
          <p:nvPr/>
        </p:nvSpPr>
        <p:spPr>
          <a:xfrm>
            <a:off x="0" y="1262736"/>
            <a:ext cx="12192000" cy="523220"/>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2. </a:t>
            </a:r>
            <a:r>
              <a:rPr lang="en-US" sz="2800" b="1" dirty="0" err="1">
                <a:solidFill>
                  <a:srgbClr val="0000FF"/>
                </a:solidFill>
                <a:latin typeface="Times New Roman" pitchFamily="18" charset="0"/>
                <a:cs typeface="Times New Roman" pitchFamily="18" charset="0"/>
              </a:rPr>
              <a:t>Ứng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dụng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di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truyền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liên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kết</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trong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thực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tiễn</a:t>
            </a:r>
            <a:endParaRPr lang="en-US" sz="2800" b="1" dirty="0">
              <a:solidFill>
                <a:srgbClr val="0000FF"/>
              </a:solidFill>
              <a:latin typeface="Times New Roman" pitchFamily="18" charset="0"/>
              <a:cs typeface="Times New Roman" pitchFamily="18" charset="0"/>
            </a:endParaRPr>
          </a:p>
        </p:txBody>
      </p:sp>
      <p:sp>
        <p:nvSpPr>
          <p:cNvPr id="45" name="TextBox 44"/>
          <p:cNvSpPr txBox="1"/>
          <p:nvPr/>
        </p:nvSpPr>
        <p:spPr>
          <a:xfrm>
            <a:off x="0" y="1705422"/>
            <a:ext cx="12192000" cy="1384995"/>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Di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liên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được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ứng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trong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chọn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tạo</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giống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như</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chọn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gene </a:t>
            </a:r>
            <a:r>
              <a:rPr lang="en-US" sz="2800" dirty="0" err="1">
                <a:solidFill>
                  <a:srgbClr val="0000FF"/>
                </a:solidFill>
                <a:latin typeface="Times New Roman" pitchFamily="18" charset="0"/>
                <a:cs typeface="Times New Roman" pitchFamily="18" charset="0"/>
              </a:rPr>
              <a:t>quy</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trạng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tốt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truyền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cùng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sử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dụng</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chỉ</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thị</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phân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tử</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nhận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biết</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đặc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quan</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tâm</a:t>
            </a:r>
            <a:r>
              <a:rPr lang="en-US" sz="2800" dirty="0">
                <a:solidFill>
                  <a:srgbClr val="0000FF"/>
                </a:solidFill>
                <a:latin typeface="Times New Roman" pitchFamily="18" charset="0"/>
                <a:cs typeface="Times New Roman" pitchFamily="18" charset="0"/>
              </a:rPr>
              <a:t>.</a:t>
            </a:r>
          </a:p>
        </p:txBody>
      </p:sp>
      <p:pic>
        <p:nvPicPr>
          <p:cNvPr id="4098" name="Picture 2"/>
          <p:cNvPicPr>
            <a:picLocks noChangeAspect="1" noChangeArrowheads="1"/>
          </p:cNvPicPr>
          <p:nvPr/>
        </p:nvPicPr>
        <p:blipFill>
          <a:blip r:embed="rId2"/>
          <a:srcRect/>
          <a:stretch>
            <a:fillRect/>
          </a:stretch>
        </p:blipFill>
        <p:spPr bwMode="auto">
          <a:xfrm>
            <a:off x="4165600" y="3037235"/>
            <a:ext cx="5048250" cy="3820765"/>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4441371" y="481407"/>
            <a:ext cx="7750629" cy="6376593"/>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8389257" y="488062"/>
            <a:ext cx="3802743" cy="6369938"/>
          </a:xfrm>
          <a:prstGeom prst="rect">
            <a:avLst/>
          </a:prstGeom>
          <a:noFill/>
          <a:ln w="9525">
            <a:noFill/>
            <a:miter lim="800000"/>
            <a:headEnd/>
            <a:tailEnd/>
          </a:ln>
          <a:effectLst/>
        </p:spPr>
      </p:pic>
      <p:sp>
        <p:nvSpPr>
          <p:cNvPr id="49" name="TextBox 48"/>
          <p:cNvSpPr txBox="1"/>
          <p:nvPr/>
        </p:nvSpPr>
        <p:spPr>
          <a:xfrm>
            <a:off x="0" y="2982679"/>
            <a:ext cx="12192000" cy="954107"/>
          </a:xfrm>
          <a:prstGeom prst="rect">
            <a:avLst/>
          </a:prstGeom>
          <a:noFill/>
        </p:spPr>
        <p:txBody>
          <a:bodyPr wrap="square" rtlCol="0">
            <a:spAutoFit/>
          </a:bodyPr>
          <a:lstStyle/>
          <a:p>
            <a:pPr algn="just"/>
            <a:r>
              <a:rPr lang="en-US" sz="2800" b="1" dirty="0">
                <a:solidFill>
                  <a:srgbClr val="0000FF"/>
                </a:solidFill>
                <a:latin typeface="Times New Roman" pitchFamily="18" charset="0"/>
                <a:cs typeface="Times New Roman" pitchFamily="18" charset="0"/>
              </a:rPr>
              <a:t>II. </a:t>
            </a:r>
            <a:r>
              <a:rPr lang="en-US" sz="2800" b="1" dirty="0" err="1">
                <a:solidFill>
                  <a:srgbClr val="0000FF"/>
                </a:solidFill>
                <a:latin typeface="Times New Roman" pitchFamily="18" charset="0"/>
                <a:cs typeface="Times New Roman" pitchFamily="18" charset="0"/>
              </a:rPr>
              <a:t>CƠ</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CHẾ</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XÁC</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ĐỊNH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VÀ</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YẾU</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TỐ</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ẢNH</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HƯỞNG</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ĐẾN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SỰ</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PHÂN</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HÓA</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GIỚI</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TÍNH</a:t>
            </a:r>
            <a:r>
              <a:rPr lang="en-US" sz="2800" b="1" dirty="0">
                <a:solidFill>
                  <a:srgbClr val="0000FF"/>
                </a:solidFill>
                <a:latin typeface="Times New Roman" pitchFamily="18" charset="0"/>
                <a:cs typeface="Times New Roman" pitchFamily="18" charset="0"/>
              </a:rPr>
              <a:t> </a:t>
            </a:r>
          </a:p>
        </p:txBody>
      </p:sp>
      <p:sp>
        <p:nvSpPr>
          <p:cNvPr id="50" name="TextBox 49"/>
          <p:cNvSpPr txBox="1"/>
          <p:nvPr/>
        </p:nvSpPr>
        <p:spPr>
          <a:xfrm>
            <a:off x="0" y="3824507"/>
            <a:ext cx="12192000" cy="523220"/>
          </a:xfrm>
          <a:prstGeom prst="rect">
            <a:avLst/>
          </a:prstGeom>
          <a:noFill/>
        </p:spPr>
        <p:txBody>
          <a:bodyPr wrap="square" rtlCol="0">
            <a:spAutoFit/>
          </a:bodyPr>
          <a:lstStyle/>
          <a:p>
            <a:pPr algn="just"/>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Cơ</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chế</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xác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định</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giới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tính</a:t>
            </a:r>
            <a:r>
              <a:rPr lang="en-US" sz="2800" dirty="0">
                <a:solidFill>
                  <a:srgbClr val="0000FF"/>
                </a:solidFill>
                <a:latin typeface="Times New Roman" pitchFamily="18" charset="0"/>
                <a:cs typeface="Times New Roman" pitchFamily="18" charset="0"/>
              </a:rPr>
              <a:t> ở </a:t>
            </a:r>
            <a:r>
              <a:rPr lang="en-US" sz="2800" dirty="0" err="1">
                <a:solidFill>
                  <a:srgbClr val="0000FF"/>
                </a:solidFill>
                <a:latin typeface="Times New Roman" pitchFamily="18" charset="0"/>
                <a:cs typeface="Times New Roman" pitchFamily="18" charset="0"/>
              </a:rPr>
              <a:t>các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loài</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có</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thể</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khác</a:t>
            </a:r>
            <a:r>
              <a:rPr lang="en-US" sz="2800" dirty="0">
                <a:solidFill>
                  <a:srgbClr val="0000FF"/>
                </a:solidFill>
                <a:latin typeface="Times New Roman" pitchFamily="18" charset="0"/>
                <a:cs typeface="Times New Roman" pitchFamily="18" charset="0"/>
              </a:rPr>
              <a:t> </a:t>
            </a:r>
            <a:r>
              <a:rPr lang="en-US" sz="2800" dirty="0" err="1">
                <a:solidFill>
                  <a:srgbClr val="0000FF"/>
                </a:solidFill>
                <a:latin typeface="Times New Roman" pitchFamily="18" charset="0"/>
                <a:cs typeface="Times New Roman" pitchFamily="18" charset="0"/>
              </a:rPr>
              <a:t>nhau</a:t>
            </a:r>
            <a:r>
              <a:rPr lang="en-US" sz="2800" dirty="0">
                <a:solidFill>
                  <a:srgbClr val="0000FF"/>
                </a:solidFill>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3"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trips(upRight)">
                                      <p:cBhvr>
                                        <p:cTn id="7" dur="10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 calcmode="lin" valueType="num">
                                      <p:cBhvr>
                                        <p:cTn id="12" dur="1000" fill="hold"/>
                                        <p:tgtEl>
                                          <p:spTgt spid="4098"/>
                                        </p:tgtEl>
                                        <p:attrNameLst>
                                          <p:attrName>ppt_w</p:attrName>
                                        </p:attrNameLst>
                                      </p:cBhvr>
                                      <p:tavLst>
                                        <p:tav tm="0">
                                          <p:val>
                                            <p:fltVal val="0"/>
                                          </p:val>
                                        </p:tav>
                                        <p:tav tm="100000">
                                          <p:val>
                                            <p:strVal val="#ppt_w"/>
                                          </p:val>
                                        </p:tav>
                                      </p:tavLst>
                                    </p:anim>
                                    <p:anim calcmode="lin" valueType="num">
                                      <p:cBhvr>
                                        <p:cTn id="13" dur="1000" fill="hold"/>
                                        <p:tgtEl>
                                          <p:spTgt spid="4098"/>
                                        </p:tgtEl>
                                        <p:attrNameLst>
                                          <p:attrName>ppt_h</p:attrName>
                                        </p:attrNameLst>
                                      </p:cBhvr>
                                      <p:tavLst>
                                        <p:tav tm="0">
                                          <p:val>
                                            <p:fltVal val="0"/>
                                          </p:val>
                                        </p:tav>
                                        <p:tav tm="100000">
                                          <p:val>
                                            <p:strVal val="#ppt_h"/>
                                          </p:val>
                                        </p:tav>
                                      </p:tavLst>
                                    </p:anim>
                                    <p:animEffect transition="in" filter="fade">
                                      <p:cBhvr>
                                        <p:cTn id="14" dur="1000"/>
                                        <p:tgtEl>
                                          <p:spTgt spid="4098"/>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xit" presetSubtype="0" fill="hold" nodeType="clickEffect">
                                  <p:stCondLst>
                                    <p:cond delay="0"/>
                                  </p:stCondLst>
                                  <p:childTnLst>
                                    <p:anim calcmode="lin" valueType="num">
                                      <p:cBhvr>
                                        <p:cTn id="18" dur="1000"/>
                                        <p:tgtEl>
                                          <p:spTgt spid="4098"/>
                                        </p:tgtEl>
                                        <p:attrNameLst>
                                          <p:attrName>ppt_w</p:attrName>
                                        </p:attrNameLst>
                                      </p:cBhvr>
                                      <p:tavLst>
                                        <p:tav tm="0">
                                          <p:val>
                                            <p:strVal val="ppt_w"/>
                                          </p:val>
                                        </p:tav>
                                        <p:tav tm="100000">
                                          <p:val>
                                            <p:fltVal val="0"/>
                                          </p:val>
                                        </p:tav>
                                      </p:tavLst>
                                    </p:anim>
                                    <p:anim calcmode="lin" valueType="num">
                                      <p:cBhvr>
                                        <p:cTn id="19" dur="1000"/>
                                        <p:tgtEl>
                                          <p:spTgt spid="4098"/>
                                        </p:tgtEl>
                                        <p:attrNameLst>
                                          <p:attrName>ppt_h</p:attrName>
                                        </p:attrNameLst>
                                      </p:cBhvr>
                                      <p:tavLst>
                                        <p:tav tm="0">
                                          <p:val>
                                            <p:strVal val="ppt_h"/>
                                          </p:val>
                                        </p:tav>
                                        <p:tav tm="100000">
                                          <p:val>
                                            <p:fltVal val="0"/>
                                          </p:val>
                                        </p:tav>
                                      </p:tavLst>
                                    </p:anim>
                                    <p:animEffect transition="out" filter="fade">
                                      <p:cBhvr>
                                        <p:cTn id="20" dur="1000"/>
                                        <p:tgtEl>
                                          <p:spTgt spid="4098"/>
                                        </p:tgtEl>
                                      </p:cBhvr>
                                    </p:animEffect>
                                    <p:set>
                                      <p:cBhvr>
                                        <p:cTn id="21" dur="1" fill="hold">
                                          <p:stCondLst>
                                            <p:cond delay="999"/>
                                          </p:stCondLst>
                                        </p:cTn>
                                        <p:tgtEl>
                                          <p:spTgt spid="4098"/>
                                        </p:tgtEl>
                                        <p:attrNameLst>
                                          <p:attrName>style.visibility</p:attrName>
                                        </p:attrNameLst>
                                      </p:cBhvr>
                                      <p:to>
                                        <p:strVal val="hidden"/>
                                      </p:to>
                                    </p:set>
                                  </p:childTnLst>
                                </p:cTn>
                              </p:par>
                              <p:par>
                                <p:cTn id="22" presetID="23" presetClass="entr" presetSubtype="16" fill="hold" nodeType="withEffect">
                                  <p:stCondLst>
                                    <p:cond delay="0"/>
                                  </p:stCondLst>
                                  <p:childTnLst>
                                    <p:set>
                                      <p:cBhvr>
                                        <p:cTn id="23" dur="1" fill="hold">
                                          <p:stCondLst>
                                            <p:cond delay="0"/>
                                          </p:stCondLst>
                                        </p:cTn>
                                        <p:tgtEl>
                                          <p:spTgt spid="4099"/>
                                        </p:tgtEl>
                                        <p:attrNameLst>
                                          <p:attrName>style.visibility</p:attrName>
                                        </p:attrNameLst>
                                      </p:cBhvr>
                                      <p:to>
                                        <p:strVal val="visible"/>
                                      </p:to>
                                    </p:set>
                                    <p:anim calcmode="lin" valueType="num">
                                      <p:cBhvr>
                                        <p:cTn id="24" dur="1000" fill="hold"/>
                                        <p:tgtEl>
                                          <p:spTgt spid="4099"/>
                                        </p:tgtEl>
                                        <p:attrNameLst>
                                          <p:attrName>ppt_w</p:attrName>
                                        </p:attrNameLst>
                                      </p:cBhvr>
                                      <p:tavLst>
                                        <p:tav tm="0">
                                          <p:val>
                                            <p:fltVal val="0"/>
                                          </p:val>
                                        </p:tav>
                                        <p:tav tm="100000">
                                          <p:val>
                                            <p:strVal val="#ppt_w"/>
                                          </p:val>
                                        </p:tav>
                                      </p:tavLst>
                                    </p:anim>
                                    <p:anim calcmode="lin" valueType="num">
                                      <p:cBhvr>
                                        <p:cTn id="25" dur="1000" fill="hold"/>
                                        <p:tgtEl>
                                          <p:spTgt spid="4099"/>
                                        </p:tgtEl>
                                        <p:attrNameLst>
                                          <p:attrName>ppt_h</p:attrName>
                                        </p:attrNameLst>
                                      </p:cBhvr>
                                      <p:tavLst>
                                        <p:tav tm="0">
                                          <p:val>
                                            <p:fltVal val="0"/>
                                          </p:val>
                                        </p:tav>
                                        <p:tav tm="100000">
                                          <p:val>
                                            <p:strVal val="#ppt_h"/>
                                          </p:val>
                                        </p:tav>
                                      </p:tavLst>
                                    </p:anim>
                                  </p:childTnLst>
                                </p:cTn>
                              </p:par>
                            </p:childTnLst>
                          </p:cTn>
                        </p:par>
                      </p:childTnLst>
                    </p:cTn>
                  </p:par>
                  <p:par>
                    <p:cTn id="26" fill="hold">
                      <p:stCondLst>
                        <p:cond delay="indefinite"/>
                      </p:stCondLst>
                      <p:childTnLst>
                        <p:par>
                          <p:cTn id="27" fill="hold">
                            <p:stCondLst>
                              <p:cond delay="0"/>
                            </p:stCondLst>
                            <p:childTnLst>
                              <p:par>
                                <p:cTn id="28" presetID="18" presetClass="entr" presetSubtype="3" fill="hold" grpId="0" nodeType="clickEffect">
                                  <p:stCondLst>
                                    <p:cond delay="0"/>
                                  </p:stCondLst>
                                  <p:childTnLst>
                                    <p:set>
                                      <p:cBhvr>
                                        <p:cTn id="29" dur="1" fill="hold">
                                          <p:stCondLst>
                                            <p:cond delay="0"/>
                                          </p:stCondLst>
                                        </p:cTn>
                                        <p:tgtEl>
                                          <p:spTgt spid="45"/>
                                        </p:tgtEl>
                                        <p:attrNameLst>
                                          <p:attrName>style.visibility</p:attrName>
                                        </p:attrNameLst>
                                      </p:cBhvr>
                                      <p:to>
                                        <p:strVal val="visible"/>
                                      </p:to>
                                    </p:set>
                                    <p:animEffect transition="in" filter="strips(upRight)">
                                      <p:cBhvr>
                                        <p:cTn id="30" dur="1000"/>
                                        <p:tgtEl>
                                          <p:spTgt spid="45"/>
                                        </p:tgtEl>
                                      </p:cBhvr>
                                    </p:animEffect>
                                  </p:childTnLst>
                                </p:cTn>
                              </p:par>
                              <p:par>
                                <p:cTn id="31" presetID="23" presetClass="exit" presetSubtype="32" fill="hold" nodeType="withEffect">
                                  <p:stCondLst>
                                    <p:cond delay="0"/>
                                  </p:stCondLst>
                                  <p:childTnLst>
                                    <p:anim calcmode="lin" valueType="num">
                                      <p:cBhvr>
                                        <p:cTn id="32" dur="1000"/>
                                        <p:tgtEl>
                                          <p:spTgt spid="4099"/>
                                        </p:tgtEl>
                                        <p:attrNameLst>
                                          <p:attrName>ppt_w</p:attrName>
                                        </p:attrNameLst>
                                      </p:cBhvr>
                                      <p:tavLst>
                                        <p:tav tm="0">
                                          <p:val>
                                            <p:strVal val="ppt_w"/>
                                          </p:val>
                                        </p:tav>
                                        <p:tav tm="100000">
                                          <p:val>
                                            <p:fltVal val="0"/>
                                          </p:val>
                                        </p:tav>
                                      </p:tavLst>
                                    </p:anim>
                                    <p:anim calcmode="lin" valueType="num">
                                      <p:cBhvr>
                                        <p:cTn id="33" dur="1000"/>
                                        <p:tgtEl>
                                          <p:spTgt spid="4099"/>
                                        </p:tgtEl>
                                        <p:attrNameLst>
                                          <p:attrName>ppt_h</p:attrName>
                                        </p:attrNameLst>
                                      </p:cBhvr>
                                      <p:tavLst>
                                        <p:tav tm="0">
                                          <p:val>
                                            <p:strVal val="ppt_h"/>
                                          </p:val>
                                        </p:tav>
                                        <p:tav tm="100000">
                                          <p:val>
                                            <p:fltVal val="0"/>
                                          </p:val>
                                        </p:tav>
                                      </p:tavLst>
                                    </p:anim>
                                    <p:set>
                                      <p:cBhvr>
                                        <p:cTn id="34" dur="1" fill="hold">
                                          <p:stCondLst>
                                            <p:cond delay="999"/>
                                          </p:stCondLst>
                                        </p:cTn>
                                        <p:tgtEl>
                                          <p:spTgt spid="4099"/>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iterate type="lt">
                                    <p:tmPct val="5000"/>
                                  </p:iterate>
                                  <p:childTnLst>
                                    <p:set>
                                      <p:cBhvr>
                                        <p:cTn id="38" dur="1" fill="hold">
                                          <p:stCondLst>
                                            <p:cond delay="0"/>
                                          </p:stCondLst>
                                        </p:cTn>
                                        <p:tgtEl>
                                          <p:spTgt spid="4100"/>
                                        </p:tgtEl>
                                        <p:attrNameLst>
                                          <p:attrName>style.visibility</p:attrName>
                                        </p:attrNameLst>
                                      </p:cBhvr>
                                      <p:to>
                                        <p:strVal val="visible"/>
                                      </p:to>
                                    </p:set>
                                    <p:anim calcmode="lin" valueType="num">
                                      <p:cBhvr>
                                        <p:cTn id="39" dur="1000" fill="hold"/>
                                        <p:tgtEl>
                                          <p:spTgt spid="4100"/>
                                        </p:tgtEl>
                                        <p:attrNameLst>
                                          <p:attrName>ppt_w</p:attrName>
                                        </p:attrNameLst>
                                      </p:cBhvr>
                                      <p:tavLst>
                                        <p:tav tm="0">
                                          <p:val>
                                            <p:fltVal val="0"/>
                                          </p:val>
                                        </p:tav>
                                        <p:tav tm="100000">
                                          <p:val>
                                            <p:strVal val="#ppt_w"/>
                                          </p:val>
                                        </p:tav>
                                      </p:tavLst>
                                    </p:anim>
                                    <p:anim calcmode="lin" valueType="num">
                                      <p:cBhvr>
                                        <p:cTn id="40" dur="1000" fill="hold"/>
                                        <p:tgtEl>
                                          <p:spTgt spid="4100"/>
                                        </p:tgtEl>
                                        <p:attrNameLst>
                                          <p:attrName>ppt_h</p:attrName>
                                        </p:attrNameLst>
                                      </p:cBhvr>
                                      <p:tavLst>
                                        <p:tav tm="0">
                                          <p:val>
                                            <p:fltVal val="0"/>
                                          </p:val>
                                        </p:tav>
                                        <p:tav tm="100000">
                                          <p:val>
                                            <p:strVal val="#ppt_h"/>
                                          </p:val>
                                        </p:tav>
                                      </p:tavLst>
                                    </p:anim>
                                    <p:anim calcmode="lin" valueType="num">
                                      <p:cBhvr>
                                        <p:cTn id="41" dur="1000" fill="hold"/>
                                        <p:tgtEl>
                                          <p:spTgt spid="4100"/>
                                        </p:tgtEl>
                                        <p:attrNameLst>
                                          <p:attrName>style.rotation</p:attrName>
                                        </p:attrNameLst>
                                      </p:cBhvr>
                                      <p:tavLst>
                                        <p:tav tm="0">
                                          <p:val>
                                            <p:fltVal val="90"/>
                                          </p:val>
                                        </p:tav>
                                        <p:tav tm="100000">
                                          <p:val>
                                            <p:fltVal val="0"/>
                                          </p:val>
                                        </p:tav>
                                      </p:tavLst>
                                    </p:anim>
                                    <p:animEffect transition="in" filter="fade">
                                      <p:cBhvr>
                                        <p:cTn id="42" dur="1000"/>
                                        <p:tgtEl>
                                          <p:spTgt spid="4100"/>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xit" presetSubtype="26" fill="hold" nodeType="clickEffect">
                                  <p:stCondLst>
                                    <p:cond delay="0"/>
                                  </p:stCondLst>
                                  <p:iterate type="lt">
                                    <p:tmPct val="0"/>
                                  </p:iterate>
                                  <p:childTnLst>
                                    <p:animEffect transition="out" filter="barn(inHorizontal)">
                                      <p:cBhvr>
                                        <p:cTn id="46" dur="500"/>
                                        <p:tgtEl>
                                          <p:spTgt spid="4100"/>
                                        </p:tgtEl>
                                      </p:cBhvr>
                                    </p:animEffect>
                                    <p:set>
                                      <p:cBhvr>
                                        <p:cTn id="47" dur="1" fill="hold">
                                          <p:stCondLst>
                                            <p:cond delay="499"/>
                                          </p:stCondLst>
                                        </p:cTn>
                                        <p:tgtEl>
                                          <p:spTgt spid="4100"/>
                                        </p:tgtEl>
                                        <p:attrNameLst>
                                          <p:attrName>style.visibility</p:attrName>
                                        </p:attrNameLst>
                                      </p:cBhvr>
                                      <p:to>
                                        <p:strVal val="hidden"/>
                                      </p:to>
                                    </p:set>
                                  </p:childTnLst>
                                </p:cTn>
                              </p:par>
                              <p:par>
                                <p:cTn id="48" presetID="18" presetClass="entr" presetSubtype="3" fill="hold" grpId="0" nodeType="withEffect">
                                  <p:stCondLst>
                                    <p:cond delay="0"/>
                                  </p:stCondLst>
                                  <p:childTnLst>
                                    <p:set>
                                      <p:cBhvr>
                                        <p:cTn id="49" dur="1" fill="hold">
                                          <p:stCondLst>
                                            <p:cond delay="0"/>
                                          </p:stCondLst>
                                        </p:cTn>
                                        <p:tgtEl>
                                          <p:spTgt spid="49"/>
                                        </p:tgtEl>
                                        <p:attrNameLst>
                                          <p:attrName>style.visibility</p:attrName>
                                        </p:attrNameLst>
                                      </p:cBhvr>
                                      <p:to>
                                        <p:strVal val="visible"/>
                                      </p:to>
                                    </p:set>
                                    <p:animEffect transition="in" filter="strips(upRight)">
                                      <p:cBhvr>
                                        <p:cTn id="50" dur="1000"/>
                                        <p:tgtEl>
                                          <p:spTgt spid="49"/>
                                        </p:tgtEl>
                                      </p:cBhvr>
                                    </p:animEffect>
                                  </p:childTnLst>
                                </p:cTn>
                              </p:par>
                            </p:childTnLst>
                          </p:cTn>
                        </p:par>
                      </p:childTnLst>
                    </p:cTn>
                  </p:par>
                  <p:par>
                    <p:cTn id="51" fill="hold">
                      <p:stCondLst>
                        <p:cond delay="indefinite"/>
                      </p:stCondLst>
                      <p:childTnLst>
                        <p:par>
                          <p:cTn id="52" fill="hold">
                            <p:stCondLst>
                              <p:cond delay="0"/>
                            </p:stCondLst>
                            <p:childTnLst>
                              <p:par>
                                <p:cTn id="53" presetID="18" presetClass="entr" presetSubtype="3" fill="hold" grpId="0" nodeType="clickEffect">
                                  <p:stCondLst>
                                    <p:cond delay="0"/>
                                  </p:stCondLst>
                                  <p:childTnLst>
                                    <p:set>
                                      <p:cBhvr>
                                        <p:cTn id="54" dur="1" fill="hold">
                                          <p:stCondLst>
                                            <p:cond delay="0"/>
                                          </p:stCondLst>
                                        </p:cTn>
                                        <p:tgtEl>
                                          <p:spTgt spid="50"/>
                                        </p:tgtEl>
                                        <p:attrNameLst>
                                          <p:attrName>style.visibility</p:attrName>
                                        </p:attrNameLst>
                                      </p:cBhvr>
                                      <p:to>
                                        <p:strVal val="visible"/>
                                      </p:to>
                                    </p:set>
                                    <p:animEffect transition="in" filter="strips(upRight)">
                                      <p:cBhvr>
                                        <p:cTn id="55" dur="1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45" grpId="0"/>
      <p:bldP spid="49" grpId="0"/>
      <p:bldP spid="5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4568578"/>
            <a:ext cx="12191999" cy="1815882"/>
          </a:xfrm>
          <a:prstGeom prst="rect">
            <a:avLst/>
          </a:prstGeom>
          <a:noFill/>
        </p:spPr>
        <p:txBody>
          <a:bodyPr wrap="square">
            <a:spAutoFit/>
          </a:bodyPr>
          <a:lstStyle/>
          <a:p>
            <a:pPr algn="just"/>
            <a:r>
              <a:rPr lang="vi-VN" sz="2800" dirty="0">
                <a:solidFill>
                  <a:srgbClr val="FF00FF"/>
                </a:solidFill>
                <a:latin typeface="Times New Roman" pitchFamily="18" charset="0"/>
                <a:cs typeface="Times New Roman" pitchFamily="18" charset="0"/>
              </a:rPr>
              <a:t>- Cơ chế xác định giới tính là sự phân li của cặp NST giới tính trong quá trình phát sinh giao tử và được tổ hợp lại qua quá trình thụ tinh</a:t>
            </a:r>
            <a:r>
              <a:rPr lang="en-US" sz="2800" dirty="0">
                <a:solidFill>
                  <a:srgbClr val="FF00FF"/>
                </a:solidFill>
                <a:latin typeface="Times New Roman" pitchFamily="18" charset="0"/>
                <a:cs typeface="Times New Roman" pitchFamily="18" charset="0"/>
              </a:rPr>
              <a:t>:</a:t>
            </a:r>
            <a:r>
              <a:rPr lang="vi-VN" sz="2800" dirty="0">
                <a:solidFill>
                  <a:srgbClr val="FF00FF"/>
                </a:solidFill>
                <a:latin typeface="Times New Roman" pitchFamily="18" charset="0"/>
                <a:cs typeface="Times New Roman" pitchFamily="18" charset="0"/>
              </a:rPr>
              <a:t> Giao tử X của mẹ kết hợp với giao tử (X và Y) của bố tạo ra hợp tử: XX (con gái) và XY (con trai) với tỷ lệ xấp xỉ 1 : 1.</a:t>
            </a:r>
            <a:r>
              <a:rPr lang="en-US" sz="2800" dirty="0">
                <a:solidFill>
                  <a:srgbClr val="FF00FF"/>
                </a:solidFill>
                <a:latin typeface="Times New Roman" pitchFamily="18" charset="0"/>
                <a:cs typeface="Times New Roman" pitchFamily="18" charset="0"/>
              </a:rPr>
              <a:t> </a:t>
            </a:r>
            <a:endParaRPr lang="vi-VN" sz="2800" dirty="0">
              <a:solidFill>
                <a:srgbClr val="FF00FF"/>
              </a:solidFill>
              <a:latin typeface="Times New Roman" pitchFamily="18" charset="0"/>
              <a:cs typeface="Times New Roman" pitchFamily="18" charset="0"/>
            </a:endParaRPr>
          </a:p>
        </p:txBody>
      </p:sp>
      <p:pic>
        <p:nvPicPr>
          <p:cNvPr id="5122" name="Picture 2"/>
          <p:cNvPicPr>
            <a:picLocks noChangeAspect="1" noChangeArrowheads="1"/>
          </p:cNvPicPr>
          <p:nvPr/>
        </p:nvPicPr>
        <p:blipFill>
          <a:blip r:embed="rId2"/>
          <a:srcRect/>
          <a:stretch>
            <a:fillRect/>
          </a:stretch>
        </p:blipFill>
        <p:spPr bwMode="auto">
          <a:xfrm>
            <a:off x="1030494" y="-1"/>
            <a:ext cx="10130971" cy="4491685"/>
          </a:xfrm>
          <a:prstGeom prst="rect">
            <a:avLst/>
          </a:prstGeom>
          <a:noFill/>
          <a:ln w="9525">
            <a:noFill/>
            <a:miter lim="800000"/>
            <a:headEnd/>
            <a:tailEnd/>
          </a:ln>
          <a:effectLst/>
        </p:spPr>
      </p:pic>
    </p:spTree>
    <p:extLst>
      <p:ext uri="{BB962C8B-B14F-4D97-AF65-F5344CB8AC3E}">
        <p14:creationId xmlns:p14="http://schemas.microsoft.com/office/powerpoint/2010/main" val="375785008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strips(downLeft)">
                                      <p:cBhvr>
                                        <p:cTn id="7" dur="1000"/>
                                        <p:tgtEl>
                                          <p:spTgt spid="512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4"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4)">
                                      <p:cBhvr>
                                        <p:cTn id="12" dur="10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MỞ ĐẦU KHTN 7-HIỀ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MỞ ĐẦU KHTN 7-HIỀN</Template>
  <TotalTime>2552</TotalTime>
  <Words>1806</Words>
  <Application>Microsoft Office PowerPoint</Application>
  <PresentationFormat>Màn hình rộng</PresentationFormat>
  <Paragraphs>128</Paragraphs>
  <Slides>16</Slides>
  <Notes>0</Notes>
  <HiddenSlides>0</HiddenSlides>
  <MMClips>0</MMClips>
  <ScaleCrop>false</ScaleCrop>
  <HeadingPairs>
    <vt:vector size="6" baseType="variant">
      <vt:variant>
        <vt:lpstr>Phông được Dùng</vt:lpstr>
      </vt:variant>
      <vt:variant>
        <vt:i4>4</vt:i4>
      </vt:variant>
      <vt:variant>
        <vt:lpstr>Chủ đề</vt:lpstr>
      </vt:variant>
      <vt:variant>
        <vt:i4>1</vt:i4>
      </vt:variant>
      <vt:variant>
        <vt:lpstr>Tiêu đề Bản chiếu</vt:lpstr>
      </vt:variant>
      <vt:variant>
        <vt:i4>16</vt:i4>
      </vt:variant>
    </vt:vector>
  </HeadingPairs>
  <TitlesOfParts>
    <vt:vector size="21" baseType="lpstr">
      <vt:lpstr>Arial</vt:lpstr>
      <vt:lpstr>Calibri</vt:lpstr>
      <vt:lpstr>Calibri Light</vt:lpstr>
      <vt:lpstr>Times New Roman</vt:lpstr>
      <vt:lpstr>MỞ ĐẦU KHTN 7-HIỀN</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Đinh; Thị; Phúc</dc:creator>
  <cp:lastModifiedBy>Administrator</cp:lastModifiedBy>
  <cp:revision>475</cp:revision>
  <dcterms:created xsi:type="dcterms:W3CDTF">2022-07-11T10:05:56Z</dcterms:created>
  <dcterms:modified xsi:type="dcterms:W3CDTF">2025-04-06T08:50:32Z</dcterms:modified>
</cp:coreProperties>
</file>