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1" r:id="rId2"/>
    <p:sldId id="283" r:id="rId3"/>
    <p:sldId id="332" r:id="rId4"/>
    <p:sldId id="308" r:id="rId5"/>
    <p:sldId id="284" r:id="rId6"/>
    <p:sldId id="306" r:id="rId7"/>
    <p:sldId id="301" r:id="rId8"/>
    <p:sldId id="310" r:id="rId9"/>
    <p:sldId id="259" r:id="rId10"/>
    <p:sldId id="311" r:id="rId11"/>
    <p:sldId id="312" r:id="rId12"/>
    <p:sldId id="285" r:id="rId13"/>
    <p:sldId id="261" r:id="rId14"/>
    <p:sldId id="262" r:id="rId15"/>
    <p:sldId id="263" r:id="rId16"/>
    <p:sldId id="313" r:id="rId17"/>
    <p:sldId id="314" r:id="rId18"/>
    <p:sldId id="315" r:id="rId19"/>
    <p:sldId id="318" r:id="rId20"/>
    <p:sldId id="319" r:id="rId21"/>
    <p:sldId id="321" r:id="rId22"/>
    <p:sldId id="320" r:id="rId23"/>
    <p:sldId id="288" r:id="rId24"/>
    <p:sldId id="323" r:id="rId25"/>
    <p:sldId id="324" r:id="rId26"/>
    <p:sldId id="329" r:id="rId27"/>
    <p:sldId id="330" r:id="rId28"/>
    <p:sldId id="290" r:id="rId29"/>
    <p:sldId id="326" r:id="rId30"/>
    <p:sldId id="327" r:id="rId31"/>
    <p:sldId id="328" r:id="rId32"/>
    <p:sldId id="292" r:id="rId33"/>
    <p:sldId id="293" r:id="rId34"/>
    <p:sldId id="294" r:id="rId35"/>
    <p:sldId id="295" r:id="rId36"/>
    <p:sldId id="296" r:id="rId37"/>
    <p:sldId id="297" r:id="rId38"/>
    <p:sldId id="298" r:id="rId39"/>
    <p:sldId id="484" r:id="rId40"/>
    <p:sldId id="473" r:id="rId41"/>
    <p:sldId id="302" r:id="rId42"/>
    <p:sldId id="278" r:id="rId43"/>
    <p:sldId id="483" r:id="rId44"/>
    <p:sldId id="45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03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0" d="100"/>
          <a:sy n="70" d="100"/>
        </p:scale>
        <p:origin x="6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6</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41</a:t>
            </a:fld>
            <a:endParaRPr lang="en-US"/>
          </a:p>
        </p:txBody>
      </p:sp>
    </p:spTree>
    <p:extLst>
      <p:ext uri="{BB962C8B-B14F-4D97-AF65-F5344CB8AC3E}">
        <p14:creationId xmlns:p14="http://schemas.microsoft.com/office/powerpoint/2010/main" val="9575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FD9CFEE-3ED7-4F62-92BC-84B9259524E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D9CFEE-3ED7-4F62-92BC-84B9259524E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D9CFEE-3ED7-4F62-92BC-84B9259524E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D9CFEE-3ED7-4F62-92BC-84B9259524EA}"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D9CFEE-3ED7-4F62-92BC-84B9259524EA}"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4/8/2025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38.xml"/><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slide" Target="slide37.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36.xml"/><Relationship Id="rId5" Type="http://schemas.openxmlformats.org/officeDocument/2006/relationships/image" Target="../media/image51.png"/><Relationship Id="rId10" Type="http://schemas.openxmlformats.org/officeDocument/2006/relationships/slide" Target="slide35.xml"/><Relationship Id="rId4" Type="http://schemas.openxmlformats.org/officeDocument/2006/relationships/slide" Target="slide39.xml"/><Relationship Id="rId9" Type="http://schemas.openxmlformats.org/officeDocument/2006/relationships/image" Target="../media/image55.png"/><Relationship Id="rId1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E1826C-9FDF-D3A5-686A-3BCCD25570CF}"/>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F48EAC7D-F628-4BA0-D944-63373EE2C4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2992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7928940" y="2035044"/>
            <a:ext cx="3953967" cy="3953967"/>
          </a:xfrm>
          <a:prstGeom prst="rect">
            <a:avLst/>
          </a:prstGeom>
        </p:spPr>
      </p:pic>
      <p:sp>
        <p:nvSpPr>
          <p:cNvPr id="11" name="Rectangle 10"/>
          <p:cNvSpPr/>
          <p:nvPr/>
        </p:nvSpPr>
        <p:spPr>
          <a:xfrm>
            <a:off x="375482" y="1132500"/>
            <a:ext cx="7920379"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7 </a:t>
            </a:r>
            <a:r>
              <a:rPr lang="en-US" sz="2400" b="1" dirty="0" err="1">
                <a:latin typeface="Times New Roman" panose="02020603050405020304" pitchFamily="18" charset="0"/>
                <a:cs typeface="Times New Roman" panose="02020603050405020304" pitchFamily="18" charset="0"/>
              </a:rPr>
              <a:t>phút</a:t>
            </a:r>
            <a:endParaRPr lang="en-US" sz="2400" b="1" dirty="0">
              <a:latin typeface="Times New Roman" panose="02020603050405020304" pitchFamily="18" charset="0"/>
              <a:cs typeface="Times New Roman" panose="02020603050405020304" pitchFamily="18" charset="0"/>
            </a:endParaRPr>
          </a:p>
          <a:p>
            <a:pPr marL="514350" indent="-514350" algn="just">
              <a:lnSpc>
                <a:spcPct val="150000"/>
              </a:lnSpc>
              <a:buAutoNum type="arabicPeriod"/>
            </a:pPr>
            <a:r>
              <a:rPr lang="en-US" sz="2400" b="1" dirty="0" err="1">
                <a:latin typeface="Times New Roman" panose="02020603050405020304" pitchFamily="18" charset="0"/>
                <a:cs typeface="Times New Roman" panose="02020603050405020304" pitchFamily="18" charset="0"/>
              </a:rPr>
              <a:t>Lựa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a:t>
            </a:r>
          </a:p>
          <a:p>
            <a:pPr marL="514350" indent="-514350" algn="just">
              <a:lnSpc>
                <a:spcPct val="150000"/>
              </a:lnSpc>
              <a:buAutoNum type="arabicPeriod"/>
            </a:pP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a:t>
            </a:r>
          </a:p>
          <a:p>
            <a:pPr>
              <a:lnSpc>
                <a:spcPct val="150000"/>
              </a:lnSpc>
            </a:pPr>
            <a:r>
              <a:rPr lang="en-US" sz="2400" i="1" dirty="0">
                <a:latin typeface="Times New Roman" panose="02020603050405020304" pitchFamily="18" charset="0"/>
                <a:cs typeface="Times New Roman" panose="02020603050405020304" pitchFamily="18" charset="0"/>
              </a:rPr>
              <a:t>+ TN 1: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muối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2: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dầu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3: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4: </a:t>
            </a:r>
            <a:r>
              <a:rPr lang="en-US" sz="2400" i="1" dirty="0" err="1">
                <a:latin typeface="Times New Roman" panose="02020603050405020304" pitchFamily="18" charset="0"/>
                <a:cs typeface="Times New Roman" panose="02020603050405020304" pitchFamily="18" charset="0"/>
              </a:rPr>
              <a:t>Nhiệt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5: </a:t>
            </a:r>
            <a:r>
              <a:rPr lang="en-US" sz="2400" i="1" dirty="0" err="1">
                <a:latin typeface="Times New Roman" panose="02020603050405020304" pitchFamily="18" charset="0"/>
                <a:cs typeface="Times New Roman" panose="02020603050405020304" pitchFamily="18" charset="0"/>
              </a:rPr>
              <a:t>Khối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p>
          <a:p>
            <a:pPr>
              <a:lnSpc>
                <a:spcPct val="150000"/>
              </a:lnSpc>
            </a:pPr>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rút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nghiệm</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739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79360" y="117659"/>
            <a:ext cx="12065649" cy="523220"/>
          </a:xfrm>
          <a:prstGeom prst="rect">
            <a:avLst/>
          </a:prstGeom>
          <a:solidFill>
            <a:schemeClr val="bg1">
              <a:lumMod val="95000"/>
            </a:schemeClr>
          </a:solidFill>
        </p:spPr>
        <p:txBody>
          <a:bodyPr wrap="square">
            <a:spAutoFit/>
          </a:bodyPr>
          <a:lstStyle/>
          <a:p>
            <a:pPr algn="ctr"/>
            <a:r>
              <a:rPr lang="en-US" sz="2800" b="1" i="1">
                <a:solidFill>
                  <a:srgbClr val="C00000"/>
                </a:solidFill>
                <a:latin typeface="Times New Roman" panose="02020603050405020304" pitchFamily="18" charset="0"/>
                <a:ea typeface="Times New Roman" panose="02020603050405020304" pitchFamily="18" charset="0"/>
              </a:rPr>
              <a:t>KẾT QUẢ</a:t>
            </a:r>
            <a:endParaRPr lang="en-US" sz="2800" b="1" dirty="0">
              <a:solidFill>
                <a:srgbClr val="C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774231600"/>
              </p:ext>
            </p:extLst>
          </p:nvPr>
        </p:nvGraphicFramePr>
        <p:xfrm>
          <a:off x="279792" y="640879"/>
          <a:ext cx="11664788" cy="4572000"/>
        </p:xfrm>
        <a:graphic>
          <a:graphicData uri="http://schemas.openxmlformats.org/drawingml/2006/table">
            <a:tbl>
              <a:tblPr firstRow="1" bandRow="1">
                <a:tableStyleId>{5DA37D80-6434-44D0-A028-1B22A696006F}</a:tableStyleId>
              </a:tblPr>
              <a:tblGrid>
                <a:gridCol w="1765369">
                  <a:extLst>
                    <a:ext uri="{9D8B030D-6E8A-4147-A177-3AD203B41FA5}">
                      <a16:colId xmlns:a16="http://schemas.microsoft.com/office/drawing/2014/main" val="2890111176"/>
                    </a:ext>
                  </a:extLst>
                </a:gridCol>
                <a:gridCol w="2122895">
                  <a:extLst>
                    <a:ext uri="{9D8B030D-6E8A-4147-A177-3AD203B41FA5}">
                      <a16:colId xmlns:a16="http://schemas.microsoft.com/office/drawing/2014/main" val="1351156248"/>
                    </a:ext>
                  </a:extLst>
                </a:gridCol>
                <a:gridCol w="1944131">
                  <a:extLst>
                    <a:ext uri="{9D8B030D-6E8A-4147-A177-3AD203B41FA5}">
                      <a16:colId xmlns:a16="http://schemas.microsoft.com/office/drawing/2014/main" val="175542719"/>
                    </a:ext>
                  </a:extLst>
                </a:gridCol>
                <a:gridCol w="1944131">
                  <a:extLst>
                    <a:ext uri="{9D8B030D-6E8A-4147-A177-3AD203B41FA5}">
                      <a16:colId xmlns:a16="http://schemas.microsoft.com/office/drawing/2014/main" val="229491"/>
                    </a:ext>
                  </a:extLst>
                </a:gridCol>
                <a:gridCol w="1830863">
                  <a:extLst>
                    <a:ext uri="{9D8B030D-6E8A-4147-A177-3AD203B41FA5}">
                      <a16:colId xmlns:a16="http://schemas.microsoft.com/office/drawing/2014/main" val="1530238511"/>
                    </a:ext>
                  </a:extLst>
                </a:gridCol>
                <a:gridCol w="2057399">
                  <a:extLst>
                    <a:ext uri="{9D8B030D-6E8A-4147-A177-3AD203B41FA5}">
                      <a16:colId xmlns:a16="http://schemas.microsoft.com/office/drawing/2014/main" val="2451424137"/>
                    </a:ext>
                  </a:extLst>
                </a:gridCol>
              </a:tblGrid>
              <a:tr h="370840">
                <a:tc>
                  <a:txBody>
                    <a:bodyPr/>
                    <a:lstStyle/>
                    <a:p>
                      <a:pPr algn="ctr"/>
                      <a:r>
                        <a:rPr lang="en-US" sz="2400" b="1" i="0" err="1">
                          <a:latin typeface="Times New Roman" panose="02020603050405020304" pitchFamily="18" charset="0"/>
                          <a:cs typeface="Times New Roman" panose="02020603050405020304" pitchFamily="18" charset="0"/>
                        </a:rPr>
                        <a:t>Thí</a:t>
                      </a:r>
                      <a:r>
                        <a:rPr lang="en-US" sz="2400" b="1" i="0" baseline="0">
                          <a:latin typeface="Times New Roman" panose="02020603050405020304" pitchFamily="18" charset="0"/>
                          <a:cs typeface="Times New Roman" panose="02020603050405020304" pitchFamily="18" charset="0"/>
                        </a:rPr>
                        <a:t> nghiệm</a:t>
                      </a:r>
                      <a:endParaRPr lang="en-US" sz="2400" b="1" i="0" baseline="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Hòa</a:t>
                      </a:r>
                      <a:r>
                        <a:rPr lang="en-US" sz="2400" b="1" i="0" baseline="0" dirty="0">
                          <a:latin typeface="Times New Roman" panose="02020603050405020304" pitchFamily="18" charset="0"/>
                          <a:cs typeface="Times New Roman" panose="02020603050405020304" pitchFamily="18" charset="0"/>
                        </a:rPr>
                        <a:t> tan </a:t>
                      </a:r>
                      <a:r>
                        <a:rPr lang="en-US" sz="2400" b="1" i="0" baseline="0" dirty="0" err="1">
                          <a:latin typeface="Times New Roman" panose="02020603050405020304" pitchFamily="18" charset="0"/>
                          <a:cs typeface="Times New Roman" panose="02020603050405020304" pitchFamily="18" charset="0"/>
                        </a:rPr>
                        <a:t>muối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ăn</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và</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đường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trong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Hòa</a:t>
                      </a:r>
                      <a:r>
                        <a:rPr lang="en-US" sz="2400" b="1" i="0" baseline="0" dirty="0">
                          <a:latin typeface="Times New Roman" panose="02020603050405020304" pitchFamily="18" charset="0"/>
                          <a:cs typeface="Times New Roman" panose="02020603050405020304" pitchFamily="18" charset="0"/>
                        </a:rPr>
                        <a:t> tan </a:t>
                      </a:r>
                      <a:r>
                        <a:rPr lang="en-US" sz="2400" b="1" i="0" baseline="0" dirty="0" err="1">
                          <a:latin typeface="Times New Roman" panose="02020603050405020304" pitchFamily="18" charset="0"/>
                          <a:cs typeface="Times New Roman" panose="02020603050405020304" pitchFamily="18" charset="0"/>
                        </a:rPr>
                        <a:t>dầu</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ăn</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trong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baseline="0" dirty="0">
                          <a:latin typeface="Times New Roman" panose="02020603050405020304" pitchFamily="18" charset="0"/>
                          <a:cs typeface="Times New Roman" panose="02020603050405020304" pitchFamily="18" charset="0"/>
                        </a:rPr>
                        <a:t> </a:t>
                      </a:r>
                      <a:r>
                        <a:rPr lang="en-US" sz="2400" b="1" i="0" dirty="0" err="1">
                          <a:latin typeface="Times New Roman" panose="02020603050405020304" pitchFamily="18" charset="0"/>
                          <a:cs typeface="Times New Roman" panose="02020603050405020304" pitchFamily="18" charset="0"/>
                        </a:rPr>
                        <a:t>Nước</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tác</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dụng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với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vôi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sống</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Nhiệt</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độ</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đông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đặc</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của</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a:latin typeface="Times New Roman" panose="02020603050405020304" pitchFamily="18" charset="0"/>
                          <a:cs typeface="Times New Roman" panose="02020603050405020304" pitchFamily="18" charset="0"/>
                        </a:rPr>
                        <a:t>Khối</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lượng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riêng</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của</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57147733"/>
                  </a:ext>
                </a:extLst>
              </a:tr>
              <a:tr h="370840">
                <a:tc>
                  <a:txBody>
                    <a:bodyPr/>
                    <a:lstStyle/>
                    <a:p>
                      <a:pPr algn="ctr"/>
                      <a:r>
                        <a:rPr lang="en-US" sz="2400" b="1" i="0" dirty="0" err="1">
                          <a:latin typeface="Times New Roman" panose="02020603050405020304" pitchFamily="18" charset="0"/>
                          <a:cs typeface="Times New Roman" panose="02020603050405020304" pitchFamily="18" charset="0"/>
                        </a:rPr>
                        <a:t>Hiện</a:t>
                      </a:r>
                      <a:r>
                        <a:rPr lang="en-US" sz="2400" b="1" i="0" baseline="0" dirty="0">
                          <a:latin typeface="Times New Roman" panose="02020603050405020304" pitchFamily="18" charset="0"/>
                          <a:cs typeface="Times New Roman" panose="02020603050405020304" pitchFamily="18" charset="0"/>
                        </a:rPr>
                        <a:t> </a:t>
                      </a:r>
                      <a:r>
                        <a:rPr lang="en-US" sz="2400" b="1" i="0" baseline="0" dirty="0" err="1">
                          <a:latin typeface="Times New Roman" panose="02020603050405020304" pitchFamily="18" charset="0"/>
                          <a:cs typeface="Times New Roman" panose="02020603050405020304" pitchFamily="18" charset="0"/>
                        </a:rPr>
                        <a:t>tượng</a:t>
                      </a:r>
                      <a:endParaRPr lang="en-US" sz="24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p>
                      <a:pPr algn="ctr"/>
                      <a:endParaRPr lang="en-US" sz="2000" b="1" i="0" baseline="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Đường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và</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muối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ăn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được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hòa</a:t>
                      </a:r>
                      <a:r>
                        <a:rPr lang="en-US" sz="2400" b="0" i="0" baseline="0" dirty="0">
                          <a:latin typeface="Times New Roman" panose="02020603050405020304" pitchFamily="18" charset="0"/>
                          <a:cs typeface="Times New Roman" panose="02020603050405020304" pitchFamily="18" charset="0"/>
                        </a:rPr>
                        <a:t> tan </a:t>
                      </a:r>
                      <a:r>
                        <a:rPr lang="en-US" sz="2400" b="0" i="0" baseline="0" dirty="0" err="1">
                          <a:latin typeface="Times New Roman" panose="02020603050405020304" pitchFamily="18" charset="0"/>
                          <a:cs typeface="Times New Roman" panose="02020603050405020304" pitchFamily="18" charset="0"/>
                        </a:rPr>
                        <a:t>trong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Dầu</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ăn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không</a:t>
                      </a:r>
                      <a:r>
                        <a:rPr lang="en-US" sz="2400" b="0" i="0" baseline="0" dirty="0">
                          <a:latin typeface="Times New Roman" panose="02020603050405020304" pitchFamily="18" charset="0"/>
                          <a:cs typeface="Times New Roman" panose="02020603050405020304" pitchFamily="18" charset="0"/>
                        </a:rPr>
                        <a:t> tan </a:t>
                      </a:r>
                      <a:r>
                        <a:rPr lang="en-US" sz="2400" b="0" i="0" baseline="0" dirty="0" err="1">
                          <a:latin typeface="Times New Roman" panose="02020603050405020304" pitchFamily="18" charset="0"/>
                          <a:cs typeface="Times New Roman" panose="02020603050405020304" pitchFamily="18" charset="0"/>
                        </a:rPr>
                        <a:t>trong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và</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nổi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trên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Vôi</a:t>
                      </a:r>
                      <a:r>
                        <a:rPr lang="en-US" sz="2400" b="0" i="0" baseline="0" dirty="0">
                          <a:latin typeface="Times New Roman" panose="02020603050405020304" pitchFamily="18" charset="0"/>
                          <a:cs typeface="Times New Roman" panose="02020603050405020304" pitchFamily="18" charset="0"/>
                        </a:rPr>
                        <a:t> tan </a:t>
                      </a:r>
                      <a:r>
                        <a:rPr lang="en-US" sz="2400" b="0" i="0" baseline="0" dirty="0" err="1">
                          <a:latin typeface="Times New Roman" panose="02020603050405020304" pitchFamily="18" charset="0"/>
                          <a:cs typeface="Times New Roman" panose="02020603050405020304" pitchFamily="18" charset="0"/>
                        </a:rPr>
                        <a:t>trong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tạo</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thành</a:t>
                      </a:r>
                      <a:r>
                        <a:rPr lang="en-US" sz="2400" b="0" i="0" baseline="0" dirty="0">
                          <a:latin typeface="Times New Roman" panose="02020603050405020304" pitchFamily="18" charset="0"/>
                          <a:cs typeface="Times New Roman" panose="02020603050405020304" pitchFamily="18" charset="0"/>
                        </a:rPr>
                        <a:t> dung </a:t>
                      </a:r>
                      <a:r>
                        <a:rPr lang="en-US" sz="2400" b="0" i="0" baseline="0" dirty="0" err="1">
                          <a:latin typeface="Times New Roman" panose="02020603050405020304" pitchFamily="18" charset="0"/>
                          <a:cs typeface="Times New Roman" panose="02020603050405020304" pitchFamily="18" charset="0"/>
                        </a:rPr>
                        <a:t>dịch</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khác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và</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làm</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cốc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đựng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nóng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lên</a:t>
                      </a:r>
                      <a:endParaRPr lang="en-US" sz="2400" b="0" i="0" baseline="0" dirty="0">
                        <a:latin typeface="Times New Roman" panose="02020603050405020304" pitchFamily="18" charset="0"/>
                        <a:cs typeface="Times New Roman" panose="02020603050405020304" pitchFamily="18" charset="0"/>
                      </a:endParaRPr>
                    </a:p>
                    <a:p>
                      <a:pPr algn="just"/>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Khi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nhiệt</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độ</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giảm</a:t>
                      </a:r>
                      <a:r>
                        <a:rPr lang="en-US" sz="2400" b="0" i="0" baseline="0" dirty="0">
                          <a:latin typeface="Times New Roman" panose="02020603050405020304" pitchFamily="18" charset="0"/>
                          <a:cs typeface="Times New Roman" panose="02020603050405020304" pitchFamily="18" charset="0"/>
                        </a:rPr>
                        <a:t> </a:t>
                      </a:r>
                      <a:r>
                        <a:rPr lang="en-US" sz="2400" b="0" i="0" baseline="0" err="1">
                          <a:latin typeface="Times New Roman" panose="02020603050405020304" pitchFamily="18" charset="0"/>
                          <a:cs typeface="Times New Roman" panose="02020603050405020304" pitchFamily="18" charset="0"/>
                        </a:rPr>
                        <a:t>xuống</a:t>
                      </a:r>
                      <a:r>
                        <a:rPr lang="en-US" sz="2400" b="0" i="0" baseline="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ea typeface="Times New Roman" panose="02020603050405020304" pitchFamily="18" charset="0"/>
                          <a:cs typeface="Times New Roman" panose="02020603050405020304" pitchFamily="18" charset="0"/>
                        </a:rPr>
                        <a:t>ở 0°C </a:t>
                      </a:r>
                      <a:r>
                        <a:rPr lang="en-US" sz="2400" b="0" i="0" baseline="0">
                          <a:latin typeface="Times New Roman" panose="02020603050405020304" pitchFamily="18" charset="0"/>
                          <a:cs typeface="Times New Roman" panose="02020603050405020304" pitchFamily="18" charset="0"/>
                        </a:rPr>
                        <a:t>thì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bị</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đông</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đặc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a:latin typeface="Times New Roman" panose="02020603050405020304" pitchFamily="18" charset="0"/>
                          <a:cs typeface="Times New Roman" panose="02020603050405020304" pitchFamily="18" charset="0"/>
                        </a:rPr>
                        <a:t>-</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đá</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nổi</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lên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trên</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bề</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mặt</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nước</a:t>
                      </a:r>
                      <a:r>
                        <a:rPr lang="en-US" sz="2400" b="0" i="0" baseline="0" dirty="0">
                          <a:latin typeface="Times New Roman" panose="02020603050405020304" pitchFamily="18" charset="0"/>
                          <a:cs typeface="Times New Roman" panose="02020603050405020304" pitchFamily="18" charset="0"/>
                        </a:rPr>
                        <a:t> </a:t>
                      </a:r>
                      <a:r>
                        <a:rPr lang="en-US" sz="2400" b="0" i="0" baseline="0" dirty="0" err="1">
                          <a:latin typeface="Times New Roman" panose="02020603050405020304" pitchFamily="18" charset="0"/>
                          <a:cs typeface="Times New Roman" panose="02020603050405020304" pitchFamily="18" charset="0"/>
                        </a:rPr>
                        <a:t>thường</a:t>
                      </a:r>
                      <a:r>
                        <a:rPr lang="en-US" sz="2400" b="0" i="0" baseline="0" dirty="0">
                          <a:latin typeface="Times New Roman" panose="02020603050405020304" pitchFamily="18" charset="0"/>
                          <a:cs typeface="Times New Roman" panose="02020603050405020304" pitchFamily="18" charset="0"/>
                        </a:rPr>
                        <a:t> </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đá</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nhỏ</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a:latin typeface="Times New Roman" panose="02020603050405020304" pitchFamily="18" charset="0"/>
                          <a:cs typeface="Times New Roman" panose="02020603050405020304" pitchFamily="18" charset="0"/>
                          <a:sym typeface="Wingdings" panose="05000000000000000000" pitchFamily="2" charset="2"/>
                        </a:rPr>
                        <a:t>thường</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966819142"/>
                  </a:ext>
                </a:extLst>
              </a:tr>
            </a:tbl>
          </a:graphicData>
        </a:graphic>
      </p:graphicFrame>
      <p:sp>
        <p:nvSpPr>
          <p:cNvPr id="3" name="Rectangle 8">
            <a:extLst>
              <a:ext uri="{FF2B5EF4-FFF2-40B4-BE49-F238E27FC236}">
                <a16:creationId xmlns:a16="http://schemas.microsoft.com/office/drawing/2014/main" id="{0D090FEF-63DA-90AC-6819-D8E7FEA10D63}"/>
              </a:ext>
            </a:extLst>
          </p:cNvPr>
          <p:cNvSpPr/>
          <p:nvPr/>
        </p:nvSpPr>
        <p:spPr>
          <a:xfrm>
            <a:off x="179576" y="5310481"/>
            <a:ext cx="11865219" cy="153888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7">
            <a:extLst>
              <a:ext uri="{FF2B5EF4-FFF2-40B4-BE49-F238E27FC236}">
                <a16:creationId xmlns:a16="http://schemas.microsoft.com/office/drawing/2014/main" id="{E0A3C0B0-2C64-473D-33BC-494E81B9B08D}"/>
              </a:ext>
            </a:extLst>
          </p:cNvPr>
          <p:cNvPicPr>
            <a:picLocks noChangeAspect="1"/>
          </p:cNvPicPr>
          <p:nvPr/>
        </p:nvPicPr>
        <p:blipFill rotWithShape="1">
          <a:blip r:embed="rId5"/>
          <a:srcRect r="47291"/>
          <a:stretch/>
        </p:blipFill>
        <p:spPr>
          <a:xfrm>
            <a:off x="2060512" y="3830021"/>
            <a:ext cx="2082499" cy="1286117"/>
          </a:xfrm>
          <a:prstGeom prst="rect">
            <a:avLst/>
          </a:prstGeom>
        </p:spPr>
      </p:pic>
      <p:pic>
        <p:nvPicPr>
          <p:cNvPr id="9" name="Picture 7">
            <a:extLst>
              <a:ext uri="{FF2B5EF4-FFF2-40B4-BE49-F238E27FC236}">
                <a16:creationId xmlns:a16="http://schemas.microsoft.com/office/drawing/2014/main" id="{F00BC933-268A-3EFE-400C-C0712DB5CF7B}"/>
              </a:ext>
            </a:extLst>
          </p:cNvPr>
          <p:cNvPicPr>
            <a:picLocks noChangeAspect="1"/>
          </p:cNvPicPr>
          <p:nvPr/>
        </p:nvPicPr>
        <p:blipFill rotWithShape="1">
          <a:blip r:embed="rId5"/>
          <a:srcRect l="63089" r="2815"/>
          <a:stretch/>
        </p:blipFill>
        <p:spPr>
          <a:xfrm>
            <a:off x="4422803" y="3775231"/>
            <a:ext cx="1408154" cy="1344368"/>
          </a:xfrm>
          <a:prstGeom prst="rect">
            <a:avLst/>
          </a:prstGeom>
        </p:spPr>
      </p:pic>
    </p:spTree>
    <p:extLst>
      <p:ext uri="{BB962C8B-B14F-4D97-AF65-F5344CB8AC3E}">
        <p14:creationId xmlns:p14="http://schemas.microsoft.com/office/powerpoint/2010/main" val="7563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236" y="1395947"/>
            <a:ext cx="11009925" cy="5492716"/>
          </a:xfrm>
          <a:prstGeom prst="rect">
            <a:avLst/>
          </a:prstGeom>
        </p:spPr>
      </p:pic>
      <p:sp>
        <p:nvSpPr>
          <p:cNvPr id="3" name="Rounded Rectangular Callout 2"/>
          <p:cNvSpPr/>
          <p:nvPr/>
        </p:nvSpPr>
        <p:spPr>
          <a:xfrm>
            <a:off x="437029" y="166815"/>
            <a:ext cx="11216338" cy="1062318"/>
          </a:xfrm>
          <a:prstGeom prst="wedgeRoundRectCallout">
            <a:avLst>
              <a:gd name="adj1" fmla="val -21912"/>
              <a:gd name="adj2" fmla="val 5120"/>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Hãy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đoạn</a:t>
            </a:r>
            <a:r>
              <a:rPr lang="en-US" sz="2800" b="1" dirty="0">
                <a:solidFill>
                  <a:srgbClr val="C00000"/>
                </a:solidFill>
                <a:latin typeface="Times New Roman" panose="02020603050405020304" pitchFamily="18" charset="0"/>
                <a:cs typeface="Times New Roman" panose="02020603050405020304" pitchFamily="18" charset="0"/>
              </a:rPr>
              <a:t> video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kết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hình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ảnh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tìm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hiểu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err="1">
                <a:solidFill>
                  <a:srgbClr val="C00000"/>
                </a:solidFill>
                <a:latin typeface="Times New Roman" panose="02020603050405020304" pitchFamily="18" charset="0"/>
                <a:cs typeface="Times New Roman" panose="02020603050405020304" pitchFamily="18" charset="0"/>
              </a:rPr>
              <a:t>về</a:t>
            </a:r>
            <a:r>
              <a:rPr lang="en-US" sz="2800" b="1">
                <a:solidFill>
                  <a:srgbClr val="C00000"/>
                </a:solidFill>
                <a:latin typeface="Times New Roman" panose="02020603050405020304" pitchFamily="18" charset="0"/>
                <a:cs typeface="Times New Roman" panose="02020603050405020304" pitchFamily="18" charset="0"/>
              </a:rPr>
              <a:t> vai </a:t>
            </a:r>
            <a:r>
              <a:rPr lang="en-US" sz="2800" b="1" dirty="0" err="1">
                <a:solidFill>
                  <a:srgbClr val="C00000"/>
                </a:solidFill>
                <a:latin typeface="Times New Roman" panose="02020603050405020304" pitchFamily="18" charset="0"/>
                <a:cs typeface="Times New Roman" panose="02020603050405020304" pitchFamily="18" charset="0"/>
              </a:rPr>
              <a:t>trò</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đối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sinh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vật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12"/>
            <a:ext cx="12191999" cy="6866086"/>
          </a:xfrm>
          <a:prstGeom prst="rect">
            <a:avLst/>
          </a:prstGeom>
        </p:spPr>
      </p:pic>
      <p:pic>
        <p:nvPicPr>
          <p:cNvPr id="3" name="Picture 2"/>
          <p:cNvPicPr>
            <a:picLocks noChangeAspect="1"/>
          </p:cNvPicPr>
          <p:nvPr/>
        </p:nvPicPr>
        <p:blipFill>
          <a:blip r:embed="rId3"/>
          <a:stretch>
            <a:fillRect/>
          </a:stretch>
        </p:blipFill>
        <p:spPr>
          <a:xfrm>
            <a:off x="6600775" y="4373841"/>
            <a:ext cx="4924095" cy="2417112"/>
          </a:xfrm>
          <a:prstGeom prst="rect">
            <a:avLst/>
          </a:prstGeom>
        </p:spPr>
      </p:pic>
      <p:pic>
        <p:nvPicPr>
          <p:cNvPr id="4" name="Picture 3"/>
          <p:cNvPicPr>
            <a:picLocks noChangeAspect="1"/>
          </p:cNvPicPr>
          <p:nvPr/>
        </p:nvPicPr>
        <p:blipFill>
          <a:blip r:embed="rId4"/>
          <a:stretch>
            <a:fillRect/>
          </a:stretch>
        </p:blipFill>
        <p:spPr>
          <a:xfrm>
            <a:off x="138539" y="3280193"/>
            <a:ext cx="5147345" cy="3361401"/>
          </a:xfrm>
          <a:prstGeom prst="rect">
            <a:avLst/>
          </a:prstGeom>
        </p:spPr>
      </p:pic>
      <p:pic>
        <p:nvPicPr>
          <p:cNvPr id="6" name="Picture 5"/>
          <p:cNvPicPr>
            <a:picLocks noChangeAspect="1"/>
          </p:cNvPicPr>
          <p:nvPr/>
        </p:nvPicPr>
        <p:blipFill>
          <a:blip r:embed="rId5"/>
          <a:stretch>
            <a:fillRect/>
          </a:stretch>
        </p:blipFill>
        <p:spPr>
          <a:xfrm>
            <a:off x="138537" y="64270"/>
            <a:ext cx="5147345" cy="2793448"/>
          </a:xfrm>
          <a:prstGeom prst="rect">
            <a:avLst/>
          </a:prstGeom>
        </p:spPr>
      </p:pic>
      <p:sp>
        <p:nvSpPr>
          <p:cNvPr id="7" name="TextBox 6"/>
          <p:cNvSpPr txBox="1"/>
          <p:nvPr/>
        </p:nvSpPr>
        <p:spPr>
          <a:xfrm>
            <a:off x="6898872" y="6353730"/>
            <a:ext cx="411427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chiếm</a:t>
            </a:r>
            <a:r>
              <a:rPr lang="en-US" sz="2000" b="1" dirty="0">
                <a:solidFill>
                  <a:srgbClr val="FF0000"/>
                </a:solidFill>
                <a:latin typeface="Times New Roman" panose="02020603050405020304" pitchFamily="18" charset="0"/>
                <a:cs typeface="Times New Roman" panose="02020603050405020304" pitchFamily="18" charset="0"/>
              </a:rPr>
              <a:t> 90% </a:t>
            </a:r>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tích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thể</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sứa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8539" y="2717785"/>
            <a:ext cx="5147345" cy="707886"/>
          </a:xfrm>
          <a:prstGeom prst="rect">
            <a:avLst/>
          </a:prstGeom>
          <a:solidFill>
            <a:schemeClr val="bg1"/>
          </a:solidFill>
        </p:spPr>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tham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thực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8536" y="6292175"/>
            <a:ext cx="514734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Cây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lúa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chết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khô</a:t>
            </a:r>
            <a:r>
              <a:rPr lang="en-US" sz="2000" b="1" dirty="0">
                <a:solidFill>
                  <a:srgbClr val="FF0000"/>
                </a:solidFill>
                <a:latin typeface="Times New Roman" panose="02020603050405020304" pitchFamily="18" charset="0"/>
                <a:cs typeface="Times New Roman" panose="02020603050405020304" pitchFamily="18" charset="0"/>
              </a:rPr>
              <a:t> do </a:t>
            </a:r>
            <a:r>
              <a:rPr lang="en-US" sz="2000" b="1" dirty="0" err="1">
                <a:solidFill>
                  <a:srgbClr val="FF0000"/>
                </a:solidFill>
                <a:latin typeface="Times New Roman" panose="02020603050405020304" pitchFamily="18" charset="0"/>
                <a:cs typeface="Times New Roman" panose="02020603050405020304" pitchFamily="18" charset="0"/>
              </a:rPr>
              <a:t>thiếu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8861" y="35699"/>
            <a:ext cx="5733110" cy="4302443"/>
          </a:xfrm>
          <a:prstGeom prst="rect">
            <a:avLst/>
          </a:prstGeom>
        </p:spPr>
      </p:pic>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007" cy="6858000"/>
          </a:xfrm>
          <a:prstGeom prst="rect">
            <a:avLst/>
          </a:prstGeom>
        </p:spPr>
      </p:pic>
      <p:sp>
        <p:nvSpPr>
          <p:cNvPr id="6" name="Rectangle 5"/>
          <p:cNvSpPr/>
          <p:nvPr/>
        </p:nvSpPr>
        <p:spPr>
          <a:xfrm>
            <a:off x="262889" y="858256"/>
            <a:ext cx="11666219" cy="47397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41779" y="144619"/>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53846"/>
            <a:ext cx="12149925" cy="523220"/>
          </a:xfrm>
          <a:prstGeom prst="rect">
            <a:avLst/>
          </a:prstGeom>
          <a:solidFill>
            <a:schemeClr val="bg1">
              <a:lumMod val="95000"/>
            </a:schemeClr>
          </a:solid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Khi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thể</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mất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nước</a:t>
            </a:r>
            <a:r>
              <a:rPr lang="en-US" sz="2800" b="1" dirty="0">
                <a:solidFill>
                  <a:srgbClr val="C00000"/>
                </a:solidFill>
                <a:latin typeface="Times New Roman" panose="02020603050405020304" pitchFamily="18" charset="0"/>
                <a:cs typeface="Times New Roman" panose="02020603050405020304" pitchFamily="18" charset="0"/>
              </a:rPr>
              <a:t> do </a:t>
            </a:r>
            <a:r>
              <a:rPr lang="en-US" sz="2800" b="1" dirty="0" err="1">
                <a:solidFill>
                  <a:srgbClr val="C00000"/>
                </a:solidFill>
                <a:latin typeface="Times New Roman" panose="02020603050405020304" pitchFamily="18" charset="0"/>
                <a:cs typeface="Times New Roman" panose="02020603050405020304" pitchFamily="18" charset="0"/>
              </a:rPr>
              <a:t>sốt</a:t>
            </a:r>
            <a:r>
              <a:rPr lang="en-US" sz="2800" b="1" dirty="0">
                <a:solidFill>
                  <a:srgbClr val="C00000"/>
                </a:solidFill>
                <a:latin typeface="Times New Roman" panose="02020603050405020304" pitchFamily="18" charset="0"/>
                <a:cs typeface="Times New Roman" panose="02020603050405020304" pitchFamily="18" charset="0"/>
              </a:rPr>
              <a:t> hay </a:t>
            </a:r>
            <a:r>
              <a:rPr lang="en-US" sz="2800" b="1" dirty="0" err="1">
                <a:solidFill>
                  <a:srgbClr val="C00000"/>
                </a:solidFill>
                <a:latin typeface="Times New Roman" panose="02020603050405020304" pitchFamily="18" charset="0"/>
                <a:cs typeface="Times New Roman" panose="02020603050405020304" pitchFamily="18" charset="0"/>
              </a:rPr>
              <a:t>tiêu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chảy</a:t>
            </a:r>
            <a:r>
              <a:rPr lang="en-US" sz="2800" b="1" dirty="0">
                <a:solidFill>
                  <a:srgbClr val="C00000"/>
                </a:solidFill>
                <a:latin typeface="Times New Roman" panose="02020603050405020304" pitchFamily="18" charset="0"/>
                <a:cs typeface="Times New Roman" panose="02020603050405020304" pitchFamily="18" charset="0"/>
              </a:rPr>
              <a:t> ta </a:t>
            </a:r>
            <a:r>
              <a:rPr lang="en-US" sz="2800" b="1" dirty="0" err="1">
                <a:solidFill>
                  <a:srgbClr val="C00000"/>
                </a:solidFill>
                <a:latin typeface="Times New Roman" panose="02020603050405020304" pitchFamily="18" charset="0"/>
                <a:cs typeface="Times New Roman" panose="02020603050405020304" pitchFamily="18" charset="0"/>
              </a:rPr>
              <a:t>cần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làm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gì</a:t>
            </a:r>
            <a:r>
              <a:rPr lang="en-US" sz="2800" b="1" dirty="0">
                <a:solidFill>
                  <a:srgbClr val="C00000"/>
                </a:solidFill>
                <a:latin typeface="Times New Roman" panose="02020603050405020304" pitchFamily="18" charset="0"/>
                <a:cs typeface="Times New Roman" panose="02020603050405020304" pitchFamily="18" charset="0"/>
              </a:rPr>
              <a:t>?</a:t>
            </a: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Bổ</a:t>
              </a:r>
              <a:r>
                <a:rPr lang="en-US" sz="2000" b="1" dirty="0">
                  <a:latin typeface="Times New Roman" panose="02020603050405020304" pitchFamily="18" charset="0"/>
                  <a:cs typeface="Times New Roman" panose="02020603050405020304" pitchFamily="18" charset="0"/>
                </a:rPr>
                <a:t> sung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theo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tĩnh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món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Uống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917"/>
            <a:ext cx="12270226" cy="6910141"/>
          </a:xfrm>
          <a:prstGeom prst="rect">
            <a:avLst/>
          </a:prstGeom>
        </p:spPr>
      </p:pic>
      <p:sp>
        <p:nvSpPr>
          <p:cNvPr id="7" name="TextBox 6"/>
          <p:cNvSpPr txBox="1"/>
          <p:nvPr/>
        </p:nvSpPr>
        <p:spPr>
          <a:xfrm>
            <a:off x="9337183" y="1383257"/>
            <a:ext cx="2424760" cy="2677656"/>
          </a:xfrm>
          <a:prstGeom prst="rect">
            <a:avLst/>
          </a:prstGeom>
          <a:solidFill>
            <a:schemeClr val="bg1">
              <a:lumMod val="95000"/>
            </a:schemeClr>
          </a:solidFill>
        </p:spPr>
        <p:txBody>
          <a:bodyPr wrap="square" rtlCol="0">
            <a:spAutoFit/>
          </a:bodyPr>
          <a:lstStyle/>
          <a:p>
            <a:pPr algn="ct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H24.3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rot="10800000">
            <a:off x="-16717" y="5275384"/>
            <a:ext cx="2104680" cy="1628840"/>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9" y="1038900"/>
            <a:ext cx="8319164" cy="5536025"/>
          </a:xfrm>
          <a:prstGeom prst="rect">
            <a:avLst/>
          </a:prstGeom>
        </p:spPr>
      </p:pic>
      <p:sp>
        <p:nvSpPr>
          <p:cNvPr id="12" name="TextBox 11"/>
          <p:cNvSpPr txBox="1"/>
          <p:nvPr/>
        </p:nvSpPr>
        <p:spPr>
          <a:xfrm>
            <a:off x="9337183" y="1401353"/>
            <a:ext cx="2424760" cy="1815882"/>
          </a:xfrm>
          <a:prstGeom prst="rect">
            <a:avLst/>
          </a:prstGeom>
          <a:solidFill>
            <a:schemeClr val="bg1">
              <a:lumMod val="95000"/>
            </a:schemeClr>
          </a:solidFill>
        </p:spPr>
        <p:txBody>
          <a:bodyPr wrap="square" rtlCol="0">
            <a:spAutoFit/>
          </a:bodyPr>
          <a:lstStyle/>
          <a:p>
            <a:pPr algn="ct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ví</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2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Protein</a:t>
              </a:r>
            </a:p>
          </p:txBody>
        </p:sp>
      </p:grpSp>
    </p:spTree>
    <p:extLst>
      <p:ext uri="{BB962C8B-B14F-4D97-AF65-F5344CB8AC3E}">
        <p14:creationId xmlns:p14="http://schemas.microsoft.com/office/powerpoint/2010/main" val="11643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sp>
        <p:nvSpPr>
          <p:cNvPr id="8" name="TextBox 7"/>
          <p:cNvSpPr txBox="1"/>
          <p:nvPr/>
        </p:nvSpPr>
        <p:spPr>
          <a:xfrm>
            <a:off x="837128" y="1988531"/>
            <a:ext cx="10805374"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11" name="Picture 10"/>
          <p:cNvPicPr>
            <a:picLocks noChangeAspect="1"/>
          </p:cNvPicPr>
          <p:nvPr/>
        </p:nvPicPr>
        <p:blipFill>
          <a:blip r:embed="rId4"/>
          <a:stretch>
            <a:fillRect/>
          </a:stretch>
        </p:blipFill>
        <p:spPr>
          <a:xfrm>
            <a:off x="94297" y="1051155"/>
            <a:ext cx="742831" cy="713637"/>
          </a:xfrm>
          <a:prstGeom prst="rect">
            <a:avLst/>
          </a:prstGeom>
        </p:spPr>
      </p:pic>
    </p:spTree>
    <p:extLst>
      <p:ext uri="{BB962C8B-B14F-4D97-AF65-F5344CB8AC3E}">
        <p14:creationId xmlns:p14="http://schemas.microsoft.com/office/powerpoint/2010/main" val="9769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226"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stretch>
            <a:fillRect/>
          </a:stretch>
        </p:blipFill>
        <p:spPr>
          <a:xfrm>
            <a:off x="61509" y="1841680"/>
            <a:ext cx="4539595" cy="45345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424" y="1479380"/>
            <a:ext cx="4481312" cy="4481312"/>
          </a:xfrm>
          <a:prstGeom prst="rect">
            <a:avLst/>
          </a:prstGeom>
        </p:spPr>
      </p:pic>
      <p:pic>
        <p:nvPicPr>
          <p:cNvPr id="9" name="Content Placeholder 3"/>
          <p:cNvPicPr>
            <a:picLocks noGrp="1" noChangeAspect="1"/>
          </p:cNvPicPr>
          <p:nvPr>
            <p:ph idx="1"/>
          </p:nvPr>
        </p:nvPicPr>
        <p:blipFill>
          <a:blip r:embed="rId6"/>
          <a:stretch>
            <a:fillRect/>
          </a:stretch>
        </p:blipFill>
        <p:spPr>
          <a:xfrm>
            <a:off x="8070930" y="2572399"/>
            <a:ext cx="3851267" cy="3388293"/>
          </a:xfrm>
          <a:prstGeom prst="rect">
            <a:avLst/>
          </a:prstGeom>
        </p:spPr>
      </p:pic>
      <p:sp>
        <p:nvSpPr>
          <p:cNvPr id="10" name="TextBox 9"/>
          <p:cNvSpPr txBox="1"/>
          <p:nvPr/>
        </p:nvSpPr>
        <p:spPr>
          <a:xfrm>
            <a:off x="6106708" y="5960692"/>
            <a:ext cx="5648838" cy="830997"/>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25917" y="823713"/>
            <a:ext cx="112074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7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853"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3" name="Nạn đói năm 1945 ở việt nam #sho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3670" y="844447"/>
            <a:ext cx="9263270" cy="5210590"/>
          </a:xfrm>
          <a:prstGeom prst="rect">
            <a:avLst/>
          </a:prstGeom>
        </p:spPr>
      </p:pic>
      <p:sp>
        <p:nvSpPr>
          <p:cNvPr id="2" name="Rounded Rectangular Callout 19">
            <a:extLst>
              <a:ext uri="{FF2B5EF4-FFF2-40B4-BE49-F238E27FC236}">
                <a16:creationId xmlns:a16="http://schemas.microsoft.com/office/drawing/2014/main" id="{8C982D4D-B422-F374-FADE-51EB11A7143B}"/>
              </a:ext>
            </a:extLst>
          </p:cNvPr>
          <p:cNvSpPr/>
          <p:nvPr/>
        </p:nvSpPr>
        <p:spPr>
          <a:xfrm>
            <a:off x="599229" y="5295971"/>
            <a:ext cx="11264347" cy="1192697"/>
          </a:xfrm>
          <a:prstGeom prst="wedgeRoundRectCallout">
            <a:avLst>
              <a:gd name="adj1" fmla="val -21560"/>
              <a:gd name="adj2" fmla="val 3160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Hình</a:t>
            </a:r>
            <a:r>
              <a:rPr lang="en-US" sz="3200" dirty="0"/>
              <a:t> </a:t>
            </a:r>
            <a:r>
              <a:rPr lang="en-US" sz="3200" dirty="0" err="1"/>
              <a:t>ảnh</a:t>
            </a:r>
            <a:r>
              <a:rPr lang="en-US" sz="3200" dirty="0"/>
              <a:t> </a:t>
            </a:r>
            <a:r>
              <a:rPr lang="en-US" sz="3200" dirty="0" err="1"/>
              <a:t>những</a:t>
            </a:r>
            <a:r>
              <a:rPr lang="en-US" sz="3200" dirty="0"/>
              <a:t> </a:t>
            </a:r>
            <a:r>
              <a:rPr lang="en-US" sz="3200" dirty="0" err="1"/>
              <a:t>người</a:t>
            </a:r>
            <a:r>
              <a:rPr lang="en-US" sz="3200" dirty="0"/>
              <a:t> </a:t>
            </a:r>
            <a:r>
              <a:rPr lang="en-US" sz="3200" dirty="0" err="1"/>
              <a:t>dân</a:t>
            </a:r>
            <a:r>
              <a:rPr lang="en-US" sz="3200" dirty="0"/>
              <a:t> </a:t>
            </a:r>
            <a:r>
              <a:rPr lang="en-US" sz="3200" dirty="0" err="1"/>
              <a:t>chịu</a:t>
            </a:r>
            <a:r>
              <a:rPr lang="en-US" sz="3200" dirty="0"/>
              <a:t> </a:t>
            </a:r>
            <a:r>
              <a:rPr lang="en-US" sz="3200" dirty="0" err="1"/>
              <a:t>đói</a:t>
            </a:r>
            <a:r>
              <a:rPr lang="en-US" sz="3200" dirty="0"/>
              <a:t> </a:t>
            </a:r>
            <a:r>
              <a:rPr lang="en-US" sz="3200" dirty="0" err="1"/>
              <a:t>khổ</a:t>
            </a:r>
            <a:r>
              <a:rPr lang="en-US" sz="3200" dirty="0"/>
              <a:t>, </a:t>
            </a:r>
            <a:r>
              <a:rPr lang="en-US" sz="3200" dirty="0" err="1"/>
              <a:t>cơ</a:t>
            </a:r>
            <a:r>
              <a:rPr lang="en-US" sz="3200" dirty="0"/>
              <a:t> </a:t>
            </a:r>
            <a:r>
              <a:rPr lang="en-US" sz="3200" dirty="0" err="1"/>
              <a:t>thể</a:t>
            </a:r>
            <a:r>
              <a:rPr lang="en-US" sz="3200" dirty="0"/>
              <a:t> </a:t>
            </a:r>
            <a:r>
              <a:rPr lang="en-US" sz="3200" dirty="0" err="1"/>
              <a:t>rất</a:t>
            </a:r>
            <a:r>
              <a:rPr lang="en-US" sz="3200" dirty="0"/>
              <a:t> </a:t>
            </a:r>
            <a:r>
              <a:rPr lang="en-US" sz="3200" dirty="0" err="1"/>
              <a:t>gầy</a:t>
            </a:r>
            <a:r>
              <a:rPr lang="en-US" sz="3200" dirty="0"/>
              <a:t> </a:t>
            </a:r>
            <a:r>
              <a:rPr lang="en-US" sz="3200" dirty="0" err="1"/>
              <a:t>gò</a:t>
            </a:r>
            <a:r>
              <a:rPr lang="en-US" sz="3200" dirty="0"/>
              <a:t> </a:t>
            </a:r>
            <a:r>
              <a:rPr lang="en-US" sz="3200" dirty="0" err="1"/>
              <a:t>và</a:t>
            </a:r>
            <a:r>
              <a:rPr lang="en-US" sz="3200" dirty="0"/>
              <a:t> </a:t>
            </a:r>
            <a:r>
              <a:rPr lang="en-US" sz="3200" dirty="0" err="1"/>
              <a:t>ốm</a:t>
            </a:r>
            <a:r>
              <a:rPr lang="en-US" sz="3200" dirty="0"/>
              <a:t> </a:t>
            </a:r>
            <a:r>
              <a:rPr lang="en-US" sz="3200" dirty="0" err="1"/>
              <a:t>yếu</a:t>
            </a:r>
            <a:r>
              <a:rPr lang="en-US" sz="3200" dirty="0"/>
              <a:t> </a:t>
            </a:r>
            <a:r>
              <a:rPr lang="en-US" sz="3200" dirty="0" err="1"/>
              <a:t>vì</a:t>
            </a:r>
            <a:r>
              <a:rPr lang="en-US" sz="3200" dirty="0"/>
              <a:t> </a:t>
            </a:r>
            <a:r>
              <a:rPr lang="en-US" sz="3200" dirty="0" err="1"/>
              <a:t>không</a:t>
            </a:r>
            <a:r>
              <a:rPr lang="en-US" sz="3200" dirty="0"/>
              <a:t> </a:t>
            </a:r>
            <a:r>
              <a:rPr lang="en-US" sz="3200" dirty="0" err="1"/>
              <a:t>có</a:t>
            </a:r>
            <a:r>
              <a:rPr lang="en-US" sz="3200" dirty="0"/>
              <a:t> </a:t>
            </a:r>
            <a:r>
              <a:rPr lang="en-US" sz="3200" dirty="0" err="1"/>
              <a:t>thức</a:t>
            </a:r>
            <a:r>
              <a:rPr lang="en-US" sz="3200" dirty="0"/>
              <a:t> </a:t>
            </a:r>
            <a:r>
              <a:rPr lang="en-US" sz="3200" dirty="0" err="1"/>
              <a:t>ăn</a:t>
            </a:r>
            <a:r>
              <a:rPr lang="en-US" sz="3200" dirty="0"/>
              <a:t>.</a:t>
            </a:r>
          </a:p>
        </p:txBody>
      </p:sp>
      <p:sp>
        <p:nvSpPr>
          <p:cNvPr id="4" name="Text Box 49">
            <a:extLst>
              <a:ext uri="{FF2B5EF4-FFF2-40B4-BE49-F238E27FC236}">
                <a16:creationId xmlns:a16="http://schemas.microsoft.com/office/drawing/2014/main" id="{0AE52741-BF4B-D1C5-37D8-F652AAEE8998}"/>
              </a:ext>
            </a:extLst>
          </p:cNvPr>
          <p:cNvSpPr txBox="1">
            <a:spLocks noChangeArrowheads="1"/>
          </p:cNvSpPr>
          <p:nvPr/>
        </p:nvSpPr>
        <p:spPr bwMode="gray">
          <a:xfrm>
            <a:off x="808983" y="0"/>
            <a:ext cx="948795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sz="2600" dirty="0">
                <a:solidFill>
                  <a:srgbClr val="FF0000"/>
                </a:solidFill>
                <a:latin typeface="Arial" panose="020B0604020202020204" pitchFamily="34" charset="0"/>
              </a:rPr>
              <a:t>Em hãy dõi đoạn video sau</a:t>
            </a:r>
            <a:r>
              <a:rPr lang="en-US" altLang="en-US" sz="2600" dirty="0">
                <a:solidFill>
                  <a:srgbClr val="FF0000"/>
                </a:solidFill>
                <a:latin typeface="Arial" panose="020B0604020202020204" pitchFamily="34" charset="0"/>
              </a:rPr>
              <a:t> </a:t>
            </a:r>
            <a:r>
              <a:rPr lang="en-US" altLang="en-US" sz="2600" dirty="0" err="1">
                <a:solidFill>
                  <a:srgbClr val="FF0000"/>
                </a:solidFill>
                <a:latin typeface="Arial" panose="020B0604020202020204" pitchFamily="34" charset="0"/>
              </a:rPr>
              <a:t>trong</a:t>
            </a:r>
            <a:r>
              <a:rPr lang="en-US" altLang="en-US" sz="2600" dirty="0">
                <a:solidFill>
                  <a:srgbClr val="FF0000"/>
                </a:solidFill>
                <a:latin typeface="Arial" panose="020B0604020202020204" pitchFamily="34" charset="0"/>
              </a:rPr>
              <a:t> </a:t>
            </a:r>
            <a:r>
              <a:rPr lang="vi-VN" altLang="en-US" sz="2600" dirty="0">
                <a:solidFill>
                  <a:srgbClr val="FF0000"/>
                </a:solidFill>
                <a:latin typeface="Arial" panose="020B0604020202020204" pitchFamily="34" charset="0"/>
              </a:rPr>
              <a:t>2 phút</a:t>
            </a:r>
            <a:r>
              <a:rPr lang="en-US" altLang="en-US" sz="2600" dirty="0">
                <a:solidFill>
                  <a:srgbClr val="FF0000"/>
                </a:solidFill>
                <a:latin typeface="Arial" panose="020B0604020202020204" pitchFamily="34" charset="0"/>
              </a:rPr>
              <a:t>.</a:t>
            </a:r>
          </a:p>
          <a:p>
            <a:pPr algn="just">
              <a:spcBef>
                <a:spcPct val="0"/>
              </a:spcBef>
              <a:buClrTx/>
              <a:buFontTx/>
              <a:buNone/>
            </a:pPr>
            <a:r>
              <a:rPr lang="en-US" altLang="en-US" sz="2600" dirty="0">
                <a:solidFill>
                  <a:srgbClr val="FF0000"/>
                </a:solidFill>
                <a:latin typeface="Arial" panose="020B0604020202020204" pitchFamily="34" charset="0"/>
              </a:rPr>
              <a:t> E</a:t>
            </a:r>
            <a:r>
              <a:rPr lang="vi-VN" altLang="en-US" sz="2600" dirty="0">
                <a:solidFill>
                  <a:srgbClr val="FF0000"/>
                </a:solidFill>
                <a:latin typeface="Arial" panose="020B0604020202020204" pitchFamily="34" charset="0"/>
              </a:rPr>
              <a:t>m hãy </a:t>
            </a:r>
            <a:r>
              <a:rPr lang="en-US" altLang="en-US" sz="2600" dirty="0" err="1">
                <a:solidFill>
                  <a:srgbClr val="FF0000"/>
                </a:solidFill>
                <a:latin typeface="Arial" panose="020B0604020202020204" pitchFamily="34" charset="0"/>
              </a:rPr>
              <a:t>cho</a:t>
            </a:r>
            <a:r>
              <a:rPr lang="en-US" altLang="en-US" sz="2600" dirty="0">
                <a:solidFill>
                  <a:srgbClr val="FF0000"/>
                </a:solidFill>
                <a:latin typeface="Arial" panose="020B0604020202020204" pitchFamily="34" charset="0"/>
              </a:rPr>
              <a:t> </a:t>
            </a:r>
            <a:r>
              <a:rPr lang="en-US" altLang="en-US" sz="2600" dirty="0" err="1">
                <a:solidFill>
                  <a:srgbClr val="FF0000"/>
                </a:solidFill>
                <a:latin typeface="Arial" panose="020B0604020202020204" pitchFamily="34" charset="0"/>
              </a:rPr>
              <a:t>biết</a:t>
            </a:r>
            <a:r>
              <a:rPr lang="en-US" altLang="en-US" sz="2600" dirty="0">
                <a:solidFill>
                  <a:srgbClr val="FF0000"/>
                </a:solidFill>
                <a:latin typeface="Arial" panose="020B0604020202020204" pitchFamily="34" charset="0"/>
              </a:rPr>
              <a:t> </a:t>
            </a:r>
            <a:r>
              <a:rPr lang="en-US" altLang="en-US" sz="2600" dirty="0" err="1">
                <a:solidFill>
                  <a:srgbClr val="FF0000"/>
                </a:solidFill>
                <a:latin typeface="Arial" panose="020B0604020202020204" pitchFamily="34" charset="0"/>
              </a:rPr>
              <a:t>nội</a:t>
            </a:r>
            <a:r>
              <a:rPr lang="en-US" altLang="en-US" sz="2600" dirty="0">
                <a:solidFill>
                  <a:srgbClr val="FF0000"/>
                </a:solidFill>
                <a:latin typeface="Arial" panose="020B0604020202020204" pitchFamily="34" charset="0"/>
              </a:rPr>
              <a:t> dung</a:t>
            </a:r>
            <a:r>
              <a:rPr lang="vi-VN" altLang="en-US" sz="2600" dirty="0">
                <a:solidFill>
                  <a:srgbClr val="FF0000"/>
                </a:solidFill>
                <a:latin typeface="Arial" panose="020B0604020202020204" pitchFamily="34" charset="0"/>
              </a:rPr>
              <a:t> trong đoạn video đó </a:t>
            </a:r>
            <a:r>
              <a:rPr lang="en-US" altLang="en-US" sz="2600" dirty="0" err="1">
                <a:solidFill>
                  <a:srgbClr val="FF0000"/>
                </a:solidFill>
                <a:latin typeface="Arial" panose="020B0604020202020204" pitchFamily="34" charset="0"/>
              </a:rPr>
              <a:t>là</a:t>
            </a:r>
            <a:r>
              <a:rPr lang="en-US" altLang="en-US" sz="2600" dirty="0">
                <a:solidFill>
                  <a:srgbClr val="FF0000"/>
                </a:solidFill>
                <a:latin typeface="Arial" panose="020B0604020202020204" pitchFamily="34" charset="0"/>
              </a:rPr>
              <a:t> </a:t>
            </a:r>
            <a:r>
              <a:rPr lang="en-US" altLang="en-US" sz="2600" dirty="0" err="1">
                <a:solidFill>
                  <a:srgbClr val="FF0000"/>
                </a:solidFill>
                <a:latin typeface="Arial" panose="020B0604020202020204" pitchFamily="34" charset="0"/>
              </a:rPr>
              <a:t>gì</a:t>
            </a:r>
            <a:r>
              <a:rPr lang="en-US" altLang="en-US" sz="2600" dirty="0">
                <a:solidFill>
                  <a:srgbClr val="FF0000"/>
                </a:solidFill>
                <a:latin typeface="Arial" panose="020B0604020202020204" pitchFamily="34" charset="0"/>
              </a:rPr>
              <a:t>?</a:t>
            </a:r>
          </a:p>
        </p:txBody>
      </p:sp>
    </p:spTree>
    <p:extLst>
      <p:ext uri="{BB962C8B-B14F-4D97-AF65-F5344CB8AC3E}">
        <p14:creationId xmlns:p14="http://schemas.microsoft.com/office/powerpoint/2010/main" val="23186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2512" y="856988"/>
            <a:ext cx="6038038" cy="4156243"/>
          </a:xfrm>
          <a:prstGeom prst="rect">
            <a:avLst/>
          </a:prstGeom>
        </p:spPr>
      </p:pic>
      <p:sp>
        <p:nvSpPr>
          <p:cNvPr id="3" name="TextBox 2"/>
          <p:cNvSpPr txBox="1"/>
          <p:nvPr/>
        </p:nvSpPr>
        <p:spPr>
          <a:xfrm>
            <a:off x="611712" y="5223885"/>
            <a:ext cx="564883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xoăn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83062" y="856987"/>
            <a:ext cx="5646408" cy="4156243"/>
          </a:xfrm>
          <a:prstGeom prst="rect">
            <a:avLst/>
          </a:prstGeom>
        </p:spPr>
      </p:pic>
      <p:sp>
        <p:nvSpPr>
          <p:cNvPr id="7" name="TextBox 6"/>
          <p:cNvSpPr txBox="1"/>
          <p:nvPr/>
        </p:nvSpPr>
        <p:spPr>
          <a:xfrm>
            <a:off x="7169362" y="5039220"/>
            <a:ext cx="496010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Dưa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6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73" y="250147"/>
            <a:ext cx="10828747" cy="5622619"/>
          </a:xfrm>
          <a:prstGeom prst="rect">
            <a:avLst/>
          </a:prstGeom>
        </p:spPr>
      </p:pic>
      <p:sp>
        <p:nvSpPr>
          <p:cNvPr id="9" name="TextBox 8"/>
          <p:cNvSpPr txBox="1"/>
          <p:nvPr/>
        </p:nvSpPr>
        <p:spPr>
          <a:xfrm>
            <a:off x="2904150" y="6045639"/>
            <a:ext cx="6033787" cy="461665"/>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3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359"/>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95"/>
            <a:ext cx="12192000" cy="6862136"/>
          </a:xfrm>
          <a:prstGeom prst="rect">
            <a:avLst/>
          </a:prstGeom>
        </p:spPr>
      </p:pic>
      <p:sp>
        <p:nvSpPr>
          <p:cNvPr id="6" name="Rectangle 5"/>
          <p:cNvSpPr/>
          <p:nvPr/>
        </p:nvSpPr>
        <p:spPr>
          <a:xfrm>
            <a:off x="109470" y="4586995"/>
            <a:ext cx="11973058" cy="2062103"/>
          </a:xfrm>
          <a:prstGeom prst="rect">
            <a:avLst/>
          </a:prstGeom>
          <a:solidFill>
            <a:schemeClr val="accent2">
              <a:lumMod val="40000"/>
              <a:lumOff val="60000"/>
            </a:schemeClr>
          </a:solidFill>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09470" y="25359"/>
            <a:ext cx="1154980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a:t>
            </a:r>
          </a:p>
          <a:p>
            <a:pPr algn="ct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2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68" y="399245"/>
            <a:ext cx="9818061" cy="5439403"/>
          </a:xfrm>
          <a:prstGeom prst="rect">
            <a:avLst/>
          </a:prstGeom>
        </p:spPr>
      </p:pic>
    </p:spTree>
    <p:extLst>
      <p:ext uri="{BB962C8B-B14F-4D97-AF65-F5344CB8AC3E}">
        <p14:creationId xmlns:p14="http://schemas.microsoft.com/office/powerpoint/2010/main" val="4242118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2" y="1563091"/>
            <a:ext cx="4986538" cy="37399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470" y="1563091"/>
            <a:ext cx="5686355" cy="3787327"/>
          </a:xfrm>
          <a:prstGeom prst="rect">
            <a:avLst/>
          </a:prstGeom>
        </p:spPr>
      </p:pic>
      <p:sp>
        <p:nvSpPr>
          <p:cNvPr id="7" name="TextBox 6"/>
          <p:cNvSpPr txBox="1"/>
          <p:nvPr/>
        </p:nvSpPr>
        <p:spPr>
          <a:xfrm>
            <a:off x="2485622" y="476518"/>
            <a:ext cx="6114600" cy="461665"/>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Bệnh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Bướu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thiếu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Iot</a:t>
            </a:r>
            <a:endParaRPr lang="en-US" sz="2400" b="1" dirty="0">
              <a:latin typeface="Times New Roman" panose="02020603050405020304" pitchFamily="18" charset="0"/>
              <a:cs typeface="Times New Roman" panose="02020603050405020304" pitchFamily="18" charset="0"/>
            </a:endParaRPr>
          </a:p>
        </p:txBody>
      </p:sp>
      <p:pic>
        <p:nvPicPr>
          <p:cNvPr id="8" name="图片 33"/>
          <p:cNvPicPr>
            <a:picLocks noChangeAspect="1"/>
          </p:cNvPicPr>
          <p:nvPr/>
        </p:nvPicPr>
        <p:blipFill rotWithShape="1">
          <a:blip r:embed="rId5" cstate="screen"/>
          <a:srcRect/>
          <a:stretch>
            <a:fillRect/>
          </a:stretch>
        </p:blipFill>
        <p:spPr>
          <a:xfrm>
            <a:off x="0" y="4511040"/>
            <a:ext cx="12192000" cy="2346960"/>
          </a:xfrm>
          <a:prstGeom prst="rect">
            <a:avLst/>
          </a:prstGeom>
        </p:spPr>
      </p:pic>
    </p:spTree>
    <p:extLst>
      <p:ext uri="{BB962C8B-B14F-4D97-AF65-F5344CB8AC3E}">
        <p14:creationId xmlns:p14="http://schemas.microsoft.com/office/powerpoint/2010/main" val="39259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361"/>
            <a:ext cx="12270226" cy="6910141"/>
          </a:xfrm>
          <a:prstGeom prst="rect">
            <a:avLst/>
          </a:prstGeom>
        </p:spPr>
      </p:pic>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sp>
        <p:nvSpPr>
          <p:cNvPr id="9" name="TextBox 8"/>
          <p:cNvSpPr txBox="1"/>
          <p:nvPr/>
        </p:nvSpPr>
        <p:spPr>
          <a:xfrm>
            <a:off x="259307" y="174593"/>
            <a:ext cx="11218282"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Theo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39610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6" name="Picture 5"/>
          <p:cNvPicPr>
            <a:picLocks noChangeAspect="1"/>
          </p:cNvPicPr>
          <p:nvPr/>
        </p:nvPicPr>
        <p:blipFill>
          <a:blip r:embed="rId3"/>
          <a:stretch>
            <a:fillRect/>
          </a:stretch>
        </p:blipFill>
        <p:spPr>
          <a:xfrm>
            <a:off x="-1058" y="-594"/>
            <a:ext cx="12193057" cy="68585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766" y="98173"/>
            <a:ext cx="6661059" cy="6661059"/>
          </a:xfrm>
          <a:prstGeom prst="rect">
            <a:avLst/>
          </a:prstGeom>
        </p:spPr>
      </p:pic>
    </p:spTree>
    <p:extLst>
      <p:ext uri="{BB962C8B-B14F-4D97-AF65-F5344CB8AC3E}">
        <p14:creationId xmlns:p14="http://schemas.microsoft.com/office/powerpoint/2010/main" val="2705615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p>
        </p:txBody>
      </p:sp>
    </p:spTree>
    <p:extLst>
      <p:ext uri="{BB962C8B-B14F-4D97-AF65-F5344CB8AC3E}">
        <p14:creationId xmlns:p14="http://schemas.microsoft.com/office/powerpoint/2010/main" val="371635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877919036"/>
              </p:ext>
            </p:extLst>
          </p:nvPr>
        </p:nvGraphicFramePr>
        <p:xfrm>
          <a:off x="127813" y="932183"/>
          <a:ext cx="11936372" cy="5661694"/>
        </p:xfrm>
        <a:graphic>
          <a:graphicData uri="http://schemas.openxmlformats.org/drawingml/2006/table">
            <a:tbl>
              <a:tblPr firstRow="1" firstCol="1" bandRow="1"/>
              <a:tblGrid>
                <a:gridCol w="1945706">
                  <a:extLst>
                    <a:ext uri="{9D8B030D-6E8A-4147-A177-3AD203B41FA5}">
                      <a16:colId xmlns:a16="http://schemas.microsoft.com/office/drawing/2014/main" val="3827019669"/>
                    </a:ext>
                  </a:extLst>
                </a:gridCol>
                <a:gridCol w="4373440">
                  <a:extLst>
                    <a:ext uri="{9D8B030D-6E8A-4147-A177-3AD203B41FA5}">
                      <a16:colId xmlns:a16="http://schemas.microsoft.com/office/drawing/2014/main" val="3016217738"/>
                    </a:ext>
                  </a:extLst>
                </a:gridCol>
                <a:gridCol w="2636960">
                  <a:extLst>
                    <a:ext uri="{9D8B030D-6E8A-4147-A177-3AD203B41FA5}">
                      <a16:colId xmlns:a16="http://schemas.microsoft.com/office/drawing/2014/main" val="3306026359"/>
                    </a:ext>
                  </a:extLst>
                </a:gridCol>
                <a:gridCol w="2980266">
                  <a:extLst>
                    <a:ext uri="{9D8B030D-6E8A-4147-A177-3AD203B41FA5}">
                      <a16:colId xmlns:a16="http://schemas.microsoft.com/office/drawing/2014/main"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Tham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35000"/>
                        </a:lnSpc>
                        <a:spcBef>
                          <a:spcPts val="600"/>
                        </a:spcBef>
                        <a:spcAft>
                          <a:spcPts val="0"/>
                        </a:spcAft>
                        <a:buFontTx/>
                        <a:buNone/>
                      </a:pPr>
                      <a:r>
                        <a:rPr lang="en-US" sz="2000">
                          <a:effectLst/>
                          <a:latin typeface="Times New Roman" panose="02020603050405020304" pitchFamily="18" charset="0"/>
                          <a:ea typeface="Calibri" panose="020F0502020204030204" pitchFamily="34" charset="0"/>
                          <a:cs typeface="Times New Roman" panose="02020603050405020304" pitchFamily="18" charset="0"/>
                        </a:rPr>
                        <a:t>- Tham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66574"/>
                  </a:ext>
                </a:extLst>
              </a:tr>
            </a:tbl>
          </a:graphicData>
        </a:graphic>
      </p:graphicFrame>
      <p:sp>
        <p:nvSpPr>
          <p:cNvPr id="7" name="Rectangle 2"/>
          <p:cNvSpPr>
            <a:spLocks noChangeArrowheads="1"/>
          </p:cNvSpPr>
          <p:nvPr/>
        </p:nvSpPr>
        <p:spPr bwMode="auto">
          <a:xfrm>
            <a:off x="2911423" y="168303"/>
            <a:ext cx="6603346" cy="52322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985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E1826C-9FDF-D3A5-686A-3BCCD25570CF}"/>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F48EAC7D-F628-4BA0-D944-63373EE2C42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55865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a16="http://schemas.microsoft.com/office/drawing/2014/main" val="3827019669"/>
                    </a:ext>
                  </a:extLst>
                </a:gridCol>
                <a:gridCol w="3212229">
                  <a:extLst>
                    <a:ext uri="{9D8B030D-6E8A-4147-A177-3AD203B41FA5}">
                      <a16:colId xmlns:a16="http://schemas.microsoft.com/office/drawing/2014/main" val="3016217738"/>
                    </a:ext>
                  </a:extLst>
                </a:gridCol>
                <a:gridCol w="3076976">
                  <a:extLst>
                    <a:ext uri="{9D8B030D-6E8A-4147-A177-3AD203B41FA5}">
                      <a16:colId xmlns:a16="http://schemas.microsoft.com/office/drawing/2014/main" val="3306026359"/>
                    </a:ext>
                  </a:extLst>
                </a:gridCol>
                <a:gridCol w="3685608">
                  <a:extLst>
                    <a:ext uri="{9D8B030D-6E8A-4147-A177-3AD203B41FA5}">
                      <a16:colId xmlns:a16="http://schemas.microsoft.com/office/drawing/2014/main" val="3120020449"/>
                    </a:ext>
                  </a:extLst>
                </a:gridCol>
              </a:tblGrid>
              <a:tr h="1531285">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2397853" y="158255"/>
            <a:ext cx="6672276" cy="52322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6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a16="http://schemas.microsoft.com/office/drawing/2014/main" val="356296095"/>
                    </a:ext>
                  </a:extLst>
                </a:gridCol>
                <a:gridCol w="2698044">
                  <a:extLst>
                    <a:ext uri="{9D8B030D-6E8A-4147-A177-3AD203B41FA5}">
                      <a16:colId xmlns:a16="http://schemas.microsoft.com/office/drawing/2014/main" val="3369540625"/>
                    </a:ext>
                  </a:extLst>
                </a:gridCol>
                <a:gridCol w="3002845">
                  <a:extLst>
                    <a:ext uri="{9D8B030D-6E8A-4147-A177-3AD203B41FA5}">
                      <a16:colId xmlns:a16="http://schemas.microsoft.com/office/drawing/2014/main" val="1388008247"/>
                    </a:ext>
                  </a:extLst>
                </a:gridCol>
                <a:gridCol w="4602229">
                  <a:extLst>
                    <a:ext uri="{9D8B030D-6E8A-4147-A177-3AD203B41FA5}">
                      <a16:colId xmlns:a16="http://schemas.microsoft.com/office/drawing/2014/main"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lnSpc>
                          <a:spcPct val="135000"/>
                        </a:lnSpc>
                        <a:spcBef>
                          <a:spcPts val="600"/>
                        </a:spcBef>
                        <a:spcAft>
                          <a:spcPts val="0"/>
                        </a:spcAft>
                        <a:buFontTx/>
                        <a:buNone/>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32325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2833911"/>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a:t>
            </a:r>
            <a:r>
              <a:rPr lang="vi-VN" sz="2400" b="1" kern="0">
                <a:solidFill>
                  <a:srgbClr val="000000"/>
                </a:solidFill>
                <a:latin typeface="Times New Roman"/>
                <a:cs typeface="Arial"/>
                <a:sym typeface="Arial"/>
              </a:rPr>
              <a:t>corona 2019</a:t>
            </a:r>
            <a:r>
              <a:rPr lang="vi-VN" sz="2400" kern="0">
                <a:solidFill>
                  <a:srgbClr val="000000"/>
                </a:solidFill>
                <a:latin typeface="Times New Roman"/>
                <a:cs typeface="Arial"/>
                <a:sym typeface="Arial"/>
              </a:rPr>
              <a:t>, </a:t>
            </a:r>
            <a:r>
              <a:rPr lang="vi-VN" sz="2400" kern="0" dirty="0">
                <a:solidFill>
                  <a:srgbClr val="000000"/>
                </a:solidFill>
                <a:latin typeface="Times New Roman"/>
                <a:cs typeface="Arial"/>
                <a:sym typeface="Arial"/>
              </a:rPr>
              <a:t>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a:t>
            </a:r>
            <a:r>
              <a:rPr lang="vi-VN" sz="2400" kern="0">
                <a:solidFill>
                  <a:srgbClr val="000000"/>
                </a:solidFill>
                <a:latin typeface="Times New Roman"/>
                <a:cs typeface="Arial"/>
                <a:sym typeface="Arial"/>
              </a:rPr>
              <a:t>đến </a:t>
            </a:r>
            <a:r>
              <a:rPr lang="en-US" sz="2400" kern="0">
                <a:solidFill>
                  <a:srgbClr val="000000"/>
                </a:solidFill>
                <a:latin typeface="Times New Roman"/>
                <a:cs typeface="Arial"/>
                <a:sym typeface="Arial"/>
              </a:rPr>
              <a:t>toàn thế giới </a:t>
            </a:r>
            <a:r>
              <a:rPr lang="vi-VN" sz="2400" kern="0">
                <a:solidFill>
                  <a:srgbClr val="000000"/>
                </a:solidFill>
                <a:latin typeface="Times New Roman"/>
                <a:cs typeface="Arial"/>
                <a:sym typeface="Arial"/>
              </a:rPr>
              <a:t>bắt </a:t>
            </a:r>
            <a:r>
              <a:rPr lang="vi-VN" sz="2400" kern="0" dirty="0">
                <a:solidFill>
                  <a:srgbClr val="000000"/>
                </a:solidFill>
                <a:latin typeface="Times New Roman"/>
                <a:cs typeface="Arial"/>
                <a:sym typeface="Arial"/>
              </a:rPr>
              <a:t>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5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4776" y="1667720"/>
            <a:ext cx="11241742" cy="2826730"/>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a:latin typeface="Times New Roman" panose="02020603050405020304" pitchFamily="18" charset="0"/>
                <a:cs typeface="Times New Roman" panose="02020603050405020304" pitchFamily="18" charset="0"/>
                <a:sym typeface="Arial"/>
              </a:rPr>
              <a:t>một</a:t>
            </a:r>
            <a:r>
              <a:rPr lang="en-US" sz="2400" kern="0" dirty="0">
                <a:latin typeface="Times New Roman" panose="02020603050405020304" pitchFamily="18" charset="0"/>
                <a:cs typeface="Times New Roman" panose="02020603050405020304" pitchFamily="18" charset="0"/>
                <a:sym typeface="Arial"/>
              </a:rPr>
              <a:t> virus corona.</a:t>
            </a:r>
            <a:r>
              <a:rPr lang="vi-VN" sz="2400" kern="0" dirty="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a:latin typeface="Times New Roman" panose="02020603050405020304" pitchFamily="18" charset="0"/>
                <a:cs typeface="Times New Roman" panose="02020603050405020304" pitchFamily="18" charset="0"/>
                <a:sym typeface="Arial"/>
              </a:rPr>
              <a:t>i</a:t>
            </a:r>
            <a:r>
              <a:rPr lang="vi-VN" sz="2400" kern="0" dirty="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err="1">
                <a:latin typeface="Times New Roman" panose="02020603050405020304" pitchFamily="18" charset="0"/>
                <a:cs typeface="Times New Roman" panose="02020603050405020304" pitchFamily="18" charset="0"/>
                <a:sym typeface="Arial"/>
              </a:rPr>
              <a:t>là</a:t>
            </a:r>
            <a:r>
              <a:rPr lang="en-US" sz="2400" kern="0">
                <a:latin typeface="Times New Roman" panose="02020603050405020304" pitchFamily="18" charset="0"/>
                <a:cs typeface="Times New Roman" panose="02020603050405020304" pitchFamily="18" charset="0"/>
                <a:sym typeface="Arial"/>
              </a:rPr>
              <a:t> 10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48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10"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1"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2"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chemeClr val="bg1"/>
                </a:solidFill>
                <a:sym typeface="Arial"/>
              </a:rPr>
              <a:t>3</a:t>
            </a:r>
          </a:p>
        </p:txBody>
      </p:sp>
      <p:sp>
        <p:nvSpPr>
          <p:cNvPr id="33" name="Oval 32">
            <a:hlinkClick r:id="rId13"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3" action="ppaction://hlinksldjump"/>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2" action="ppaction://hlinksldjump"/>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1" action="ppaction://hlinksldjump"/>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10" action="ppaction://hlinksldjump"/>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56297" y="248800"/>
            <a:ext cx="1317173" cy="1317173"/>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1</a:t>
            </a:r>
            <a:r>
              <a:rPr lang="vi-VN"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Khi</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sự</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sống</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hành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tinh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trong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vũ</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trụ</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nhà</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khoa</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học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trước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hết</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xem</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đó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nước</a:t>
            </a:r>
            <a:r>
              <a:rPr lang="en-US" altLang="en-US" sz="3200" kern="0" dirty="0">
                <a:solidFill>
                  <a:srgbClr val="C00000"/>
                </a:solidFill>
                <a:latin typeface="Times New Roman" panose="02020603050405020304" pitchFamily="18" charset="0"/>
                <a:cs typeface="Times New Roman" panose="02020603050405020304" pitchFamily="18" charset="0"/>
              </a:rPr>
              <a:t> hay </a:t>
            </a:r>
            <a:r>
              <a:rPr lang="en-US" altLang="en-US" sz="3200" kern="0" dirty="0" err="1">
                <a:solidFill>
                  <a:srgbClr val="C00000"/>
                </a:solidFill>
                <a:latin typeface="Times New Roman" panose="02020603050405020304" pitchFamily="18" charset="0"/>
                <a:cs typeface="Times New Roman" panose="02020603050405020304" pitchFamily="18" charset="0"/>
              </a:rPr>
              <a:t>không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vì</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sao</a:t>
            </a:r>
            <a:r>
              <a:rPr lang="en-US" altLang="en-US" sz="3200" kern="0" dirty="0">
                <a:solidFill>
                  <a:srgbClr val="C00000"/>
                </a:solidFill>
                <a:latin typeface="Times New Roman" panose="02020603050405020304" pitchFamily="18" charset="0"/>
                <a:cs typeface="Times New Roman" panose="02020603050405020304" pitchFamily="18" charset="0"/>
              </a:rPr>
              <a:t>?</a:t>
            </a: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pic>
        <p:nvPicPr>
          <p:cNvPr id="2" name="Đồng hồ đếm ngược 10s (1)">
            <a:hlinkClick r:id="" action="ppaction://media"/>
            <a:extLst>
              <a:ext uri="{FF2B5EF4-FFF2-40B4-BE49-F238E27FC236}">
                <a16:creationId xmlns:a16="http://schemas.microsoft.com/office/drawing/2014/main" id="{539EF854-A635-4A24-FEA4-F51F770BFA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25345" y="140351"/>
            <a:ext cx="1900829" cy="1425622"/>
          </a:xfrm>
          <a:prstGeom prst="rect">
            <a:avLst/>
          </a:prstGeom>
        </p:spPr>
      </p:pic>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4666" y="1"/>
            <a:ext cx="1425622" cy="1425622"/>
          </a:xfrm>
          <a:prstGeom prst="rect">
            <a:avLst/>
          </a:prstGeom>
          <a:noFill/>
          <a:extLst>
            <a:ext uri="{909E8E84-426E-40DD-AFC4-6F175D3DCCD1}">
              <a14:hiddenFill xmlns:a14="http://schemas.microsoft.com/office/drawing/2010/main">
                <a:solidFill>
                  <a:srgbClr val="FFFFFF"/>
                </a:solidFill>
              </a14:hiddenFill>
            </a:ext>
          </a:extLst>
        </p:spPr>
      </p:pic>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2</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sẽ</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gặp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nguy</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hiểm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nếu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bổ</a:t>
            </a:r>
            <a:r>
              <a:rPr lang="en-US" altLang="en-US" sz="3600" kern="0" dirty="0">
                <a:solidFill>
                  <a:srgbClr val="C00000"/>
                </a:solidFill>
                <a:latin typeface="Times New Roman" panose="02020603050405020304" pitchFamily="18" charset="0"/>
                <a:cs typeface="Times New Roman" panose="02020603050405020304" pitchFamily="18" charset="0"/>
              </a:rPr>
              <a:t> sung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kịp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thời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trong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những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trường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hợp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nào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sau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đây</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pic>
        <p:nvPicPr>
          <p:cNvPr id="2" name="Đồng hồ đếm ngược 10s (1)">
            <a:hlinkClick r:id="" action="ppaction://media"/>
            <a:extLst>
              <a:ext uri="{FF2B5EF4-FFF2-40B4-BE49-F238E27FC236}">
                <a16:creationId xmlns:a16="http://schemas.microsoft.com/office/drawing/2014/main" id="{28333774-204E-6DD8-C3A1-632B29E8DF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08436" y="69266"/>
            <a:ext cx="1900829" cy="1425622"/>
          </a:xfrm>
          <a:prstGeom prst="rect">
            <a:avLst/>
          </a:prstGeom>
        </p:spPr>
      </p:pic>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2"/>
                </p:tgtEl>
              </p:cMediaNode>
            </p:video>
          </p:childTnLst>
        </p:cTn>
      </p:par>
    </p:tnLst>
    <p:bldLst>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B.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D.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3: </a:t>
            </a:r>
            <a:r>
              <a:rPr lang="en-US" altLang="en-US" sz="3600" kern="0" dirty="0" err="1">
                <a:solidFill>
                  <a:srgbClr val="C00000"/>
                </a:solidFill>
                <a:latin typeface="Times New Roman" panose="02020603050405020304" pitchFamily="18" charset="0"/>
                <a:cs typeface="Times New Roman" panose="02020603050405020304" pitchFamily="18" charset="0"/>
              </a:rPr>
              <a:t>Đâu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phải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là</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tính</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chất</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của</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pic>
        <p:nvPicPr>
          <p:cNvPr id="2" name="Đồng hồ đếm ngược 10s (1)">
            <a:hlinkClick r:id="" action="ppaction://media"/>
            <a:extLst>
              <a:ext uri="{FF2B5EF4-FFF2-40B4-BE49-F238E27FC236}">
                <a16:creationId xmlns:a16="http://schemas.microsoft.com/office/drawing/2014/main" id="{826BED3D-5560-2615-7DED-85B673E98B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25345" y="140351"/>
            <a:ext cx="1900829" cy="1425622"/>
          </a:xfrm>
          <a:prstGeom prst="rect">
            <a:avLst/>
          </a:prstGeom>
        </p:spPr>
      </p:pic>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video>
              <p:cMediaNode vol="80000">
                <p:cTn id="22" fill="hold" display="0">
                  <p:stCondLst>
                    <p:cond delay="indefinite"/>
                  </p:stCondLst>
                </p:cTn>
                <p:tgtEl>
                  <p:spTgt spid="2"/>
                </p:tgtEl>
              </p:cMediaNode>
            </p:video>
          </p:childTnLst>
        </p:cTn>
      </p:par>
    </p:tnLst>
    <p:bldLst>
      <p:bldP spid="44" grpId="0"/>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a:solidFill>
                  <a:srgbClr val="C00000"/>
                </a:solidFill>
                <a:latin typeface="Times New Roman" panose="02020603050405020304" pitchFamily="18" charset="0"/>
                <a:cs typeface="Times New Roman" panose="02020603050405020304" pitchFamily="18" charset="0"/>
              </a:rPr>
              <a:t>:</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chiếm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khoảng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bao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nhiêu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phần</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khối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lượng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pic>
        <p:nvPicPr>
          <p:cNvPr id="2" name="Đồng hồ đếm ngược 10s (1)">
            <a:hlinkClick r:id="" action="ppaction://media"/>
            <a:extLst>
              <a:ext uri="{FF2B5EF4-FFF2-40B4-BE49-F238E27FC236}">
                <a16:creationId xmlns:a16="http://schemas.microsoft.com/office/drawing/2014/main" id="{377FC1E7-4404-CEC7-164C-46E40E8455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25345" y="140351"/>
            <a:ext cx="1900829" cy="1425622"/>
          </a:xfrm>
          <a:prstGeom prst="rect">
            <a:avLst/>
          </a:prstGeom>
        </p:spPr>
      </p:pic>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childTnLst>
        </p:cTn>
      </p:par>
    </p:tnLst>
    <p:bldLst>
      <p:bldP spid="56" grpId="0"/>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759C2E-195A-4B44-E79C-F821471190A2}"/>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151B6ED-E554-6A08-07A5-A546E2B976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2216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 người có thể sống bao lâu nếu không ăn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61305" y="1006641"/>
            <a:ext cx="9447244" cy="5313955"/>
          </a:xfrm>
        </p:spPr>
      </p:pic>
      <p:sp>
        <p:nvSpPr>
          <p:cNvPr id="3" name="Text Box 49">
            <a:extLst>
              <a:ext uri="{FF2B5EF4-FFF2-40B4-BE49-F238E27FC236}">
                <a16:creationId xmlns:a16="http://schemas.microsoft.com/office/drawing/2014/main" id="{E9060D59-2CA9-E440-4D1B-0FAAE96C1859}"/>
              </a:ext>
            </a:extLst>
          </p:cNvPr>
          <p:cNvSpPr txBox="1">
            <a:spLocks noChangeArrowheads="1"/>
          </p:cNvSpPr>
          <p:nvPr/>
        </p:nvSpPr>
        <p:spPr bwMode="gray">
          <a:xfrm>
            <a:off x="277048" y="365126"/>
            <a:ext cx="119149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err="1">
                <a:solidFill>
                  <a:srgbClr val="000000"/>
                </a:solidFill>
                <a:latin typeface="Arial" panose="020B0604020202020204" pitchFamily="34" charset="0"/>
              </a:rPr>
              <a:t>Nếu</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chỉ</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uống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nước</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mà</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không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ăn</a:t>
            </a:r>
            <a:r>
              <a:rPr lang="en-US" altLang="en-US" dirty="0">
                <a:solidFill>
                  <a:srgbClr val="000000"/>
                </a:solidFill>
                <a:latin typeface="Arial" panose="020B0604020202020204" pitchFamily="34" charset="0"/>
              </a:rPr>
              <a:t> con </a:t>
            </a:r>
            <a:r>
              <a:rPr lang="en-US" altLang="en-US" dirty="0" err="1">
                <a:solidFill>
                  <a:srgbClr val="000000"/>
                </a:solidFill>
                <a:latin typeface="Arial" panose="020B0604020202020204" pitchFamily="34" charset="0"/>
              </a:rPr>
              <a:t>người</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có</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thể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sống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bao</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lâu</a:t>
            </a:r>
            <a:r>
              <a:rPr lang="en-US" altLang="en-US" dirty="0">
                <a:solidFill>
                  <a:srgbClr val="000000"/>
                </a:solidFill>
                <a:latin typeface="Arial" panose="020B0604020202020204" pitchFamily="34" charset="0"/>
              </a:rPr>
              <a:t>?</a:t>
            </a:r>
          </a:p>
        </p:txBody>
      </p:sp>
    </p:spTree>
    <p:extLst>
      <p:ext uri="{BB962C8B-B14F-4D97-AF65-F5344CB8AC3E}">
        <p14:creationId xmlns:p14="http://schemas.microsoft.com/office/powerpoint/2010/main" val="12664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4" name="Picture 4">
            <a:extLst>
              <a:ext uri="{FF2B5EF4-FFF2-40B4-BE49-F238E27FC236}">
                <a16:creationId xmlns:a16="http://schemas.microsoft.com/office/drawing/2014/main" id="{BE1781E5-ADBF-48A7-CBCF-B4818BB5F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7620000" cy="4892675"/>
          </a:xfrm>
          <a:prstGeom prst="rect">
            <a:avLst/>
          </a:prstGeom>
          <a:noFill/>
          <a:extLst>
            <a:ext uri="{909E8E84-426E-40DD-AFC4-6F175D3DCCD1}">
              <a14:hiddenFill xmlns:a14="http://schemas.microsoft.com/office/drawing/2010/main">
                <a:solidFill>
                  <a:srgbClr val="FFFFFF"/>
                </a:solidFill>
              </a14:hiddenFill>
            </a:ext>
          </a:extLst>
        </p:spPr>
      </p:pic>
      <p:sp>
        <p:nvSpPr>
          <p:cNvPr id="92166" name="Text Box 6">
            <a:extLst>
              <a:ext uri="{FF2B5EF4-FFF2-40B4-BE49-F238E27FC236}">
                <a16:creationId xmlns:a16="http://schemas.microsoft.com/office/drawing/2014/main" id="{3902A534-E2C1-3CBA-C969-E6A01B48CADE}"/>
              </a:ext>
            </a:extLst>
          </p:cNvPr>
          <p:cNvSpPr txBox="1">
            <a:spLocks noChangeArrowheads="1"/>
          </p:cNvSpPr>
          <p:nvPr/>
        </p:nvSpPr>
        <p:spPr bwMode="auto">
          <a:xfrm>
            <a:off x="6943164" y="4478667"/>
            <a:ext cx="4182035" cy="830997"/>
          </a:xfrm>
          <a:prstGeom prst="rect">
            <a:avLst/>
          </a:prstGeom>
          <a:solidFill>
            <a:schemeClr val="bg1"/>
          </a:solidFill>
          <a:ln>
            <a:noFill/>
          </a:ln>
          <a:effectLst/>
        </p:spPr>
        <p:txBody>
          <a:bodyPr wrap="square">
            <a:spAutoFit/>
          </a:bodyPr>
          <a:lstStyle/>
          <a:p>
            <a:pPr>
              <a:spcBef>
                <a:spcPct val="50000"/>
              </a:spcBef>
            </a:pPr>
            <a:r>
              <a:rPr lang="vi-VN" altLang="en-US" sz="2400">
                <a:solidFill>
                  <a:srgbClr val="FF3300"/>
                </a:solidFill>
              </a:rPr>
              <a:t>Sultan Kosen (cao 2,51m) đến từ Thổ Nhĩ Kỳ</a:t>
            </a:r>
          </a:p>
        </p:txBody>
      </p:sp>
      <p:sp>
        <p:nvSpPr>
          <p:cNvPr id="92167" name="Text Box 7">
            <a:extLst>
              <a:ext uri="{FF2B5EF4-FFF2-40B4-BE49-F238E27FC236}">
                <a16:creationId xmlns:a16="http://schemas.microsoft.com/office/drawing/2014/main" id="{715AAC87-0B4B-746B-8F9C-4A71506211B6}"/>
              </a:ext>
            </a:extLst>
          </p:cNvPr>
          <p:cNvSpPr txBox="1">
            <a:spLocks noChangeArrowheads="1"/>
          </p:cNvSpPr>
          <p:nvPr/>
        </p:nvSpPr>
        <p:spPr bwMode="auto">
          <a:xfrm>
            <a:off x="2460812" y="4663334"/>
            <a:ext cx="4397188" cy="830997"/>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400">
                <a:solidFill>
                  <a:srgbClr val="FF3300"/>
                </a:solidFill>
              </a:rPr>
              <a:t>Ông Chandra Bahadur Dangi (54,6cm) đến từ Nepal</a:t>
            </a:r>
          </a:p>
        </p:txBody>
      </p:sp>
      <p:sp>
        <p:nvSpPr>
          <p:cNvPr id="92165" name="Text Box 5">
            <a:extLst>
              <a:ext uri="{FF2B5EF4-FFF2-40B4-BE49-F238E27FC236}">
                <a16:creationId xmlns:a16="http://schemas.microsoft.com/office/drawing/2014/main" id="{75036C01-2FAD-21A6-132B-7000475FD2DA}"/>
              </a:ext>
            </a:extLst>
          </p:cNvPr>
          <p:cNvSpPr txBox="1">
            <a:spLocks noChangeArrowheads="1"/>
          </p:cNvSpPr>
          <p:nvPr/>
        </p:nvSpPr>
        <p:spPr bwMode="auto">
          <a:xfrm>
            <a:off x="349623" y="5441210"/>
            <a:ext cx="1086970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400"/>
              <a:t>Trong dịp kỷ niệm ngày Kỷ lục Thế giới Guinness lần thứ 10 hàng năm tại London, Anh, lần đầu tiên người đàn ông cao nhất thế giới đã có cơ hội gặp mặt người lùn nhất thế giới. </a:t>
            </a:r>
          </a:p>
        </p:txBody>
      </p:sp>
      <p:sp>
        <p:nvSpPr>
          <p:cNvPr id="92170" name="Text Box 10">
            <a:extLst>
              <a:ext uri="{FF2B5EF4-FFF2-40B4-BE49-F238E27FC236}">
                <a16:creationId xmlns:a16="http://schemas.microsoft.com/office/drawing/2014/main" id="{520405E8-0F74-B6D8-9479-A92D364978CC}"/>
              </a:ext>
            </a:extLst>
          </p:cNvPr>
          <p:cNvSpPr txBox="1">
            <a:spLocks noChangeArrowheads="1"/>
          </p:cNvSpPr>
          <p:nvPr/>
        </p:nvSpPr>
        <p:spPr bwMode="auto">
          <a:xfrm>
            <a:off x="7924800" y="304801"/>
            <a:ext cx="2743200" cy="2308324"/>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0000FF"/>
                </a:solidFill>
                <a:latin typeface="Times New Roman" panose="02020603050405020304" pitchFamily="18" charset="0"/>
                <a:cs typeface="Times New Roman" panose="02020603050405020304" pitchFamily="18" charset="0"/>
              </a:rPr>
              <a:t>Tuyến yên tiết nhiều hoocmôn </a:t>
            </a:r>
            <a:r>
              <a:rPr lang="en-US" altLang="en-US" sz="2400">
                <a:solidFill>
                  <a:srgbClr val="FF3300"/>
                </a:solidFill>
                <a:latin typeface="Times New Roman" panose="02020603050405020304" pitchFamily="18" charset="0"/>
                <a:cs typeface="Times New Roman" panose="02020603050405020304" pitchFamily="18" charset="0"/>
              </a:rPr>
              <a:t>tăng trưởng(GH) </a:t>
            </a:r>
          </a:p>
          <a:p>
            <a:r>
              <a:rPr lang="en-US" altLang="en-US" sz="2400">
                <a:solidFill>
                  <a:srgbClr val="0000FF"/>
                </a:solidFill>
                <a:latin typeface="Times New Roman" panose="02020603050405020304" pitchFamily="18" charset="0"/>
                <a:cs typeface="Times New Roman" panose="02020603050405020304" pitchFamily="18" charset="0"/>
              </a:rPr>
              <a:t>hơn mức bình thường gây bệnh “khổng lồ”</a:t>
            </a:r>
            <a:endParaRPr lang="vi-VN" altLang="en-US" sz="2400">
              <a:latin typeface="Times New Roman" panose="02020603050405020304" pitchFamily="18" charset="0"/>
              <a:cs typeface="Times New Roman" panose="02020603050405020304" pitchFamily="18" charset="0"/>
            </a:endParaRPr>
          </a:p>
        </p:txBody>
      </p:sp>
      <p:sp>
        <p:nvSpPr>
          <p:cNvPr id="92171" name="Text Box 11">
            <a:extLst>
              <a:ext uri="{FF2B5EF4-FFF2-40B4-BE49-F238E27FC236}">
                <a16:creationId xmlns:a16="http://schemas.microsoft.com/office/drawing/2014/main" id="{E4EFB631-1806-89E5-23C9-608393DBB074}"/>
              </a:ext>
            </a:extLst>
          </p:cNvPr>
          <p:cNvSpPr txBox="1">
            <a:spLocks noChangeArrowheads="1"/>
          </p:cNvSpPr>
          <p:nvPr/>
        </p:nvSpPr>
        <p:spPr bwMode="auto">
          <a:xfrm>
            <a:off x="2057400" y="304800"/>
            <a:ext cx="2438400" cy="2308324"/>
          </a:xfrm>
          <a:prstGeom prst="rect">
            <a:avLst/>
          </a:prstGeom>
          <a:solidFill>
            <a:schemeClr val="bg1"/>
          </a:solidFill>
          <a:ln>
            <a:noFill/>
          </a:ln>
          <a:effectLst/>
          <a:extLs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solidFill>
                  <a:srgbClr val="0000CC"/>
                </a:solidFill>
                <a:latin typeface="Times New Roman" panose="02020603050405020304" pitchFamily="18" charset="0"/>
                <a:cs typeface="Times New Roman" panose="02020603050405020304" pitchFamily="18" charset="0"/>
              </a:rPr>
              <a:t>Tuyến yên tiết ít hoocmôn</a:t>
            </a:r>
            <a:r>
              <a:rPr lang="en-US" altLang="en-US" sz="2400">
                <a:latin typeface="Times New Roman" panose="02020603050405020304" pitchFamily="18" charset="0"/>
                <a:cs typeface="Times New Roman" panose="02020603050405020304" pitchFamily="18" charset="0"/>
              </a:rPr>
              <a:t> </a:t>
            </a:r>
            <a:r>
              <a:rPr lang="en-US" altLang="en-US" sz="2400">
                <a:solidFill>
                  <a:srgbClr val="FF0000"/>
                </a:solidFill>
                <a:latin typeface="Times New Roman" panose="02020603050405020304" pitchFamily="18" charset="0"/>
                <a:cs typeface="Times New Roman" panose="02020603050405020304" pitchFamily="18" charset="0"/>
              </a:rPr>
              <a:t>tăng trưởng(GH)</a:t>
            </a:r>
            <a:r>
              <a:rPr lang="en-US" altLang="en-US" sz="2400">
                <a:latin typeface="Times New Roman" panose="02020603050405020304" pitchFamily="18" charset="0"/>
                <a:cs typeface="Times New Roman" panose="02020603050405020304" pitchFamily="18" charset="0"/>
              </a:rPr>
              <a:t> </a:t>
            </a:r>
          </a:p>
          <a:p>
            <a:r>
              <a:rPr lang="en-US" altLang="en-US" sz="2400">
                <a:solidFill>
                  <a:srgbClr val="0000CC"/>
                </a:solidFill>
                <a:latin typeface="Times New Roman" panose="02020603050405020304" pitchFamily="18" charset="0"/>
                <a:cs typeface="Times New Roman" panose="02020603050405020304" pitchFamily="18" charset="0"/>
              </a:rPr>
              <a:t>hơn mức bình thường gây bệnh lùn</a:t>
            </a:r>
            <a:endParaRPr lang="vi-VN" altLang="en-US" sz="2400">
              <a:latin typeface="Times New Roman" panose="02020603050405020304" pitchFamily="18" charset="0"/>
              <a:cs typeface="Times New Roman" panose="02020603050405020304" pitchFamily="18" charset="0"/>
            </a:endParaRPr>
          </a:p>
        </p:txBody>
      </p:sp>
      <p:sp>
        <p:nvSpPr>
          <p:cNvPr id="92172" name="Line 12">
            <a:extLst>
              <a:ext uri="{FF2B5EF4-FFF2-40B4-BE49-F238E27FC236}">
                <a16:creationId xmlns:a16="http://schemas.microsoft.com/office/drawing/2014/main" id="{322283DE-5FCB-DA66-DF0D-989B4EE7A95E}"/>
              </a:ext>
            </a:extLst>
          </p:cNvPr>
          <p:cNvSpPr>
            <a:spLocks noChangeShapeType="1"/>
          </p:cNvSpPr>
          <p:nvPr/>
        </p:nvSpPr>
        <p:spPr bwMode="auto">
          <a:xfrm>
            <a:off x="3429000" y="3429000"/>
            <a:ext cx="838200" cy="68580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92173" name="Line 13">
            <a:extLst>
              <a:ext uri="{FF2B5EF4-FFF2-40B4-BE49-F238E27FC236}">
                <a16:creationId xmlns:a16="http://schemas.microsoft.com/office/drawing/2014/main" id="{A73560EF-E0A9-7998-D7EA-E21B60A2AFCD}"/>
              </a:ext>
            </a:extLst>
          </p:cNvPr>
          <p:cNvSpPr>
            <a:spLocks noChangeShapeType="1"/>
          </p:cNvSpPr>
          <p:nvPr/>
        </p:nvSpPr>
        <p:spPr bwMode="auto">
          <a:xfrm flipH="1">
            <a:off x="7391400" y="457200"/>
            <a:ext cx="457200" cy="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2171"/>
                                        </p:tgtEl>
                                        <p:attrNameLst>
                                          <p:attrName>style.visibility</p:attrName>
                                        </p:attrNameLst>
                                      </p:cBhvr>
                                      <p:to>
                                        <p:strVal val="visible"/>
                                      </p:to>
                                    </p:set>
                                    <p:animEffect transition="in" filter="diamond(in)">
                                      <p:cBhvr>
                                        <p:cTn id="7" dur="2000"/>
                                        <p:tgtEl>
                                          <p:spTgt spid="92171"/>
                                        </p:tgtEl>
                                      </p:cBhvr>
                                    </p:animEffect>
                                  </p:childTnLst>
                                </p:cTn>
                              </p:par>
                              <p:par>
                                <p:cTn id="8" presetID="8" presetClass="entr" presetSubtype="16" fill="hold" nodeType="withEffect">
                                  <p:stCondLst>
                                    <p:cond delay="0"/>
                                  </p:stCondLst>
                                  <p:childTnLst>
                                    <p:set>
                                      <p:cBhvr>
                                        <p:cTn id="9" dur="1" fill="hold">
                                          <p:stCondLst>
                                            <p:cond delay="0"/>
                                          </p:stCondLst>
                                        </p:cTn>
                                        <p:tgtEl>
                                          <p:spTgt spid="92172"/>
                                        </p:tgtEl>
                                        <p:attrNameLst>
                                          <p:attrName>style.visibility</p:attrName>
                                        </p:attrNameLst>
                                      </p:cBhvr>
                                      <p:to>
                                        <p:strVal val="visible"/>
                                      </p:to>
                                    </p:set>
                                    <p:animEffect transition="in" filter="diamond(in)">
                                      <p:cBhvr>
                                        <p:cTn id="10" dur="2000"/>
                                        <p:tgtEl>
                                          <p:spTgt spid="921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92170"/>
                                        </p:tgtEl>
                                        <p:attrNameLst>
                                          <p:attrName>style.visibility</p:attrName>
                                        </p:attrNameLst>
                                      </p:cBhvr>
                                      <p:to>
                                        <p:strVal val="visible"/>
                                      </p:to>
                                    </p:set>
                                    <p:animEffect transition="in" filter="diamond(in)">
                                      <p:cBhvr>
                                        <p:cTn id="15" dur="2000"/>
                                        <p:tgtEl>
                                          <p:spTgt spid="92170"/>
                                        </p:tgtEl>
                                      </p:cBhvr>
                                    </p:animEffect>
                                  </p:childTnLst>
                                </p:cTn>
                              </p:par>
                              <p:par>
                                <p:cTn id="16" presetID="8" presetClass="entr" presetSubtype="16" fill="hold" nodeType="withEffect">
                                  <p:stCondLst>
                                    <p:cond delay="0"/>
                                  </p:stCondLst>
                                  <p:childTnLst>
                                    <p:set>
                                      <p:cBhvr>
                                        <p:cTn id="17" dur="1" fill="hold">
                                          <p:stCondLst>
                                            <p:cond delay="0"/>
                                          </p:stCondLst>
                                        </p:cTn>
                                        <p:tgtEl>
                                          <p:spTgt spid="92173"/>
                                        </p:tgtEl>
                                        <p:attrNameLst>
                                          <p:attrName>style.visibility</p:attrName>
                                        </p:attrNameLst>
                                      </p:cBhvr>
                                      <p:to>
                                        <p:strVal val="visible"/>
                                      </p:to>
                                    </p:set>
                                    <p:animEffect transition="in" filter="diamond(in)">
                                      <p:cBhvr>
                                        <p:cTn id="18" dur="2000"/>
                                        <p:tgtEl>
                                          <p:spTgt spid="92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0" grpId="0" animBg="1"/>
      <p:bldP spid="9217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 </a:t>
            </a:r>
            <a:r>
              <a:rPr lang="vi-VN"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sức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phát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GỢI Ý</a:t>
            </a: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82038" y="687535"/>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p>
          <a:p>
            <a:pPr marL="457200" indent="-457200">
              <a:spcBef>
                <a:spcPts val="600"/>
              </a:spcBef>
              <a:spcAft>
                <a:spcPts val="600"/>
              </a:spcAft>
              <a:buFont typeface="Wingdings" panose="05000000000000000000" pitchFamily="2" charset="2"/>
              <a:buChar char="Ø"/>
            </a:pP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Text Box 4">
            <a:extLst>
              <a:ext uri="{FF2B5EF4-FFF2-40B4-BE49-F238E27FC236}">
                <a16:creationId xmlns:a16="http://schemas.microsoft.com/office/drawing/2014/main" id="{7553D0E2-9ED6-3887-3736-6A66FCE4AE0E}"/>
              </a:ext>
            </a:extLst>
          </p:cNvPr>
          <p:cNvSpPr txBox="1">
            <a:spLocks noChangeArrowheads="1"/>
          </p:cNvSpPr>
          <p:nvPr/>
        </p:nvSpPr>
        <p:spPr bwMode="auto">
          <a:xfrm>
            <a:off x="1102659" y="488578"/>
            <a:ext cx="978945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88900" cap="sq" algn="ctr">
                <a:solidFill>
                  <a:srgbClr val="FF99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vi-VN" altLang="en-US" sz="2400" u="sng"/>
              <a:t>Bài tập tình huống</a:t>
            </a:r>
          </a:p>
          <a:p>
            <a:pPr algn="ctr"/>
            <a:endParaRPr lang="vi-VN" altLang="en-US" sz="2400" u="sng"/>
          </a:p>
          <a:p>
            <a:r>
              <a:rPr lang="vi-VN" altLang="en-US" sz="2400" i="1"/>
              <a:t>Mẹ của bạn An bị bướu cổ. Theo tìm hiểu, gia đình bạn thấy rằng bệnh này có liên quan tới yếu tố di truyền. Để phòng bướu cổ cho các thành viên khác, gia đình An đã hưởng ứng cuộc vận động “ Toàn dân dùng muối iot” . Hàng ngày, trong chế biến thức ăn, gia đình luôn sử dụng muối iot và còn chú ý cho nhiều hơn mức bình thường, ăn nhiều thực phẩm giầu iot, và gia đình bạn còn tiêm dự phòng bổ sung iot cho 2 chị em An, việc này đã được thực hiện từ nhiều năm nay( Từ khi phát hiện mẹ bạn bị bướu cổ)</a:t>
            </a:r>
          </a:p>
          <a:p>
            <a:r>
              <a:rPr lang="vi-VN" altLang="en-US" sz="2400"/>
              <a:t>Hãy cho biết suy nghĩ của em về vấn đề này, theo em có nên làm như thể hay không?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DC9916-25A5-1BDC-F561-9A1B3991C236}"/>
              </a:ext>
            </a:extLst>
          </p:cNvPr>
          <p:cNvSpPr txBox="1">
            <a:spLocks noChangeArrowheads="1"/>
          </p:cNvSpPr>
          <p:nvPr/>
        </p:nvSpPr>
        <p:spPr bwMode="auto">
          <a:xfrm>
            <a:off x="1981200" y="4419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hangingPunct="1"/>
            <a:r>
              <a:rPr lang="en-US" altLang="en-US" sz="2400">
                <a:solidFill>
                  <a:srgbClr val="FF0000"/>
                </a:solidFill>
              </a:rPr>
              <a:t>BỆNH BAZƠĐÔ</a:t>
            </a:r>
          </a:p>
        </p:txBody>
      </p:sp>
      <p:pic>
        <p:nvPicPr>
          <p:cNvPr id="20485" name="Picture 10" descr="l%E1%BB%93i%20m%E1%BA%AFt">
            <a:extLst>
              <a:ext uri="{FF2B5EF4-FFF2-40B4-BE49-F238E27FC236}">
                <a16:creationId xmlns:a16="http://schemas.microsoft.com/office/drawing/2014/main" id="{5D228C5A-74A0-3AA0-9904-41B007FEE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955"/>
          <a:stretch>
            <a:fillRect/>
          </a:stretch>
        </p:blipFill>
        <p:spPr bwMode="auto">
          <a:xfrm>
            <a:off x="1905000" y="381000"/>
            <a:ext cx="3276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607" name="Text Box 23">
            <a:extLst>
              <a:ext uri="{FF2B5EF4-FFF2-40B4-BE49-F238E27FC236}">
                <a16:creationId xmlns:a16="http://schemas.microsoft.com/office/drawing/2014/main" id="{230BA488-BD96-BA1E-CFC8-E711977A8672}"/>
              </a:ext>
            </a:extLst>
          </p:cNvPr>
          <p:cNvSpPr txBox="1">
            <a:spLocks noChangeArrowheads="1"/>
          </p:cNvSpPr>
          <p:nvPr/>
        </p:nvSpPr>
        <p:spPr bwMode="auto">
          <a:xfrm>
            <a:off x="5715000" y="685801"/>
            <a:ext cx="434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spcBef>
                <a:spcPct val="50000"/>
              </a:spcBef>
            </a:pPr>
            <a:r>
              <a:rPr lang="en-US" altLang="en-US" sz="2400" b="0">
                <a:solidFill>
                  <a:srgbClr val="FF0000"/>
                </a:solidFill>
              </a:rPr>
              <a:t>Tuyến giáp tiết nhiều hoocmôn</a:t>
            </a:r>
          </a:p>
          <a:p>
            <a:pPr>
              <a:spcBef>
                <a:spcPct val="50000"/>
              </a:spcBef>
            </a:pPr>
            <a:r>
              <a:rPr lang="en-US" altLang="en-US" sz="2400" b="0"/>
              <a:t>   (</a:t>
            </a:r>
            <a:r>
              <a:rPr lang="en-US" altLang="en-US" sz="2400" b="0">
                <a:solidFill>
                  <a:srgbClr val="0000FF"/>
                </a:solidFill>
              </a:rPr>
              <a:t>do tuyến hoạt động mạnh)</a:t>
            </a:r>
          </a:p>
        </p:txBody>
      </p:sp>
      <p:sp>
        <p:nvSpPr>
          <p:cNvPr id="323608" name="Text Box 24">
            <a:extLst>
              <a:ext uri="{FF2B5EF4-FFF2-40B4-BE49-F238E27FC236}">
                <a16:creationId xmlns:a16="http://schemas.microsoft.com/office/drawing/2014/main" id="{F205BA93-5EC6-F5BC-F773-D51921157CDA}"/>
              </a:ext>
            </a:extLst>
          </p:cNvPr>
          <p:cNvSpPr txBox="1">
            <a:spLocks noChangeArrowheads="1"/>
          </p:cNvSpPr>
          <p:nvPr/>
        </p:nvSpPr>
        <p:spPr bwMode="auto">
          <a:xfrm>
            <a:off x="5257800" y="1981200"/>
            <a:ext cx="55626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r>
              <a:rPr lang="en-US" altLang="en-US" b="0">
                <a:solidFill>
                  <a:srgbClr val="0000FF"/>
                </a:solidFill>
              </a:rPr>
              <a:t>- Tăng cường trao đổi chất.</a:t>
            </a:r>
          </a:p>
          <a:p>
            <a:endParaRPr lang="en-US" altLang="en-US" b="0">
              <a:solidFill>
                <a:srgbClr val="0000FF"/>
              </a:solidFill>
            </a:endParaRPr>
          </a:p>
          <a:p>
            <a:r>
              <a:rPr lang="en-US" altLang="en-US" b="0">
                <a:solidFill>
                  <a:srgbClr val="0000FF"/>
                </a:solidFill>
              </a:rPr>
              <a:t>- Tăng tiêu dùng oxi, nhịp tim tăng. </a:t>
            </a:r>
          </a:p>
          <a:p>
            <a:endParaRPr lang="en-US" altLang="en-US" b="0">
              <a:solidFill>
                <a:srgbClr val="0000FF"/>
              </a:solidFill>
            </a:endParaRPr>
          </a:p>
          <a:p>
            <a:r>
              <a:rPr lang="en-US" altLang="en-US" b="0">
                <a:solidFill>
                  <a:srgbClr val="0000FF"/>
                </a:solidFill>
              </a:rPr>
              <a:t>--&gt; Người bệnh luôn hồi hộp, căng thẳng, mất ngủ, sút cân nhanh</a:t>
            </a:r>
            <a:r>
              <a:rPr lang="en-US" altLang="en-US" b="0">
                <a:solidFill>
                  <a:srgbClr val="0000CC"/>
                </a:solidFill>
              </a:rPr>
              <a:t>, gây lồi mắt.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23607"/>
                                        </p:tgtEl>
                                        <p:attrNameLst>
                                          <p:attrName>style.visibility</p:attrName>
                                        </p:attrNameLst>
                                      </p:cBhvr>
                                      <p:to>
                                        <p:strVal val="visible"/>
                                      </p:to>
                                    </p:set>
                                    <p:animEffect transition="in" filter="box(in)">
                                      <p:cBhvr>
                                        <p:cTn id="13" dur="500"/>
                                        <p:tgtEl>
                                          <p:spTgt spid="3236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323608"/>
                                        </p:tgtEl>
                                        <p:attrNameLst>
                                          <p:attrName>style.visibility</p:attrName>
                                        </p:attrNameLst>
                                      </p:cBhvr>
                                      <p:to>
                                        <p:strVal val="visible"/>
                                      </p:to>
                                    </p:set>
                                    <p:animEffect transition="in" filter="box(in)">
                                      <p:cBhvr>
                                        <p:cTn id="18" dur="500"/>
                                        <p:tgtEl>
                                          <p:spTgt spid="323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23607" grpId="0"/>
      <p:bldP spid="3236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héo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a:extLst>
              <a:ext uri="{FF2B5EF4-FFF2-40B4-BE49-F238E27FC236}">
                <a16:creationId xmlns:a16="http://schemas.microsoft.com/office/drawing/2014/main"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id="{81018D4B-BBBD-4EAD-96D6-FA092E1B5C28}"/>
              </a:ext>
            </a:extLst>
          </p:cNvPr>
          <p:cNvGrpSpPr>
            <a:grpSpLocks/>
          </p:cNvGrpSpPr>
          <p:nvPr/>
        </p:nvGrpSpPr>
        <p:grpSpPr bwMode="auto">
          <a:xfrm>
            <a:off x="610597" y="41032"/>
            <a:ext cx="10459161" cy="1907759"/>
            <a:chOff x="1432" y="1718"/>
            <a:chExt cx="2856" cy="363"/>
          </a:xfrm>
        </p:grpSpPr>
        <p:sp>
          <p:nvSpPr>
            <p:cNvPr id="88111" name="AutoShape 47">
              <a:extLst>
                <a:ext uri="{FF2B5EF4-FFF2-40B4-BE49-F238E27FC236}">
                  <a16:creationId xmlns:a16="http://schemas.microsoft.com/office/drawing/2014/main" id="{D7407F0B-45C7-401D-9A50-D55996A3A142}"/>
                </a:ext>
              </a:extLst>
            </p:cNvPr>
            <p:cNvSpPr>
              <a:spLocks noChangeArrowheads="1"/>
            </p:cNvSpPr>
            <p:nvPr/>
          </p:nvSpPr>
          <p:spPr bwMode="gray">
            <a:xfrm>
              <a:off x="1492" y="1718"/>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3" name="Text Box 49">
              <a:extLst>
                <a:ext uri="{FF2B5EF4-FFF2-40B4-BE49-F238E27FC236}">
                  <a16:creationId xmlns:a16="http://schemas.microsoft.com/office/drawing/2014/main" id="{407F52CD-1C9E-4ECD-A452-EA4AAE564D91}"/>
                </a:ext>
              </a:extLst>
            </p:cNvPr>
            <p:cNvSpPr txBox="1">
              <a:spLocks noChangeArrowheads="1"/>
            </p:cNvSpPr>
            <p:nvPr/>
          </p:nvSpPr>
          <p:spPr bwMode="gray">
            <a:xfrm>
              <a:off x="1612" y="1788"/>
              <a:ext cx="2676"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a:solidFill>
                    <a:srgbClr val="000000"/>
                  </a:solidFill>
                  <a:latin typeface="Arial" panose="020B0604020202020204" pitchFamily="34" charset="0"/>
                </a:rPr>
                <a:t>Theo </a:t>
              </a:r>
              <a:r>
                <a:rPr lang="en-US" altLang="en-US" dirty="0" err="1">
                  <a:solidFill>
                    <a:srgbClr val="000000"/>
                  </a:solidFill>
                  <a:latin typeface="Arial" panose="020B0604020202020204" pitchFamily="34" charset="0"/>
                </a:rPr>
                <a:t>em</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để</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duy</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trì</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sự</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sống</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chúng</a:t>
              </a:r>
              <a:r>
                <a:rPr lang="en-US" altLang="en-US" dirty="0">
                  <a:solidFill>
                    <a:srgbClr val="000000"/>
                  </a:solidFill>
                  <a:latin typeface="Arial" panose="020B0604020202020204" pitchFamily="34" charset="0"/>
                </a:rPr>
                <a:t> ta </a:t>
              </a:r>
              <a:r>
                <a:rPr lang="en-US" altLang="en-US" dirty="0" err="1">
                  <a:solidFill>
                    <a:srgbClr val="000000"/>
                  </a:solidFill>
                  <a:latin typeface="Arial" panose="020B0604020202020204" pitchFamily="34" charset="0"/>
                </a:rPr>
                <a:t>cần</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phải</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làm</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gì</a:t>
              </a:r>
              <a:r>
                <a:rPr lang="en-US" altLang="en-US" dirty="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id="{4D131BF6-4CCA-44B0-B835-F9E168BC4E91}"/>
                </a:ext>
              </a:extLst>
            </p:cNvPr>
            <p:cNvSpPr txBox="1">
              <a:spLocks noChangeArrowheads="1"/>
            </p:cNvSpPr>
            <p:nvPr/>
          </p:nvSpPr>
          <p:spPr bwMode="gray">
            <a:xfrm>
              <a:off x="1432" y="1958"/>
              <a:ext cx="120"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746958" y="1963479"/>
            <a:ext cx="10267738" cy="2077769"/>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a:t>Để</a:t>
            </a:r>
            <a:r>
              <a:rPr lang="en-US" sz="3200" dirty="0"/>
              <a:t> </a:t>
            </a:r>
            <a:r>
              <a:rPr lang="en-US" sz="3200" dirty="0" err="1"/>
              <a:t>duy</a:t>
            </a:r>
            <a:r>
              <a:rPr lang="en-US" sz="3200" dirty="0"/>
              <a:t> </a:t>
            </a:r>
            <a:r>
              <a:rPr lang="en-US" sz="3200" dirty="0" err="1"/>
              <a:t>trì</a:t>
            </a:r>
            <a:r>
              <a:rPr lang="en-US" sz="3200" dirty="0"/>
              <a:t> </a:t>
            </a:r>
            <a:r>
              <a:rPr lang="en-US" sz="3200" dirty="0" err="1"/>
              <a:t>sự</a:t>
            </a:r>
            <a:r>
              <a:rPr lang="en-US" sz="3200" dirty="0"/>
              <a:t> </a:t>
            </a:r>
            <a:r>
              <a:rPr lang="en-US" sz="3200" dirty="0" err="1"/>
              <a:t>sống</a:t>
            </a:r>
            <a:r>
              <a:rPr lang="en-US" sz="3200" dirty="0"/>
              <a:t> </a:t>
            </a:r>
            <a:r>
              <a:rPr lang="en-US" sz="3200" dirty="0" err="1"/>
              <a:t>sinh</a:t>
            </a:r>
            <a:r>
              <a:rPr lang="en-US" sz="3200" dirty="0"/>
              <a:t> </a:t>
            </a:r>
            <a:r>
              <a:rPr lang="en-US" sz="3200" dirty="0" err="1"/>
              <a:t>vật</a:t>
            </a:r>
            <a:r>
              <a:rPr lang="en-US" sz="3200" dirty="0"/>
              <a:t> </a:t>
            </a:r>
            <a:r>
              <a:rPr lang="en-US" sz="3200" dirty="0" err="1"/>
              <a:t>cần</a:t>
            </a:r>
            <a:r>
              <a:rPr lang="en-US" sz="3200" dirty="0"/>
              <a:t> </a:t>
            </a:r>
            <a:r>
              <a:rPr lang="en-US" sz="3200" dirty="0" err="1"/>
              <a:t>được</a:t>
            </a:r>
            <a:r>
              <a:rPr lang="en-US" sz="3200" dirty="0"/>
              <a:t> </a:t>
            </a:r>
            <a:r>
              <a:rPr lang="en-US" sz="3200" dirty="0" err="1"/>
              <a:t>cung</a:t>
            </a:r>
            <a:r>
              <a:rPr lang="en-US" sz="3200" dirty="0"/>
              <a:t> </a:t>
            </a:r>
            <a:r>
              <a:rPr lang="en-US" sz="3200" dirty="0" err="1"/>
              <a:t>cấp</a:t>
            </a:r>
            <a:r>
              <a:rPr lang="en-US" sz="3200" dirty="0"/>
              <a:t> </a:t>
            </a:r>
            <a:r>
              <a:rPr lang="en-US" sz="3200" dirty="0" err="1"/>
              <a:t>đủ</a:t>
            </a:r>
            <a:r>
              <a:rPr lang="en-US" sz="3200" dirty="0"/>
              <a:t> </a:t>
            </a:r>
            <a:r>
              <a:rPr lang="en-US" sz="3200" dirty="0" err="1"/>
              <a:t>nước</a:t>
            </a:r>
            <a:r>
              <a:rPr lang="en-US" sz="3200" dirty="0"/>
              <a:t> </a:t>
            </a:r>
            <a:r>
              <a:rPr lang="en-US" sz="3200" dirty="0" err="1"/>
              <a:t>và</a:t>
            </a:r>
            <a:r>
              <a:rPr lang="en-US" sz="3200" dirty="0"/>
              <a:t> </a:t>
            </a:r>
            <a:r>
              <a:rPr lang="en-US" sz="3200" dirty="0" err="1"/>
              <a:t>các</a:t>
            </a:r>
            <a:r>
              <a:rPr lang="en-US" sz="3200" dirty="0"/>
              <a:t> </a:t>
            </a:r>
            <a:r>
              <a:rPr lang="en-US" sz="3200" dirty="0" err="1"/>
              <a:t>chất</a:t>
            </a:r>
            <a:r>
              <a:rPr lang="en-US" sz="3200" dirty="0"/>
              <a:t> </a:t>
            </a:r>
            <a:r>
              <a:rPr lang="en-US" sz="3200" dirty="0" err="1"/>
              <a:t>dinh</a:t>
            </a:r>
            <a:r>
              <a:rPr lang="en-US" sz="3200" dirty="0"/>
              <a:t> </a:t>
            </a:r>
            <a:r>
              <a:rPr lang="en-US" sz="3200" dirty="0" err="1"/>
              <a:t>dưỡng</a:t>
            </a:r>
            <a:r>
              <a:rPr lang="en-US" sz="3200" dirty="0"/>
              <a:t> (protein, </a:t>
            </a:r>
            <a:r>
              <a:rPr lang="en-US" sz="3200" dirty="0" err="1"/>
              <a:t>lipit</a:t>
            </a:r>
            <a:r>
              <a:rPr lang="en-US" sz="3200" dirty="0"/>
              <a:t>, </a:t>
            </a:r>
            <a:r>
              <a:rPr lang="en-US" sz="3200" dirty="0" err="1"/>
              <a:t>gluxit</a:t>
            </a:r>
            <a:r>
              <a:rPr lang="en-US" sz="3200" dirty="0"/>
              <a:t>, </a:t>
            </a:r>
            <a:r>
              <a:rPr lang="en-US" sz="3200" dirty="0" err="1"/>
              <a:t>chất</a:t>
            </a:r>
            <a:r>
              <a:rPr lang="en-US" sz="3200" dirty="0"/>
              <a:t> </a:t>
            </a:r>
            <a:r>
              <a:rPr lang="en-US" sz="3200" dirty="0" err="1"/>
              <a:t>khoáng</a:t>
            </a:r>
            <a:r>
              <a:rPr lang="en-US" sz="3200" dirty="0"/>
              <a:t>,…)</a:t>
            </a:r>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24</a:t>
            </a:r>
            <a:r>
              <a:rPr lang="vi-VN"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1548" y="465398"/>
            <a:ext cx="10190922" cy="954107"/>
          </a:xfrm>
          <a:prstGeom prst="rect">
            <a:avLst/>
          </a:prstGeom>
          <a:solidFill>
            <a:schemeClr val="bg1">
              <a:lumMod val="95000"/>
            </a:schemeClr>
          </a:solidFill>
        </p:spPr>
        <p:txBody>
          <a:bodyPr wrap="square">
            <a:spAutoFit/>
          </a:bodyPr>
          <a:lstStyle/>
          <a:p>
            <a:r>
              <a:rPr lang="en-US" sz="2800" b="1" i="1" dirty="0" err="1">
                <a:solidFill>
                  <a:srgbClr val="1903BD"/>
                </a:solidFill>
                <a:latin typeface="Times New Roman" panose="02020603050405020304" pitchFamily="18" charset="0"/>
                <a:ea typeface="Times New Roman" panose="02020603050405020304" pitchFamily="18" charset="0"/>
              </a:rPr>
              <a:t>Quan</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sát</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hình</a:t>
            </a:r>
            <a:r>
              <a:rPr lang="en-US" sz="2800" b="1" i="1" dirty="0">
                <a:solidFill>
                  <a:srgbClr val="1903BD"/>
                </a:solidFill>
                <a:latin typeface="Times New Roman" panose="02020603050405020304" pitchFamily="18" charset="0"/>
                <a:ea typeface="Times New Roman" panose="02020603050405020304" pitchFamily="18" charset="0"/>
              </a:rPr>
              <a:t> 24.1 </a:t>
            </a:r>
            <a:r>
              <a:rPr lang="en-US" sz="2800" b="1" i="1" err="1">
                <a:solidFill>
                  <a:srgbClr val="1903BD"/>
                </a:solidFill>
                <a:latin typeface="Times New Roman" panose="02020603050405020304" pitchFamily="18" charset="0"/>
                <a:ea typeface="Times New Roman" panose="02020603050405020304" pitchFamily="18" charset="0"/>
              </a:rPr>
              <a:t>và</a:t>
            </a:r>
            <a:r>
              <a:rPr lang="en-US" sz="2800" b="1" i="1">
                <a:solidFill>
                  <a:srgbClr val="1903BD"/>
                </a:solidFill>
                <a:latin typeface="Times New Roman" panose="02020603050405020304" pitchFamily="18" charset="0"/>
                <a:ea typeface="Times New Roman" panose="02020603050405020304" pitchFamily="18" charset="0"/>
              </a:rPr>
              <a:t> cho biết thành phần hóa học và cấu trúc của một phân tử nước?</a:t>
            </a:r>
            <a:endParaRPr lang="en-US" sz="2800" b="1" dirty="0">
              <a:solidFill>
                <a:srgbClr val="1903BD"/>
              </a:solidFill>
            </a:endParaRPr>
          </a:p>
        </p:txBody>
      </p:sp>
      <p:pic>
        <p:nvPicPr>
          <p:cNvPr id="9" name="Picture 8"/>
          <p:cNvPicPr>
            <a:picLocks noChangeAspect="1"/>
          </p:cNvPicPr>
          <p:nvPr/>
        </p:nvPicPr>
        <p:blipFill>
          <a:blip r:embed="rId2"/>
          <a:stretch>
            <a:fillRect/>
          </a:stretch>
        </p:blipFill>
        <p:spPr>
          <a:xfrm>
            <a:off x="5695707" y="1160028"/>
            <a:ext cx="3953967" cy="3953967"/>
          </a:xfrm>
          <a:prstGeom prst="rect">
            <a:avLst/>
          </a:prstGeom>
        </p:spPr>
      </p:pic>
      <p:pic>
        <p:nvPicPr>
          <p:cNvPr id="13" name="Picture 12"/>
          <p:cNvPicPr>
            <a:picLocks noChangeAspect="1"/>
          </p:cNvPicPr>
          <p:nvPr/>
        </p:nvPicPr>
        <p:blipFill>
          <a:blip r:embed="rId3"/>
          <a:stretch>
            <a:fillRect/>
          </a:stretch>
        </p:blipFill>
        <p:spPr>
          <a:xfrm>
            <a:off x="837570" y="4585758"/>
            <a:ext cx="3953967" cy="120893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45" y="1411999"/>
            <a:ext cx="3651521" cy="3253934"/>
          </a:xfrm>
          <a:prstGeom prst="rect">
            <a:avLst/>
          </a:prstGeom>
        </p:spPr>
      </p:pic>
      <p:sp>
        <p:nvSpPr>
          <p:cNvPr id="15" name="Left Arrow 14"/>
          <p:cNvSpPr/>
          <p:nvPr/>
        </p:nvSpPr>
        <p:spPr>
          <a:xfrm rot="10800000">
            <a:off x="3887160" y="2628476"/>
            <a:ext cx="2092828" cy="1085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9D238F7E-19A2-BB2B-8621-EA65987EA2E0}"/>
              </a:ext>
            </a:extLst>
          </p:cNvPr>
          <p:cNvSpPr/>
          <p:nvPr/>
        </p:nvSpPr>
        <p:spPr>
          <a:xfrm>
            <a:off x="800944" y="5542823"/>
            <a:ext cx="10190922" cy="1194430"/>
          </a:xfrm>
          <a:prstGeom prst="rect">
            <a:avLst/>
          </a:prstGeom>
        </p:spPr>
        <p:txBody>
          <a:bodyPr wrap="square">
            <a:spAutoFit/>
          </a:bodyPr>
          <a:lstStyle/>
          <a:p>
            <a:pPr algn="just">
              <a:lnSpc>
                <a:spcPct val="135000"/>
              </a:lnSpc>
              <a:spcBef>
                <a:spcPts val="600"/>
              </a:spcBef>
              <a:spcAft>
                <a:spcPts val="600"/>
              </a:spcAft>
            </a:pP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en-US" sz="2800" b="1" baseline="-25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990" y="-8086"/>
            <a:ext cx="12191999" cy="6866086"/>
          </a:xfrm>
          <a:prstGeom prst="rect">
            <a:avLst/>
          </a:prstGeom>
        </p:spPr>
      </p:pic>
      <p:sp>
        <p:nvSpPr>
          <p:cNvPr id="4" name="Rectangle 3"/>
          <p:cNvSpPr/>
          <p:nvPr/>
        </p:nvSpPr>
        <p:spPr>
          <a:xfrm>
            <a:off x="5839900" y="2134741"/>
            <a:ext cx="5917278" cy="1569660"/>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ea typeface="Times New Roman" panose="02020603050405020304" pitchFamily="18" charset="0"/>
              </a:rPr>
              <a:t>Nước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lỏng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màu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mùi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vị</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không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có</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hình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nhất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định</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ndParaRPr>
          </a:p>
        </p:txBody>
      </p:sp>
      <p:pic>
        <p:nvPicPr>
          <p:cNvPr id="6" name="Picture 5"/>
          <p:cNvPicPr>
            <a:picLocks noChangeAspect="1"/>
          </p:cNvPicPr>
          <p:nvPr/>
        </p:nvPicPr>
        <p:blipFill>
          <a:blip r:embed="rId3"/>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4"/>
          <a:stretch>
            <a:fillRect/>
          </a:stretch>
        </p:blipFill>
        <p:spPr>
          <a:xfrm rot="10800000">
            <a:off x="0" y="0"/>
            <a:ext cx="2949526" cy="2134740"/>
          </a:xfrm>
          <a:prstGeom prst="rect">
            <a:avLst/>
          </a:prstGeom>
        </p:spPr>
      </p:pic>
      <p:sp>
        <p:nvSpPr>
          <p:cNvPr id="8" name="Rectangle 7"/>
          <p:cNvSpPr/>
          <p:nvPr/>
        </p:nvSpPr>
        <p:spPr>
          <a:xfrm>
            <a:off x="46990" y="166650"/>
            <a:ext cx="12065649" cy="954107"/>
          </a:xfrm>
          <a:prstGeom prst="rect">
            <a:avLst/>
          </a:prstGeom>
          <a:solidFill>
            <a:schemeClr val="bg1">
              <a:lumMod val="95000"/>
            </a:schemeClr>
          </a:solidFill>
        </p:spPr>
        <p:txBody>
          <a:bodyPr wrap="square">
            <a:spAutoFit/>
          </a:bodyPr>
          <a:lstStyle/>
          <a:p>
            <a:r>
              <a:rPr lang="en-US" sz="2800" b="1" i="1" dirty="0" err="1">
                <a:solidFill>
                  <a:srgbClr val="1903BD"/>
                </a:solidFill>
                <a:latin typeface="Times New Roman" panose="02020603050405020304" pitchFamily="18" charset="0"/>
                <a:ea typeface="Times New Roman" panose="02020603050405020304" pitchFamily="18" charset="0"/>
              </a:rPr>
              <a:t>Quan</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sát</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mẫu</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nước</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trong</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cốc</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thủy</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tinh</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bằng</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kiến</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thức</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thực</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tế</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em</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hãy</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dự</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đoán</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tính</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chất</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của</a:t>
            </a:r>
            <a:r>
              <a:rPr lang="en-US" sz="2800" b="1" i="1" dirty="0">
                <a:solidFill>
                  <a:srgbClr val="1903BD"/>
                </a:solidFill>
                <a:latin typeface="Times New Roman" panose="02020603050405020304" pitchFamily="18" charset="0"/>
                <a:ea typeface="Times New Roman" panose="02020603050405020304" pitchFamily="18" charset="0"/>
              </a:rPr>
              <a:t> </a:t>
            </a:r>
            <a:r>
              <a:rPr lang="en-US" sz="2800" b="1" i="1" dirty="0" err="1">
                <a:solidFill>
                  <a:srgbClr val="1903BD"/>
                </a:solidFill>
                <a:latin typeface="Times New Roman" panose="02020603050405020304" pitchFamily="18" charset="0"/>
                <a:ea typeface="Times New Roman" panose="02020603050405020304" pitchFamily="18" charset="0"/>
              </a:rPr>
              <a:t>nước</a:t>
            </a:r>
            <a:r>
              <a:rPr lang="en-US" sz="2800" b="1" i="1" dirty="0">
                <a:solidFill>
                  <a:srgbClr val="1903BD"/>
                </a:solidFill>
                <a:latin typeface="Times New Roman" panose="02020603050405020304" pitchFamily="18" charset="0"/>
                <a:ea typeface="Times New Roman" panose="02020603050405020304" pitchFamily="18" charset="0"/>
              </a:rPr>
              <a:t>? </a:t>
            </a:r>
            <a:endParaRPr lang="en-US" sz="2800" b="1" dirty="0">
              <a:solidFill>
                <a:srgbClr val="1903BD"/>
              </a:solidFill>
            </a:endParaRPr>
          </a:p>
        </p:txBody>
      </p:sp>
      <p:pic>
        <p:nvPicPr>
          <p:cNvPr id="9" name="Picture 8"/>
          <p:cNvPicPr>
            <a:picLocks noChangeAspect="1"/>
          </p:cNvPicPr>
          <p:nvPr/>
        </p:nvPicPr>
        <p:blipFill>
          <a:blip r:embed="rId5"/>
          <a:stretch>
            <a:fillRect/>
          </a:stretch>
        </p:blipFill>
        <p:spPr>
          <a:xfrm>
            <a:off x="342057" y="1120757"/>
            <a:ext cx="5590608" cy="5590608"/>
          </a:xfrm>
          <a:prstGeom prst="rect">
            <a:avLst/>
          </a:prstGeom>
        </p:spPr>
      </p:pic>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2.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963</TotalTime>
  <Words>2540</Words>
  <Application>Microsoft Office PowerPoint</Application>
  <PresentationFormat>Màn hình rộng</PresentationFormat>
  <Paragraphs>200</Paragraphs>
  <Slides>44</Slides>
  <Notes>2</Notes>
  <HiddenSlides>0</HiddenSlides>
  <MMClips>7</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44</vt:i4>
      </vt:variant>
    </vt:vector>
  </HeadingPairs>
  <TitlesOfParts>
    <vt:vector size="51" baseType="lpstr">
      <vt:lpstr>KaiTi</vt:lpstr>
      <vt:lpstr>Arial</vt:lpstr>
      <vt:lpstr>Calibri</vt:lpstr>
      <vt:lpstr>Calibri Light</vt:lpstr>
      <vt:lpstr>Times New Roman</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ĐINH THỊ PHÚC</dc:creator>
  <cp:lastModifiedBy>Administrator</cp:lastModifiedBy>
  <cp:revision>79</cp:revision>
  <dcterms:created xsi:type="dcterms:W3CDTF">2022-06-25T06:31:40Z</dcterms:created>
  <dcterms:modified xsi:type="dcterms:W3CDTF">2025-04-08T09:38:37Z</dcterms:modified>
</cp:coreProperties>
</file>