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3" r:id="rId2"/>
    <p:sldId id="288" r:id="rId3"/>
    <p:sldId id="303" r:id="rId4"/>
    <p:sldId id="257" r:id="rId5"/>
    <p:sldId id="308" r:id="rId6"/>
    <p:sldId id="329" r:id="rId7"/>
    <p:sldId id="317" r:id="rId8"/>
    <p:sldId id="318" r:id="rId9"/>
    <p:sldId id="324" r:id="rId10"/>
    <p:sldId id="325" r:id="rId11"/>
    <p:sldId id="326" r:id="rId12"/>
    <p:sldId id="327" r:id="rId13"/>
    <p:sldId id="332" r:id="rId14"/>
    <p:sldId id="333" r:id="rId15"/>
    <p:sldId id="335" r:id="rId16"/>
    <p:sldId id="336" r:id="rId17"/>
    <p:sldId id="282" r:id="rId18"/>
    <p:sldId id="338" r:id="rId19"/>
    <p:sldId id="342" r:id="rId20"/>
    <p:sldId id="340"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5A3B29"/>
    <a:srgbClr val="F28624"/>
    <a:srgbClr val="03A6EB"/>
    <a:srgbClr val="7BBF44"/>
    <a:srgbClr val="FFFFFF"/>
    <a:srgbClr val="E1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4/8/2025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5" name="Footer Placeholder 4">
            <a:extLst>
              <a:ext uri="{FF2B5EF4-FFF2-40B4-BE49-F238E27FC236}">
                <a16:creationId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5" name="Footer Placeholder 4">
            <a:extLst>
              <a:ext uri="{FF2B5EF4-FFF2-40B4-BE49-F238E27FC236}">
                <a16:creationId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5" name="Footer Placeholder 4">
            <a:extLst>
              <a:ext uri="{FF2B5EF4-FFF2-40B4-BE49-F238E27FC236}">
                <a16:creationId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5" name="Footer Placeholder 4">
            <a:extLst>
              <a:ext uri="{FF2B5EF4-FFF2-40B4-BE49-F238E27FC236}">
                <a16:creationId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5" name="Footer Placeholder 4">
            <a:extLst>
              <a:ext uri="{FF2B5EF4-FFF2-40B4-BE49-F238E27FC236}">
                <a16:creationId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6" name="Footer Placeholder 5">
            <a:extLst>
              <a:ext uri="{FF2B5EF4-FFF2-40B4-BE49-F238E27FC236}">
                <a16:creationId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8" name="Footer Placeholder 7">
            <a:extLst>
              <a:ext uri="{FF2B5EF4-FFF2-40B4-BE49-F238E27FC236}">
                <a16:creationId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4" name="Footer Placeholder 3">
            <a:extLst>
              <a:ext uri="{FF2B5EF4-FFF2-40B4-BE49-F238E27FC236}">
                <a16:creationId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3" name="Footer Placeholder 2">
            <a:extLst>
              <a:ext uri="{FF2B5EF4-FFF2-40B4-BE49-F238E27FC236}">
                <a16:creationId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6" name="Footer Placeholder 5">
            <a:extLst>
              <a:ext uri="{FF2B5EF4-FFF2-40B4-BE49-F238E27FC236}">
                <a16:creationId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4/8/2025</a:t>
            </a:fld>
            <a:endParaRPr lang="en-US"/>
          </a:p>
        </p:txBody>
      </p:sp>
      <p:sp>
        <p:nvSpPr>
          <p:cNvPr id="6" name="Footer Placeholder 5">
            <a:extLst>
              <a:ext uri="{FF2B5EF4-FFF2-40B4-BE49-F238E27FC236}">
                <a16:creationId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4/8/2025</a:t>
            </a:fld>
            <a:endParaRPr lang="en-US"/>
          </a:p>
        </p:txBody>
      </p:sp>
      <p:sp>
        <p:nvSpPr>
          <p:cNvPr id="5" name="Footer Placeholder 4">
            <a:extLst>
              <a:ext uri="{FF2B5EF4-FFF2-40B4-BE49-F238E27FC236}">
                <a16:creationId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4EA7ED-5804-9BE6-EA0E-2C63A783423C}"/>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0D1C171C-EED9-4574-5DE3-7CC86746E3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494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Dựa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nhóm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Hãy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nhóm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dê</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cừu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sói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Dựa vào loại thức ăn động vật được chia thành các nhóm sau:</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Đông vật ăn thực vật (động vật ăn cỏ): trâu, dê, cừu…</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Động vật ăn động vật (động vật ăn thịt): chó, hổ, sói…</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Động vật ăn tạp: gà, lợn, con người…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438341" y="4584302"/>
            <a:ext cx="10914184" cy="165084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26.2,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bã</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1027"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638907" y="-117231"/>
            <a:ext cx="10914185" cy="4232031"/>
          </a:xfrm>
          <a:prstGeom prst="rect">
            <a:avLst/>
          </a:prstGeom>
          <a:noFill/>
        </p:spPr>
      </p:pic>
      <p:sp>
        <p:nvSpPr>
          <p:cNvPr id="3" name="Rectangle: Rounded Corners 7">
            <a:extLst>
              <a:ext uri="{FF2B5EF4-FFF2-40B4-BE49-F238E27FC236}">
                <a16:creationId xmlns:a16="http://schemas.microsoft.com/office/drawing/2014/main" id="{0A8349CC-B3F8-63AD-7C39-2D503FC5AF22}"/>
              </a:ext>
            </a:extLst>
          </p:cNvPr>
          <p:cNvSpPr/>
          <p:nvPr/>
        </p:nvSpPr>
        <p:spPr>
          <a:xfrm>
            <a:off x="438341" y="3876261"/>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Con đường thu nhận, tiêu hóa, hấp thụ và thải bã ở người:</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x  lieu\Nam hoc 2022-2023\GIAO AN\SINH 7- KHTN\KHTN CANH DIEU\BAI NÔP CUA NHOM SOAN GIAO AN\BAI 26 PP\26.3.PNG"/>
          <p:cNvPicPr>
            <a:picLocks noChangeAspect="1" noChangeArrowheads="1"/>
          </p:cNvPicPr>
          <p:nvPr/>
        </p:nvPicPr>
        <p:blipFill>
          <a:blip r:embed="rId2"/>
          <a:srcRect/>
          <a:stretch>
            <a:fillRect/>
          </a:stretch>
        </p:blipFill>
        <p:spPr bwMode="auto">
          <a:xfrm>
            <a:off x="5380037" y="-286603"/>
            <a:ext cx="6193264" cy="5938351"/>
          </a:xfrm>
          <a:prstGeom prst="rect">
            <a:avLst/>
          </a:prstGeom>
          <a:noFill/>
        </p:spPr>
      </p:pic>
      <p:grpSp>
        <p:nvGrpSpPr>
          <p:cNvPr id="2" name="Group 5">
            <a:extLst>
              <a:ext uri="{FF2B5EF4-FFF2-40B4-BE49-F238E27FC236}">
                <a16:creationId xmlns:a16="http://schemas.microsoft.com/office/drawing/2014/main" id="{67584D8A-A24E-C6B0-DC53-9469F48CABC3}"/>
              </a:ext>
            </a:extLst>
          </p:cNvPr>
          <p:cNvGrpSpPr/>
          <p:nvPr/>
        </p:nvGrpSpPr>
        <p:grpSpPr>
          <a:xfrm>
            <a:off x="326207" y="314994"/>
            <a:ext cx="5308183" cy="3319069"/>
            <a:chOff x="5608084" y="1959665"/>
            <a:chExt cx="6873674" cy="2215091"/>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412802" y="1959665"/>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26.3, </a:t>
              </a: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bã</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7">
            <a:extLst>
              <a:ext uri="{FF2B5EF4-FFF2-40B4-BE49-F238E27FC236}">
                <a16:creationId xmlns:a16="http://schemas.microsoft.com/office/drawing/2014/main" id="{9E14BACA-62F8-CAD9-007E-37372E0ED2F8}"/>
              </a:ext>
            </a:extLst>
          </p:cNvPr>
          <p:cNvSpPr/>
          <p:nvPr/>
        </p:nvSpPr>
        <p:spPr>
          <a:xfrm>
            <a:off x="183968" y="4241176"/>
            <a:ext cx="12018591" cy="248646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rgbClr val="FF000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177494"/>
            <a:chOff x="5608084" y="1959665"/>
            <a:chExt cx="6527594" cy="2787989"/>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01439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theo</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qua </a:t>
            </a: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trúc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
            <a:extLst>
              <a:ext uri="{FF2B5EF4-FFF2-40B4-BE49-F238E27FC236}">
                <a16:creationId xmlns:a16="http://schemas.microsoft.com/office/drawing/2014/main" id="{6A02CEED-BB2B-A6DA-1B76-4F2BA2BC991B}"/>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nhờ</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2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giàu</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 </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CO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thẫm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thẫm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nghèo</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CO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giàu</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a:t>
            </a:r>
          </a:p>
        </p:txBody>
      </p:sp>
      <p:pic>
        <p:nvPicPr>
          <p:cNvPr id="1026" name="Picture 2" descr="E:\dx  lieu\Nam hoc 2022-2023\GIAO AN\SINH 7- KHTN\KHTN CANH DIEU\BAI NÔP CUA NHOM SOAN GIAO AN\BAI 26 PP\26.4.PNG"/>
          <p:cNvPicPr>
            <a:picLocks noChangeAspect="1" noChangeArrowheads="1"/>
          </p:cNvPicPr>
          <p:nvPr/>
        </p:nvPicPr>
        <p:blipFill rotWithShape="1">
          <a:blip r:embed="rId2"/>
          <a:srcRect l="11420" r="7026"/>
          <a:stretch/>
        </p:blipFill>
        <p:spPr bwMode="auto">
          <a:xfrm>
            <a:off x="7351944" y="269716"/>
            <a:ext cx="4699379" cy="6705601"/>
          </a:xfrm>
          <a:prstGeom prst="rect">
            <a:avLst/>
          </a:prstGeom>
          <a:noFill/>
        </p:spPr>
      </p:pic>
      <p:grpSp>
        <p:nvGrpSpPr>
          <p:cNvPr id="2" name="Group 5">
            <a:extLst>
              <a:ext uri="{FF2B5EF4-FFF2-40B4-BE49-F238E27FC236}">
                <a16:creationId xmlns:a16="http://schemas.microsoft.com/office/drawing/2014/main" id="{67584D8A-A24E-C6B0-DC53-9469F48CABC3}"/>
              </a:ext>
            </a:extLst>
          </p:cNvPr>
          <p:cNvGrpSpPr/>
          <p:nvPr/>
        </p:nvGrpSpPr>
        <p:grpSpPr>
          <a:xfrm>
            <a:off x="454576" y="294912"/>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qua </a:t>
              </a:r>
              <a:r>
                <a:rPr lang="en-US" sz="2800" dirty="0" err="1">
                  <a:solidFill>
                    <a:srgbClr val="002060"/>
                  </a:solidFill>
                  <a:latin typeface="Times New Roman" pitchFamily="18" charset="0"/>
                  <a:cs typeface="Times New Roman" pitchFamily="18" charset="0"/>
                </a:rPr>
                <a:t>hệ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linds(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blinds(horizontal)">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blinds(horizontal)">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blinds(horizontal)">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blinds(horizontal)">
                                      <p:cBhvr>
                                        <p:cTn id="5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86602" y="866574"/>
            <a:ext cx="11389171" cy="5779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0099"/>
                </a:solidFill>
                <a:latin typeface="Times New Roman" pitchFamily="18" charset="0"/>
                <a:cs typeface="Times New Roman" pitchFamily="18" charset="0"/>
              </a:rPr>
              <a:t>C1. Chế </a:t>
            </a:r>
            <a:r>
              <a:rPr lang="en-US" sz="2400" dirty="0" err="1">
                <a:solidFill>
                  <a:srgbClr val="000099"/>
                </a:solidFill>
                <a:latin typeface="Times New Roman" pitchFamily="18" charset="0"/>
                <a:cs typeface="Times New Roman" pitchFamily="18" charset="0"/>
              </a:rPr>
              <a:t>độ</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dinh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dưỡng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của</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một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người</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phụ</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thuộc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vào</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những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yếu</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tố</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nào</a:t>
            </a:r>
            <a:r>
              <a:rPr lang="en-US" sz="2400" dirty="0">
                <a:solidFill>
                  <a:srgbClr val="000099"/>
                </a:solidFill>
                <a:latin typeface="Times New Roman" pitchFamily="18" charset="0"/>
                <a:cs typeface="Times New Roman" pitchFamily="18" charset="0"/>
              </a:rPr>
              <a:t>? </a:t>
            </a:r>
          </a:p>
        </p:txBody>
      </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a:t>
            </a:r>
            <a:r>
              <a:rPr lang="en-US" sz="3200" b="1" i="0" dirty="0">
                <a:solidFill>
                  <a:srgbClr val="002060"/>
                </a:solidFill>
                <a:effectLst/>
                <a:latin typeface="Times New Roman" pitchFamily="18" charset="0"/>
                <a:cs typeface="Times New Roman" pitchFamily="18" charset="0"/>
              </a:rPr>
              <a:t>I</a:t>
            </a:r>
            <a:r>
              <a:rPr lang="en-US" sz="3200" b="1" dirty="0">
                <a:solidFill>
                  <a:srgbClr val="002060"/>
                </a:solidFill>
                <a:latin typeface="Times New Roman" pitchFamily="18" charset="0"/>
                <a:cs typeface="Times New Roman" pitchFamily="18" charset="0"/>
              </a:rPr>
              <a:t>I- </a:t>
            </a:r>
            <a:r>
              <a:rPr lang="en-US" sz="3200" b="1" dirty="0" err="1">
                <a:solidFill>
                  <a:srgbClr val="002060"/>
                </a:solidFill>
                <a:latin typeface="Times New Roman" pitchFamily="18" charset="0"/>
                <a:cs typeface="Times New Roman" pitchFamily="18" charset="0"/>
              </a:rPr>
              <a:t>Vận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hóa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lượng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3" name="Rectangle: Rounded Corners 7">
            <a:extLst>
              <a:ext uri="{FF2B5EF4-FFF2-40B4-BE49-F238E27FC236}">
                <a16:creationId xmlns:a16="http://schemas.microsoft.com/office/drawing/2014/main" id="{52E657BD-3B35-BEAA-87C5-5F17E3B03AE8}"/>
              </a:ext>
            </a:extLst>
          </p:cNvPr>
          <p:cNvSpPr/>
          <p:nvPr/>
        </p:nvSpPr>
        <p:spPr>
          <a:xfrm>
            <a:off x="54079" y="2148832"/>
            <a:ext cx="11654215" cy="93907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0099"/>
                </a:solidFill>
                <a:latin typeface="Times New Roman" pitchFamily="18" charset="0"/>
                <a:cs typeface="Times New Roman" pitchFamily="18" charset="0"/>
              </a:rPr>
              <a:t>C2. Thế </a:t>
            </a:r>
            <a:r>
              <a:rPr lang="en-US" sz="2400" dirty="0" err="1">
                <a:solidFill>
                  <a:srgbClr val="000099"/>
                </a:solidFill>
                <a:latin typeface="Times New Roman" pitchFamily="18" charset="0"/>
                <a:cs typeface="Times New Roman" pitchFamily="18" charset="0"/>
              </a:rPr>
              <a:t>nào</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là</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chế</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độ</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dinh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dưỡng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chất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và</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lượng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Vì</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sao</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cần</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xây</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dựng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chế</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độ</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dinh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dưỡng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chất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và</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lượng</a:t>
            </a:r>
            <a:r>
              <a:rPr lang="en-US" sz="2400" dirty="0">
                <a:solidFill>
                  <a:srgbClr val="000099"/>
                </a:solidFill>
                <a:latin typeface="Times New Roman" pitchFamily="18" charset="0"/>
                <a:cs typeface="Times New Roman" pitchFamily="18" charset="0"/>
              </a:rPr>
              <a:t>? </a:t>
            </a:r>
          </a:p>
        </p:txBody>
      </p:sp>
      <p:sp>
        <p:nvSpPr>
          <p:cNvPr id="5" name="Hộp Văn bản 4">
            <a:extLst>
              <a:ext uri="{FF2B5EF4-FFF2-40B4-BE49-F238E27FC236}">
                <a16:creationId xmlns:a16="http://schemas.microsoft.com/office/drawing/2014/main" id="{F3B477D7-8117-FD46-C301-75C18B188F42}"/>
              </a:ext>
            </a:extLst>
          </p:cNvPr>
          <p:cNvSpPr txBox="1"/>
          <p:nvPr/>
        </p:nvSpPr>
        <p:spPr>
          <a:xfrm>
            <a:off x="186602" y="1552458"/>
            <a:ext cx="11190389" cy="461665"/>
          </a:xfrm>
          <a:prstGeom prst="rect">
            <a:avLst/>
          </a:prstGeom>
          <a:noFill/>
        </p:spPr>
        <p:txBody>
          <a:bodyPr wrap="square">
            <a:spAutoFit/>
          </a:bodyPr>
          <a:lstStyle/>
          <a:p>
            <a:r>
              <a:rPr lang="en-US" sz="2400">
                <a:solidFill>
                  <a:srgbClr val="FF0000"/>
                </a:solidFill>
                <a:latin typeface="Times New Roman" pitchFamily="18" charset="0"/>
                <a:cs typeface="Times New Roman" pitchFamily="18" charset="0"/>
              </a:rPr>
              <a:t>Chế độ dinh dưỡng của một người phụ thuộc vào mức độ hoạt động, giới tính và độ tuổi</a:t>
            </a:r>
            <a:endParaRPr lang="en-US" sz="2400" dirty="0">
              <a:solidFill>
                <a:srgbClr val="FF0000"/>
              </a:solidFill>
              <a:latin typeface="Times New Roman" pitchFamily="18" charset="0"/>
              <a:cs typeface="Times New Roman" pitchFamily="18" charset="0"/>
            </a:endParaRPr>
          </a:p>
        </p:txBody>
      </p:sp>
      <p:sp>
        <p:nvSpPr>
          <p:cNvPr id="11" name="Hộp Văn bản 10">
            <a:extLst>
              <a:ext uri="{FF2B5EF4-FFF2-40B4-BE49-F238E27FC236}">
                <a16:creationId xmlns:a16="http://schemas.microsoft.com/office/drawing/2014/main" id="{36E69B19-85BB-69AA-FA43-F8EB24638FD8}"/>
              </a:ext>
            </a:extLst>
          </p:cNvPr>
          <p:cNvSpPr txBox="1"/>
          <p:nvPr/>
        </p:nvSpPr>
        <p:spPr>
          <a:xfrm>
            <a:off x="91058" y="3129469"/>
            <a:ext cx="11805543" cy="1569660"/>
          </a:xfrm>
          <a:prstGeom prst="rect">
            <a:avLst/>
          </a:prstGeom>
          <a:noFill/>
        </p:spPr>
        <p:txBody>
          <a:bodyPr wrap="square">
            <a:spAutoFit/>
          </a:bodyPr>
          <a:lstStyle/>
          <a:p>
            <a:r>
              <a:rPr lang="en-US" sz="2400">
                <a:solidFill>
                  <a:srgbClr val="FF0000"/>
                </a:solidFill>
                <a:latin typeface="Times New Roman" pitchFamily="18" charset="0"/>
                <a:cs typeface="Times New Roman" pitchFamily="18" charset="0"/>
              </a:rPr>
              <a:t>- Chế độ dinh dưỡng đủ chất và đủ lượng là đảm bảo cân bằng giữa ba nguồn ( carbohyđrate, protein và lipid), vitamin và chất khoáng trong chế độ ăn</a:t>
            </a:r>
          </a:p>
          <a:p>
            <a:r>
              <a:rPr lang="en-US" sz="2400">
                <a:solidFill>
                  <a:srgbClr val="FF0000"/>
                </a:solidFill>
                <a:latin typeface="Times New Roman" pitchFamily="18" charset="0"/>
                <a:cs typeface="Times New Roman" pitchFamily="18" charset="0"/>
              </a:rPr>
              <a:t>-  Cần xây dựng chế độ dinh dưỡng đủ chất và đủ lượng để giúp cung cấp đủ các chất, năng lượng theo nhu cầu dinh dưỡng của cơ thể</a:t>
            </a:r>
            <a:endParaRPr lang="en-US" sz="2400" dirty="0">
              <a:solidFill>
                <a:srgbClr val="FF0000"/>
              </a:solidFill>
              <a:latin typeface="Times New Roman" pitchFamily="18" charset="0"/>
              <a:cs typeface="Times New Roman" pitchFamily="18" charset="0"/>
            </a:endParaRPr>
          </a:p>
        </p:txBody>
      </p:sp>
      <p:sp>
        <p:nvSpPr>
          <p:cNvPr id="13" name="Rectangle: Rounded Corners 7">
            <a:extLst>
              <a:ext uri="{FF2B5EF4-FFF2-40B4-BE49-F238E27FC236}">
                <a16:creationId xmlns:a16="http://schemas.microsoft.com/office/drawing/2014/main" id="{715144C9-2E43-2A73-3341-A99E1274821B}"/>
              </a:ext>
            </a:extLst>
          </p:cNvPr>
          <p:cNvSpPr/>
          <p:nvPr/>
        </p:nvSpPr>
        <p:spPr>
          <a:xfrm>
            <a:off x="166722" y="4744881"/>
            <a:ext cx="11654214" cy="8607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itchFamily="18" charset="0"/>
                <a:cs typeface="Times New Roman" pitchFamily="18" charset="0"/>
              </a:rPr>
              <a:t>C3. Vì </a:t>
            </a:r>
            <a:r>
              <a:rPr lang="en-US" sz="2400" dirty="0" err="1">
                <a:solidFill>
                  <a:srgbClr val="002060"/>
                </a:solidFill>
                <a:latin typeface="Times New Roman" pitchFamily="18" charset="0"/>
                <a:cs typeface="Times New Roman" pitchFamily="18" charset="0"/>
              </a:rPr>
              <a:t>sao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hợp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loại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thức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loại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thực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phẩm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chứa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đạm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béo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vitamin ?</a:t>
            </a:r>
          </a:p>
        </p:txBody>
      </p:sp>
      <p:sp>
        <p:nvSpPr>
          <p:cNvPr id="16" name="Hộp Văn bản 15">
            <a:extLst>
              <a:ext uri="{FF2B5EF4-FFF2-40B4-BE49-F238E27FC236}">
                <a16:creationId xmlns:a16="http://schemas.microsoft.com/office/drawing/2014/main" id="{F4C4AE11-6C2B-4E99-0745-08226FABB971}"/>
              </a:ext>
            </a:extLst>
          </p:cNvPr>
          <p:cNvSpPr txBox="1"/>
          <p:nvPr/>
        </p:nvSpPr>
        <p:spPr>
          <a:xfrm>
            <a:off x="186602" y="5651423"/>
            <a:ext cx="11709999" cy="1200329"/>
          </a:xfrm>
          <a:prstGeom prst="rect">
            <a:avLst/>
          </a:prstGeom>
          <a:noFill/>
        </p:spPr>
        <p:txBody>
          <a:bodyPr wrap="square">
            <a:spAutoFit/>
          </a:bodyPr>
          <a:lstStyle/>
          <a:p>
            <a:r>
              <a:rPr lang="en-US" sz="2400">
                <a:solidFill>
                  <a:srgbClr val="FF0000"/>
                </a:solidFill>
                <a:latin typeface="Times New Roman" pitchFamily="18" charset="0"/>
                <a:cs typeface="Times New Roman" pitchFamily="18" charset="0"/>
              </a:rPr>
              <a:t>- Để cung cấp đủ chất dinh dưỡng cho nhu cầu của cơ thể. </a:t>
            </a:r>
          </a:p>
          <a:p>
            <a:r>
              <a:rPr lang="en-US" sz="2400">
                <a:solidFill>
                  <a:srgbClr val="FF0000"/>
                </a:solidFill>
                <a:latin typeface="Times New Roman" pitchFamily="18" charset="0"/>
                <a:cs typeface="Times New Roman" pitchFamily="18" charset="0"/>
              </a:rPr>
              <a:t>- Thức ăn giàu chất đạm: thịt, cá , trứng, sữa…; thức ăn giàu chất béo: dầu ăn, các loại hạt…; thức ăn giàu vitamin: rau, củ, quả…</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x  lieu\Nam hoc 2022-2023\GIAO AN\SINH 7- KHTN\KHTN CANH DIEU\BAI NÔP CUA NHOM SOAN GIAO AN\BAI 26 PP\26.5.PNG"/>
          <p:cNvPicPr>
            <a:picLocks noChangeAspect="1" noChangeArrowheads="1"/>
          </p:cNvPicPr>
          <p:nvPr/>
        </p:nvPicPr>
        <p:blipFill rotWithShape="1">
          <a:blip r:embed="rId2"/>
          <a:srcRect l="10473" t="4583" r="6024" b="14218"/>
          <a:stretch/>
        </p:blipFill>
        <p:spPr bwMode="auto">
          <a:xfrm>
            <a:off x="275266" y="356970"/>
            <a:ext cx="5725200" cy="5473148"/>
          </a:xfrm>
          <a:prstGeom prst="rect">
            <a:avLst/>
          </a:prstGeom>
          <a:noFill/>
        </p:spPr>
      </p:pic>
      <p:pic>
        <p:nvPicPr>
          <p:cNvPr id="3" name="Picture 2" descr="Chất dinh dưỡng vi lượng và sức khỏe-Viện Dinh dưỡng VHN Bio">
            <a:extLst>
              <a:ext uri="{FF2B5EF4-FFF2-40B4-BE49-F238E27FC236}">
                <a16:creationId xmlns:a16="http://schemas.microsoft.com/office/drawing/2014/main" id="{E569DD98-B119-FD9F-DDDA-F60569E42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47" r="12172"/>
          <a:stretch/>
        </p:blipFill>
        <p:spPr bwMode="auto">
          <a:xfrm>
            <a:off x="6191536" y="132867"/>
            <a:ext cx="4468075" cy="3747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artoon Food Icons Set Isolated on White Background Stock Vector -  Illustration of food, fastfood: 181761482">
            <a:extLst>
              <a:ext uri="{FF2B5EF4-FFF2-40B4-BE49-F238E27FC236}">
                <a16:creationId xmlns:a16="http://schemas.microsoft.com/office/drawing/2014/main" id="{645D93AF-3590-03E1-0946-431AE5FED1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536"/>
          <a:stretch/>
        </p:blipFill>
        <p:spPr bwMode="auto">
          <a:xfrm>
            <a:off x="6804649" y="3985494"/>
            <a:ext cx="3608593" cy="287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E7CA20-A4B2-9429-1D05-BC680A3EC329}"/>
              </a:ext>
            </a:extLst>
          </p:cNvPr>
          <p:cNvSpPr/>
          <p:nvPr/>
        </p:nvSpPr>
        <p:spPr>
          <a:xfrm>
            <a:off x="134050" y="198954"/>
            <a:ext cx="11084935" cy="130683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do </a:t>
            </a:r>
            <a:r>
              <a:rPr lang="en-US" sz="2800" dirty="0" err="1">
                <a:solidFill>
                  <a:srgbClr val="002060"/>
                </a:solidFill>
                <a:latin typeface="Times New Roman" pitchFamily="18" charset="0"/>
                <a:cs typeface="Times New Roman" pitchFamily="18" charset="0"/>
              </a:rPr>
              <a:t>chế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chưa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hợp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địa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tránh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theo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gợi</a:t>
            </a:r>
            <a:r>
              <a:rPr lang="en-US" sz="2800" dirty="0">
                <a:solidFill>
                  <a:srgbClr val="002060"/>
                </a:solidFill>
                <a:latin typeface="Times New Roman" pitchFamily="18" charset="0"/>
                <a:cs typeface="Times New Roman" pitchFamily="18" charset="0"/>
              </a:rPr>
              <a:t> ý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26.2</a:t>
            </a:r>
          </a:p>
        </p:txBody>
      </p:sp>
      <p:pic>
        <p:nvPicPr>
          <p:cNvPr id="3075" name="Picture 3" descr="E:\dx  lieu\Nam hoc 2022-2023\GIAO AN\SINH 7- KHTN\KHTN CANH DIEU\BAI NÔP CUA NHOM SOAN GIAO AN\BAI 26 PP\26.2.2.PNG"/>
          <p:cNvPicPr>
            <a:picLocks noChangeAspect="1" noChangeArrowheads="1"/>
          </p:cNvPicPr>
          <p:nvPr/>
        </p:nvPicPr>
        <p:blipFill>
          <a:blip r:embed="rId2"/>
          <a:srcRect/>
          <a:stretch>
            <a:fillRect/>
          </a:stretch>
        </p:blipFill>
        <p:spPr bwMode="auto">
          <a:xfrm>
            <a:off x="374119" y="1893655"/>
            <a:ext cx="11443762" cy="3905418"/>
          </a:xfrm>
          <a:prstGeom prst="rect">
            <a:avLst/>
          </a:prstGeom>
          <a:noFill/>
        </p:spPr>
      </p:pic>
      <p:pic>
        <p:nvPicPr>
          <p:cNvPr id="5" name="Hình ảnh 4">
            <a:extLst>
              <a:ext uri="{FF2B5EF4-FFF2-40B4-BE49-F238E27FC236}">
                <a16:creationId xmlns:a16="http://schemas.microsoft.com/office/drawing/2014/main" id="{4E2AB821-F997-A336-95D1-CE398C511622}"/>
              </a:ext>
            </a:extLst>
          </p:cNvPr>
          <p:cNvPicPr>
            <a:picLocks noChangeAspect="1"/>
          </p:cNvPicPr>
          <p:nvPr/>
        </p:nvPicPr>
        <p:blipFill>
          <a:blip r:embed="rId3"/>
          <a:stretch>
            <a:fillRect/>
          </a:stretch>
        </p:blipFill>
        <p:spPr>
          <a:xfrm>
            <a:off x="384313" y="2340522"/>
            <a:ext cx="11059102" cy="3011685"/>
          </a:xfrm>
          <a:prstGeom prst="rect">
            <a:avLst/>
          </a:prstGeom>
        </p:spPr>
      </p:pic>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075"/>
                                        </p:tgtEl>
                                      </p:cBhvr>
                                    </p:animEffect>
                                    <p:set>
                                      <p:cBhvr>
                                        <p:cTn id="12" dur="1" fill="hold">
                                          <p:stCondLst>
                                            <p:cond delay="499"/>
                                          </p:stCondLst>
                                        </p:cTn>
                                        <p:tgtEl>
                                          <p:spTgt spid="30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7">
            <a:extLst>
              <a:ext uri="{FF2B5EF4-FFF2-40B4-BE49-F238E27FC236}">
                <a16:creationId xmlns:a16="http://schemas.microsoft.com/office/drawing/2014/main" id="{267080EB-96FC-4D86-3147-600F1ABB3FE0}"/>
              </a:ext>
            </a:extLst>
          </p:cNvPr>
          <p:cNvSpPr/>
          <p:nvPr/>
        </p:nvSpPr>
        <p:spPr>
          <a:xfrm>
            <a:off x="607051" y="372590"/>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gặp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nhân</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dẫn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còi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suy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Thừa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dẫn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huyết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áp</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chảy</a:t>
            </a:r>
            <a:r>
              <a:rPr lang="en-US" sz="2800" dirty="0">
                <a:solidFill>
                  <a:srgbClr val="002060"/>
                </a:solidFill>
                <a:latin typeface="Times New Roman" pitchFamily="18" charset="0"/>
                <a:cs typeface="Times New Roman" pitchFamily="18" charset="0"/>
              </a:rPr>
              <a:t>…do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ôi</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thiu</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tránh</a:t>
            </a:r>
            <a:r>
              <a:rPr lang="en-US" sz="2800" dirty="0">
                <a:solidFill>
                  <a:srgbClr val="002060"/>
                </a:solidFill>
                <a:latin typeface="Times New Roman" pitchFamily="18" charset="0"/>
                <a:cs typeface="Times New Roman" pitchFamily="18" charset="0"/>
              </a:rPr>
              <a:t>: </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lượng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TDTT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rửa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sôi</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a:p>
            <a:pPr algn="ctr"/>
            <a:r>
              <a:rPr lang="en-US" sz="3200" b="1" dirty="0">
                <a:solidFill>
                  <a:srgbClr val="002060"/>
                </a:solidFill>
                <a:latin typeface="Times New Roman" pitchFamily="18" charset="0"/>
                <a:cs typeface="Times New Roman" pitchFamily="18" charset="0"/>
              </a:rPr>
              <a:t>GHI NHỚ</a:t>
            </a:r>
          </a:p>
          <a:p>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734C40CE-D1D6-DFFC-3B11-0B05F5934198}"/>
              </a:ext>
            </a:extLst>
          </p:cNvPr>
          <p:cNvGrpSpPr/>
          <p:nvPr/>
        </p:nvGrpSpPr>
        <p:grpSpPr>
          <a:xfrm>
            <a:off x="1352098" y="2778368"/>
            <a:ext cx="7958828" cy="2125318"/>
            <a:chOff x="5608084" y="1959665"/>
            <a:chExt cx="7958828" cy="2125318"/>
          </a:xfrm>
        </p:grpSpPr>
        <p:sp>
          <p:nvSpPr>
            <p:cNvPr id="7" name="Rectangle: Rounded Corners 6">
              <a:extLst>
                <a:ext uri="{FF2B5EF4-FFF2-40B4-BE49-F238E27FC236}">
                  <a16:creationId xmlns:a16="http://schemas.microsoft.com/office/drawing/2014/main"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Rounded Corners 6">
            <a:extLst>
              <a:ext uri="{FF2B5EF4-FFF2-40B4-BE49-F238E27FC236}">
                <a16:creationId xmlns:a16="http://schemas.microsoft.com/office/drawing/2014/main" id="{B7B09333-31ED-2A55-758E-6D1B9A8348AF}"/>
              </a:ext>
            </a:extLst>
          </p:cNvPr>
          <p:cNvSpPr/>
          <p:nvPr/>
        </p:nvSpPr>
        <p:spPr>
          <a:xfrm>
            <a:off x="2461590" y="2878800"/>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a:solidFill>
                  <a:srgbClr val="000099"/>
                </a:solidFill>
              </a:rPr>
              <a:t>Thỏ: rau, cỏ</a:t>
            </a:r>
            <a:endParaRPr lang="en-US" sz="2800" dirty="0">
              <a:solidFill>
                <a:srgbClr val="000099"/>
              </a:solidFill>
            </a:endParaRPr>
          </a:p>
          <a:p>
            <a:r>
              <a:rPr lang="de-DE" sz="2800" dirty="0">
                <a:solidFill>
                  <a:srgbClr val="000099"/>
                </a:solidFill>
                <a:latin typeface="Times New Roman" pitchFamily="18" charset="0"/>
                <a:cs typeface="Times New Roman" pitchFamily="18" charset="0"/>
              </a:rPr>
              <a:t>Bò: cỏ, cám...</a:t>
            </a:r>
            <a:endParaRPr lang="en-US" sz="2800" dirty="0">
              <a:solidFill>
                <a:srgbClr val="000099"/>
              </a:solidFill>
              <a:latin typeface="Times New Roman" pitchFamily="18" charset="0"/>
              <a:cs typeface="Times New Roman" pitchFamily="18" charset="0"/>
            </a:endParaRPr>
          </a:p>
          <a:p>
            <a:r>
              <a:rPr lang="de-DE" sz="2800" dirty="0">
                <a:solidFill>
                  <a:srgbClr val="000099"/>
                </a:solidFill>
                <a:latin typeface="Times New Roman" pitchFamily="18" charset="0"/>
                <a:cs typeface="Times New Roman" pitchFamily="18" charset="0"/>
              </a:rPr>
              <a:t>Chim: sâu, hạt...</a:t>
            </a:r>
          </a:p>
          <a:p>
            <a:r>
              <a:rPr lang="de-DE" sz="2800" dirty="0">
                <a:solidFill>
                  <a:srgbClr val="000099"/>
                </a:solidFill>
                <a:latin typeface="Times New Roman" pitchFamily="18" charset="0"/>
                <a:cs typeface="Times New Roman" pitchFamily="18" charset="0"/>
              </a:rPr>
              <a:t>Sóc: quả, hạt...</a:t>
            </a:r>
            <a:endParaRPr lang="en-US" sz="2800" dirty="0">
              <a:solidFill>
                <a:srgbClr val="000099"/>
              </a:solidFill>
              <a:latin typeface="Times New Roman" pitchFamily="18" charset="0"/>
              <a:cs typeface="Times New Roman" pitchFamily="18" charset="0"/>
            </a:endParaRPr>
          </a:p>
        </p:txBody>
      </p:sp>
      <p:sp>
        <p:nvSpPr>
          <p:cNvPr id="3" name="Rectangle: Rounded Corners 8">
            <a:extLst>
              <a:ext uri="{FF2B5EF4-FFF2-40B4-BE49-F238E27FC236}">
                <a16:creationId xmlns:a16="http://schemas.microsoft.com/office/drawing/2014/main" id="{A8FC2FF1-6334-4DB7-0B72-72FA1747DE90}"/>
              </a:ext>
            </a:extLst>
          </p:cNvPr>
          <p:cNvSpPr/>
          <p:nvPr/>
        </p:nvSpPr>
        <p:spPr>
          <a:xfrm>
            <a:off x="1104899" y="5034169"/>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26. TRAO </a:t>
            </a: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ĐỔI NƯỚC VÀ CHẤT DINH DƯỠNG Ở ĐỘNG VẬT</a:t>
            </a:r>
          </a:p>
        </p:txBody>
      </p:sp>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10255650" cy="2799779"/>
            <a:chOff x="5608085" y="1959665"/>
            <a:chExt cx="9828760" cy="353354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344350"/>
              <a:ext cx="9051840" cy="31488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địa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phương</a:t>
              </a:r>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bữa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đầy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hằng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khỏi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838200" y="1676400"/>
            <a:ext cx="9980248" cy="4524315"/>
          </a:xfrm>
          <a:prstGeom prst="rect">
            <a:avLst/>
          </a:prstGeom>
          <a:noFill/>
          <a:ln w="9525">
            <a:noFill/>
            <a:miter lim="800000"/>
            <a:headEnd/>
            <a:tailEnd/>
          </a:ln>
        </p:spPr>
        <p:txBody>
          <a:bodyPr wrap="square">
            <a:spAutoFit/>
          </a:bodyPr>
          <a:lstStyle/>
          <a:p>
            <a:r>
              <a:rPr lang="en-US" sz="4800" b="1" dirty="0">
                <a:solidFill>
                  <a:srgbClr val="002060"/>
                </a:solidFill>
                <a:latin typeface="Times New Roman" pitchFamily="18" charset="0"/>
                <a:cs typeface="Times New Roman" pitchFamily="18" charset="0"/>
              </a:rPr>
              <a:t>I. </a:t>
            </a:r>
            <a:r>
              <a:rPr lang="en-US" sz="4800" b="1" dirty="0" err="1">
                <a:solidFill>
                  <a:srgbClr val="002060"/>
                </a:solidFill>
                <a:latin typeface="Times New Roman" pitchFamily="18" charset="0"/>
                <a:cs typeface="Times New Roman" pitchFamily="18" charset="0"/>
              </a:rPr>
              <a:t>Quá</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trình</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trao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đổi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nước</a:t>
            </a:r>
            <a:r>
              <a:rPr lang="en-US" sz="4800" b="1" dirty="0">
                <a:solidFill>
                  <a:srgbClr val="002060"/>
                </a:solidFill>
                <a:latin typeface="Times New Roman" pitchFamily="18" charset="0"/>
                <a:cs typeface="Times New Roman" pitchFamily="18" charset="0"/>
              </a:rPr>
              <a:t> ở </a:t>
            </a:r>
            <a:r>
              <a:rPr lang="en-US" sz="4800" b="1" dirty="0" err="1">
                <a:solidFill>
                  <a:srgbClr val="002060"/>
                </a:solidFill>
                <a:latin typeface="Times New Roman" pitchFamily="18" charset="0"/>
                <a:cs typeface="Times New Roman" pitchFamily="18" charset="0"/>
              </a:rPr>
              <a:t>động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vật</a:t>
            </a:r>
            <a:endParaRPr lang="en-US" sz="4800" b="1" dirty="0">
              <a:solidFill>
                <a:srgbClr val="002060"/>
              </a:solidFill>
              <a:latin typeface="Times New Roman" pitchFamily="18" charset="0"/>
              <a:cs typeface="Times New Roman" pitchFamily="18" charset="0"/>
            </a:endParaRPr>
          </a:p>
          <a:p>
            <a:r>
              <a:rPr lang="en-US" sz="4800" b="1" dirty="0">
                <a:solidFill>
                  <a:srgbClr val="002060"/>
                </a:solidFill>
                <a:latin typeface="Times New Roman" pitchFamily="18" charset="0"/>
                <a:cs typeface="Times New Roman" pitchFamily="18" charset="0"/>
              </a:rPr>
              <a:t>II. </a:t>
            </a:r>
            <a:r>
              <a:rPr lang="en-US" sz="4800" b="1" dirty="0" err="1">
                <a:solidFill>
                  <a:srgbClr val="002060"/>
                </a:solidFill>
                <a:latin typeface="Times New Roman" pitchFamily="18" charset="0"/>
                <a:cs typeface="Times New Roman" pitchFamily="18" charset="0"/>
              </a:rPr>
              <a:t>Dinh</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dưỡng</a:t>
            </a:r>
            <a:r>
              <a:rPr lang="en-US" sz="4800" b="1" dirty="0">
                <a:solidFill>
                  <a:srgbClr val="002060"/>
                </a:solidFill>
                <a:latin typeface="Times New Roman" pitchFamily="18" charset="0"/>
                <a:cs typeface="Times New Roman" pitchFamily="18" charset="0"/>
              </a:rPr>
              <a:t> ở </a:t>
            </a:r>
            <a:r>
              <a:rPr lang="en-US" sz="4800" b="1" dirty="0" err="1">
                <a:solidFill>
                  <a:srgbClr val="002060"/>
                </a:solidFill>
                <a:latin typeface="Times New Roman" pitchFamily="18" charset="0"/>
                <a:cs typeface="Times New Roman" pitchFamily="18" charset="0"/>
              </a:rPr>
              <a:t>động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vật</a:t>
            </a:r>
            <a:endParaRPr lang="en-US" sz="4800" b="1" dirty="0">
              <a:solidFill>
                <a:srgbClr val="002060"/>
              </a:solidFill>
              <a:latin typeface="Times New Roman" pitchFamily="18" charset="0"/>
              <a:cs typeface="Times New Roman" pitchFamily="18" charset="0"/>
            </a:endParaRPr>
          </a:p>
          <a:p>
            <a:r>
              <a:rPr lang="en-US" sz="4800" b="1" dirty="0">
                <a:solidFill>
                  <a:srgbClr val="002060"/>
                </a:solidFill>
                <a:latin typeface="Times New Roman" pitchFamily="18" charset="0"/>
                <a:cs typeface="Times New Roman" pitchFamily="18" charset="0"/>
              </a:rPr>
              <a:t>III. </a:t>
            </a:r>
            <a:r>
              <a:rPr lang="en-US" sz="4800" b="1" dirty="0" err="1">
                <a:solidFill>
                  <a:srgbClr val="002060"/>
                </a:solidFill>
                <a:latin typeface="Times New Roman" pitchFamily="18" charset="0"/>
                <a:cs typeface="Times New Roman" pitchFamily="18" charset="0"/>
              </a:rPr>
              <a:t>Vận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dụng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trao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đổi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chất</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và</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chuyển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hoá</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năng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lượng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vào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thực</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tiễn</a:t>
            </a:r>
            <a:endParaRPr lang="en-US" sz="4800" b="1" dirty="0">
              <a:solidFill>
                <a:srgbClr val="002060"/>
              </a:solidFill>
              <a:latin typeface="Times New Roman" pitchFamily="18" charset="0"/>
              <a:cs typeface="Times New Roman" pitchFamily="18" charset="0"/>
            </a:endParaRPr>
          </a:p>
          <a:p>
            <a:endParaRPr lang="en-US" sz="4800" dirty="0">
              <a:latin typeface="Times New Roman" pitchFamily="18" charset="0"/>
              <a:cs typeface="Times New Roman" pitchFamily="18" charset="0"/>
            </a:endParaRPr>
          </a:p>
          <a:p>
            <a:endParaRPr lang="vi-VN" sz="48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a:solidFill>
                  <a:srgbClr val="002060"/>
                </a:solidFill>
                <a:latin typeface="Times New Roman" pitchFamily="18" charset="0"/>
                <a:cs typeface="Times New Roman" pitchFamily="18" charset="0"/>
              </a:rPr>
              <a:t>Quá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67584D8A-A24E-C6B0-DC53-9469F48CABC3}"/>
              </a:ext>
            </a:extLst>
          </p:cNvPr>
          <p:cNvGrpSpPr/>
          <p:nvPr/>
        </p:nvGrpSpPr>
        <p:grpSpPr>
          <a:xfrm>
            <a:off x="182554" y="1303682"/>
            <a:ext cx="9820075" cy="2125318"/>
            <a:chOff x="5608084" y="1959665"/>
            <a:chExt cx="6527594" cy="2125318"/>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a:solidFill>
                    <a:srgbClr val="C00000"/>
                  </a:solidFill>
                  <a:effectLst/>
                  <a:latin typeface="Times New Roman" panose="02020603050405020304" pitchFamily="18" charset="0"/>
                  <a:cs typeface="Times New Roman" panose="02020603050405020304" pitchFamily="18" charset="0"/>
                </a:rPr>
                <a:t>có</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nhu</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cầu</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nước</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như</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thế</a:t>
              </a:r>
              <a:r>
                <a:rPr lang="en-US" sz="2800" b="0" i="0" dirty="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descr="E:\dx  lieu\Nam hoc 2022-2023\GIAO AN\SINH 7- KHTN\KHTN CANH DIEU\BAI NÔP CUA NHOM SOAN GIAO AN\BAI 26 PP\anh 26.1.PNG">
            <a:extLst>
              <a:ext uri="{FF2B5EF4-FFF2-40B4-BE49-F238E27FC236}">
                <a16:creationId xmlns:a16="http://schemas.microsoft.com/office/drawing/2014/main" id="{98E750CD-4A1E-7C0C-5B80-F7BB35CBDD1D}"/>
              </a:ext>
            </a:extLst>
          </p:cNvPr>
          <p:cNvPicPr>
            <a:picLocks noChangeAspect="1" noChangeArrowheads="1"/>
          </p:cNvPicPr>
          <p:nvPr/>
        </p:nvPicPr>
        <p:blipFill>
          <a:blip r:embed="rId3"/>
          <a:srcRect/>
          <a:stretch>
            <a:fillRect/>
          </a:stretch>
        </p:blipFill>
        <p:spPr bwMode="auto">
          <a:xfrm>
            <a:off x="355555" y="1216780"/>
            <a:ext cx="7178009" cy="4337538"/>
          </a:xfrm>
          <a:prstGeom prst="rect">
            <a:avLst/>
          </a:prstGeom>
          <a:noFill/>
        </p:spPr>
      </p:pic>
      <p:sp>
        <p:nvSpPr>
          <p:cNvPr id="3" name="Rectangle: Rounded Corners 7">
            <a:extLst>
              <a:ext uri="{FF2B5EF4-FFF2-40B4-BE49-F238E27FC236}">
                <a16:creationId xmlns:a16="http://schemas.microsoft.com/office/drawing/2014/main" id="{87FA13BB-FCFE-9187-5CE1-2E917F8F4780}"/>
              </a:ext>
            </a:extLst>
          </p:cNvPr>
          <p:cNvSpPr/>
          <p:nvPr/>
        </p:nvSpPr>
        <p:spPr>
          <a:xfrm>
            <a:off x="171670" y="5519605"/>
            <a:ext cx="10875926" cy="82163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itchFamily="18" charset="0"/>
                <a:cs typeface="Times New Roman" pitchFamily="18" charset="0"/>
              </a:rPr>
              <a:t>Từ</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26.1,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xét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err="1">
                <a:solidFill>
                  <a:srgbClr val="002060"/>
                </a:solidFill>
                <a:latin typeface="Times New Roman" pitchFamily="18" charset="0"/>
                <a:cs typeface="Times New Roman" pitchFamily="18" charset="0"/>
              </a:rPr>
              <a:t>động</a:t>
            </a:r>
            <a:r>
              <a:rPr lang="en-US" sz="2800">
                <a:solidFill>
                  <a:srgbClr val="002060"/>
                </a:solidFill>
                <a:latin typeface="Times New Roman" pitchFamily="18" charset="0"/>
                <a:cs typeface="Times New Roman" pitchFamily="18" charset="0"/>
              </a:rPr>
              <a:t> vật</a:t>
            </a:r>
            <a:r>
              <a:rPr lang="en-US" sz="2800" b="0" i="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sp>
        <p:nvSpPr>
          <p:cNvPr id="4" name="Rectangle: Rounded Corners 7">
            <a:extLst>
              <a:ext uri="{FF2B5EF4-FFF2-40B4-BE49-F238E27FC236}">
                <a16:creationId xmlns:a16="http://schemas.microsoft.com/office/drawing/2014/main" id="{EAE25A5B-BAE8-93D6-725C-4CDD567C1C3B}"/>
              </a:ext>
            </a:extLst>
          </p:cNvPr>
          <p:cNvSpPr/>
          <p:nvPr/>
        </p:nvSpPr>
        <p:spPr>
          <a:xfrm>
            <a:off x="7533564" y="1881349"/>
            <a:ext cx="4555844"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FF0000"/>
                </a:solidFill>
                <a:effectLst/>
                <a:latin typeface="Times New Roman" pitchFamily="18" charset="0"/>
                <a:cs typeface="Times New Roman" pitchFamily="18" charset="0"/>
              </a:rPr>
              <a:t>Động vật </a:t>
            </a:r>
            <a:r>
              <a:rPr lang="en-US" sz="2800" b="0" i="0" dirty="0" err="1">
                <a:solidFill>
                  <a:srgbClr val="FF0000"/>
                </a:solidFill>
                <a:effectLst/>
                <a:latin typeface="Times New Roman" pitchFamily="18" charset="0"/>
                <a:cs typeface="Times New Roman" pitchFamily="18" charset="0"/>
              </a:rPr>
              <a:t>có</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nhu</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cầu</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nước</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khác</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de-DE" sz="2800" dirty="0">
                <a:solidFill>
                  <a:srgbClr val="FF000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x  lieu\Nam hoc 2022-2023\GIAO AN\SINH 7- KHTN\KHTN CANH DIEU\BAI NÔP CUA NHOM SOAN GIAO AN\BAI 26 PP\anh 26.1.PNG"/>
          <p:cNvPicPr>
            <a:picLocks noChangeAspect="1" noChangeArrowheads="1"/>
          </p:cNvPicPr>
          <p:nvPr/>
        </p:nvPicPr>
        <p:blipFill rotWithShape="1">
          <a:blip r:embed="rId2"/>
          <a:srcRect t="4233"/>
          <a:stretch/>
        </p:blipFill>
        <p:spPr bwMode="auto">
          <a:xfrm>
            <a:off x="2166264" y="120526"/>
            <a:ext cx="6340841" cy="4153928"/>
          </a:xfrm>
          <a:prstGeom prst="rect">
            <a:avLst/>
          </a:prstGeom>
          <a:noFill/>
        </p:spPr>
      </p:pic>
      <p:sp>
        <p:nvSpPr>
          <p:cNvPr id="6" name="Hộp Văn bản 5">
            <a:extLst>
              <a:ext uri="{FF2B5EF4-FFF2-40B4-BE49-F238E27FC236}">
                <a16:creationId xmlns:a16="http://schemas.microsoft.com/office/drawing/2014/main" id="{56A5CE87-FA85-841D-FE62-EF7FCC39B62B}"/>
              </a:ext>
            </a:extLst>
          </p:cNvPr>
          <p:cNvSpPr txBox="1"/>
          <p:nvPr/>
        </p:nvSpPr>
        <p:spPr>
          <a:xfrm>
            <a:off x="-67829" y="4174834"/>
            <a:ext cx="11131826" cy="461665"/>
          </a:xfrm>
          <a:prstGeom prst="rect">
            <a:avLst/>
          </a:prstGeom>
          <a:noFill/>
        </p:spPr>
        <p:txBody>
          <a:bodyPr wrap="square">
            <a:spAutoFit/>
          </a:bodyPr>
          <a:lstStyle/>
          <a:p>
            <a:pPr algn="ctr"/>
            <a:r>
              <a:rPr lang="en-US" sz="2400">
                <a:solidFill>
                  <a:srgbClr val="000099"/>
                </a:solidFill>
                <a:latin typeface="Times New Roman" pitchFamily="18" charset="0"/>
                <a:cs typeface="Times New Roman" pitchFamily="18" charset="0"/>
              </a:rPr>
              <a:t>C1. Tại sao nhu cầu nước lại khác nhau giữa các động vật và ở các nhiệt độ khác nhau</a:t>
            </a:r>
            <a:r>
              <a:rPr lang="en-US" sz="2400" b="0" i="0">
                <a:solidFill>
                  <a:srgbClr val="000099"/>
                </a:solidFill>
                <a:effectLst/>
                <a:latin typeface="Times New Roman" pitchFamily="18" charset="0"/>
                <a:cs typeface="Times New Roman" pitchFamily="18" charset="0"/>
              </a:rPr>
              <a:t>?</a:t>
            </a:r>
            <a:endParaRPr lang="en-US" sz="2400" b="0" i="0" dirty="0">
              <a:solidFill>
                <a:srgbClr val="000099"/>
              </a:solidFill>
              <a:effectLst/>
              <a:latin typeface="Times New Roman" pitchFamily="18" charset="0"/>
              <a:cs typeface="Times New Roman" pitchFamily="18" charset="0"/>
            </a:endParaRPr>
          </a:p>
        </p:txBody>
      </p:sp>
      <p:sp>
        <p:nvSpPr>
          <p:cNvPr id="10" name="Hộp Văn bản 9">
            <a:extLst>
              <a:ext uri="{FF2B5EF4-FFF2-40B4-BE49-F238E27FC236}">
                <a16:creationId xmlns:a16="http://schemas.microsoft.com/office/drawing/2014/main" id="{AAF9C7F6-3384-B431-D919-9FC0808B42E4}"/>
              </a:ext>
            </a:extLst>
          </p:cNvPr>
          <p:cNvSpPr txBox="1"/>
          <p:nvPr/>
        </p:nvSpPr>
        <p:spPr>
          <a:xfrm>
            <a:off x="27296" y="5347867"/>
            <a:ext cx="12027408" cy="830997"/>
          </a:xfrm>
          <a:prstGeom prst="rect">
            <a:avLst/>
          </a:prstGeom>
          <a:noFill/>
        </p:spPr>
        <p:txBody>
          <a:bodyPr wrap="square">
            <a:spAutoFit/>
          </a:bodyPr>
          <a:lstStyle/>
          <a:p>
            <a:r>
              <a:rPr lang="en-US" sz="2400">
                <a:solidFill>
                  <a:srgbClr val="000099"/>
                </a:solidFill>
                <a:latin typeface="Times New Roman" pitchFamily="18" charset="0"/>
                <a:cs typeface="Times New Roman" pitchFamily="18" charset="0"/>
              </a:rPr>
              <a:t>C2. Điều gì xảy ra nếu mỗi ngày chỉ cung cấp cho bò lấy sữa lượng nước như nhu cầu nước của bò lấy thịt?</a:t>
            </a:r>
            <a:endParaRPr lang="en-US" sz="2400" dirty="0">
              <a:solidFill>
                <a:srgbClr val="000099"/>
              </a:solidFill>
              <a:latin typeface="Times New Roman" pitchFamily="18" charset="0"/>
              <a:cs typeface="Times New Roman" pitchFamily="18" charset="0"/>
            </a:endParaRPr>
          </a:p>
        </p:txBody>
      </p:sp>
      <p:sp>
        <p:nvSpPr>
          <p:cNvPr id="12" name="Hộp Văn bản 11">
            <a:extLst>
              <a:ext uri="{FF2B5EF4-FFF2-40B4-BE49-F238E27FC236}">
                <a16:creationId xmlns:a16="http://schemas.microsoft.com/office/drawing/2014/main" id="{A1CD214B-A025-243F-A126-669329D06F0A}"/>
              </a:ext>
            </a:extLst>
          </p:cNvPr>
          <p:cNvSpPr txBox="1"/>
          <p:nvPr/>
        </p:nvSpPr>
        <p:spPr>
          <a:xfrm>
            <a:off x="59140" y="4544166"/>
            <a:ext cx="11654779" cy="830997"/>
          </a:xfrm>
          <a:prstGeom prst="rect">
            <a:avLst/>
          </a:prstGeom>
          <a:noFill/>
        </p:spPr>
        <p:txBody>
          <a:bodyPr wrap="square">
            <a:spAutoFit/>
          </a:bodyPr>
          <a:lstStyle/>
          <a:p>
            <a:r>
              <a:rPr lang="de-DE" sz="2400">
                <a:solidFill>
                  <a:srgbClr val="FF000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400" b="0" i="0" dirty="0">
              <a:solidFill>
                <a:srgbClr val="FF0000"/>
              </a:solidFill>
              <a:effectLst/>
              <a:latin typeface="Times New Roman" pitchFamily="18" charset="0"/>
              <a:cs typeface="Times New Roman" pitchFamily="18" charset="0"/>
            </a:endParaRPr>
          </a:p>
        </p:txBody>
      </p:sp>
      <p:sp>
        <p:nvSpPr>
          <p:cNvPr id="14" name="Hộp Văn bản 13">
            <a:extLst>
              <a:ext uri="{FF2B5EF4-FFF2-40B4-BE49-F238E27FC236}">
                <a16:creationId xmlns:a16="http://schemas.microsoft.com/office/drawing/2014/main" id="{D3884D76-8FA2-B7DC-6164-344594C179B9}"/>
              </a:ext>
            </a:extLst>
          </p:cNvPr>
          <p:cNvSpPr txBox="1"/>
          <p:nvPr/>
        </p:nvSpPr>
        <p:spPr>
          <a:xfrm>
            <a:off x="160645" y="6070997"/>
            <a:ext cx="11451768" cy="830997"/>
          </a:xfrm>
          <a:prstGeom prst="rect">
            <a:avLst/>
          </a:prstGeom>
          <a:noFill/>
        </p:spPr>
        <p:txBody>
          <a:bodyPr wrap="square">
            <a:spAutoFit/>
          </a:bodyPr>
          <a:lstStyle/>
          <a:p>
            <a:r>
              <a:rPr lang="de-DE" sz="2400">
                <a:solidFill>
                  <a:srgbClr val="FF000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52965" y="3611846"/>
            <a:ext cx="10435840" cy="79638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26.1,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hãy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420806" y="493496"/>
            <a:ext cx="10667999" cy="3009168"/>
          </a:xfrm>
          <a:prstGeom prst="rect">
            <a:avLst/>
          </a:prstGeom>
          <a:noFill/>
        </p:spPr>
      </p:pic>
      <p:sp>
        <p:nvSpPr>
          <p:cNvPr id="3" name="Rectangle: Rounded Corners 7">
            <a:extLst>
              <a:ext uri="{FF2B5EF4-FFF2-40B4-BE49-F238E27FC236}">
                <a16:creationId xmlns:a16="http://schemas.microsoft.com/office/drawing/2014/main" id="{E850A23D-907A-A81F-BCBC-296DA3A9B19E}"/>
              </a:ext>
            </a:extLst>
          </p:cNvPr>
          <p:cNvSpPr/>
          <p:nvPr/>
        </p:nvSpPr>
        <p:spPr>
          <a:xfrm>
            <a:off x="246709" y="3502664"/>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 Nguồn nước cung cấp cho con người: thức ăn và nước uống.</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Nước thải ra qua: hơi thở, bốc hơi qua da, mồ hôi, nước tiểu, nước trong phân.</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28600" y="-37208"/>
            <a:ext cx="10714890" cy="1230924"/>
            <a:chOff x="5608085" y="1959665"/>
            <a:chExt cx="6726291" cy="165164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mỗi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10 Sai lầm khi Uống nước khiến cơ thể Gặp nạn | BIMEIDC">
            <a:extLst>
              <a:ext uri="{FF2B5EF4-FFF2-40B4-BE49-F238E27FC236}">
                <a16:creationId xmlns:a16="http://schemas.microsoft.com/office/drawing/2014/main"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6566"/>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ác lưu ý để ép nước trái cây ra nhiều nước">
            <a:extLst>
              <a:ext uri="{FF2B5EF4-FFF2-40B4-BE49-F238E27FC236}">
                <a16:creationId xmlns:a16="http://schemas.microsoft.com/office/drawing/2014/main"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1405837"/>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ch nấu Canh cua rau đay đậm đà hương vị đồng quê | NETSPACE">
            <a:extLst>
              <a:ext uri="{FF2B5EF4-FFF2-40B4-BE49-F238E27FC236}">
                <a16:creationId xmlns:a16="http://schemas.microsoft.com/office/drawing/2014/main"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1357839"/>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a16="http://schemas.microsoft.com/office/drawing/2014/main"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1369562"/>
            <a:ext cx="2801815" cy="3001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7">
            <a:extLst>
              <a:ext uri="{FF2B5EF4-FFF2-40B4-BE49-F238E27FC236}">
                <a16:creationId xmlns:a16="http://schemas.microsoft.com/office/drawing/2014/main" id="{D1AB95E9-71B9-DE87-A759-BAE16863FE0F}"/>
              </a:ext>
            </a:extLst>
          </p:cNvPr>
          <p:cNvSpPr/>
          <p:nvPr/>
        </p:nvSpPr>
        <p:spPr>
          <a:xfrm>
            <a:off x="228600" y="4538589"/>
            <a:ext cx="11975258" cy="226839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rgbClr val="FF0000"/>
                </a:solidFill>
                <a:latin typeface="Times New Roman" pitchFamily="18" charset="0"/>
                <a:cs typeface="Times New Roman" pitchFamily="18" charset="0"/>
              </a:rPr>
              <a:t>Một số pháp biện pháp đảm bảo đủ nước cho cơ thể mỗi ngày:</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Mỗi người trưởng thành cần cung cấp cho cơ thể từ 1,5 đến 2 lít nước mỗi ngày.</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Uống nước ngay khi cảm thấy khát.</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Ăn nhiều loại quả mọng nước.</a:t>
            </a:r>
            <a:endParaRPr lang="en-US" sz="2400" dirty="0">
              <a:solidFill>
                <a:srgbClr val="FF0000"/>
              </a:solidFill>
              <a:latin typeface="Times New Roman" pitchFamily="18" charset="0"/>
              <a:cs typeface="Times New Roman" pitchFamily="18" charset="0"/>
            </a:endParaRPr>
          </a:p>
          <a:p>
            <a:pPr>
              <a:buFontTx/>
              <a:buChar char="-"/>
            </a:pPr>
            <a:r>
              <a:rPr lang="de-DE" sz="2400" dirty="0">
                <a:solidFill>
                  <a:srgbClr val="FF0000"/>
                </a:solidFill>
                <a:latin typeface="Times New Roman" pitchFamily="18" charset="0"/>
                <a:cs typeface="Times New Roman" pitchFamily="18" charset="0"/>
              </a:rPr>
              <a:t>Chế độ ăn uống hợp lí, đầy đủ dinh dưỡng.</a:t>
            </a:r>
          </a:p>
          <a:p>
            <a:pPr>
              <a:buFontTx/>
              <a:buChar char="-"/>
            </a:pPr>
            <a:r>
              <a:rPr lang="de-DE" sz="2400" dirty="0">
                <a:solidFill>
                  <a:srgbClr val="FF0000"/>
                </a:solidFill>
                <a:latin typeface="Times New Roman" pitchFamily="18" charset="0"/>
                <a:cs typeface="Times New Roman" pitchFamily="18" charset="0"/>
              </a:rPr>
              <a:t> Truyền nước khi cần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7">
            <a:extLst>
              <a:ext uri="{FF2B5EF4-FFF2-40B4-BE49-F238E27FC236}">
                <a16:creationId xmlns:a16="http://schemas.microsoft.com/office/drawing/2014/main" id="{267080EB-96FC-4D86-3147-600F1ABB3FE0}"/>
              </a:ext>
            </a:extLst>
          </p:cNvPr>
          <p:cNvSpPr/>
          <p:nvPr/>
        </p:nvSpPr>
        <p:spPr>
          <a:xfrm>
            <a:off x="691989" y="1037414"/>
            <a:ext cx="10808022" cy="114377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FF0000"/>
              </a:solidFill>
              <a:latin typeface="Times New Roman" pitchFamily="18" charset="0"/>
              <a:cs typeface="Times New Roman" pitchFamily="18" charset="0"/>
            </a:endParaRPr>
          </a:p>
        </p:txBody>
      </p:sp>
      <p:sp>
        <p:nvSpPr>
          <p:cNvPr id="4" name="Hộp Văn bản 3">
            <a:extLst>
              <a:ext uri="{FF2B5EF4-FFF2-40B4-BE49-F238E27FC236}">
                <a16:creationId xmlns:a16="http://schemas.microsoft.com/office/drawing/2014/main" id="{0D7AA82B-9EB3-DEB0-8385-DF9A50056AF0}"/>
              </a:ext>
            </a:extLst>
          </p:cNvPr>
          <p:cNvSpPr txBox="1"/>
          <p:nvPr/>
        </p:nvSpPr>
        <p:spPr>
          <a:xfrm>
            <a:off x="328360" y="368047"/>
            <a:ext cx="9667165" cy="523220"/>
          </a:xfrm>
          <a:prstGeom prst="rect">
            <a:avLst/>
          </a:prstGeom>
          <a:noFill/>
        </p:spPr>
        <p:txBody>
          <a:bodyPr wrap="square">
            <a:spAutoFit/>
          </a:bodyPr>
          <a:lstStyle/>
          <a:p>
            <a:r>
              <a:rPr lang="en-US" sz="2800">
                <a:solidFill>
                  <a:srgbClr val="000099"/>
                </a:solidFill>
                <a:latin typeface="Times New Roman" pitchFamily="18" charset="0"/>
                <a:cs typeface="Times New Roman" pitchFamily="18" charset="0"/>
              </a:rPr>
              <a:t> C1. Trong trường hợp nào phải truyền nước cho cơ thể?</a:t>
            </a:r>
            <a:endParaRPr lang="en-US" sz="2800" dirty="0">
              <a:solidFill>
                <a:srgbClr val="000099"/>
              </a:solidFill>
              <a:latin typeface="Times New Roman" pitchFamily="18" charset="0"/>
              <a:cs typeface="Times New Roman" pitchFamily="18" charset="0"/>
            </a:endParaRPr>
          </a:p>
        </p:txBody>
      </p:sp>
      <p:sp>
        <p:nvSpPr>
          <p:cNvPr id="10" name="Hộp Văn bản 9">
            <a:extLst>
              <a:ext uri="{FF2B5EF4-FFF2-40B4-BE49-F238E27FC236}">
                <a16:creationId xmlns:a16="http://schemas.microsoft.com/office/drawing/2014/main" id="{D03482F9-D128-E0B9-FC43-F2E3B1AB9D2A}"/>
              </a:ext>
            </a:extLst>
          </p:cNvPr>
          <p:cNvSpPr txBox="1"/>
          <p:nvPr/>
        </p:nvSpPr>
        <p:spPr>
          <a:xfrm>
            <a:off x="328360" y="2327340"/>
            <a:ext cx="9339907" cy="523220"/>
          </a:xfrm>
          <a:prstGeom prst="rect">
            <a:avLst/>
          </a:prstGeom>
          <a:noFill/>
        </p:spPr>
        <p:txBody>
          <a:bodyPr wrap="square">
            <a:spAutoFit/>
          </a:bodyPr>
          <a:lstStyle/>
          <a:p>
            <a:r>
              <a:rPr lang="en-US" sz="2800">
                <a:solidFill>
                  <a:srgbClr val="000099"/>
                </a:solidFill>
                <a:latin typeface="Times New Roman" pitchFamily="18" charset="0"/>
                <a:cs typeface="Times New Roman" pitchFamily="18" charset="0"/>
              </a:rPr>
              <a:t>C2. Ở người, ra mồ hôi có ý nghĩa gì với cơ thể</a:t>
            </a:r>
            <a:r>
              <a:rPr lang="en-US" sz="2800">
                <a:solidFill>
                  <a:srgbClr val="000099"/>
                </a:solidFill>
              </a:rPr>
              <a:t>?</a:t>
            </a:r>
            <a:endParaRPr lang="en-US" sz="2800" dirty="0">
              <a:solidFill>
                <a:srgbClr val="000099"/>
              </a:solidFill>
            </a:endParaRPr>
          </a:p>
        </p:txBody>
      </p:sp>
      <p:sp>
        <p:nvSpPr>
          <p:cNvPr id="12" name="Hộp Văn bản 11">
            <a:extLst>
              <a:ext uri="{FF2B5EF4-FFF2-40B4-BE49-F238E27FC236}">
                <a16:creationId xmlns:a16="http://schemas.microsoft.com/office/drawing/2014/main" id="{C6468729-B5BB-AFC7-C43E-D945503F21F1}"/>
              </a:ext>
            </a:extLst>
          </p:cNvPr>
          <p:cNvSpPr txBox="1"/>
          <p:nvPr/>
        </p:nvSpPr>
        <p:spPr>
          <a:xfrm>
            <a:off x="342198" y="3788783"/>
            <a:ext cx="11507604" cy="523220"/>
          </a:xfrm>
          <a:prstGeom prst="rect">
            <a:avLst/>
          </a:prstGeom>
          <a:noFill/>
        </p:spPr>
        <p:txBody>
          <a:bodyPr wrap="square">
            <a:spAutoFit/>
          </a:bodyPr>
          <a:lstStyle/>
          <a:p>
            <a:r>
              <a:rPr lang="en-US" sz="2800">
                <a:solidFill>
                  <a:srgbClr val="000099"/>
                </a:solidFill>
                <a:latin typeface="Times New Roman" pitchFamily="18" charset="0"/>
                <a:cs typeface="Times New Roman" pitchFamily="18" charset="0"/>
              </a:rPr>
              <a:t>C3. Vì sao ta cần uống nhiều nước hơn khi trời nắng hoặc khi vận động mạnh?</a:t>
            </a:r>
            <a:endParaRPr lang="en-US" sz="2800" dirty="0">
              <a:solidFill>
                <a:srgbClr val="000099"/>
              </a:solidFill>
              <a:latin typeface="Times New Roman" pitchFamily="18" charset="0"/>
              <a:cs typeface="Times New Roman" pitchFamily="18" charset="0"/>
            </a:endParaRPr>
          </a:p>
        </p:txBody>
      </p:sp>
      <p:sp>
        <p:nvSpPr>
          <p:cNvPr id="13" name="Rectangle: Rounded Corners 7">
            <a:extLst>
              <a:ext uri="{FF2B5EF4-FFF2-40B4-BE49-F238E27FC236}">
                <a16:creationId xmlns:a16="http://schemas.microsoft.com/office/drawing/2014/main" id="{0523A782-74AE-3019-66DD-A53BADB2E6DC}"/>
              </a:ext>
            </a:extLst>
          </p:cNvPr>
          <p:cNvSpPr/>
          <p:nvPr/>
        </p:nvSpPr>
        <p:spPr>
          <a:xfrm>
            <a:off x="795095" y="2950271"/>
            <a:ext cx="8733693" cy="73880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Giúp cơ thể cân bằng nhiệt, thải các chất độc hại ...</a:t>
            </a:r>
            <a:endParaRPr lang="en-US" sz="2800" dirty="0">
              <a:solidFill>
                <a:srgbClr val="FF0000"/>
              </a:solidFill>
              <a:latin typeface="Times New Roman" pitchFamily="18" charset="0"/>
              <a:cs typeface="Times New Roman" pitchFamily="18" charset="0"/>
            </a:endParaRPr>
          </a:p>
        </p:txBody>
      </p:sp>
      <p:sp>
        <p:nvSpPr>
          <p:cNvPr id="14" name="Rectangle: Rounded Corners 7">
            <a:extLst>
              <a:ext uri="{FF2B5EF4-FFF2-40B4-BE49-F238E27FC236}">
                <a16:creationId xmlns:a16="http://schemas.microsoft.com/office/drawing/2014/main" id="{58B03940-DD31-E973-DAA5-28C6EB18A46F}"/>
              </a:ext>
            </a:extLst>
          </p:cNvPr>
          <p:cNvSpPr/>
          <p:nvPr/>
        </p:nvSpPr>
        <p:spPr>
          <a:xfrm>
            <a:off x="795095" y="4487649"/>
            <a:ext cx="10714087" cy="161802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0" grpId="0"/>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a:t>
            </a:r>
            <a:r>
              <a:rPr lang="en-US" sz="3200" b="1" i="0" dirty="0">
                <a:solidFill>
                  <a:srgbClr val="002060"/>
                </a:solidFill>
                <a:effectLst/>
                <a:latin typeface="Times New Roman" pitchFamily="18" charset="0"/>
                <a:cs typeface="Times New Roman" pitchFamily="18" charset="0"/>
              </a:rPr>
              <a:t>I</a:t>
            </a:r>
            <a:r>
              <a:rPr lang="vi-VN" sz="3200" b="1" i="0" dirty="0">
                <a:solidFill>
                  <a:srgbClr val="002060"/>
                </a:solidFill>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dưỡng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thuộc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yếu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a:solidFill>
                  <a:srgbClr val="FF000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a:t>
            </a:r>
            <a:r>
              <a:rPr lang="de-DE" sz="2800">
                <a:solidFill>
                  <a:srgbClr val="FF0000"/>
                </a:solidFill>
                <a:latin typeface="Times New Roman" pitchFamily="18" charset="0"/>
                <a:cs typeface="Times New Roman" pitchFamily="18" charset="0"/>
              </a:rPr>
              <a:t>nhẹ…</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1783</Words>
  <Application>Microsoft Office PowerPoint</Application>
  <PresentationFormat>Màn hình rộng</PresentationFormat>
  <Paragraphs>86</Paragraphs>
  <Slides>21</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21</vt:i4>
      </vt:variant>
    </vt:vector>
  </HeadingPairs>
  <TitlesOfParts>
    <vt:vector size="26"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PHÚC</dc:creator>
  <cp:lastModifiedBy>Administrator</cp:lastModifiedBy>
  <cp:revision>107</cp:revision>
  <dcterms:created xsi:type="dcterms:W3CDTF">2022-06-21T01:59:13Z</dcterms:created>
  <dcterms:modified xsi:type="dcterms:W3CDTF">2025-04-08T11:20:44Z</dcterms:modified>
</cp:coreProperties>
</file>