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645" r:id="rId2"/>
    <p:sldId id="257" r:id="rId3"/>
    <p:sldId id="623" r:id="rId4"/>
    <p:sldId id="602" r:id="rId5"/>
    <p:sldId id="265" r:id="rId6"/>
    <p:sldId id="603" r:id="rId7"/>
    <p:sldId id="646" r:id="rId8"/>
    <p:sldId id="615" r:id="rId9"/>
    <p:sldId id="635" r:id="rId10"/>
    <p:sldId id="628" r:id="rId11"/>
    <p:sldId id="626" r:id="rId12"/>
    <p:sldId id="638" r:id="rId13"/>
    <p:sldId id="639" r:id="rId14"/>
    <p:sldId id="612" r:id="rId15"/>
    <p:sldId id="611" r:id="rId16"/>
    <p:sldId id="640" r:id="rId17"/>
    <p:sldId id="622" r:id="rId18"/>
    <p:sldId id="268" r:id="rId19"/>
    <p:sldId id="641" r:id="rId20"/>
    <p:sldId id="642" r:id="rId21"/>
    <p:sldId id="643" r:id="rId22"/>
    <p:sldId id="644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6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332AD-2E3F-4F37-962C-F55E9AF6794E}" type="datetimeFigureOut">
              <a:rPr lang="vi-VN" smtClean="0"/>
              <a:t>26/04/2024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8059C-917A-4978-BE5B-4916678CDB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400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255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13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396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573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09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0F7F2-7A1F-4C7B-8126-A89BE59F4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9FF95-2B57-451F-8739-BE27645D5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B01E2-8CF9-457F-B126-C7368052E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26/04/2024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82AF1-5A90-4A6E-8BDB-AEBFB9686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A54F4-B2E5-41AA-ABB6-82B248303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879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A36B5-ACF9-472D-AF0E-44AC5F762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FB25E-EAF8-4B42-894D-24622D176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05495-2909-46B3-A27E-E4A68BB87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26/04/2024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0E703-F8F5-4180-B3FC-AAAD0608D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11CB1-5A7E-4E3F-A08D-279F2FF43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498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B9555-E662-43CE-8310-77C59B9B6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FF1F33-3289-4DA5-95EE-C19DF7F6E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BE989-7554-4C3F-A2BC-4308CF19F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26/04/2024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0BB2E-6AB4-41EC-9C80-79F4DD6A8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8F84E-993E-4DCF-B625-27ADAB64B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8903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ut/>
      </p:transition>
    </mc:Choice>
    <mc:Fallback xmlns="">
      <p:transition spd="slow" advClick="0" advTm="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31B3E-3867-4AB8-A69A-FE3220046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A59DB-1EC1-45F7-A9A3-EC27BB3DF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8DC0E-E7C5-4E59-A710-84161A71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26/04/2024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FAA9-90F7-4EA2-BEAC-D2D346BF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F40A1-CD17-4353-A51A-EB99E6607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28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5FAB0-D97F-409D-8F4F-8720337F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AF4CA-BA68-4369-BF21-76DD920AA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A3C50-E0C2-461B-AE9C-EE50553CF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26/04/2024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CB4F9-5F9D-4BC8-9F16-24A6E5CFC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B83AC-89B6-48E5-B929-633D7D30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35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689FD-605A-48BA-93EA-D994C7C1C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572DD-58FF-48CA-A3F2-B247FB817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76637-AC6E-46EA-AB17-1983B06DE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9868B-8133-4B8C-B181-282EF9A3E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26/04/2024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9BB20-5867-4FA5-925D-2D0F4325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A9AE6-FF2A-4C23-A055-57720D71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170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8215F-333C-4BA6-998B-9B208E184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24DD3-E9CA-497E-86F8-A3DC42C9B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65CBF-722B-48D6-B9C0-312EC2EEF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374A96-0D7D-48B7-B5E7-7BF461F72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5B5BF7-2560-429A-BFD8-88B8BCFAD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3BD5E1-7B2E-4CDC-BE52-2A181B38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26/04/2024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B7F853-514B-4832-8393-8F723F01A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F2DC6C-44C5-45BE-872A-C0FF3B48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624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5AF69-4C74-4107-B55F-A311460ED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154543-24FE-446C-B7C5-BB8C3555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26/04/2024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A6234-2FDC-43E4-8A12-B5DD2DA30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657C90-2FD7-49E5-B649-E36697477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256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6F8B04-78FD-4D70-AACF-6E6376449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26/04/2024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8238FD-58AE-4582-B0B4-00921928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739F1-B363-4D00-88CD-560072B1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55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1065-9C3F-4D1A-A991-F95205197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0BA18-E14A-48A4-B892-824661E4D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DCFC3-2F95-4857-A123-03176ADDC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F07A4-84C9-459F-BFE7-06478D5E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26/04/2024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DB2D6-9708-457F-8AD4-B13F0024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FFC0E-BF81-4657-823A-DC237087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002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DED6C-6278-4C0E-B759-99EDF271D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B80A6-B6D6-441B-9837-BDC82049ED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05946-5907-45B4-AEA6-C3C9B3A4B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6D209-65FD-4802-98FC-3B49CF38B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26/04/2024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B2C97-15B9-4B3E-AC8A-3449BF858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B8854-C66F-4C7F-993F-474B3E16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135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A4239-E2E4-4317-AB28-3B3454BEB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B5BF2-C349-4FC5-8927-8FD3F6A19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FECC7-32C2-48C4-B252-4519CAD0BE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9B9BC-B867-427A-AF22-F7404A32E865}" type="datetimeFigureOut">
              <a:rPr lang="vi-VN" smtClean="0"/>
              <a:t>26/04/2024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3DDE2-B613-4BCC-8AE2-6CD2901D2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D6EDB-DC55-4666-8160-8457DC8C9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539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6FFD7CF-03D7-F4E9-74F9-87D49E6B2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099C540-B9F9-1A96-A202-8D6E72CAC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98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Lý thuyết Sinh sản ở động vật - Sinh học 11">
            <a:extLst>
              <a:ext uri="{FF2B5EF4-FFF2-40B4-BE49-F238E27FC236}">
                <a16:creationId xmlns:a16="http://schemas.microsoft.com/office/drawing/2014/main" id="{26F1FD3A-A132-4F9C-88E9-D673B05A5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743" y="24879"/>
            <a:ext cx="5305425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ác Hình Thức Sinh Sản Vô Tính Ở Đông Vật Là Gì ? Các Hình Thức, Ứng Dụng">
            <a:extLst>
              <a:ext uri="{FF2B5EF4-FFF2-40B4-BE49-F238E27FC236}">
                <a16:creationId xmlns:a16="http://schemas.microsoft.com/office/drawing/2014/main" id="{7B2B9F30-EFBD-4A14-9560-529F21675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90" y="4022163"/>
            <a:ext cx="2920817" cy="267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DF39E930-C1CC-D2F7-5685-C78E0C7873DC}"/>
              </a:ext>
            </a:extLst>
          </p:cNvPr>
          <p:cNvSpPr txBox="1"/>
          <p:nvPr/>
        </p:nvSpPr>
        <p:spPr>
          <a:xfrm>
            <a:off x="7647445" y="4284895"/>
            <a:ext cx="466294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vô tính ở động vật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Nẩy chồi</a:t>
            </a:r>
          </a:p>
          <a:p>
            <a:pPr marL="457200" indent="-457200">
              <a:buFontTx/>
              <a:buChar char="-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mảnh</a:t>
            </a:r>
          </a:p>
          <a:p>
            <a:pPr marL="457200" indent="-457200">
              <a:buFontTx/>
              <a:buChar char="-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 sản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3F7E8900-4905-96C1-F026-44831D16B71E}"/>
              </a:ext>
            </a:extLst>
          </p:cNvPr>
          <p:cNvSpPr txBox="1"/>
          <p:nvPr/>
        </p:nvSpPr>
        <p:spPr>
          <a:xfrm>
            <a:off x="6552219" y="3433799"/>
            <a:ext cx="39673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 mảnh ở giun dẹp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B22A30D0-62BE-00E8-6FB7-BB1D99ECFF28}"/>
              </a:ext>
            </a:extLst>
          </p:cNvPr>
          <p:cNvSpPr txBox="1"/>
          <p:nvPr/>
        </p:nvSpPr>
        <p:spPr>
          <a:xfrm>
            <a:off x="3090707" y="5192836"/>
            <a:ext cx="39673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Nẩy chồi ở thủy tức</a:t>
            </a:r>
            <a:endParaRPr lang="vi-VN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Giải bài 32 Khái quát về sinh sản và sinh sản vô tính ở sinh vật | Giải  khoa học tự nhiên 7 cánh diều - Tech12h">
            <a:extLst>
              <a:ext uri="{FF2B5EF4-FFF2-40B4-BE49-F238E27FC236}">
                <a16:creationId xmlns:a16="http://schemas.microsoft.com/office/drawing/2014/main" id="{A95080E2-A04B-4BD9-CF8C-751BC2F5E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6" b="5561"/>
          <a:stretch/>
        </p:blipFill>
        <p:spPr bwMode="auto">
          <a:xfrm>
            <a:off x="169890" y="86781"/>
            <a:ext cx="5222041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5">
            <a:extLst>
              <a:ext uri="{FF2B5EF4-FFF2-40B4-BE49-F238E27FC236}">
                <a16:creationId xmlns:a16="http://schemas.microsoft.com/office/drawing/2014/main" id="{E8D66D37-69E5-2158-7435-ACEC85DBEBA8}"/>
              </a:ext>
            </a:extLst>
          </p:cNvPr>
          <p:cNvSpPr txBox="1"/>
          <p:nvPr/>
        </p:nvSpPr>
        <p:spPr>
          <a:xfrm>
            <a:off x="1727893" y="3498943"/>
            <a:ext cx="39673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 mảnh ở sao biển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43A001BD-13A7-A8FA-305D-5F22C5AB1EF0}"/>
              </a:ext>
            </a:extLst>
          </p:cNvPr>
          <p:cNvSpPr txBox="1"/>
          <p:nvPr/>
        </p:nvSpPr>
        <p:spPr>
          <a:xfrm>
            <a:off x="1501283" y="1963206"/>
            <a:ext cx="292081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Trinh sản ở ong</a:t>
            </a:r>
            <a:endParaRPr lang="vi-VN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0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5">
            <a:extLst>
              <a:ext uri="{FF2B5EF4-FFF2-40B4-BE49-F238E27FC236}">
                <a16:creationId xmlns:a16="http://schemas.microsoft.com/office/drawing/2014/main" id="{B2ED4E97-C077-40FE-AA2A-B4EA42C5E9DD}"/>
              </a:ext>
            </a:extLst>
          </p:cNvPr>
          <p:cNvSpPr>
            <a:spLocks noEditPoints="1"/>
          </p:cNvSpPr>
          <p:nvPr/>
        </p:nvSpPr>
        <p:spPr bwMode="auto">
          <a:xfrm>
            <a:off x="1105824" y="1981929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E1AD5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45">
            <a:extLst>
              <a:ext uri="{FF2B5EF4-FFF2-40B4-BE49-F238E27FC236}">
                <a16:creationId xmlns:a16="http://schemas.microsoft.com/office/drawing/2014/main" id="{C4130A52-ADA7-4484-BEB4-33A7430635AF}"/>
              </a:ext>
            </a:extLst>
          </p:cNvPr>
          <p:cNvSpPr>
            <a:spLocks noEditPoints="1"/>
          </p:cNvSpPr>
          <p:nvPr/>
        </p:nvSpPr>
        <p:spPr bwMode="auto">
          <a:xfrm>
            <a:off x="1105824" y="3079478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CC5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45">
            <a:extLst>
              <a:ext uri="{FF2B5EF4-FFF2-40B4-BE49-F238E27FC236}">
                <a16:creationId xmlns:a16="http://schemas.microsoft.com/office/drawing/2014/main" id="{14AEEAF0-1DAE-4B18-8662-80FD600937B9}"/>
              </a:ext>
            </a:extLst>
          </p:cNvPr>
          <p:cNvSpPr>
            <a:spLocks noEditPoints="1"/>
          </p:cNvSpPr>
          <p:nvPr/>
        </p:nvSpPr>
        <p:spPr bwMode="auto">
          <a:xfrm>
            <a:off x="1105824" y="4177027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CF6B7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72FCFB88-8154-45D0-921F-DA41088AE517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3161043-3FD3-4DB8-9505-B79FEBF04BFE}"/>
              </a:ext>
            </a:extLst>
          </p:cNvPr>
          <p:cNvCxnSpPr>
            <a:cxnSpLocks/>
            <a:stCxn id="30" idx="2"/>
            <a:endCxn id="32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id="{45619ABE-0802-44A5-BFA1-008D86BC30EA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721C00B-2B99-4D42-B7CD-73AACFF15ACF}"/>
              </a:ext>
            </a:extLst>
          </p:cNvPr>
          <p:cNvSpPr txBox="1"/>
          <p:nvPr/>
        </p:nvSpPr>
        <p:spPr>
          <a:xfrm>
            <a:off x="4263618" y="689066"/>
            <a:ext cx="36647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VẬN DỤNG (BTVN)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1B06194-0691-4399-A301-77CD80D5CAE7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2998943-A164-4FCC-8267-284F86B39BA3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68FB255A-77F9-4957-9429-422522D7B314}"/>
              </a:ext>
            </a:extLst>
          </p:cNvPr>
          <p:cNvCxnSpPr>
            <a:cxnSpLocks/>
            <a:stCxn id="35" idx="2"/>
            <a:endCxn id="37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id="{EDB56163-9560-4491-AF66-8DC00B75264D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285BD6-D37D-4437-8BEC-A24B5F13257F}"/>
              </a:ext>
            </a:extLst>
          </p:cNvPr>
          <p:cNvSpPr txBox="1"/>
          <p:nvPr/>
        </p:nvSpPr>
        <p:spPr>
          <a:xfrm>
            <a:off x="2416199" y="2055515"/>
            <a:ext cx="9188400" cy="2803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vết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436371"/>
      </p:ext>
    </p:extLst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70538978-9C45-4A88-802B-646BB35D71EE}"/>
              </a:ext>
            </a:extLst>
          </p:cNvPr>
          <p:cNvSpPr/>
          <p:nvPr/>
        </p:nvSpPr>
        <p:spPr>
          <a:xfrm>
            <a:off x="1247270" y="-43361"/>
            <a:ext cx="3978656" cy="1026426"/>
          </a:xfrm>
          <a:prstGeom prst="rightArrow">
            <a:avLst>
              <a:gd name="adj1" fmla="val 50000"/>
              <a:gd name="adj2" fmla="val 8711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BD823E0F-5628-D9DC-05AB-9C077BA3F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6" y="789637"/>
            <a:ext cx="4411923" cy="5278725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06D1F8BC-1243-1BEF-8C1B-FC8FA581F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448" y="1422770"/>
            <a:ext cx="5939965" cy="2740188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2491B188-72A7-5D17-AF91-4A4CFE50B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95" y="789637"/>
            <a:ext cx="7810197" cy="434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8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28DB0F-BC7E-4126-A1FE-98F09EB9E5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785044"/>
              </p:ext>
            </p:extLst>
          </p:nvPr>
        </p:nvGraphicFramePr>
        <p:xfrm>
          <a:off x="361950" y="884272"/>
          <a:ext cx="11468100" cy="57585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413454453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798323768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59508013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1287630404"/>
                    </a:ext>
                  </a:extLst>
                </a:gridCol>
              </a:tblGrid>
              <a:tr h="18144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587998"/>
                  </a:ext>
                </a:extLst>
              </a:tr>
              <a:tr h="372329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Nảy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chồi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Trinh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mảnh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225693"/>
                  </a:ext>
                </a:extLst>
              </a:tr>
              <a:tr h="1135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nảy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mảnh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669378"/>
                  </a:ext>
                </a:extLst>
              </a:tr>
              <a:tr h="2996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Sau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hẳn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đực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mảnh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khuyết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779847"/>
                  </a:ext>
                </a:extLst>
              </a:tr>
              <a:tr h="563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 dụ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 khoang như: Thủy tức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 khớp như: Ong, kiến, rệp.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Đỉa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giun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dẹp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149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745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887103" y="689066"/>
            <a:ext cx="10467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030F29-5296-4DDD-8C9B-7C6E80DC7B8F}"/>
              </a:ext>
            </a:extLst>
          </p:cNvPr>
          <p:cNvSpPr txBox="1"/>
          <p:nvPr/>
        </p:nvSpPr>
        <p:spPr>
          <a:xfrm>
            <a:off x="2497169" y="1338637"/>
            <a:ext cx="73281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图片 1">
            <a:extLst>
              <a:ext uri="{FF2B5EF4-FFF2-40B4-BE49-F238E27FC236}">
                <a16:creationId xmlns:a16="http://schemas.microsoft.com/office/drawing/2014/main" id="{A4FC5EC7-3781-4D95-950A-A141B340C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03" y="2390425"/>
            <a:ext cx="4653814" cy="345283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A3DE52C-4672-4308-B14E-AF335A90A742}"/>
              </a:ext>
            </a:extLst>
          </p:cNvPr>
          <p:cNvSpPr txBox="1"/>
          <p:nvPr/>
        </p:nvSpPr>
        <p:spPr>
          <a:xfrm>
            <a:off x="5943599" y="2701410"/>
            <a:ext cx="5886797" cy="217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thợ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4" descr="Chú O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157B8E4E-5F98-41B2-B0D7-137E4E9BC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334" y="-213980"/>
            <a:ext cx="2437029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Tìm hiểu về Ong chúa, Ong Thợ, Ong Đực. Vai trò và nhiệm vụ của từng c –  Công ty Cổ Phần Thương Mại PRONZ">
            <a:extLst>
              <a:ext uri="{FF2B5EF4-FFF2-40B4-BE49-F238E27FC236}">
                <a16:creationId xmlns:a16="http://schemas.microsoft.com/office/drawing/2014/main" id="{7452AA90-0522-4401-B7E6-4503EF6CD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2344" r="3753" b="12209"/>
          <a:stretch/>
        </p:blipFill>
        <p:spPr bwMode="auto">
          <a:xfrm>
            <a:off x="7265329" y="4942474"/>
            <a:ext cx="3243335" cy="180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656659"/>
      </p:ext>
    </p:extLst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3F145B-8F29-4DF9-BA2B-261DC2CAD0AC}"/>
              </a:ext>
            </a:extLst>
          </p:cNvPr>
          <p:cNvSpPr/>
          <p:nvPr/>
        </p:nvSpPr>
        <p:spPr>
          <a:xfrm>
            <a:off x="325937" y="620922"/>
            <a:ext cx="11540125" cy="58098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– 2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cây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629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14">
            <a:extLst>
              <a:ext uri="{FF2B5EF4-FFF2-40B4-BE49-F238E27FC236}">
                <a16:creationId xmlns:a16="http://schemas.microsoft.com/office/drawing/2014/main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16">
            <a:extLst>
              <a:ext uri="{FF2B5EF4-FFF2-40B4-BE49-F238E27FC236}">
                <a16:creationId xmlns:a16="http://schemas.microsoft.com/office/drawing/2014/main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id="{EB0D04F2-23ED-423A-AD7C-78F07123A36A}"/>
              </a:ext>
            </a:extLst>
          </p:cNvPr>
          <p:cNvSpPr txBox="1"/>
          <p:nvPr/>
        </p:nvSpPr>
        <p:spPr>
          <a:xfrm>
            <a:off x="1698518" y="296526"/>
            <a:ext cx="97689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tiễn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24">
            <a:extLst>
              <a:ext uri="{FF2B5EF4-FFF2-40B4-BE49-F238E27FC236}">
                <a16:creationId xmlns:a16="http://schemas.microsoft.com/office/drawing/2014/main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5A9464-5B08-4294-B10A-446F10B9F3AE}"/>
              </a:ext>
            </a:extLst>
          </p:cNvPr>
          <p:cNvSpPr txBox="1"/>
          <p:nvPr/>
        </p:nvSpPr>
        <p:spPr>
          <a:xfrm>
            <a:off x="391325" y="122360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32.4,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giâm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cành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chiết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cành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cấy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b="1" i="1" dirty="0">
              <a:solidFill>
                <a:srgbClr val="002060"/>
              </a:solidFill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72C8CD6E-00B0-4766-961A-4C85BF626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272" y="983065"/>
            <a:ext cx="5026612" cy="531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487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14">
            <a:extLst>
              <a:ext uri="{FF2B5EF4-FFF2-40B4-BE49-F238E27FC236}">
                <a16:creationId xmlns:a16="http://schemas.microsoft.com/office/drawing/2014/main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id="{EB0D04F2-23ED-423A-AD7C-78F07123A36A}"/>
              </a:ext>
            </a:extLst>
          </p:cNvPr>
          <p:cNvSpPr txBox="1"/>
          <p:nvPr/>
        </p:nvSpPr>
        <p:spPr>
          <a:xfrm>
            <a:off x="4512858" y="540845"/>
            <a:ext cx="3166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Ai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nhanh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tay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hơn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?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id="{9144A439-9A1D-4F24-A7E3-B295289F4632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418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>
            <a:extLst>
              <a:ext uri="{FF2B5EF4-FFF2-40B4-BE49-F238E27FC236}">
                <a16:creationId xmlns:a16="http://schemas.microsoft.com/office/drawing/2014/main" id="{67C8434F-EBFC-46D7-BFA5-7B4FC3F81251}"/>
              </a:ext>
            </a:extLst>
          </p:cNvPr>
          <p:cNvSpPr/>
          <p:nvPr/>
        </p:nvSpPr>
        <p:spPr>
          <a:xfrm>
            <a:off x="1054815" y="2336577"/>
            <a:ext cx="749594" cy="749594"/>
          </a:xfrm>
          <a:prstGeom prst="ellipse">
            <a:avLst/>
          </a:prstGeom>
          <a:solidFill>
            <a:srgbClr val="E1AD58"/>
          </a:solidFill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1</a:t>
            </a:r>
            <a:endParaRPr lang="zh-CN" altLang="en-US" sz="2800" dirty="0">
              <a:solidFill>
                <a:srgbClr val="F2F2F2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8F699F38-9D27-4C9A-8869-9B9ADEAB4F39}"/>
              </a:ext>
            </a:extLst>
          </p:cNvPr>
          <p:cNvSpPr/>
          <p:nvPr/>
        </p:nvSpPr>
        <p:spPr>
          <a:xfrm>
            <a:off x="1054815" y="3360077"/>
            <a:ext cx="749594" cy="749594"/>
          </a:xfrm>
          <a:prstGeom prst="ellipse">
            <a:avLst/>
          </a:prstGeom>
          <a:solidFill>
            <a:srgbClr val="8CC5DF"/>
          </a:solidFill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2</a:t>
            </a:r>
            <a:endParaRPr lang="zh-CN" altLang="en-US" sz="2800" dirty="0">
              <a:solidFill>
                <a:srgbClr val="F2F2F2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34F74582-FC70-4F0C-AE4A-2B8DEB1B2E88}"/>
              </a:ext>
            </a:extLst>
          </p:cNvPr>
          <p:cNvSpPr/>
          <p:nvPr/>
        </p:nvSpPr>
        <p:spPr>
          <a:xfrm>
            <a:off x="1054815" y="4383577"/>
            <a:ext cx="749594" cy="749594"/>
          </a:xfrm>
          <a:prstGeom prst="ellipse">
            <a:avLst/>
          </a:prstGeom>
          <a:solidFill>
            <a:srgbClr val="CF6B71"/>
          </a:solidFill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3</a:t>
            </a:r>
            <a:endParaRPr lang="zh-CN" altLang="en-US" sz="2800" dirty="0">
              <a:solidFill>
                <a:srgbClr val="F2F2F2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FB095CFC-9924-474A-98DD-168871683F72}"/>
              </a:ext>
            </a:extLst>
          </p:cNvPr>
          <p:cNvSpPr/>
          <p:nvPr/>
        </p:nvSpPr>
        <p:spPr>
          <a:xfrm>
            <a:off x="1054815" y="5407077"/>
            <a:ext cx="749594" cy="749594"/>
          </a:xfrm>
          <a:prstGeom prst="ellipse">
            <a:avLst/>
          </a:prstGeom>
          <a:solidFill>
            <a:srgbClr val="ECC95D"/>
          </a:solidFill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4</a:t>
            </a:r>
            <a:endParaRPr lang="zh-CN" altLang="en-US" sz="2800" dirty="0">
              <a:solidFill>
                <a:srgbClr val="F2F2F2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E7793051-6A64-4EB0-B42A-F85E8B6FD675}"/>
              </a:ext>
            </a:extLst>
          </p:cNvPr>
          <p:cNvSpPr/>
          <p:nvPr/>
        </p:nvSpPr>
        <p:spPr>
          <a:xfrm>
            <a:off x="8143178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725FB77E-E73B-4C0A-84FD-6B9BFE5444E3}"/>
              </a:ext>
            </a:extLst>
          </p:cNvPr>
          <p:cNvCxnSpPr>
            <a:cxnSpLocks/>
            <a:stCxn id="33" idx="2"/>
            <a:endCxn id="35" idx="6"/>
          </p:cNvCxnSpPr>
          <p:nvPr/>
        </p:nvCxnSpPr>
        <p:spPr>
          <a:xfrm flipH="1">
            <a:off x="2934897" y="1376174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>
            <a:extLst>
              <a:ext uri="{FF2B5EF4-FFF2-40B4-BE49-F238E27FC236}">
                <a16:creationId xmlns:a16="http://schemas.microsoft.com/office/drawing/2014/main" id="{9B984D5D-6E36-4DFC-B6D2-CCF91E28BEE8}"/>
              </a:ext>
            </a:extLst>
          </p:cNvPr>
          <p:cNvSpPr/>
          <p:nvPr/>
        </p:nvSpPr>
        <p:spPr>
          <a:xfrm>
            <a:off x="2826897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64BC8BE-CE7C-4E51-BA2B-2F3DF763DD70}"/>
              </a:ext>
            </a:extLst>
          </p:cNvPr>
          <p:cNvSpPr txBox="1"/>
          <p:nvPr/>
        </p:nvSpPr>
        <p:spPr>
          <a:xfrm>
            <a:off x="2674242" y="689066"/>
            <a:ext cx="68435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1. Có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mấy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hình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thức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ở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?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93549CD-33A4-4E24-9B4B-EF74D3A42440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702D372D-4E83-4D1C-86C2-8DAC83FED0F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530DBDA9-9E79-4F5C-955B-41C3D3AD1443}"/>
              </a:ext>
            </a:extLst>
          </p:cNvPr>
          <p:cNvCxnSpPr>
            <a:cxnSpLocks/>
            <a:stCxn id="38" idx="2"/>
            <a:endCxn id="40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>
            <a:extLst>
              <a:ext uri="{FF2B5EF4-FFF2-40B4-BE49-F238E27FC236}">
                <a16:creationId xmlns:a16="http://schemas.microsoft.com/office/drawing/2014/main" id="{B42B6D92-6EA8-4FA3-B9A3-235B96E7B975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72720" y="2153920"/>
            <a:ext cx="34442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  <a:p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  <a:p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1991360" y="3347671"/>
            <a:ext cx="5588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881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2">
            <a:extLst>
              <a:ext uri="{FF2B5EF4-FFF2-40B4-BE49-F238E27FC236}">
                <a16:creationId xmlns:a16="http://schemas.microsoft.com/office/drawing/2014/main" id="{E7793051-6A64-4EB0-B42A-F85E8B6FD675}"/>
              </a:ext>
            </a:extLst>
          </p:cNvPr>
          <p:cNvSpPr/>
          <p:nvPr/>
        </p:nvSpPr>
        <p:spPr>
          <a:xfrm>
            <a:off x="8143178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33">
            <a:extLst>
              <a:ext uri="{FF2B5EF4-FFF2-40B4-BE49-F238E27FC236}">
                <a16:creationId xmlns:a16="http://schemas.microsoft.com/office/drawing/2014/main" id="{725FB77E-E73B-4C0A-84FD-6B9BFE5444E3}"/>
              </a:ext>
            </a:extLst>
          </p:cNvPr>
          <p:cNvCxnSpPr>
            <a:cxnSpLocks/>
            <a:stCxn id="4" idx="2"/>
            <a:endCxn id="6" idx="6"/>
          </p:cNvCxnSpPr>
          <p:nvPr/>
        </p:nvCxnSpPr>
        <p:spPr>
          <a:xfrm flipH="1">
            <a:off x="2934897" y="1376174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34">
            <a:extLst>
              <a:ext uri="{FF2B5EF4-FFF2-40B4-BE49-F238E27FC236}">
                <a16:creationId xmlns:a16="http://schemas.microsoft.com/office/drawing/2014/main" id="{9B984D5D-6E36-4DFC-B6D2-CCF91E28BEE8}"/>
              </a:ext>
            </a:extLst>
          </p:cNvPr>
          <p:cNvSpPr/>
          <p:nvPr/>
        </p:nvSpPr>
        <p:spPr>
          <a:xfrm>
            <a:off x="2826897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35">
            <a:extLst>
              <a:ext uri="{FF2B5EF4-FFF2-40B4-BE49-F238E27FC236}">
                <a16:creationId xmlns:a16="http://schemas.microsoft.com/office/drawing/2014/main" id="{264BC8BE-CE7C-4E51-BA2B-2F3DF763DD70}"/>
              </a:ext>
            </a:extLst>
          </p:cNvPr>
          <p:cNvSpPr txBox="1"/>
          <p:nvPr/>
        </p:nvSpPr>
        <p:spPr>
          <a:xfrm>
            <a:off x="2866602" y="689066"/>
            <a:ext cx="7359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hình thức sinh sản của sinh vật là:</a:t>
            </a:r>
          </a:p>
        </p:txBody>
      </p:sp>
      <p:sp>
        <p:nvSpPr>
          <p:cNvPr id="8" name="椭圆 37">
            <a:extLst>
              <a:ext uri="{FF2B5EF4-FFF2-40B4-BE49-F238E27FC236}">
                <a16:creationId xmlns:a16="http://schemas.microsoft.com/office/drawing/2014/main" id="{702D372D-4E83-4D1C-86C2-8DAC83FED0F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38">
            <a:extLst>
              <a:ext uri="{FF2B5EF4-FFF2-40B4-BE49-F238E27FC236}">
                <a16:creationId xmlns:a16="http://schemas.microsoft.com/office/drawing/2014/main" id="{530DBDA9-9E79-4F5C-955B-41C3D3AD1443}"/>
              </a:ext>
            </a:extLst>
          </p:cNvPr>
          <p:cNvCxnSpPr>
            <a:cxnSpLocks/>
            <a:stCxn id="8" idx="2"/>
            <a:endCxn id="10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39">
            <a:extLst>
              <a:ext uri="{FF2B5EF4-FFF2-40B4-BE49-F238E27FC236}">
                <a16:creationId xmlns:a16="http://schemas.microsoft.com/office/drawing/2014/main" id="{B42B6D92-6EA8-4FA3-B9A3-235B96E7B975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38960" y="2468880"/>
            <a:ext cx="1149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A. Sinh sản vô tính và sinh sản hữu tính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B. Sinh sản vô tính và sinh sản phân mảnh</a:t>
            </a:r>
          </a:p>
          <a:p>
            <a:pPr lvl="0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C. Sinh sản vô tính và sinh sản sinh dưỡng.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9306560" y="2312547"/>
            <a:ext cx="5588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1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id="{67AFD83C-A8F8-4087-A886-B7EACD8FB2C4}"/>
              </a:ext>
            </a:extLst>
          </p:cNvPr>
          <p:cNvGrpSpPr/>
          <p:nvPr/>
        </p:nvGrpSpPr>
        <p:grpSpPr>
          <a:xfrm>
            <a:off x="1888345" y="1559261"/>
            <a:ext cx="10854519" cy="985306"/>
            <a:chOff x="5569931" y="2521677"/>
            <a:chExt cx="6622069" cy="985306"/>
          </a:xfrm>
        </p:grpSpPr>
        <p:grpSp>
          <p:nvGrpSpPr>
            <p:cNvPr id="6" name="组合 11">
              <a:extLst>
                <a:ext uri="{FF2B5EF4-FFF2-40B4-BE49-F238E27FC236}">
                  <a16:creationId xmlns:a16="http://schemas.microsoft.com/office/drawing/2014/main" id="{E428A5FF-0688-4513-A1F9-576DE479B304}"/>
                </a:ext>
              </a:extLst>
            </p:cNvPr>
            <p:cNvGrpSpPr/>
            <p:nvPr/>
          </p:nvGrpSpPr>
          <p:grpSpPr>
            <a:xfrm>
              <a:off x="5569931" y="2521677"/>
              <a:ext cx="5628481" cy="985306"/>
              <a:chOff x="867999" y="2195416"/>
              <a:chExt cx="5628481" cy="985306"/>
            </a:xfrm>
          </p:grpSpPr>
          <p:sp>
            <p:nvSpPr>
              <p:cNvPr id="8" name="矩形: 圆角 12">
                <a:extLst>
                  <a:ext uri="{FF2B5EF4-FFF2-40B4-BE49-F238E27FC236}">
                    <a16:creationId xmlns:a16="http://schemas.microsoft.com/office/drawing/2014/main" id="{BDC8C94F-76D2-47BE-B362-EFA2FC39D80F}"/>
                  </a:ext>
                </a:extLst>
              </p:cNvPr>
              <p:cNvSpPr/>
              <p:nvPr/>
            </p:nvSpPr>
            <p:spPr>
              <a:xfrm>
                <a:off x="867999" y="2195416"/>
                <a:ext cx="562848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13">
                <a:extLst>
                  <a:ext uri="{FF2B5EF4-FFF2-40B4-BE49-F238E27FC236}">
                    <a16:creationId xmlns:a16="http://schemas.microsoft.com/office/drawing/2014/main" id="{E552B390-C8BA-42AC-852B-0E404C7E0472}"/>
                  </a:ext>
                </a:extLst>
              </p:cNvPr>
              <p:cNvSpPr txBox="1"/>
              <p:nvPr/>
            </p:nvSpPr>
            <p:spPr>
              <a:xfrm>
                <a:off x="2659531" y="2260730"/>
                <a:ext cx="184731" cy="440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20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直接连接符 4">
              <a:extLst>
                <a:ext uri="{FF2B5EF4-FFF2-40B4-BE49-F238E27FC236}">
                  <a16:creationId xmlns:a16="http://schemas.microsoft.com/office/drawing/2014/main" id="{3C960BF1-33EF-4809-9AED-288D9C53DD51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11198412" y="3006564"/>
              <a:ext cx="993588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BDEECF9-DC46-4E33-9FD2-10D0D7C89132}"/>
              </a:ext>
            </a:extLst>
          </p:cNvPr>
          <p:cNvSpPr txBox="1"/>
          <p:nvPr/>
        </p:nvSpPr>
        <p:spPr>
          <a:xfrm>
            <a:off x="1888345" y="1747496"/>
            <a:ext cx="9376514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nòi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3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2">
            <a:extLst>
              <a:ext uri="{FF2B5EF4-FFF2-40B4-BE49-F238E27FC236}">
                <a16:creationId xmlns:a16="http://schemas.microsoft.com/office/drawing/2014/main" id="{E7793051-6A64-4EB0-B42A-F85E8B6FD675}"/>
              </a:ext>
            </a:extLst>
          </p:cNvPr>
          <p:cNvSpPr/>
          <p:nvPr/>
        </p:nvSpPr>
        <p:spPr>
          <a:xfrm>
            <a:off x="8143178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33">
            <a:extLst>
              <a:ext uri="{FF2B5EF4-FFF2-40B4-BE49-F238E27FC236}">
                <a16:creationId xmlns:a16="http://schemas.microsoft.com/office/drawing/2014/main" id="{725FB77E-E73B-4C0A-84FD-6B9BFE5444E3}"/>
              </a:ext>
            </a:extLst>
          </p:cNvPr>
          <p:cNvCxnSpPr>
            <a:cxnSpLocks/>
            <a:stCxn id="4" idx="2"/>
            <a:endCxn id="6" idx="6"/>
          </p:cNvCxnSpPr>
          <p:nvPr/>
        </p:nvCxnSpPr>
        <p:spPr>
          <a:xfrm flipH="1">
            <a:off x="2934897" y="1376174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34">
            <a:extLst>
              <a:ext uri="{FF2B5EF4-FFF2-40B4-BE49-F238E27FC236}">
                <a16:creationId xmlns:a16="http://schemas.microsoft.com/office/drawing/2014/main" id="{9B984D5D-6E36-4DFC-B6D2-CCF91E28BEE8}"/>
              </a:ext>
            </a:extLst>
          </p:cNvPr>
          <p:cNvSpPr/>
          <p:nvPr/>
        </p:nvSpPr>
        <p:spPr>
          <a:xfrm>
            <a:off x="2826897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35">
            <a:extLst>
              <a:ext uri="{FF2B5EF4-FFF2-40B4-BE49-F238E27FC236}">
                <a16:creationId xmlns:a16="http://schemas.microsoft.com/office/drawing/2014/main" id="{264BC8BE-CE7C-4E51-BA2B-2F3DF763DD70}"/>
              </a:ext>
            </a:extLst>
          </p:cNvPr>
          <p:cNvSpPr txBox="1"/>
          <p:nvPr/>
        </p:nvSpPr>
        <p:spPr>
          <a:xfrm>
            <a:off x="2990036" y="689066"/>
            <a:ext cx="6211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Sinh sản vô tính có đặc điểm gì?</a:t>
            </a:r>
            <a:endParaRPr lang="zh-CN" alt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椭圆 37">
            <a:extLst>
              <a:ext uri="{FF2B5EF4-FFF2-40B4-BE49-F238E27FC236}">
                <a16:creationId xmlns:a16="http://schemas.microsoft.com/office/drawing/2014/main" id="{702D372D-4E83-4D1C-86C2-8DAC83FED0F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38">
            <a:extLst>
              <a:ext uri="{FF2B5EF4-FFF2-40B4-BE49-F238E27FC236}">
                <a16:creationId xmlns:a16="http://schemas.microsoft.com/office/drawing/2014/main" id="{530DBDA9-9E79-4F5C-955B-41C3D3AD1443}"/>
              </a:ext>
            </a:extLst>
          </p:cNvPr>
          <p:cNvCxnSpPr>
            <a:cxnSpLocks/>
            <a:stCxn id="8" idx="2"/>
            <a:endCxn id="10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39">
            <a:extLst>
              <a:ext uri="{FF2B5EF4-FFF2-40B4-BE49-F238E27FC236}">
                <a16:creationId xmlns:a16="http://schemas.microsoft.com/office/drawing/2014/main" id="{B42B6D92-6EA8-4FA3-B9A3-235B96E7B975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863600" y="2174566"/>
            <a:ext cx="10962640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 thể con chỉ nhận được chất di truyền của mẹ nên giống nhau và giống mẹ.</a:t>
            </a:r>
            <a:endParaRPr lang="en-US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 có sự kết hợp giữa yếu tố đực và yếu tố cái.</a:t>
            </a:r>
            <a:endParaRPr lang="en-US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sự kết hợp giữa yếu tố đực và yếu tố cái</a:t>
            </a:r>
            <a:endParaRPr lang="en-US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 A và C đều đúng.</a:t>
            </a:r>
            <a:endParaRPr lang="en-US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4683760" y="4139595"/>
            <a:ext cx="5588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8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32">
            <a:extLst>
              <a:ext uri="{FF2B5EF4-FFF2-40B4-BE49-F238E27FC236}">
                <a16:creationId xmlns:a16="http://schemas.microsoft.com/office/drawing/2014/main" id="{E7793051-6A64-4EB0-B42A-F85E8B6FD675}"/>
              </a:ext>
            </a:extLst>
          </p:cNvPr>
          <p:cNvSpPr/>
          <p:nvPr/>
        </p:nvSpPr>
        <p:spPr>
          <a:xfrm>
            <a:off x="8143178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33">
            <a:extLst>
              <a:ext uri="{FF2B5EF4-FFF2-40B4-BE49-F238E27FC236}">
                <a16:creationId xmlns:a16="http://schemas.microsoft.com/office/drawing/2014/main" id="{725FB77E-E73B-4C0A-84FD-6B9BFE5444E3}"/>
              </a:ext>
            </a:extLst>
          </p:cNvPr>
          <p:cNvCxnSpPr>
            <a:cxnSpLocks/>
            <a:stCxn id="5" idx="2"/>
            <a:endCxn id="7" idx="6"/>
          </p:cNvCxnSpPr>
          <p:nvPr/>
        </p:nvCxnSpPr>
        <p:spPr>
          <a:xfrm flipH="1">
            <a:off x="2934897" y="1376174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34">
            <a:extLst>
              <a:ext uri="{FF2B5EF4-FFF2-40B4-BE49-F238E27FC236}">
                <a16:creationId xmlns:a16="http://schemas.microsoft.com/office/drawing/2014/main" id="{9B984D5D-6E36-4DFC-B6D2-CCF91E28BEE8}"/>
              </a:ext>
            </a:extLst>
          </p:cNvPr>
          <p:cNvSpPr/>
          <p:nvPr/>
        </p:nvSpPr>
        <p:spPr>
          <a:xfrm>
            <a:off x="2826897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35">
            <a:extLst>
              <a:ext uri="{FF2B5EF4-FFF2-40B4-BE49-F238E27FC236}">
                <a16:creationId xmlns:a16="http://schemas.microsoft.com/office/drawing/2014/main" id="{264BC8BE-CE7C-4E51-BA2B-2F3DF763DD70}"/>
              </a:ext>
            </a:extLst>
          </p:cNvPr>
          <p:cNvSpPr txBox="1"/>
          <p:nvPr/>
        </p:nvSpPr>
        <p:spPr>
          <a:xfrm>
            <a:off x="1917627" y="689066"/>
            <a:ext cx="8356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Các hình thức sinh sản vô tính ở thực vật là:</a:t>
            </a:r>
            <a:endParaRPr lang="zh-CN" altLang="en-US" sz="66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9" name="椭圆 37">
            <a:extLst>
              <a:ext uri="{FF2B5EF4-FFF2-40B4-BE49-F238E27FC236}">
                <a16:creationId xmlns:a16="http://schemas.microsoft.com/office/drawing/2014/main" id="{702D372D-4E83-4D1C-86C2-8DAC83FED0F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38">
            <a:extLst>
              <a:ext uri="{FF2B5EF4-FFF2-40B4-BE49-F238E27FC236}">
                <a16:creationId xmlns:a16="http://schemas.microsoft.com/office/drawing/2014/main" id="{530DBDA9-9E79-4F5C-955B-41C3D3AD1443}"/>
              </a:ext>
            </a:extLst>
          </p:cNvPr>
          <p:cNvCxnSpPr>
            <a:cxnSpLocks/>
            <a:stCxn id="9" idx="2"/>
            <a:endCxn id="11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39">
            <a:extLst>
              <a:ext uri="{FF2B5EF4-FFF2-40B4-BE49-F238E27FC236}">
                <a16:creationId xmlns:a16="http://schemas.microsoft.com/office/drawing/2014/main" id="{B42B6D92-6EA8-4FA3-B9A3-235B96E7B975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1483360" y="2867169"/>
            <a:ext cx="9997440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 chồi và phân nhánh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 sản bằng bào tử và sinh sản sinh dưỡng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Trinh sản và phân nhánh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0274403" y="3421521"/>
            <a:ext cx="5588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2">
            <a:extLst>
              <a:ext uri="{FF2B5EF4-FFF2-40B4-BE49-F238E27FC236}">
                <a16:creationId xmlns:a16="http://schemas.microsoft.com/office/drawing/2014/main" id="{E7793051-6A64-4EB0-B42A-F85E8B6FD675}"/>
              </a:ext>
            </a:extLst>
          </p:cNvPr>
          <p:cNvSpPr/>
          <p:nvPr/>
        </p:nvSpPr>
        <p:spPr>
          <a:xfrm>
            <a:off x="8143178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33">
            <a:extLst>
              <a:ext uri="{FF2B5EF4-FFF2-40B4-BE49-F238E27FC236}">
                <a16:creationId xmlns:a16="http://schemas.microsoft.com/office/drawing/2014/main" id="{725FB77E-E73B-4C0A-84FD-6B9BFE5444E3}"/>
              </a:ext>
            </a:extLst>
          </p:cNvPr>
          <p:cNvCxnSpPr>
            <a:cxnSpLocks/>
            <a:stCxn id="4" idx="2"/>
            <a:endCxn id="6" idx="6"/>
          </p:cNvCxnSpPr>
          <p:nvPr/>
        </p:nvCxnSpPr>
        <p:spPr>
          <a:xfrm flipH="1">
            <a:off x="2934897" y="1376174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34">
            <a:extLst>
              <a:ext uri="{FF2B5EF4-FFF2-40B4-BE49-F238E27FC236}">
                <a16:creationId xmlns:a16="http://schemas.microsoft.com/office/drawing/2014/main" id="{9B984D5D-6E36-4DFC-B6D2-CCF91E28BEE8}"/>
              </a:ext>
            </a:extLst>
          </p:cNvPr>
          <p:cNvSpPr/>
          <p:nvPr/>
        </p:nvSpPr>
        <p:spPr>
          <a:xfrm>
            <a:off x="2826897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35">
            <a:extLst>
              <a:ext uri="{FF2B5EF4-FFF2-40B4-BE49-F238E27FC236}">
                <a16:creationId xmlns:a16="http://schemas.microsoft.com/office/drawing/2014/main" id="{264BC8BE-CE7C-4E51-BA2B-2F3DF763DD70}"/>
              </a:ext>
            </a:extLst>
          </p:cNvPr>
          <p:cNvSpPr txBox="1"/>
          <p:nvPr/>
        </p:nvSpPr>
        <p:spPr>
          <a:xfrm>
            <a:off x="1830264" y="689066"/>
            <a:ext cx="8531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Các hình thức sinh sản vô tính ở động vật là?</a:t>
            </a:r>
            <a:endParaRPr lang="zh-CN" altLang="en-US" sz="96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椭圆 37">
            <a:extLst>
              <a:ext uri="{FF2B5EF4-FFF2-40B4-BE49-F238E27FC236}">
                <a16:creationId xmlns:a16="http://schemas.microsoft.com/office/drawing/2014/main" id="{702D372D-4E83-4D1C-86C2-8DAC83FED0F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38">
            <a:extLst>
              <a:ext uri="{FF2B5EF4-FFF2-40B4-BE49-F238E27FC236}">
                <a16:creationId xmlns:a16="http://schemas.microsoft.com/office/drawing/2014/main" id="{530DBDA9-9E79-4F5C-955B-41C3D3AD1443}"/>
              </a:ext>
            </a:extLst>
          </p:cNvPr>
          <p:cNvCxnSpPr>
            <a:cxnSpLocks/>
            <a:stCxn id="8" idx="2"/>
            <a:endCxn id="10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39">
            <a:extLst>
              <a:ext uri="{FF2B5EF4-FFF2-40B4-BE49-F238E27FC236}">
                <a16:creationId xmlns:a16="http://schemas.microsoft.com/office/drawing/2014/main" id="{B42B6D92-6EA8-4FA3-B9A3-235B96E7B975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1493520" y="2820587"/>
            <a:ext cx="10251455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 chồi, phân mảnh và trinh sản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 chồi, sinh sản bằng bào tử và trinh sản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 chồi, phân mảnh và sinh sản bằng bào tử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 chồi, sinh sản bằng bào tử và sinh sản sinh dưỡng.</a:t>
            </a:r>
            <a:endParaRPr lang="en-US" sz="240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7584378" y="2541921"/>
            <a:ext cx="5588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6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887103" y="689066"/>
            <a:ext cx="10467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C97F54-848D-4186-B146-ED8804ECA626}"/>
              </a:ext>
            </a:extLst>
          </p:cNvPr>
          <p:cNvSpPr txBox="1"/>
          <p:nvPr/>
        </p:nvSpPr>
        <p:spPr>
          <a:xfrm>
            <a:off x="1887217" y="1265602"/>
            <a:ext cx="8366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tiễn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32" name="组合 5">
            <a:extLst>
              <a:ext uri="{FF2B5EF4-FFF2-40B4-BE49-F238E27FC236}">
                <a16:creationId xmlns:a16="http://schemas.microsoft.com/office/drawing/2014/main" id="{39226AEF-19D7-45A0-B311-1BE1AEAAC933}"/>
              </a:ext>
            </a:extLst>
          </p:cNvPr>
          <p:cNvGrpSpPr/>
          <p:nvPr/>
        </p:nvGrpSpPr>
        <p:grpSpPr>
          <a:xfrm flipH="1">
            <a:off x="-724580" y="3559207"/>
            <a:ext cx="12916580" cy="1311809"/>
            <a:chOff x="5360265" y="2521677"/>
            <a:chExt cx="6831730" cy="1311809"/>
          </a:xfrm>
        </p:grpSpPr>
        <p:grpSp>
          <p:nvGrpSpPr>
            <p:cNvPr id="33" name="组合 11">
              <a:extLst>
                <a:ext uri="{FF2B5EF4-FFF2-40B4-BE49-F238E27FC236}">
                  <a16:creationId xmlns:a16="http://schemas.microsoft.com/office/drawing/2014/main" id="{111ED4BE-BB83-4E47-AEB5-432544B0EA5C}"/>
                </a:ext>
              </a:extLst>
            </p:cNvPr>
            <p:cNvGrpSpPr/>
            <p:nvPr/>
          </p:nvGrpSpPr>
          <p:grpSpPr>
            <a:xfrm>
              <a:off x="5360265" y="2521677"/>
              <a:ext cx="4669221" cy="1311809"/>
              <a:chOff x="658333" y="2195416"/>
              <a:chExt cx="4669221" cy="1311809"/>
            </a:xfrm>
          </p:grpSpPr>
          <p:sp>
            <p:nvSpPr>
              <p:cNvPr id="35" name="矩形: 圆角 12">
                <a:extLst>
                  <a:ext uri="{FF2B5EF4-FFF2-40B4-BE49-F238E27FC236}">
                    <a16:creationId xmlns:a16="http://schemas.microsoft.com/office/drawing/2014/main" id="{6444E1B5-E16B-46E8-990B-C284BFE1200E}"/>
                  </a:ext>
                </a:extLst>
              </p:cNvPr>
              <p:cNvSpPr/>
              <p:nvPr/>
            </p:nvSpPr>
            <p:spPr>
              <a:xfrm>
                <a:off x="658333" y="2195416"/>
                <a:ext cx="466922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文本框 13">
                <a:extLst>
                  <a:ext uri="{FF2B5EF4-FFF2-40B4-BE49-F238E27FC236}">
                    <a16:creationId xmlns:a16="http://schemas.microsoft.com/office/drawing/2014/main" id="{EF077338-EE0E-4D68-8259-EC8C0C403631}"/>
                  </a:ext>
                </a:extLst>
              </p:cNvPr>
              <p:cNvSpPr txBox="1"/>
              <p:nvPr/>
            </p:nvSpPr>
            <p:spPr>
              <a:xfrm>
                <a:off x="805162" y="2260730"/>
                <a:ext cx="4277815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just"/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Kể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tên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loại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rau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quả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mà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đình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thường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sinh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sản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sinh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dưỡng</a:t>
                </a:r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4" name="直接连接符 4">
              <a:extLst>
                <a:ext uri="{FF2B5EF4-FFF2-40B4-BE49-F238E27FC236}">
                  <a16:creationId xmlns:a16="http://schemas.microsoft.com/office/drawing/2014/main" id="{1786AA3F-BD5D-4BE8-BF3F-913C1E42B5B0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 flipV="1">
              <a:off x="10029486" y="3006564"/>
              <a:ext cx="2162509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94543588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ảng Giá Chó Bulldog ? Tại Sao Có Mức Giá Cao Như Vậy? - Blog yêu chó  cảnh-Giao lưu chia sẻ kinh nghiệm chăn nuôi chó meo">
            <a:extLst>
              <a:ext uri="{FF2B5EF4-FFF2-40B4-BE49-F238E27FC236}">
                <a16:creationId xmlns:a16="http://schemas.microsoft.com/office/drawing/2014/main" id="{F56501E5-CE9E-4191-A701-9D43D01FA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17" y="3329877"/>
            <a:ext cx="3599838" cy="350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ats Isolé Découper - Photo gratuite sur Pixabay">
            <a:extLst>
              <a:ext uri="{FF2B5EF4-FFF2-40B4-BE49-F238E27FC236}">
                <a16:creationId xmlns:a16="http://schemas.microsoft.com/office/drawing/2014/main" id="{49BB4207-7EAF-4FCA-9A9D-CF2386789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831" y="0"/>
            <a:ext cx="3923678" cy="374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Đồ chơi Schleich Đức - Voi Châu Phi - Mã Sp 14761, 14762, 14763 | Shopee  Việt Nam">
            <a:extLst>
              <a:ext uri="{FF2B5EF4-FFF2-40B4-BE49-F238E27FC236}">
                <a16:creationId xmlns:a16="http://schemas.microsoft.com/office/drawing/2014/main" id="{86E19CDD-31FE-477A-BD8D-62D94DB19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21" y="1563225"/>
            <a:ext cx="4853903" cy="485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 hãy điền ao hoặc au vào chỗ trống thích hợp :">
            <a:extLst>
              <a:ext uri="{FF2B5EF4-FFF2-40B4-BE49-F238E27FC236}">
                <a16:creationId xmlns:a16="http://schemas.microsoft.com/office/drawing/2014/main" id="{DBB7B1AC-2AB8-4022-9E8A-20E478D60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755" y="399738"/>
            <a:ext cx="2967098" cy="359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26EF64-4CD5-4BBF-88A0-9ACD67447065}"/>
              </a:ext>
            </a:extLst>
          </p:cNvPr>
          <p:cNvSpPr txBox="1"/>
          <p:nvPr/>
        </p:nvSpPr>
        <p:spPr>
          <a:xfrm>
            <a:off x="138328" y="440872"/>
            <a:ext cx="55282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nòi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endParaRPr lang="vi-VN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7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801CEAEB-915E-4531-A1F4-84FE0E0F390F}"/>
              </a:ext>
            </a:extLst>
          </p:cNvPr>
          <p:cNvSpPr/>
          <p:nvPr/>
        </p:nvSpPr>
        <p:spPr>
          <a:xfrm>
            <a:off x="-251637" y="5635255"/>
            <a:ext cx="12695274" cy="2604977"/>
          </a:xfrm>
          <a:prstGeom prst="ellipse">
            <a:avLst/>
          </a:prstGeom>
          <a:solidFill>
            <a:srgbClr val="F6B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D546A48-FB4D-4DF2-8B97-0A28D7303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78" y="2300670"/>
            <a:ext cx="7621044" cy="4217103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AABC3D2E-69C9-48F9-A9E1-5E5A898AFD8A}"/>
              </a:ext>
            </a:extLst>
          </p:cNvPr>
          <p:cNvGrpSpPr/>
          <p:nvPr/>
        </p:nvGrpSpPr>
        <p:grpSpPr>
          <a:xfrm>
            <a:off x="743654" y="908465"/>
            <a:ext cx="893623" cy="1137181"/>
            <a:chOff x="1796902" y="747113"/>
            <a:chExt cx="893623" cy="915795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85665D1E-A0DF-4ED8-9092-45EB9E0F59D6}"/>
                </a:ext>
              </a:extLst>
            </p:cNvPr>
            <p:cNvSpPr/>
            <p:nvPr/>
          </p:nvSpPr>
          <p:spPr>
            <a:xfrm>
              <a:off x="2147515" y="1386983"/>
              <a:ext cx="275925" cy="275925"/>
            </a:xfrm>
            <a:prstGeom prst="ellipse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B69D1C46-ED13-43F4-891B-9CE393538170}"/>
                </a:ext>
              </a:extLst>
            </p:cNvPr>
            <p:cNvCxnSpPr>
              <a:stCxn id="8" idx="2"/>
            </p:cNvCxnSpPr>
            <p:nvPr/>
          </p:nvCxnSpPr>
          <p:spPr>
            <a:xfrm flipH="1" flipV="1">
              <a:off x="1807535" y="1524945"/>
              <a:ext cx="339980" cy="1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F81BA4E6-0A5D-407A-80FC-0B3B13F396AF}"/>
                </a:ext>
              </a:extLst>
            </p:cNvPr>
            <p:cNvCxnSpPr/>
            <p:nvPr/>
          </p:nvCxnSpPr>
          <p:spPr>
            <a:xfrm flipV="1">
              <a:off x="1818169" y="759854"/>
              <a:ext cx="0" cy="775724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998E46A-D53F-468C-BD1C-1D2C9B17E7B1}"/>
                </a:ext>
              </a:extLst>
            </p:cNvPr>
            <p:cNvCxnSpPr/>
            <p:nvPr/>
          </p:nvCxnSpPr>
          <p:spPr>
            <a:xfrm>
              <a:off x="1796902" y="747113"/>
              <a:ext cx="893623" cy="0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C446613-31F8-45F1-B47D-1DA573FF617A}"/>
              </a:ext>
            </a:extLst>
          </p:cNvPr>
          <p:cNvGrpSpPr/>
          <p:nvPr/>
        </p:nvGrpSpPr>
        <p:grpSpPr>
          <a:xfrm flipH="1">
            <a:off x="10457461" y="927610"/>
            <a:ext cx="893623" cy="1118036"/>
            <a:chOff x="1796902" y="747113"/>
            <a:chExt cx="893623" cy="915795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0C62C9A-C188-43A4-BEB4-9CC58EC026DB}"/>
                </a:ext>
              </a:extLst>
            </p:cNvPr>
            <p:cNvSpPr/>
            <p:nvPr/>
          </p:nvSpPr>
          <p:spPr>
            <a:xfrm>
              <a:off x="2147515" y="1386983"/>
              <a:ext cx="275925" cy="275925"/>
            </a:xfrm>
            <a:prstGeom prst="ellipse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6A0689C-A48B-4D98-B078-393145124D5F}"/>
                </a:ext>
              </a:extLst>
            </p:cNvPr>
            <p:cNvCxnSpPr>
              <a:stCxn id="16" idx="2"/>
            </p:cNvCxnSpPr>
            <p:nvPr/>
          </p:nvCxnSpPr>
          <p:spPr>
            <a:xfrm flipH="1" flipV="1">
              <a:off x="1807535" y="1524945"/>
              <a:ext cx="339980" cy="1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30B548D7-4E99-4EA2-8865-E77D501AD36A}"/>
                </a:ext>
              </a:extLst>
            </p:cNvPr>
            <p:cNvCxnSpPr/>
            <p:nvPr/>
          </p:nvCxnSpPr>
          <p:spPr>
            <a:xfrm flipV="1">
              <a:off x="1818169" y="759854"/>
              <a:ext cx="0" cy="775724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AFD56DAB-9D9C-4B9E-87C7-35AA90ED33C0}"/>
                </a:ext>
              </a:extLst>
            </p:cNvPr>
            <p:cNvCxnSpPr/>
            <p:nvPr/>
          </p:nvCxnSpPr>
          <p:spPr>
            <a:xfrm>
              <a:off x="1796902" y="747113"/>
              <a:ext cx="893623" cy="0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8">
            <a:extLst>
              <a:ext uri="{FF2B5EF4-FFF2-40B4-BE49-F238E27FC236}">
                <a16:creationId xmlns:a16="http://schemas.microsoft.com/office/drawing/2014/main" id="{AE01C201-C8A6-4009-B37E-5CCAACCDF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866589"/>
            <a:ext cx="9982200" cy="121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QUÁT VỀ SINH SẢN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SINH SẢN VÔ TÍNH Ở SINH VẬT</a:t>
            </a:r>
          </a:p>
        </p:txBody>
      </p:sp>
      <p:sp>
        <p:nvSpPr>
          <p:cNvPr id="21" name="AutoShape 2" descr="Trò chơi &quot;Ai nhanh hơn&quot; | MN Sơn Ca">
            <a:extLst>
              <a:ext uri="{FF2B5EF4-FFF2-40B4-BE49-F238E27FC236}">
                <a16:creationId xmlns:a16="http://schemas.microsoft.com/office/drawing/2014/main" id="{A85A4A5F-5F16-4C39-B65E-0AFB2D4DC0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4" descr="Trò chơi &quot;Ai nhanh hơn&quot; | MN Sơn Ca">
            <a:extLst>
              <a:ext uri="{FF2B5EF4-FFF2-40B4-BE49-F238E27FC236}">
                <a16:creationId xmlns:a16="http://schemas.microsoft.com/office/drawing/2014/main" id="{5320112F-E592-4E11-A700-8DF77337A9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0EB4B5B7-6EC8-49AB-A0AC-9654A2BBC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146434"/>
            <a:ext cx="891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32</a:t>
            </a:r>
          </a:p>
        </p:txBody>
      </p:sp>
    </p:spTree>
    <p:extLst>
      <p:ext uri="{BB962C8B-B14F-4D97-AF65-F5344CB8AC3E}">
        <p14:creationId xmlns:p14="http://schemas.microsoft.com/office/powerpoint/2010/main" val="34728393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1361984" y="768390"/>
            <a:ext cx="9557653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QUÁT VỀ SINH SẢN VÀ SINH SẢN VÔ TÍNH Ở SINH VẬT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2402006" y="179060"/>
            <a:ext cx="7328848" cy="430895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b="1" spc="300" dirty="0">
              <a:solidFill>
                <a:srgbClr val="FF0000"/>
              </a:solidFill>
              <a:latin typeface="Times New Roman" pitchFamily="18" charset="0"/>
              <a:ea typeface="Open Sans Condensed" panose="020B0806030504020204" pitchFamily="34" charset="0"/>
              <a:cs typeface="Times New Roman" pitchFamily="18" charset="0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105577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cxnSpLocks/>
          </p:cNvCxnSpPr>
          <p:nvPr/>
        </p:nvCxnSpPr>
        <p:spPr>
          <a:xfrm flipH="1" flipV="1">
            <a:off x="1378425" y="594845"/>
            <a:ext cx="9254868" cy="15111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1406482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2AAA4B9-C907-40B6-AD82-DD63DCD87B16}"/>
              </a:ext>
            </a:extLst>
          </p:cNvPr>
          <p:cNvGrpSpPr/>
          <p:nvPr/>
        </p:nvGrpSpPr>
        <p:grpSpPr>
          <a:xfrm>
            <a:off x="1282670" y="2161844"/>
            <a:ext cx="2604012" cy="3898713"/>
            <a:chOff x="1282670" y="2246906"/>
            <a:chExt cx="2604012" cy="389871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6A74C48-B08A-487B-A96A-0FEEEC39A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8" y="2246906"/>
              <a:ext cx="1291697" cy="2002896"/>
            </a:xfrm>
            <a:prstGeom prst="rect">
              <a:avLst/>
            </a:prstGeom>
          </p:spPr>
        </p:pic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6A3F81DA-7B8E-4AB8-B98F-5E7BE3E18082}"/>
                </a:ext>
              </a:extLst>
            </p:cNvPr>
            <p:cNvSpPr/>
            <p:nvPr/>
          </p:nvSpPr>
          <p:spPr>
            <a:xfrm>
              <a:off x="1282670" y="4561368"/>
              <a:ext cx="2604012" cy="1584251"/>
            </a:xfrm>
            <a:prstGeom prst="roundRect">
              <a:avLst>
                <a:gd name="adj" fmla="val 23378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8B07D9F7-3C70-4716-86C7-9B52E8BBE9E6}"/>
                </a:ext>
              </a:extLst>
            </p:cNvPr>
            <p:cNvSpPr txBox="1"/>
            <p:nvPr/>
          </p:nvSpPr>
          <p:spPr>
            <a:xfrm>
              <a:off x="1480460" y="4971144"/>
              <a:ext cx="2208432" cy="75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I.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Khái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niệm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sinh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sản</a:t>
              </a:r>
              <a:endPara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苹方 常规" panose="020B03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5FC48A0-81B7-4A6F-B23C-49AAB2B00F2C}"/>
              </a:ext>
            </a:extLst>
          </p:cNvPr>
          <p:cNvGrpSpPr/>
          <p:nvPr/>
        </p:nvGrpSpPr>
        <p:grpSpPr>
          <a:xfrm>
            <a:off x="4799148" y="2161844"/>
            <a:ext cx="2604012" cy="3898713"/>
            <a:chOff x="1282670" y="2246906"/>
            <a:chExt cx="2604012" cy="3898713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CAA82B3B-BA64-4F2B-8994-C24D8F1D3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8" y="2246906"/>
              <a:ext cx="1291697" cy="2002896"/>
            </a:xfrm>
            <a:prstGeom prst="rect">
              <a:avLst/>
            </a:prstGeom>
          </p:spPr>
        </p:pic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76F6C3B6-B28C-4C2F-BB62-0FBA31A61DE4}"/>
                </a:ext>
              </a:extLst>
            </p:cNvPr>
            <p:cNvSpPr/>
            <p:nvPr/>
          </p:nvSpPr>
          <p:spPr>
            <a:xfrm>
              <a:off x="1282670" y="4561368"/>
              <a:ext cx="2604012" cy="1584251"/>
            </a:xfrm>
            <a:prstGeom prst="roundRect">
              <a:avLst>
                <a:gd name="adj" fmla="val 23378"/>
              </a:avLst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DE05D4A1-0E3C-4FAA-8F42-FA1D83900ED4}"/>
                </a:ext>
              </a:extLst>
            </p:cNvPr>
            <p:cNvSpPr txBox="1"/>
            <p:nvPr/>
          </p:nvSpPr>
          <p:spPr>
            <a:xfrm>
              <a:off x="1484929" y="4895493"/>
              <a:ext cx="2401753" cy="75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2600"/>
                </a:lnSpc>
                <a:defRPr sz="2400" b="1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dirty="0"/>
                <a:t>II. </a:t>
              </a:r>
              <a:r>
                <a:rPr lang="en-US" altLang="zh-CN" dirty="0" err="1"/>
                <a:t>Khái</a:t>
              </a:r>
              <a:r>
                <a:rPr lang="en-US" altLang="zh-CN" dirty="0"/>
                <a:t> </a:t>
              </a:r>
              <a:r>
                <a:rPr lang="en-US" altLang="zh-CN" dirty="0" err="1"/>
                <a:t>niệm</a:t>
              </a:r>
              <a:r>
                <a:rPr lang="en-US" altLang="zh-CN" dirty="0"/>
                <a:t> </a:t>
              </a:r>
              <a:r>
                <a:rPr lang="en-US" altLang="zh-CN" dirty="0" err="1"/>
                <a:t>sinh</a:t>
              </a:r>
              <a:r>
                <a:rPr lang="en-US" altLang="zh-CN" dirty="0"/>
                <a:t> </a:t>
              </a:r>
              <a:r>
                <a:rPr lang="en-US" altLang="zh-CN" dirty="0" err="1"/>
                <a:t>sản</a:t>
              </a:r>
              <a:r>
                <a:rPr lang="en-US" altLang="zh-CN" dirty="0"/>
                <a:t> </a:t>
              </a:r>
              <a:r>
                <a:rPr lang="en-US" altLang="zh-CN" dirty="0" err="1"/>
                <a:t>vô</a:t>
              </a:r>
              <a:r>
                <a:rPr lang="en-US" altLang="zh-CN" dirty="0"/>
                <a:t> </a:t>
              </a:r>
              <a:r>
                <a:rPr lang="en-US" altLang="zh-CN" dirty="0" err="1"/>
                <a:t>tính</a:t>
              </a:r>
              <a:endParaRPr lang="zh-CN" altLang="en-US" dirty="0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EAF6FED-8F92-4D40-AA3D-578D69147E29}"/>
              </a:ext>
            </a:extLst>
          </p:cNvPr>
          <p:cNvGrpSpPr/>
          <p:nvPr/>
        </p:nvGrpSpPr>
        <p:grpSpPr>
          <a:xfrm>
            <a:off x="8315625" y="2161844"/>
            <a:ext cx="2604012" cy="3898713"/>
            <a:chOff x="1282670" y="2246906"/>
            <a:chExt cx="2604012" cy="3898713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886451B7-04D4-41AD-A23D-F7295E58D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8" y="2246906"/>
              <a:ext cx="1291697" cy="2002896"/>
            </a:xfrm>
            <a:prstGeom prst="rect">
              <a:avLst/>
            </a:prstGeom>
          </p:spPr>
        </p:pic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7665F2D8-7918-4F01-B12A-412A9E2869F9}"/>
                </a:ext>
              </a:extLst>
            </p:cNvPr>
            <p:cNvSpPr/>
            <p:nvPr/>
          </p:nvSpPr>
          <p:spPr>
            <a:xfrm>
              <a:off x="1282670" y="4561368"/>
              <a:ext cx="2604012" cy="1584251"/>
            </a:xfrm>
            <a:prstGeom prst="roundRect">
              <a:avLst>
                <a:gd name="adj" fmla="val 23378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62F6B05B-C341-4AAF-8239-074B0123C9D1}"/>
                </a:ext>
              </a:extLst>
            </p:cNvPr>
            <p:cNvSpPr txBox="1"/>
            <p:nvPr/>
          </p:nvSpPr>
          <p:spPr>
            <a:xfrm>
              <a:off x="1425245" y="4637719"/>
              <a:ext cx="2451130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III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ai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trò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ứng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sinh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sản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vô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tiễn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苹方 常规" panose="020B0300000000000000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97403C6-CD37-4937-A064-B081B05EA444}"/>
              </a:ext>
            </a:extLst>
          </p:cNvPr>
          <p:cNvSpPr txBox="1"/>
          <p:nvPr/>
        </p:nvSpPr>
        <p:spPr>
          <a:xfrm>
            <a:off x="2167041" y="141316"/>
            <a:ext cx="78579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32</a:t>
            </a:r>
          </a:p>
        </p:txBody>
      </p:sp>
    </p:spTree>
    <p:extLst>
      <p:ext uri="{BB962C8B-B14F-4D97-AF65-F5344CB8AC3E}">
        <p14:creationId xmlns:p14="http://schemas.microsoft.com/office/powerpoint/2010/main" val="40483268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131BCC-7C09-46C2-876D-A8B4E5B1623F}"/>
              </a:ext>
            </a:extLst>
          </p:cNvPr>
          <p:cNvSpPr txBox="1"/>
          <p:nvPr/>
        </p:nvSpPr>
        <p:spPr>
          <a:xfrm>
            <a:off x="252082" y="65737"/>
            <a:ext cx="116878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H32.1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nghiên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cứu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SGK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tìm hiểu về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 descr="Câu hỏi 1 trang 147 Khoa học tự nhiên 7 Cánh diều">
            <a:extLst>
              <a:ext uri="{FF2B5EF4-FFF2-40B4-BE49-F238E27FC236}">
                <a16:creationId xmlns:a16="http://schemas.microsoft.com/office/drawing/2014/main" id="{62CBCE26-88B8-43DB-86AB-E68460359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1118640"/>
            <a:ext cx="7250084" cy="536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79B33D8D-8EF8-7802-B819-60B3CAA53194}"/>
              </a:ext>
            </a:extLst>
          </p:cNvPr>
          <p:cNvSpPr txBox="1"/>
          <p:nvPr/>
        </p:nvSpPr>
        <p:spPr>
          <a:xfrm>
            <a:off x="7518665" y="1808023"/>
            <a:ext cx="4106883" cy="191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83CDE747-4F9A-8637-6A95-4A526C4F6EC4}"/>
              </a:ext>
            </a:extLst>
          </p:cNvPr>
          <p:cNvSpPr txBox="1"/>
          <p:nvPr/>
        </p:nvSpPr>
        <p:spPr>
          <a:xfrm>
            <a:off x="7667832" y="853916"/>
            <a:ext cx="380855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cái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28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55A0616A-F9AD-6245-4137-83B024682ED0}"/>
              </a:ext>
            </a:extLst>
          </p:cNvPr>
          <p:cNvSpPr txBox="1"/>
          <p:nvPr/>
        </p:nvSpPr>
        <p:spPr>
          <a:xfrm>
            <a:off x="7518665" y="3902332"/>
            <a:ext cx="467333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Có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: 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 sản hữu tính</a:t>
            </a:r>
          </a:p>
          <a:p>
            <a:pPr algn="just"/>
            <a:r>
              <a:rPr lang="en-US" sz="28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Không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cái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 sản vô tính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5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B493760-F32C-75AE-2306-26C074DA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84A3A29-8698-3FA6-7782-CFAC4062A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3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ài 41: Sinh sản vô tính ở thực vật - Tìm đáp án, giải bài tập, để học">
            <a:extLst>
              <a:ext uri="{FF2B5EF4-FFF2-40B4-BE49-F238E27FC236}">
                <a16:creationId xmlns:a16="http://schemas.microsoft.com/office/drawing/2014/main" id="{09DFD2C3-837B-4BA2-92E0-147BD2CB1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25" y="522457"/>
            <a:ext cx="47625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ài 44: Sinh Sản Vô Tính Ở Động Vật (Chương IV: Sinh Sản)">
            <a:extLst>
              <a:ext uri="{FF2B5EF4-FFF2-40B4-BE49-F238E27FC236}">
                <a16:creationId xmlns:a16="http://schemas.microsoft.com/office/drawing/2014/main" id="{686D8166-ACDF-49FB-9518-77BBAF8AE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365" y="197899"/>
            <a:ext cx="6357513" cy="270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1">
            <a:extLst>
              <a:ext uri="{FF2B5EF4-FFF2-40B4-BE49-F238E27FC236}">
                <a16:creationId xmlns:a16="http://schemas.microsoft.com/office/drawing/2014/main" id="{731A4248-D406-F3B8-4D41-4D0DAA129BF3}"/>
              </a:ext>
            </a:extLst>
          </p:cNvPr>
          <p:cNvSpPr txBox="1"/>
          <p:nvPr/>
        </p:nvSpPr>
        <p:spPr>
          <a:xfrm>
            <a:off x="119269" y="197899"/>
            <a:ext cx="57415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I.  Sinh sản vô tính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14" descr="Sinh học 7 Bài 55: Tiến hóa về sinh sản - Luật Trẻ Em">
            <a:extLst>
              <a:ext uri="{FF2B5EF4-FFF2-40B4-BE49-F238E27FC236}">
                <a16:creationId xmlns:a16="http://schemas.microsoft.com/office/drawing/2014/main" id="{19F38433-6D55-B7D0-2A49-572854017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00" y="3806683"/>
            <a:ext cx="761047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CAB68F2C-BB86-CE59-9ED8-0044B6A53FFC}"/>
              </a:ext>
            </a:extLst>
          </p:cNvPr>
          <p:cNvSpPr txBox="1"/>
          <p:nvPr/>
        </p:nvSpPr>
        <p:spPr>
          <a:xfrm>
            <a:off x="198784" y="5940138"/>
            <a:ext cx="9836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Sinh sản không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cái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F1D17AF-1C97-BBAC-F604-7557E814033E}"/>
              </a:ext>
            </a:extLst>
          </p:cNvPr>
          <p:cNvSpPr txBox="1"/>
          <p:nvPr/>
        </p:nvSpPr>
        <p:spPr>
          <a:xfrm>
            <a:off x="169045" y="6350836"/>
            <a:ext cx="113836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Cơ thể con chỉ nhận được chất di truyền từ cơ thể mẹ nên giống nhau và giống mẹ.</a:t>
            </a: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9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Quyết - Cây dương xỉ">
            <a:extLst>
              <a:ext uri="{FF2B5EF4-FFF2-40B4-BE49-F238E27FC236}">
                <a16:creationId xmlns:a16="http://schemas.microsoft.com/office/drawing/2014/main" id="{8FA11C13-35DC-4DFC-AE39-AD80A899B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t="2724" r="-911" b="-1470"/>
          <a:stretch/>
        </p:blipFill>
        <p:spPr bwMode="auto">
          <a:xfrm>
            <a:off x="323850" y="149463"/>
            <a:ext cx="11544300" cy="40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EDB7A60-25FD-4448-BEF0-2AF621A96ADC}"/>
              </a:ext>
            </a:extLst>
          </p:cNvPr>
          <p:cNvSpPr txBox="1"/>
          <p:nvPr/>
        </p:nvSpPr>
        <p:spPr>
          <a:xfrm>
            <a:off x="4750533" y="2304857"/>
            <a:ext cx="40486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dương</a:t>
            </a:r>
            <a:r>
              <a:rPr lang="en-US" sz="28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xỉ</a:t>
            </a:r>
            <a:endParaRPr lang="vi-VN" sz="2800" b="1" dirty="0">
              <a:solidFill>
                <a:srgbClr val="002060"/>
              </a:solidFill>
            </a:endParaRPr>
          </a:p>
        </p:txBody>
      </p:sp>
      <p:pic>
        <p:nvPicPr>
          <p:cNvPr id="2" name="Picture 2" descr="Bài 41: Sinh sản vô tính ở thực vật - Tìm đáp án, giải bài tập, để học">
            <a:extLst>
              <a:ext uri="{FF2B5EF4-FFF2-40B4-BE49-F238E27FC236}">
                <a16:creationId xmlns:a16="http://schemas.microsoft.com/office/drawing/2014/main" id="{9A1EAC81-3C95-8F7E-A47E-DA87AC4C2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3"/>
          <a:stretch/>
        </p:blipFill>
        <p:spPr bwMode="auto">
          <a:xfrm>
            <a:off x="498670" y="4031110"/>
            <a:ext cx="3929063" cy="259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13BAE87A-A054-B6CF-3311-0B1BEA86E08E}"/>
              </a:ext>
            </a:extLst>
          </p:cNvPr>
          <p:cNvSpPr txBox="1"/>
          <p:nvPr/>
        </p:nvSpPr>
        <p:spPr>
          <a:xfrm>
            <a:off x="568277" y="6334780"/>
            <a:ext cx="46932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b="1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thuốc bỏng</a:t>
            </a:r>
            <a:endParaRPr lang="vi-VN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âu hỏi 1 trang 147 Khoa học tự nhiên 7 Cánh diều">
            <a:extLst>
              <a:ext uri="{FF2B5EF4-FFF2-40B4-BE49-F238E27FC236}">
                <a16:creationId xmlns:a16="http://schemas.microsoft.com/office/drawing/2014/main" id="{65789A56-8CC3-8A02-2D9C-11364D7F4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386" b="63318"/>
          <a:stretch/>
        </p:blipFill>
        <p:spPr bwMode="auto">
          <a:xfrm>
            <a:off x="4908571" y="4091078"/>
            <a:ext cx="3436809" cy="219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5">
            <a:extLst>
              <a:ext uri="{FF2B5EF4-FFF2-40B4-BE49-F238E27FC236}">
                <a16:creationId xmlns:a16="http://schemas.microsoft.com/office/drawing/2014/main" id="{0CF1623C-1003-B985-B20E-B08C9F8AE4B6}"/>
              </a:ext>
            </a:extLst>
          </p:cNvPr>
          <p:cNvSpPr txBox="1"/>
          <p:nvPr/>
        </p:nvSpPr>
        <p:spPr>
          <a:xfrm>
            <a:off x="4978178" y="6246296"/>
            <a:ext cx="39290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b="1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rau má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C58C8710-FB25-B926-B493-C2336EB1DB05}"/>
              </a:ext>
            </a:extLst>
          </p:cNvPr>
          <p:cNvSpPr txBox="1"/>
          <p:nvPr/>
        </p:nvSpPr>
        <p:spPr>
          <a:xfrm>
            <a:off x="7445626" y="2919602"/>
            <a:ext cx="46629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vô tính ở thực vật:  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 sản bằng bào tử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Sinh sản sinh dưỡng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32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Thi GVG Nhung Le</Template>
  <TotalTime>1450</TotalTime>
  <Words>990</Words>
  <Application>Microsoft Office PowerPoint</Application>
  <PresentationFormat>Màn hình rộng</PresentationFormat>
  <Paragraphs>104</Paragraphs>
  <Slides>23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汉仪雅酷黑W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Nguyen</dc:creator>
  <cp:lastModifiedBy>Administrator</cp:lastModifiedBy>
  <cp:revision>18</cp:revision>
  <dcterms:created xsi:type="dcterms:W3CDTF">2022-07-14T16:23:03Z</dcterms:created>
  <dcterms:modified xsi:type="dcterms:W3CDTF">2024-04-25T23:18:14Z</dcterms:modified>
</cp:coreProperties>
</file>