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33"/>
  </p:notesMasterIdLst>
  <p:sldIdLst>
    <p:sldId id="256" r:id="rId2"/>
    <p:sldId id="258" r:id="rId3"/>
    <p:sldId id="268" r:id="rId4"/>
    <p:sldId id="259" r:id="rId5"/>
    <p:sldId id="276" r:id="rId6"/>
    <p:sldId id="2007577258" r:id="rId7"/>
    <p:sldId id="261" r:id="rId8"/>
    <p:sldId id="298" r:id="rId9"/>
    <p:sldId id="2007577238" r:id="rId10"/>
    <p:sldId id="2007577257" r:id="rId11"/>
    <p:sldId id="299" r:id="rId12"/>
    <p:sldId id="270" r:id="rId13"/>
    <p:sldId id="257" r:id="rId14"/>
    <p:sldId id="2007577245" r:id="rId15"/>
    <p:sldId id="2007577240" r:id="rId16"/>
    <p:sldId id="300" r:id="rId17"/>
    <p:sldId id="2007577246" r:id="rId18"/>
    <p:sldId id="2007577247" r:id="rId19"/>
    <p:sldId id="2007577248" r:id="rId20"/>
    <p:sldId id="2007577229" r:id="rId21"/>
    <p:sldId id="2007577228" r:id="rId22"/>
    <p:sldId id="2007577249" r:id="rId23"/>
    <p:sldId id="2007577227" r:id="rId24"/>
    <p:sldId id="2007577250" r:id="rId25"/>
    <p:sldId id="2007577251" r:id="rId26"/>
    <p:sldId id="2007577252" r:id="rId27"/>
    <p:sldId id="2007577253" r:id="rId28"/>
    <p:sldId id="2007577254" r:id="rId29"/>
    <p:sldId id="2007577255" r:id="rId30"/>
    <p:sldId id="2007577244" r:id="rId31"/>
    <p:sldId id="2007577243"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Fira Sans Extra Condensed Medium" panose="020B0604020202020204"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
      <p:font typeface="Wingdings 3" panose="05040102010807070707" pitchFamily="18" charset="2"/>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FF3399"/>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06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35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78093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21/9/2022</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21/9/2022</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3" r:id="rId21"/>
    <p:sldLayoutId id="2147483824" r:id="rId22"/>
    <p:sldLayoutId id="2147483825" r:id="rId23"/>
    <p:sldLayoutId id="2147483826" r:id="rId24"/>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163" name="标题 1">
            <a:extLst>
              <a:ext uri="{FF2B5EF4-FFF2-40B4-BE49-F238E27FC236}">
                <a16:creationId xmlns:a16="http://schemas.microsoft.com/office/drawing/2014/main"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a16="http://schemas.microsoft.com/office/drawing/2014/main"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25263" y="310338"/>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id="{94546B6E-643C-45C2-AFF0-EC886D296C1B}"/>
              </a:ext>
            </a:extLst>
          </p:cNvPr>
          <p:cNvSpPr/>
          <p:nvPr/>
        </p:nvSpPr>
        <p:spPr>
          <a:xfrm>
            <a:off x="780839" y="1879263"/>
            <a:ext cx="7357867"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3600">
                <a:solidFill>
                  <a:schemeClr val="tx1">
                    <a:lumMod val="50000"/>
                  </a:schemeClr>
                </a:solidFill>
                <a:latin typeface="Times New Roman" panose="02020603050405020304" pitchFamily="18" charset="0"/>
                <a:ea typeface="Times New Roman" panose="02020603050405020304" pitchFamily="18" charset="0"/>
              </a:rPr>
              <a:t>Mỗi nguyên tố hoá học đều có tên gọi và</a:t>
            </a:r>
            <a:r>
              <a:rPr lang="en-US" sz="3600">
                <a:solidFill>
                  <a:schemeClr val="tx1">
                    <a:lumMod val="50000"/>
                  </a:schemeClr>
                </a:solidFill>
                <a:latin typeface="Times New Roman" panose="02020603050405020304" pitchFamily="18" charset="0"/>
                <a:ea typeface="Times New Roman" panose="02020603050405020304" pitchFamily="18" charset="0"/>
              </a:rPr>
              <a:t> </a:t>
            </a:r>
            <a:r>
              <a:rPr lang="vi-VN" sz="3600">
                <a:solidFill>
                  <a:schemeClr val="tx1">
                    <a:lumMod val="50000"/>
                  </a:schemeClr>
                </a:solidFill>
                <a:latin typeface="Times New Roman" panose="02020603050405020304" pitchFamily="18" charset="0"/>
                <a:ea typeface="Times New Roman" panose="02020603050405020304" pitchFamily="18" charset="0"/>
              </a:rPr>
              <a:t>kí hiệu hóa học riêng</a:t>
            </a:r>
            <a:r>
              <a:rPr lang="en-US" sz="3600">
                <a:solidFill>
                  <a:schemeClr val="tx1">
                    <a:lumMod val="50000"/>
                  </a:schemeClr>
                </a:solidFill>
                <a:latin typeface="Times New Roman" panose="02020603050405020304" pitchFamily="18" charset="0"/>
                <a:ea typeface="Times New Roman" panose="02020603050405020304" pitchFamily="18" charset="0"/>
              </a:rPr>
              <a:t>.</a:t>
            </a:r>
            <a:endParaRPr lang="vi-VN"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124500" y="2279369"/>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33916" y="208502"/>
            <a:ext cx="9047654"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III. 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Tree>
    <p:extLst>
      <p:ext uri="{BB962C8B-B14F-4D97-AF65-F5344CB8AC3E}">
        <p14:creationId xmlns:p14="http://schemas.microsoft.com/office/powerpoint/2010/main" val="176646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id="{E8E21983-CBB2-4D63-99A5-9D6DA38D4DE3}"/>
              </a:ext>
            </a:extLst>
          </p:cNvPr>
          <p:cNvSpPr txBox="1"/>
          <p:nvPr/>
        </p:nvSpPr>
        <p:spPr>
          <a:xfrm>
            <a:off x="259306" y="733373"/>
            <a:ext cx="3794078" cy="3539430"/>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pic>
        <p:nvPicPr>
          <p:cNvPr id="3" name="Picture 2">
            <a:extLst>
              <a:ext uri="{FF2B5EF4-FFF2-40B4-BE49-F238E27FC236}">
                <a16:creationId xmlns:a16="http://schemas.microsoft.com/office/drawing/2014/main" id="{250D49CD-CEE0-29F6-DA64-202C4857A08E}"/>
              </a:ext>
            </a:extLst>
          </p:cNvPr>
          <p:cNvPicPr>
            <a:picLocks noChangeAspect="1"/>
          </p:cNvPicPr>
          <p:nvPr/>
        </p:nvPicPr>
        <p:blipFill>
          <a:blip r:embed="rId3"/>
          <a:stretch>
            <a:fillRect/>
          </a:stretch>
        </p:blipFill>
        <p:spPr>
          <a:xfrm>
            <a:off x="4418218" y="237215"/>
            <a:ext cx="4466476" cy="446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1489973"/>
            <a:ext cx="8720919" cy="461665"/>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2:Hoàn thành thông tin trong bảng sau?</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585195"/>
            <a:ext cx="8720919" cy="830997"/>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E378CC9A-A71B-4726-B887-5860F8C36B2C}"/>
              </a:ext>
            </a:extLst>
          </p:cNvPr>
          <p:cNvGraphicFramePr>
            <a:graphicFrameLocks noGrp="1"/>
          </p:cNvGraphicFramePr>
          <p:nvPr>
            <p:extLst>
              <p:ext uri="{D42A27DB-BD31-4B8C-83A1-F6EECF244321}">
                <p14:modId xmlns:p14="http://schemas.microsoft.com/office/powerpoint/2010/main" val="1332152526"/>
              </p:ext>
            </p:extLst>
          </p:nvPr>
        </p:nvGraphicFramePr>
        <p:xfrm>
          <a:off x="837811" y="2025419"/>
          <a:ext cx="7933656" cy="3162935"/>
        </p:xfrm>
        <a:graphic>
          <a:graphicData uri="http://schemas.openxmlformats.org/drawingml/2006/table">
            <a:tbl>
              <a:tblPr firstRow="1" bandRow="1"/>
              <a:tblGrid>
                <a:gridCol w="3699148">
                  <a:extLst>
                    <a:ext uri="{9D8B030D-6E8A-4147-A177-3AD203B41FA5}">
                      <a16:colId xmlns:a16="http://schemas.microsoft.com/office/drawing/2014/main" val="2103051161"/>
                    </a:ext>
                  </a:extLst>
                </a:gridCol>
                <a:gridCol w="2261349">
                  <a:extLst>
                    <a:ext uri="{9D8B030D-6E8A-4147-A177-3AD203B41FA5}">
                      <a16:colId xmlns:a16="http://schemas.microsoft.com/office/drawing/2014/main" val="773045551"/>
                    </a:ext>
                  </a:extLst>
                </a:gridCol>
                <a:gridCol w="1973159">
                  <a:extLst>
                    <a:ext uri="{9D8B030D-6E8A-4147-A177-3AD203B41FA5}">
                      <a16:colId xmlns:a16="http://schemas.microsoft.com/office/drawing/2014/main" val="1268017771"/>
                    </a:ext>
                  </a:extLst>
                </a:gridCol>
              </a:tblGrid>
              <a:tr h="321740">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id="{A3CEAFA1-496E-4DA9-A320-03C204AD3DBA}"/>
              </a:ext>
            </a:extLst>
          </p:cNvPr>
          <p:cNvSpPr txBox="1"/>
          <p:nvPr/>
        </p:nvSpPr>
        <p:spPr>
          <a:xfrm>
            <a:off x="2137900" y="774619"/>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a:solidFill>
                  <a:srgbClr val="7030A0"/>
                </a:solidFill>
                <a:latin typeface="Times New Roman" panose="02020603050405020304" pitchFamily="18" charset="0"/>
                <a:cs typeface="Times New Roman" panose="02020603050405020304" pitchFamily="18" charset="0"/>
              </a:rPr>
              <a:t>viết </a:t>
            </a:r>
            <a:r>
              <a:rPr lang="en-US" sz="2000" b="1">
                <a:solidFill>
                  <a:srgbClr val="7030A0"/>
                </a:solidFill>
                <a:latin typeface="Times New Roman" panose="02020603050405020304" pitchFamily="18" charset="0"/>
                <a:cs typeface="Times New Roman" panose="02020603050405020304" pitchFamily="18" charset="0"/>
              </a:rPr>
              <a:t>kí hiệu hóa học</a:t>
            </a:r>
            <a:r>
              <a:rPr sz="2000" b="1">
                <a:solidFill>
                  <a:srgbClr val="7030A0"/>
                </a:solidFill>
                <a:latin typeface="Times New Roman" panose="02020603050405020304" pitchFamily="18" charset="0"/>
                <a:cs typeface="Times New Roman" panose="02020603050405020304" pitchFamily="18" charset="0"/>
              </a:rPr>
              <a:t> </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a16="http://schemas.microsoft.com/office/drawing/2014/main"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a16="http://schemas.microsoft.com/office/drawing/2014/main"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a16="http://schemas.microsoft.com/office/drawing/2014/main"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a16="http://schemas.microsoft.com/office/drawing/2014/main"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a16="http://schemas.microsoft.com/office/drawing/2014/main"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a16="http://schemas.microsoft.com/office/drawing/2014/main"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a16="http://schemas.microsoft.com/office/drawing/2014/main"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a16="http://schemas.microsoft.com/office/drawing/2014/main"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a16="http://schemas.microsoft.com/office/drawing/2014/main"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a16="http://schemas.microsoft.com/office/drawing/2014/main"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a16="http://schemas.microsoft.com/office/drawing/2014/main"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a16="http://schemas.microsoft.com/office/drawing/2014/main"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a16="http://schemas.microsoft.com/office/drawing/2014/main"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a16="http://schemas.microsoft.com/office/drawing/2014/main"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a16="http://schemas.microsoft.com/office/drawing/2014/main"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a16="http://schemas.microsoft.com/office/drawing/2014/main"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a16="http://schemas.microsoft.com/office/drawing/2014/main"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a16="http://schemas.microsoft.com/office/drawing/2014/main"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a16="http://schemas.microsoft.com/office/drawing/2014/main"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a16="http://schemas.microsoft.com/office/drawing/2014/main"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a16="http://schemas.microsoft.com/office/drawing/2014/main"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a16="http://schemas.microsoft.com/office/drawing/2014/main"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a16="http://schemas.microsoft.com/office/drawing/2014/main"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a16="http://schemas.microsoft.com/office/drawing/2014/main"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a16="http://schemas.microsoft.com/office/drawing/2014/main"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a16="http://schemas.microsoft.com/office/drawing/2014/main"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a16="http://schemas.microsoft.com/office/drawing/2014/main"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a16="http://schemas.microsoft.com/office/drawing/2014/main"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a16="http://schemas.microsoft.com/office/drawing/2014/main"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a16="http://schemas.microsoft.com/office/drawing/2014/main"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a16="http://schemas.microsoft.com/office/drawing/2014/main"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a16="http://schemas.microsoft.com/office/drawing/2014/main"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a16="http://schemas.microsoft.com/office/drawing/2014/main"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a16="http://schemas.microsoft.com/office/drawing/2014/main"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a16="http://schemas.microsoft.com/office/drawing/2014/main"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a16="http://schemas.microsoft.com/office/drawing/2014/main"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a16="http://schemas.microsoft.com/office/drawing/2014/main"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0" y="996530"/>
            <a:ext cx="9199954"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Có 2 đội chơi, mỗi đội chơi gồm 10 HS.</a:t>
            </a:r>
          </a:p>
          <a:p>
            <a:pPr algn="just"/>
            <a:r>
              <a:rPr lang="en-US" sz="3200">
                <a:latin typeface="Times New Roman" panose="02020603050405020304" pitchFamily="18" charset="0"/>
                <a:cs typeface="Times New Roman" panose="02020603050405020304" pitchFamily="18" charset="0"/>
              </a:rPr>
              <a:t>Mỗi HS có nhiệm vụ ghép đúng tên gọi và kí hiệu hóa</a:t>
            </a:r>
          </a:p>
          <a:p>
            <a:pPr algn="just"/>
            <a:r>
              <a:rPr lang="en-US" sz="3200">
                <a:latin typeface="Times New Roman" panose="02020603050405020304" pitchFamily="18" charset="0"/>
                <a:cs typeface="Times New Roman" panose="02020603050405020304" pitchFamily="18" charset="0"/>
              </a:rPr>
              <a:t>học của một nguyên tố. Đội chơi nào hoàn thành </a:t>
            </a:r>
          </a:p>
          <a:p>
            <a:pPr algn="just"/>
            <a:r>
              <a:rPr lang="en-US" sz="3200">
                <a:latin typeface="Times New Roman" panose="02020603050405020304" pitchFamily="18" charset="0"/>
                <a:cs typeface="Times New Roman" panose="02020603050405020304" pitchFamily="18" charset="0"/>
              </a:rPr>
              <a:t>đúng 10 nguyên tố trong thời gian ngắn nhất sẽ giành</a:t>
            </a:r>
          </a:p>
          <a:p>
            <a:pPr algn="just"/>
            <a:r>
              <a:rPr lang="en-US" sz="3200">
                <a:latin typeface="Times New Roman" panose="02020603050405020304" pitchFamily="18" charset="0"/>
                <a:cs typeface="Times New Roman" panose="02020603050405020304" pitchFamily="18" charset="0"/>
              </a:rPr>
              <a:t>chiến thắng</a:t>
            </a:r>
          </a:p>
        </p:txBody>
      </p:sp>
    </p:spTree>
    <p:extLst>
      <p:ext uri="{BB962C8B-B14F-4D97-AF65-F5344CB8AC3E}">
        <p14:creationId xmlns:p14="http://schemas.microsoft.com/office/powerpoint/2010/main" val="35943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431" y="531147"/>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5624624"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5116978"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4683758"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name="Equation" r:id="rId5" imgW="190440" imgH="228600" progId="Equation.DSMT4">
                  <p:embed/>
                </p:oleObj>
              </mc:Choice>
              <mc:Fallback>
                <p:oleObj name="Equation" r:id="rId5" imgW="190440" imgH="228600" progId="Equation.DSMT4">
                  <p:embed/>
                  <p:pic>
                    <p:nvPicPr>
                      <p:cNvPr id="0" name=""/>
                      <p:cNvPicPr/>
                      <p:nvPr/>
                    </p:nvPicPr>
                    <p:blipFill>
                      <a:blip r:embed="rId6"/>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id="{ECAC05A5-9306-4D84-A879-2E3628549F43}"/>
              </a:ext>
            </a:extLst>
          </p:cNvPr>
          <p:cNvPicPr>
            <a:picLocks noChangeAspect="1"/>
          </p:cNvPicPr>
          <p:nvPr/>
        </p:nvPicPr>
        <p:blipFill>
          <a:blip r:embed="rId3"/>
          <a:stretch>
            <a:fillRect/>
          </a:stretch>
        </p:blipFill>
        <p:spPr>
          <a:xfrm>
            <a:off x="369492" y="1090096"/>
            <a:ext cx="3022821" cy="3724803"/>
          </a:xfrm>
          <a:prstGeom prst="rect">
            <a:avLst/>
          </a:prstGeom>
        </p:spPr>
      </p:pic>
      <p:sp>
        <p:nvSpPr>
          <p:cNvPr id="18" name="TextBox 17">
            <a:extLst>
              <a:ext uri="{FF2B5EF4-FFF2-40B4-BE49-F238E27FC236}">
                <a16:creationId xmlns:a16="http://schemas.microsoft.com/office/drawing/2014/main" id="{2E9DB0A1-F8EA-47BC-91E7-1CC96A0AA58B}"/>
              </a:ext>
            </a:extLst>
          </p:cNvPr>
          <p:cNvSpPr txBox="1"/>
          <p:nvPr/>
        </p:nvSpPr>
        <p:spPr>
          <a:xfrm>
            <a:off x="3794638" y="2444338"/>
            <a:ext cx="4572000" cy="224676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i="1">
                <a:solidFill>
                  <a:schemeClr val="accent6">
                    <a:lumMod val="25000"/>
                  </a:schemeClr>
                </a:solidFill>
                <a:latin typeface="Times New Roman" panose="02020603050405020304" pitchFamily="18" charset="0"/>
              </a:rPr>
              <a:t>C</a:t>
            </a:r>
            <a:r>
              <a:rPr lang="vi-VN" sz="2800" i="1">
                <a:solidFill>
                  <a:schemeClr val="accent6">
                    <a:lumMod val="25000"/>
                  </a:schemeClr>
                </a:solidFill>
                <a:latin typeface="Times New Roman" panose="02020603050405020304" pitchFamily="18" charset="0"/>
              </a:rPr>
              <a:t>ác </a:t>
            </a:r>
            <a:r>
              <a:rPr lang="vi-VN" sz="2800" i="1" dirty="0">
                <a:solidFill>
                  <a:schemeClr val="accent6">
                    <a:lumMod val="25000"/>
                  </a:schemeClr>
                </a:solidFill>
                <a:latin typeface="Times New Roman" panose="02020603050405020304" pitchFamily="18" charset="0"/>
              </a:rPr>
              <a:t>từ “calcium”, "magnesium”, “zinc”. Đó là tên của ba nguyên tố hoá học có </a:t>
            </a:r>
            <a:r>
              <a:rPr lang="vi-VN" sz="2800" i="1">
                <a:solidFill>
                  <a:schemeClr val="accent6">
                    <a:lumMod val="25000"/>
                  </a:schemeClr>
                </a:solidFill>
                <a:latin typeface="Times New Roman" panose="02020603050405020304" pitchFamily="18" charset="0"/>
              </a:rPr>
              <a:t>trong th</a:t>
            </a:r>
            <a:r>
              <a:rPr lang="en-US" sz="2800" i="1">
                <a:solidFill>
                  <a:schemeClr val="accent6">
                    <a:lumMod val="25000"/>
                  </a:schemeClr>
                </a:solidFill>
                <a:latin typeface="Times New Roman" panose="02020603050405020304" pitchFamily="18" charset="0"/>
              </a:rPr>
              <a:t>à</a:t>
            </a:r>
            <a:r>
              <a:rPr lang="vi-VN" sz="2800" i="1">
                <a:solidFill>
                  <a:schemeClr val="accent6">
                    <a:lumMod val="25000"/>
                  </a:schemeClr>
                </a:solidFill>
                <a:latin typeface="Times New Roman" panose="02020603050405020304" pitchFamily="18" charset="0"/>
              </a:rPr>
              <a:t>nh </a:t>
            </a:r>
            <a:r>
              <a:rPr lang="vi-VN" sz="2800" i="1" dirty="0">
                <a:solidFill>
                  <a:schemeClr val="accent6">
                    <a:lumMod val="25000"/>
                  </a:schemeClr>
                </a:solidFill>
                <a:latin typeface="Times New Roman" panose="02020603050405020304" pitchFamily="18" charset="0"/>
              </a:rPr>
              <a:t>phần thuốc để bổ sung cho cơ thể</a:t>
            </a:r>
            <a:r>
              <a:rPr lang="vi-VN" sz="2800" i="1">
                <a:solidFill>
                  <a:schemeClr val="accent6">
                    <a:lumMod val="25000"/>
                  </a:schemeClr>
                </a:solidFill>
                <a:latin typeface="Times New Roman" panose="02020603050405020304" pitchFamily="18" charset="0"/>
              </a:rPr>
              <a:t>. </a:t>
            </a:r>
            <a:endParaRPr lang="vi-VN" sz="2800" i="1" dirty="0">
              <a:solidFill>
                <a:schemeClr val="accent6">
                  <a:lumMod val="25000"/>
                </a:schemeClr>
              </a:solidFill>
              <a:latin typeface="Times New Roman" panose="02020603050405020304" pitchFamily="18" charset="0"/>
            </a:endParaRPr>
          </a:p>
        </p:txBody>
      </p:sp>
      <p:grpSp>
        <p:nvGrpSpPr>
          <p:cNvPr id="4" name="Group 3">
            <a:extLst>
              <a:ext uri="{FF2B5EF4-FFF2-40B4-BE49-F238E27FC236}">
                <a16:creationId xmlns:a16="http://schemas.microsoft.com/office/drawing/2014/main" id="{33122E36-34D6-6ADF-9638-6C46C09F1CE7}"/>
              </a:ext>
            </a:extLst>
          </p:cNvPr>
          <p:cNvGrpSpPr/>
          <p:nvPr/>
        </p:nvGrpSpPr>
        <p:grpSpPr>
          <a:xfrm>
            <a:off x="4093666" y="680977"/>
            <a:ext cx="2743200" cy="1456266"/>
            <a:chOff x="4391378" y="788885"/>
            <a:chExt cx="2743200" cy="1456266"/>
          </a:xfrm>
        </p:grpSpPr>
        <p:sp>
          <p:nvSpPr>
            <p:cNvPr id="2" name="Speech Bubble: Oval 1">
              <a:extLst>
                <a:ext uri="{FF2B5EF4-FFF2-40B4-BE49-F238E27FC236}">
                  <a16:creationId xmlns:a16="http://schemas.microsoft.com/office/drawing/2014/main" id="{75DF9795-BF71-4E0A-651D-76CAF9265534}"/>
                </a:ext>
              </a:extLst>
            </p:cNvPr>
            <p:cNvSpPr/>
            <p:nvPr/>
          </p:nvSpPr>
          <p:spPr>
            <a:xfrm>
              <a:off x="4391378" y="788885"/>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A37CBD-16BE-4548-114B-31298026C916}"/>
                </a:ext>
              </a:extLst>
            </p:cNvPr>
            <p:cNvSpPr txBox="1"/>
            <p:nvPr/>
          </p:nvSpPr>
          <p:spPr>
            <a:xfrm>
              <a:off x="4555067" y="1009187"/>
              <a:ext cx="2415822" cy="1015663"/>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Những thông tin này trên lọ thuốc cho em biết điều gì?</a:t>
              </a:r>
            </a:p>
          </p:txBody>
        </p:sp>
      </p:grpSp>
      <p:sp>
        <p:nvSpPr>
          <p:cNvPr id="5" name="Hình Bầu dục 4">
            <a:extLst>
              <a:ext uri="{FF2B5EF4-FFF2-40B4-BE49-F238E27FC236}">
                <a16:creationId xmlns:a16="http://schemas.microsoft.com/office/drawing/2014/main" id="{D67F0C5F-8756-318E-B39B-FAEC32EE62D4}"/>
              </a:ext>
            </a:extLst>
          </p:cNvPr>
          <p:cNvSpPr/>
          <p:nvPr/>
        </p:nvSpPr>
        <p:spPr>
          <a:xfrm>
            <a:off x="1084521" y="2913321"/>
            <a:ext cx="1488558" cy="7336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ln w="0">
                  <a:noFill/>
                </a:ln>
                <a:solidFill>
                  <a:srgbClr val="FF0000"/>
                </a:solidFill>
                <a:latin typeface="Times New Roman" panose="02020603050405020304" pitchFamily="18" charset="0"/>
                <a:cs typeface="Times New Roman" panose="02020603050405020304" pitchFamily="18" charset="0"/>
                <a:sym typeface="+mn-lt"/>
              </a:rPr>
              <a:t>Về nhà</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7118" y="0"/>
            <a:ext cx="9166033"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 NGUYÊN </a:t>
            </a: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7" name="TextBox 6">
            <a:extLst>
              <a:ext uri="{FF2B5EF4-FFF2-40B4-BE49-F238E27FC236}">
                <a16:creationId xmlns:a16="http://schemas.microsoft.com/office/drawing/2014/main" id="{F8024FA7-1364-4BD9-769F-E70BEA459BF9}"/>
              </a:ext>
            </a:extLst>
          </p:cNvPr>
          <p:cNvSpPr txBox="1"/>
          <p:nvPr/>
        </p:nvSpPr>
        <p:spPr>
          <a:xfrm>
            <a:off x="211540" y="343657"/>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grpSp>
        <p:nvGrpSpPr>
          <p:cNvPr id="2" name="Group 29">
            <a:extLst>
              <a:ext uri="{FF2B5EF4-FFF2-40B4-BE49-F238E27FC236}">
                <a16:creationId xmlns:a16="http://schemas.microsoft.com/office/drawing/2014/main" id="{9212852B-765C-B94A-7C9A-6D012A1C79EE}"/>
              </a:ext>
            </a:extLst>
          </p:cNvPr>
          <p:cNvGrpSpPr>
            <a:grpSpLocks/>
          </p:cNvGrpSpPr>
          <p:nvPr/>
        </p:nvGrpSpPr>
        <p:grpSpPr bwMode="auto">
          <a:xfrm>
            <a:off x="856530" y="1372017"/>
            <a:ext cx="1511300" cy="1514475"/>
            <a:chOff x="2866890" y="3435445"/>
            <a:chExt cx="1511581" cy="1515804"/>
          </a:xfrm>
        </p:grpSpPr>
        <p:grpSp>
          <p:nvGrpSpPr>
            <p:cNvPr id="3" name="Group 3">
              <a:extLst>
                <a:ext uri="{FF2B5EF4-FFF2-40B4-BE49-F238E27FC236}">
                  <a16:creationId xmlns:a16="http://schemas.microsoft.com/office/drawing/2014/main" id="{ED1E97A4-899F-AC3A-743B-B1252B19C034}"/>
                </a:ext>
              </a:extLst>
            </p:cNvPr>
            <p:cNvGrpSpPr>
              <a:grpSpLocks/>
            </p:cNvGrpSpPr>
            <p:nvPr/>
          </p:nvGrpSpPr>
          <p:grpSpPr bwMode="auto">
            <a:xfrm>
              <a:off x="2866890" y="3435445"/>
              <a:ext cx="1511581" cy="1515804"/>
              <a:chOff x="7632316" y="1703378"/>
              <a:chExt cx="1511581" cy="1515804"/>
            </a:xfrm>
          </p:grpSpPr>
          <p:grpSp>
            <p:nvGrpSpPr>
              <p:cNvPr id="8" name="Group 7">
                <a:extLst>
                  <a:ext uri="{FF2B5EF4-FFF2-40B4-BE49-F238E27FC236}">
                    <a16:creationId xmlns:a16="http://schemas.microsoft.com/office/drawing/2014/main" id="{98021069-1EE9-616A-5144-B06837DD86BB}"/>
                  </a:ext>
                </a:extLst>
              </p:cNvPr>
              <p:cNvGrpSpPr>
                <a:grpSpLocks/>
              </p:cNvGrpSpPr>
              <p:nvPr/>
            </p:nvGrpSpPr>
            <p:grpSpPr bwMode="auto">
              <a:xfrm>
                <a:off x="7632316" y="1703378"/>
                <a:ext cx="1511581" cy="1515804"/>
                <a:chOff x="5411388" y="3532943"/>
                <a:chExt cx="1511581" cy="1515804"/>
              </a:xfrm>
            </p:grpSpPr>
            <p:grpSp>
              <p:nvGrpSpPr>
                <p:cNvPr id="15" name="Group 13">
                  <a:extLst>
                    <a:ext uri="{FF2B5EF4-FFF2-40B4-BE49-F238E27FC236}">
                      <a16:creationId xmlns:a16="http://schemas.microsoft.com/office/drawing/2014/main" id="{FFD8113D-7606-FE1D-ED81-DC830A3FA01F}"/>
                    </a:ext>
                  </a:extLst>
                </p:cNvPr>
                <p:cNvGrpSpPr>
                  <a:grpSpLocks/>
                </p:cNvGrpSpPr>
                <p:nvPr/>
              </p:nvGrpSpPr>
              <p:grpSpPr bwMode="auto">
                <a:xfrm>
                  <a:off x="5411388" y="3718379"/>
                  <a:ext cx="1361559" cy="1145402"/>
                  <a:chOff x="3188509" y="2250955"/>
                  <a:chExt cx="1361559" cy="1145402"/>
                </a:xfrm>
              </p:grpSpPr>
              <p:sp>
                <p:nvSpPr>
                  <p:cNvPr id="17" name="Flowchart: Connector 39">
                    <a:extLst>
                      <a:ext uri="{FF2B5EF4-FFF2-40B4-BE49-F238E27FC236}">
                        <a16:creationId xmlns:a16="http://schemas.microsoft.com/office/drawing/2014/main" id="{FC54E770-231D-3C7F-D7BB-0BB88BD45B11}"/>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18" name="Flowchart: Connector 40">
                    <a:extLst>
                      <a:ext uri="{FF2B5EF4-FFF2-40B4-BE49-F238E27FC236}">
                        <a16:creationId xmlns:a16="http://schemas.microsoft.com/office/drawing/2014/main" id="{05B400DE-1E77-ED15-6CB6-1A18EBBE31B7}"/>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19" name="Flowchart: Connector 41">
                    <a:extLst>
                      <a:ext uri="{FF2B5EF4-FFF2-40B4-BE49-F238E27FC236}">
                        <a16:creationId xmlns:a16="http://schemas.microsoft.com/office/drawing/2014/main" id="{896B1B33-5748-0D40-3A3A-98ECA410211E}"/>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16" name="Flowchart: Connector 38">
                  <a:extLst>
                    <a:ext uri="{FF2B5EF4-FFF2-40B4-BE49-F238E27FC236}">
                      <a16:creationId xmlns:a16="http://schemas.microsoft.com/office/drawing/2014/main" id="{D99E9290-5561-2604-DB99-07309D02BEF9}"/>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9" name="Flowchart: Connector 33">
                <a:extLst>
                  <a:ext uri="{FF2B5EF4-FFF2-40B4-BE49-F238E27FC236}">
                    <a16:creationId xmlns:a16="http://schemas.microsoft.com/office/drawing/2014/main" id="{D9421EE9-C755-864A-49ED-6BD009AB1210}"/>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10" name="Flowchart: Connector 34">
                <a:extLst>
                  <a:ext uri="{FF2B5EF4-FFF2-40B4-BE49-F238E27FC236}">
                    <a16:creationId xmlns:a16="http://schemas.microsoft.com/office/drawing/2014/main" id="{DA521AD5-38C4-A13B-918E-20D726807A25}"/>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12" name="Flowchart: Connector 35">
                <a:extLst>
                  <a:ext uri="{FF2B5EF4-FFF2-40B4-BE49-F238E27FC236}">
                    <a16:creationId xmlns:a16="http://schemas.microsoft.com/office/drawing/2014/main" id="{CE5423E1-525B-470F-032B-9666A57C415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14" name="Flowchart: Connector 36">
                <a:extLst>
                  <a:ext uri="{FF2B5EF4-FFF2-40B4-BE49-F238E27FC236}">
                    <a16:creationId xmlns:a16="http://schemas.microsoft.com/office/drawing/2014/main" id="{AE51A658-495D-43A8-4B45-4F7589ACD36F}"/>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 name="Flowchart: Connector 31">
              <a:extLst>
                <a:ext uri="{FF2B5EF4-FFF2-40B4-BE49-F238E27FC236}">
                  <a16:creationId xmlns:a16="http://schemas.microsoft.com/office/drawing/2014/main" id="{198930DD-349F-08A2-9CD9-93295E90B0CF}"/>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grpSp>
        <p:nvGrpSpPr>
          <p:cNvPr id="21" name="Group 57">
            <a:extLst>
              <a:ext uri="{FF2B5EF4-FFF2-40B4-BE49-F238E27FC236}">
                <a16:creationId xmlns:a16="http://schemas.microsoft.com/office/drawing/2014/main" id="{D6DE6746-AC5D-A9B9-4FAA-803B9F007FA9}"/>
              </a:ext>
            </a:extLst>
          </p:cNvPr>
          <p:cNvGrpSpPr>
            <a:grpSpLocks/>
          </p:cNvGrpSpPr>
          <p:nvPr/>
        </p:nvGrpSpPr>
        <p:grpSpPr bwMode="auto">
          <a:xfrm>
            <a:off x="3124189" y="1387855"/>
            <a:ext cx="1511300" cy="1514475"/>
            <a:chOff x="2866890" y="3435445"/>
            <a:chExt cx="1511581" cy="1515804"/>
          </a:xfrm>
        </p:grpSpPr>
        <p:grpSp>
          <p:nvGrpSpPr>
            <p:cNvPr id="22" name="Group 3">
              <a:extLst>
                <a:ext uri="{FF2B5EF4-FFF2-40B4-BE49-F238E27FC236}">
                  <a16:creationId xmlns:a16="http://schemas.microsoft.com/office/drawing/2014/main" id="{35820C4C-73EB-4526-96B0-D864192404D8}"/>
                </a:ext>
              </a:extLst>
            </p:cNvPr>
            <p:cNvGrpSpPr>
              <a:grpSpLocks/>
            </p:cNvGrpSpPr>
            <p:nvPr/>
          </p:nvGrpSpPr>
          <p:grpSpPr bwMode="auto">
            <a:xfrm>
              <a:off x="2866890" y="3435445"/>
              <a:ext cx="1511581" cy="1515804"/>
              <a:chOff x="7632316" y="1703378"/>
              <a:chExt cx="1511581" cy="1515804"/>
            </a:xfrm>
          </p:grpSpPr>
          <p:grpSp>
            <p:nvGrpSpPr>
              <p:cNvPr id="24" name="Group 7">
                <a:extLst>
                  <a:ext uri="{FF2B5EF4-FFF2-40B4-BE49-F238E27FC236}">
                    <a16:creationId xmlns:a16="http://schemas.microsoft.com/office/drawing/2014/main" id="{3FC3DFB2-E4B5-B52C-8371-5B568A1D1ACE}"/>
                  </a:ext>
                </a:extLst>
              </p:cNvPr>
              <p:cNvGrpSpPr>
                <a:grpSpLocks/>
              </p:cNvGrpSpPr>
              <p:nvPr/>
            </p:nvGrpSpPr>
            <p:grpSpPr bwMode="auto">
              <a:xfrm>
                <a:off x="7632316" y="1703378"/>
                <a:ext cx="1511581" cy="1515804"/>
                <a:chOff x="5411388" y="3532943"/>
                <a:chExt cx="1511581" cy="1515804"/>
              </a:xfrm>
            </p:grpSpPr>
            <p:grpSp>
              <p:nvGrpSpPr>
                <p:cNvPr id="29" name="Group 13">
                  <a:extLst>
                    <a:ext uri="{FF2B5EF4-FFF2-40B4-BE49-F238E27FC236}">
                      <a16:creationId xmlns:a16="http://schemas.microsoft.com/office/drawing/2014/main" id="{FAAB17E6-D6D7-C5D3-8536-2A0741CDF68D}"/>
                    </a:ext>
                  </a:extLst>
                </p:cNvPr>
                <p:cNvGrpSpPr>
                  <a:grpSpLocks/>
                </p:cNvGrpSpPr>
                <p:nvPr/>
              </p:nvGrpSpPr>
              <p:grpSpPr bwMode="auto">
                <a:xfrm>
                  <a:off x="5411388" y="3718379"/>
                  <a:ext cx="1361559" cy="1145402"/>
                  <a:chOff x="3188509" y="2250955"/>
                  <a:chExt cx="1361559" cy="1145402"/>
                </a:xfrm>
              </p:grpSpPr>
              <p:sp>
                <p:nvSpPr>
                  <p:cNvPr id="31" name="Flowchart: Connector 67">
                    <a:extLst>
                      <a:ext uri="{FF2B5EF4-FFF2-40B4-BE49-F238E27FC236}">
                        <a16:creationId xmlns:a16="http://schemas.microsoft.com/office/drawing/2014/main" id="{2C10E0D0-D10D-51DC-20EA-5869312DF94C}"/>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en-US" sz="1600" b="1" kern="0">
                        <a:latin typeface="Times New Roman" panose="02020603050405020304" pitchFamily="18" charset="0"/>
                        <a:sym typeface="Arial"/>
                      </a:rPr>
                      <a:t>7</a:t>
                    </a:r>
                    <a:r>
                      <a:rPr lang="vi-VN" sz="1600" b="1" kern="0">
                        <a:latin typeface="Times New Roman" panose="02020603050405020304" pitchFamily="18" charset="0"/>
                        <a:sym typeface="Arial"/>
                      </a:rPr>
                      <a:t>n</a:t>
                    </a:r>
                    <a:endParaRPr lang="vi-VN" sz="1600" b="1" kern="0" dirty="0">
                      <a:latin typeface="Times New Roman" panose="02020603050405020304" pitchFamily="18" charset="0"/>
                      <a:sym typeface="Arial"/>
                    </a:endParaRPr>
                  </a:p>
                </p:txBody>
              </p:sp>
              <p:sp>
                <p:nvSpPr>
                  <p:cNvPr id="1216" name="Flowchart: Connector 68">
                    <a:extLst>
                      <a:ext uri="{FF2B5EF4-FFF2-40B4-BE49-F238E27FC236}">
                        <a16:creationId xmlns:a16="http://schemas.microsoft.com/office/drawing/2014/main" id="{47F0035B-BA1F-8662-D629-A3D5C38EAC22}"/>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1217" name="Flowchart: Connector 69">
                    <a:extLst>
                      <a:ext uri="{FF2B5EF4-FFF2-40B4-BE49-F238E27FC236}">
                        <a16:creationId xmlns:a16="http://schemas.microsoft.com/office/drawing/2014/main" id="{9955C0F4-59FB-8DFE-AED4-7FA14D6199CD}"/>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0" name="Flowchart: Connector 66">
                  <a:extLst>
                    <a:ext uri="{FF2B5EF4-FFF2-40B4-BE49-F238E27FC236}">
                      <a16:creationId xmlns:a16="http://schemas.microsoft.com/office/drawing/2014/main" id="{3B853874-5452-A91D-3991-63FBAA113504}"/>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25" name="Flowchart: Connector 61">
                <a:extLst>
                  <a:ext uri="{FF2B5EF4-FFF2-40B4-BE49-F238E27FC236}">
                    <a16:creationId xmlns:a16="http://schemas.microsoft.com/office/drawing/2014/main" id="{E50C1FB3-4805-D874-5163-1DFC31ABA0C3}"/>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26" name="Flowchart: Connector 62">
                <a:extLst>
                  <a:ext uri="{FF2B5EF4-FFF2-40B4-BE49-F238E27FC236}">
                    <a16:creationId xmlns:a16="http://schemas.microsoft.com/office/drawing/2014/main" id="{B00561E4-8496-1B7A-1662-D85D867342A8}"/>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27" name="Flowchart: Connector 63">
                <a:extLst>
                  <a:ext uri="{FF2B5EF4-FFF2-40B4-BE49-F238E27FC236}">
                    <a16:creationId xmlns:a16="http://schemas.microsoft.com/office/drawing/2014/main" id="{09CEE0BD-749C-9134-A1C9-CDAB757D170D}"/>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28" name="Flowchart: Connector 64">
                <a:extLst>
                  <a:ext uri="{FF2B5EF4-FFF2-40B4-BE49-F238E27FC236}">
                    <a16:creationId xmlns:a16="http://schemas.microsoft.com/office/drawing/2014/main" id="{193FAB04-E8D1-2717-7978-412BEB2CAA6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23" name="Flowchart: Connector 59">
              <a:extLst>
                <a:ext uri="{FF2B5EF4-FFF2-40B4-BE49-F238E27FC236}">
                  <a16:creationId xmlns:a16="http://schemas.microsoft.com/office/drawing/2014/main" id="{37212333-E43A-AF14-09C4-4A3C59B59903}"/>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grpSp>
        <p:nvGrpSpPr>
          <p:cNvPr id="1218" name="Group 57">
            <a:extLst>
              <a:ext uri="{FF2B5EF4-FFF2-40B4-BE49-F238E27FC236}">
                <a16:creationId xmlns:a16="http://schemas.microsoft.com/office/drawing/2014/main" id="{DE4EF1A7-438E-4B32-4ACC-E58382989866}"/>
              </a:ext>
            </a:extLst>
          </p:cNvPr>
          <p:cNvGrpSpPr>
            <a:grpSpLocks/>
          </p:cNvGrpSpPr>
          <p:nvPr/>
        </p:nvGrpSpPr>
        <p:grpSpPr bwMode="auto">
          <a:xfrm>
            <a:off x="5715010" y="1387855"/>
            <a:ext cx="1511300" cy="1514475"/>
            <a:chOff x="2866890" y="3435445"/>
            <a:chExt cx="1511581" cy="1515804"/>
          </a:xfrm>
        </p:grpSpPr>
        <p:grpSp>
          <p:nvGrpSpPr>
            <p:cNvPr id="1219" name="Group 3">
              <a:extLst>
                <a:ext uri="{FF2B5EF4-FFF2-40B4-BE49-F238E27FC236}">
                  <a16:creationId xmlns:a16="http://schemas.microsoft.com/office/drawing/2014/main" id="{46A52B69-D5DD-0810-5CAB-CEB72E8A9234}"/>
                </a:ext>
              </a:extLst>
            </p:cNvPr>
            <p:cNvGrpSpPr>
              <a:grpSpLocks/>
            </p:cNvGrpSpPr>
            <p:nvPr/>
          </p:nvGrpSpPr>
          <p:grpSpPr bwMode="auto">
            <a:xfrm>
              <a:off x="2866890" y="3435445"/>
              <a:ext cx="1511581" cy="1515804"/>
              <a:chOff x="7632316" y="1703378"/>
              <a:chExt cx="1511581" cy="1515804"/>
            </a:xfrm>
          </p:grpSpPr>
          <p:grpSp>
            <p:nvGrpSpPr>
              <p:cNvPr id="1221" name="Group 7">
                <a:extLst>
                  <a:ext uri="{FF2B5EF4-FFF2-40B4-BE49-F238E27FC236}">
                    <a16:creationId xmlns:a16="http://schemas.microsoft.com/office/drawing/2014/main" id="{CF07B114-BC4E-DE7F-2F98-CDF6197C7031}"/>
                  </a:ext>
                </a:extLst>
              </p:cNvPr>
              <p:cNvGrpSpPr>
                <a:grpSpLocks/>
              </p:cNvGrpSpPr>
              <p:nvPr/>
            </p:nvGrpSpPr>
            <p:grpSpPr bwMode="auto">
              <a:xfrm>
                <a:off x="7632316" y="1703378"/>
                <a:ext cx="1511581" cy="1515804"/>
                <a:chOff x="5411388" y="3532943"/>
                <a:chExt cx="1511581" cy="1515804"/>
              </a:xfrm>
            </p:grpSpPr>
            <p:grpSp>
              <p:nvGrpSpPr>
                <p:cNvPr id="1226" name="Group 13">
                  <a:extLst>
                    <a:ext uri="{FF2B5EF4-FFF2-40B4-BE49-F238E27FC236}">
                      <a16:creationId xmlns:a16="http://schemas.microsoft.com/office/drawing/2014/main" id="{F92D2D45-BD93-2FCE-8DE6-7E64414F7494}"/>
                    </a:ext>
                  </a:extLst>
                </p:cNvPr>
                <p:cNvGrpSpPr>
                  <a:grpSpLocks/>
                </p:cNvGrpSpPr>
                <p:nvPr/>
              </p:nvGrpSpPr>
              <p:grpSpPr bwMode="auto">
                <a:xfrm>
                  <a:off x="5411388" y="3718379"/>
                  <a:ext cx="1361559" cy="1145402"/>
                  <a:chOff x="3188509" y="2250955"/>
                  <a:chExt cx="1361559" cy="1145402"/>
                </a:xfrm>
              </p:grpSpPr>
              <p:sp>
                <p:nvSpPr>
                  <p:cNvPr id="1228" name="Flowchart: Connector 67">
                    <a:extLst>
                      <a:ext uri="{FF2B5EF4-FFF2-40B4-BE49-F238E27FC236}">
                        <a16:creationId xmlns:a16="http://schemas.microsoft.com/office/drawing/2014/main" id="{1C169380-3830-CB12-4C56-51D90C044A3F}"/>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1229" name="Flowchart: Connector 68">
                    <a:extLst>
                      <a:ext uri="{FF2B5EF4-FFF2-40B4-BE49-F238E27FC236}">
                        <a16:creationId xmlns:a16="http://schemas.microsoft.com/office/drawing/2014/main" id="{F2A065F4-188B-A023-7687-1C9CFB6E5131}"/>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1230" name="Flowchart: Connector 69">
                    <a:extLst>
                      <a:ext uri="{FF2B5EF4-FFF2-40B4-BE49-F238E27FC236}">
                        <a16:creationId xmlns:a16="http://schemas.microsoft.com/office/drawing/2014/main" id="{295ABCEB-B190-C8B2-5B07-93CC59F25499}"/>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1227" name="Flowchart: Connector 66">
                  <a:extLst>
                    <a:ext uri="{FF2B5EF4-FFF2-40B4-BE49-F238E27FC236}">
                      <a16:creationId xmlns:a16="http://schemas.microsoft.com/office/drawing/2014/main" id="{702632DD-FDAF-9E69-3F4D-089B89E5D181}"/>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1222" name="Flowchart: Connector 61">
                <a:extLst>
                  <a:ext uri="{FF2B5EF4-FFF2-40B4-BE49-F238E27FC236}">
                    <a16:creationId xmlns:a16="http://schemas.microsoft.com/office/drawing/2014/main" id="{8FA527AC-620F-BC97-9594-4F81ED278D82}"/>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1223" name="Flowchart: Connector 62">
                <a:extLst>
                  <a:ext uri="{FF2B5EF4-FFF2-40B4-BE49-F238E27FC236}">
                    <a16:creationId xmlns:a16="http://schemas.microsoft.com/office/drawing/2014/main" id="{EF053749-FADD-368C-554D-BF138CA2370F}"/>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1224" name="Flowchart: Connector 63">
                <a:extLst>
                  <a:ext uri="{FF2B5EF4-FFF2-40B4-BE49-F238E27FC236}">
                    <a16:creationId xmlns:a16="http://schemas.microsoft.com/office/drawing/2014/main" id="{B810F559-8961-C338-C108-CCF00BE49C33}"/>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1225" name="Flowchart: Connector 64">
                <a:extLst>
                  <a:ext uri="{FF2B5EF4-FFF2-40B4-BE49-F238E27FC236}">
                    <a16:creationId xmlns:a16="http://schemas.microsoft.com/office/drawing/2014/main" id="{1E93549B-6BA0-B13E-6BE8-5CDD65A84A5E}"/>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1220" name="Flowchart: Connector 59">
              <a:extLst>
                <a:ext uri="{FF2B5EF4-FFF2-40B4-BE49-F238E27FC236}">
                  <a16:creationId xmlns:a16="http://schemas.microsoft.com/office/drawing/2014/main" id="{252957AC-C94D-E8B8-AEE5-375C8594288D}"/>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1231" name="TextBox 74">
            <a:extLst>
              <a:ext uri="{FF2B5EF4-FFF2-40B4-BE49-F238E27FC236}">
                <a16:creationId xmlns:a16="http://schemas.microsoft.com/office/drawing/2014/main" id="{DA516F8B-70C2-1A57-0287-67F7F0637607}"/>
              </a:ext>
            </a:extLst>
          </p:cNvPr>
          <p:cNvSpPr txBox="1"/>
          <p:nvPr/>
        </p:nvSpPr>
        <p:spPr>
          <a:xfrm>
            <a:off x="632951" y="3151674"/>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1232" name="TextBox 6">
            <a:extLst>
              <a:ext uri="{FF2B5EF4-FFF2-40B4-BE49-F238E27FC236}">
                <a16:creationId xmlns:a16="http://schemas.microsoft.com/office/drawing/2014/main" id="{CF0E6134-D0CB-9632-7604-DB810EBE03D7}"/>
              </a:ext>
            </a:extLst>
          </p:cNvPr>
          <p:cNvSpPr txBox="1"/>
          <p:nvPr/>
        </p:nvSpPr>
        <p:spPr>
          <a:xfrm>
            <a:off x="122630" y="3955697"/>
            <a:ext cx="3707998" cy="400110"/>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 Nguyên tố hóa học là gì?</a:t>
            </a:r>
            <a:endParaRPr lang="vi-VN" sz="2000" b="1" dirty="0">
              <a:latin typeface="Times New Roman" panose="02020603050405020304" pitchFamily="18" charset="0"/>
              <a:cs typeface="Times New Roman" panose="02020603050405020304" pitchFamily="18" charset="0"/>
            </a:endParaRPr>
          </a:p>
        </p:txBody>
      </p:sp>
      <p:sp>
        <p:nvSpPr>
          <p:cNvPr id="1233" name="TextBox 6">
            <a:extLst>
              <a:ext uri="{FF2B5EF4-FFF2-40B4-BE49-F238E27FC236}">
                <a16:creationId xmlns:a16="http://schemas.microsoft.com/office/drawing/2014/main" id="{70502E2A-E9E2-FA8D-4C14-D0ABC6FD840E}"/>
              </a:ext>
            </a:extLst>
          </p:cNvPr>
          <p:cNvSpPr txBox="1"/>
          <p:nvPr/>
        </p:nvSpPr>
        <p:spPr>
          <a:xfrm>
            <a:off x="0" y="4510343"/>
            <a:ext cx="9143999" cy="400110"/>
          </a:xfrm>
          <a:prstGeom prst="rect">
            <a:avLst/>
          </a:prstGeom>
          <a:solidFill>
            <a:schemeClr val="accent1">
              <a:lumMod val="20000"/>
              <a:lumOff val="80000"/>
            </a:schemeClr>
          </a:solidFill>
        </p:spPr>
        <p:txBody>
          <a:bodyPr wrap="square">
            <a:spAutoFit/>
          </a:bodyPr>
          <a:lstStyle/>
          <a:p>
            <a:r>
              <a:rPr lang="en-US" sz="2000" b="1">
                <a:solidFill>
                  <a:srgbClr val="FF0000"/>
                </a:solidFill>
                <a:latin typeface="Times New Roman" panose="02020603050405020304" pitchFamily="18" charset="0"/>
                <a:cs typeface="Times New Roman" panose="02020603050405020304" pitchFamily="18" charset="0"/>
              </a:rPr>
              <a:t> Nguyên tố hóa học là tập hợp những nguyên tử  có cùng số proton trong hạt nhân</a:t>
            </a:r>
            <a:endParaRPr lang="vi-VN"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18"/>
                                        </p:tgtEl>
                                        <p:attrNameLst>
                                          <p:attrName>style.visibility</p:attrName>
                                        </p:attrNameLst>
                                      </p:cBhvr>
                                      <p:to>
                                        <p:strVal val="visible"/>
                                      </p:to>
                                    </p:set>
                                    <p:animEffect transition="in" filter="barn(inVertical)">
                                      <p:cBhvr>
                                        <p:cTn id="22" dur="500"/>
                                        <p:tgtEl>
                                          <p:spTgt spid="12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31"/>
                                        </p:tgtEl>
                                        <p:attrNameLst>
                                          <p:attrName>style.visibility</p:attrName>
                                        </p:attrNameLst>
                                      </p:cBhvr>
                                      <p:to>
                                        <p:strVal val="visible"/>
                                      </p:to>
                                    </p:set>
                                    <p:animEffect transition="in" filter="barn(inVertical)">
                                      <p:cBhvr>
                                        <p:cTn id="27" dur="500"/>
                                        <p:tgtEl>
                                          <p:spTgt spid="12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32"/>
                                        </p:tgtEl>
                                        <p:attrNameLst>
                                          <p:attrName>style.visibility</p:attrName>
                                        </p:attrNameLst>
                                      </p:cBhvr>
                                      <p:to>
                                        <p:strVal val="visible"/>
                                      </p:to>
                                    </p:set>
                                    <p:animEffect transition="in" filter="barn(inVertical)">
                                      <p:cBhvr>
                                        <p:cTn id="32" dur="500"/>
                                        <p:tgtEl>
                                          <p:spTgt spid="12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33"/>
                                        </p:tgtEl>
                                        <p:attrNameLst>
                                          <p:attrName>style.visibility</p:attrName>
                                        </p:attrNameLst>
                                      </p:cBhvr>
                                      <p:to>
                                        <p:strVal val="visible"/>
                                      </p:to>
                                    </p:set>
                                    <p:animEffect transition="in" filter="barn(inVertical)">
                                      <p:cBhvr>
                                        <p:cTn id="37"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31" grpId="0"/>
      <p:bldP spid="1232" grpId="0" animBg="1"/>
      <p:bldP spid="12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608718" y="3117008"/>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105208" y="228511"/>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LT 1: S</a:t>
            </a:r>
            <a:r>
              <a:rPr lang="vi-VN" sz="2000" b="1">
                <a:latin typeface="Times New Roman" panose="02020603050405020304" pitchFamily="18" charset="0"/>
                <a:cs typeface="Times New Roman" panose="02020603050405020304" pitchFamily="18" charset="0"/>
              </a:rPr>
              <a:t>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761093808"/>
              </p:ext>
            </p:extLst>
          </p:nvPr>
        </p:nvGraphicFramePr>
        <p:xfrm>
          <a:off x="396132" y="1244174"/>
          <a:ext cx="8139073" cy="2286000"/>
        </p:xfrm>
        <a:graphic>
          <a:graphicData uri="http://schemas.openxmlformats.org/drawingml/2006/table">
            <a:tbl>
              <a:tblPr firstRow="1" bandRow="1">
                <a:tableStyleId>{00A15C55-8517-42AA-B614-E9B94910E393}</a:tableStyleId>
              </a:tblPr>
              <a:tblGrid>
                <a:gridCol w="1455992">
                  <a:extLst>
                    <a:ext uri="{9D8B030D-6E8A-4147-A177-3AD203B41FA5}">
                      <a16:colId xmlns:a16="http://schemas.microsoft.com/office/drawing/2014/main" val="2316296713"/>
                    </a:ext>
                  </a:extLst>
                </a:gridCol>
                <a:gridCol w="832513">
                  <a:extLst>
                    <a:ext uri="{9D8B030D-6E8A-4147-A177-3AD203B41FA5}">
                      <a16:colId xmlns:a16="http://schemas.microsoft.com/office/drawing/2014/main" val="3435080568"/>
                    </a:ext>
                  </a:extLst>
                </a:gridCol>
                <a:gridCol w="887105">
                  <a:extLst>
                    <a:ext uri="{9D8B030D-6E8A-4147-A177-3AD203B41FA5}">
                      <a16:colId xmlns:a16="http://schemas.microsoft.com/office/drawing/2014/main" val="3424779979"/>
                    </a:ext>
                  </a:extLst>
                </a:gridCol>
                <a:gridCol w="791570">
                  <a:extLst>
                    <a:ext uri="{9D8B030D-6E8A-4147-A177-3AD203B41FA5}">
                      <a16:colId xmlns:a16="http://schemas.microsoft.com/office/drawing/2014/main" val="2480315216"/>
                    </a:ext>
                  </a:extLst>
                </a:gridCol>
                <a:gridCol w="1610436">
                  <a:extLst>
                    <a:ext uri="{9D8B030D-6E8A-4147-A177-3AD203B41FA5}">
                      <a16:colId xmlns:a16="http://schemas.microsoft.com/office/drawing/2014/main" val="302860229"/>
                    </a:ext>
                  </a:extLst>
                </a:gridCol>
                <a:gridCol w="941695">
                  <a:extLst>
                    <a:ext uri="{9D8B030D-6E8A-4147-A177-3AD203B41FA5}">
                      <a16:colId xmlns:a16="http://schemas.microsoft.com/office/drawing/2014/main" val="126302508"/>
                    </a:ext>
                  </a:extLst>
                </a:gridCol>
                <a:gridCol w="791570">
                  <a:extLst>
                    <a:ext uri="{9D8B030D-6E8A-4147-A177-3AD203B41FA5}">
                      <a16:colId xmlns:a16="http://schemas.microsoft.com/office/drawing/2014/main" val="3976823450"/>
                    </a:ext>
                  </a:extLst>
                </a:gridCol>
                <a:gridCol w="828192">
                  <a:extLst>
                    <a:ext uri="{9D8B030D-6E8A-4147-A177-3AD203B41FA5}">
                      <a16:colId xmlns:a16="http://schemas.microsoft.com/office/drawing/2014/main" val="3522697722"/>
                    </a:ext>
                  </a:extLst>
                </a:gridCol>
              </a:tblGrid>
              <a:tr h="370840">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extLst>
                  <a:ext uri="{0D108BD9-81ED-4DB2-BD59-A6C34878D82A}">
                    <a16:rowId xmlns:a16="http://schemas.microsoft.com/office/drawing/2014/main" val="2571449314"/>
                  </a:ext>
                </a:extLst>
              </a:tr>
              <a:tr h="370840">
                <a:tc>
                  <a:txBody>
                    <a:bodyPr/>
                    <a:lstStyle/>
                    <a:p>
                      <a:pPr algn="ctr"/>
                      <a:r>
                        <a:rPr lang="vi-VN" sz="2000" dirty="0">
                          <a:solidFill>
                            <a:schemeClr val="tx1"/>
                          </a:solidFill>
                          <a:latin typeface="+mj-lt"/>
                        </a:rPr>
                        <a:t>X1</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9</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X5</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extLst>
                  <a:ext uri="{0D108BD9-81ED-4DB2-BD59-A6C34878D82A}">
                    <a16:rowId xmlns:a16="http://schemas.microsoft.com/office/drawing/2014/main" val="1248792520"/>
                  </a:ext>
                </a:extLst>
              </a:tr>
              <a:tr h="370840">
                <a:tc>
                  <a:txBody>
                    <a:bodyPr/>
                    <a:lstStyle/>
                    <a:p>
                      <a:pPr algn="ctr"/>
                      <a:r>
                        <a:rPr lang="vi-VN" sz="2000" dirty="0">
                          <a:solidFill>
                            <a:schemeClr val="tx1"/>
                          </a:solidFill>
                          <a:latin typeface="+mj-lt"/>
                        </a:rPr>
                        <a:t>X2</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X6</a:t>
                      </a:r>
                    </a:p>
                  </a:txBody>
                  <a:tcPr/>
                </a:tc>
                <a:tc>
                  <a:txBody>
                    <a:bodyPr/>
                    <a:lstStyle/>
                    <a:p>
                      <a:pPr algn="ctr"/>
                      <a:r>
                        <a:rPr lang="vi-VN" sz="2000" dirty="0">
                          <a:solidFill>
                            <a:schemeClr val="tx1"/>
                          </a:solidFill>
                          <a:latin typeface="+mj-lt"/>
                        </a:rPr>
                        <a:t>11</a:t>
                      </a:r>
                    </a:p>
                  </a:txBody>
                  <a:tcPr/>
                </a:tc>
                <a:tc>
                  <a:txBody>
                    <a:bodyPr/>
                    <a:lstStyle/>
                    <a:p>
                      <a:pPr algn="ctr"/>
                      <a:r>
                        <a:rPr lang="vi-VN" sz="2000" dirty="0">
                          <a:solidFill>
                            <a:schemeClr val="tx1"/>
                          </a:solidFill>
                          <a:latin typeface="+mj-lt"/>
                        </a:rPr>
                        <a:t>12</a:t>
                      </a:r>
                    </a:p>
                  </a:txBody>
                  <a:tcPr/>
                </a:tc>
                <a:tc>
                  <a:txBody>
                    <a:bodyPr/>
                    <a:lstStyle/>
                    <a:p>
                      <a:pPr algn="ctr"/>
                      <a:r>
                        <a:rPr lang="vi-VN" sz="2000" dirty="0">
                          <a:solidFill>
                            <a:schemeClr val="tx1"/>
                          </a:solidFill>
                          <a:latin typeface="+mj-lt"/>
                        </a:rPr>
                        <a:t>11</a:t>
                      </a:r>
                    </a:p>
                  </a:txBody>
                  <a:tcPr/>
                </a:tc>
                <a:extLst>
                  <a:ext uri="{0D108BD9-81ED-4DB2-BD59-A6C34878D82A}">
                    <a16:rowId xmlns:a16="http://schemas.microsoft.com/office/drawing/2014/main" val="3462422268"/>
                  </a:ext>
                </a:extLst>
              </a:tr>
              <a:tr h="370840">
                <a:tc>
                  <a:txBody>
                    <a:bodyPr/>
                    <a:lstStyle/>
                    <a:p>
                      <a:pPr algn="ctr"/>
                      <a:r>
                        <a:rPr lang="vi-VN" sz="2000" dirty="0">
                          <a:solidFill>
                            <a:schemeClr val="tx1"/>
                          </a:solidFill>
                          <a:latin typeface="+mj-lt"/>
                        </a:rPr>
                        <a:t>X3</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10</a:t>
                      </a:r>
                    </a:p>
                  </a:txBody>
                  <a:tcPr/>
                </a:tc>
                <a:tc>
                  <a:txBody>
                    <a:bodyPr/>
                    <a:lstStyle/>
                    <a:p>
                      <a:pPr algn="ctr"/>
                      <a:r>
                        <a:rPr lang="vi-VN" sz="2000" dirty="0">
                          <a:solidFill>
                            <a:schemeClr val="tx1"/>
                          </a:solidFill>
                          <a:latin typeface="+mj-lt"/>
                        </a:rPr>
                        <a:t>8</a:t>
                      </a:r>
                    </a:p>
                  </a:txBody>
                  <a:tcPr/>
                </a:tc>
                <a:extLst>
                  <a:ext uri="{0D108BD9-81ED-4DB2-BD59-A6C34878D82A}">
                    <a16:rowId xmlns:a16="http://schemas.microsoft.com/office/drawing/2014/main" val="3628664989"/>
                  </a:ext>
                </a:extLst>
              </a:tr>
              <a:tr h="370840">
                <a:tc>
                  <a:txBody>
                    <a:bodyPr/>
                    <a:lstStyle/>
                    <a:p>
                      <a:pPr algn="ctr"/>
                      <a:r>
                        <a:rPr lang="vi-VN" sz="2000" dirty="0">
                          <a:solidFill>
                            <a:schemeClr val="tx1"/>
                          </a:solidFill>
                          <a:latin typeface="+mj-lt"/>
                        </a:rPr>
                        <a:t>X4</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X8</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6</a:t>
                      </a:r>
                    </a:p>
                  </a:txBody>
                  <a:tcPr/>
                </a:tc>
                <a:extLst>
                  <a:ext uri="{0D108BD9-81ED-4DB2-BD59-A6C34878D82A}">
                    <a16:rowId xmlns:a16="http://schemas.microsoft.com/office/drawing/2014/main" val="2014185894"/>
                  </a:ext>
                </a:extLst>
              </a:tr>
            </a:tbl>
          </a:graphicData>
        </a:graphic>
      </p:graphicFrame>
      <p:sp>
        <p:nvSpPr>
          <p:cNvPr id="2" name="TextBox 6">
            <a:extLst>
              <a:ext uri="{FF2B5EF4-FFF2-40B4-BE49-F238E27FC236}">
                <a16:creationId xmlns:a16="http://schemas.microsoft.com/office/drawing/2014/main" id="{88A8B371-7167-57EC-680D-51E2CC41FCC4}"/>
              </a:ext>
            </a:extLst>
          </p:cNvPr>
          <p:cNvSpPr txBox="1"/>
          <p:nvPr/>
        </p:nvSpPr>
        <p:spPr>
          <a:xfrm>
            <a:off x="0" y="4510343"/>
            <a:ext cx="9143999" cy="400110"/>
          </a:xfrm>
          <a:prstGeom prst="rect">
            <a:avLst/>
          </a:prstGeom>
          <a:solidFill>
            <a:schemeClr val="accent1">
              <a:lumMod val="20000"/>
              <a:lumOff val="80000"/>
            </a:schemeClr>
          </a:solidFill>
        </p:spPr>
        <p:txBody>
          <a:bodyPr wrap="square">
            <a:spAutoFit/>
          </a:bodyPr>
          <a:lstStyle/>
          <a:p>
            <a:r>
              <a:rPr lang="en-US" sz="2000" b="1">
                <a:solidFill>
                  <a:srgbClr val="FF0000"/>
                </a:solidFill>
                <a:latin typeface="Times New Roman" panose="02020603050405020304" pitchFamily="18" charset="0"/>
                <a:cs typeface="Times New Roman" panose="02020603050405020304" pitchFamily="18" charset="0"/>
              </a:rPr>
              <a:t> </a:t>
            </a:r>
            <a:r>
              <a:rPr lang="en-US" sz="2000" i="1">
                <a:solidFill>
                  <a:srgbClr val="FF0000"/>
                </a:solidFill>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0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133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0" y="0"/>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id="{94546B6E-643C-45C2-AFF0-EC886D296C1B}"/>
              </a:ext>
            </a:extLst>
          </p:cNvPr>
          <p:cNvSpPr/>
          <p:nvPr/>
        </p:nvSpPr>
        <p:spPr>
          <a:xfrm>
            <a:off x="871169" y="103121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a:t>
            </a:r>
            <a:r>
              <a:rPr lang="vi-VN" sz="2800">
                <a:solidFill>
                  <a:srgbClr val="606060"/>
                </a:solidFill>
                <a:effectLst/>
                <a:latin typeface="Times New Roman" panose="02020603050405020304" pitchFamily="18" charset="0"/>
                <a:ea typeface="Times New Roman" panose="02020603050405020304" pitchFamily="18" charset="0"/>
              </a:rPr>
              <a:t>nguyên </a:t>
            </a:r>
            <a:r>
              <a:rPr lang="en-US" sz="2800">
                <a:solidFill>
                  <a:srgbClr val="606060"/>
                </a:solidFill>
                <a:latin typeface="Times New Roman" panose="02020603050405020304" pitchFamily="18" charset="0"/>
                <a:ea typeface="Times New Roman" panose="02020603050405020304" pitchFamily="18" charset="0"/>
              </a:rPr>
              <a:t>tử</a:t>
            </a:r>
            <a:r>
              <a:rPr lang="vi-VN" sz="2800">
                <a:solidFill>
                  <a:srgbClr val="60606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a16="http://schemas.microsoft.com/office/drawing/2014/main" id="{BBD19981-7165-9D05-5195-A10708ECF0D6}"/>
              </a:ext>
            </a:extLst>
          </p:cNvPr>
          <p:cNvSpPr/>
          <p:nvPr/>
        </p:nvSpPr>
        <p:spPr>
          <a:xfrm>
            <a:off x="795375" y="2087438"/>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Mỗi nguyên tố hóa học được đặc trưng bởi số proton </a:t>
            </a:r>
          </a:p>
          <a:p>
            <a:pPr algn="just">
              <a:lnSpc>
                <a:spcPct val="122000"/>
              </a:lnSpc>
              <a:spcAft>
                <a:spcPts val="200"/>
              </a:spcAft>
            </a:pPr>
            <a:r>
              <a:rPr lang="en-US" sz="2800" i="1">
                <a:solidFill>
                  <a:schemeClr val="accent1">
                    <a:lumMod val="10000"/>
                  </a:schemeClr>
                </a:solidFill>
                <a:latin typeface="Times New Roman" panose="02020603050405020304" pitchFamily="18" charset="0"/>
                <a:ea typeface="Times New Roman" panose="02020603050405020304" pitchFamily="18" charset="0"/>
              </a:rPr>
              <a:t>trong nguyên 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a16="http://schemas.microsoft.com/office/drawing/2014/main" id="{E9CEB2BD-83F7-DE29-B891-3839D2A06641}"/>
              </a:ext>
            </a:extLst>
          </p:cNvPr>
          <p:cNvSpPr/>
          <p:nvPr/>
        </p:nvSpPr>
        <p:spPr>
          <a:xfrm>
            <a:off x="743819"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139036" y="1074353"/>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16" name="Google Shape;559;p30">
            <a:extLst>
              <a:ext uri="{FF2B5EF4-FFF2-40B4-BE49-F238E27FC236}">
                <a16:creationId xmlns:a16="http://schemas.microsoft.com/office/drawing/2014/main" id="{D5C6D571-A125-4AC4-9720-422BCF92D8C7}"/>
              </a:ext>
            </a:extLst>
          </p:cNvPr>
          <p:cNvSpPr txBox="1">
            <a:spLocks/>
          </p:cNvSpPr>
          <p:nvPr/>
        </p:nvSpPr>
        <p:spPr>
          <a:xfrm>
            <a:off x="-355199" y="-80770"/>
            <a:ext cx="9180222"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II. </a:t>
            </a:r>
            <a:r>
              <a:rPr lang="vi-VN" sz="6000" b="1">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a:t>
            </a: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52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01562"/>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val="3096447879"/>
                    </a:ext>
                  </a:extLst>
                </a:gridCol>
                <a:gridCol w="1633650">
                  <a:extLst>
                    <a:ext uri="{9D8B030D-6E8A-4147-A177-3AD203B41FA5}">
                      <a16:colId xmlns:a16="http://schemas.microsoft.com/office/drawing/2014/main" val="3562436979"/>
                    </a:ext>
                  </a:extLst>
                </a:gridCol>
                <a:gridCol w="843076">
                  <a:extLst>
                    <a:ext uri="{9D8B030D-6E8A-4147-A177-3AD203B41FA5}">
                      <a16:colId xmlns:a16="http://schemas.microsoft.com/office/drawing/2014/main" val="2818223583"/>
                    </a:ext>
                  </a:extLst>
                </a:gridCol>
                <a:gridCol w="1339707">
                  <a:extLst>
                    <a:ext uri="{9D8B030D-6E8A-4147-A177-3AD203B41FA5}">
                      <a16:colId xmlns:a16="http://schemas.microsoft.com/office/drawing/2014/main" val="1282315390"/>
                    </a:ext>
                  </a:extLst>
                </a:gridCol>
                <a:gridCol w="615785">
                  <a:extLst>
                    <a:ext uri="{9D8B030D-6E8A-4147-A177-3AD203B41FA5}">
                      <a16:colId xmlns:a16="http://schemas.microsoft.com/office/drawing/2014/main" val="2815943987"/>
                    </a:ext>
                  </a:extLst>
                </a:gridCol>
                <a:gridCol w="1566997">
                  <a:extLst>
                    <a:ext uri="{9D8B030D-6E8A-4147-A177-3AD203B41FA5}">
                      <a16:colId xmlns:a16="http://schemas.microsoft.com/office/drawing/2014/main" val="445383704"/>
                    </a:ext>
                  </a:extLst>
                </a:gridCol>
                <a:gridCol w="911161">
                  <a:extLst>
                    <a:ext uri="{9D8B030D-6E8A-4147-A177-3AD203B41FA5}">
                      <a16:colId xmlns:a16="http://schemas.microsoft.com/office/drawing/2014/main" val="3477085221"/>
                    </a:ext>
                  </a:extLst>
                </a:gridCol>
                <a:gridCol w="1271620">
                  <a:extLst>
                    <a:ext uri="{9D8B030D-6E8A-4147-A177-3AD203B41FA5}">
                      <a16:colId xmlns:a16="http://schemas.microsoft.com/office/drawing/2014/main"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TotalTime>
  <Words>1554</Words>
  <Application>Microsoft Office PowerPoint</Application>
  <PresentationFormat>Trình chiếu Trên màn hình (16:9)</PresentationFormat>
  <Paragraphs>337</Paragraphs>
  <Slides>31</Slides>
  <Notes>30</Notes>
  <HiddenSlides>0</HiddenSlides>
  <MMClips>0</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1</vt:i4>
      </vt:variant>
      <vt:variant>
        <vt:lpstr>Tiêu đề Bản chiếu</vt:lpstr>
      </vt:variant>
      <vt:variant>
        <vt:i4>31</vt:i4>
      </vt:variant>
    </vt:vector>
  </HeadingPairs>
  <TitlesOfParts>
    <vt:vector size="40" baseType="lpstr">
      <vt:lpstr>Calibri</vt:lpstr>
      <vt:lpstr>Trebuchet MS</vt:lpstr>
      <vt:lpstr>Arial</vt:lpstr>
      <vt:lpstr>Fira Sans Extra Condensed Medium</vt:lpstr>
      <vt:lpstr>Wingdings 3</vt:lpstr>
      <vt:lpstr>Lato</vt:lpstr>
      <vt:lpstr>Times New Roman</vt:lpstr>
      <vt:lpstr>Facet</vt:lpstr>
      <vt:lpstr>Equation</vt:lpstr>
      <vt:lpstr>Bản trình bày PowerPoint</vt:lpstr>
      <vt:lpstr>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Vì sao cần phải xây dựng hệ thống kí hiệu nguyên tố hoá học? Các kí hiệu hoá học của các nguyên tố được biểu diễn như thế nào?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ĐINH; THỊ; PHÚC</dc:creator>
  <cp:lastModifiedBy>Đinh Thị Phúc</cp:lastModifiedBy>
  <cp:revision>20</cp:revision>
  <dcterms:modified xsi:type="dcterms:W3CDTF">2022-09-21T13:38:02Z</dcterms:modified>
</cp:coreProperties>
</file>