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90" r:id="rId2"/>
    <p:sldId id="318" r:id="rId3"/>
    <p:sldId id="391" r:id="rId4"/>
    <p:sldId id="301" r:id="rId5"/>
    <p:sldId id="448" r:id="rId6"/>
    <p:sldId id="554" r:id="rId7"/>
    <p:sldId id="568" r:id="rId8"/>
    <p:sldId id="555" r:id="rId9"/>
    <p:sldId id="556" r:id="rId10"/>
    <p:sldId id="557" r:id="rId11"/>
    <p:sldId id="558" r:id="rId12"/>
    <p:sldId id="536" r:id="rId13"/>
    <p:sldId id="538" r:id="rId14"/>
    <p:sldId id="559" r:id="rId15"/>
    <p:sldId id="560" r:id="rId16"/>
    <p:sldId id="561" r:id="rId17"/>
    <p:sldId id="562" r:id="rId18"/>
    <p:sldId id="541" r:id="rId19"/>
    <p:sldId id="565" r:id="rId20"/>
    <p:sldId id="566" r:id="rId21"/>
    <p:sldId id="55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320D5-7E01-4DD0-910C-1B0109B4696A}" type="doc">
      <dgm:prSet loTypeId="urn:microsoft.com/office/officeart/2008/layout/HorizontalMultiLevelHierarchy" loCatId="hierarchy" qsTypeId="urn:microsoft.com/office/officeart/2005/8/quickstyle/simple1" qsCatId="simple" csTypeId="urn:microsoft.com/office/officeart/2005/8/colors/accent3_4" csCatId="accent3" phldr="1"/>
      <dgm:spPr/>
      <dgm:t>
        <a:bodyPr/>
        <a:lstStyle/>
        <a:p>
          <a:endParaRPr lang="vi-VN"/>
        </a:p>
      </dgm:t>
    </dgm:pt>
    <dgm:pt modelId="{4EEBB13B-F02D-4B10-AA75-A0F3257759EE}">
      <dgm:prSet phldrT="[Text]" custT="1"/>
      <dgm:spPr/>
      <dgm:t>
        <a:bodyPr/>
        <a:lstStyle/>
        <a:p>
          <a:r>
            <a:rPr lang="en-US" sz="4800" err="1">
              <a:latin typeface="Times New Roman" panose="02020603050405020304" pitchFamily="18" charset="0"/>
              <a:cs typeface="Times New Roman" panose="02020603050405020304" pitchFamily="18" charset="0"/>
            </a:rPr>
            <a:t>Các</a:t>
          </a:r>
          <a:r>
            <a:rPr lang="en-US" sz="4800">
              <a:latin typeface="Times New Roman" panose="02020603050405020304" pitchFamily="18" charset="0"/>
              <a:cs typeface="Times New Roman" panose="02020603050405020304" pitchFamily="18" charset="0"/>
            </a:rPr>
            <a:t> </a:t>
          </a:r>
          <a:r>
            <a:rPr lang="en-US" sz="4800" err="1">
              <a:latin typeface="Times New Roman" panose="02020603050405020304" pitchFamily="18" charset="0"/>
              <a:cs typeface="Times New Roman" panose="02020603050405020304" pitchFamily="18" charset="0"/>
            </a:rPr>
            <a:t>nhân</a:t>
          </a:r>
          <a:r>
            <a:rPr lang="en-US" sz="4800">
              <a:latin typeface="Times New Roman" panose="02020603050405020304" pitchFamily="18" charset="0"/>
              <a:cs typeface="Times New Roman" panose="02020603050405020304" pitchFamily="18" charset="0"/>
            </a:rPr>
            <a:t>  </a:t>
          </a:r>
          <a:r>
            <a:rPr lang="en-US" sz="4800" err="1">
              <a:latin typeface="Times New Roman" panose="02020603050405020304" pitchFamily="18" charset="0"/>
              <a:cs typeface="Times New Roman" panose="02020603050405020304" pitchFamily="18" charset="0"/>
            </a:rPr>
            <a:t>tố</a:t>
          </a:r>
          <a:endParaRPr lang="vi-VN" sz="4800">
            <a:latin typeface="Times New Roman" panose="02020603050405020304" pitchFamily="18" charset="0"/>
            <a:cs typeface="Times New Roman" panose="02020603050405020304" pitchFamily="18" charset="0"/>
          </a:endParaRPr>
        </a:p>
      </dgm:t>
    </dgm:pt>
    <dgm:pt modelId="{044C4D3B-6776-403B-8990-07245E3A0EE8}" type="parTrans" cxnId="{23873B80-DA36-4B6D-9744-ED69A56149D8}">
      <dgm:prSet/>
      <dgm:spPr/>
      <dgm:t>
        <a:bodyPr/>
        <a:lstStyle/>
        <a:p>
          <a:endParaRPr lang="vi-VN"/>
        </a:p>
      </dgm:t>
    </dgm:pt>
    <dgm:pt modelId="{1313A8ED-B540-4699-9566-204C8B9C3724}" type="sibTrans" cxnId="{23873B80-DA36-4B6D-9744-ED69A56149D8}">
      <dgm:prSet/>
      <dgm:spPr/>
      <dgm:t>
        <a:bodyPr/>
        <a:lstStyle/>
        <a:p>
          <a:endParaRPr lang="vi-VN"/>
        </a:p>
      </dgm:t>
    </dgm:pt>
    <dgm:pt modelId="{9F5820D4-4B08-457D-AEC1-6EA9D5A45E07}">
      <dgm:prSet phldrT="[Text]" custT="1"/>
      <dgm:spPr/>
      <dgm:t>
        <a:bodyPr/>
        <a:lstStyle/>
        <a:p>
          <a:r>
            <a:rPr lang="vi-VN" sz="4400" dirty="0">
              <a:latin typeface="Times New Roman" panose="02020603050405020304" pitchFamily="18" charset="0"/>
              <a:cs typeface="Times New Roman" panose="02020603050405020304" pitchFamily="18" charset="0"/>
            </a:rPr>
            <a:t>Dinh dưỡng</a:t>
          </a:r>
        </a:p>
      </dgm:t>
    </dgm:pt>
    <dgm:pt modelId="{81FCC46C-1A07-4AC8-979E-C1C09A8D2002}" type="parTrans" cxnId="{80155563-3884-4AE2-8039-93B12A06A49E}">
      <dgm:prSet/>
      <dgm:spPr/>
      <dgm:t>
        <a:bodyPr/>
        <a:lstStyle/>
        <a:p>
          <a:endParaRPr lang="vi-VN"/>
        </a:p>
      </dgm:t>
    </dgm:pt>
    <dgm:pt modelId="{CF757556-A001-4A9D-8850-B3E77985AEA9}" type="sibTrans" cxnId="{80155563-3884-4AE2-8039-93B12A06A49E}">
      <dgm:prSet/>
      <dgm:spPr/>
      <dgm:t>
        <a:bodyPr/>
        <a:lstStyle/>
        <a:p>
          <a:endParaRPr lang="vi-VN"/>
        </a:p>
      </dgm:t>
    </dgm:pt>
    <dgm:pt modelId="{B732AFB7-1807-4011-9A2A-10EE17092306}">
      <dgm:prSet phldrT="[Text]" custT="1"/>
      <dgm:spPr/>
      <dgm:t>
        <a:bodyPr/>
        <a:lstStyle/>
        <a:p>
          <a:r>
            <a:rPr lang="vi-VN" sz="4400" dirty="0">
              <a:latin typeface="Times New Roman" panose="02020603050405020304" pitchFamily="18" charset="0"/>
              <a:cs typeface="Times New Roman" panose="02020603050405020304" pitchFamily="18" charset="0"/>
            </a:rPr>
            <a:t>Nước</a:t>
          </a:r>
        </a:p>
      </dgm:t>
    </dgm:pt>
    <dgm:pt modelId="{1DEDD748-B0D4-4366-A32A-127A8476BCD2}" type="parTrans" cxnId="{CCF02E5A-1EA4-4040-BAC2-28F87514EADD}">
      <dgm:prSet/>
      <dgm:spPr/>
      <dgm:t>
        <a:bodyPr/>
        <a:lstStyle/>
        <a:p>
          <a:endParaRPr lang="vi-VN"/>
        </a:p>
      </dgm:t>
    </dgm:pt>
    <dgm:pt modelId="{1B90F939-6803-463E-A2A7-8517C23B3383}" type="sibTrans" cxnId="{CCF02E5A-1EA4-4040-BAC2-28F87514EADD}">
      <dgm:prSet/>
      <dgm:spPr/>
      <dgm:t>
        <a:bodyPr/>
        <a:lstStyle/>
        <a:p>
          <a:endParaRPr lang="vi-VN"/>
        </a:p>
      </dgm:t>
    </dgm:pt>
    <dgm:pt modelId="{B6DFB470-E781-4C24-BC07-16705C92BE90}">
      <dgm:prSet phldrT="[Text]" custT="1"/>
      <dgm:spPr/>
      <dgm:t>
        <a:bodyPr/>
        <a:lstStyle/>
        <a:p>
          <a:r>
            <a:rPr lang="vi-VN" sz="4400" dirty="0">
              <a:latin typeface="Times New Roman" panose="02020603050405020304" pitchFamily="18" charset="0"/>
              <a:cs typeface="Times New Roman" panose="02020603050405020304" pitchFamily="18" charset="0"/>
            </a:rPr>
            <a:t>Nhiệt độ</a:t>
          </a:r>
        </a:p>
      </dgm:t>
    </dgm:pt>
    <dgm:pt modelId="{0688CB70-3A3C-4DF2-A72F-F53F64807005}" type="parTrans" cxnId="{E1A72D7F-E98D-42F9-833E-50C36C434892}">
      <dgm:prSet/>
      <dgm:spPr/>
      <dgm:t>
        <a:bodyPr/>
        <a:lstStyle/>
        <a:p>
          <a:endParaRPr lang="vi-VN"/>
        </a:p>
      </dgm:t>
    </dgm:pt>
    <dgm:pt modelId="{B4B49FF4-F629-4356-A5C1-BFCF9E4869CE}" type="sibTrans" cxnId="{E1A72D7F-E98D-42F9-833E-50C36C434892}">
      <dgm:prSet/>
      <dgm:spPr/>
      <dgm:t>
        <a:bodyPr/>
        <a:lstStyle/>
        <a:p>
          <a:endParaRPr lang="vi-VN"/>
        </a:p>
      </dgm:t>
    </dgm:pt>
    <dgm:pt modelId="{38861FF0-6A75-4C86-98B8-EC8B09661673}">
      <dgm:prSet phldrT="[Text]" custT="1"/>
      <dgm:spPr/>
      <dgm:t>
        <a:bodyPr/>
        <a:lstStyle/>
        <a:p>
          <a:r>
            <a:rPr lang="vi-VN" sz="4400" dirty="0">
              <a:latin typeface="Times New Roman" panose="02020603050405020304" pitchFamily="18" charset="0"/>
              <a:cs typeface="Times New Roman" panose="02020603050405020304" pitchFamily="18" charset="0"/>
            </a:rPr>
            <a:t>Ánh sáng</a:t>
          </a:r>
        </a:p>
      </dgm:t>
    </dgm:pt>
    <dgm:pt modelId="{AFC9C989-B159-4E31-B526-1EA6BDD3D9A7}" type="parTrans" cxnId="{BB89883D-B9BE-4C5F-978E-EACA0B303079}">
      <dgm:prSet/>
      <dgm:spPr/>
      <dgm:t>
        <a:bodyPr/>
        <a:lstStyle/>
        <a:p>
          <a:endParaRPr lang="en-US"/>
        </a:p>
      </dgm:t>
    </dgm:pt>
    <dgm:pt modelId="{969FFBB3-F23F-4364-8F2F-FB634CD21A7F}" type="sibTrans" cxnId="{BB89883D-B9BE-4C5F-978E-EACA0B303079}">
      <dgm:prSet/>
      <dgm:spPr/>
      <dgm:t>
        <a:bodyPr/>
        <a:lstStyle/>
        <a:p>
          <a:endParaRPr lang="en-US"/>
        </a:p>
      </dgm:t>
    </dgm:pt>
    <dgm:pt modelId="{E4589B98-D7BA-43FF-AC5E-5050FCB3CDEA}" type="pres">
      <dgm:prSet presAssocID="{F26320D5-7E01-4DD0-910C-1B0109B4696A}" presName="Name0" presStyleCnt="0">
        <dgm:presLayoutVars>
          <dgm:chPref val="1"/>
          <dgm:dir/>
          <dgm:animOne val="branch"/>
          <dgm:animLvl val="lvl"/>
          <dgm:resizeHandles val="exact"/>
        </dgm:presLayoutVars>
      </dgm:prSet>
      <dgm:spPr/>
    </dgm:pt>
    <dgm:pt modelId="{915ADB47-E100-4F67-A850-A1DC62E0964B}" type="pres">
      <dgm:prSet presAssocID="{4EEBB13B-F02D-4B10-AA75-A0F3257759EE}" presName="root1" presStyleCnt="0"/>
      <dgm:spPr/>
    </dgm:pt>
    <dgm:pt modelId="{4C6C8F95-8C10-43B6-9F5A-0A568C64CB60}" type="pres">
      <dgm:prSet presAssocID="{4EEBB13B-F02D-4B10-AA75-A0F3257759EE}" presName="LevelOneTextNode" presStyleLbl="node0" presStyleIdx="0" presStyleCnt="1" custScaleX="125642" custScaleY="92372" custLinFactNeighborX="-16747" custLinFactNeighborY="6996">
        <dgm:presLayoutVars>
          <dgm:chPref val="3"/>
        </dgm:presLayoutVars>
      </dgm:prSet>
      <dgm:spPr/>
    </dgm:pt>
    <dgm:pt modelId="{4C4FE779-25B4-41EA-A2FA-1CCDB1B1664F}" type="pres">
      <dgm:prSet presAssocID="{4EEBB13B-F02D-4B10-AA75-A0F3257759EE}" presName="level2hierChild" presStyleCnt="0"/>
      <dgm:spPr/>
    </dgm:pt>
    <dgm:pt modelId="{48CCB17A-DFEB-4C26-B541-3A09213806DE}" type="pres">
      <dgm:prSet presAssocID="{81FCC46C-1A07-4AC8-979E-C1C09A8D2002}" presName="conn2-1" presStyleLbl="parChTrans1D2" presStyleIdx="0" presStyleCnt="4"/>
      <dgm:spPr/>
    </dgm:pt>
    <dgm:pt modelId="{14FD1447-28E0-4A0C-9F93-12F99147BB50}" type="pres">
      <dgm:prSet presAssocID="{81FCC46C-1A07-4AC8-979E-C1C09A8D2002}" presName="connTx" presStyleLbl="parChTrans1D2" presStyleIdx="0" presStyleCnt="4"/>
      <dgm:spPr/>
    </dgm:pt>
    <dgm:pt modelId="{D1F0C188-8630-4C76-BC26-1DAD00A140D0}" type="pres">
      <dgm:prSet presAssocID="{9F5820D4-4B08-457D-AEC1-6EA9D5A45E07}" presName="root2" presStyleCnt="0"/>
      <dgm:spPr/>
    </dgm:pt>
    <dgm:pt modelId="{039A4E80-C4B6-4422-B9B8-A54908446979}" type="pres">
      <dgm:prSet presAssocID="{9F5820D4-4B08-457D-AEC1-6EA9D5A45E07}" presName="LevelTwoTextNode" presStyleLbl="node2" presStyleIdx="0" presStyleCnt="4">
        <dgm:presLayoutVars>
          <dgm:chPref val="3"/>
        </dgm:presLayoutVars>
      </dgm:prSet>
      <dgm:spPr/>
    </dgm:pt>
    <dgm:pt modelId="{4228B797-D4A8-4F19-9D44-A802CFB93FED}" type="pres">
      <dgm:prSet presAssocID="{9F5820D4-4B08-457D-AEC1-6EA9D5A45E07}" presName="level3hierChild" presStyleCnt="0"/>
      <dgm:spPr/>
    </dgm:pt>
    <dgm:pt modelId="{64AE1A41-C8D2-4AF0-BE89-80BE19262840}" type="pres">
      <dgm:prSet presAssocID="{1DEDD748-B0D4-4366-A32A-127A8476BCD2}" presName="conn2-1" presStyleLbl="parChTrans1D2" presStyleIdx="1" presStyleCnt="4"/>
      <dgm:spPr/>
    </dgm:pt>
    <dgm:pt modelId="{330461BC-3EB3-4DDC-BF4B-FAB5B4B009DC}" type="pres">
      <dgm:prSet presAssocID="{1DEDD748-B0D4-4366-A32A-127A8476BCD2}" presName="connTx" presStyleLbl="parChTrans1D2" presStyleIdx="1" presStyleCnt="4"/>
      <dgm:spPr/>
    </dgm:pt>
    <dgm:pt modelId="{58F2B502-97A0-43AD-83ED-FD1F42C0DFAA}" type="pres">
      <dgm:prSet presAssocID="{B732AFB7-1807-4011-9A2A-10EE17092306}" presName="root2" presStyleCnt="0"/>
      <dgm:spPr/>
    </dgm:pt>
    <dgm:pt modelId="{6F56E3C8-A3B9-47FA-AA73-94B8A5F63325}" type="pres">
      <dgm:prSet presAssocID="{B732AFB7-1807-4011-9A2A-10EE17092306}" presName="LevelTwoTextNode" presStyleLbl="node2" presStyleIdx="1" presStyleCnt="4">
        <dgm:presLayoutVars>
          <dgm:chPref val="3"/>
        </dgm:presLayoutVars>
      </dgm:prSet>
      <dgm:spPr/>
    </dgm:pt>
    <dgm:pt modelId="{25CAE67B-3513-49FB-AE69-2FF6589C213C}" type="pres">
      <dgm:prSet presAssocID="{B732AFB7-1807-4011-9A2A-10EE17092306}" presName="level3hierChild" presStyleCnt="0"/>
      <dgm:spPr/>
    </dgm:pt>
    <dgm:pt modelId="{DC3D8ACA-8DD8-489A-872C-1CF74BBE1144}" type="pres">
      <dgm:prSet presAssocID="{0688CB70-3A3C-4DF2-A72F-F53F64807005}" presName="conn2-1" presStyleLbl="parChTrans1D2" presStyleIdx="2" presStyleCnt="4"/>
      <dgm:spPr/>
    </dgm:pt>
    <dgm:pt modelId="{991A6FCF-5E97-481B-B24B-AC36D44E5EEF}" type="pres">
      <dgm:prSet presAssocID="{0688CB70-3A3C-4DF2-A72F-F53F64807005}" presName="connTx" presStyleLbl="parChTrans1D2" presStyleIdx="2" presStyleCnt="4"/>
      <dgm:spPr/>
    </dgm:pt>
    <dgm:pt modelId="{24056A24-746A-48B3-A371-F00918766AFD}" type="pres">
      <dgm:prSet presAssocID="{B6DFB470-E781-4C24-BC07-16705C92BE90}" presName="root2" presStyleCnt="0"/>
      <dgm:spPr/>
    </dgm:pt>
    <dgm:pt modelId="{E865063E-9CA4-4D99-9979-8EDE50782A20}" type="pres">
      <dgm:prSet presAssocID="{B6DFB470-E781-4C24-BC07-16705C92BE90}" presName="LevelTwoTextNode" presStyleLbl="node2" presStyleIdx="2" presStyleCnt="4">
        <dgm:presLayoutVars>
          <dgm:chPref val="3"/>
        </dgm:presLayoutVars>
      </dgm:prSet>
      <dgm:spPr/>
    </dgm:pt>
    <dgm:pt modelId="{1CACF37F-762E-48D0-9089-13D3C08AA013}" type="pres">
      <dgm:prSet presAssocID="{B6DFB470-E781-4C24-BC07-16705C92BE90}" presName="level3hierChild" presStyleCnt="0"/>
      <dgm:spPr/>
    </dgm:pt>
    <dgm:pt modelId="{0374BE31-BC37-4D7B-9AD8-031DC8B5C119}" type="pres">
      <dgm:prSet presAssocID="{AFC9C989-B159-4E31-B526-1EA6BDD3D9A7}" presName="conn2-1" presStyleLbl="parChTrans1D2" presStyleIdx="3" presStyleCnt="4"/>
      <dgm:spPr/>
    </dgm:pt>
    <dgm:pt modelId="{765BD7AC-A31D-41BC-A3AF-9A7DECFC54BA}" type="pres">
      <dgm:prSet presAssocID="{AFC9C989-B159-4E31-B526-1EA6BDD3D9A7}" presName="connTx" presStyleLbl="parChTrans1D2" presStyleIdx="3" presStyleCnt="4"/>
      <dgm:spPr/>
    </dgm:pt>
    <dgm:pt modelId="{2159A080-DF53-44C2-8AFF-493BA044B8F8}" type="pres">
      <dgm:prSet presAssocID="{38861FF0-6A75-4C86-98B8-EC8B09661673}" presName="root2" presStyleCnt="0"/>
      <dgm:spPr/>
    </dgm:pt>
    <dgm:pt modelId="{C4E5287A-0900-444A-9A3F-F3FD7C5A03B6}" type="pres">
      <dgm:prSet presAssocID="{38861FF0-6A75-4C86-98B8-EC8B09661673}" presName="LevelTwoTextNode" presStyleLbl="node2" presStyleIdx="3" presStyleCnt="4">
        <dgm:presLayoutVars>
          <dgm:chPref val="3"/>
        </dgm:presLayoutVars>
      </dgm:prSet>
      <dgm:spPr/>
    </dgm:pt>
    <dgm:pt modelId="{160B2BB7-59A5-4D38-8895-650BB05B6444}" type="pres">
      <dgm:prSet presAssocID="{38861FF0-6A75-4C86-98B8-EC8B09661673}" presName="level3hierChild" presStyleCnt="0"/>
      <dgm:spPr/>
    </dgm:pt>
  </dgm:ptLst>
  <dgm:cxnLst>
    <dgm:cxn modelId="{69AF7A07-B895-4A94-A298-53594C9C680C}" type="presOf" srcId="{81FCC46C-1A07-4AC8-979E-C1C09A8D2002}" destId="{48CCB17A-DFEB-4C26-B541-3A09213806DE}" srcOrd="0" destOrd="0" presId="urn:microsoft.com/office/officeart/2008/layout/HorizontalMultiLevelHierarchy"/>
    <dgm:cxn modelId="{BB89883D-B9BE-4C5F-978E-EACA0B303079}" srcId="{4EEBB13B-F02D-4B10-AA75-A0F3257759EE}" destId="{38861FF0-6A75-4C86-98B8-EC8B09661673}" srcOrd="3" destOrd="0" parTransId="{AFC9C989-B159-4E31-B526-1EA6BDD3D9A7}" sibTransId="{969FFBB3-F23F-4364-8F2F-FB634CD21A7F}"/>
    <dgm:cxn modelId="{53C73A3F-7721-4EDD-AF9C-6E245E6D15AB}" type="presOf" srcId="{4EEBB13B-F02D-4B10-AA75-A0F3257759EE}" destId="{4C6C8F95-8C10-43B6-9F5A-0A568C64CB60}" srcOrd="0" destOrd="0" presId="urn:microsoft.com/office/officeart/2008/layout/HorizontalMultiLevelHierarchy"/>
    <dgm:cxn modelId="{80155563-3884-4AE2-8039-93B12A06A49E}" srcId="{4EEBB13B-F02D-4B10-AA75-A0F3257759EE}" destId="{9F5820D4-4B08-457D-AEC1-6EA9D5A45E07}" srcOrd="0" destOrd="0" parTransId="{81FCC46C-1A07-4AC8-979E-C1C09A8D2002}" sibTransId="{CF757556-A001-4A9D-8850-B3E77985AEA9}"/>
    <dgm:cxn modelId="{8738A843-E221-4A3F-B325-DF51B7B549F0}" type="presOf" srcId="{0688CB70-3A3C-4DF2-A72F-F53F64807005}" destId="{DC3D8ACA-8DD8-489A-872C-1CF74BBE1144}" srcOrd="0" destOrd="0" presId="urn:microsoft.com/office/officeart/2008/layout/HorizontalMultiLevelHierarchy"/>
    <dgm:cxn modelId="{5EDF934D-33F2-457B-8AB5-63D7C57A17CF}" type="presOf" srcId="{1DEDD748-B0D4-4366-A32A-127A8476BCD2}" destId="{330461BC-3EB3-4DDC-BF4B-FAB5B4B009DC}" srcOrd="1" destOrd="0" presId="urn:microsoft.com/office/officeart/2008/layout/HorizontalMultiLevelHierarchy"/>
    <dgm:cxn modelId="{610D1977-5EB8-4A7A-84FF-CD08F336FFFC}" type="presOf" srcId="{0688CB70-3A3C-4DF2-A72F-F53F64807005}" destId="{991A6FCF-5E97-481B-B24B-AC36D44E5EEF}" srcOrd="1" destOrd="0" presId="urn:microsoft.com/office/officeart/2008/layout/HorizontalMultiLevelHierarchy"/>
    <dgm:cxn modelId="{39E9C658-9061-48EC-BD1D-9C1A2397AAAA}" type="presOf" srcId="{38861FF0-6A75-4C86-98B8-EC8B09661673}" destId="{C4E5287A-0900-444A-9A3F-F3FD7C5A03B6}" srcOrd="0" destOrd="0" presId="urn:microsoft.com/office/officeart/2008/layout/HorizontalMultiLevelHierarchy"/>
    <dgm:cxn modelId="{CCF02E5A-1EA4-4040-BAC2-28F87514EADD}" srcId="{4EEBB13B-F02D-4B10-AA75-A0F3257759EE}" destId="{B732AFB7-1807-4011-9A2A-10EE17092306}" srcOrd="1" destOrd="0" parTransId="{1DEDD748-B0D4-4366-A32A-127A8476BCD2}" sibTransId="{1B90F939-6803-463E-A2A7-8517C23B3383}"/>
    <dgm:cxn modelId="{E1A72D7F-E98D-42F9-833E-50C36C434892}" srcId="{4EEBB13B-F02D-4B10-AA75-A0F3257759EE}" destId="{B6DFB470-E781-4C24-BC07-16705C92BE90}" srcOrd="2" destOrd="0" parTransId="{0688CB70-3A3C-4DF2-A72F-F53F64807005}" sibTransId="{B4B49FF4-F629-4356-A5C1-BFCF9E4869CE}"/>
    <dgm:cxn modelId="{23873B80-DA36-4B6D-9744-ED69A56149D8}" srcId="{F26320D5-7E01-4DD0-910C-1B0109B4696A}" destId="{4EEBB13B-F02D-4B10-AA75-A0F3257759EE}" srcOrd="0" destOrd="0" parTransId="{044C4D3B-6776-403B-8990-07245E3A0EE8}" sibTransId="{1313A8ED-B540-4699-9566-204C8B9C3724}"/>
    <dgm:cxn modelId="{200CA284-5758-44A0-B3C5-56A0136DA18D}" type="presOf" srcId="{9F5820D4-4B08-457D-AEC1-6EA9D5A45E07}" destId="{039A4E80-C4B6-4422-B9B8-A54908446979}" srcOrd="0" destOrd="0" presId="urn:microsoft.com/office/officeart/2008/layout/HorizontalMultiLevelHierarchy"/>
    <dgm:cxn modelId="{432E469F-D748-4723-BD26-5A42F0F23EF3}" type="presOf" srcId="{F26320D5-7E01-4DD0-910C-1B0109B4696A}" destId="{E4589B98-D7BA-43FF-AC5E-5050FCB3CDEA}" srcOrd="0" destOrd="0" presId="urn:microsoft.com/office/officeart/2008/layout/HorizontalMultiLevelHierarchy"/>
    <dgm:cxn modelId="{FCAF519F-D7CD-4F97-9955-C00120834ACA}" type="presOf" srcId="{B6DFB470-E781-4C24-BC07-16705C92BE90}" destId="{E865063E-9CA4-4D99-9979-8EDE50782A20}" srcOrd="0" destOrd="0" presId="urn:microsoft.com/office/officeart/2008/layout/HorizontalMultiLevelHierarchy"/>
    <dgm:cxn modelId="{65AB9EB3-A9F2-4F3B-94A8-92B38269837B}" type="presOf" srcId="{AFC9C989-B159-4E31-B526-1EA6BDD3D9A7}" destId="{0374BE31-BC37-4D7B-9AD8-031DC8B5C119}" srcOrd="0" destOrd="0" presId="urn:microsoft.com/office/officeart/2008/layout/HorizontalMultiLevelHierarchy"/>
    <dgm:cxn modelId="{360AF1C4-66F1-4BDC-BF82-E88392066812}" type="presOf" srcId="{1DEDD748-B0D4-4366-A32A-127A8476BCD2}" destId="{64AE1A41-C8D2-4AF0-BE89-80BE19262840}" srcOrd="0" destOrd="0" presId="urn:microsoft.com/office/officeart/2008/layout/HorizontalMultiLevelHierarchy"/>
    <dgm:cxn modelId="{BAAB58C6-BCD1-4315-ABDD-4530FE2BDF76}" type="presOf" srcId="{AFC9C989-B159-4E31-B526-1EA6BDD3D9A7}" destId="{765BD7AC-A31D-41BC-A3AF-9A7DECFC54BA}" srcOrd="1" destOrd="0" presId="urn:microsoft.com/office/officeart/2008/layout/HorizontalMultiLevelHierarchy"/>
    <dgm:cxn modelId="{7632B2EF-E089-47CF-A901-EF1264F3768A}" type="presOf" srcId="{B732AFB7-1807-4011-9A2A-10EE17092306}" destId="{6F56E3C8-A3B9-47FA-AA73-94B8A5F63325}" srcOrd="0" destOrd="0" presId="urn:microsoft.com/office/officeart/2008/layout/HorizontalMultiLevelHierarchy"/>
    <dgm:cxn modelId="{6679ACF3-9A80-4F0E-982A-B52C58317793}" type="presOf" srcId="{81FCC46C-1A07-4AC8-979E-C1C09A8D2002}" destId="{14FD1447-28E0-4A0C-9F93-12F99147BB50}" srcOrd="1" destOrd="0" presId="urn:microsoft.com/office/officeart/2008/layout/HorizontalMultiLevelHierarchy"/>
    <dgm:cxn modelId="{DA03AF6F-EC15-42E4-A5B3-DA7BE5B305BA}" type="presParOf" srcId="{E4589B98-D7BA-43FF-AC5E-5050FCB3CDEA}" destId="{915ADB47-E100-4F67-A850-A1DC62E0964B}" srcOrd="0" destOrd="0" presId="urn:microsoft.com/office/officeart/2008/layout/HorizontalMultiLevelHierarchy"/>
    <dgm:cxn modelId="{CB284CAA-9233-40B2-B5F4-9CBEAC8F55E8}" type="presParOf" srcId="{915ADB47-E100-4F67-A850-A1DC62E0964B}" destId="{4C6C8F95-8C10-43B6-9F5A-0A568C64CB60}" srcOrd="0" destOrd="0" presId="urn:microsoft.com/office/officeart/2008/layout/HorizontalMultiLevelHierarchy"/>
    <dgm:cxn modelId="{D3AD72F7-CE5E-4390-8FEB-EA900E8F1B98}" type="presParOf" srcId="{915ADB47-E100-4F67-A850-A1DC62E0964B}" destId="{4C4FE779-25B4-41EA-A2FA-1CCDB1B1664F}" srcOrd="1" destOrd="0" presId="urn:microsoft.com/office/officeart/2008/layout/HorizontalMultiLevelHierarchy"/>
    <dgm:cxn modelId="{CD32AA6F-6863-45C6-B67A-3574A49130FA}" type="presParOf" srcId="{4C4FE779-25B4-41EA-A2FA-1CCDB1B1664F}" destId="{48CCB17A-DFEB-4C26-B541-3A09213806DE}" srcOrd="0" destOrd="0" presId="urn:microsoft.com/office/officeart/2008/layout/HorizontalMultiLevelHierarchy"/>
    <dgm:cxn modelId="{972A0389-2C14-4FA3-8327-3FA44D72AF1F}" type="presParOf" srcId="{48CCB17A-DFEB-4C26-B541-3A09213806DE}" destId="{14FD1447-28E0-4A0C-9F93-12F99147BB50}" srcOrd="0" destOrd="0" presId="urn:microsoft.com/office/officeart/2008/layout/HorizontalMultiLevelHierarchy"/>
    <dgm:cxn modelId="{8C0CCCF4-1A99-496E-9FDB-CAA7382DDAD6}" type="presParOf" srcId="{4C4FE779-25B4-41EA-A2FA-1CCDB1B1664F}" destId="{D1F0C188-8630-4C76-BC26-1DAD00A140D0}" srcOrd="1" destOrd="0" presId="urn:microsoft.com/office/officeart/2008/layout/HorizontalMultiLevelHierarchy"/>
    <dgm:cxn modelId="{2234DFBB-C484-4E75-AFD0-DC1920EBCC12}" type="presParOf" srcId="{D1F0C188-8630-4C76-BC26-1DAD00A140D0}" destId="{039A4E80-C4B6-4422-B9B8-A54908446979}" srcOrd="0" destOrd="0" presId="urn:microsoft.com/office/officeart/2008/layout/HorizontalMultiLevelHierarchy"/>
    <dgm:cxn modelId="{F2B3D97D-47D4-4856-B010-BCEA2E9F4998}" type="presParOf" srcId="{D1F0C188-8630-4C76-BC26-1DAD00A140D0}" destId="{4228B797-D4A8-4F19-9D44-A802CFB93FED}" srcOrd="1" destOrd="0" presId="urn:microsoft.com/office/officeart/2008/layout/HorizontalMultiLevelHierarchy"/>
    <dgm:cxn modelId="{B0B3F512-F026-462D-B75E-FD8B6132B567}" type="presParOf" srcId="{4C4FE779-25B4-41EA-A2FA-1CCDB1B1664F}" destId="{64AE1A41-C8D2-4AF0-BE89-80BE19262840}" srcOrd="2" destOrd="0" presId="urn:microsoft.com/office/officeart/2008/layout/HorizontalMultiLevelHierarchy"/>
    <dgm:cxn modelId="{379C4F79-0E23-412B-BA2E-E7F9E246306B}" type="presParOf" srcId="{64AE1A41-C8D2-4AF0-BE89-80BE19262840}" destId="{330461BC-3EB3-4DDC-BF4B-FAB5B4B009DC}" srcOrd="0" destOrd="0" presId="urn:microsoft.com/office/officeart/2008/layout/HorizontalMultiLevelHierarchy"/>
    <dgm:cxn modelId="{9CB3CFFE-3002-4FC1-BD8B-5B922618C878}" type="presParOf" srcId="{4C4FE779-25B4-41EA-A2FA-1CCDB1B1664F}" destId="{58F2B502-97A0-43AD-83ED-FD1F42C0DFAA}" srcOrd="3" destOrd="0" presId="urn:microsoft.com/office/officeart/2008/layout/HorizontalMultiLevelHierarchy"/>
    <dgm:cxn modelId="{1E97572C-3B2B-44E9-9CCB-3CB3FAA32F63}" type="presParOf" srcId="{58F2B502-97A0-43AD-83ED-FD1F42C0DFAA}" destId="{6F56E3C8-A3B9-47FA-AA73-94B8A5F63325}" srcOrd="0" destOrd="0" presId="urn:microsoft.com/office/officeart/2008/layout/HorizontalMultiLevelHierarchy"/>
    <dgm:cxn modelId="{C3055EA0-8B5F-4E4E-81A6-970CEEAA5DEC}" type="presParOf" srcId="{58F2B502-97A0-43AD-83ED-FD1F42C0DFAA}" destId="{25CAE67B-3513-49FB-AE69-2FF6589C213C}" srcOrd="1" destOrd="0" presId="urn:microsoft.com/office/officeart/2008/layout/HorizontalMultiLevelHierarchy"/>
    <dgm:cxn modelId="{2E0914E9-66E7-4551-8293-D9B10A1D6DB4}" type="presParOf" srcId="{4C4FE779-25B4-41EA-A2FA-1CCDB1B1664F}" destId="{DC3D8ACA-8DD8-489A-872C-1CF74BBE1144}" srcOrd="4" destOrd="0" presId="urn:microsoft.com/office/officeart/2008/layout/HorizontalMultiLevelHierarchy"/>
    <dgm:cxn modelId="{65F9D0DF-D1F3-4211-947D-6B5FA328DEDA}" type="presParOf" srcId="{DC3D8ACA-8DD8-489A-872C-1CF74BBE1144}" destId="{991A6FCF-5E97-481B-B24B-AC36D44E5EEF}" srcOrd="0" destOrd="0" presId="urn:microsoft.com/office/officeart/2008/layout/HorizontalMultiLevelHierarchy"/>
    <dgm:cxn modelId="{8CFB051A-7BAE-4920-BA32-D505AE250C90}" type="presParOf" srcId="{4C4FE779-25B4-41EA-A2FA-1CCDB1B1664F}" destId="{24056A24-746A-48B3-A371-F00918766AFD}" srcOrd="5" destOrd="0" presId="urn:microsoft.com/office/officeart/2008/layout/HorizontalMultiLevelHierarchy"/>
    <dgm:cxn modelId="{EE182445-2A47-4D21-B566-EB09C412F850}" type="presParOf" srcId="{24056A24-746A-48B3-A371-F00918766AFD}" destId="{E865063E-9CA4-4D99-9979-8EDE50782A20}" srcOrd="0" destOrd="0" presId="urn:microsoft.com/office/officeart/2008/layout/HorizontalMultiLevelHierarchy"/>
    <dgm:cxn modelId="{BAD62582-9940-431E-B412-3DE31FE07EF6}" type="presParOf" srcId="{24056A24-746A-48B3-A371-F00918766AFD}" destId="{1CACF37F-762E-48D0-9089-13D3C08AA013}" srcOrd="1" destOrd="0" presId="urn:microsoft.com/office/officeart/2008/layout/HorizontalMultiLevelHierarchy"/>
    <dgm:cxn modelId="{353F0E6A-0D69-4E35-AE16-50191425D3C5}" type="presParOf" srcId="{4C4FE779-25B4-41EA-A2FA-1CCDB1B1664F}" destId="{0374BE31-BC37-4D7B-9AD8-031DC8B5C119}" srcOrd="6" destOrd="0" presId="urn:microsoft.com/office/officeart/2008/layout/HorizontalMultiLevelHierarchy"/>
    <dgm:cxn modelId="{53178EB0-50E5-4D6F-ADD8-CAEC5E90C2B6}" type="presParOf" srcId="{0374BE31-BC37-4D7B-9AD8-031DC8B5C119}" destId="{765BD7AC-A31D-41BC-A3AF-9A7DECFC54BA}" srcOrd="0" destOrd="0" presId="urn:microsoft.com/office/officeart/2008/layout/HorizontalMultiLevelHierarchy"/>
    <dgm:cxn modelId="{C431AA60-B00E-42CF-BE93-BD2D07BA7227}" type="presParOf" srcId="{4C4FE779-25B4-41EA-A2FA-1CCDB1B1664F}" destId="{2159A080-DF53-44C2-8AFF-493BA044B8F8}" srcOrd="7" destOrd="0" presId="urn:microsoft.com/office/officeart/2008/layout/HorizontalMultiLevelHierarchy"/>
    <dgm:cxn modelId="{4758EA65-ABB8-4CD7-A3A3-8F0D01986278}" type="presParOf" srcId="{2159A080-DF53-44C2-8AFF-493BA044B8F8}" destId="{C4E5287A-0900-444A-9A3F-F3FD7C5A03B6}" srcOrd="0" destOrd="0" presId="urn:microsoft.com/office/officeart/2008/layout/HorizontalMultiLevelHierarchy"/>
    <dgm:cxn modelId="{5ACE2CF6-084B-41BE-AFB0-F8A3BFA436BD}" type="presParOf" srcId="{2159A080-DF53-44C2-8AFF-493BA044B8F8}" destId="{160B2BB7-59A5-4D38-8895-650BB05B644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4BE31-BC37-4D7B-9AD8-031DC8B5C119}">
      <dsp:nvSpPr>
        <dsp:cNvPr id="0" name=""/>
        <dsp:cNvSpPr/>
      </dsp:nvSpPr>
      <dsp:spPr>
        <a:xfrm>
          <a:off x="2910578" y="2647690"/>
          <a:ext cx="769791" cy="1565126"/>
        </a:xfrm>
        <a:custGeom>
          <a:avLst/>
          <a:gdLst/>
          <a:ahLst/>
          <a:cxnLst/>
          <a:rect l="0" t="0" r="0" b="0"/>
          <a:pathLst>
            <a:path>
              <a:moveTo>
                <a:pt x="0" y="0"/>
              </a:moveTo>
              <a:lnTo>
                <a:pt x="384895" y="0"/>
              </a:lnTo>
              <a:lnTo>
                <a:pt x="384895" y="1565126"/>
              </a:lnTo>
              <a:lnTo>
                <a:pt x="769791" y="1565126"/>
              </a:lnTo>
            </a:path>
          </a:pathLst>
        </a:custGeom>
        <a:noFill/>
        <a:ln w="127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3251869" y="3386649"/>
        <a:ext cx="87209" cy="87209"/>
      </dsp:txXfrm>
    </dsp:sp>
    <dsp:sp modelId="{DC3D8ACA-8DD8-489A-872C-1CF74BBE1144}">
      <dsp:nvSpPr>
        <dsp:cNvPr id="0" name=""/>
        <dsp:cNvSpPr/>
      </dsp:nvSpPr>
      <dsp:spPr>
        <a:xfrm>
          <a:off x="2910578" y="2647690"/>
          <a:ext cx="769791" cy="396607"/>
        </a:xfrm>
        <a:custGeom>
          <a:avLst/>
          <a:gdLst/>
          <a:ahLst/>
          <a:cxnLst/>
          <a:rect l="0" t="0" r="0" b="0"/>
          <a:pathLst>
            <a:path>
              <a:moveTo>
                <a:pt x="0" y="0"/>
              </a:moveTo>
              <a:lnTo>
                <a:pt x="384895" y="0"/>
              </a:lnTo>
              <a:lnTo>
                <a:pt x="384895" y="396607"/>
              </a:lnTo>
              <a:lnTo>
                <a:pt x="769791" y="396607"/>
              </a:lnTo>
            </a:path>
          </a:pathLst>
        </a:custGeom>
        <a:noFill/>
        <a:ln w="127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273825" y="2824345"/>
        <a:ext cx="43297" cy="43297"/>
      </dsp:txXfrm>
    </dsp:sp>
    <dsp:sp modelId="{64AE1A41-C8D2-4AF0-BE89-80BE19262840}">
      <dsp:nvSpPr>
        <dsp:cNvPr id="0" name=""/>
        <dsp:cNvSpPr/>
      </dsp:nvSpPr>
      <dsp:spPr>
        <a:xfrm>
          <a:off x="2910578" y="1875779"/>
          <a:ext cx="769791" cy="771911"/>
        </a:xfrm>
        <a:custGeom>
          <a:avLst/>
          <a:gdLst/>
          <a:ahLst/>
          <a:cxnLst/>
          <a:rect l="0" t="0" r="0" b="0"/>
          <a:pathLst>
            <a:path>
              <a:moveTo>
                <a:pt x="0" y="771911"/>
              </a:moveTo>
              <a:lnTo>
                <a:pt x="384895" y="771911"/>
              </a:lnTo>
              <a:lnTo>
                <a:pt x="384895" y="0"/>
              </a:lnTo>
              <a:lnTo>
                <a:pt x="769791" y="0"/>
              </a:lnTo>
            </a:path>
          </a:pathLst>
        </a:custGeom>
        <a:noFill/>
        <a:ln w="127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vi-VN" sz="500" kern="1200"/>
        </a:p>
      </dsp:txBody>
      <dsp:txXfrm>
        <a:off x="3268220" y="2234481"/>
        <a:ext cx="54507" cy="54507"/>
      </dsp:txXfrm>
    </dsp:sp>
    <dsp:sp modelId="{48CCB17A-DFEB-4C26-B541-3A09213806DE}">
      <dsp:nvSpPr>
        <dsp:cNvPr id="0" name=""/>
        <dsp:cNvSpPr/>
      </dsp:nvSpPr>
      <dsp:spPr>
        <a:xfrm>
          <a:off x="2910578" y="707261"/>
          <a:ext cx="769791" cy="1940429"/>
        </a:xfrm>
        <a:custGeom>
          <a:avLst/>
          <a:gdLst/>
          <a:ahLst/>
          <a:cxnLst/>
          <a:rect l="0" t="0" r="0" b="0"/>
          <a:pathLst>
            <a:path>
              <a:moveTo>
                <a:pt x="0" y="1940429"/>
              </a:moveTo>
              <a:lnTo>
                <a:pt x="384895" y="1940429"/>
              </a:lnTo>
              <a:lnTo>
                <a:pt x="384895" y="0"/>
              </a:lnTo>
              <a:lnTo>
                <a:pt x="769791" y="0"/>
              </a:lnTo>
            </a:path>
          </a:pathLst>
        </a:custGeom>
        <a:noFill/>
        <a:ln w="12700"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vi-VN" sz="700" kern="1200"/>
        </a:p>
      </dsp:txBody>
      <dsp:txXfrm>
        <a:off x="3243285" y="1625287"/>
        <a:ext cx="104377" cy="104377"/>
      </dsp:txXfrm>
    </dsp:sp>
    <dsp:sp modelId="{4C6C8F95-8C10-43B6-9F5A-0A568C64CB60}">
      <dsp:nvSpPr>
        <dsp:cNvPr id="0" name=""/>
        <dsp:cNvSpPr/>
      </dsp:nvSpPr>
      <dsp:spPr>
        <a:xfrm rot="16200000">
          <a:off x="50931" y="2060430"/>
          <a:ext cx="4544774" cy="1174520"/>
        </a:xfrm>
        <a:prstGeom prst="rect">
          <a:avLst/>
        </a:prstGeom>
        <a:solidFill>
          <a:schemeClr val="accent3">
            <a:shade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en-US" sz="4800" kern="1200" err="1">
              <a:latin typeface="Times New Roman" panose="02020603050405020304" pitchFamily="18" charset="0"/>
              <a:cs typeface="Times New Roman" panose="02020603050405020304" pitchFamily="18" charset="0"/>
            </a:rPr>
            <a:t>Các</a:t>
          </a:r>
          <a:r>
            <a:rPr lang="en-US" sz="4800" kern="1200">
              <a:latin typeface="Times New Roman" panose="02020603050405020304" pitchFamily="18" charset="0"/>
              <a:cs typeface="Times New Roman" panose="02020603050405020304" pitchFamily="18" charset="0"/>
            </a:rPr>
            <a:t> </a:t>
          </a:r>
          <a:r>
            <a:rPr lang="en-US" sz="4800" kern="1200" err="1">
              <a:latin typeface="Times New Roman" panose="02020603050405020304" pitchFamily="18" charset="0"/>
              <a:cs typeface="Times New Roman" panose="02020603050405020304" pitchFamily="18" charset="0"/>
            </a:rPr>
            <a:t>nhân</a:t>
          </a:r>
          <a:r>
            <a:rPr lang="en-US" sz="4800" kern="1200">
              <a:latin typeface="Times New Roman" panose="02020603050405020304" pitchFamily="18" charset="0"/>
              <a:cs typeface="Times New Roman" panose="02020603050405020304" pitchFamily="18" charset="0"/>
            </a:rPr>
            <a:t>  </a:t>
          </a:r>
          <a:r>
            <a:rPr lang="en-US" sz="4800" kern="1200" err="1">
              <a:latin typeface="Times New Roman" panose="02020603050405020304" pitchFamily="18" charset="0"/>
              <a:cs typeface="Times New Roman" panose="02020603050405020304" pitchFamily="18" charset="0"/>
            </a:rPr>
            <a:t>tố</a:t>
          </a:r>
          <a:endParaRPr lang="vi-VN" sz="4800" kern="1200">
            <a:latin typeface="Times New Roman" panose="02020603050405020304" pitchFamily="18" charset="0"/>
            <a:cs typeface="Times New Roman" panose="02020603050405020304" pitchFamily="18" charset="0"/>
          </a:endParaRPr>
        </a:p>
      </dsp:txBody>
      <dsp:txXfrm>
        <a:off x="50931" y="2060430"/>
        <a:ext cx="4544774" cy="1174520"/>
      </dsp:txXfrm>
    </dsp:sp>
    <dsp:sp modelId="{039A4E80-C4B6-4422-B9B8-A54908446979}">
      <dsp:nvSpPr>
        <dsp:cNvPr id="0" name=""/>
        <dsp:cNvSpPr/>
      </dsp:nvSpPr>
      <dsp:spPr>
        <a:xfrm>
          <a:off x="3680370" y="239853"/>
          <a:ext cx="3066192" cy="934814"/>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vi-VN" sz="4400" kern="1200" dirty="0">
              <a:latin typeface="Times New Roman" panose="02020603050405020304" pitchFamily="18" charset="0"/>
              <a:cs typeface="Times New Roman" panose="02020603050405020304" pitchFamily="18" charset="0"/>
            </a:rPr>
            <a:t>Dinh dưỡng</a:t>
          </a:r>
        </a:p>
      </dsp:txBody>
      <dsp:txXfrm>
        <a:off x="3680370" y="239853"/>
        <a:ext cx="3066192" cy="934814"/>
      </dsp:txXfrm>
    </dsp:sp>
    <dsp:sp modelId="{6F56E3C8-A3B9-47FA-AA73-94B8A5F63325}">
      <dsp:nvSpPr>
        <dsp:cNvPr id="0" name=""/>
        <dsp:cNvSpPr/>
      </dsp:nvSpPr>
      <dsp:spPr>
        <a:xfrm>
          <a:off x="3680370" y="1408372"/>
          <a:ext cx="3066192" cy="934814"/>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vi-VN" sz="4400" kern="1200" dirty="0">
              <a:latin typeface="Times New Roman" panose="02020603050405020304" pitchFamily="18" charset="0"/>
              <a:cs typeface="Times New Roman" panose="02020603050405020304" pitchFamily="18" charset="0"/>
            </a:rPr>
            <a:t>Nước</a:t>
          </a:r>
        </a:p>
      </dsp:txBody>
      <dsp:txXfrm>
        <a:off x="3680370" y="1408372"/>
        <a:ext cx="3066192" cy="934814"/>
      </dsp:txXfrm>
    </dsp:sp>
    <dsp:sp modelId="{E865063E-9CA4-4D99-9979-8EDE50782A20}">
      <dsp:nvSpPr>
        <dsp:cNvPr id="0" name=""/>
        <dsp:cNvSpPr/>
      </dsp:nvSpPr>
      <dsp:spPr>
        <a:xfrm>
          <a:off x="3680370" y="2576890"/>
          <a:ext cx="3066192" cy="934814"/>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vi-VN" sz="4400" kern="1200" dirty="0">
              <a:latin typeface="Times New Roman" panose="02020603050405020304" pitchFamily="18" charset="0"/>
              <a:cs typeface="Times New Roman" panose="02020603050405020304" pitchFamily="18" charset="0"/>
            </a:rPr>
            <a:t>Nhiệt độ</a:t>
          </a:r>
        </a:p>
      </dsp:txBody>
      <dsp:txXfrm>
        <a:off x="3680370" y="2576890"/>
        <a:ext cx="3066192" cy="934814"/>
      </dsp:txXfrm>
    </dsp:sp>
    <dsp:sp modelId="{C4E5287A-0900-444A-9A3F-F3FD7C5A03B6}">
      <dsp:nvSpPr>
        <dsp:cNvPr id="0" name=""/>
        <dsp:cNvSpPr/>
      </dsp:nvSpPr>
      <dsp:spPr>
        <a:xfrm>
          <a:off x="3680370" y="3745409"/>
          <a:ext cx="3066192" cy="934814"/>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vi-VN" sz="4400" kern="1200" dirty="0">
              <a:latin typeface="Times New Roman" panose="02020603050405020304" pitchFamily="18" charset="0"/>
              <a:cs typeface="Times New Roman" panose="02020603050405020304" pitchFamily="18" charset="0"/>
            </a:rPr>
            <a:t>Ánh sáng</a:t>
          </a:r>
        </a:p>
      </dsp:txBody>
      <dsp:txXfrm>
        <a:off x="3680370" y="3745409"/>
        <a:ext cx="3066192" cy="93481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8A52A-B7C4-4479-BDCE-D56F353E9BEF}" type="datetimeFigureOut">
              <a:rPr lang="en-US" smtClean="0"/>
              <a:t>4/8/2025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280E9-E9DA-4C59-AE8C-B1870E5D9495}" type="slidenum">
              <a:rPr lang="en-US" smtClean="0"/>
              <a:t>‹#›</a:t>
            </a:fld>
            <a:endParaRPr lang="en-US"/>
          </a:p>
        </p:txBody>
      </p:sp>
    </p:spTree>
    <p:extLst>
      <p:ext uri="{BB962C8B-B14F-4D97-AF65-F5344CB8AC3E}">
        <p14:creationId xmlns:p14="http://schemas.microsoft.com/office/powerpoint/2010/main" val="107443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1EAA3A0-03DD-42A7-8858-02097ACA36BD}" type="datetimeFigureOut">
              <a:rPr lang="en-US" smtClean="0"/>
              <a:t>4/8/2025</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17C582B-BA4A-4146-8678-C0EA4808F717}" type="slidenum">
              <a:rPr lang="en-US" smtClean="0"/>
              <a:t>‹#›</a:t>
            </a:fld>
            <a:endParaRPr lang="en-US"/>
          </a:p>
        </p:txBody>
      </p:sp>
    </p:spTree>
    <p:extLst>
      <p:ext uri="{BB962C8B-B14F-4D97-AF65-F5344CB8AC3E}">
        <p14:creationId xmlns:p14="http://schemas.microsoft.com/office/powerpoint/2010/main" val="60408862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A3A0-03DD-42A7-8858-02097ACA36B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35410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EAA3A0-03DD-42A7-8858-02097ACA36BD}" type="datetimeFigureOut">
              <a:rPr lang="en-US" smtClean="0"/>
              <a:t>4/8/2025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369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AA3A0-03DD-42A7-8858-02097ACA36BD}"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2877896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1EAA3A0-03DD-42A7-8858-02097ACA36BD}" type="datetimeFigureOut">
              <a:rPr lang="en-US" smtClean="0"/>
              <a:t>4/8/2025</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10765962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EAA3A0-03DD-42A7-8858-02097ACA36BD}" type="datetimeFigureOut">
              <a:rPr lang="en-US" smtClean="0"/>
              <a:t>4/8/2025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80459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EAA3A0-03DD-42A7-8858-02097ACA36BD}" type="datetimeFigureOut">
              <a:rPr lang="en-US" smtClean="0"/>
              <a:t>4/8/2025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297719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EAA3A0-03DD-42A7-8858-02097ACA36BD}" type="datetimeFigureOut">
              <a:rPr lang="en-US" smtClean="0"/>
              <a:t>4/8/2025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1762692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AA3A0-03DD-42A7-8858-02097ACA36BD}" type="datetimeFigureOut">
              <a:rPr lang="en-US" smtClean="0"/>
              <a:t>4/8/2025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C582B-BA4A-4146-8678-C0EA4808F717}" type="slidenum">
              <a:rPr lang="en-US" smtClean="0"/>
              <a:t>‹#›</a:t>
            </a:fld>
            <a:endParaRPr lang="en-US"/>
          </a:p>
        </p:txBody>
      </p:sp>
    </p:spTree>
    <p:extLst>
      <p:ext uri="{BB962C8B-B14F-4D97-AF65-F5344CB8AC3E}">
        <p14:creationId xmlns:p14="http://schemas.microsoft.com/office/powerpoint/2010/main" val="235632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1EAA3A0-03DD-42A7-8858-02097ACA36BD}" type="datetimeFigureOut">
              <a:rPr lang="en-US" smtClean="0"/>
              <a:t>4/8/2025</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17C582B-BA4A-4146-8678-C0EA4808F717}"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9375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1EAA3A0-03DD-42A7-8858-02097ACA36BD}" type="datetimeFigureOut">
              <a:rPr lang="en-US" smtClean="0"/>
              <a:t>4/8/2025</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17C582B-BA4A-4146-8678-C0EA4808F717}"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6233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1EAA3A0-03DD-42A7-8858-02097ACA36BD}" type="datetimeFigureOut">
              <a:rPr lang="en-US" smtClean="0"/>
              <a:t>4/8/2025</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17C582B-BA4A-4146-8678-C0EA4808F717}" type="slidenum">
              <a:rPr lang="en-US" smtClean="0"/>
              <a:t>‹#›</a:t>
            </a:fld>
            <a:endParaRPr lang="en-US"/>
          </a:p>
        </p:txBody>
      </p:sp>
    </p:spTree>
    <p:extLst>
      <p:ext uri="{BB962C8B-B14F-4D97-AF65-F5344CB8AC3E}">
        <p14:creationId xmlns:p14="http://schemas.microsoft.com/office/powerpoint/2010/main" val="11586279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BE1F1-B892-420D-9914-2EB1C53164E3}"/>
              </a:ext>
            </a:extLst>
          </p:cNvPr>
          <p:cNvSpPr>
            <a:spLocks noGrp="1"/>
          </p:cNvSpPr>
          <p:nvPr>
            <p:ph type="title"/>
          </p:nvPr>
        </p:nvSpPr>
        <p:spPr/>
        <p:txBody>
          <a:bodyPr/>
          <a:lstStyle/>
          <a:p>
            <a:endParaRPr lang="en-US"/>
          </a:p>
        </p:txBody>
      </p:sp>
      <p:sp>
        <p:nvSpPr>
          <p:cNvPr id="3" name="Rectangle 6">
            <a:extLst>
              <a:ext uri="{FF2B5EF4-FFF2-40B4-BE49-F238E27FC236}">
                <a16:creationId xmlns:a16="http://schemas.microsoft.com/office/drawing/2014/main" id="{F80BEA09-CCBA-5727-CA92-A95108C2CD0C}"/>
              </a:ext>
            </a:extLst>
          </p:cNvPr>
          <p:cNvSpPr/>
          <p:nvPr/>
        </p:nvSpPr>
        <p:spPr>
          <a:xfrm>
            <a:off x="183581" y="5984573"/>
            <a:ext cx="11566357" cy="461665"/>
          </a:xfrm>
          <a:prstGeom prst="rect">
            <a:avLst/>
          </a:prstGeom>
        </p:spPr>
        <p:txBody>
          <a:bodyPr wrap="square">
            <a:spAutoFit/>
          </a:bodyPr>
          <a:lstStyle/>
          <a:p>
            <a:r>
              <a:rPr lang="en-US" sz="2400" b="1">
                <a:solidFill>
                  <a:srgbClr val="0070C0"/>
                </a:solidFill>
                <a:latin typeface="Times New Roman" pitchFamily="18" charset="0"/>
                <a:cs typeface="Times New Roman" pitchFamily="18" charset="0"/>
              </a:rPr>
              <a:t>Quan sát đoạn video và mô tả sự biến đổi của cây hoa hướng dương qua các giai đoạn? </a:t>
            </a:r>
            <a:endParaRPr lang="en-US" sz="2400" b="1" dirty="0">
              <a:solidFill>
                <a:srgbClr val="0070C0"/>
              </a:solidFill>
              <a:latin typeface="Times New Roman" pitchFamily="18" charset="0"/>
              <a:cs typeface="Times New Roman" pitchFamily="18" charset="0"/>
            </a:endParaRPr>
          </a:p>
        </p:txBody>
      </p:sp>
      <p:sp>
        <p:nvSpPr>
          <p:cNvPr id="5" name="Rectangle 6">
            <a:extLst>
              <a:ext uri="{FF2B5EF4-FFF2-40B4-BE49-F238E27FC236}">
                <a16:creationId xmlns:a16="http://schemas.microsoft.com/office/drawing/2014/main" id="{32A1C1D8-6205-68F1-1FD6-C5216CE3D0A0}"/>
              </a:ext>
            </a:extLst>
          </p:cNvPr>
          <p:cNvSpPr/>
          <p:nvPr/>
        </p:nvSpPr>
        <p:spPr>
          <a:xfrm>
            <a:off x="442062" y="6396335"/>
            <a:ext cx="6136159" cy="461665"/>
          </a:xfrm>
          <a:prstGeom prst="rect">
            <a:avLst/>
          </a:prstGeom>
        </p:spPr>
        <p:txBody>
          <a:bodyPr wrap="square">
            <a:spAutoFit/>
          </a:bodyPr>
          <a:lstStyle/>
          <a:p>
            <a:r>
              <a:rPr lang="en-US" sz="2400" b="1">
                <a:solidFill>
                  <a:srgbClr val="FF0000"/>
                </a:solidFill>
                <a:latin typeface="Times New Roman" pitchFamily="18" charset="0"/>
                <a:cs typeface="Times New Roman" pitchFamily="18" charset="0"/>
                <a:sym typeface="Wingdings" panose="05000000000000000000" pitchFamily="2" charset="2"/>
              </a:rPr>
              <a:t> Sự sinh trưởng và phát triển ở sinh vật</a:t>
            </a:r>
            <a:endParaRPr lang="en-US" sz="2400" b="1" dirty="0">
              <a:solidFill>
                <a:srgbClr val="FF0000"/>
              </a:solidFill>
              <a:latin typeface="Times New Roman" pitchFamily="18" charset="0"/>
              <a:cs typeface="Times New Roman" pitchFamily="18" charset="0"/>
            </a:endParaRPr>
          </a:p>
        </p:txBody>
      </p:sp>
      <p:sp>
        <p:nvSpPr>
          <p:cNvPr id="7" name="Chỗ dành sẵn cho Nội dung 6">
            <a:extLst>
              <a:ext uri="{FF2B5EF4-FFF2-40B4-BE49-F238E27FC236}">
                <a16:creationId xmlns:a16="http://schemas.microsoft.com/office/drawing/2014/main" id="{46E966A2-692D-4CF9-6E30-D1D76CA117E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65473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D31823-7BD2-4BBC-8DDB-78B27F775776}"/>
              </a:ext>
            </a:extLst>
          </p:cNvPr>
          <p:cNvSpPr txBox="1"/>
          <p:nvPr/>
        </p:nvSpPr>
        <p:spPr>
          <a:xfrm>
            <a:off x="788905" y="484069"/>
            <a:ext cx="10614190" cy="1200329"/>
          </a:xfrm>
          <a:prstGeom prst="rect">
            <a:avLst/>
          </a:prstGeom>
          <a:noFill/>
        </p:spPr>
        <p:txBody>
          <a:bodyPr wrap="square" rtlCol="0">
            <a:spAutoFit/>
          </a:bodyPr>
          <a:lstStyle/>
          <a:p>
            <a:r>
              <a:rPr lang="vi-VN" sz="3600" b="1" dirty="0">
                <a:solidFill>
                  <a:srgbClr val="FF0000"/>
                </a:solidFill>
                <a:latin typeface="Times New Roman" panose="02020603050405020304" pitchFamily="18" charset="0"/>
                <a:ea typeface="Times New Roman" panose="02020603050405020304" pitchFamily="18" charset="0"/>
              </a:rPr>
              <a:t>H</a:t>
            </a:r>
            <a:r>
              <a:rPr lang="vi-VN" sz="3600" b="1" dirty="0">
                <a:solidFill>
                  <a:srgbClr val="FF0000"/>
                </a:solidFill>
                <a:effectLst/>
                <a:latin typeface="Times New Roman" panose="02020603050405020304" pitchFamily="18" charset="0"/>
                <a:ea typeface="Times New Roman" panose="02020603050405020304" pitchFamily="18" charset="0"/>
              </a:rPr>
              <a:t>oạt động theo nhóm nghiên cứu thông tin SGK hoàn thành phiếu học tập</a:t>
            </a:r>
            <a:endParaRPr lang="en-US" sz="3600" b="1" dirty="0">
              <a:solidFill>
                <a:srgbClr val="FF0000"/>
              </a:solidFill>
            </a:endParaRPr>
          </a:p>
        </p:txBody>
      </p:sp>
    </p:spTree>
    <p:extLst>
      <p:ext uri="{BB962C8B-B14F-4D97-AF65-F5344CB8AC3E}">
        <p14:creationId xmlns:p14="http://schemas.microsoft.com/office/powerpoint/2010/main" val="183299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9ED8C07-8D17-4478-AED5-6C394FA442BA}"/>
              </a:ext>
            </a:extLst>
          </p:cNvPr>
          <p:cNvSpPr>
            <a:spLocks noChangeArrowheads="1"/>
          </p:cNvSpPr>
          <p:nvPr/>
        </p:nvSpPr>
        <p:spPr bwMode="auto">
          <a:xfrm rot="10800000" flipV="1">
            <a:off x="390525" y="657524"/>
            <a:ext cx="1159192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kumimoji="0" lang="en-US"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vi-VN"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 động vật không được cung cấp thức ăn, còn thực vật không được cung cấp chất khoáng thì cơ thể thực vật và động vật sẽ như thế nào?</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kumimoji="0" lang="en-US"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vi-VN"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 là thành phần cấu tạo của tế bào nên nước ảnh hưởng đến các quá trình phân chia và dãn dài của tế bào thực vật. Thiếu nước sẽ ảnh hưởng như thế nào đến quá trình sinh trưởng và phát triển của sinh vật?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kumimoji="0" lang="en-US"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kumimoji="0" lang="vi-VN"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 sát hình sau, dựa vào đường cong của đồ thị trong hình để giải thích ảnh hưởng của nhiệt độ đến sự sinh trưởng và phát triển của cá rô </a:t>
            </a:r>
            <a:r>
              <a:rPr kumimoji="0" lang="vi-VN"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phi?</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a16="http://schemas.microsoft.com/office/drawing/2014/main" id="{782F1DB2-38F4-4102-A334-1460CC484478}"/>
              </a:ext>
            </a:extLst>
          </p:cNvPr>
          <p:cNvSpPr>
            <a:spLocks noChangeArrowheads="1"/>
          </p:cNvSpPr>
          <p:nvPr/>
        </p:nvSpPr>
        <p:spPr bwMode="auto">
          <a:xfrm>
            <a:off x="0" y="6017669"/>
            <a:ext cx="119824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vi-VN"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kumimoji="0" lang="en-US"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kumimoji="0" lang="vi-VN" altLang="en-US" sz="2400" b="0" i="0" u="none" strike="noStrike" cap="none" normalizeH="0" baseline="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vai trò của ánh sáng đối với sự sinh trưởng và phát triẻn của thực vật và động vật?</a:t>
            </a:r>
            <a:endParaRPr kumimoji="0" lang="vi-VN"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5" name="Picture 4" descr="Giới hạn chịu đựng của cá rô phi ở Việt Nam là">
            <a:extLst>
              <a:ext uri="{FF2B5EF4-FFF2-40B4-BE49-F238E27FC236}">
                <a16:creationId xmlns:a16="http://schemas.microsoft.com/office/drawing/2014/main" id="{2CD9EC2B-EE23-4C78-96E2-AE545D8070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6512" y="3335180"/>
            <a:ext cx="6829425" cy="2682488"/>
          </a:xfrm>
          <a:prstGeom prst="rect">
            <a:avLst/>
          </a:prstGeom>
          <a:noFill/>
          <a:ln>
            <a:noFill/>
          </a:ln>
        </p:spPr>
      </p:pic>
      <p:sp>
        <p:nvSpPr>
          <p:cNvPr id="4" name="TextBox 1">
            <a:extLst>
              <a:ext uri="{FF2B5EF4-FFF2-40B4-BE49-F238E27FC236}">
                <a16:creationId xmlns:a16="http://schemas.microsoft.com/office/drawing/2014/main" id="{4925E912-A97B-3F18-F348-E3C68C3DEDB7}"/>
              </a:ext>
            </a:extLst>
          </p:cNvPr>
          <p:cNvSpPr txBox="1"/>
          <p:nvPr/>
        </p:nvSpPr>
        <p:spPr>
          <a:xfrm>
            <a:off x="319371" y="91000"/>
            <a:ext cx="11591925" cy="523220"/>
          </a:xfrm>
          <a:prstGeom prst="rect">
            <a:avLst/>
          </a:prstGeom>
          <a:solidFill>
            <a:schemeClr val="bg1"/>
          </a:solidFill>
        </p:spPr>
        <p:txBody>
          <a:bodyPr wrap="square" rtlCol="0">
            <a:spAutoFit/>
          </a:bodyPr>
          <a:lstStyle/>
          <a:p>
            <a:r>
              <a:rPr lang="vi-VN" sz="2800" b="1" dirty="0">
                <a:solidFill>
                  <a:srgbClr val="FF0000"/>
                </a:solidFill>
                <a:latin typeface="Times New Roman" panose="02020603050405020304" pitchFamily="18" charset="0"/>
                <a:ea typeface="Times New Roman" panose="02020603050405020304" pitchFamily="18" charset="0"/>
              </a:rPr>
              <a:t>H</a:t>
            </a:r>
            <a:r>
              <a:rPr lang="vi-VN" sz="2800" b="1" dirty="0">
                <a:solidFill>
                  <a:srgbClr val="FF0000"/>
                </a:solidFill>
                <a:effectLst/>
                <a:latin typeface="Times New Roman" panose="02020603050405020304" pitchFamily="18" charset="0"/>
                <a:ea typeface="Times New Roman" panose="02020603050405020304" pitchFamily="18" charset="0"/>
              </a:rPr>
              <a:t>oạt động theo nhóm nghiên cứu thông tin SGK hoàn thành phiếu học tập</a:t>
            </a:r>
            <a:endParaRPr lang="en-US" sz="2800" b="1" dirty="0">
              <a:solidFill>
                <a:srgbClr val="FF0000"/>
              </a:solidFill>
            </a:endParaRPr>
          </a:p>
        </p:txBody>
      </p:sp>
    </p:spTree>
    <p:extLst>
      <p:ext uri="{BB962C8B-B14F-4D97-AF65-F5344CB8AC3E}">
        <p14:creationId xmlns:p14="http://schemas.microsoft.com/office/powerpoint/2010/main" val="2634972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60648"/>
            <a:ext cx="11258550" cy="946373"/>
          </a:xfrm>
        </p:spPr>
        <p:txBody>
          <a:bodyPr>
            <a:normAutofit/>
          </a:bodyPr>
          <a:lstStyle/>
          <a:p>
            <a:r>
              <a:rPr lang="en-US" sz="4000" b="1" dirty="0">
                <a:solidFill>
                  <a:srgbClr val="C00000"/>
                </a:solidFill>
                <a:latin typeface="Times New Roman" panose="02020603050405020304" pitchFamily="18" charset="0"/>
                <a:cs typeface="Times New Roman" panose="02020603050405020304" pitchFamily="18" charset="0"/>
              </a:rPr>
              <a:t>1. </a:t>
            </a:r>
            <a:r>
              <a:rPr lang="vi-VN" sz="4000" b="1" dirty="0">
                <a:solidFill>
                  <a:srgbClr val="C00000"/>
                </a:solidFill>
                <a:latin typeface="Times New Roman" panose="02020603050405020304" pitchFamily="18" charset="0"/>
                <a:cs typeface="Times New Roman" panose="02020603050405020304" pitchFamily="18" charset="0"/>
              </a:rPr>
              <a:t>Ảnh hưởng của chất dinh dưỡng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3081877"/>
            <a:ext cx="4572000" cy="374951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9141" y="1196753"/>
            <a:ext cx="5327427" cy="2512839"/>
          </a:xfrm>
          <a:prstGeom prst="rect">
            <a:avLst/>
          </a:prstGeom>
        </p:spPr>
      </p:pic>
      <p:sp>
        <p:nvSpPr>
          <p:cNvPr id="6" name="Rounded Rectangular Callout 5"/>
          <p:cNvSpPr/>
          <p:nvPr/>
        </p:nvSpPr>
        <p:spPr>
          <a:xfrm>
            <a:off x="1919536" y="4221088"/>
            <a:ext cx="3600400" cy="2376264"/>
          </a:xfrm>
          <a:prstGeom prst="wedgeRoundRectCallout">
            <a:avLst>
              <a:gd name="adj1" fmla="val 57662"/>
              <a:gd name="adj2" fmla="val -8872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Times New Roman" panose="02020603050405020304" pitchFamily="18" charset="0"/>
                <a:cs typeface="Times New Roman" panose="02020603050405020304" pitchFamily="18" charset="0"/>
              </a:rPr>
              <a:t>Dinh dưỡng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43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951" y="514375"/>
            <a:ext cx="6417667" cy="435117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676" y="514375"/>
            <a:ext cx="5618824" cy="4351178"/>
          </a:xfrm>
          <a:prstGeom prst="rect">
            <a:avLst/>
          </a:prstGeom>
        </p:spPr>
      </p:pic>
      <p:sp>
        <p:nvSpPr>
          <p:cNvPr id="6" name="Horizontal Scroll 5"/>
          <p:cNvSpPr/>
          <p:nvPr/>
        </p:nvSpPr>
        <p:spPr>
          <a:xfrm>
            <a:off x="3286587" y="5123470"/>
            <a:ext cx="5618825" cy="1080120"/>
          </a:xfrm>
          <a:prstGeom prst="horizontalScroll">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82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731F28-0FB9-40B0-949D-AE46D8B500BE}"/>
              </a:ext>
            </a:extLst>
          </p:cNvPr>
          <p:cNvSpPr>
            <a:spLocks noGrp="1"/>
          </p:cNvSpPr>
          <p:nvPr>
            <p:ph idx="1"/>
          </p:nvPr>
        </p:nvSpPr>
        <p:spPr>
          <a:xfrm>
            <a:off x="2400299" y="1655446"/>
            <a:ext cx="9581601" cy="4960358"/>
          </a:xfr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marL="0" marR="0">
              <a:lnSpc>
                <a:spcPct val="150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thừa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protein,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gầy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kém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nitrogen,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thậm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sp>
        <p:nvSpPr>
          <p:cNvPr id="4" name="Title 1">
            <a:extLst>
              <a:ext uri="{FF2B5EF4-FFF2-40B4-BE49-F238E27FC236}">
                <a16:creationId xmlns:a16="http://schemas.microsoft.com/office/drawing/2014/main" id="{95B7FAAB-4D1B-4D55-8832-D4F28151D542}"/>
              </a:ext>
            </a:extLst>
          </p:cNvPr>
          <p:cNvSpPr txBox="1">
            <a:spLocks/>
          </p:cNvSpPr>
          <p:nvPr/>
        </p:nvSpPr>
        <p:spPr>
          <a:xfrm>
            <a:off x="263857" y="134005"/>
            <a:ext cx="11258550" cy="94637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vi-VN" sz="3200" b="1" dirty="0">
                <a:solidFill>
                  <a:srgbClr val="C00000"/>
                </a:solidFill>
                <a:latin typeface="Times New Roman" panose="02020603050405020304" pitchFamily="18" charset="0"/>
                <a:cs typeface="Times New Roman" panose="02020603050405020304" pitchFamily="18" charset="0"/>
              </a:rPr>
              <a:t>1. Ảnh hưởng của chất dinh dưỡng</a:t>
            </a:r>
          </a:p>
        </p:txBody>
      </p:sp>
      <p:pic>
        <p:nvPicPr>
          <p:cNvPr id="5124" name="Picture 4" descr="10 lời khuyên dinh dưỡng hợp lý - Tuổi Trẻ Online">
            <a:extLst>
              <a:ext uri="{FF2B5EF4-FFF2-40B4-BE49-F238E27FC236}">
                <a16:creationId xmlns:a16="http://schemas.microsoft.com/office/drawing/2014/main" id="{8EB1751F-F5A1-4A6D-9ECD-73B54565F3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4914900"/>
            <a:ext cx="2352674" cy="180909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Ý nghĩa của tháp dinh dưỡng | Vinmec">
            <a:extLst>
              <a:ext uri="{FF2B5EF4-FFF2-40B4-BE49-F238E27FC236}">
                <a16:creationId xmlns:a16="http://schemas.microsoft.com/office/drawing/2014/main" id="{EF37551A-210F-4192-B890-E6A68922A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55446"/>
            <a:ext cx="2400298" cy="325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89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2287C01-FC42-408B-9AD1-53B2DF3E1448}"/>
              </a:ext>
            </a:extLst>
          </p:cNvPr>
          <p:cNvSpPr txBox="1">
            <a:spLocks/>
          </p:cNvSpPr>
          <p:nvPr/>
        </p:nvSpPr>
        <p:spPr>
          <a:xfrm>
            <a:off x="314294" y="0"/>
            <a:ext cx="11258550" cy="662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vi-VN" sz="2800" b="1" dirty="0">
                <a:solidFill>
                  <a:srgbClr val="C00000"/>
                </a:solidFill>
                <a:latin typeface="Times New Roman" panose="02020603050405020304" pitchFamily="18" charset="0"/>
                <a:cs typeface="Times New Roman" panose="02020603050405020304" pitchFamily="18" charset="0"/>
              </a:rPr>
              <a:t>2. Ảnh hưởng của nước</a:t>
            </a:r>
          </a:p>
        </p:txBody>
      </p:sp>
      <p:pic>
        <p:nvPicPr>
          <p:cNvPr id="6146" name="Picture 2" descr="Nước kiềm là nước gì? Có lợi cho sức khỏe không? | Vinmec">
            <a:extLst>
              <a:ext uri="{FF2B5EF4-FFF2-40B4-BE49-F238E27FC236}">
                <a16:creationId xmlns:a16="http://schemas.microsoft.com/office/drawing/2014/main" id="{58A841B1-539A-4BA4-98F1-2EFE05E84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66" y="1073466"/>
            <a:ext cx="11771801" cy="5206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AF31183-8ECE-4BA0-ADEA-D77D3C736942}"/>
              </a:ext>
            </a:extLst>
          </p:cNvPr>
          <p:cNvSpPr txBox="1"/>
          <p:nvPr/>
        </p:nvSpPr>
        <p:spPr>
          <a:xfrm>
            <a:off x="695466" y="4788841"/>
            <a:ext cx="11258550" cy="14907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a:lnSpc>
                <a:spcPct val="150000"/>
              </a:lnSpc>
              <a:spcBef>
                <a:spcPts val="0"/>
              </a:spcBef>
              <a:spcAft>
                <a:spcPts val="0"/>
              </a:spcAft>
            </a:pP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3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loud 6">
            <a:extLst>
              <a:ext uri="{FF2B5EF4-FFF2-40B4-BE49-F238E27FC236}">
                <a16:creationId xmlns:a16="http://schemas.microsoft.com/office/drawing/2014/main" id="{0E6A14AC-2AA1-4F26-AFCD-905153DA1D40}"/>
              </a:ext>
            </a:extLst>
          </p:cNvPr>
          <p:cNvSpPr/>
          <p:nvPr/>
        </p:nvSpPr>
        <p:spPr>
          <a:xfrm>
            <a:off x="0" y="435160"/>
            <a:ext cx="6709317" cy="4518282"/>
          </a:xfrm>
          <a:prstGeom prst="cloud">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2800" dirty="0">
                <a:solidFill>
                  <a:srgbClr val="000000"/>
                </a:solidFill>
                <a:effectLst/>
                <a:latin typeface="Times New Roman" panose="02020603050405020304" pitchFamily="18" charset="0"/>
                <a:ea typeface="Times New Roman" panose="02020603050405020304" pitchFamily="18" charset="0"/>
              </a:rPr>
              <a:t>Nước là thành phần cấu tạo của tế bào nên nước ảnh hưởng đến các quá trình phân chia và dãn dài của tế bào thực vật. Thiếu nước sẽ ảnh hưởng như thế nào đến quá trình sinh trưởng và phát triển của sinh vật?</a:t>
            </a:r>
            <a:endParaRPr lang="en-US" sz="2800" dirty="0"/>
          </a:p>
        </p:txBody>
      </p:sp>
    </p:spTree>
    <p:extLst>
      <p:ext uri="{BB962C8B-B14F-4D97-AF65-F5344CB8AC3E}">
        <p14:creationId xmlns:p14="http://schemas.microsoft.com/office/powerpoint/2010/main" val="383320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B84D03-01AB-4B92-B0BD-58BDB3092E03}"/>
              </a:ext>
            </a:extLst>
          </p:cNvPr>
          <p:cNvSpPr txBox="1">
            <a:spLocks/>
          </p:cNvSpPr>
          <p:nvPr/>
        </p:nvSpPr>
        <p:spPr>
          <a:xfrm>
            <a:off x="304799" y="254137"/>
            <a:ext cx="11258550" cy="66293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vi-VN" sz="2800" b="1" dirty="0">
                <a:solidFill>
                  <a:srgbClr val="C00000"/>
                </a:solidFill>
                <a:latin typeface="Times New Roman" panose="02020603050405020304" pitchFamily="18" charset="0"/>
                <a:cs typeface="Times New Roman" panose="02020603050405020304" pitchFamily="18" charset="0"/>
              </a:rPr>
              <a:t>3. Ảnh hưởng của nhiệt độ</a:t>
            </a:r>
          </a:p>
        </p:txBody>
      </p:sp>
      <p:pic>
        <p:nvPicPr>
          <p:cNvPr id="9" name="Picture 8">
            <a:extLst>
              <a:ext uri="{FF2B5EF4-FFF2-40B4-BE49-F238E27FC236}">
                <a16:creationId xmlns:a16="http://schemas.microsoft.com/office/drawing/2014/main" id="{891BDF6D-A2DD-4865-82DA-76F2119264C2}"/>
              </a:ext>
            </a:extLst>
          </p:cNvPr>
          <p:cNvPicPr>
            <a:picLocks noChangeAspect="1"/>
          </p:cNvPicPr>
          <p:nvPr/>
        </p:nvPicPr>
        <p:blipFill>
          <a:blip r:embed="rId2"/>
          <a:stretch>
            <a:fillRect/>
          </a:stretch>
        </p:blipFill>
        <p:spPr>
          <a:xfrm>
            <a:off x="1545843" y="1469569"/>
            <a:ext cx="8776463" cy="5129905"/>
          </a:xfrm>
          <a:prstGeom prst="rect">
            <a:avLst/>
          </a:prstGeom>
        </p:spPr>
      </p:pic>
    </p:spTree>
    <p:extLst>
      <p:ext uri="{BB962C8B-B14F-4D97-AF65-F5344CB8AC3E}">
        <p14:creationId xmlns:p14="http://schemas.microsoft.com/office/powerpoint/2010/main" val="219880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a:extLst>
              <a:ext uri="{FF2B5EF4-FFF2-40B4-BE49-F238E27FC236}">
                <a16:creationId xmlns:a16="http://schemas.microsoft.com/office/drawing/2014/main" id="{B551F3C5-986A-4685-8F35-552E008253CE}"/>
              </a:ext>
            </a:extLst>
          </p:cNvPr>
          <p:cNvSpPr/>
          <p:nvPr/>
        </p:nvSpPr>
        <p:spPr>
          <a:xfrm>
            <a:off x="304800" y="323849"/>
            <a:ext cx="4335439" cy="3105151"/>
          </a:xfrm>
          <a:prstGeom prst="cloud">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2400" dirty="0">
                <a:solidFill>
                  <a:srgbClr val="000000"/>
                </a:solidFill>
                <a:effectLst/>
                <a:latin typeface="Times New Roman" panose="02020603050405020304" pitchFamily="18" charset="0"/>
                <a:ea typeface="Times New Roman" panose="02020603050405020304" pitchFamily="18" charset="0"/>
              </a:rPr>
              <a:t>Quan sát hình sau, dựa vào đường cong của đồ thị trong hình để giải thích ảnh hưởng của nhiệt độ đến sự sinh trưởng và phát triển của cá rô phi?</a:t>
            </a:r>
            <a:endParaRPr lang="en-US" sz="2400" dirty="0"/>
          </a:p>
        </p:txBody>
      </p:sp>
      <p:pic>
        <p:nvPicPr>
          <p:cNvPr id="5" name="Picture 4" descr="Giới hạn chịu đựng của cá rô phi ở Việt Nam là">
            <a:extLst>
              <a:ext uri="{FF2B5EF4-FFF2-40B4-BE49-F238E27FC236}">
                <a16:creationId xmlns:a16="http://schemas.microsoft.com/office/drawing/2014/main" id="{FB327ADE-3350-4345-BCBB-5C76178BFF7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8520" y="323849"/>
            <a:ext cx="6810375" cy="3645531"/>
          </a:xfrm>
          <a:prstGeom prst="rect">
            <a:avLst/>
          </a:prstGeom>
          <a:noFill/>
          <a:ln>
            <a:noFill/>
          </a:ln>
        </p:spPr>
      </p:pic>
      <p:sp>
        <p:nvSpPr>
          <p:cNvPr id="2" name="Content Placeholder 2">
            <a:extLst>
              <a:ext uri="{FF2B5EF4-FFF2-40B4-BE49-F238E27FC236}">
                <a16:creationId xmlns:a16="http://schemas.microsoft.com/office/drawing/2014/main" id="{4653237B-FB82-54E8-AFB4-77C3B6431364}"/>
              </a:ext>
            </a:extLst>
          </p:cNvPr>
          <p:cNvSpPr>
            <a:spLocks noGrp="1"/>
          </p:cNvSpPr>
          <p:nvPr>
            <p:ph idx="1"/>
          </p:nvPr>
        </p:nvSpPr>
        <p:spPr>
          <a:xfrm>
            <a:off x="0" y="4776716"/>
            <a:ext cx="11887200" cy="1473959"/>
          </a:xfrm>
        </p:spPr>
        <p:style>
          <a:lnRef idx="1">
            <a:schemeClr val="accent3"/>
          </a:lnRef>
          <a:fillRef idx="2">
            <a:schemeClr val="accent3"/>
          </a:fillRef>
          <a:effectRef idx="1">
            <a:schemeClr val="accent3"/>
          </a:effectRef>
          <a:fontRef idx="minor">
            <a:schemeClr val="dk1"/>
          </a:fontRef>
        </p:style>
        <p:txBody>
          <a:bodyPr>
            <a:noAutofit/>
          </a:bodyPr>
          <a:lstStyle/>
          <a:p>
            <a:pPr marL="0" indent="0">
              <a:buNone/>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loài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kiện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Nhiêt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thấp</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chậm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chết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vật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53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additive="base">
                                        <p:cTn id="12"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099" y="52748"/>
            <a:ext cx="10058400" cy="589003"/>
          </a:xfrm>
          <a:solidFill>
            <a:schemeClr val="bg1"/>
          </a:solidFill>
        </p:spPr>
        <p:txBody>
          <a:bodyPr>
            <a:normAutofit/>
          </a:bodyPr>
          <a:lstStyle/>
          <a:p>
            <a:r>
              <a:rPr lang="vi-VN" sz="2800" b="1" dirty="0">
                <a:solidFill>
                  <a:srgbClr val="C00000"/>
                </a:solidFill>
                <a:latin typeface="Times New Roman" panose="02020603050405020304" pitchFamily="18" charset="0"/>
                <a:cs typeface="Times New Roman" panose="02020603050405020304" pitchFamily="18" charset="0"/>
              </a:rPr>
              <a:t>4</a:t>
            </a:r>
            <a:r>
              <a:rPr lang="en-US" sz="2800" b="1" dirty="0">
                <a:solidFill>
                  <a:srgbClr val="C00000"/>
                </a:solidFill>
                <a:latin typeface="Times New Roman" panose="02020603050405020304" pitchFamily="18" charset="0"/>
                <a:cs typeface="Times New Roman" panose="02020603050405020304" pitchFamily="18" charset="0"/>
              </a:rPr>
              <a:t>. </a:t>
            </a:r>
            <a:r>
              <a:rPr lang="vi-VN" sz="2800" b="1" dirty="0">
                <a:solidFill>
                  <a:srgbClr val="C00000"/>
                </a:solidFill>
                <a:latin typeface="Times New Roman" panose="02020603050405020304" pitchFamily="18" charset="0"/>
                <a:cs typeface="Times New Roman" panose="02020603050405020304" pitchFamily="18" charset="0"/>
              </a:rPr>
              <a:t>Ảnh hưởng </a:t>
            </a:r>
            <a:r>
              <a:rPr lang="vi-VN" sz="2800" b="1">
                <a:solidFill>
                  <a:srgbClr val="C00000"/>
                </a:solidFill>
                <a:latin typeface="Times New Roman" panose="02020603050405020304" pitchFamily="18" charset="0"/>
                <a:cs typeface="Times New Roman" panose="02020603050405020304" pitchFamily="18" charset="0"/>
              </a:rPr>
              <a:t>của </a:t>
            </a:r>
            <a:r>
              <a:rPr lang="en-US" sz="2800" b="1">
                <a:solidFill>
                  <a:srgbClr val="C00000"/>
                </a:solidFill>
                <a:latin typeface="Times New Roman" panose="02020603050405020304" pitchFamily="18" charset="0"/>
                <a:cs typeface="Times New Roman" panose="02020603050405020304" pitchFamily="18" charset="0"/>
              </a:rPr>
              <a:t>ánh sáng</a:t>
            </a:r>
            <a:endParaRPr lang="vi-VN" sz="2800" b="1" dirty="0">
              <a:solidFill>
                <a:srgbClr val="C00000"/>
              </a:solidFill>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1336" y="401113"/>
            <a:ext cx="4813801" cy="4430687"/>
          </a:xfrm>
        </p:spPr>
      </p:pic>
      <p:pic>
        <p:nvPicPr>
          <p:cNvPr id="7170" name="Picture 2" descr="Tree - Cây | 3D Warehouse">
            <a:extLst>
              <a:ext uri="{FF2B5EF4-FFF2-40B4-BE49-F238E27FC236}">
                <a16:creationId xmlns:a16="http://schemas.microsoft.com/office/drawing/2014/main" id="{3F456176-AB24-4004-AA56-4D3E823F8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53" y="580689"/>
            <a:ext cx="6184900" cy="48421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5">
            <a:extLst>
              <a:ext uri="{FF2B5EF4-FFF2-40B4-BE49-F238E27FC236}">
                <a16:creationId xmlns:a16="http://schemas.microsoft.com/office/drawing/2014/main" id="{1C46C297-071F-318E-F488-BB87C03D6461}"/>
              </a:ext>
            </a:extLst>
          </p:cNvPr>
          <p:cNvSpPr txBox="1"/>
          <p:nvPr/>
        </p:nvSpPr>
        <p:spPr>
          <a:xfrm>
            <a:off x="87881" y="4011823"/>
            <a:ext cx="6184900" cy="1938992"/>
          </a:xfrm>
          <a:prstGeom prst="rect">
            <a:avLst/>
          </a:prstGeom>
          <a:solidFill>
            <a:schemeClr val="bg1"/>
          </a:solidFill>
        </p:spPr>
        <p:style>
          <a:lnRef idx="3">
            <a:schemeClr val="lt1"/>
          </a:lnRef>
          <a:fillRef idx="1">
            <a:schemeClr val="accent3"/>
          </a:fillRef>
          <a:effectRef idx="1">
            <a:schemeClr val="accent3"/>
          </a:effectRef>
          <a:fontRef idx="minor">
            <a:schemeClr val="lt1"/>
          </a:fontRef>
        </p:style>
        <p:txBody>
          <a:bodyPr wrap="square">
            <a:spAutoFit/>
          </a:bodyPr>
          <a:lstStyle/>
          <a:p>
            <a:r>
              <a:rPr lang="en-US" sz="2400" dirty="0" err="1">
                <a:solidFill>
                  <a:srgbClr val="FF0000"/>
                </a:solidFill>
                <a:effectLst/>
                <a:latin typeface="Times New Roman" panose="02020603050405020304" pitchFamily="18" charset="0"/>
                <a:ea typeface="Calibri" panose="020F0502020204030204" pitchFamily="34" charset="0"/>
              </a:rPr>
              <a:t>Ánh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sáng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ảnh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hưởng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trực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tiếp</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đến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sinh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trưởng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và</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phát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triển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của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thực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vật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thông</a:t>
            </a:r>
            <a:r>
              <a:rPr lang="en-US" sz="2400" dirty="0">
                <a:solidFill>
                  <a:srgbClr val="FF0000"/>
                </a:solidFill>
                <a:effectLst/>
                <a:latin typeface="Times New Roman" panose="02020603050405020304" pitchFamily="18" charset="0"/>
                <a:ea typeface="Calibri" panose="020F0502020204030204" pitchFamily="34" charset="0"/>
              </a:rPr>
              <a:t> qua </a:t>
            </a:r>
            <a:r>
              <a:rPr lang="en-US" sz="2400" dirty="0" err="1">
                <a:solidFill>
                  <a:srgbClr val="FF0000"/>
                </a:solidFill>
                <a:effectLst/>
                <a:latin typeface="Times New Roman" panose="02020603050405020304" pitchFamily="18" charset="0"/>
                <a:ea typeface="Calibri" panose="020F0502020204030204" pitchFamily="34" charset="0"/>
              </a:rPr>
              <a:t>quá</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trình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quang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hợp</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và</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gián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tiếp</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ảnh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hưởng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đến</a:t>
            </a:r>
            <a:r>
              <a:rPr lang="en-US" sz="2400" dirty="0">
                <a:solidFill>
                  <a:srgbClr val="FF0000"/>
                </a:solidFill>
                <a:effectLst/>
                <a:latin typeface="Times New Roman" panose="02020603050405020304" pitchFamily="18" charset="0"/>
                <a:ea typeface="Calibri" panose="020F0502020204030204" pitchFamily="34" charset="0"/>
              </a:rPr>
              <a:t> chu </a:t>
            </a:r>
            <a:r>
              <a:rPr lang="en-US" sz="2400" dirty="0" err="1">
                <a:solidFill>
                  <a:srgbClr val="FF0000"/>
                </a:solidFill>
                <a:effectLst/>
                <a:latin typeface="Times New Roman" panose="02020603050405020304" pitchFamily="18" charset="0"/>
                <a:ea typeface="Calibri" panose="020F0502020204030204" pitchFamily="34" charset="0"/>
              </a:rPr>
              <a:t>kì</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thời</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gian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từ</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đó</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tác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động</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đến</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thời</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gian</a:t>
            </a:r>
            <a:r>
              <a:rPr lang="en-US" sz="2400" dirty="0">
                <a:solidFill>
                  <a:srgbClr val="FF0000"/>
                </a:solidFill>
                <a:effectLst/>
                <a:latin typeface="Times New Roman" panose="02020603050405020304" pitchFamily="18" charset="0"/>
                <a:ea typeface="Calibri" panose="020F0502020204030204" pitchFamily="34" charset="0"/>
              </a:rPr>
              <a:t> ra </a:t>
            </a:r>
            <a:r>
              <a:rPr lang="en-US" sz="2400" dirty="0" err="1">
                <a:solidFill>
                  <a:srgbClr val="FF0000"/>
                </a:solidFill>
                <a:effectLst/>
                <a:latin typeface="Times New Roman" panose="02020603050405020304" pitchFamily="18" charset="0"/>
                <a:ea typeface="Calibri" panose="020F0502020204030204" pitchFamily="34" charset="0"/>
              </a:rPr>
              <a:t>hoa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và</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phát</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sinh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hình</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thái</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của</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thực</a:t>
            </a:r>
            <a:r>
              <a:rPr lang="en-US" sz="2400" dirty="0">
                <a:solidFill>
                  <a:srgbClr val="FF0000"/>
                </a:solidFill>
                <a:effectLst/>
                <a:latin typeface="Times New Roman" panose="02020603050405020304" pitchFamily="18" charset="0"/>
                <a:ea typeface="Calibri" panose="020F0502020204030204" pitchFamily="34" charset="0"/>
              </a:rPr>
              <a:t> </a:t>
            </a:r>
            <a:r>
              <a:rPr lang="en-US" sz="2400" dirty="0" err="1">
                <a:solidFill>
                  <a:srgbClr val="FF0000"/>
                </a:solidFill>
                <a:effectLst/>
                <a:latin typeface="Times New Roman" panose="02020603050405020304" pitchFamily="18" charset="0"/>
                <a:ea typeface="Calibri" panose="020F0502020204030204" pitchFamily="34" charset="0"/>
              </a:rPr>
              <a:t>vật</a:t>
            </a:r>
            <a:r>
              <a:rPr lang="en-US" sz="2400" dirty="0">
                <a:solidFill>
                  <a:srgbClr val="FF0000"/>
                </a:solidFill>
                <a:effectLst/>
                <a:latin typeface="Times New Roman" panose="02020603050405020304" pitchFamily="18" charset="0"/>
                <a:ea typeface="Calibri" panose="020F0502020204030204" pitchFamily="34" charset="0"/>
              </a:rPr>
              <a:t>.</a:t>
            </a:r>
            <a:endParaRPr lang="en-US" sz="2400" dirty="0">
              <a:solidFill>
                <a:srgbClr val="FF0000"/>
              </a:solidFill>
            </a:endParaRPr>
          </a:p>
        </p:txBody>
      </p:sp>
      <p:sp>
        <p:nvSpPr>
          <p:cNvPr id="5" name="TextBox 7">
            <a:extLst>
              <a:ext uri="{FF2B5EF4-FFF2-40B4-BE49-F238E27FC236}">
                <a16:creationId xmlns:a16="http://schemas.microsoft.com/office/drawing/2014/main" id="{6EC0B24A-E766-F7E4-70F7-D4C0CFA6F210}"/>
              </a:ext>
            </a:extLst>
          </p:cNvPr>
          <p:cNvSpPr txBox="1"/>
          <p:nvPr/>
        </p:nvSpPr>
        <p:spPr>
          <a:xfrm>
            <a:off x="6323653" y="3852497"/>
            <a:ext cx="5868347" cy="2677656"/>
          </a:xfrm>
          <a:prstGeom prst="rect">
            <a:avLst/>
          </a:prstGeom>
          <a:solidFill>
            <a:schemeClr val="bg1"/>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400">
                <a:solidFill>
                  <a:srgbClr val="0000FF"/>
                </a:solidFill>
                <a:effectLst/>
                <a:latin typeface="Times New Roman" panose="02020603050405020304" pitchFamily="18" charset="0"/>
                <a:ea typeface="Calibri" panose="020F0502020204030204" pitchFamily="34" charset="0"/>
              </a:rPr>
              <a:t>Với </a:t>
            </a:r>
            <a:r>
              <a:rPr lang="en-US" sz="2400" dirty="0" err="1">
                <a:solidFill>
                  <a:srgbClr val="0000FF"/>
                </a:solidFill>
                <a:effectLst/>
                <a:latin typeface="Times New Roman" panose="02020603050405020304" pitchFamily="18" charset="0"/>
                <a:ea typeface="Calibri" panose="020F0502020204030204" pitchFamily="34" charset="0"/>
              </a:rPr>
              <a:t>động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vật</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ánh</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sáng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gián</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tiếp</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ảnh</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hưởng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đến</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sự</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hấp</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thụ</a:t>
            </a:r>
            <a:r>
              <a:rPr lang="en-US" sz="2400" dirty="0">
                <a:solidFill>
                  <a:srgbClr val="0000FF"/>
                </a:solidFill>
                <a:effectLst/>
                <a:latin typeface="Times New Roman" panose="02020603050405020304" pitchFamily="18" charset="0"/>
                <a:ea typeface="Calibri" panose="020F0502020204030204" pitchFamily="34" charset="0"/>
              </a:rPr>
              <a:t> calcium </a:t>
            </a:r>
            <a:r>
              <a:rPr lang="en-US" sz="2400" dirty="0" err="1">
                <a:solidFill>
                  <a:srgbClr val="0000FF"/>
                </a:solidFill>
                <a:effectLst/>
                <a:latin typeface="Times New Roman" panose="02020603050405020304" pitchFamily="18" charset="0"/>
                <a:ea typeface="Calibri" panose="020F0502020204030204" pitchFamily="34" charset="0"/>
              </a:rPr>
              <a:t>để</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hình</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thành</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xương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từ</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đó</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tác</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dộng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đến</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sự</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sinh</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trưởng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của</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cơ</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thể</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Ánh</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sáng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mặt</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trời</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làm</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tăng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nhiệt</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độ</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môi</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trường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từ</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đó</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gián</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tiếp</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ảnh</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hưởng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tới</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sinh</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trưởng</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và</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phát</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triển</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của</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sinh</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vật</a:t>
            </a:r>
            <a:r>
              <a:rPr lang="en-US" sz="2400" dirty="0">
                <a:solidFill>
                  <a:srgbClr val="0000FF"/>
                </a:solidFill>
                <a:effectLst/>
                <a:latin typeface="Times New Roman" panose="02020603050405020304" pitchFamily="18" charset="0"/>
                <a:ea typeface="Calibri" panose="020F0502020204030204" pitchFamily="34" charset="0"/>
              </a:rPr>
              <a:t> do </a:t>
            </a:r>
            <a:r>
              <a:rPr lang="en-US" sz="2400" dirty="0" err="1">
                <a:solidFill>
                  <a:srgbClr val="0000FF"/>
                </a:solidFill>
                <a:effectLst/>
                <a:latin typeface="Times New Roman" panose="02020603050405020304" pitchFamily="18" charset="0"/>
                <a:ea typeface="Calibri" panose="020F0502020204030204" pitchFamily="34" charset="0"/>
              </a:rPr>
              <a:t>sự</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thay</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đổi</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thân</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nhiệt</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của</a:t>
            </a:r>
            <a:r>
              <a:rPr lang="en-US" sz="2400" dirty="0">
                <a:solidFill>
                  <a:srgbClr val="0000FF"/>
                </a:solidFill>
                <a:effectLst/>
                <a:latin typeface="Times New Roman" panose="02020603050405020304" pitchFamily="18" charset="0"/>
                <a:ea typeface="Calibri" panose="020F0502020204030204" pitchFamily="34" charset="0"/>
              </a:rPr>
              <a:t> </a:t>
            </a:r>
            <a:r>
              <a:rPr lang="en-US" sz="2400" dirty="0" err="1">
                <a:solidFill>
                  <a:srgbClr val="0000FF"/>
                </a:solidFill>
                <a:effectLst/>
                <a:latin typeface="Times New Roman" panose="02020603050405020304" pitchFamily="18" charset="0"/>
                <a:ea typeface="Calibri" panose="020F0502020204030204" pitchFamily="34" charset="0"/>
              </a:rPr>
              <a:t>chúng</a:t>
            </a:r>
            <a:r>
              <a:rPr lang="en-US" sz="2400" dirty="0">
                <a:solidFill>
                  <a:srgbClr val="0000FF"/>
                </a:solidFill>
                <a:effectLst/>
                <a:latin typeface="Times New Roman" panose="02020603050405020304" pitchFamily="18" charset="0"/>
                <a:ea typeface="Calibri" panose="020F0502020204030204" pitchFamily="34" charset="0"/>
              </a:rPr>
              <a:t>.</a:t>
            </a:r>
            <a:endParaRPr lang="en-US" sz="2400" dirty="0">
              <a:solidFill>
                <a:srgbClr val="0000FF"/>
              </a:solidFill>
            </a:endParaRPr>
          </a:p>
        </p:txBody>
      </p:sp>
    </p:spTree>
    <p:extLst>
      <p:ext uri="{BB962C8B-B14F-4D97-AF65-F5344CB8AC3E}">
        <p14:creationId xmlns:p14="http://schemas.microsoft.com/office/powerpoint/2010/main" val="17282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E663F3-F226-4949-8DB2-46BB7CC76CEF}"/>
              </a:ext>
            </a:extLst>
          </p:cNvPr>
          <p:cNvSpPr txBox="1"/>
          <p:nvPr/>
        </p:nvSpPr>
        <p:spPr>
          <a:xfrm>
            <a:off x="4591050" y="504825"/>
            <a:ext cx="2266950" cy="5232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vi-VN" sz="2800" dirty="0">
                <a:solidFill>
                  <a:srgbClr val="FFFF00"/>
                </a:solidFill>
                <a:latin typeface="Times New Roman" panose="02020603050405020304" pitchFamily="18" charset="0"/>
                <a:cs typeface="Times New Roman" panose="02020603050405020304" pitchFamily="18" charset="0"/>
              </a:rPr>
              <a:t>LUYỆN TẬP</a:t>
            </a:r>
            <a:endParaRPr lang="en-US" sz="2800" dirty="0">
              <a:solidFill>
                <a:srgbClr val="FFFF00"/>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FF151746-1DD5-431D-ADCD-8A375E145501}"/>
              </a:ext>
            </a:extLst>
          </p:cNvPr>
          <p:cNvGraphicFramePr>
            <a:graphicFrameLocks noGrp="1"/>
          </p:cNvGraphicFramePr>
          <p:nvPr>
            <p:extLst>
              <p:ext uri="{D42A27DB-BD31-4B8C-83A1-F6EECF244321}">
                <p14:modId xmlns:p14="http://schemas.microsoft.com/office/powerpoint/2010/main" val="1559534090"/>
              </p:ext>
            </p:extLst>
          </p:nvPr>
        </p:nvGraphicFramePr>
        <p:xfrm>
          <a:off x="289430" y="1551265"/>
          <a:ext cx="10186220" cy="3962452"/>
        </p:xfrm>
        <a:graphic>
          <a:graphicData uri="http://schemas.openxmlformats.org/drawingml/2006/table">
            <a:tbl>
              <a:tblPr firstRow="1" firstCol="1" bandRow="1">
                <a:tableStyleId>{5C22544A-7EE6-4342-B048-85BDC9FD1C3A}</a:tableStyleId>
              </a:tblPr>
              <a:tblGrid>
                <a:gridCol w="7944465">
                  <a:extLst>
                    <a:ext uri="{9D8B030D-6E8A-4147-A177-3AD203B41FA5}">
                      <a16:colId xmlns:a16="http://schemas.microsoft.com/office/drawing/2014/main" val="1574861374"/>
                    </a:ext>
                  </a:extLst>
                </a:gridCol>
                <a:gridCol w="2241755">
                  <a:extLst>
                    <a:ext uri="{9D8B030D-6E8A-4147-A177-3AD203B41FA5}">
                      <a16:colId xmlns:a16="http://schemas.microsoft.com/office/drawing/2014/main" val="2006568654"/>
                    </a:ext>
                  </a:extLst>
                </a:gridCol>
              </a:tblGrid>
              <a:tr h="520466">
                <a:tc>
                  <a:txBody>
                    <a:bodyPr/>
                    <a:lstStyle/>
                    <a:p>
                      <a:pPr marL="0" marR="0" algn="ctr">
                        <a:lnSpc>
                          <a:spcPct val="150000"/>
                        </a:lnSpc>
                        <a:spcBef>
                          <a:spcPts val="0"/>
                        </a:spcBef>
                        <a:spcAft>
                          <a:spcPts val="0"/>
                        </a:spcAft>
                        <a:tabLst>
                          <a:tab pos="540385" algn="l"/>
                          <a:tab pos="630555" algn="l"/>
                        </a:tabLst>
                      </a:pPr>
                      <a:r>
                        <a:rPr lang="vi-VN" sz="2400" dirty="0">
                          <a:solidFill>
                            <a:srgbClr val="0000FF"/>
                          </a:solidFill>
                          <a:effectLst/>
                          <a:latin typeface="Times New Roman" panose="02020603050405020304" pitchFamily="18" charset="0"/>
                          <a:cs typeface="Times New Roman" panose="02020603050405020304" pitchFamily="18" charset="0"/>
                        </a:rPr>
                        <a:t>Dấu hiệu phân biệt</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540385" algn="l"/>
                          <a:tab pos="630555" algn="l"/>
                        </a:tabLst>
                      </a:pPr>
                      <a:r>
                        <a:rPr lang="vi-VN" sz="2400">
                          <a:solidFill>
                            <a:srgbClr val="0000FF"/>
                          </a:solidFill>
                          <a:effectLst/>
                          <a:latin typeface="Times New Roman" panose="02020603050405020304" pitchFamily="18" charset="0"/>
                          <a:cs typeface="Times New Roman" panose="02020603050405020304" pitchFamily="18" charset="0"/>
                        </a:rPr>
                        <a:t>Đúng hay Sai</a:t>
                      </a:r>
                      <a:endPar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0269159"/>
                  </a:ext>
                </a:extLst>
              </a:tr>
              <a:tr h="1191042">
                <a:tc>
                  <a:txBody>
                    <a:bodyPr/>
                    <a:lstStyle/>
                    <a:p>
                      <a:pPr marL="0" marR="0" algn="l">
                        <a:lnSpc>
                          <a:spcPct val="150000"/>
                        </a:lnSpc>
                        <a:spcBef>
                          <a:spcPts val="0"/>
                        </a:spcBef>
                        <a:spcAft>
                          <a:spcPts val="0"/>
                        </a:spcAft>
                        <a:tabLst>
                          <a:tab pos="540385" algn="l"/>
                          <a:tab pos="630555" algn="l"/>
                        </a:tabLst>
                      </a:pPr>
                      <a:r>
                        <a:rPr lang="vi-VN" sz="2400" dirty="0">
                          <a:solidFill>
                            <a:srgbClr val="0000FF"/>
                          </a:solidFill>
                          <a:effectLst/>
                          <a:latin typeface="Times New Roman" panose="02020603050405020304" pitchFamily="18" charset="0"/>
                          <a:cs typeface="Times New Roman" panose="02020603050405020304" pitchFamily="18" charset="0"/>
                        </a:rPr>
                        <a:t>Hiện tượng người trưởng thành tăng chế độ ăn và béo lên, tăng kích thước bụng là sinh trưởng</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540385" algn="l"/>
                          <a:tab pos="630555" algn="l"/>
                        </a:tabLst>
                      </a:pPr>
                      <a:r>
                        <a:rPr lang="vi-VN" sz="2400" dirty="0">
                          <a:solidFill>
                            <a:srgbClr val="0000FF"/>
                          </a:solidFill>
                          <a:effectLst/>
                          <a:latin typeface="Times New Roman" panose="02020603050405020304" pitchFamily="18" charset="0"/>
                          <a:cs typeface="Times New Roman" panose="02020603050405020304" pitchFamily="18" charset="0"/>
                        </a:rPr>
                        <a:t>Đúng/Sai</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2584531"/>
                  </a:ext>
                </a:extLst>
              </a:tr>
              <a:tr h="1111764">
                <a:tc>
                  <a:txBody>
                    <a:bodyPr/>
                    <a:lstStyle/>
                    <a:p>
                      <a:pPr marL="0" marR="0" algn="l">
                        <a:lnSpc>
                          <a:spcPct val="150000"/>
                        </a:lnSpc>
                        <a:spcBef>
                          <a:spcPts val="0"/>
                        </a:spcBef>
                        <a:spcAft>
                          <a:spcPts val="0"/>
                        </a:spcAft>
                        <a:tabLst>
                          <a:tab pos="540385" algn="l"/>
                          <a:tab pos="630555" algn="l"/>
                        </a:tabLst>
                      </a:pPr>
                      <a:r>
                        <a:rPr lang="vi-VN" sz="2400">
                          <a:solidFill>
                            <a:srgbClr val="0000FF"/>
                          </a:solidFill>
                          <a:effectLst/>
                          <a:latin typeface="Times New Roman" panose="02020603050405020304" pitchFamily="18" charset="0"/>
                          <a:cs typeface="Times New Roman" panose="02020603050405020304" pitchFamily="18" charset="0"/>
                        </a:rPr>
                        <a:t>Cá trắm trong ao thiếu chăm sóc nên chỉ dài ra mà to chậm là sinh trưởng</a:t>
                      </a:r>
                      <a:endPar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540385" algn="l"/>
                          <a:tab pos="630555" algn="l"/>
                        </a:tabLst>
                      </a:pPr>
                      <a:r>
                        <a:rPr lang="vi-VN" sz="2400" dirty="0">
                          <a:solidFill>
                            <a:srgbClr val="0000FF"/>
                          </a:solidFill>
                          <a:effectLst/>
                          <a:latin typeface="Times New Roman" panose="02020603050405020304" pitchFamily="18" charset="0"/>
                          <a:cs typeface="Times New Roman" panose="02020603050405020304" pitchFamily="18" charset="0"/>
                        </a:rPr>
                        <a:t>Đúng/Sai</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8214428"/>
                  </a:ext>
                </a:extLst>
              </a:tr>
              <a:tr h="618714">
                <a:tc>
                  <a:txBody>
                    <a:bodyPr/>
                    <a:lstStyle/>
                    <a:p>
                      <a:pPr marL="0" marR="0" algn="l">
                        <a:lnSpc>
                          <a:spcPct val="150000"/>
                        </a:lnSpc>
                        <a:spcBef>
                          <a:spcPts val="0"/>
                        </a:spcBef>
                        <a:spcAft>
                          <a:spcPts val="0"/>
                        </a:spcAft>
                        <a:tabLst>
                          <a:tab pos="540385" algn="l"/>
                          <a:tab pos="630555" algn="l"/>
                        </a:tabLst>
                      </a:pPr>
                      <a:r>
                        <a:rPr lang="vi-VN" sz="2400" dirty="0">
                          <a:solidFill>
                            <a:srgbClr val="0000FF"/>
                          </a:solidFill>
                          <a:effectLst/>
                          <a:latin typeface="Times New Roman" panose="02020603050405020304" pitchFamily="18" charset="0"/>
                          <a:cs typeface="Times New Roman" panose="02020603050405020304" pitchFamily="18" charset="0"/>
                        </a:rPr>
                        <a:t>Hạt đậu nảy mầm thành cây non gọi là sinh trưởng</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540385" algn="l"/>
                          <a:tab pos="630555" algn="l"/>
                        </a:tabLst>
                      </a:pPr>
                      <a:r>
                        <a:rPr lang="vi-VN" sz="2400">
                          <a:solidFill>
                            <a:srgbClr val="0000FF"/>
                          </a:solidFill>
                          <a:effectLst/>
                          <a:latin typeface="Times New Roman" panose="02020603050405020304" pitchFamily="18" charset="0"/>
                          <a:cs typeface="Times New Roman" panose="02020603050405020304" pitchFamily="18" charset="0"/>
                        </a:rPr>
                        <a:t>Đúng/Sai</a:t>
                      </a:r>
                      <a:endParaRPr lang="en-US" sz="240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29786343"/>
                  </a:ext>
                </a:extLst>
              </a:tr>
              <a:tr h="520466">
                <a:tc>
                  <a:txBody>
                    <a:bodyPr/>
                    <a:lstStyle/>
                    <a:p>
                      <a:pPr marL="0" marR="0" algn="l">
                        <a:lnSpc>
                          <a:spcPct val="150000"/>
                        </a:lnSpc>
                        <a:spcBef>
                          <a:spcPts val="0"/>
                        </a:spcBef>
                        <a:spcAft>
                          <a:spcPts val="0"/>
                        </a:spcAft>
                        <a:tabLst>
                          <a:tab pos="540385" algn="l"/>
                          <a:tab pos="630555" algn="l"/>
                        </a:tabLst>
                      </a:pPr>
                      <a:r>
                        <a:rPr lang="vi-VN" sz="2400" dirty="0">
                          <a:solidFill>
                            <a:srgbClr val="0000FF"/>
                          </a:solidFill>
                          <a:effectLst/>
                          <a:latin typeface="Times New Roman" panose="02020603050405020304" pitchFamily="18" charset="0"/>
                          <a:cs typeface="Times New Roman" panose="02020603050405020304" pitchFamily="18" charset="0"/>
                        </a:rPr>
                        <a:t>Cây ngô ra hoa gọi là phát triển</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540385" algn="l"/>
                          <a:tab pos="630555" algn="l"/>
                        </a:tabLst>
                      </a:pPr>
                      <a:r>
                        <a:rPr lang="vi-VN" sz="2400" dirty="0">
                          <a:solidFill>
                            <a:srgbClr val="0000FF"/>
                          </a:solidFill>
                          <a:effectLst/>
                          <a:latin typeface="Times New Roman" panose="02020603050405020304" pitchFamily="18" charset="0"/>
                          <a:cs typeface="Times New Roman" panose="02020603050405020304" pitchFamily="18" charset="0"/>
                        </a:rPr>
                        <a:t>Đúng/Sai</a:t>
                      </a:r>
                      <a:endPar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2723015"/>
                  </a:ext>
                </a:extLst>
              </a:tr>
            </a:tbl>
          </a:graphicData>
        </a:graphic>
      </p:graphicFrame>
      <p:sp>
        <p:nvSpPr>
          <p:cNvPr id="6" name="Rectangle 1">
            <a:extLst>
              <a:ext uri="{FF2B5EF4-FFF2-40B4-BE49-F238E27FC236}">
                <a16:creationId xmlns:a16="http://schemas.microsoft.com/office/drawing/2014/main" id="{2DC84C6C-D54B-4CB4-8B17-8D79321B9088}"/>
              </a:ext>
            </a:extLst>
          </p:cNvPr>
          <p:cNvSpPr>
            <a:spLocks noChangeArrowheads="1"/>
          </p:cNvSpPr>
          <p:nvPr/>
        </p:nvSpPr>
        <p:spPr bwMode="auto">
          <a:xfrm>
            <a:off x="452284" y="1028045"/>
            <a:ext cx="718498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539750" algn="l"/>
                <a:tab pos="630238" algn="l"/>
              </a:tabLst>
            </a:pPr>
            <a:r>
              <a:rPr kumimoji="0" lang="vi-VN"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1: Phân biệt sinh trưởng và phát triển</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Rectangle 1">
            <a:extLst>
              <a:ext uri="{FF2B5EF4-FFF2-40B4-BE49-F238E27FC236}">
                <a16:creationId xmlns:a16="http://schemas.microsoft.com/office/drawing/2014/main" id="{7127212F-6248-43B2-8A16-7532E1D732EC}"/>
              </a:ext>
            </a:extLst>
          </p:cNvPr>
          <p:cNvSpPr>
            <a:spLocks noChangeArrowheads="1"/>
          </p:cNvSpPr>
          <p:nvPr/>
        </p:nvSpPr>
        <p:spPr bwMode="auto">
          <a:xfrm>
            <a:off x="631415" y="5696669"/>
            <a:ext cx="536069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1pPr>
            <a:lvl2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2pPr>
            <a:lvl3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3pPr>
            <a:lvl4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4pPr>
            <a:lvl5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 pos="630238" algn="l"/>
              </a:tabLst>
              <a:defRPr>
                <a:solidFill>
                  <a:schemeClr val="tx1"/>
                </a:solidFill>
                <a:latin typeface="Arial" panose="020B0604020202020204" pitchFamily="34" charset="0"/>
              </a:defRPr>
            </a:lvl9pPr>
          </a:lstStyle>
          <a:p>
            <a:pPr marL="0" marR="0" lvl="0" indent="450850" algn="just" defTabSz="914400" rtl="0" eaLnBrk="0" fontAlgn="base" latinLnBrk="0" hangingPunct="0">
              <a:lnSpc>
                <a:spcPct val="100000"/>
              </a:lnSpc>
              <a:spcBef>
                <a:spcPct val="0"/>
              </a:spcBef>
              <a:spcAft>
                <a:spcPct val="0"/>
              </a:spcAft>
              <a:buClrTx/>
              <a:buSzTx/>
              <a:buFontTx/>
              <a:buNone/>
              <a:tabLst>
                <a:tab pos="539750" algn="l"/>
                <a:tab pos="630238" algn="l"/>
              </a:tabLst>
            </a:pPr>
            <a:r>
              <a:rPr kumimoji="0" lang="vi-VN" altLang="en-US" sz="2800" b="1"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Câu 2: Vẽ sơ đồ tư duy bài học</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8" name="Picture 2" descr="School Student">
            <a:extLst>
              <a:ext uri="{FF2B5EF4-FFF2-40B4-BE49-F238E27FC236}">
                <a16:creationId xmlns:a16="http://schemas.microsoft.com/office/drawing/2014/main" id="{E32959F6-8BBB-4C78-9F3F-501D64ECE42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568" b="98919" l="1778" r="99778">
                        <a14:foregroundMark x1="23556" y1="20811" x2="13667" y2="9054"/>
                        <a14:foregroundMark x1="13667" y1="9054" x2="21111" y2="7297"/>
                        <a14:foregroundMark x1="21111" y1="7297" x2="21111" y2="16622"/>
                        <a14:foregroundMark x1="21111" y1="16622" x2="20000" y2="17703"/>
                        <a14:foregroundMark x1="22111" y1="25541" x2="10444" y2="15405"/>
                        <a14:foregroundMark x1="10444" y1="15405" x2="15222" y2="3243"/>
                        <a14:foregroundMark x1="15222" y1="3243" x2="22667" y2="4595"/>
                        <a14:foregroundMark x1="22667" y1="4595" x2="24111" y2="17838"/>
                        <a14:foregroundMark x1="24111" y1="17838" x2="17444" y2="25000"/>
                        <a14:foregroundMark x1="27889" y1="21486" x2="23222" y2="26351"/>
                        <a14:foregroundMark x1="23222" y1="26351" x2="11000" y2="26892"/>
                        <a14:foregroundMark x1="11000" y1="26892" x2="6444" y2="12027"/>
                        <a14:foregroundMark x1="6444" y1="12027" x2="15000" y2="2568"/>
                        <a14:foregroundMark x1="15000" y1="2568" x2="30000" y2="11351"/>
                        <a14:foregroundMark x1="30000" y1="11351" x2="26222" y2="23919"/>
                        <a14:foregroundMark x1="26222" y1="23919" x2="24889" y2="25000"/>
                        <a14:foregroundMark x1="9444" y1="70946" x2="8667" y2="88649"/>
                        <a14:foregroundMark x1="8667" y1="88649" x2="26667" y2="90270"/>
                        <a14:foregroundMark x1="26667" y1="90270" x2="29333" y2="89865"/>
                        <a14:foregroundMark x1="30000" y1="78649" x2="30000" y2="84865"/>
                        <a14:foregroundMark x1="4000" y1="68784" x2="5778" y2="97162"/>
                        <a14:foregroundMark x1="5778" y1="97162" x2="31111" y2="98784"/>
                        <a14:foregroundMark x1="31111" y1="98784" x2="81000" y2="96216"/>
                        <a14:foregroundMark x1="81000" y1="96216" x2="94333" y2="74324"/>
                        <a14:foregroundMark x1="85556" y1="47297" x2="86889" y2="39459"/>
                        <a14:foregroundMark x1="86889" y1="39459" x2="94778" y2="43243"/>
                        <a14:foregroundMark x1="94778" y1="43243" x2="99778" y2="59865"/>
                        <a14:foregroundMark x1="95556" y1="79189" x2="96889" y2="87838"/>
                        <a14:foregroundMark x1="96889" y1="87838" x2="81222" y2="97027"/>
                        <a14:foregroundMark x1="81222" y1="97027" x2="57222" y2="92432"/>
                        <a14:foregroundMark x1="57222" y1="92432" x2="44556" y2="96216"/>
                        <a14:foregroundMark x1="37778" y1="98919" x2="47444" y2="90541"/>
                        <a14:foregroundMark x1="47444" y1="90541" x2="77444" y2="85946"/>
                        <a14:foregroundMark x1="77444" y1="85946" x2="77000" y2="88784"/>
                        <a14:foregroundMark x1="36444" y1="95135" x2="48333" y2="82027"/>
                        <a14:foregroundMark x1="48333" y1="82027" x2="79444" y2="76486"/>
                        <a14:foregroundMark x1="79444" y1="76486" x2="80111" y2="80946"/>
                        <a14:foregroundMark x1="67000" y1="77568" x2="56111" y2="78108"/>
                        <a14:foregroundMark x1="56111" y1="78108" x2="32222" y2="87703"/>
                        <a14:foregroundMark x1="32222" y1="87703" x2="29556" y2="92297"/>
                        <a14:foregroundMark x1="44444" y1="80270" x2="12222" y2="94324"/>
                        <a14:foregroundMark x1="28667" y1="79459" x2="15111" y2="83649"/>
                        <a14:foregroundMark x1="15111" y1="83649" x2="19889" y2="77027"/>
                        <a14:foregroundMark x1="19889" y1="77027" x2="19667" y2="76757"/>
                        <a14:foregroundMark x1="10111" y1="72703" x2="32778" y2="73649"/>
                        <a14:foregroundMark x1="29000" y1="75676" x2="29000" y2="89595"/>
                        <a14:foregroundMark x1="32111" y1="73784" x2="33222" y2="83243"/>
                        <a14:foregroundMark x1="31778" y1="73649" x2="34222" y2="86351"/>
                        <a14:foregroundMark x1="32556" y1="81892" x2="44444" y2="77297"/>
                        <a14:foregroundMark x1="59667" y1="86216" x2="91444" y2="71757"/>
                        <a14:foregroundMark x1="3333" y1="72838" x2="6222" y2="92973"/>
                        <a14:foregroundMark x1="6222" y1="92973" x2="6222" y2="92973"/>
                        <a14:foregroundMark x1="2000" y1="71757" x2="1778" y2="97838"/>
                        <a14:foregroundMark x1="1778" y1="97838" x2="1778" y2="97838"/>
                        <a14:foregroundMark x1="96667" y1="72973" x2="99556" y2="95000"/>
                        <a14:foregroundMark x1="87333" y1="96892" x2="96444" y2="96622"/>
                        <a14:foregroundMark x1="74889" y1="70676" x2="94111" y2="69865"/>
                        <a14:foregroundMark x1="94111" y1="69865" x2="96667" y2="69865"/>
                        <a14:foregroundMark x1="90111" y1="35811" x2="95556" y2="40946"/>
                      </a14:backgroundRemoval>
                    </a14:imgEffect>
                  </a14:imgLayer>
                </a14:imgProps>
              </a:ext>
              <a:ext uri="{28A0092B-C50C-407E-A947-70E740481C1C}">
                <a14:useLocalDpi xmlns:a14="http://schemas.microsoft.com/office/drawing/2010/main" val="0"/>
              </a:ext>
            </a:extLst>
          </a:blip>
          <a:srcRect/>
          <a:stretch>
            <a:fillRect/>
          </a:stretch>
        </p:blipFill>
        <p:spPr bwMode="auto">
          <a:xfrm>
            <a:off x="10014857" y="4920344"/>
            <a:ext cx="1887713" cy="168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6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78921" y="2404578"/>
            <a:ext cx="11771802" cy="1200329"/>
          </a:xfrm>
          <a:prstGeom prst="rect">
            <a:avLst/>
          </a:prstGeom>
          <a:solidFill>
            <a:srgbClr val="FFFF99"/>
          </a:solidFill>
          <a:ln w="9525">
            <a:noFill/>
            <a:miter lim="800000"/>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vi-VN" sz="3600" b="1" dirty="0">
                <a:solidFill>
                  <a:srgbClr val="7030A0"/>
                </a:solidFill>
                <a:latin typeface="Times New Roman" panose="02020603050405020304" pitchFamily="18" charset="0"/>
                <a:cs typeface="Times New Roman" panose="02020603050405020304" pitchFamily="18" charset="0"/>
              </a:rPr>
              <a:t>I. Khái niệm sinh trưởng, phát triển và mối quan hệ giữa sinh trưởng, phát triển ở sinh vật.</a:t>
            </a:r>
            <a:endParaRPr lang="en-US" sz="3600" b="1" dirty="0">
              <a:solidFill>
                <a:srgbClr val="7030A0"/>
              </a:solidFill>
              <a:latin typeface="Times New Roman" pitchFamily="18" charset="0"/>
              <a:cs typeface="Times New Roman" pitchFamily="18" charset="0"/>
            </a:endParaRPr>
          </a:p>
        </p:txBody>
      </p:sp>
      <p:sp>
        <p:nvSpPr>
          <p:cNvPr id="6" name="Text Box 4">
            <a:extLst>
              <a:ext uri="{FF2B5EF4-FFF2-40B4-BE49-F238E27FC236}">
                <a16:creationId xmlns:a16="http://schemas.microsoft.com/office/drawing/2014/main" id="{F902B26C-0BD5-4468-BA61-AFDDF230A198}"/>
              </a:ext>
            </a:extLst>
          </p:cNvPr>
          <p:cNvSpPr txBox="1">
            <a:spLocks noChangeArrowheads="1"/>
          </p:cNvSpPr>
          <p:nvPr/>
        </p:nvSpPr>
        <p:spPr bwMode="auto">
          <a:xfrm>
            <a:off x="278921" y="4128396"/>
            <a:ext cx="11771802" cy="1200329"/>
          </a:xfrm>
          <a:prstGeom prst="rect">
            <a:avLst/>
          </a:prstGeom>
          <a:solidFill>
            <a:srgbClr val="FFFF99"/>
          </a:solidFill>
          <a:ln w="9525">
            <a:noFill/>
            <a:miter lim="800000"/>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vi-VN" sz="3600" b="1" dirty="0">
                <a:solidFill>
                  <a:srgbClr val="7030A0"/>
                </a:solidFill>
                <a:latin typeface="Times New Roman" pitchFamily="18" charset="0"/>
                <a:cs typeface="Times New Roman" pitchFamily="18" charset="0"/>
              </a:rPr>
              <a:t>II</a:t>
            </a:r>
            <a:r>
              <a:rPr lang="en-US" sz="3600" b="1" dirty="0">
                <a:solidFill>
                  <a:srgbClr val="7030A0"/>
                </a:solidFill>
                <a:latin typeface="Times New Roman" pitchFamily="18" charset="0"/>
                <a:cs typeface="Times New Roman" pitchFamily="18" charset="0"/>
              </a:rPr>
              <a:t>. </a:t>
            </a:r>
            <a:r>
              <a:rPr lang="vi-VN" sz="3600" b="1" dirty="0">
                <a:solidFill>
                  <a:srgbClr val="7030A0"/>
                </a:solidFill>
                <a:latin typeface="Times New Roman" panose="02020603050405020304" pitchFamily="18" charset="0"/>
                <a:cs typeface="Times New Roman" panose="02020603050405020304" pitchFamily="18" charset="0"/>
              </a:rPr>
              <a:t>Các nhân tố chủ yếu ảnh hưởng đến sinh trưởng và phát triển ở sinh vật</a:t>
            </a:r>
            <a:endParaRPr lang="en-US" sz="3600" b="1" dirty="0">
              <a:solidFill>
                <a:srgbClr val="7030A0"/>
              </a:solidFill>
              <a:latin typeface="Times New Roman" pitchFamily="18" charset="0"/>
              <a:cs typeface="Times New Roman" pitchFamily="18" charset="0"/>
            </a:endParaRPr>
          </a:p>
        </p:txBody>
      </p:sp>
      <p:sp>
        <p:nvSpPr>
          <p:cNvPr id="9" name="Rectangle 4">
            <a:extLst>
              <a:ext uri="{FF2B5EF4-FFF2-40B4-BE49-F238E27FC236}">
                <a16:creationId xmlns:a16="http://schemas.microsoft.com/office/drawing/2014/main" id="{348D0385-EFD0-45BD-B7EE-6E8049041BA5}"/>
              </a:ext>
            </a:extLst>
          </p:cNvPr>
          <p:cNvSpPr>
            <a:spLocks noGrp="1" noChangeArrowheads="1"/>
          </p:cNvSpPr>
          <p:nvPr>
            <p:ph idx="1"/>
          </p:nvPr>
        </p:nvSpPr>
        <p:spPr bwMode="auto">
          <a:xfrm>
            <a:off x="4028404" y="692637"/>
            <a:ext cx="3627973" cy="68449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ormAutofit/>
          </a:bodyPr>
          <a:lstStyle/>
          <a:p>
            <a:pPr marL="0" indent="0" algn="just">
              <a:spcBef>
                <a:spcPct val="20000"/>
              </a:spcBef>
              <a:buNone/>
            </a:pPr>
            <a:r>
              <a:rPr lang="vi-VN" sz="3600" b="1" dirty="0">
                <a:solidFill>
                  <a:srgbClr val="7030A0"/>
                </a:solidFill>
                <a:latin typeface="Times New Roman" pitchFamily="18" charset="0"/>
                <a:cs typeface="Times New Roman" pitchFamily="18" charset="0"/>
              </a:rPr>
              <a:t>Nội dung bài học</a:t>
            </a:r>
            <a:endParaRPr lang="en-US" sz="36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48B26C-C308-40DE-B8D8-075E8144B5E4}"/>
              </a:ext>
            </a:extLst>
          </p:cNvPr>
          <p:cNvSpPr txBox="1"/>
          <p:nvPr/>
        </p:nvSpPr>
        <p:spPr>
          <a:xfrm>
            <a:off x="4591050" y="504825"/>
            <a:ext cx="2266950" cy="523220"/>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vi-VN" sz="2800" dirty="0">
                <a:solidFill>
                  <a:srgbClr val="FFFF00"/>
                </a:solidFill>
                <a:latin typeface="Times New Roman" panose="02020603050405020304" pitchFamily="18" charset="0"/>
                <a:cs typeface="Times New Roman" panose="02020603050405020304" pitchFamily="18" charset="0"/>
              </a:rPr>
              <a:t>VẬN DỤNG</a:t>
            </a:r>
            <a:endParaRPr lang="en-US" sz="2800" dirty="0">
              <a:solidFill>
                <a:srgbClr val="FFFF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6D2C3FE-EFE7-4769-B6C6-CFF7E8F0E9D3}"/>
              </a:ext>
            </a:extLst>
          </p:cNvPr>
          <p:cNvSpPr txBox="1"/>
          <p:nvPr/>
        </p:nvSpPr>
        <p:spPr>
          <a:xfrm>
            <a:off x="495300" y="1279669"/>
            <a:ext cx="11429999" cy="3911135"/>
          </a:xfrm>
          <a:prstGeom prst="rect">
            <a:avLst/>
          </a:prstGeom>
          <a:noFill/>
        </p:spPr>
        <p:txBody>
          <a:bodyPr wrap="square">
            <a:spAutoFit/>
          </a:bodyPr>
          <a:lstStyle/>
          <a:p>
            <a:pPr marL="0" marR="0" indent="450215" algn="just">
              <a:lnSpc>
                <a:spcPct val="150000"/>
              </a:lnSpc>
              <a:spcBef>
                <a:spcPts val="0"/>
              </a:spcBef>
              <a:spcAft>
                <a:spcPts val="0"/>
              </a:spcAft>
              <a:tabLst>
                <a:tab pos="540385" algn="l"/>
                <a:tab pos="630555"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Câu 1. Trong vòng đời của bướm, giai đoạn nào gây hại cho mùa màng?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540385" algn="l"/>
                <a:tab pos="630555"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A. Bướm 		B. Sâu bướm		C. Nhộng (Kén)		D. Trứng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540385" algn="l"/>
                <a:tab pos="630555"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Câu 2. Để tiêu diệt muỗi cần tránh tạo môi trường phát triển cho giai đoạn nào của vòng đời muỗi?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540385" algn="l"/>
                <a:tab pos="630555"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A. Muỗi		B. Trứng		C. Ấu trùng		D. Nhộng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0215" algn="just">
              <a:lnSpc>
                <a:spcPct val="150000"/>
              </a:lnSpc>
              <a:spcBef>
                <a:spcPts val="0"/>
              </a:spcBef>
              <a:spcAft>
                <a:spcPts val="0"/>
              </a:spcAft>
              <a:tabLst>
                <a:tab pos="540385" algn="l"/>
                <a:tab pos="630555" algn="l"/>
              </a:tabLst>
            </a:pPr>
            <a:r>
              <a:rPr lang="vi-VN" sz="2400" dirty="0">
                <a:effectLst/>
                <a:latin typeface="Times New Roman" panose="02020603050405020304" pitchFamily="18" charset="0"/>
                <a:ea typeface="Arial" panose="020B0604020202020204" pitchFamily="34" charset="0"/>
                <a:cs typeface="Times New Roman" panose="02020603050405020304" pitchFamily="18" charset="0"/>
              </a:rPr>
              <a:t>Câu 3. Mô tả ảnh hưởng của chất kích thích và chất ức chế sinh trưởng lên một số cây trồng khác nhau?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Oval 6">
            <a:extLst>
              <a:ext uri="{FF2B5EF4-FFF2-40B4-BE49-F238E27FC236}">
                <a16:creationId xmlns:a16="http://schemas.microsoft.com/office/drawing/2014/main" id="{472069B3-37F9-46B4-84BE-DEB6444C6F61}"/>
              </a:ext>
            </a:extLst>
          </p:cNvPr>
          <p:cNvSpPr/>
          <p:nvPr/>
        </p:nvSpPr>
        <p:spPr>
          <a:xfrm>
            <a:off x="2808514" y="1948544"/>
            <a:ext cx="370115"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7820B12-71CB-4875-A0B2-54654165B4AA}"/>
              </a:ext>
            </a:extLst>
          </p:cNvPr>
          <p:cNvSpPr/>
          <p:nvPr/>
        </p:nvSpPr>
        <p:spPr>
          <a:xfrm>
            <a:off x="2808513" y="3679373"/>
            <a:ext cx="370115" cy="391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83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84637408"/>
              </p:ext>
            </p:extLst>
          </p:nvPr>
        </p:nvGraphicFramePr>
        <p:xfrm>
          <a:off x="818147" y="918866"/>
          <a:ext cx="10234863" cy="5632994"/>
        </p:xfrm>
        <a:graphic>
          <a:graphicData uri="http://schemas.openxmlformats.org/drawingml/2006/table">
            <a:tbl>
              <a:tblPr firstRow="1" firstCol="1" bandRow="1">
                <a:tableStyleId>{5940675A-B579-460E-94D1-54222C63F5DA}</a:tableStyleId>
              </a:tblPr>
              <a:tblGrid>
                <a:gridCol w="1122939">
                  <a:extLst>
                    <a:ext uri="{9D8B030D-6E8A-4147-A177-3AD203B41FA5}">
                      <a16:colId xmlns:a16="http://schemas.microsoft.com/office/drawing/2014/main" val="20000"/>
                    </a:ext>
                  </a:extLst>
                </a:gridCol>
                <a:gridCol w="2012063">
                  <a:extLst>
                    <a:ext uri="{9D8B030D-6E8A-4147-A177-3AD203B41FA5}">
                      <a16:colId xmlns:a16="http://schemas.microsoft.com/office/drawing/2014/main" val="20001"/>
                    </a:ext>
                  </a:extLst>
                </a:gridCol>
                <a:gridCol w="7099861">
                  <a:extLst>
                    <a:ext uri="{9D8B030D-6E8A-4147-A177-3AD203B41FA5}">
                      <a16:colId xmlns:a16="http://schemas.microsoft.com/office/drawing/2014/main" val="20002"/>
                    </a:ext>
                  </a:extLst>
                </a:gridCol>
              </a:tblGrid>
              <a:tr h="573264">
                <a:tc rowSpan="2">
                  <a:txBody>
                    <a:bodyPr/>
                    <a:lstStyle/>
                    <a:p>
                      <a:pPr algn="just">
                        <a:spcAft>
                          <a:spcPts val="0"/>
                        </a:spcAft>
                        <a:tabLst>
                          <a:tab pos="450215" algn="l"/>
                        </a:tabLst>
                      </a:pPr>
                      <a:r>
                        <a:rPr lang="en-US" sz="2200" b="0" dirty="0" err="1">
                          <a:solidFill>
                            <a:srgbClr val="FF0000"/>
                          </a:solidFill>
                          <a:effectLst/>
                          <a:latin typeface="Times New Roman" pitchFamily="18" charset="0"/>
                          <a:cs typeface="Times New Roman" pitchFamily="18" charset="0"/>
                        </a:rPr>
                        <a:t>Sinh</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trưởng</a:t>
                      </a:r>
                      <a:endParaRPr lang="en-US" sz="2200" b="0"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tabLst>
                          <a:tab pos="450215" algn="l"/>
                        </a:tabLst>
                      </a:pPr>
                      <a:r>
                        <a:rPr lang="en-US" sz="2200">
                          <a:solidFill>
                            <a:srgbClr val="0000FF"/>
                          </a:solidFill>
                          <a:effectLst/>
                          <a:latin typeface="Times New Roman" pitchFamily="18" charset="0"/>
                          <a:cs typeface="Times New Roman" pitchFamily="18" charset="0"/>
                        </a:rPr>
                        <a:t>Bản chất</a:t>
                      </a:r>
                      <a:endParaRPr lang="en-US" sz="2200">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859896">
                <a:tc vMerge="1">
                  <a:txBody>
                    <a:bodyPr/>
                    <a:lstStyle/>
                    <a:p>
                      <a:endParaRPr lang="en-US"/>
                    </a:p>
                  </a:txBody>
                  <a:tcPr/>
                </a:tc>
                <a:tc>
                  <a:txBody>
                    <a:bodyPr/>
                    <a:lstStyle/>
                    <a:p>
                      <a:pPr algn="just">
                        <a:spcAft>
                          <a:spcPts val="0"/>
                        </a:spcAft>
                        <a:tabLst>
                          <a:tab pos="450215" algn="l"/>
                        </a:tabLst>
                      </a:pPr>
                      <a:r>
                        <a:rPr lang="en-US" sz="2200">
                          <a:solidFill>
                            <a:srgbClr val="0000FF"/>
                          </a:solidFill>
                          <a:effectLst/>
                          <a:latin typeface="Times New Roman" pitchFamily="18" charset="0"/>
                          <a:cs typeface="Times New Roman" pitchFamily="18" charset="0"/>
                        </a:rPr>
                        <a:t>Hình thức biểu hiện</a:t>
                      </a:r>
                      <a:endParaRPr lang="en-US" sz="2200">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tabLst>
                          <a:tab pos="450215" algn="l"/>
                        </a:tabLst>
                      </a:pPr>
                      <a:r>
                        <a:rPr lang="en-US" sz="2200" dirty="0">
                          <a:effectLst/>
                          <a:latin typeface="Times New Roman" pitchFamily="18" charset="0"/>
                          <a:cs typeface="Times New Roman" pitchFamily="18" charset="0"/>
                        </a:rPr>
                        <a:t> </a:t>
                      </a: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r h="699972">
                <a:tc rowSpan="2">
                  <a:txBody>
                    <a:bodyPr/>
                    <a:lstStyle/>
                    <a:p>
                      <a:pPr algn="just">
                        <a:spcAft>
                          <a:spcPts val="0"/>
                        </a:spcAft>
                        <a:tabLst>
                          <a:tab pos="450215" algn="l"/>
                        </a:tabLst>
                      </a:pPr>
                      <a:r>
                        <a:rPr lang="en-US" sz="2200" b="0" dirty="0" err="1">
                          <a:solidFill>
                            <a:srgbClr val="FF0000"/>
                          </a:solidFill>
                          <a:effectLst/>
                          <a:latin typeface="Times New Roman" pitchFamily="18" charset="0"/>
                          <a:cs typeface="Times New Roman" pitchFamily="18" charset="0"/>
                        </a:rPr>
                        <a:t>Phát</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triển</a:t>
                      </a:r>
                      <a:endParaRPr lang="en-US" sz="2200" b="0" dirty="0">
                        <a:solidFill>
                          <a:srgbClr val="FF0000"/>
                        </a:solidFill>
                        <a:effectLst/>
                        <a:latin typeface="Times New Roman" pitchFamily="18" charset="0"/>
                        <a:cs typeface="Times New Roman" pitchFamily="18" charset="0"/>
                      </a:endParaRPr>
                    </a:p>
                    <a:p>
                      <a:pPr algn="just">
                        <a:spcAft>
                          <a:spcPts val="0"/>
                        </a:spcAft>
                        <a:tabLst>
                          <a:tab pos="450215" algn="l"/>
                        </a:tabLst>
                      </a:pPr>
                      <a:endParaRPr lang="en-US" sz="22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22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22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p>
                      <a:pPr algn="just">
                        <a:spcAft>
                          <a:spcPts val="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tabLst>
                          <a:tab pos="450215" algn="l"/>
                        </a:tabLst>
                      </a:pPr>
                      <a:r>
                        <a:rPr lang="en-US" sz="2200" dirty="0" err="1">
                          <a:solidFill>
                            <a:srgbClr val="0000FF"/>
                          </a:solidFill>
                          <a:effectLst/>
                          <a:latin typeface="Times New Roman" pitchFamily="18" charset="0"/>
                          <a:cs typeface="Times New Roman" pitchFamily="18" charset="0"/>
                        </a:rPr>
                        <a:t>Bản</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chất</a:t>
                      </a:r>
                      <a:endParaRPr lang="en-US" sz="2200" dirty="0">
                        <a:solidFill>
                          <a:srgbClr val="0000FF"/>
                        </a:solidFill>
                        <a:effectLst/>
                        <a:latin typeface="Times New Roman" pitchFamily="18" charset="0"/>
                        <a:cs typeface="Times New Roman" pitchFamily="18" charset="0"/>
                      </a:endParaRPr>
                    </a:p>
                    <a:p>
                      <a:pPr algn="just">
                        <a:spcAft>
                          <a:spcPts val="0"/>
                        </a:spcAft>
                        <a:tabLst>
                          <a:tab pos="450215" algn="l"/>
                        </a:tabLst>
                      </a:pPr>
                      <a:endParaRPr lang="en-US" sz="2200" dirty="0">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1559029">
                <a:tc vMerge="1">
                  <a:txBody>
                    <a:bodyPr/>
                    <a:lstStyle/>
                    <a:p>
                      <a:endParaRPr lang="en-US"/>
                    </a:p>
                  </a:txBody>
                  <a:tcPr/>
                </a:tc>
                <a:tc>
                  <a:txBody>
                    <a:bodyPr/>
                    <a:lstStyle/>
                    <a:p>
                      <a:pPr algn="just">
                        <a:spcAft>
                          <a:spcPts val="0"/>
                        </a:spcAft>
                        <a:tabLst>
                          <a:tab pos="450215" algn="l"/>
                        </a:tabLst>
                      </a:pPr>
                      <a:r>
                        <a:rPr lang="en-US" sz="2200" dirty="0" err="1">
                          <a:solidFill>
                            <a:srgbClr val="0000FF"/>
                          </a:solidFill>
                          <a:effectLst/>
                          <a:latin typeface="Times New Roman" pitchFamily="18" charset="0"/>
                          <a:cs typeface="Times New Roman" pitchFamily="18" charset="0"/>
                        </a:rPr>
                        <a:t>Hình</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thức</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biểu</a:t>
                      </a:r>
                      <a:r>
                        <a:rPr lang="en-US" sz="2200" dirty="0">
                          <a:solidFill>
                            <a:srgbClr val="0000FF"/>
                          </a:solidFill>
                          <a:effectLst/>
                          <a:latin typeface="Times New Roman" pitchFamily="18" charset="0"/>
                          <a:cs typeface="Times New Roman" pitchFamily="18" charset="0"/>
                        </a:rPr>
                        <a:t> </a:t>
                      </a:r>
                      <a:r>
                        <a:rPr lang="en-US" sz="2200" dirty="0" err="1">
                          <a:solidFill>
                            <a:srgbClr val="0000FF"/>
                          </a:solidFill>
                          <a:effectLst/>
                          <a:latin typeface="Times New Roman" pitchFamily="18" charset="0"/>
                          <a:cs typeface="Times New Roman" pitchFamily="18" charset="0"/>
                        </a:rPr>
                        <a:t>hiện</a:t>
                      </a:r>
                      <a:endParaRPr lang="en-US" sz="2200" dirty="0">
                        <a:solidFill>
                          <a:srgbClr val="0000FF"/>
                        </a:solidFill>
                        <a:effectLst/>
                        <a:latin typeface="Times New Roman" pitchFamily="18" charset="0"/>
                        <a:ea typeface="Times New Roman"/>
                        <a:cs typeface="Times New Roman" pitchFamily="18" charset="0"/>
                      </a:endParaRPr>
                    </a:p>
                  </a:txBody>
                  <a:tcPr marL="68580" marR="68580" marT="0" marB="0"/>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1940833">
                <a:tc gridSpan="2">
                  <a:txBody>
                    <a:bodyPr/>
                    <a:lstStyle/>
                    <a:p>
                      <a:pPr algn="just">
                        <a:spcAft>
                          <a:spcPts val="0"/>
                        </a:spcAft>
                        <a:tabLst>
                          <a:tab pos="450215" algn="l"/>
                        </a:tabLst>
                      </a:pPr>
                      <a:r>
                        <a:rPr lang="en-US" sz="2200" b="0" dirty="0" err="1">
                          <a:solidFill>
                            <a:srgbClr val="FF0000"/>
                          </a:solidFill>
                          <a:effectLst/>
                          <a:latin typeface="Times New Roman" pitchFamily="18" charset="0"/>
                          <a:cs typeface="Times New Roman" pitchFamily="18" charset="0"/>
                        </a:rPr>
                        <a:t>Mối</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quan</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hệ</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giữa</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sinh</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trưởng</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và</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phát</a:t>
                      </a:r>
                      <a:r>
                        <a:rPr lang="en-US" sz="2200" b="0" dirty="0">
                          <a:solidFill>
                            <a:srgbClr val="FF0000"/>
                          </a:solidFill>
                          <a:effectLst/>
                          <a:latin typeface="Times New Roman" pitchFamily="18" charset="0"/>
                          <a:cs typeface="Times New Roman" pitchFamily="18" charset="0"/>
                        </a:rPr>
                        <a:t> </a:t>
                      </a:r>
                      <a:r>
                        <a:rPr lang="en-US" sz="2200" b="0" dirty="0" err="1">
                          <a:solidFill>
                            <a:srgbClr val="FF0000"/>
                          </a:solidFill>
                          <a:effectLst/>
                          <a:latin typeface="Times New Roman" pitchFamily="18" charset="0"/>
                          <a:cs typeface="Times New Roman" pitchFamily="18" charset="0"/>
                        </a:rPr>
                        <a:t>triển</a:t>
                      </a:r>
                      <a:endParaRPr lang="en-US" sz="2200" b="0" dirty="0">
                        <a:solidFill>
                          <a:srgbClr val="FF0000"/>
                        </a:solidFill>
                        <a:effectLst/>
                        <a:latin typeface="Times New Roman" pitchFamily="18" charset="0"/>
                        <a:cs typeface="Times New Roman" pitchFamily="18" charset="0"/>
                      </a:endParaRPr>
                    </a:p>
                    <a:p>
                      <a:pPr algn="just">
                        <a:spcAft>
                          <a:spcPts val="0"/>
                        </a:spcAft>
                        <a:tabLst>
                          <a:tab pos="450215" algn="l"/>
                        </a:tabLst>
                      </a:pPr>
                      <a:endParaRPr lang="en-US" sz="2200" b="0" dirty="0">
                        <a:solidFill>
                          <a:srgbClr val="FF0000"/>
                        </a:solidFill>
                        <a:effectLst/>
                        <a:latin typeface="Times New Roman" pitchFamily="18" charset="0"/>
                        <a:ea typeface="Times New Roman"/>
                        <a:cs typeface="Times New Roman" pitchFamily="18" charset="0"/>
                      </a:endParaRPr>
                    </a:p>
                    <a:p>
                      <a:pPr algn="just">
                        <a:spcAft>
                          <a:spcPts val="60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p>
                      <a:pPr algn="just">
                        <a:spcAft>
                          <a:spcPts val="60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p>
                      <a:pPr algn="just">
                        <a:spcAft>
                          <a:spcPts val="600"/>
                        </a:spcAft>
                        <a:tabLst>
                          <a:tab pos="450215" algn="l"/>
                        </a:tabLst>
                      </a:pPr>
                      <a:endParaRPr lang="en-US" sz="800" b="0" dirty="0">
                        <a:solidFill>
                          <a:srgbClr val="FF0000"/>
                        </a:solidFill>
                        <a:effectLst/>
                        <a:latin typeface="Times New Roman" pitchFamily="18" charset="0"/>
                        <a:ea typeface="Times New Roman"/>
                        <a:cs typeface="Times New Roman" pitchFamily="18" charset="0"/>
                      </a:endParaRPr>
                    </a:p>
                  </a:txBody>
                  <a:tcPr marL="68580" marR="68580" marT="0" marB="0"/>
                </a:tc>
                <a:tc hMerge="1">
                  <a:txBody>
                    <a:bodyPr/>
                    <a:lstStyle/>
                    <a:p>
                      <a:endParaRPr lang="en-US"/>
                    </a:p>
                  </a:txBody>
                  <a:tcPr/>
                </a:tc>
                <a:tc>
                  <a:txBody>
                    <a:bodyPr/>
                    <a:lstStyle/>
                    <a:p>
                      <a:pPr algn="just">
                        <a:spcAft>
                          <a:spcPts val="0"/>
                        </a:spcAft>
                        <a:tabLst>
                          <a:tab pos="450215" algn="l"/>
                        </a:tabLst>
                      </a:pPr>
                      <a:endParaRPr lang="en-US" sz="22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4" name="Rectangle 1"/>
          <p:cNvSpPr>
            <a:spLocks noChangeArrowheads="1"/>
          </p:cNvSpPr>
          <p:nvPr/>
        </p:nvSpPr>
        <p:spPr bwMode="auto">
          <a:xfrm>
            <a:off x="2286000" y="457201"/>
            <a:ext cx="8001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tabLst>
                <a:tab pos="450850" algn="l"/>
              </a:tabLst>
            </a:pPr>
            <a:r>
              <a:rPr lang="vi-VN" sz="2400" b="1" dirty="0">
                <a:latin typeface="Times New Roman" pitchFamily="18" charset="0"/>
                <a:ea typeface="Times New Roman" pitchFamily="18" charset="0"/>
                <a:cs typeface="Times New Roman" pitchFamily="18" charset="0"/>
              </a:rPr>
              <a:t>H1. </a:t>
            </a:r>
            <a:r>
              <a:rPr lang="en-US" sz="2400" b="1" dirty="0" err="1">
                <a:latin typeface="Times New Roman" pitchFamily="18" charset="0"/>
                <a:ea typeface="Times New Roman" pitchFamily="18" charset="0"/>
                <a:cs typeface="Times New Roman" pitchFamily="18" charset="0"/>
              </a:rPr>
              <a:t>Tìm</a:t>
            </a:r>
            <a:r>
              <a:rPr lang="en-US" sz="2400" b="1" dirty="0">
                <a:latin typeface="Times New Roman" pitchFamily="18" charset="0"/>
                <a:ea typeface="Times New Roman" pitchFamily="18" charset="0"/>
                <a:cs typeface="Times New Roman" pitchFamily="18" charset="0"/>
              </a:rPr>
              <a:t> </a:t>
            </a:r>
            <a:r>
              <a:rPr lang="en-US" sz="2400" b="1" dirty="0" err="1">
                <a:latin typeface="Times New Roman" pitchFamily="18" charset="0"/>
                <a:ea typeface="Times New Roman" pitchFamily="18" charset="0"/>
                <a:cs typeface="Times New Roman" pitchFamily="18" charset="0"/>
              </a:rPr>
              <a:t>hiểu</a:t>
            </a:r>
            <a:r>
              <a:rPr lang="en-US" sz="2400" b="1" dirty="0">
                <a:latin typeface="Times New Roman" pitchFamily="18" charset="0"/>
                <a:ea typeface="Times New Roman" pitchFamily="18" charset="0"/>
                <a:cs typeface="Times New Roman" pitchFamily="18" charset="0"/>
              </a:rPr>
              <a:t> </a:t>
            </a:r>
            <a:r>
              <a:rPr lang="en-US" sz="2400" b="1" dirty="0" err="1">
                <a:latin typeface="Times New Roman" pitchFamily="18" charset="0"/>
                <a:ea typeface="Times New Roman" pitchFamily="18" charset="0"/>
                <a:cs typeface="Times New Roman" pitchFamily="18" charset="0"/>
              </a:rPr>
              <a:t>về</a:t>
            </a:r>
            <a:r>
              <a:rPr lang="en-US" sz="2400" b="1" dirty="0">
                <a:latin typeface="Times New Roman" pitchFamily="18" charset="0"/>
                <a:ea typeface="Times New Roman" pitchFamily="18" charset="0"/>
                <a:cs typeface="Times New Roman" pitchFamily="18" charset="0"/>
              </a:rPr>
              <a:t> </a:t>
            </a:r>
            <a:r>
              <a:rPr lang="en-US" sz="2400" b="1" dirty="0" err="1">
                <a:latin typeface="Times New Roman" pitchFamily="18" charset="0"/>
                <a:ea typeface="Times New Roman" pitchFamily="18" charset="0"/>
                <a:cs typeface="Times New Roman" pitchFamily="18" charset="0"/>
              </a:rPr>
              <a:t>sinh</a:t>
            </a:r>
            <a:r>
              <a:rPr lang="en-US" sz="2400" b="1" dirty="0">
                <a:latin typeface="Times New Roman" pitchFamily="18" charset="0"/>
                <a:ea typeface="Times New Roman" pitchFamily="18" charset="0"/>
                <a:cs typeface="Times New Roman" pitchFamily="18" charset="0"/>
              </a:rPr>
              <a:t> </a:t>
            </a:r>
            <a:r>
              <a:rPr lang="en-US" sz="2400" b="1" dirty="0" err="1">
                <a:latin typeface="Times New Roman" pitchFamily="18" charset="0"/>
                <a:ea typeface="Times New Roman" pitchFamily="18" charset="0"/>
                <a:cs typeface="Times New Roman" pitchFamily="18" charset="0"/>
              </a:rPr>
              <a:t>trưởng</a:t>
            </a:r>
            <a:r>
              <a:rPr lang="en-US" sz="2400" b="1" dirty="0">
                <a:latin typeface="Times New Roman" pitchFamily="18" charset="0"/>
                <a:ea typeface="Times New Roman" pitchFamily="18" charset="0"/>
                <a:cs typeface="Times New Roman" pitchFamily="18" charset="0"/>
              </a:rPr>
              <a:t>, </a:t>
            </a:r>
            <a:r>
              <a:rPr lang="en-US" sz="2400" b="1" dirty="0" err="1">
                <a:latin typeface="Times New Roman" pitchFamily="18" charset="0"/>
                <a:ea typeface="Times New Roman" pitchFamily="18" charset="0"/>
                <a:cs typeface="Times New Roman" pitchFamily="18" charset="0"/>
              </a:rPr>
              <a:t>phát</a:t>
            </a:r>
            <a:r>
              <a:rPr lang="en-US" sz="2400" b="1" dirty="0">
                <a:latin typeface="Times New Roman" pitchFamily="18" charset="0"/>
                <a:ea typeface="Times New Roman" pitchFamily="18" charset="0"/>
                <a:cs typeface="Times New Roman" pitchFamily="18" charset="0"/>
              </a:rPr>
              <a:t> </a:t>
            </a:r>
            <a:r>
              <a:rPr lang="en-US" sz="2400" b="1" dirty="0" err="1">
                <a:latin typeface="Times New Roman" pitchFamily="18" charset="0"/>
                <a:ea typeface="Times New Roman" pitchFamily="18" charset="0"/>
                <a:cs typeface="Times New Roman" pitchFamily="18" charset="0"/>
              </a:rPr>
              <a:t>triển</a:t>
            </a:r>
            <a:r>
              <a:rPr lang="en-US" sz="2400" b="1" dirty="0">
                <a:latin typeface="Times New Roman" pitchFamily="18" charset="0"/>
                <a:ea typeface="Times New Roman" pitchFamily="18" charset="0"/>
                <a:cs typeface="Times New Roman" pitchFamily="18" charset="0"/>
              </a:rPr>
              <a:t> ở </a:t>
            </a:r>
            <a:r>
              <a:rPr lang="en-US" sz="2400" b="1" dirty="0" err="1">
                <a:latin typeface="Times New Roman" pitchFamily="18" charset="0"/>
                <a:ea typeface="Times New Roman" pitchFamily="18" charset="0"/>
                <a:cs typeface="Times New Roman" pitchFamily="18" charset="0"/>
              </a:rPr>
              <a:t>sinh</a:t>
            </a:r>
            <a:r>
              <a:rPr lang="en-US" sz="2400" b="1" dirty="0">
                <a:latin typeface="Times New Roman" pitchFamily="18" charset="0"/>
                <a:ea typeface="Times New Roman" pitchFamily="18" charset="0"/>
                <a:cs typeface="Times New Roman" pitchFamily="18" charset="0"/>
              </a:rPr>
              <a:t> </a:t>
            </a:r>
            <a:r>
              <a:rPr lang="en-US" sz="2400" b="1" dirty="0" err="1">
                <a:latin typeface="Times New Roman" pitchFamily="18" charset="0"/>
                <a:ea typeface="Times New Roman" pitchFamily="18" charset="0"/>
                <a:cs typeface="Times New Roman" pitchFamily="18" charset="0"/>
              </a:rPr>
              <a:t>vật</a:t>
            </a:r>
            <a:endParaRPr lang="en-US" sz="2400" dirty="0">
              <a:latin typeface="Times New Roman" pitchFamily="18" charset="0"/>
              <a:cs typeface="Times New Roman" pitchFamily="18" charset="0"/>
            </a:endParaRPr>
          </a:p>
        </p:txBody>
      </p:sp>
      <p:sp>
        <p:nvSpPr>
          <p:cNvPr id="5" name="Rectangle 1"/>
          <p:cNvSpPr>
            <a:spLocks noChangeArrowheads="1"/>
          </p:cNvSpPr>
          <p:nvPr/>
        </p:nvSpPr>
        <p:spPr bwMode="auto">
          <a:xfrm>
            <a:off x="4178968" y="1012449"/>
            <a:ext cx="6521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bào</a:t>
            </a:r>
            <a:r>
              <a:rPr lang="en-US" sz="2400" dirty="0">
                <a:latin typeface="Times New Roman" pitchFamily="18" charset="0"/>
                <a:cs typeface="Times New Roman" pitchFamily="18" charset="0"/>
              </a:rPr>
              <a:t>. </a:t>
            </a:r>
            <a:endParaRPr lang="en-US" sz="2400" dirty="0">
              <a:latin typeface="Times New Roman" pitchFamily="18" charset="0"/>
              <a:ea typeface="Times New Roman"/>
              <a:cs typeface="Times New Roman" pitchFamily="18" charset="0"/>
            </a:endParaRPr>
          </a:p>
        </p:txBody>
      </p:sp>
      <p:sp>
        <p:nvSpPr>
          <p:cNvPr id="6" name="Rectangle 1"/>
          <p:cNvSpPr>
            <a:spLocks noChangeArrowheads="1"/>
          </p:cNvSpPr>
          <p:nvPr/>
        </p:nvSpPr>
        <p:spPr bwMode="auto">
          <a:xfrm>
            <a:off x="4178969" y="1752110"/>
            <a:ext cx="5867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endParaRPr lang="en-US" sz="2400" dirty="0">
              <a:latin typeface="Times New Roman" pitchFamily="18" charset="0"/>
              <a:cs typeface="Times New Roman" pitchFamily="18" charset="0"/>
            </a:endParaRPr>
          </a:p>
        </p:txBody>
      </p:sp>
      <p:sp>
        <p:nvSpPr>
          <p:cNvPr id="7" name="Rectangle 1"/>
          <p:cNvSpPr>
            <a:spLocks noChangeArrowheads="1"/>
          </p:cNvSpPr>
          <p:nvPr/>
        </p:nvSpPr>
        <p:spPr bwMode="auto">
          <a:xfrm>
            <a:off x="4050631" y="2471856"/>
            <a:ext cx="68740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endParaRPr lang="en-US" sz="2400" dirty="0">
              <a:latin typeface="Times New Roman" pitchFamily="18" charset="0"/>
              <a:ea typeface="Times New Roman"/>
              <a:cs typeface="Times New Roman" pitchFamily="18" charset="0"/>
            </a:endParaRPr>
          </a:p>
        </p:txBody>
      </p:sp>
      <p:sp>
        <p:nvSpPr>
          <p:cNvPr id="8" name="Rectangle 1"/>
          <p:cNvSpPr>
            <a:spLocks noChangeArrowheads="1"/>
          </p:cNvSpPr>
          <p:nvPr/>
        </p:nvSpPr>
        <p:spPr bwMode="auto">
          <a:xfrm>
            <a:off x="4178969" y="3020184"/>
            <a:ext cx="66334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ba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p>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trưởng</a:t>
            </a:r>
            <a:endParaRPr lang="en-US" sz="2400" dirty="0">
              <a:latin typeface="Times New Roman" pitchFamily="18" charset="0"/>
              <a:cs typeface="Times New Roman" pitchFamily="18" charset="0"/>
            </a:endParaRPr>
          </a:p>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hóa</a:t>
            </a:r>
            <a:r>
              <a:rPr lang="en-US" sz="2400" dirty="0">
                <a:latin typeface="Times New Roman" pitchFamily="18" charset="0"/>
                <a:cs typeface="Times New Roman" pitchFamily="18" charset="0"/>
              </a:rPr>
              <a:t>) </a:t>
            </a:r>
          </a:p>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endParaRPr lang="en-US" sz="2400" dirty="0">
              <a:latin typeface="Times New Roman" pitchFamily="18" charset="0"/>
              <a:ea typeface="Times New Roman"/>
              <a:cs typeface="Times New Roman" pitchFamily="18" charset="0"/>
            </a:endParaRPr>
          </a:p>
        </p:txBody>
      </p:sp>
      <p:sp>
        <p:nvSpPr>
          <p:cNvPr id="9" name="Rectangle 1"/>
          <p:cNvSpPr>
            <a:spLocks noChangeArrowheads="1"/>
          </p:cNvSpPr>
          <p:nvPr/>
        </p:nvSpPr>
        <p:spPr bwMode="auto">
          <a:xfrm>
            <a:off x="4419600" y="4614952"/>
            <a:ext cx="663341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p>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p>
          <a:p>
            <a:pPr algn="just">
              <a:tabLst>
                <a:tab pos="450215" algn="l"/>
              </a:tabLst>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trưởng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a:t>
            </a:r>
            <a:endParaRPr lang="en-US" sz="2400" dirty="0">
              <a:latin typeface="Times New Roman" pitchFamily="18" charset="0"/>
              <a:ea typeface="Times New Roman"/>
              <a:cs typeface="Times New Roman" pitchFamily="18" charset="0"/>
            </a:endParaRPr>
          </a:p>
        </p:txBody>
      </p:sp>
    </p:spTree>
    <p:extLst>
      <p:ext uri="{BB962C8B-B14F-4D97-AF65-F5344CB8AC3E}">
        <p14:creationId xmlns:p14="http://schemas.microsoft.com/office/powerpoint/2010/main" val="106929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57121E0-8B28-4FA6-BCE0-C0B3B9F1F3EA}"/>
              </a:ext>
            </a:extLst>
          </p:cNvPr>
          <p:cNvSpPr/>
          <p:nvPr/>
        </p:nvSpPr>
        <p:spPr>
          <a:xfrm>
            <a:off x="625643" y="1192395"/>
            <a:ext cx="9419505" cy="1015663"/>
          </a:xfrm>
          <a:prstGeom prst="rect">
            <a:avLst/>
          </a:prstGeom>
        </p:spPr>
        <p:txBody>
          <a:bodyPr wrap="square">
            <a:spAutoFit/>
          </a:bodyPr>
          <a:lstStyle/>
          <a:p>
            <a:r>
              <a:rPr lang="en-US" sz="3000" b="1" dirty="0">
                <a:solidFill>
                  <a:srgbClr val="0000FF"/>
                </a:solidFill>
                <a:latin typeface="Times New Roman" pitchFamily="18" charset="0"/>
                <a:cs typeface="Times New Roman" pitchFamily="18" charset="0"/>
              </a:rPr>
              <a:t>HS </a:t>
            </a:r>
            <a:r>
              <a:rPr lang="en-US" sz="3000" b="1" dirty="0" err="1">
                <a:solidFill>
                  <a:srgbClr val="0000FF"/>
                </a:solidFill>
                <a:latin typeface="Times New Roman" pitchFamily="18" charset="0"/>
                <a:cs typeface="Times New Roman" pitchFamily="18" charset="0"/>
              </a:rPr>
              <a:t>hoạt</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động</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nhóm</a:t>
            </a:r>
            <a:r>
              <a:rPr lang="en-US" sz="3000" b="1" dirty="0">
                <a:solidFill>
                  <a:srgbClr val="0000FF"/>
                </a:solidFill>
                <a:latin typeface="Times New Roman" pitchFamily="18" charset="0"/>
                <a:cs typeface="Times New Roman" pitchFamily="18" charset="0"/>
              </a:rPr>
              <a:t>: </a:t>
            </a:r>
            <a:r>
              <a:rPr lang="en-US" sz="3000" b="1" dirty="0" err="1">
                <a:solidFill>
                  <a:srgbClr val="0000FF"/>
                </a:solidFill>
                <a:latin typeface="Times New Roman" pitchFamily="18" charset="0"/>
                <a:cs typeface="Times New Roman" pitchFamily="18" charset="0"/>
              </a:rPr>
              <a:t>Đọc</a:t>
            </a:r>
            <a:r>
              <a:rPr lang="en-US" sz="3000" b="1" dirty="0">
                <a:solidFill>
                  <a:srgbClr val="0000FF"/>
                </a:solidFill>
                <a:latin typeface="Times New Roman" pitchFamily="18" charset="0"/>
                <a:cs typeface="Times New Roman" pitchFamily="18" charset="0"/>
              </a:rPr>
              <a:t> </a:t>
            </a:r>
            <a:r>
              <a:rPr lang="en-US" sz="3000" b="1" err="1">
                <a:solidFill>
                  <a:srgbClr val="0000FF"/>
                </a:solidFill>
                <a:latin typeface="Times New Roman" pitchFamily="18" charset="0"/>
                <a:cs typeface="Times New Roman" pitchFamily="18" charset="0"/>
              </a:rPr>
              <a:t>thông</a:t>
            </a:r>
            <a:r>
              <a:rPr lang="en-US" sz="3000" b="1">
                <a:solidFill>
                  <a:srgbClr val="0000FF"/>
                </a:solidFill>
                <a:latin typeface="Times New Roman" pitchFamily="18" charset="0"/>
                <a:cs typeface="Times New Roman" pitchFamily="18" charset="0"/>
              </a:rPr>
              <a:t> tin</a:t>
            </a:r>
            <a:r>
              <a:rPr lang="en-US" sz="3000" b="1">
                <a:solidFill>
                  <a:srgbClr val="0000FF"/>
                </a:solidFill>
                <a:latin typeface="Times New Roman" pitchFamily="18" charset="0"/>
                <a:ea typeface="Times New Roman" pitchFamily="18" charset="0"/>
                <a:cs typeface="Times New Roman" pitchFamily="18" charset="0"/>
              </a:rPr>
              <a:t> tìm hiểu về sinh trưởng, phát triển ở sinh vật: </a:t>
            </a:r>
            <a:endParaRPr lang="en-US" sz="3000" b="1" dirty="0">
              <a:solidFill>
                <a:srgbClr val="0000FF"/>
              </a:solidFill>
              <a:latin typeface="Times New Roman" pitchFamily="18" charset="0"/>
              <a:cs typeface="Times New Roman" pitchFamily="18" charset="0"/>
            </a:endParaRPr>
          </a:p>
        </p:txBody>
      </p:sp>
      <p:sp>
        <p:nvSpPr>
          <p:cNvPr id="9" name="TextBox 8">
            <a:extLst>
              <a:ext uri="{FF2B5EF4-FFF2-40B4-BE49-F238E27FC236}">
                <a16:creationId xmlns:a16="http://schemas.microsoft.com/office/drawing/2014/main" id="{214C67D4-1A57-45B1-AC31-16A6EA0AFBB7}"/>
              </a:ext>
            </a:extLst>
          </p:cNvPr>
          <p:cNvSpPr txBox="1"/>
          <p:nvPr/>
        </p:nvSpPr>
        <p:spPr>
          <a:xfrm>
            <a:off x="2695139" y="2552252"/>
            <a:ext cx="7129213" cy="1015663"/>
          </a:xfrm>
          <a:prstGeom prst="rect">
            <a:avLst/>
          </a:prstGeom>
          <a:noFill/>
        </p:spPr>
        <p:txBody>
          <a:bodyPr wrap="square">
            <a:spAutoFit/>
          </a:bodyPr>
          <a:lstStyle/>
          <a:p>
            <a:pPr marL="342900" indent="-342900" defTabSz="914400" fontAlgn="base">
              <a:spcBef>
                <a:spcPct val="0"/>
              </a:spcBef>
              <a:spcAft>
                <a:spcPct val="0"/>
              </a:spcAft>
              <a:buFontTx/>
              <a:buChar char="-"/>
              <a:tabLst>
                <a:tab pos="450850" algn="l"/>
              </a:tabLst>
            </a:pPr>
            <a:r>
              <a:rPr lang="en-US" sz="3000" b="1">
                <a:latin typeface="Times New Roman" pitchFamily="18" charset="0"/>
                <a:ea typeface="Times New Roman" pitchFamily="18" charset="0"/>
                <a:cs typeface="Times New Roman" pitchFamily="18" charset="0"/>
              </a:rPr>
              <a:t>Khái niệm</a:t>
            </a:r>
          </a:p>
          <a:p>
            <a:pPr marL="342900" indent="-342900" defTabSz="914400" fontAlgn="base">
              <a:spcBef>
                <a:spcPct val="0"/>
              </a:spcBef>
              <a:spcAft>
                <a:spcPct val="0"/>
              </a:spcAft>
              <a:buFontTx/>
              <a:buChar char="-"/>
              <a:tabLst>
                <a:tab pos="450850" algn="l"/>
              </a:tabLst>
            </a:pPr>
            <a:r>
              <a:rPr lang="en-US" sz="3000" b="1">
                <a:latin typeface="Times New Roman" pitchFamily="18" charset="0"/>
                <a:cs typeface="Times New Roman" pitchFamily="18" charset="0"/>
              </a:rPr>
              <a:t>Mối quan hệ</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377615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11"/>
          <p:cNvSpPr txBox="1">
            <a:spLocks noChangeArrowheads="1"/>
          </p:cNvSpPr>
          <p:nvPr/>
        </p:nvSpPr>
        <p:spPr bwMode="auto">
          <a:xfrm>
            <a:off x="385011" y="5657045"/>
            <a:ext cx="11806989" cy="954107"/>
          </a:xfrm>
          <a:prstGeom prst="rect">
            <a:avLst/>
          </a:prstGeom>
          <a:noFill/>
          <a:ln w="9525">
            <a:noFill/>
            <a:miter lim="800000"/>
            <a:headEnd/>
            <a:tailEnd/>
          </a:ln>
          <a:effectLst/>
        </p:spPr>
        <p:txBody>
          <a:bodyPr wrap="square">
            <a:spAutoFit/>
          </a:bodyPr>
          <a:lstStyle/>
          <a:p>
            <a:pPr algn="just" eaLnBrk="0" hangingPunct="0"/>
            <a:r>
              <a:rPr lang="en-US" sz="2800" b="1" dirty="0" err="1">
                <a:solidFill>
                  <a:srgbClr val="0000FF"/>
                </a:solidFill>
                <a:latin typeface="Times New Roman" pitchFamily="18" charset="0"/>
                <a:cs typeface="Times New Roman" pitchFamily="18" charset="0"/>
              </a:rPr>
              <a:t>Nhận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xét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kích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thước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lượng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gà</a:t>
            </a:r>
            <a:r>
              <a:rPr lang="en-US" sz="2800" b="1" dirty="0">
                <a:solidFill>
                  <a:srgbClr val="0000FF"/>
                </a:solidFill>
                <a:latin typeface="Times New Roman" pitchFamily="18" charset="0"/>
                <a:cs typeface="Times New Roman" pitchFamily="18" charset="0"/>
              </a:rPr>
              <a:t> con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từ</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chó</a:t>
            </a:r>
            <a:r>
              <a:rPr lang="en-US" sz="2800" b="1" dirty="0">
                <a:solidFill>
                  <a:srgbClr val="0000FF"/>
                </a:solidFill>
                <a:latin typeface="Times New Roman" pitchFamily="18" charset="0"/>
                <a:cs typeface="Times New Roman" pitchFamily="18" charset="0"/>
              </a:rPr>
              <a:t> con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thành</a:t>
            </a:r>
            <a:r>
              <a:rPr lang="en-US" sz="2800" b="1" dirty="0">
                <a:solidFill>
                  <a:srgbClr val="0000FF"/>
                </a:solidFill>
                <a:latin typeface="Times New Roman" pitchFamily="18" charset="0"/>
                <a:cs typeface="Times New Roman" pitchFamily="18" charset="0"/>
              </a:rPr>
              <a:t> ?</a:t>
            </a:r>
            <a:endParaRPr lang="en-US" sz="2800" b="1" u="sng" dirty="0">
              <a:solidFill>
                <a:srgbClr val="0000FF"/>
              </a:solidFill>
              <a:latin typeface="Times New Roman" pitchFamily="18" charset="0"/>
              <a:cs typeface="Times New Roman" pitchFamily="18" charset="0"/>
            </a:endParaRPr>
          </a:p>
        </p:txBody>
      </p:sp>
      <p:sp>
        <p:nvSpPr>
          <p:cNvPr id="5125" name="Text Box 5"/>
          <p:cNvSpPr txBox="1">
            <a:spLocks noChangeArrowheads="1"/>
          </p:cNvSpPr>
          <p:nvPr/>
        </p:nvSpPr>
        <p:spPr bwMode="auto">
          <a:xfrm>
            <a:off x="1977506" y="5832782"/>
            <a:ext cx="3233578" cy="523220"/>
          </a:xfrm>
          <a:prstGeom prst="rect">
            <a:avLst/>
          </a:prstGeom>
          <a:noFill/>
          <a:ln w="9525">
            <a:noFill/>
            <a:miter lim="800000"/>
            <a:headEnd/>
            <a:tailEnd/>
          </a:ln>
          <a:effectLst/>
        </p:spPr>
        <p:txBody>
          <a:bodyPr wrap="none">
            <a:spAutoFit/>
          </a:bodyPr>
          <a:lstStyle/>
          <a:p>
            <a:pPr eaLnBrk="0" hangingPunct="0"/>
            <a:r>
              <a:rPr lang="en-US" sz="2800" b="1">
                <a:solidFill>
                  <a:srgbClr val="FF0000"/>
                </a:solidFill>
                <a:latin typeface="Times New Roman" pitchFamily="18" charset="0"/>
                <a:cs typeface="Times New Roman" pitchFamily="18" charset="0"/>
              </a:rPr>
              <a:t>? Sinh trưởng là gì?</a:t>
            </a:r>
            <a:endParaRPr lang="en-US" sz="2800" dirty="0">
              <a:solidFill>
                <a:srgbClr val="FF0000"/>
              </a:solidFill>
              <a:latin typeface="Times New Roman" pitchFamily="18" charset="0"/>
              <a:cs typeface="Times New Roman" pitchFamily="18" charset="0"/>
            </a:endParaRPr>
          </a:p>
        </p:txBody>
      </p:sp>
      <p:pic>
        <p:nvPicPr>
          <p:cNvPr id="5127" name="Picture 7" descr="anh029nz2"/>
          <p:cNvPicPr>
            <a:picLocks noChangeAspect="1" noChangeArrowheads="1"/>
          </p:cNvPicPr>
          <p:nvPr/>
        </p:nvPicPr>
        <p:blipFill>
          <a:blip r:embed="rId2" cstate="print"/>
          <a:srcRect/>
          <a:stretch>
            <a:fillRect/>
          </a:stretch>
        </p:blipFill>
        <p:spPr bwMode="auto">
          <a:xfrm>
            <a:off x="7011176" y="236670"/>
            <a:ext cx="2452812" cy="1828800"/>
          </a:xfrm>
          <a:prstGeom prst="rect">
            <a:avLst/>
          </a:prstGeom>
          <a:noFill/>
        </p:spPr>
      </p:pic>
      <p:sp>
        <p:nvSpPr>
          <p:cNvPr id="5129" name="Text Box 9"/>
          <p:cNvSpPr txBox="1">
            <a:spLocks noChangeArrowheads="1"/>
          </p:cNvSpPr>
          <p:nvPr/>
        </p:nvSpPr>
        <p:spPr bwMode="auto">
          <a:xfrm>
            <a:off x="1012708" y="2113749"/>
            <a:ext cx="4105611" cy="523220"/>
          </a:xfrm>
          <a:prstGeom prst="rect">
            <a:avLst/>
          </a:prstGeom>
          <a:noFill/>
          <a:ln w="9525">
            <a:noFill/>
            <a:miter lim="800000"/>
            <a:headEnd/>
            <a:tailEnd/>
          </a:ln>
          <a:effectLst/>
        </p:spPr>
        <p:txBody>
          <a:bodyPr wrap="none">
            <a:spAutoFit/>
          </a:bodyPr>
          <a:lstStyle/>
          <a:p>
            <a:pPr eaLnBrk="0" hangingPunct="0"/>
            <a:r>
              <a:rPr lang="en-US" sz="2800" b="1" dirty="0" err="1">
                <a:latin typeface="Times New Roman" pitchFamily="18" charset="0"/>
              </a:rPr>
              <a:t>Gà</a:t>
            </a:r>
            <a:r>
              <a:rPr lang="en-US" sz="2800" b="1" dirty="0">
                <a:latin typeface="Times New Roman" pitchFamily="18" charset="0"/>
              </a:rPr>
              <a:t> con </a:t>
            </a:r>
            <a:r>
              <a:rPr lang="en-US" sz="2800" b="1" dirty="0" err="1">
                <a:latin typeface="Times New Roman" pitchFamily="18" charset="0"/>
              </a:rPr>
              <a:t>mới</a:t>
            </a:r>
            <a:r>
              <a:rPr lang="en-US" sz="2800" b="1" dirty="0">
                <a:latin typeface="Times New Roman" pitchFamily="18" charset="0"/>
              </a:rPr>
              <a:t> </a:t>
            </a:r>
            <a:r>
              <a:rPr lang="en-US" sz="2800" b="1" dirty="0" err="1">
                <a:latin typeface="Times New Roman" pitchFamily="18" charset="0"/>
              </a:rPr>
              <a:t>nở</a:t>
            </a:r>
            <a:r>
              <a:rPr lang="en-US" sz="2800" b="1" dirty="0">
                <a:latin typeface="Times New Roman" pitchFamily="18" charset="0"/>
              </a:rPr>
              <a:t> </a:t>
            </a:r>
            <a:r>
              <a:rPr lang="en-US" sz="2800" b="1" dirty="0" err="1">
                <a:latin typeface="Times New Roman" pitchFamily="18" charset="0"/>
              </a:rPr>
              <a:t>nặng</a:t>
            </a:r>
            <a:r>
              <a:rPr lang="en-US" sz="2800" b="1" dirty="0">
                <a:latin typeface="Times New Roman" pitchFamily="18" charset="0"/>
              </a:rPr>
              <a:t> 200g</a:t>
            </a:r>
          </a:p>
        </p:txBody>
      </p:sp>
      <p:sp>
        <p:nvSpPr>
          <p:cNvPr id="5130" name="Text Box 10"/>
          <p:cNvSpPr txBox="1">
            <a:spLocks noChangeArrowheads="1"/>
          </p:cNvSpPr>
          <p:nvPr/>
        </p:nvSpPr>
        <p:spPr bwMode="auto">
          <a:xfrm>
            <a:off x="6003235" y="2255970"/>
            <a:ext cx="5791200" cy="523220"/>
          </a:xfrm>
          <a:prstGeom prst="rect">
            <a:avLst/>
          </a:prstGeom>
          <a:noFill/>
          <a:ln w="9525">
            <a:noFill/>
            <a:miter lim="800000"/>
            <a:headEnd/>
            <a:tailEnd/>
          </a:ln>
          <a:effectLst/>
        </p:spPr>
        <p:txBody>
          <a:bodyPr wrap="square">
            <a:spAutoFit/>
          </a:bodyPr>
          <a:lstStyle/>
          <a:p>
            <a:pPr eaLnBrk="0" hangingPunct="0"/>
            <a:r>
              <a:rPr lang="en-US" sz="2800" b="1" dirty="0" err="1">
                <a:latin typeface="Times New Roman" pitchFamily="18" charset="0"/>
              </a:rPr>
              <a:t>Gà</a:t>
            </a:r>
            <a:r>
              <a:rPr lang="en-US" sz="2800" b="1" dirty="0">
                <a:latin typeface="Times New Roman" pitchFamily="18" charset="0"/>
              </a:rPr>
              <a:t> </a:t>
            </a:r>
            <a:r>
              <a:rPr lang="en-US" sz="2800" b="1" dirty="0" err="1">
                <a:latin typeface="Times New Roman" pitchFamily="18" charset="0"/>
              </a:rPr>
              <a:t>trống</a:t>
            </a:r>
            <a:r>
              <a:rPr lang="en-US" sz="2800" b="1" dirty="0">
                <a:latin typeface="Times New Roman" pitchFamily="18" charset="0"/>
              </a:rPr>
              <a:t>, </a:t>
            </a:r>
            <a:r>
              <a:rPr lang="en-US" sz="2800" b="1" dirty="0" err="1">
                <a:latin typeface="Times New Roman" pitchFamily="18" charset="0"/>
              </a:rPr>
              <a:t>mái</a:t>
            </a:r>
            <a:r>
              <a:rPr lang="en-US" sz="2800" b="1" dirty="0">
                <a:latin typeface="Times New Roman" pitchFamily="18" charset="0"/>
              </a:rPr>
              <a:t> </a:t>
            </a:r>
            <a:r>
              <a:rPr lang="en-US" sz="2800" b="1" dirty="0" err="1">
                <a:latin typeface="Times New Roman" pitchFamily="18" charset="0"/>
              </a:rPr>
              <a:t>sau</a:t>
            </a:r>
            <a:r>
              <a:rPr lang="en-US" sz="2800" b="1" dirty="0">
                <a:latin typeface="Times New Roman" pitchFamily="18" charset="0"/>
              </a:rPr>
              <a:t> 4 </a:t>
            </a:r>
            <a:r>
              <a:rPr lang="en-US" sz="2800" b="1" dirty="0" err="1">
                <a:latin typeface="Times New Roman" pitchFamily="18" charset="0"/>
              </a:rPr>
              <a:t>tháng</a:t>
            </a:r>
            <a:r>
              <a:rPr lang="en-US" sz="2800" b="1" dirty="0">
                <a:latin typeface="Times New Roman" pitchFamily="18" charset="0"/>
              </a:rPr>
              <a:t> </a:t>
            </a:r>
            <a:r>
              <a:rPr lang="en-US" sz="2800" b="1" dirty="0" err="1">
                <a:latin typeface="Times New Roman" pitchFamily="18" charset="0"/>
              </a:rPr>
              <a:t>nặng</a:t>
            </a:r>
            <a:r>
              <a:rPr lang="en-US" sz="2800" b="1" dirty="0">
                <a:latin typeface="Times New Roman" pitchFamily="18" charset="0"/>
              </a:rPr>
              <a:t> 2kg</a:t>
            </a:r>
          </a:p>
        </p:txBody>
      </p:sp>
      <p:pic>
        <p:nvPicPr>
          <p:cNvPr id="5132" name="Picture 12"/>
          <p:cNvPicPr>
            <a:picLocks noChangeAspect="1" noChangeArrowheads="1"/>
          </p:cNvPicPr>
          <p:nvPr/>
        </p:nvPicPr>
        <p:blipFill>
          <a:blip r:embed="rId3" cstate="print"/>
          <a:srcRect/>
          <a:stretch>
            <a:fillRect/>
          </a:stretch>
        </p:blipFill>
        <p:spPr bwMode="auto">
          <a:xfrm>
            <a:off x="2028456" y="372276"/>
            <a:ext cx="2074117" cy="1616994"/>
          </a:xfrm>
          <a:prstGeom prst="rect">
            <a:avLst/>
          </a:prstGeom>
          <a:noFill/>
          <a:ln w="9525">
            <a:noFill/>
            <a:miter lim="800000"/>
            <a:headEnd/>
            <a:tailEnd/>
          </a:ln>
          <a:effectLst/>
        </p:spPr>
      </p:pic>
      <p:sp>
        <p:nvSpPr>
          <p:cNvPr id="5133" name="Text Box 13"/>
          <p:cNvSpPr txBox="1">
            <a:spLocks noChangeArrowheads="1"/>
          </p:cNvSpPr>
          <p:nvPr/>
        </p:nvSpPr>
        <p:spPr bwMode="auto">
          <a:xfrm>
            <a:off x="1905000" y="5410201"/>
            <a:ext cx="8534400" cy="523220"/>
          </a:xfrm>
          <a:prstGeom prst="rect">
            <a:avLst/>
          </a:prstGeom>
          <a:noFill/>
          <a:ln w="9525">
            <a:noFill/>
            <a:miter lim="800000"/>
            <a:headEnd/>
            <a:tailEnd/>
          </a:ln>
          <a:effectLst/>
        </p:spPr>
        <p:txBody>
          <a:bodyPr wrap="square">
            <a:spAutoFit/>
          </a:bodyPr>
          <a:lstStyle/>
          <a:p>
            <a:pPr eaLnBrk="0" hangingPunct="0"/>
            <a:r>
              <a:rPr lang="en-US" sz="2800" dirty="0">
                <a:solidFill>
                  <a:srgbClr val="FF0000"/>
                </a:solidFill>
                <a:effectLst>
                  <a:outerShdw blurRad="38100" dist="38100" dir="2700000" algn="tl">
                    <a:srgbClr val="C0C0C0"/>
                  </a:outerShdw>
                </a:effectLst>
                <a:latin typeface="Times New Roman" pitchFamily="18" charset="0"/>
                <a:cs typeface="Times New Roman" pitchFamily="18" charset="0"/>
                <a:sym typeface="Wingdings" pitchFamily="2" charset="2"/>
              </a:rPr>
              <a:t> </a:t>
            </a:r>
            <a:r>
              <a:rPr lang="en-US" sz="2800" dirty="0">
                <a:solidFill>
                  <a:schemeClr val="tx1">
                    <a:lumMod val="95000"/>
                    <a:lumOff val="5000"/>
                  </a:schemeClr>
                </a:solidFill>
                <a:latin typeface="Times New Roman" pitchFamily="18" charset="0"/>
                <a:cs typeface="Times New Roman" pitchFamily="18" charset="0"/>
                <a:sym typeface="Wingdings" pitchFamily="2" charset="2"/>
              </a:rPr>
              <a:t> </a:t>
            </a:r>
            <a:endParaRPr lang="en-US" sz="2800" u="sng" dirty="0">
              <a:solidFill>
                <a:schemeClr val="tx1">
                  <a:lumMod val="95000"/>
                  <a:lumOff val="5000"/>
                </a:schemeClr>
              </a:solidFill>
              <a:latin typeface="Times New Roman" pitchFamily="18" charset="0"/>
              <a:cs typeface="Times New Roman" pitchFamily="18" charset="0"/>
            </a:endParaRPr>
          </a:p>
        </p:txBody>
      </p:sp>
      <p:sp>
        <p:nvSpPr>
          <p:cNvPr id="15" name="Text Box 7"/>
          <p:cNvSpPr txBox="1">
            <a:spLocks noChangeArrowheads="1"/>
          </p:cNvSpPr>
          <p:nvPr/>
        </p:nvSpPr>
        <p:spPr bwMode="auto">
          <a:xfrm>
            <a:off x="581805" y="507380"/>
            <a:ext cx="1221809" cy="523220"/>
          </a:xfrm>
          <a:prstGeom prst="rect">
            <a:avLst/>
          </a:prstGeom>
          <a:noFill/>
          <a:ln w="9525">
            <a:noFill/>
            <a:miter lim="800000"/>
            <a:headEnd/>
            <a:tailEnd/>
          </a:ln>
          <a:effectLst/>
        </p:spPr>
        <p:txBody>
          <a:bodyPr wrap="none">
            <a:spAutoFit/>
          </a:bodyPr>
          <a:lstStyle/>
          <a:p>
            <a:pPr algn="l"/>
            <a:r>
              <a:rPr lang="en-US" sz="2800" dirty="0">
                <a:solidFill>
                  <a:srgbClr val="003300"/>
                </a:solidFill>
                <a:latin typeface="Times New Roman" pitchFamily="18" charset="0"/>
                <a:cs typeface="Times New Roman" pitchFamily="18" charset="0"/>
              </a:rPr>
              <a:t> </a:t>
            </a:r>
            <a:r>
              <a:rPr lang="en-US" sz="2800" dirty="0" err="1">
                <a:solidFill>
                  <a:srgbClr val="003300"/>
                </a:solidFill>
                <a:latin typeface="Times New Roman" pitchFamily="18" charset="0"/>
                <a:cs typeface="Times New Roman" pitchFamily="18" charset="0"/>
              </a:rPr>
              <a:t>Ví</a:t>
            </a:r>
            <a:r>
              <a:rPr lang="en-US" sz="2800" dirty="0">
                <a:solidFill>
                  <a:srgbClr val="003300"/>
                </a:solidFill>
                <a:latin typeface="Times New Roman" pitchFamily="18" charset="0"/>
                <a:cs typeface="Times New Roman" pitchFamily="18" charset="0"/>
              </a:rPr>
              <a:t> </a:t>
            </a:r>
            <a:r>
              <a:rPr lang="en-US" sz="2800" dirty="0" err="1">
                <a:solidFill>
                  <a:srgbClr val="003300"/>
                </a:solidFill>
                <a:latin typeface="Times New Roman" pitchFamily="18" charset="0"/>
                <a:cs typeface="Times New Roman" pitchFamily="18" charset="0"/>
              </a:rPr>
              <a:t>dụ</a:t>
            </a:r>
            <a:r>
              <a:rPr lang="en-US" sz="2800" dirty="0">
                <a:solidFill>
                  <a:srgbClr val="003300"/>
                </a:solidFill>
                <a:latin typeface="Times New Roman" pitchFamily="18" charset="0"/>
                <a:cs typeface="Times New Roman" pitchFamily="18" charset="0"/>
              </a:rPr>
              <a:t>:</a:t>
            </a:r>
          </a:p>
        </p:txBody>
      </p:sp>
      <p:sp>
        <p:nvSpPr>
          <p:cNvPr id="16" name="AutoShape 10"/>
          <p:cNvSpPr>
            <a:spLocks noChangeArrowheads="1"/>
          </p:cNvSpPr>
          <p:nvPr/>
        </p:nvSpPr>
        <p:spPr bwMode="auto">
          <a:xfrm>
            <a:off x="4375541" y="3281189"/>
            <a:ext cx="2286000" cy="838200"/>
          </a:xfrm>
          <a:prstGeom prst="rightArrow">
            <a:avLst>
              <a:gd name="adj1" fmla="val 50000"/>
              <a:gd name="adj2" fmla="val 65385"/>
            </a:avLst>
          </a:prstGeom>
          <a:solidFill>
            <a:srgbClr val="000066"/>
          </a:solidFill>
          <a:ln w="9525">
            <a:solidFill>
              <a:schemeClr val="tx1"/>
            </a:solidFill>
            <a:miter lim="800000"/>
            <a:headEnd/>
            <a:tailEnd/>
          </a:ln>
        </p:spPr>
        <p:txBody>
          <a:bodyPr wrap="none" anchor="ctr"/>
          <a:lstStyle/>
          <a:p>
            <a:pPr algn="l"/>
            <a:r>
              <a:rPr lang="en-US" sz="2800" dirty="0" err="1">
                <a:solidFill>
                  <a:srgbClr val="FFFF66"/>
                </a:solidFill>
                <a:latin typeface="Times New Roman" pitchFamily="18" charset="0"/>
                <a:cs typeface="Times New Roman" pitchFamily="18" charset="0"/>
              </a:rPr>
              <a:t>Sinh</a:t>
            </a:r>
            <a:r>
              <a:rPr lang="en-US" sz="2800" dirty="0">
                <a:solidFill>
                  <a:srgbClr val="FFFF66"/>
                </a:solidFill>
                <a:latin typeface="Times New Roman" pitchFamily="18" charset="0"/>
                <a:cs typeface="Times New Roman" pitchFamily="18" charset="0"/>
              </a:rPr>
              <a:t> </a:t>
            </a:r>
            <a:r>
              <a:rPr lang="en-US" sz="2800" dirty="0" err="1">
                <a:solidFill>
                  <a:srgbClr val="FFFF66"/>
                </a:solidFill>
                <a:latin typeface="Times New Roman" pitchFamily="18" charset="0"/>
                <a:cs typeface="Times New Roman" pitchFamily="18" charset="0"/>
              </a:rPr>
              <a:t>Trưởng</a:t>
            </a:r>
            <a:endParaRPr lang="en-US" sz="2800" dirty="0">
              <a:solidFill>
                <a:srgbClr val="FFFF66"/>
              </a:solidFill>
              <a:latin typeface="Times New Roman" pitchFamily="18" charset="0"/>
              <a:cs typeface="Times New Roman" pitchFamily="18" charset="0"/>
            </a:endParaRPr>
          </a:p>
        </p:txBody>
      </p:sp>
      <p:pic>
        <p:nvPicPr>
          <p:cNvPr id="18" name="Picture 22" descr="dog3 278x300 Various Types of Dog"/>
          <p:cNvPicPr>
            <a:picLocks noChangeAspect="1" noChangeArrowheads="1"/>
          </p:cNvPicPr>
          <p:nvPr/>
        </p:nvPicPr>
        <p:blipFill>
          <a:blip r:embed="rId4" cstate="print"/>
          <a:srcRect/>
          <a:stretch>
            <a:fillRect/>
          </a:stretch>
        </p:blipFill>
        <p:spPr bwMode="auto">
          <a:xfrm>
            <a:off x="2074913" y="2723348"/>
            <a:ext cx="1981200" cy="1676400"/>
          </a:xfrm>
          <a:prstGeom prst="rect">
            <a:avLst/>
          </a:prstGeom>
          <a:noFill/>
        </p:spPr>
      </p:pic>
      <p:pic>
        <p:nvPicPr>
          <p:cNvPr id="19" name="Picture 23" descr="dog2 Various Types of Dog"/>
          <p:cNvPicPr>
            <a:picLocks noChangeAspect="1" noChangeArrowheads="1"/>
          </p:cNvPicPr>
          <p:nvPr/>
        </p:nvPicPr>
        <p:blipFill>
          <a:blip r:embed="rId5" cstate="print"/>
          <a:srcRect/>
          <a:stretch>
            <a:fillRect/>
          </a:stretch>
        </p:blipFill>
        <p:spPr bwMode="auto">
          <a:xfrm>
            <a:off x="6980969" y="2761448"/>
            <a:ext cx="2413475" cy="1600200"/>
          </a:xfrm>
          <a:prstGeom prst="rect">
            <a:avLst/>
          </a:prstGeom>
          <a:noFill/>
        </p:spPr>
      </p:pic>
      <p:sp>
        <p:nvSpPr>
          <p:cNvPr id="21" name="AutoShape 10"/>
          <p:cNvSpPr>
            <a:spLocks noChangeArrowheads="1"/>
          </p:cNvSpPr>
          <p:nvPr/>
        </p:nvSpPr>
        <p:spPr bwMode="auto">
          <a:xfrm>
            <a:off x="4327415" y="1056624"/>
            <a:ext cx="2133600" cy="762000"/>
          </a:xfrm>
          <a:prstGeom prst="rightArrow">
            <a:avLst>
              <a:gd name="adj1" fmla="val 50000"/>
              <a:gd name="adj2" fmla="val 84432"/>
            </a:avLst>
          </a:prstGeom>
          <a:solidFill>
            <a:srgbClr val="000066"/>
          </a:solidFill>
          <a:ln w="9525">
            <a:solidFill>
              <a:schemeClr val="tx1"/>
            </a:solidFill>
            <a:miter lim="800000"/>
            <a:headEnd/>
            <a:tailEnd/>
          </a:ln>
        </p:spPr>
        <p:txBody>
          <a:bodyPr wrap="none" anchor="ctr"/>
          <a:lstStyle/>
          <a:p>
            <a:pPr algn="l"/>
            <a:r>
              <a:rPr lang="en-US" sz="2800" dirty="0" err="1">
                <a:solidFill>
                  <a:srgbClr val="FFFF66"/>
                </a:solidFill>
                <a:latin typeface="Times New Roman" pitchFamily="18" charset="0"/>
                <a:cs typeface="Times New Roman" pitchFamily="18" charset="0"/>
              </a:rPr>
              <a:t>Sinh</a:t>
            </a:r>
            <a:r>
              <a:rPr lang="en-US" sz="2800" dirty="0">
                <a:solidFill>
                  <a:srgbClr val="FFFF66"/>
                </a:solidFill>
                <a:latin typeface="Times New Roman" pitchFamily="18" charset="0"/>
                <a:cs typeface="Times New Roman" pitchFamily="18" charset="0"/>
              </a:rPr>
              <a:t> </a:t>
            </a:r>
            <a:r>
              <a:rPr lang="en-US" sz="2800" dirty="0" err="1">
                <a:solidFill>
                  <a:srgbClr val="FFFF66"/>
                </a:solidFill>
                <a:latin typeface="Times New Roman" pitchFamily="18" charset="0"/>
                <a:cs typeface="Times New Roman" pitchFamily="18" charset="0"/>
              </a:rPr>
              <a:t>Trưởng</a:t>
            </a:r>
            <a:endParaRPr lang="en-US" sz="2800" dirty="0">
              <a:solidFill>
                <a:srgbClr val="FFFF66"/>
              </a:solidFill>
              <a:latin typeface="Times New Roman" pitchFamily="18" charset="0"/>
              <a:cs typeface="Times New Roman" pitchFamily="18" charset="0"/>
            </a:endParaRPr>
          </a:p>
        </p:txBody>
      </p:sp>
      <p:sp>
        <p:nvSpPr>
          <p:cNvPr id="22" name="Text Box 18"/>
          <p:cNvSpPr txBox="1">
            <a:spLocks noChangeArrowheads="1"/>
          </p:cNvSpPr>
          <p:nvPr/>
        </p:nvSpPr>
        <p:spPr bwMode="auto">
          <a:xfrm>
            <a:off x="1012708" y="4470860"/>
            <a:ext cx="4724400" cy="523220"/>
          </a:xfrm>
          <a:prstGeom prst="rect">
            <a:avLst/>
          </a:prstGeom>
          <a:noFill/>
          <a:ln w="9525">
            <a:noFill/>
            <a:miter lim="800000"/>
            <a:headEnd/>
            <a:tailEnd/>
          </a:ln>
          <a:effectLst/>
        </p:spPr>
        <p:txBody>
          <a:bodyPr wrap="square">
            <a:spAutoFit/>
          </a:bodyPr>
          <a:lstStyle/>
          <a:p>
            <a:pPr algn="l"/>
            <a:r>
              <a:rPr lang="en-US" sz="2800" dirty="0" err="1">
                <a:latin typeface="Times New Roman" pitchFamily="18" charset="0"/>
                <a:cs typeface="Times New Roman" pitchFamily="18" charset="0"/>
              </a:rPr>
              <a:t>Chó</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500g</a:t>
            </a:r>
          </a:p>
        </p:txBody>
      </p:sp>
      <p:sp>
        <p:nvSpPr>
          <p:cNvPr id="23" name="TextBox 22"/>
          <p:cNvSpPr txBox="1"/>
          <p:nvPr/>
        </p:nvSpPr>
        <p:spPr>
          <a:xfrm>
            <a:off x="5854846" y="4415883"/>
            <a:ext cx="5939589" cy="523220"/>
          </a:xfrm>
          <a:prstGeom prst="rect">
            <a:avLst/>
          </a:prstGeom>
          <a:noFill/>
        </p:spPr>
        <p:txBody>
          <a:bodyPr wrap="square" rtlCol="0">
            <a:spAutoFit/>
          </a:bodyPr>
          <a:lstStyle/>
          <a:p>
            <a:r>
              <a:rPr lang="en-US" sz="2800" dirty="0" err="1">
                <a:latin typeface="Times New Roman" pitchFamily="18" charset="0"/>
                <a:cs typeface="Times New Roman" pitchFamily="18" charset="0"/>
              </a:rPr>
              <a:t>Chó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6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3kg</a:t>
            </a:r>
          </a:p>
        </p:txBody>
      </p:sp>
      <p:sp>
        <p:nvSpPr>
          <p:cNvPr id="2" name="Rectangle 1">
            <a:extLst>
              <a:ext uri="{FF2B5EF4-FFF2-40B4-BE49-F238E27FC236}">
                <a16:creationId xmlns:a16="http://schemas.microsoft.com/office/drawing/2014/main" id="{5289DD6B-521B-D9F8-DF19-11E88FFA49E3}"/>
              </a:ext>
            </a:extLst>
          </p:cNvPr>
          <p:cNvSpPr>
            <a:spLocks noChangeArrowheads="1"/>
          </p:cNvSpPr>
          <p:nvPr/>
        </p:nvSpPr>
        <p:spPr bwMode="auto">
          <a:xfrm>
            <a:off x="541160" y="5511484"/>
            <a:ext cx="11109679" cy="1015663"/>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3000" dirty="0" err="1">
                <a:solidFill>
                  <a:srgbClr val="FF0000"/>
                </a:solidFill>
                <a:latin typeface="Times New Roman" pitchFamily="18" charset="0"/>
                <a:cs typeface="Times New Roman" pitchFamily="18" charset="0"/>
              </a:rPr>
              <a:t>Sự</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tăng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lên</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về</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số</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lượng</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và</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kích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thước</a:t>
            </a:r>
            <a:r>
              <a:rPr lang="en-US" sz="3000" dirty="0">
                <a:solidFill>
                  <a:srgbClr val="FF0000"/>
                </a:solidFill>
                <a:latin typeface="Times New Roman" pitchFamily="18" charset="0"/>
                <a:cs typeface="Times New Roman" pitchFamily="18" charset="0"/>
              </a:rPr>
              <a:t> </a:t>
            </a:r>
            <a:r>
              <a:rPr lang="en-US" sz="3000" err="1">
                <a:solidFill>
                  <a:srgbClr val="FF0000"/>
                </a:solidFill>
                <a:latin typeface="Times New Roman" pitchFamily="18" charset="0"/>
                <a:cs typeface="Times New Roman" pitchFamily="18" charset="0"/>
              </a:rPr>
              <a:t>của</a:t>
            </a:r>
            <a:r>
              <a:rPr lang="en-US" sz="3000">
                <a:solidFill>
                  <a:srgbClr val="FF0000"/>
                </a:solidFill>
                <a:latin typeface="Times New Roman" pitchFamily="18" charset="0"/>
                <a:cs typeface="Times New Roman" pitchFamily="18" charset="0"/>
              </a:rPr>
              <a:t> cơ thể do tăng số lượng và kích thước của tế bào?</a:t>
            </a:r>
            <a:endParaRPr lang="en-US" sz="3000" dirty="0">
              <a:solidFill>
                <a:srgbClr val="FF0000"/>
              </a:solidFill>
              <a:latin typeface="Times New Roman" pitchFamily="18" charset="0"/>
              <a:ea typeface="Times New Roman"/>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par>
                          <p:cTn id="8" fill="hold">
                            <p:stCondLst>
                              <p:cond delay="500"/>
                            </p:stCondLst>
                            <p:childTnLst>
                              <p:par>
                                <p:cTn id="9" presetID="8" presetClass="entr" presetSubtype="16" fill="hold" nodeType="afterEffect">
                                  <p:stCondLst>
                                    <p:cond delay="0"/>
                                  </p:stCondLst>
                                  <p:childTnLst>
                                    <p:set>
                                      <p:cBhvr>
                                        <p:cTn id="10" dur="1" fill="hold">
                                          <p:stCondLst>
                                            <p:cond delay="0"/>
                                          </p:stCondLst>
                                        </p:cTn>
                                        <p:tgtEl>
                                          <p:spTgt spid="5132"/>
                                        </p:tgtEl>
                                        <p:attrNameLst>
                                          <p:attrName>style.visibility</p:attrName>
                                        </p:attrNameLst>
                                      </p:cBhvr>
                                      <p:to>
                                        <p:strVal val="visible"/>
                                      </p:to>
                                    </p:set>
                                    <p:animEffect transition="in" filter="diamond(in)">
                                      <p:cBhvr>
                                        <p:cTn id="11" dur="500"/>
                                        <p:tgtEl>
                                          <p:spTgt spid="5132"/>
                                        </p:tgtEl>
                                      </p:cBhvr>
                                    </p:animEffect>
                                  </p:childTnLst>
                                </p:cTn>
                              </p:par>
                            </p:childTnLst>
                          </p:cTn>
                        </p:par>
                        <p:par>
                          <p:cTn id="12" fill="hold">
                            <p:stCondLst>
                              <p:cond delay="1000"/>
                            </p:stCondLst>
                            <p:childTnLst>
                              <p:par>
                                <p:cTn id="13" presetID="8" presetClass="entr" presetSubtype="16" fill="hold" nodeType="afterEffect">
                                  <p:stCondLst>
                                    <p:cond delay="0"/>
                                  </p:stCondLst>
                                  <p:childTnLst>
                                    <p:set>
                                      <p:cBhvr>
                                        <p:cTn id="14" dur="1" fill="hold">
                                          <p:stCondLst>
                                            <p:cond delay="0"/>
                                          </p:stCondLst>
                                        </p:cTn>
                                        <p:tgtEl>
                                          <p:spTgt spid="5129">
                                            <p:txEl>
                                              <p:pRg st="0" end="0"/>
                                            </p:txEl>
                                          </p:spTgt>
                                        </p:tgtEl>
                                        <p:attrNameLst>
                                          <p:attrName>style.visibility</p:attrName>
                                        </p:attrNameLst>
                                      </p:cBhvr>
                                      <p:to>
                                        <p:strVal val="visible"/>
                                      </p:to>
                                    </p:set>
                                    <p:animEffect transition="in" filter="diamond(in)">
                                      <p:cBhvr>
                                        <p:cTn id="15" dur="500"/>
                                        <p:tgtEl>
                                          <p:spTgt spid="5129">
                                            <p:txEl>
                                              <p:pRg st="0" end="0"/>
                                            </p:txEl>
                                          </p:spTgt>
                                        </p:tgtEl>
                                      </p:cBhvr>
                                    </p:animEffect>
                                  </p:childTnLst>
                                </p:cTn>
                              </p:par>
                            </p:childTnLst>
                          </p:cTn>
                        </p:par>
                        <p:par>
                          <p:cTn id="16" fill="hold">
                            <p:stCondLst>
                              <p:cond delay="1500"/>
                            </p:stCondLst>
                            <p:childTnLst>
                              <p:par>
                                <p:cTn id="17" presetID="8" presetClass="entr" presetSubtype="16" fill="hold" nodeType="afterEffect">
                                  <p:stCondLst>
                                    <p:cond delay="0"/>
                                  </p:stCondLst>
                                  <p:childTnLst>
                                    <p:set>
                                      <p:cBhvr>
                                        <p:cTn id="18" dur="1" fill="hold">
                                          <p:stCondLst>
                                            <p:cond delay="0"/>
                                          </p:stCondLst>
                                        </p:cTn>
                                        <p:tgtEl>
                                          <p:spTgt spid="5127"/>
                                        </p:tgtEl>
                                        <p:attrNameLst>
                                          <p:attrName>style.visibility</p:attrName>
                                        </p:attrNameLst>
                                      </p:cBhvr>
                                      <p:to>
                                        <p:strVal val="visible"/>
                                      </p:to>
                                    </p:set>
                                    <p:animEffect transition="in" filter="diamond(in)">
                                      <p:cBhvr>
                                        <p:cTn id="19" dur="500"/>
                                        <p:tgtEl>
                                          <p:spTgt spid="5127"/>
                                        </p:tgtEl>
                                      </p:cBhvr>
                                    </p:animEffect>
                                  </p:childTnLst>
                                </p:cTn>
                              </p:par>
                            </p:childTnLst>
                          </p:cTn>
                        </p:par>
                        <p:par>
                          <p:cTn id="20" fill="hold">
                            <p:stCondLst>
                              <p:cond delay="2000"/>
                            </p:stCondLst>
                            <p:childTnLst>
                              <p:par>
                                <p:cTn id="21" presetID="8" presetClass="entr" presetSubtype="16" fill="hold" nodeType="afterEffect">
                                  <p:stCondLst>
                                    <p:cond delay="0"/>
                                  </p:stCondLst>
                                  <p:childTnLst>
                                    <p:set>
                                      <p:cBhvr>
                                        <p:cTn id="22" dur="1" fill="hold">
                                          <p:stCondLst>
                                            <p:cond delay="0"/>
                                          </p:stCondLst>
                                        </p:cTn>
                                        <p:tgtEl>
                                          <p:spTgt spid="5130">
                                            <p:txEl>
                                              <p:pRg st="0" end="0"/>
                                            </p:txEl>
                                          </p:spTgt>
                                        </p:tgtEl>
                                        <p:attrNameLst>
                                          <p:attrName>style.visibility</p:attrName>
                                        </p:attrNameLst>
                                      </p:cBhvr>
                                      <p:to>
                                        <p:strVal val="visible"/>
                                      </p:to>
                                    </p:set>
                                    <p:animEffect transition="in" filter="diamond(in)">
                                      <p:cBhvr>
                                        <p:cTn id="23" dur="500"/>
                                        <p:tgtEl>
                                          <p:spTgt spid="513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500"/>
                                        <p:tgtEl>
                                          <p:spTgt spid="18"/>
                                        </p:tgtEl>
                                      </p:cBhvr>
                                    </p:animEffect>
                                  </p:childTnLst>
                                </p:cTn>
                              </p:par>
                            </p:childTnLst>
                          </p:cTn>
                        </p:par>
                        <p:par>
                          <p:cTn id="29" fill="hold">
                            <p:stCondLst>
                              <p:cond delay="500"/>
                            </p:stCondLst>
                            <p:childTnLst>
                              <p:par>
                                <p:cTn id="30" presetID="3"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4" presetClass="entr" presetSubtype="16"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box(in)">
                                      <p:cBhvr>
                                        <p:cTn id="35" dur="500"/>
                                        <p:tgtEl>
                                          <p:spTgt spid="19"/>
                                        </p:tgtEl>
                                      </p:cBhvr>
                                    </p:animEffect>
                                  </p:childTnLst>
                                </p:cTn>
                              </p:par>
                            </p:childTnLst>
                          </p:cTn>
                        </p:par>
                        <p:par>
                          <p:cTn id="36" fill="hold">
                            <p:stCondLst>
                              <p:cond delay="1000"/>
                            </p:stCondLst>
                            <p:childTnLst>
                              <p:par>
                                <p:cTn id="37" presetID="5" presetClass="entr" presetSubtype="1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heckerboard(across)">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4">
                                            <p:txEl>
                                              <p:pRg st="0" end="0"/>
                                            </p:txEl>
                                          </p:spTgt>
                                        </p:tgtEl>
                                        <p:attrNameLst>
                                          <p:attrName>style.visibility</p:attrName>
                                        </p:attrNameLst>
                                      </p:cBhvr>
                                      <p:to>
                                        <p:strVal val="visible"/>
                                      </p:to>
                                    </p:set>
                                    <p:anim calcmode="lin" valueType="num">
                                      <p:cBhvr additive="base">
                                        <p:cTn id="4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8" presetClass="exit" presetSubtype="16" fill="hold" grpId="0" nodeType="clickEffect">
                                  <p:stCondLst>
                                    <p:cond delay="0"/>
                                  </p:stCondLst>
                                  <p:childTnLst>
                                    <p:animEffect transition="out" filter="diamond(in)">
                                      <p:cBhvr>
                                        <p:cTn id="49" dur="2000"/>
                                        <p:tgtEl>
                                          <p:spTgt spid="24">
                                            <p:txEl>
                                              <p:pRg st="0" end="0"/>
                                            </p:txEl>
                                          </p:spTgt>
                                        </p:tgtEl>
                                      </p:cBhvr>
                                    </p:animEffect>
                                    <p:set>
                                      <p:cBhvr>
                                        <p:cTn id="50" dur="1" fill="hold">
                                          <p:stCondLst>
                                            <p:cond delay="1999"/>
                                          </p:stCondLst>
                                        </p:cTn>
                                        <p:tgtEl>
                                          <p:spTgt spid="24">
                                            <p:txEl>
                                              <p:pRg st="0" end="0"/>
                                            </p:txEl>
                                          </p:spTgt>
                                        </p:tgtEl>
                                        <p:attrNameLst>
                                          <p:attrName>style.visibility</p:attrName>
                                        </p:attrNameLst>
                                      </p:cBhvr>
                                      <p:to>
                                        <p:strVal val="hidden"/>
                                      </p:to>
                                    </p:set>
                                  </p:childTnLst>
                                </p:cTn>
                              </p:par>
                            </p:childTnLst>
                          </p:cTn>
                        </p:par>
                        <p:par>
                          <p:cTn id="51" fill="hold">
                            <p:stCondLst>
                              <p:cond delay="2000"/>
                            </p:stCondLst>
                            <p:childTnLst>
                              <p:par>
                                <p:cTn id="52" presetID="5" presetClass="entr" presetSubtype="1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checkerboard(across)">
                                      <p:cBhvr>
                                        <p:cTn id="54" dur="500"/>
                                        <p:tgtEl>
                                          <p:spTgt spid="21"/>
                                        </p:tgtEl>
                                      </p:cBhvr>
                                    </p:animEffect>
                                  </p:childTnLst>
                                </p:cTn>
                              </p:par>
                            </p:childTnLst>
                          </p:cTn>
                        </p:par>
                        <p:par>
                          <p:cTn id="55" fill="hold">
                            <p:stCondLst>
                              <p:cond delay="2500"/>
                            </p:stCondLst>
                            <p:childTnLst>
                              <p:par>
                                <p:cTn id="56" presetID="5" presetClass="entr" presetSubtype="1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heckerboard(across)">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133">
                                            <p:txEl>
                                              <p:pRg st="0" end="0"/>
                                            </p:txEl>
                                          </p:spTgt>
                                        </p:tgtEl>
                                        <p:attrNameLst>
                                          <p:attrName>style.visibility</p:attrName>
                                        </p:attrNameLst>
                                      </p:cBhvr>
                                      <p:to>
                                        <p:strVal val="visible"/>
                                      </p:to>
                                    </p:set>
                                    <p:anim calcmode="lin" valueType="num">
                                      <p:cBhvr additive="base">
                                        <p:cTn id="63" dur="500" fill="hold"/>
                                        <p:tgtEl>
                                          <p:spTgt spid="5133">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1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5125"/>
                                        </p:tgtEl>
                                        <p:attrNameLst>
                                          <p:attrName>style.visibility</p:attrName>
                                        </p:attrNameLst>
                                      </p:cBhvr>
                                      <p:to>
                                        <p:strVal val="visible"/>
                                      </p:to>
                                    </p:set>
                                    <p:animEffect transition="in" filter="wheel(1)">
                                      <p:cBhvr>
                                        <p:cTn id="69" dur="2000"/>
                                        <p:tgtEl>
                                          <p:spTgt spid="5125"/>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P spid="5125" grpId="0"/>
      <p:bldP spid="15" grpId="0"/>
      <p:bldP spid="16" grpId="0" animBg="1"/>
      <p:bldP spid="21" grpId="0" animBg="1"/>
      <p:bldP spid="22" grpId="0"/>
      <p:bldP spid="23" grpId="0"/>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0"/>
          <p:cNvSpPr txBox="1">
            <a:spLocks noChangeArrowheads="1"/>
          </p:cNvSpPr>
          <p:nvPr/>
        </p:nvSpPr>
        <p:spPr bwMode="auto">
          <a:xfrm>
            <a:off x="3550928" y="3821543"/>
            <a:ext cx="1066800" cy="366713"/>
          </a:xfrm>
          <a:prstGeom prst="rect">
            <a:avLst/>
          </a:prstGeom>
          <a:noFill/>
          <a:ln w="9525">
            <a:noFill/>
            <a:miter lim="800000"/>
            <a:headEnd/>
            <a:tailEnd/>
          </a:ln>
        </p:spPr>
        <p:txBody>
          <a:bodyPr>
            <a:spAutoFit/>
          </a:bodyPr>
          <a:lstStyle/>
          <a:p>
            <a:pPr>
              <a:spcBef>
                <a:spcPct val="50000"/>
              </a:spcBef>
            </a:pPr>
            <a:r>
              <a:rPr lang="en-US"/>
              <a:t> </a:t>
            </a:r>
          </a:p>
        </p:txBody>
      </p:sp>
      <p:pic>
        <p:nvPicPr>
          <p:cNvPr id="6" name="Picture 2" descr="4"/>
          <p:cNvPicPr>
            <a:picLocks noChangeAspect="1" noChangeArrowheads="1"/>
          </p:cNvPicPr>
          <p:nvPr/>
        </p:nvPicPr>
        <p:blipFill>
          <a:blip r:embed="rId2" cstate="print"/>
          <a:srcRect/>
          <a:stretch>
            <a:fillRect/>
          </a:stretch>
        </p:blipFill>
        <p:spPr bwMode="auto">
          <a:xfrm>
            <a:off x="424067" y="667448"/>
            <a:ext cx="1676400" cy="1676400"/>
          </a:xfrm>
          <a:prstGeom prst="rect">
            <a:avLst/>
          </a:prstGeom>
          <a:noFill/>
          <a:ln w="9525">
            <a:noFill/>
            <a:miter lim="800000"/>
            <a:headEnd/>
            <a:tailEnd/>
          </a:ln>
        </p:spPr>
      </p:pic>
      <p:pic>
        <p:nvPicPr>
          <p:cNvPr id="7" name="Picture 3" descr="10"/>
          <p:cNvPicPr>
            <a:picLocks noChangeAspect="1" noChangeArrowheads="1"/>
          </p:cNvPicPr>
          <p:nvPr/>
        </p:nvPicPr>
        <p:blipFill>
          <a:blip r:embed="rId3" cstate="print"/>
          <a:srcRect/>
          <a:stretch>
            <a:fillRect/>
          </a:stretch>
        </p:blipFill>
        <p:spPr bwMode="auto">
          <a:xfrm>
            <a:off x="2252867" y="667448"/>
            <a:ext cx="1600200" cy="1600200"/>
          </a:xfrm>
          <a:prstGeom prst="rect">
            <a:avLst/>
          </a:prstGeom>
          <a:noFill/>
          <a:ln w="9525">
            <a:noFill/>
            <a:miter lim="800000"/>
            <a:headEnd/>
            <a:tailEnd/>
          </a:ln>
        </p:spPr>
      </p:pic>
      <p:pic>
        <p:nvPicPr>
          <p:cNvPr id="8" name="Picture 4" descr="11"/>
          <p:cNvPicPr>
            <a:picLocks noChangeAspect="1" noChangeArrowheads="1"/>
          </p:cNvPicPr>
          <p:nvPr/>
        </p:nvPicPr>
        <p:blipFill>
          <a:blip r:embed="rId4" cstate="print"/>
          <a:srcRect/>
          <a:stretch>
            <a:fillRect/>
          </a:stretch>
        </p:blipFill>
        <p:spPr bwMode="auto">
          <a:xfrm>
            <a:off x="4005467" y="667448"/>
            <a:ext cx="1676400" cy="1600200"/>
          </a:xfrm>
          <a:prstGeom prst="rect">
            <a:avLst/>
          </a:prstGeom>
          <a:noFill/>
          <a:ln w="9525">
            <a:noFill/>
            <a:miter lim="800000"/>
            <a:headEnd/>
            <a:tailEnd/>
          </a:ln>
        </p:spPr>
      </p:pic>
      <p:pic>
        <p:nvPicPr>
          <p:cNvPr id="12" name="Picture 8" descr="20"/>
          <p:cNvPicPr>
            <a:picLocks noChangeAspect="1" noChangeArrowheads="1"/>
          </p:cNvPicPr>
          <p:nvPr/>
        </p:nvPicPr>
        <p:blipFill>
          <a:blip r:embed="rId5" cstate="print"/>
          <a:srcRect/>
          <a:stretch>
            <a:fillRect/>
          </a:stretch>
        </p:blipFill>
        <p:spPr bwMode="auto">
          <a:xfrm>
            <a:off x="7958977" y="682042"/>
            <a:ext cx="1600200" cy="1676400"/>
          </a:xfrm>
          <a:prstGeom prst="rect">
            <a:avLst/>
          </a:prstGeom>
          <a:noFill/>
          <a:ln w="9525">
            <a:noFill/>
            <a:miter lim="800000"/>
            <a:headEnd/>
            <a:tailEnd/>
          </a:ln>
        </p:spPr>
      </p:pic>
      <p:pic>
        <p:nvPicPr>
          <p:cNvPr id="13" name="Picture 10" descr="Chicks10"/>
          <p:cNvPicPr>
            <a:picLocks noChangeAspect="1" noChangeArrowheads="1"/>
          </p:cNvPicPr>
          <p:nvPr/>
        </p:nvPicPr>
        <p:blipFill>
          <a:blip r:embed="rId6" cstate="print"/>
          <a:srcRect/>
          <a:stretch>
            <a:fillRect/>
          </a:stretch>
        </p:blipFill>
        <p:spPr bwMode="auto">
          <a:xfrm>
            <a:off x="10010027" y="708723"/>
            <a:ext cx="1524000" cy="1593850"/>
          </a:xfrm>
          <a:prstGeom prst="rect">
            <a:avLst/>
          </a:prstGeom>
          <a:noFill/>
          <a:ln w="9525">
            <a:noFill/>
            <a:miter lim="800000"/>
            <a:headEnd/>
            <a:tailEnd/>
          </a:ln>
        </p:spPr>
      </p:pic>
      <p:pic>
        <p:nvPicPr>
          <p:cNvPr id="14" name="Picture 11" descr="leghornm"/>
          <p:cNvPicPr>
            <a:picLocks noChangeAspect="1" noChangeArrowheads="1"/>
          </p:cNvPicPr>
          <p:nvPr/>
        </p:nvPicPr>
        <p:blipFill>
          <a:blip r:embed="rId7" cstate="print"/>
          <a:srcRect/>
          <a:stretch>
            <a:fillRect/>
          </a:stretch>
        </p:blipFill>
        <p:spPr bwMode="auto">
          <a:xfrm>
            <a:off x="10004971" y="3429000"/>
            <a:ext cx="1674813" cy="1524000"/>
          </a:xfrm>
          <a:prstGeom prst="rect">
            <a:avLst/>
          </a:prstGeom>
          <a:noFill/>
          <a:ln w="9525">
            <a:noFill/>
            <a:miter lim="800000"/>
            <a:headEnd/>
            <a:tailEnd/>
          </a:ln>
        </p:spPr>
      </p:pic>
      <p:pic>
        <p:nvPicPr>
          <p:cNvPr id="15" name="Picture 12" descr="day12"/>
          <p:cNvPicPr>
            <a:picLocks noChangeAspect="1" noChangeArrowheads="1"/>
          </p:cNvPicPr>
          <p:nvPr/>
        </p:nvPicPr>
        <p:blipFill>
          <a:blip r:embed="rId8" cstate="print"/>
          <a:srcRect/>
          <a:stretch>
            <a:fillRect/>
          </a:stretch>
        </p:blipFill>
        <p:spPr bwMode="auto">
          <a:xfrm>
            <a:off x="5977777" y="696247"/>
            <a:ext cx="1530350" cy="1600200"/>
          </a:xfrm>
          <a:prstGeom prst="rect">
            <a:avLst/>
          </a:prstGeom>
          <a:noFill/>
          <a:ln w="9525">
            <a:noFill/>
            <a:miter lim="800000"/>
            <a:headEnd/>
            <a:tailEnd/>
          </a:ln>
        </p:spPr>
      </p:pic>
      <p:sp>
        <p:nvSpPr>
          <p:cNvPr id="27662" name="Text Box 20"/>
          <p:cNvSpPr txBox="1">
            <a:spLocks noChangeArrowheads="1"/>
          </p:cNvSpPr>
          <p:nvPr/>
        </p:nvSpPr>
        <p:spPr bwMode="auto">
          <a:xfrm>
            <a:off x="3550928" y="3821543"/>
            <a:ext cx="1066800" cy="366713"/>
          </a:xfrm>
          <a:prstGeom prst="rect">
            <a:avLst/>
          </a:prstGeom>
          <a:noFill/>
          <a:ln w="9525">
            <a:noFill/>
            <a:miter lim="800000"/>
            <a:headEnd/>
            <a:tailEnd/>
          </a:ln>
        </p:spPr>
        <p:txBody>
          <a:bodyPr>
            <a:spAutoFit/>
          </a:bodyPr>
          <a:lstStyle/>
          <a:p>
            <a:pPr>
              <a:spcBef>
                <a:spcPct val="50000"/>
              </a:spcBef>
            </a:pPr>
            <a:r>
              <a:rPr lang="en-US"/>
              <a:t> </a:t>
            </a:r>
          </a:p>
        </p:txBody>
      </p:sp>
      <p:sp>
        <p:nvSpPr>
          <p:cNvPr id="17" name="TextBox 16"/>
          <p:cNvSpPr txBox="1">
            <a:spLocks noChangeArrowheads="1"/>
          </p:cNvSpPr>
          <p:nvPr/>
        </p:nvSpPr>
        <p:spPr bwMode="auto">
          <a:xfrm>
            <a:off x="681221" y="3230572"/>
            <a:ext cx="8077856" cy="553998"/>
          </a:xfrm>
          <a:prstGeom prst="rect">
            <a:avLst/>
          </a:prstGeom>
          <a:noFill/>
          <a:ln w="9525">
            <a:noFill/>
            <a:miter lim="800000"/>
            <a:headEnd/>
            <a:tailEnd/>
          </a:ln>
        </p:spPr>
        <p:txBody>
          <a:bodyPr wrap="square">
            <a:spAutoFit/>
          </a:bodyPr>
          <a:lstStyle/>
          <a:p>
            <a:pPr algn="just"/>
            <a:r>
              <a:rPr lang="en-US" sz="3000" dirty="0" err="1">
                <a:solidFill>
                  <a:srgbClr val="0000FF"/>
                </a:solidFill>
                <a:latin typeface="Times New Roman" pitchFamily="18" charset="0"/>
                <a:cs typeface="Times New Roman" pitchFamily="18" charset="0"/>
              </a:rPr>
              <a:t>Nhận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xét</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sự</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biến</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đổi</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từ</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trứng</a:t>
            </a:r>
            <a:r>
              <a:rPr lang="en-US" sz="3000" dirty="0">
                <a:solidFill>
                  <a:srgbClr val="0000FF"/>
                </a:solidFill>
                <a:latin typeface="Times New Roman" pitchFamily="18" charset="0"/>
                <a:cs typeface="Times New Roman" pitchFamily="18" charset="0"/>
              </a:rPr>
              <a:t> </a:t>
            </a:r>
            <a:r>
              <a:rPr lang="en-US" sz="3000" dirty="0" err="1">
                <a:solidFill>
                  <a:srgbClr val="0000FF"/>
                </a:solidFill>
                <a:latin typeface="Times New Roman" pitchFamily="18" charset="0"/>
                <a:cs typeface="Times New Roman" pitchFamily="18" charset="0"/>
              </a:rPr>
              <a:t>thành</a:t>
            </a:r>
            <a:r>
              <a:rPr lang="en-US" sz="3000" dirty="0">
                <a:solidFill>
                  <a:srgbClr val="0000FF"/>
                </a:solidFill>
                <a:latin typeface="Times New Roman" pitchFamily="18" charset="0"/>
                <a:cs typeface="Times New Roman" pitchFamily="18" charset="0"/>
              </a:rPr>
              <a:t> </a:t>
            </a:r>
            <a:r>
              <a:rPr lang="en-US" sz="3000" err="1">
                <a:solidFill>
                  <a:srgbClr val="0000FF"/>
                </a:solidFill>
                <a:latin typeface="Times New Roman" pitchFamily="18" charset="0"/>
                <a:cs typeface="Times New Roman" pitchFamily="18" charset="0"/>
              </a:rPr>
              <a:t>gà</a:t>
            </a:r>
            <a:r>
              <a:rPr lang="en-US" sz="3000">
                <a:solidFill>
                  <a:srgbClr val="0000FF"/>
                </a:solidFill>
                <a:latin typeface="Times New Roman" pitchFamily="18" charset="0"/>
                <a:cs typeface="Times New Roman" pitchFamily="18" charset="0"/>
              </a:rPr>
              <a:t> con?</a:t>
            </a:r>
            <a:endParaRPr lang="en-US" sz="3000" dirty="0">
              <a:solidFill>
                <a:srgbClr val="0000FF"/>
              </a:solidFill>
              <a:latin typeface="Times New Roman" pitchFamily="18" charset="0"/>
              <a:cs typeface="Times New Roman" pitchFamily="18" charset="0"/>
            </a:endParaRPr>
          </a:p>
        </p:txBody>
      </p:sp>
      <p:sp>
        <p:nvSpPr>
          <p:cNvPr id="21" name="Line 27"/>
          <p:cNvSpPr>
            <a:spLocks noChangeShapeType="1"/>
          </p:cNvSpPr>
          <p:nvPr/>
        </p:nvSpPr>
        <p:spPr bwMode="auto">
          <a:xfrm>
            <a:off x="2100467" y="1505648"/>
            <a:ext cx="149860" cy="0"/>
          </a:xfrm>
          <a:prstGeom prst="line">
            <a:avLst/>
          </a:prstGeom>
          <a:noFill/>
          <a:ln w="38100">
            <a:solidFill>
              <a:schemeClr val="tx1"/>
            </a:solidFill>
            <a:round/>
            <a:headEnd/>
            <a:tailEnd type="triangle" w="med" len="med"/>
          </a:ln>
        </p:spPr>
        <p:txBody>
          <a:bodyPr/>
          <a:lstStyle/>
          <a:p>
            <a:endParaRPr lang="en-US"/>
          </a:p>
        </p:txBody>
      </p:sp>
      <p:sp>
        <p:nvSpPr>
          <p:cNvPr id="22" name="Line 27"/>
          <p:cNvSpPr>
            <a:spLocks noChangeShapeType="1"/>
          </p:cNvSpPr>
          <p:nvPr/>
        </p:nvSpPr>
        <p:spPr bwMode="auto">
          <a:xfrm>
            <a:off x="3853067" y="1429448"/>
            <a:ext cx="149860" cy="0"/>
          </a:xfrm>
          <a:prstGeom prst="line">
            <a:avLst/>
          </a:prstGeom>
          <a:noFill/>
          <a:ln w="38100">
            <a:solidFill>
              <a:schemeClr val="tx1"/>
            </a:solidFill>
            <a:round/>
            <a:headEnd/>
            <a:tailEnd type="triangle" w="med" len="med"/>
          </a:ln>
        </p:spPr>
        <p:txBody>
          <a:bodyPr/>
          <a:lstStyle/>
          <a:p>
            <a:endParaRPr lang="en-US"/>
          </a:p>
        </p:txBody>
      </p:sp>
      <p:sp>
        <p:nvSpPr>
          <p:cNvPr id="23" name="Line 27"/>
          <p:cNvSpPr>
            <a:spLocks noChangeShapeType="1"/>
          </p:cNvSpPr>
          <p:nvPr/>
        </p:nvSpPr>
        <p:spPr bwMode="auto">
          <a:xfrm>
            <a:off x="5681867" y="1429448"/>
            <a:ext cx="295910" cy="0"/>
          </a:xfrm>
          <a:prstGeom prst="line">
            <a:avLst/>
          </a:prstGeom>
          <a:noFill/>
          <a:ln w="38100">
            <a:solidFill>
              <a:schemeClr val="tx1"/>
            </a:solidFill>
            <a:round/>
            <a:headEnd/>
            <a:tailEnd type="triangle" w="med" len="med"/>
          </a:ln>
        </p:spPr>
        <p:txBody>
          <a:bodyPr/>
          <a:lstStyle/>
          <a:p>
            <a:endParaRPr lang="en-US"/>
          </a:p>
        </p:txBody>
      </p:sp>
      <p:sp>
        <p:nvSpPr>
          <p:cNvPr id="2" name="Rectangle 1">
            <a:extLst>
              <a:ext uri="{FF2B5EF4-FFF2-40B4-BE49-F238E27FC236}">
                <a16:creationId xmlns:a16="http://schemas.microsoft.com/office/drawing/2014/main" id="{05049F27-ECF8-4EDB-960C-F53E7086F569}"/>
              </a:ext>
            </a:extLst>
          </p:cNvPr>
          <p:cNvSpPr>
            <a:spLocks noChangeArrowheads="1"/>
          </p:cNvSpPr>
          <p:nvPr/>
        </p:nvSpPr>
        <p:spPr bwMode="auto">
          <a:xfrm>
            <a:off x="623980" y="3411790"/>
            <a:ext cx="8439374" cy="954107"/>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800">
                <a:solidFill>
                  <a:srgbClr val="FF0000"/>
                </a:solidFill>
                <a:latin typeface="Times New Roman" pitchFamily="18" charset="0"/>
                <a:cs typeface="Times New Roman" pitchFamily="18" charset="0"/>
              </a:rPr>
              <a:t>Phát triển là quá trình biến đổi diễn ra trong đời sống của một cá thể </a:t>
            </a:r>
            <a:endParaRPr lang="en-US" sz="2800" dirty="0">
              <a:solidFill>
                <a:srgbClr val="FF0000"/>
              </a:solidFill>
              <a:latin typeface="Times New Roman" pitchFamily="18" charset="0"/>
              <a:ea typeface="Times New Roman"/>
              <a:cs typeface="Times New Roman" pitchFamily="18" charset="0"/>
            </a:endParaRPr>
          </a:p>
        </p:txBody>
      </p:sp>
      <p:sp>
        <p:nvSpPr>
          <p:cNvPr id="4" name="Line 27">
            <a:extLst>
              <a:ext uri="{FF2B5EF4-FFF2-40B4-BE49-F238E27FC236}">
                <a16:creationId xmlns:a16="http://schemas.microsoft.com/office/drawing/2014/main" id="{9C1FC55D-5035-4C01-E426-D1E3702C2143}"/>
              </a:ext>
            </a:extLst>
          </p:cNvPr>
          <p:cNvSpPr>
            <a:spLocks noChangeShapeType="1"/>
          </p:cNvSpPr>
          <p:nvPr/>
        </p:nvSpPr>
        <p:spPr bwMode="auto">
          <a:xfrm flipH="1">
            <a:off x="10772027" y="2443483"/>
            <a:ext cx="0" cy="874548"/>
          </a:xfrm>
          <a:prstGeom prst="line">
            <a:avLst/>
          </a:prstGeom>
          <a:noFill/>
          <a:ln w="38100">
            <a:solidFill>
              <a:schemeClr val="tx1"/>
            </a:solidFill>
            <a:round/>
            <a:headEnd/>
            <a:tailEnd type="triangle" w="med" len="med"/>
          </a:ln>
        </p:spPr>
        <p:txBody>
          <a:bodyPr/>
          <a:lstStyle/>
          <a:p>
            <a:endParaRPr lang="en-US"/>
          </a:p>
        </p:txBody>
      </p:sp>
      <p:sp>
        <p:nvSpPr>
          <p:cNvPr id="5" name="Rectangle 1">
            <a:extLst>
              <a:ext uri="{FF2B5EF4-FFF2-40B4-BE49-F238E27FC236}">
                <a16:creationId xmlns:a16="http://schemas.microsoft.com/office/drawing/2014/main" id="{3EBA941F-3C42-5FEA-F29C-A92CB6FD0CE2}"/>
              </a:ext>
            </a:extLst>
          </p:cNvPr>
          <p:cNvSpPr>
            <a:spLocks noChangeArrowheads="1"/>
          </p:cNvSpPr>
          <p:nvPr/>
        </p:nvSpPr>
        <p:spPr bwMode="auto">
          <a:xfrm>
            <a:off x="512216" y="4953000"/>
            <a:ext cx="890545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tabLst>
                <a:tab pos="450215" algn="l"/>
              </a:tabLst>
            </a:pPr>
            <a:r>
              <a:rPr lang="en-US" sz="2400">
                <a:solidFill>
                  <a:srgbClr val="FF0000"/>
                </a:solidFill>
                <a:latin typeface="Times New Roman" pitchFamily="18" charset="0"/>
                <a:cs typeface="Times New Roman" pitchFamily="18" charset="0"/>
              </a:rPr>
              <a:t>Sinh trưởng và phát triển liên </a:t>
            </a:r>
            <a:r>
              <a:rPr lang="en-US" sz="2400" dirty="0" err="1">
                <a:solidFill>
                  <a:srgbClr val="FF0000"/>
                </a:solidFill>
                <a:latin typeface="Times New Roman" pitchFamily="18" charset="0"/>
                <a:cs typeface="Times New Roman" pitchFamily="18" charset="0"/>
              </a:rPr>
              <a:t>quan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mật</a:t>
            </a:r>
            <a:r>
              <a:rPr lang="en-US" sz="2400" dirty="0">
                <a:solidFill>
                  <a:srgbClr val="FF0000"/>
                </a:solidFill>
                <a:latin typeface="Times New Roman" pitchFamily="18" charset="0"/>
                <a:cs typeface="Times New Roman" pitchFamily="18" charset="0"/>
              </a:rPr>
              <a:t> </a:t>
            </a:r>
            <a:r>
              <a:rPr lang="en-US" sz="2400" err="1">
                <a:solidFill>
                  <a:srgbClr val="FF0000"/>
                </a:solidFill>
                <a:latin typeface="Times New Roman" pitchFamily="18" charset="0"/>
                <a:cs typeface="Times New Roman" pitchFamily="18" charset="0"/>
              </a:rPr>
              <a:t>thiết</a:t>
            </a:r>
            <a:r>
              <a:rPr lang="en-US" sz="2400">
                <a:solidFill>
                  <a:srgbClr val="FF0000"/>
                </a:solidFill>
                <a:latin typeface="Times New Roman" pitchFamily="18" charset="0"/>
                <a:cs typeface="Times New Roman" pitchFamily="18" charset="0"/>
              </a:rPr>
              <a:t> với nhau</a:t>
            </a:r>
            <a:endParaRPr lang="en-US" sz="2400" dirty="0">
              <a:solidFill>
                <a:srgbClr val="FF0000"/>
              </a:solidFill>
              <a:latin typeface="Times New Roman" pitchFamily="18" charset="0"/>
              <a:cs typeface="Times New Roman" pitchFamily="18" charset="0"/>
            </a:endParaRPr>
          </a:p>
          <a:p>
            <a:pPr algn="just">
              <a:tabLst>
                <a:tab pos="450215" algn="l"/>
              </a:tabLst>
            </a:pP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Sự</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sinh</a:t>
            </a:r>
            <a:r>
              <a:rPr lang="en-US" sz="2400" dirty="0">
                <a:solidFill>
                  <a:srgbClr val="0000FF"/>
                </a:solidFill>
                <a:latin typeface="Times New Roman" pitchFamily="18" charset="0"/>
                <a:cs typeface="Times New Roman" pitchFamily="18" charset="0"/>
              </a:rPr>
              <a:t> </a:t>
            </a:r>
            <a:r>
              <a:rPr lang="en-US" sz="2400" err="1">
                <a:solidFill>
                  <a:srgbClr val="0000FF"/>
                </a:solidFill>
                <a:latin typeface="Times New Roman" pitchFamily="18" charset="0"/>
                <a:cs typeface="Times New Roman" pitchFamily="18" charset="0"/>
              </a:rPr>
              <a:t>trưởng</a:t>
            </a:r>
            <a:r>
              <a:rPr lang="en-US" sz="2400">
                <a:solidFill>
                  <a:srgbClr val="0000FF"/>
                </a:solidFill>
                <a:latin typeface="Times New Roman" pitchFamily="18" charset="0"/>
                <a:cs typeface="Times New Roman" pitchFamily="18" charset="0"/>
              </a:rPr>
              <a:t> là cơ sở cho </a:t>
            </a:r>
            <a:r>
              <a:rPr lang="en-US" sz="2400" dirty="0" err="1">
                <a:solidFill>
                  <a:srgbClr val="0000FF"/>
                </a:solidFill>
                <a:latin typeface="Times New Roman" pitchFamily="18" charset="0"/>
                <a:cs typeface="Times New Roman" pitchFamily="18" charset="0"/>
              </a:rPr>
              <a:t>phát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triển</a:t>
            </a:r>
            <a:r>
              <a:rPr lang="en-US" sz="2400" dirty="0">
                <a:solidFill>
                  <a:srgbClr val="0000FF"/>
                </a:solidFill>
                <a:latin typeface="Times New Roman" pitchFamily="18" charset="0"/>
                <a:cs typeface="Times New Roman" pitchFamily="18" charset="0"/>
              </a:rPr>
              <a:t>. </a:t>
            </a:r>
          </a:p>
          <a:p>
            <a:pPr algn="just">
              <a:tabLst>
                <a:tab pos="450215" algn="l"/>
              </a:tabLst>
            </a:pPr>
            <a:r>
              <a:rPr lang="en-US" sz="2400">
                <a:solidFill>
                  <a:srgbClr val="0000FF"/>
                </a:solidFill>
                <a:latin typeface="Times New Roman" pitchFamily="18" charset="0"/>
                <a:cs typeface="Times New Roman" pitchFamily="18" charset="0"/>
              </a:rPr>
              <a:t>- Phát triển thúc đấy sinh trưởng và làm xuất hiện hình thái mới.</a:t>
            </a:r>
            <a:endParaRPr lang="en-US" sz="2400" dirty="0">
              <a:solidFill>
                <a:srgbClr val="0000FF"/>
              </a:solidFill>
              <a:latin typeface="Times New Roman" pitchFamily="18" charset="0"/>
              <a:ea typeface="Times New Roman"/>
              <a:cs typeface="Times New Roman" pitchFamily="18" charset="0"/>
            </a:endParaRPr>
          </a:p>
        </p:txBody>
      </p:sp>
      <p:sp>
        <p:nvSpPr>
          <p:cNvPr id="18" name="Hộp Văn bản 17">
            <a:extLst>
              <a:ext uri="{FF2B5EF4-FFF2-40B4-BE49-F238E27FC236}">
                <a16:creationId xmlns:a16="http://schemas.microsoft.com/office/drawing/2014/main" id="{931A9A74-B224-C5A7-E137-76CC422CBD2A}"/>
              </a:ext>
            </a:extLst>
          </p:cNvPr>
          <p:cNvSpPr txBox="1"/>
          <p:nvPr/>
        </p:nvSpPr>
        <p:spPr>
          <a:xfrm>
            <a:off x="424067" y="3221378"/>
            <a:ext cx="9184493" cy="1200329"/>
          </a:xfrm>
          <a:prstGeom prst="rect">
            <a:avLst/>
          </a:prstGeom>
          <a:solidFill>
            <a:schemeClr val="bg1"/>
          </a:solidFill>
        </p:spPr>
        <p:txBody>
          <a:bodyPr wrap="square">
            <a:spAutoFit/>
          </a:bodyPr>
          <a:lstStyle/>
          <a:p>
            <a:r>
              <a:rPr lang="en-US" sz="2400">
                <a:latin typeface="Times New Roman" panose="02020603050405020304" pitchFamily="18" charset="0"/>
                <a:cs typeface="Times New Roman" panose="02020603050405020304" pitchFamily="18" charset="0"/>
              </a:rPr>
              <a:t>Dấu hiệu của sự sinh trưởng và phát triển ở gà:</a:t>
            </a:r>
          </a:p>
          <a:p>
            <a:pPr marL="342900" indent="-342900">
              <a:buFontTx/>
              <a:buChar char="-"/>
            </a:pPr>
            <a:r>
              <a:rPr lang="vi-VN" sz="2400">
                <a:latin typeface="Times New Roman" panose="02020603050405020304" pitchFamily="18" charset="0"/>
                <a:cs typeface="Times New Roman" panose="02020603050405020304" pitchFamily="18" charset="0"/>
              </a:rPr>
              <a:t>Giai đoạn phát triển (trứng thụ tinh -&gt; gà con). </a:t>
            </a:r>
            <a:endParaRPr lang="en-US" sz="2400">
              <a:latin typeface="Times New Roman" panose="02020603050405020304" pitchFamily="18" charset="0"/>
              <a:cs typeface="Times New Roman" panose="02020603050405020304" pitchFamily="18" charset="0"/>
            </a:endParaRPr>
          </a:p>
          <a:p>
            <a:pPr marL="342900" indent="-342900">
              <a:buFontTx/>
              <a:buChar char="-"/>
            </a:pPr>
            <a:r>
              <a:rPr lang="vi-VN" sz="2400">
                <a:latin typeface="Times New Roman" panose="02020603050405020304" pitchFamily="18" charset="0"/>
                <a:cs typeface="Times New Roman" panose="02020603050405020304" pitchFamily="18" charset="0"/>
              </a:rPr>
              <a:t>Giai đoạn sinh trưởng (gà con -&gt; gà trưởng thành).</a:t>
            </a:r>
            <a:endParaRPr lang="en-US" sz="2400" dirty="0">
              <a:latin typeface="Times New Roman" panose="02020603050405020304" pitchFamily="18" charset="0"/>
              <a:cs typeface="Times New Roman" panose="02020603050405020304" pitchFamily="18" charset="0"/>
            </a:endParaRPr>
          </a:p>
        </p:txBody>
      </p:sp>
      <p:sp>
        <p:nvSpPr>
          <p:cNvPr id="16" name="Line 27">
            <a:extLst>
              <a:ext uri="{FF2B5EF4-FFF2-40B4-BE49-F238E27FC236}">
                <a16:creationId xmlns:a16="http://schemas.microsoft.com/office/drawing/2014/main" id="{13B2C095-3304-78AA-FDE4-1A0BBFCC7E0B}"/>
              </a:ext>
            </a:extLst>
          </p:cNvPr>
          <p:cNvSpPr>
            <a:spLocks noChangeShapeType="1"/>
          </p:cNvSpPr>
          <p:nvPr/>
        </p:nvSpPr>
        <p:spPr bwMode="auto">
          <a:xfrm>
            <a:off x="7601594" y="1414409"/>
            <a:ext cx="295910" cy="0"/>
          </a:xfrm>
          <a:prstGeom prst="line">
            <a:avLst/>
          </a:prstGeom>
          <a:noFill/>
          <a:ln w="38100">
            <a:solidFill>
              <a:schemeClr val="tx1"/>
            </a:solidFill>
            <a:round/>
            <a:headEnd/>
            <a:tailEnd type="triangle" w="med" len="med"/>
          </a:ln>
        </p:spPr>
        <p:txBody>
          <a:bodyPr/>
          <a:lstStyle/>
          <a:p>
            <a:endParaRPr lang="en-US"/>
          </a:p>
        </p:txBody>
      </p:sp>
      <p:sp>
        <p:nvSpPr>
          <p:cNvPr id="19" name="Line 27">
            <a:extLst>
              <a:ext uri="{FF2B5EF4-FFF2-40B4-BE49-F238E27FC236}">
                <a16:creationId xmlns:a16="http://schemas.microsoft.com/office/drawing/2014/main" id="{BDAD5BD8-EB76-CAA5-30B3-50ACE9DE3A82}"/>
              </a:ext>
            </a:extLst>
          </p:cNvPr>
          <p:cNvSpPr>
            <a:spLocks noChangeShapeType="1"/>
          </p:cNvSpPr>
          <p:nvPr/>
        </p:nvSpPr>
        <p:spPr bwMode="auto">
          <a:xfrm>
            <a:off x="9605645" y="1386118"/>
            <a:ext cx="295910" cy="0"/>
          </a:xfrm>
          <a:prstGeom prst="line">
            <a:avLst/>
          </a:prstGeom>
          <a:noFill/>
          <a:ln w="38100">
            <a:solidFill>
              <a:schemeClr val="tx1"/>
            </a:solidFill>
            <a:round/>
            <a:headEnd/>
            <a:tailEnd type="triangle" w="med" len="med"/>
          </a:ln>
        </p:spPr>
        <p:txBody>
          <a:bodyPr/>
          <a:lstStyle/>
          <a:p>
            <a:endParaRPr lang="en-US"/>
          </a:p>
        </p:txBody>
      </p:sp>
      <p:sp>
        <p:nvSpPr>
          <p:cNvPr id="24" name="Text Box 5">
            <a:extLst>
              <a:ext uri="{FF2B5EF4-FFF2-40B4-BE49-F238E27FC236}">
                <a16:creationId xmlns:a16="http://schemas.microsoft.com/office/drawing/2014/main" id="{D95B9450-22C6-1D83-9111-142740A1AC9B}"/>
              </a:ext>
            </a:extLst>
          </p:cNvPr>
          <p:cNvSpPr txBox="1">
            <a:spLocks noChangeArrowheads="1"/>
          </p:cNvSpPr>
          <p:nvPr/>
        </p:nvSpPr>
        <p:spPr bwMode="auto">
          <a:xfrm>
            <a:off x="9667164" y="2425478"/>
            <a:ext cx="1285310" cy="830997"/>
          </a:xfrm>
          <a:prstGeom prst="rect">
            <a:avLst/>
          </a:prstGeom>
          <a:noFill/>
          <a:ln w="9525">
            <a:noFill/>
            <a:miter lim="800000"/>
            <a:headEnd/>
            <a:tailEnd/>
          </a:ln>
          <a:effectLst/>
        </p:spPr>
        <p:txBody>
          <a:bodyPr wrap="square">
            <a:spAutoFit/>
          </a:bodyPr>
          <a:lstStyle/>
          <a:p>
            <a:pPr eaLnBrk="0" hangingPunct="0"/>
            <a:r>
              <a:rPr lang="en-US" sz="2400" b="1">
                <a:solidFill>
                  <a:srgbClr val="FF0000"/>
                </a:solidFill>
                <a:latin typeface="Times New Roman" pitchFamily="18" charset="0"/>
                <a:cs typeface="Times New Roman" pitchFamily="18" charset="0"/>
              </a:rPr>
              <a:t>Sinh Trưởng</a:t>
            </a:r>
            <a:endParaRPr lang="en-US" sz="2400" dirty="0">
              <a:solidFill>
                <a:srgbClr val="FF0000"/>
              </a:solidFill>
              <a:latin typeface="Times New Roman" pitchFamily="18" charset="0"/>
              <a:cs typeface="Times New Roman" pitchFamily="18" charset="0"/>
            </a:endParaRPr>
          </a:p>
        </p:txBody>
      </p:sp>
      <p:sp>
        <p:nvSpPr>
          <p:cNvPr id="27" name="Ngoặc móc Phải 26">
            <a:extLst>
              <a:ext uri="{FF2B5EF4-FFF2-40B4-BE49-F238E27FC236}">
                <a16:creationId xmlns:a16="http://schemas.microsoft.com/office/drawing/2014/main" id="{58047D20-8CB3-01DB-BA19-7E9459D58052}"/>
              </a:ext>
            </a:extLst>
          </p:cNvPr>
          <p:cNvSpPr/>
          <p:nvPr/>
        </p:nvSpPr>
        <p:spPr>
          <a:xfrm rot="5400000">
            <a:off x="5515630" y="-1965291"/>
            <a:ext cx="428813" cy="9184490"/>
          </a:xfrm>
          <a:prstGeom prst="rightBrace">
            <a:avLst>
              <a:gd name="adj1" fmla="val 8333"/>
              <a:gd name="adj2" fmla="val 4615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30" name="Text Box 5">
            <a:extLst>
              <a:ext uri="{FF2B5EF4-FFF2-40B4-BE49-F238E27FC236}">
                <a16:creationId xmlns:a16="http://schemas.microsoft.com/office/drawing/2014/main" id="{B3002E74-AB81-106D-D6BC-426BCA3EFDD5}"/>
              </a:ext>
            </a:extLst>
          </p:cNvPr>
          <p:cNvSpPr txBox="1">
            <a:spLocks noChangeArrowheads="1"/>
          </p:cNvSpPr>
          <p:nvPr/>
        </p:nvSpPr>
        <p:spPr bwMode="auto">
          <a:xfrm>
            <a:off x="5526839" y="2664633"/>
            <a:ext cx="1981200" cy="461665"/>
          </a:xfrm>
          <a:prstGeom prst="rect">
            <a:avLst/>
          </a:prstGeom>
          <a:noFill/>
          <a:ln w="9525">
            <a:noFill/>
            <a:miter lim="800000"/>
            <a:headEnd/>
            <a:tailEnd/>
          </a:ln>
          <a:effectLst/>
        </p:spPr>
        <p:txBody>
          <a:bodyPr wrap="square">
            <a:spAutoFit/>
          </a:bodyPr>
          <a:lstStyle/>
          <a:p>
            <a:pPr eaLnBrk="0" hangingPunct="0"/>
            <a:r>
              <a:rPr lang="en-US" sz="2400" b="1">
                <a:solidFill>
                  <a:srgbClr val="FF0000"/>
                </a:solidFill>
                <a:latin typeface="Times New Roman" pitchFamily="18" charset="0"/>
                <a:cs typeface="Times New Roman" pitchFamily="18" charset="0"/>
              </a:rPr>
              <a:t>Phát triển</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500"/>
                                        <p:tgtEl>
                                          <p:spTgt spid="6"/>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5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500"/>
                                        <p:tgtEl>
                                          <p:spTgt spid="8"/>
                                        </p:tgtEl>
                                      </p:cBhvr>
                                    </p:animEffect>
                                  </p:childTnLst>
                                </p:cTn>
                              </p:par>
                              <p:par>
                                <p:cTn id="14" presetID="8"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amond(in)">
                                      <p:cBhvr>
                                        <p:cTn id="16" dur="500"/>
                                        <p:tgtEl>
                                          <p:spTgt spid="15"/>
                                        </p:tgtEl>
                                      </p:cBhvr>
                                    </p:animEffect>
                                  </p:childTnLst>
                                </p:cTn>
                              </p:par>
                              <p:par>
                                <p:cTn id="17" presetID="8"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amond(in)">
                                      <p:cBhvr>
                                        <p:cTn id="19" dur="500"/>
                                        <p:tgtEl>
                                          <p:spTgt spid="12"/>
                                        </p:tgtEl>
                                      </p:cBhvr>
                                    </p:animEffect>
                                  </p:childTnLst>
                                </p:cTn>
                              </p:par>
                              <p:par>
                                <p:cTn id="20" presetID="8"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amond(i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xit" presetSubtype="16" fill="hold" grpId="1" nodeType="clickEffect">
                                  <p:stCondLst>
                                    <p:cond delay="0"/>
                                  </p:stCondLst>
                                  <p:childTnLst>
                                    <p:animEffect transition="out" filter="diamond(in)">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 calcmode="lin" valueType="num">
                                      <p:cBhvr additive="base">
                                        <p:cTn id="34" dur="500" fill="hold"/>
                                        <p:tgtEl>
                                          <p:spTgt spid="30"/>
                                        </p:tgtEl>
                                        <p:attrNameLst>
                                          <p:attrName>ppt_x</p:attrName>
                                        </p:attrNameLst>
                                      </p:cBhvr>
                                      <p:tavLst>
                                        <p:tav tm="0">
                                          <p:val>
                                            <p:strVal val="#ppt_x"/>
                                          </p:val>
                                        </p:tav>
                                        <p:tav tm="100000">
                                          <p:val>
                                            <p:strVal val="#ppt_x"/>
                                          </p:val>
                                        </p:tav>
                                      </p:tavLst>
                                    </p:anim>
                                    <p:anim calcmode="lin" valueType="num">
                                      <p:cBhvr additive="base">
                                        <p:cTn id="3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heel(1)">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1"/>
      <p:bldP spid="2" grpId="0" animBg="1"/>
      <p:bldP spid="4" grpId="0" animBg="1"/>
      <p:bldP spid="5" grpId="0"/>
      <p:bldP spid="18" grpId="0" animBg="1"/>
      <p:bldP spid="24" grpId="0"/>
      <p:bldP spid="27" grpId="0" animBg="1"/>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57442B-1882-453F-9345-07F6B2C40DEE}"/>
              </a:ext>
            </a:extLst>
          </p:cNvPr>
          <p:cNvPicPr>
            <a:picLocks noChangeAspect="1"/>
          </p:cNvPicPr>
          <p:nvPr/>
        </p:nvPicPr>
        <p:blipFill>
          <a:blip r:embed="rId2"/>
          <a:stretch>
            <a:fillRect/>
          </a:stretch>
        </p:blipFill>
        <p:spPr>
          <a:xfrm>
            <a:off x="59918" y="0"/>
            <a:ext cx="12132082" cy="6781800"/>
          </a:xfrm>
          <a:prstGeom prst="rect">
            <a:avLst/>
          </a:prstGeom>
        </p:spPr>
      </p:pic>
      <p:sp>
        <p:nvSpPr>
          <p:cNvPr id="15" name="TextBox 14">
            <a:extLst>
              <a:ext uri="{FF2B5EF4-FFF2-40B4-BE49-F238E27FC236}">
                <a16:creationId xmlns:a16="http://schemas.microsoft.com/office/drawing/2014/main" id="{4AEDAA45-243E-4874-9D32-3C3B73BE93E9}"/>
              </a:ext>
            </a:extLst>
          </p:cNvPr>
          <p:cNvSpPr txBox="1"/>
          <p:nvPr/>
        </p:nvSpPr>
        <p:spPr>
          <a:xfrm>
            <a:off x="925488" y="52089"/>
            <a:ext cx="9258300" cy="1384995"/>
          </a:xfrm>
          <a:prstGeom prst="rect">
            <a:avLst/>
          </a:prstGeom>
          <a:noFill/>
        </p:spPr>
        <p:txBody>
          <a:bodyPr wrap="square" rtlCol="0">
            <a:spAutoFit/>
          </a:bodyPr>
          <a:lstStyle/>
          <a:p>
            <a:r>
              <a:rPr lang="vi-VN" sz="2800">
                <a:solidFill>
                  <a:srgbClr val="FF0000"/>
                </a:solidFill>
                <a:latin typeface="Times New Roman" panose="02020603050405020304" pitchFamily="18" charset="0"/>
                <a:cs typeface="Times New Roman" panose="02020603050405020304" pitchFamily="18" charset="0"/>
              </a:rPr>
              <a:t>Cây </a:t>
            </a:r>
            <a:r>
              <a:rPr lang="en-US" sz="2800">
                <a:solidFill>
                  <a:srgbClr val="FF0000"/>
                </a:solidFill>
                <a:latin typeface="Times New Roman" panose="02020603050405020304" pitchFamily="18" charset="0"/>
                <a:cs typeface="Times New Roman" panose="02020603050405020304" pitchFamily="18" charset="0"/>
              </a:rPr>
              <a:t>hoa</a:t>
            </a:r>
            <a:r>
              <a:rPr lang="vi-VN" sz="280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hướng dương</a:t>
            </a:r>
            <a:r>
              <a:rPr lang="vi-VN" sz="2800">
                <a:solidFill>
                  <a:srgbClr val="FF0000"/>
                </a:solidFill>
                <a:latin typeface="Times New Roman" panose="02020603050405020304" pitchFamily="18" charset="0"/>
                <a:cs typeface="Times New Roman" panose="02020603050405020304" pitchFamily="18" charset="0"/>
              </a:rPr>
              <a:t>: </a:t>
            </a:r>
            <a:endParaRPr lang="en-US" sz="2800">
              <a:solidFill>
                <a:srgbClr val="FF0000"/>
              </a:solidFill>
              <a:latin typeface="Times New Roman" panose="02020603050405020304" pitchFamily="18" charset="0"/>
              <a:cs typeface="Times New Roman" panose="02020603050405020304" pitchFamily="18" charset="0"/>
            </a:endParaRPr>
          </a:p>
          <a:p>
            <a:pPr marL="342900" indent="-342900">
              <a:buFontTx/>
              <a:buChar char="-"/>
            </a:pPr>
            <a:r>
              <a:rPr lang="vi-VN" sz="2800">
                <a:solidFill>
                  <a:srgbClr val="FF0000"/>
                </a:solidFill>
                <a:latin typeface="Times New Roman" panose="02020603050405020304" pitchFamily="18" charset="0"/>
                <a:cs typeface="Times New Roman" panose="02020603050405020304" pitchFamily="18" charset="0"/>
              </a:rPr>
              <a:t>Giai </a:t>
            </a:r>
            <a:r>
              <a:rPr lang="vi-VN" sz="2800" dirty="0">
                <a:solidFill>
                  <a:srgbClr val="FF0000"/>
                </a:solidFill>
                <a:latin typeface="Times New Roman" panose="02020603050405020304" pitchFamily="18" charset="0"/>
                <a:cs typeface="Times New Roman" panose="02020603050405020304" pitchFamily="18" charset="0"/>
              </a:rPr>
              <a:t>đoạn sinh trưởng (cây con -&gt; cây trưởng </a:t>
            </a:r>
            <a:r>
              <a:rPr lang="vi-VN" sz="2800">
                <a:solidFill>
                  <a:srgbClr val="FF0000"/>
                </a:solidFill>
                <a:latin typeface="Times New Roman" panose="02020603050405020304" pitchFamily="18" charset="0"/>
                <a:cs typeface="Times New Roman" panose="02020603050405020304" pitchFamily="18" charset="0"/>
              </a:rPr>
              <a:t>thành)</a:t>
            </a:r>
            <a:endParaRPr lang="en-US" sz="2800">
              <a:solidFill>
                <a:srgbClr val="FF0000"/>
              </a:solidFill>
              <a:latin typeface="Times New Roman" panose="02020603050405020304" pitchFamily="18" charset="0"/>
              <a:cs typeface="Times New Roman" panose="02020603050405020304" pitchFamily="18" charset="0"/>
            </a:endParaRPr>
          </a:p>
          <a:p>
            <a:pPr marL="342900" indent="-342900">
              <a:buFontTx/>
              <a:buChar char="-"/>
            </a:pPr>
            <a:r>
              <a:rPr lang="en-US" sz="2800">
                <a:solidFill>
                  <a:srgbClr val="FF0000"/>
                </a:solidFill>
                <a:latin typeface="Times New Roman" panose="02020603050405020304" pitchFamily="18" charset="0"/>
                <a:cs typeface="Times New Roman" panose="02020603050405020304" pitchFamily="18" charset="0"/>
              </a:rPr>
              <a:t>G</a:t>
            </a:r>
            <a:r>
              <a:rPr lang="vi-VN" sz="2800">
                <a:solidFill>
                  <a:srgbClr val="FF0000"/>
                </a:solidFill>
                <a:latin typeface="Times New Roman" panose="02020603050405020304" pitchFamily="18" charset="0"/>
                <a:cs typeface="Times New Roman" panose="02020603050405020304" pitchFamily="18" charset="0"/>
              </a:rPr>
              <a:t>iai </a:t>
            </a:r>
            <a:r>
              <a:rPr lang="vi-VN" sz="2800" dirty="0">
                <a:solidFill>
                  <a:srgbClr val="FF0000"/>
                </a:solidFill>
                <a:latin typeface="Times New Roman" panose="02020603050405020304" pitchFamily="18" charset="0"/>
                <a:cs typeface="Times New Roman" panose="02020603050405020304" pitchFamily="18" charset="0"/>
              </a:rPr>
              <a:t>đoạn phát triển (cây ra hoa -&gt; Tạo quả -&gt; </a:t>
            </a:r>
            <a:r>
              <a:rPr lang="vi-VN" sz="2800">
                <a:solidFill>
                  <a:srgbClr val="FF0000"/>
                </a:solidFill>
                <a:latin typeface="Times New Roman" panose="02020603050405020304" pitchFamily="18" charset="0"/>
                <a:cs typeface="Times New Roman" panose="02020603050405020304" pitchFamily="18" charset="0"/>
              </a:rPr>
              <a:t>Hạt)</a:t>
            </a:r>
            <a:endParaRPr lang="vi-VN" sz="2800" dirty="0">
              <a:solidFill>
                <a:srgbClr val="FF0000"/>
              </a:solidFill>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5850926A-2D30-4FC2-B5D6-2840CCD8B11F}"/>
              </a:ext>
            </a:extLst>
          </p:cNvPr>
          <p:cNvGrpSpPr/>
          <p:nvPr/>
        </p:nvGrpSpPr>
        <p:grpSpPr>
          <a:xfrm>
            <a:off x="239688" y="1502629"/>
            <a:ext cx="5314950" cy="2135993"/>
            <a:chOff x="266700" y="0"/>
            <a:chExt cx="5314950" cy="2135993"/>
          </a:xfrm>
        </p:grpSpPr>
        <p:sp>
          <p:nvSpPr>
            <p:cNvPr id="12" name="Cloud 11">
              <a:extLst>
                <a:ext uri="{FF2B5EF4-FFF2-40B4-BE49-F238E27FC236}">
                  <a16:creationId xmlns:a16="http://schemas.microsoft.com/office/drawing/2014/main" id="{A6B19E58-470C-40BD-AF1F-19F165DE7844}"/>
                </a:ext>
              </a:extLst>
            </p:cNvPr>
            <p:cNvSpPr/>
            <p:nvPr/>
          </p:nvSpPr>
          <p:spPr>
            <a:xfrm>
              <a:off x="266700" y="0"/>
              <a:ext cx="5314950" cy="2135993"/>
            </a:xfrm>
            <a:prstGeom prst="cloud">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5818B65-D170-4FA0-9E95-087141125E36}"/>
                </a:ext>
              </a:extLst>
            </p:cNvPr>
            <p:cNvSpPr txBox="1"/>
            <p:nvPr/>
          </p:nvSpPr>
          <p:spPr>
            <a:xfrm>
              <a:off x="1058527" y="488674"/>
              <a:ext cx="4327429" cy="1200329"/>
            </a:xfrm>
            <a:prstGeom prst="rect">
              <a:avLst/>
            </a:prstGeom>
            <a:noFill/>
          </p:spPr>
          <p:txBody>
            <a:bodyPr wrap="square">
              <a:spAutoFit/>
            </a:bodyPr>
            <a:lstStyle/>
            <a:p>
              <a:r>
                <a:rPr lang="en-US" sz="2400" dirty="0" err="1">
                  <a:solidFill>
                    <a:schemeClr val="tx1">
                      <a:lumMod val="95000"/>
                      <a:lumOff val="5000"/>
                    </a:schemeClr>
                  </a:solidFill>
                  <a:effectLst/>
                  <a:latin typeface="Times New Roman" panose="02020603050405020304" pitchFamily="18" charset="0"/>
                  <a:ea typeface="Calibri" panose="020F0502020204030204" pitchFamily="34" charset="0"/>
                </a:rPr>
                <a:t>Mô</a:t>
              </a:r>
              <a:r>
                <a:rPr lang="vi-VN" sz="2400" dirty="0">
                  <a:solidFill>
                    <a:schemeClr val="tx1">
                      <a:lumMod val="95000"/>
                      <a:lumOff val="5000"/>
                    </a:schemeClr>
                  </a:solidFill>
                  <a:effectLst/>
                  <a:latin typeface="Times New Roman" panose="02020603050405020304" pitchFamily="18" charset="0"/>
                  <a:ea typeface="Calibri" panose="020F0502020204030204" pitchFamily="34" charset="0"/>
                </a:rPr>
                <a:t> tả các dấu hiệu thể hiện sự sinh trưởng, phát triển ở cây hoa </a:t>
              </a:r>
              <a:r>
                <a:rPr lang="vi-VN" sz="2400">
                  <a:solidFill>
                    <a:schemeClr val="tx1">
                      <a:lumMod val="95000"/>
                      <a:lumOff val="5000"/>
                    </a:schemeClr>
                  </a:solidFill>
                  <a:effectLst/>
                  <a:latin typeface="Times New Roman" panose="02020603050405020304" pitchFamily="18" charset="0"/>
                  <a:ea typeface="Calibri" panose="020F0502020204030204" pitchFamily="34" charset="0"/>
                </a:rPr>
                <a:t>hướng dương</a:t>
              </a:r>
              <a:r>
                <a:rPr lang="en-US" sz="2400">
                  <a:solidFill>
                    <a:schemeClr val="tx1">
                      <a:lumMod val="95000"/>
                      <a:lumOff val="5000"/>
                    </a:schemeClr>
                  </a:solidFill>
                  <a:effectLst/>
                  <a:latin typeface="Times New Roman" panose="02020603050405020304" pitchFamily="18" charset="0"/>
                  <a:ea typeface="Calibri" panose="020F0502020204030204" pitchFamily="34" charset="0"/>
                </a:rPr>
                <a:t>. </a:t>
              </a:r>
              <a:endParaRPr lang="en-US" sz="2400" dirty="0">
                <a:solidFill>
                  <a:schemeClr val="tx1">
                    <a:lumMod val="95000"/>
                    <a:lumOff val="5000"/>
                  </a:schemeClr>
                </a:solidFill>
              </a:endParaRPr>
            </a:p>
          </p:txBody>
        </p:sp>
      </p:grpSp>
    </p:spTree>
    <p:extLst>
      <p:ext uri="{BB962C8B-B14F-4D97-AF65-F5344CB8AC3E}">
        <p14:creationId xmlns:p14="http://schemas.microsoft.com/office/powerpoint/2010/main" val="658482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500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F79DFEB9-44A8-478D-A538-C5DCEF62980C}"/>
              </a:ext>
            </a:extLst>
          </p:cNvPr>
          <p:cNvSpPr txBox="1">
            <a:spLocks noChangeArrowheads="1"/>
          </p:cNvSpPr>
          <p:nvPr/>
        </p:nvSpPr>
        <p:spPr bwMode="auto">
          <a:xfrm>
            <a:off x="264695" y="506095"/>
            <a:ext cx="11662610" cy="954107"/>
          </a:xfrm>
          <a:prstGeom prst="rect">
            <a:avLst/>
          </a:prstGeom>
          <a:solidFill>
            <a:srgbClr val="FFFF99"/>
          </a:solidFill>
          <a:ln w="9525">
            <a:noFill/>
            <a:miter lim="800000"/>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vi-VN" sz="2800" b="1" dirty="0">
                <a:solidFill>
                  <a:srgbClr val="7030A0"/>
                </a:solidFill>
                <a:latin typeface="Times New Roman" panose="02020603050405020304" pitchFamily="18" charset="0"/>
                <a:cs typeface="Times New Roman" panose="02020603050405020304" pitchFamily="18" charset="0"/>
              </a:rPr>
              <a:t>I. Khái niệm sinh trưởng, phát triển và mối quan hệ giữa sinh trưởng, phát triển ở sinh vật.</a:t>
            </a:r>
            <a:endParaRPr lang="en-US" sz="2800" b="1" dirty="0">
              <a:solidFill>
                <a:srgbClr val="7030A0"/>
              </a:solidFill>
              <a:latin typeface="Times New Roman" pitchFamily="18" charset="0"/>
              <a:cs typeface="Times New Roman" pitchFamily="18" charset="0"/>
            </a:endParaRPr>
          </a:p>
        </p:txBody>
      </p:sp>
      <p:sp>
        <p:nvSpPr>
          <p:cNvPr id="3" name="Text Box 4">
            <a:extLst>
              <a:ext uri="{FF2B5EF4-FFF2-40B4-BE49-F238E27FC236}">
                <a16:creationId xmlns:a16="http://schemas.microsoft.com/office/drawing/2014/main" id="{47D79270-9298-4300-8B80-35121DA565D0}"/>
              </a:ext>
            </a:extLst>
          </p:cNvPr>
          <p:cNvSpPr txBox="1">
            <a:spLocks noChangeArrowheads="1"/>
          </p:cNvSpPr>
          <p:nvPr/>
        </p:nvSpPr>
        <p:spPr bwMode="auto">
          <a:xfrm>
            <a:off x="264695" y="1887220"/>
            <a:ext cx="11662610" cy="3785652"/>
          </a:xfrm>
          <a:prstGeom prst="rect">
            <a:avLst/>
          </a:prstGeom>
          <a:solidFill>
            <a:srgbClr val="FFFF99"/>
          </a:solidFill>
          <a:ln w="9525">
            <a:noFill/>
            <a:miter lim="800000"/>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vi-VN" sz="3000" dirty="0">
                <a:latin typeface="Times New Roman" panose="02020603050405020304" pitchFamily="18" charset="0"/>
                <a:cs typeface="Times New Roman" panose="02020603050405020304" pitchFamily="18" charset="0"/>
              </a:rPr>
              <a:t>- Sinh trưởng ở sinh vật là quá trình tăng về kích thước, khối lượng của cơ thể do tăng số lượng và kích thước của tế bào, làm cơ thể lớn lên. VD.</a:t>
            </a:r>
            <a:endParaRPr lang="en-US"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Phát triển ở sinh vật là quá trình biến đổi tạo nên các tế bào, mô, cơ quan và hình thành chức năng mới ở các giai đoạn. VD.</a:t>
            </a:r>
            <a:endParaRPr lang="en-US" sz="3000" dirty="0">
              <a:latin typeface="Times New Roman" panose="02020603050405020304" pitchFamily="18" charset="0"/>
              <a:cs typeface="Times New Roman" panose="02020603050405020304" pitchFamily="18" charset="0"/>
            </a:endParaRPr>
          </a:p>
          <a:p>
            <a:r>
              <a:rPr lang="vi-VN" sz="3000" dirty="0">
                <a:latin typeface="Times New Roman" panose="02020603050405020304" pitchFamily="18" charset="0"/>
                <a:cs typeface="Times New Roman" panose="02020603050405020304" pitchFamily="18" charset="0"/>
              </a:rPr>
              <a:t>- Sinh trưởng và phát triển có liên quan mật thiết với nhau, nối tiếp, xen kẽ nhau. Sinh trưởng là cơ sở cho phát triển. Phát triển làm thay đổi và thúc đẩy sinh trưởng.</a:t>
            </a:r>
            <a:endParaRPr lang="en-US" sz="3000" dirty="0">
              <a:latin typeface="Times New Roman" panose="02020603050405020304" pitchFamily="18" charset="0"/>
              <a:cs typeface="Times New Roman" panose="02020603050405020304" pitchFamily="18" charset="0"/>
            </a:endParaRPr>
          </a:p>
          <a:p>
            <a:pPr eaLnBrk="0" hangingPunct="0"/>
            <a:endParaRPr lang="en-US" sz="3000" b="1" dirty="0">
              <a:solidFill>
                <a:srgbClr val="7030A0"/>
              </a:solidFill>
              <a:latin typeface="Times New Roman" panose="02020603050405020304" pitchFamily="18" charset="0"/>
              <a:cs typeface="Times New Roman" pitchFamily="18" charset="0"/>
            </a:endParaRPr>
          </a:p>
        </p:txBody>
      </p:sp>
      <p:pic>
        <p:nvPicPr>
          <p:cNvPr id="4" name="图片 10">
            <a:extLst>
              <a:ext uri="{FF2B5EF4-FFF2-40B4-BE49-F238E27FC236}">
                <a16:creationId xmlns:a16="http://schemas.microsoft.com/office/drawing/2014/main" id="{DF07B849-3899-4494-BA73-F2E044758B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921" y="5591174"/>
            <a:ext cx="5979003" cy="1162051"/>
          </a:xfrm>
          <a:prstGeom prst="rect">
            <a:avLst/>
          </a:prstGeom>
        </p:spPr>
      </p:pic>
      <p:pic>
        <p:nvPicPr>
          <p:cNvPr id="5" name="图片 10">
            <a:extLst>
              <a:ext uri="{FF2B5EF4-FFF2-40B4-BE49-F238E27FC236}">
                <a16:creationId xmlns:a16="http://schemas.microsoft.com/office/drawing/2014/main" id="{94CDE9B2-4FC0-425D-AE6D-CE761A7F83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7474" y="5592653"/>
            <a:ext cx="5750282" cy="1162051"/>
          </a:xfrm>
          <a:prstGeom prst="rect">
            <a:avLst/>
          </a:prstGeom>
        </p:spPr>
      </p:pic>
    </p:spTree>
    <p:extLst>
      <p:ext uri="{BB962C8B-B14F-4D97-AF65-F5344CB8AC3E}">
        <p14:creationId xmlns:p14="http://schemas.microsoft.com/office/powerpoint/2010/main" val="22590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2A24C25-68B2-43F3-B2DB-4C80FC8C8A4B}"/>
              </a:ext>
            </a:extLst>
          </p:cNvPr>
          <p:cNvSpPr txBox="1">
            <a:spLocks noChangeArrowheads="1"/>
          </p:cNvSpPr>
          <p:nvPr/>
        </p:nvSpPr>
        <p:spPr bwMode="auto">
          <a:xfrm>
            <a:off x="210099" y="242196"/>
            <a:ext cx="11771802" cy="523220"/>
          </a:xfrm>
          <a:prstGeom prst="rect">
            <a:avLst/>
          </a:prstGeom>
          <a:solidFill>
            <a:srgbClr val="FFFF99"/>
          </a:solidFill>
          <a:ln w="9525">
            <a:noFill/>
            <a:miter lim="800000"/>
            <a:headEnd/>
            <a:tailEnd/>
          </a:ln>
          <a:effectLst>
            <a:glow rad="228600">
              <a:schemeClr val="accent2">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eaLnBrk="0" hangingPunct="0"/>
            <a:r>
              <a:rPr lang="vi-VN" sz="2800" b="1" dirty="0">
                <a:solidFill>
                  <a:srgbClr val="7030A0"/>
                </a:solidFill>
                <a:latin typeface="Times New Roman" pitchFamily="18" charset="0"/>
                <a:cs typeface="Times New Roman" pitchFamily="18" charset="0"/>
              </a:rPr>
              <a:t>II</a:t>
            </a:r>
            <a:r>
              <a:rPr lang="en-US" sz="2800" b="1" dirty="0">
                <a:solidFill>
                  <a:srgbClr val="7030A0"/>
                </a:solidFill>
                <a:latin typeface="Times New Roman" pitchFamily="18" charset="0"/>
                <a:cs typeface="Times New Roman" pitchFamily="18" charset="0"/>
              </a:rPr>
              <a:t>. </a:t>
            </a:r>
            <a:r>
              <a:rPr lang="vi-VN" sz="2800" b="1" dirty="0">
                <a:solidFill>
                  <a:srgbClr val="7030A0"/>
                </a:solidFill>
                <a:latin typeface="Times New Roman" panose="02020603050405020304" pitchFamily="18" charset="0"/>
                <a:cs typeface="Times New Roman" panose="02020603050405020304" pitchFamily="18" charset="0"/>
              </a:rPr>
              <a:t>Các nhân tố chủ yếu ảnh hưởng đến sinh trưởng và phát triển ở sinh vật</a:t>
            </a:r>
            <a:endParaRPr lang="en-US" sz="2800" b="1" dirty="0">
              <a:solidFill>
                <a:srgbClr val="7030A0"/>
              </a:solidFill>
              <a:latin typeface="Times New Roman" pitchFamily="18" charset="0"/>
              <a:cs typeface="Times New Roman" pitchFamily="18" charset="0"/>
            </a:endParaRPr>
          </a:p>
        </p:txBody>
      </p:sp>
      <p:graphicFrame>
        <p:nvGraphicFramePr>
          <p:cNvPr id="3" name="Content Placeholder 4">
            <a:extLst>
              <a:ext uri="{FF2B5EF4-FFF2-40B4-BE49-F238E27FC236}">
                <a16:creationId xmlns:a16="http://schemas.microsoft.com/office/drawing/2014/main" id="{D6132937-D642-4770-B614-FC78F033046B}"/>
              </a:ext>
            </a:extLst>
          </p:cNvPr>
          <p:cNvGraphicFramePr>
            <a:graphicFrameLocks/>
          </p:cNvGraphicFramePr>
          <p:nvPr>
            <p:extLst>
              <p:ext uri="{D42A27DB-BD31-4B8C-83A1-F6EECF244321}">
                <p14:modId xmlns:p14="http://schemas.microsoft.com/office/powerpoint/2010/main" val="1241849314"/>
              </p:ext>
            </p:extLst>
          </p:nvPr>
        </p:nvGraphicFramePr>
        <p:xfrm>
          <a:off x="1981199" y="1061622"/>
          <a:ext cx="8639175" cy="4920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Callout 3">
            <a:extLst>
              <a:ext uri="{FF2B5EF4-FFF2-40B4-BE49-F238E27FC236}">
                <a16:creationId xmlns:a16="http://schemas.microsoft.com/office/drawing/2014/main" id="{92EB6AF5-F4A2-4C73-BD20-C410682CCDDD}"/>
              </a:ext>
            </a:extLst>
          </p:cNvPr>
          <p:cNvSpPr/>
          <p:nvPr/>
        </p:nvSpPr>
        <p:spPr>
          <a:xfrm>
            <a:off x="2512628" y="2738138"/>
            <a:ext cx="5328592" cy="288032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Các</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nhân</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tố</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bên</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ngoài</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ảnh</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hưởng</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đến</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sinh</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trưởng</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và</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phát</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triển</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của</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vi-VN" sz="3200" dirty="0">
                <a:solidFill>
                  <a:schemeClr val="tx1">
                    <a:lumMod val="85000"/>
                    <a:lumOff val="15000"/>
                  </a:schemeClr>
                </a:solidFill>
                <a:latin typeface="Times New Roman" panose="02020603050405020304" pitchFamily="18" charset="0"/>
                <a:cs typeface="Times New Roman" panose="02020603050405020304" pitchFamily="18" charset="0"/>
              </a:rPr>
              <a:t>sinh vật</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a:t>
            </a:r>
            <a:endParaRPr lang="vi-VN" sz="3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833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grpId="0" nodeType="clickEffect">
                                  <p:stCondLst>
                                    <p:cond delay="0"/>
                                  </p:stCondLst>
                                  <p:childTnLst>
                                    <p:animEffect transition="out" filter="randombar(horizontal)">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22" presetClass="entr" presetSubtype="4"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AsOne/>
      </p:bldGraphic>
      <p:bldP spid="4" grpId="0" animBg="1"/>
      <p:bldP spid="4"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204</TotalTime>
  <Words>1489</Words>
  <Application>Microsoft Office PowerPoint</Application>
  <PresentationFormat>Màn hình rộng</PresentationFormat>
  <Paragraphs>113</Paragraphs>
  <Slides>21</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21</vt:i4>
      </vt:variant>
    </vt:vector>
  </HeadingPairs>
  <TitlesOfParts>
    <vt:vector size="26" baseType="lpstr">
      <vt:lpstr>Calibri</vt:lpstr>
      <vt:lpstr>Century Gothic</vt:lpstr>
      <vt:lpstr>Garamond</vt:lpstr>
      <vt:lpstr>Times New Roman</vt:lpstr>
      <vt:lpstr>Savon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1. Ảnh hưởng của chất dinh dưỡng</vt:lpstr>
      <vt:lpstr>Bản trình bày PowerPoint</vt:lpstr>
      <vt:lpstr>Bản trình bày PowerPoint</vt:lpstr>
      <vt:lpstr>Bản trình bày PowerPoint</vt:lpstr>
      <vt:lpstr>Bản trình bày PowerPoint</vt:lpstr>
      <vt:lpstr>Bản trình bày PowerPoint</vt:lpstr>
      <vt:lpstr>4. Ảnh hưởng của ánh sáng</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29. Khái quát sinh trưởng và phát triển ở sinh vật</dc:title>
  <dc:creator>ĐINH THỊ PHÚC</dc:creator>
  <cp:lastModifiedBy>Administrator</cp:lastModifiedBy>
  <cp:revision>26</cp:revision>
  <dcterms:created xsi:type="dcterms:W3CDTF">2022-07-08T15:05:06Z</dcterms:created>
  <dcterms:modified xsi:type="dcterms:W3CDTF">2025-04-08T11:27:50Z</dcterms:modified>
</cp:coreProperties>
</file>