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88825" cy="6858000"/>
  <p:notesSz cx="6858000" cy="9144000"/>
  <p:embeddedFontLst>
    <p:embeddedFont>
      <p:font typeface="Calibri" panose="020F0502020204030204" pitchFamily="34" charset="0"/>
      <p:regular r:id="rId51"/>
      <p:bold r:id="rId52"/>
      <p:italic r:id="rId53"/>
      <p:boldItalic r:id="rId5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376" y="4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02/10/2023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8.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5.svg"/><Relationship Id="rId4" Type="http://schemas.openxmlformats.org/officeDocument/2006/relationships/image" Target="../media/image48.png"/><Relationship Id="rId9"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5622" y="2836706"/>
            <a:ext cx="4060426" cy="3335494"/>
          </a:xfrm>
          <a:prstGeom prst="rect">
            <a:avLst/>
          </a:prstGeom>
        </p:spPr>
      </p:pic>
      <p:grpSp>
        <p:nvGrpSpPr>
          <p:cNvPr id="3" name="Group 3"/>
          <p:cNvGrpSpPr>
            <a:grpSpLocks noChangeAspect="1"/>
          </p:cNvGrpSpPr>
          <p:nvPr/>
        </p:nvGrpSpPr>
        <p:grpSpPr>
          <a:xfrm rot="-5400000">
            <a:off x="6276561" y="-32602"/>
            <a:ext cx="8717201" cy="7382059"/>
            <a:chOff x="0" y="0"/>
            <a:chExt cx="2374900" cy="2011680"/>
          </a:xfrm>
        </p:grpSpPr>
        <p:sp>
          <p:nvSpPr>
            <p:cNvPr id="4" name="Freeform 4"/>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FFEB9B"/>
            </a:solidFill>
            <a:ln w="12700">
              <a:solidFill>
                <a:srgbClr val="000000"/>
              </a:solidFill>
            </a:ln>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05259" y="2836706"/>
            <a:ext cx="1279663" cy="3335494"/>
          </a:xfrm>
          <a:prstGeom prst="rect">
            <a:avLst/>
          </a:prstGeom>
        </p:spPr>
      </p:pic>
      <p:sp>
        <p:nvSpPr>
          <p:cNvPr id="6" name="AutoShape 6"/>
          <p:cNvSpPr/>
          <p:nvPr/>
        </p:nvSpPr>
        <p:spPr>
          <a:xfrm>
            <a:off x="685622" y="1188508"/>
            <a:ext cx="6258510" cy="0"/>
          </a:xfrm>
          <a:prstGeom prst="line">
            <a:avLst/>
          </a:prstGeom>
          <a:ln w="47625" cap="flat">
            <a:solidFill>
              <a:srgbClr val="000000"/>
            </a:solidFill>
            <a:prstDash val="solid"/>
            <a:headEnd type="none" w="sm" len="sm"/>
            <a:tailEnd type="none" w="sm" len="sm"/>
          </a:ln>
        </p:spPr>
      </p:sp>
      <p:pic>
        <p:nvPicPr>
          <p:cNvPr id="7" name="Picture 7"/>
          <p:cNvPicPr>
            <a:picLocks noChangeAspect="1"/>
          </p:cNvPicPr>
          <p:nvPr/>
        </p:nvPicPr>
        <p:blipFill>
          <a:blip r:embed="rId5"/>
          <a:srcRect/>
          <a:stretch>
            <a:fillRect/>
          </a:stretch>
        </p:blipFill>
        <p:spPr>
          <a:xfrm>
            <a:off x="8092701" y="1130316"/>
            <a:ext cx="3740135" cy="4597369"/>
          </a:xfrm>
          <a:prstGeom prst="rect">
            <a:avLst/>
          </a:prstGeom>
        </p:spPr>
      </p:pic>
      <p:sp>
        <p:nvSpPr>
          <p:cNvPr id="8" name="TextBox 8"/>
          <p:cNvSpPr txBox="1"/>
          <p:nvPr/>
        </p:nvSpPr>
        <p:spPr>
          <a:xfrm>
            <a:off x="685622" y="363009"/>
            <a:ext cx="3700817" cy="548420"/>
          </a:xfrm>
          <a:prstGeom prst="rect">
            <a:avLst/>
          </a:prstGeom>
        </p:spPr>
        <p:txBody>
          <a:bodyPr lIns="0" tIns="0" rIns="0" bIns="0" rtlCol="0" anchor="t">
            <a:spAutoFit/>
          </a:bodyPr>
          <a:lstStyle/>
          <a:p>
            <a:pPr>
              <a:lnSpc>
                <a:spcPts val="4666"/>
              </a:lnSpc>
            </a:pPr>
            <a:r>
              <a:rPr lang="en-US" sz="3300" b="1">
                <a:solidFill>
                  <a:srgbClr val="2952A1"/>
                </a:solidFill>
                <a:latin typeface="Arial" pitchFamily="34" charset="0"/>
              </a:rPr>
              <a:t>Chủ đề 7</a:t>
            </a:r>
          </a:p>
        </p:txBody>
      </p:sp>
      <p:sp>
        <p:nvSpPr>
          <p:cNvPr id="9" name="TextBox 9"/>
          <p:cNvSpPr txBox="1"/>
          <p:nvPr/>
        </p:nvSpPr>
        <p:spPr>
          <a:xfrm>
            <a:off x="685621" y="1344084"/>
            <a:ext cx="8139860" cy="1090042"/>
          </a:xfrm>
          <a:prstGeom prst="rect">
            <a:avLst/>
          </a:prstGeom>
        </p:spPr>
        <p:txBody>
          <a:bodyPr lIns="0" tIns="0" rIns="0" bIns="0" rtlCol="0" anchor="t">
            <a:spAutoFit/>
          </a:bodyPr>
          <a:lstStyle/>
          <a:p>
            <a:pPr>
              <a:lnSpc>
                <a:spcPts val="9330"/>
              </a:lnSpc>
            </a:pPr>
            <a:r>
              <a:rPr lang="en-US" sz="6700" b="1">
                <a:solidFill>
                  <a:srgbClr val="D61F27"/>
                </a:solidFill>
                <a:latin typeface="Arial" pitchFamily="34" charset="0"/>
              </a:rPr>
              <a:t>CƠ THỂ NGƯỜI</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3" name="TextBox 23"/>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Đặc điểm cấu trúc của xương phù hợp với chức năng</a:t>
            </a:r>
          </a:p>
        </p:txBody>
      </p:sp>
      <p:sp>
        <p:nvSpPr>
          <p:cNvPr id="26" name="TextBox 26"/>
          <p:cNvSpPr txBox="1"/>
          <p:nvPr/>
        </p:nvSpPr>
        <p:spPr>
          <a:xfrm>
            <a:off x="1127091" y="4267200"/>
            <a:ext cx="9844121" cy="2115964"/>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Tính vững chắc của xương đùi được thể hiện: ở đầu xương có mô xương xốp gồm các tế bào xương tạo thành các nan xương sắp xếp theo hình vòng cung có tác dụng phân tán lực tác động: phần thân xương có mô xương cứng gồm các tế bào xương sắp xếp đồng tâm làm tăng khả năng chịu lực của xương</a:t>
            </a: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9"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2570694"/>
            <a:ext cx="10817590" cy="398992"/>
            <a:chOff x="0" y="-42330"/>
            <a:chExt cx="21640816" cy="797985"/>
          </a:xfrm>
        </p:grpSpPr>
        <p:grpSp>
          <p:nvGrpSpPr>
            <p:cNvPr id="4" name="Group 4"/>
            <p:cNvGrpSpPr/>
            <p:nvPr/>
          </p:nvGrpSpPr>
          <p:grpSpPr>
            <a:xfrm>
              <a:off x="0" y="0"/>
              <a:ext cx="755655" cy="75565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1: để nguyên</a:t>
              </a:r>
            </a:p>
          </p:txBody>
        </p:sp>
      </p:grpSp>
      <p:grpSp>
        <p:nvGrpSpPr>
          <p:cNvPr id="8" name="Group 8"/>
          <p:cNvGrpSpPr/>
          <p:nvPr/>
        </p:nvGrpSpPr>
        <p:grpSpPr>
          <a:xfrm>
            <a:off x="685614" y="3189821"/>
            <a:ext cx="10817590" cy="398992"/>
            <a:chOff x="0" y="-42330"/>
            <a:chExt cx="21640816" cy="797985"/>
          </a:xfrm>
        </p:grpSpPr>
        <p:grpSp>
          <p:nvGrpSpPr>
            <p:cNvPr id="9" name="Group 9"/>
            <p:cNvGrpSpPr/>
            <p:nvPr/>
          </p:nvGrpSpPr>
          <p:grpSpPr>
            <a:xfrm>
              <a:off x="0" y="0"/>
              <a:ext cx="755655" cy="75565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2: ngâm trong dung dịch HCl 10% khoảng 15 phút</a:t>
              </a:r>
            </a:p>
          </p:txBody>
        </p:sp>
      </p:grpSp>
      <p:grpSp>
        <p:nvGrpSpPr>
          <p:cNvPr id="13" name="Group 13"/>
          <p:cNvGrpSpPr/>
          <p:nvPr/>
        </p:nvGrpSpPr>
        <p:grpSpPr>
          <a:xfrm>
            <a:off x="685613" y="3808948"/>
            <a:ext cx="10817592" cy="807722"/>
            <a:chOff x="0" y="-42331"/>
            <a:chExt cx="21640818" cy="1615444"/>
          </a:xfrm>
        </p:grpSpPr>
        <p:grpSp>
          <p:nvGrpSpPr>
            <p:cNvPr id="14" name="Group 14"/>
            <p:cNvGrpSpPr/>
            <p:nvPr/>
          </p:nvGrpSpPr>
          <p:grpSpPr>
            <a:xfrm>
              <a:off x="0" y="0"/>
              <a:ext cx="755655" cy="75565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108623" y="-42331"/>
              <a:ext cx="20532195" cy="161544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Xương 3: đốt lên ngọn lửa đèn cồn cho đến khi không còn thấy khói bay lên</a:t>
              </a:r>
            </a:p>
          </p:txBody>
        </p:sp>
      </p:grpSp>
      <p:grpSp>
        <p:nvGrpSpPr>
          <p:cNvPr id="18" name="Group 18"/>
          <p:cNvGrpSpPr/>
          <p:nvPr/>
        </p:nvGrpSpPr>
        <p:grpSpPr>
          <a:xfrm>
            <a:off x="685613" y="4849819"/>
            <a:ext cx="10817613" cy="1689275"/>
            <a:chOff x="0" y="0"/>
            <a:chExt cx="4274738" cy="667368"/>
          </a:xfrm>
        </p:grpSpPr>
        <p:sp>
          <p:nvSpPr>
            <p:cNvPr id="19" name="Freeform 19"/>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1" name="Group 21"/>
          <p:cNvGrpSpPr/>
          <p:nvPr/>
        </p:nvGrpSpPr>
        <p:grpSpPr>
          <a:xfrm>
            <a:off x="927164" y="5273062"/>
            <a:ext cx="10334531" cy="868660"/>
            <a:chOff x="0" y="336194"/>
            <a:chExt cx="20674445" cy="1737319"/>
          </a:xfrm>
        </p:grpSpPr>
        <p:grpSp>
          <p:nvGrpSpPr>
            <p:cNvPr id="22" name="Group 22"/>
            <p:cNvGrpSpPr/>
            <p:nvPr/>
          </p:nvGrpSpPr>
          <p:grpSpPr>
            <a:xfrm rot="5400000">
              <a:off x="-105349" y="441543"/>
              <a:ext cx="1685579" cy="147488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24" name="TextBox 24"/>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1803458" y="458070"/>
              <a:ext cx="1887098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Tiến hành thí nghiệm, sau đó uốn cong xương, bóp nhẹ đầu xương và quan sát hiện tượng. Kết quả thí nghiệm thể hiện ở bảng</a:t>
              </a:r>
            </a:p>
          </p:txBody>
        </p:sp>
      </p:grpSp>
      <p:sp>
        <p:nvSpPr>
          <p:cNvPr id="26" name="TextBox 2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7" name="TextBox 2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8" name="TextBox 28"/>
          <p:cNvSpPr txBox="1"/>
          <p:nvPr/>
        </p:nvSpPr>
        <p:spPr>
          <a:xfrm>
            <a:off x="685633" y="1539875"/>
            <a:ext cx="10817593"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Thành phần hóa học của xương động vật cũng tương tự xương người. Thực hiện thí nghiệm với ba chiếc xương đùi ếch như sau: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aphicFrame>
        <p:nvGraphicFramePr>
          <p:cNvPr id="3" name="Table 3"/>
          <p:cNvGraphicFramePr>
            <a:graphicFrameLocks noGrp="1"/>
          </p:cNvGraphicFramePr>
          <p:nvPr>
            <p:extLst>
              <p:ext uri="{D42A27DB-BD31-4B8C-83A1-F6EECF244321}">
                <p14:modId xmlns:p14="http://schemas.microsoft.com/office/powerpoint/2010/main" val="502638648"/>
              </p:ext>
            </p:extLst>
          </p:nvPr>
        </p:nvGraphicFramePr>
        <p:xfrm>
          <a:off x="685633" y="1584325"/>
          <a:ext cx="10817592" cy="3251200"/>
        </p:xfrm>
        <a:graphic>
          <a:graphicData uri="http://schemas.openxmlformats.org/drawingml/2006/table">
            <a:tbl>
              <a:tblPr/>
              <a:tblGrid>
                <a:gridCol w="6160597"/>
                <a:gridCol w="1566489"/>
                <a:gridCol w="1568309"/>
                <a:gridCol w="1522197"/>
              </a:tblGrid>
              <a:tr h="750094">
                <a:tc>
                  <a:txBody>
                    <a:bodyPr/>
                    <a:lstStyle/>
                    <a:p>
                      <a:pPr algn="ctr">
                        <a:lnSpc>
                          <a:spcPts val="4900"/>
                        </a:lnSpc>
                        <a:defRPr/>
                      </a:pPr>
                      <a:r>
                        <a:rPr lang="en-US" sz="2300" b="1">
                          <a:solidFill>
                            <a:srgbClr val="000000"/>
                          </a:solidFill>
                          <a:latin typeface="Arial" pitchFamily="34" charset="0"/>
                        </a:rPr>
                        <a:t>Hiện tượng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3</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r>
              <a:tr h="750094">
                <a:tc>
                  <a:txBody>
                    <a:bodyPr/>
                    <a:lstStyle/>
                    <a:p>
                      <a:pPr algn="l">
                        <a:lnSpc>
                          <a:spcPts val="4900"/>
                        </a:lnSpc>
                        <a:defRPr/>
                      </a:pPr>
                      <a:r>
                        <a:rPr lang="en-US" sz="2300" b="1">
                          <a:solidFill>
                            <a:srgbClr val="000000"/>
                          </a:solidFill>
                          <a:latin typeface="Arial" pitchFamily="34" charset="0"/>
                        </a:rPr>
                        <a:t>Có thể uốn cong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166813">
                <a:tc>
                  <a:txBody>
                    <a:bodyPr/>
                    <a:lstStyle/>
                    <a:p>
                      <a:pPr algn="l">
                        <a:lnSpc>
                          <a:spcPts val="4900"/>
                        </a:lnSpc>
                        <a:defRPr/>
                      </a:pPr>
                      <a:r>
                        <a:rPr lang="en-US" sz="2300" b="1">
                          <a:solidFill>
                            <a:srgbClr val="000000"/>
                          </a:solidFill>
                          <a:latin typeface="Arial" pitchFamily="34" charset="0"/>
                        </a:rPr>
                        <a:t>Xương vỡ vụn khi bóp nhẹ vào đầu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 </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4" name="TextBox 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5" name="TextBox 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grpSp>
        <p:nvGrpSpPr>
          <p:cNvPr id="6" name="Group 6"/>
          <p:cNvGrpSpPr/>
          <p:nvPr/>
        </p:nvGrpSpPr>
        <p:grpSpPr>
          <a:xfrm>
            <a:off x="685591" y="4787725"/>
            <a:ext cx="10817613" cy="1689275"/>
            <a:chOff x="0" y="0"/>
            <a:chExt cx="4274738" cy="667368"/>
          </a:xfrm>
        </p:grpSpPr>
        <p:sp>
          <p:nvSpPr>
            <p:cNvPr id="7" name="Freeform 7"/>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927142" y="5210968"/>
            <a:ext cx="10409299" cy="842789"/>
            <a:chOff x="0" y="0"/>
            <a:chExt cx="20824022" cy="1685579"/>
          </a:xfrm>
        </p:grpSpPr>
        <p:grpSp>
          <p:nvGrpSpPr>
            <p:cNvPr id="10" name="Group 10"/>
            <p:cNvGrpSpPr/>
            <p:nvPr/>
          </p:nvGrpSpPr>
          <p:grpSpPr>
            <a:xfrm rot="5400000">
              <a:off x="-105349" y="105349"/>
              <a:ext cx="1685579" cy="1474881"/>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3" name="TextBox 13"/>
            <p:cNvSpPr txBox="1"/>
            <p:nvPr/>
          </p:nvSpPr>
          <p:spPr>
            <a:xfrm>
              <a:off x="1953035" y="9880"/>
              <a:ext cx="1887098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Vận dụng kiến thức về phản ứng của acid, phản ứng cháy và thành phần hóa học của xương, giải thích kết quả thí nghiệm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pic>
        <p:nvPicPr>
          <p:cNvPr id="8" name="Picture 8"/>
          <p:cNvPicPr>
            <a:picLocks noChangeAspect="1"/>
          </p:cNvPicPr>
          <p:nvPr/>
        </p:nvPicPr>
        <p:blipFill>
          <a:blip r:embed="rId2"/>
          <a:srcRect/>
          <a:stretch>
            <a:fillRect/>
          </a:stretch>
        </p:blipFill>
        <p:spPr>
          <a:xfrm>
            <a:off x="5570365" y="3054273"/>
            <a:ext cx="4946324" cy="3413852"/>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grpSp>
        <p:nvGrpSpPr>
          <p:cNvPr id="11" name="Group 11"/>
          <p:cNvGrpSpPr/>
          <p:nvPr/>
        </p:nvGrpSpPr>
        <p:grpSpPr>
          <a:xfrm>
            <a:off x="685633" y="3647120"/>
            <a:ext cx="3805005" cy="1114079"/>
            <a:chOff x="0" y="0"/>
            <a:chExt cx="7611992" cy="2228157"/>
          </a:xfrm>
        </p:grpSpPr>
        <p:grpSp>
          <p:nvGrpSpPr>
            <p:cNvPr id="12" name="Group 12"/>
            <p:cNvGrpSpPr/>
            <p:nvPr/>
          </p:nvGrpSpPr>
          <p:grpSpPr>
            <a:xfrm>
              <a:off x="0" y="0"/>
              <a:ext cx="7611992" cy="2228157"/>
              <a:chOff x="0" y="0"/>
              <a:chExt cx="1503603" cy="440130"/>
            </a:xfrm>
          </p:grpSpPr>
          <p:sp>
            <p:nvSpPr>
              <p:cNvPr id="13" name="Freeform 13"/>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sp>
        <p:nvSpPr>
          <p:cNvPr id="16" name="TextBox 16"/>
          <p:cNvSpPr txBox="1"/>
          <p:nvPr/>
        </p:nvSpPr>
        <p:spPr>
          <a:xfrm>
            <a:off x="1534013" y="5027899"/>
            <a:ext cx="210824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ở hộp sọ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pic>
        <p:nvPicPr>
          <p:cNvPr id="13" name="Picture 13"/>
          <p:cNvPicPr>
            <a:picLocks noChangeAspect="1"/>
          </p:cNvPicPr>
          <p:nvPr/>
        </p:nvPicPr>
        <p:blipFill>
          <a:blip r:embed="rId2"/>
          <a:srcRect t="4079" b="4079"/>
          <a:stretch>
            <a:fillRect/>
          </a:stretch>
        </p:blipFill>
        <p:spPr>
          <a:xfrm>
            <a:off x="4737854" y="3069900"/>
            <a:ext cx="6765342" cy="3382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xương sườn và xương ức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b) Khớp động </a:t>
              </a:r>
            </a:p>
          </p:txBody>
        </p:sp>
      </p:grpSp>
      <p:pic>
        <p:nvPicPr>
          <p:cNvPr id="13" name="Picture 13"/>
          <p:cNvPicPr>
            <a:picLocks noChangeAspect="1"/>
          </p:cNvPicPr>
          <p:nvPr/>
        </p:nvPicPr>
        <p:blipFill>
          <a:blip r:embed="rId2"/>
          <a:srcRect t="16625" b="7796"/>
          <a:stretch>
            <a:fillRect/>
          </a:stretch>
        </p:blipFill>
        <p:spPr>
          <a:xfrm>
            <a:off x="5314496" y="3034651"/>
            <a:ext cx="5935679" cy="3453095"/>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a:t>
            </a:r>
            <a:r>
              <a:rPr lang="en-US" sz="2300" b="1" smtClean="0">
                <a:solidFill>
                  <a:srgbClr val="000000"/>
                </a:solidFill>
                <a:latin typeface="Arial" pitchFamily="34" charset="0"/>
              </a:rPr>
              <a:t>gối</a:t>
            </a:r>
            <a:endParaRPr lang="en-US" sz="2300" b="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 Khớp bán động</a:t>
              </a:r>
            </a:p>
          </p:txBody>
        </p:sp>
      </p:grpSp>
      <p:pic>
        <p:nvPicPr>
          <p:cNvPr id="13" name="Picture 13"/>
          <p:cNvPicPr>
            <a:picLocks noChangeAspect="1"/>
          </p:cNvPicPr>
          <p:nvPr/>
        </p:nvPicPr>
        <p:blipFill>
          <a:blip r:embed="rId2"/>
          <a:srcRect b="5653"/>
          <a:stretch>
            <a:fillRect/>
          </a:stretch>
        </p:blipFill>
        <p:spPr>
          <a:xfrm>
            <a:off x="5266060" y="3046900"/>
            <a:ext cx="5486573" cy="3428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các</a:t>
            </a:r>
          </a:p>
          <a:p>
            <a:pPr algn="ctr">
              <a:lnSpc>
                <a:spcPts val="3266"/>
              </a:lnSpc>
            </a:pPr>
            <a:r>
              <a:rPr lang="en-US" sz="2300" b="1">
                <a:solidFill>
                  <a:srgbClr val="000000"/>
                </a:solidFill>
                <a:latin typeface="Arial" pitchFamily="34" charset="0"/>
              </a:rPr>
              <a:t>đốt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90" cy="4783067"/>
            <a:chOff x="0" y="0"/>
            <a:chExt cx="4274729" cy="1889607"/>
          </a:xfrm>
        </p:grpSpPr>
        <p:sp>
          <p:nvSpPr>
            <p:cNvPr id="4" name="Freeform 4"/>
            <p:cNvSpPr/>
            <p:nvPr/>
          </p:nvSpPr>
          <p:spPr>
            <a:xfrm>
              <a:off x="0" y="0"/>
              <a:ext cx="4274729" cy="1889607"/>
            </a:xfrm>
            <a:custGeom>
              <a:avLst/>
              <a:gdLst/>
              <a:ahLst/>
              <a:cxnLst/>
              <a:rect l="l" t="t" r="r" b="b"/>
              <a:pathLst>
                <a:path w="4274729" h="1889607">
                  <a:moveTo>
                    <a:pt x="0" y="0"/>
                  </a:moveTo>
                  <a:lnTo>
                    <a:pt x="4274729" y="0"/>
                  </a:lnTo>
                  <a:lnTo>
                    <a:pt x="4274729" y="1889607"/>
                  </a:lnTo>
                  <a:lnTo>
                    <a:pt x="0" y="1889607"/>
                  </a:lnTo>
                  <a:close/>
                </a:path>
              </a:pathLst>
            </a:custGeom>
            <a:solidFill>
              <a:srgbClr val="FBCBA5">
                <a:alpha val="49804"/>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7" name="TextBox 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8" name="TextBox 8"/>
          <p:cNvSpPr txBox="1"/>
          <p:nvPr/>
        </p:nvSpPr>
        <p:spPr>
          <a:xfrm>
            <a:off x="1024046" y="2036992"/>
            <a:ext cx="10140725" cy="807722"/>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Mỗi loại khớp cho phép các xương hoạt động ở các mức độ khác nhau phù hợp với chức năng</a:t>
            </a:r>
          </a:p>
        </p:txBody>
      </p:sp>
      <p:grpSp>
        <p:nvGrpSpPr>
          <p:cNvPr id="9" name="Group 9"/>
          <p:cNvGrpSpPr/>
          <p:nvPr/>
        </p:nvGrpSpPr>
        <p:grpSpPr>
          <a:xfrm>
            <a:off x="1024046" y="3055638"/>
            <a:ext cx="10140725" cy="849463"/>
            <a:chOff x="0" y="-66674"/>
            <a:chExt cx="20286733" cy="1698927"/>
          </a:xfrm>
        </p:grpSpPr>
        <p:grpSp>
          <p:nvGrpSpPr>
            <p:cNvPr id="10" name="Group 10"/>
            <p:cNvGrpSpPr/>
            <p:nvPr/>
          </p:nvGrpSpPr>
          <p:grpSpPr>
            <a:xfrm>
              <a:off x="0" y="423365"/>
              <a:ext cx="685736" cy="68573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hộp sọ liên kết với nhau bằng </a:t>
              </a:r>
              <a:r>
                <a:rPr lang="en-US" sz="2300" b="1">
                  <a:solidFill>
                    <a:srgbClr val="C00000"/>
                  </a:solidFill>
                  <a:latin typeface="Arial" pitchFamily="34" charset="0"/>
                </a:rPr>
                <a:t>khớp bất động </a:t>
              </a:r>
              <a:r>
                <a:rPr lang="en-US" sz="2300" b="1">
                  <a:solidFill>
                    <a:srgbClr val="000000"/>
                  </a:solidFill>
                  <a:latin typeface="Arial" pitchFamily="34" charset="0"/>
                </a:rPr>
                <a:t>phù hợp với chức năng bảo vệ não, cơ quan thị giác, thính giác,…</a:t>
              </a:r>
            </a:p>
          </p:txBody>
        </p:sp>
      </p:grpSp>
      <p:grpSp>
        <p:nvGrpSpPr>
          <p:cNvPr id="14" name="Group 14"/>
          <p:cNvGrpSpPr/>
          <p:nvPr/>
        </p:nvGrpSpPr>
        <p:grpSpPr>
          <a:xfrm>
            <a:off x="1024046" y="4063171"/>
            <a:ext cx="10140725" cy="849463"/>
            <a:chOff x="0" y="-66674"/>
            <a:chExt cx="20286733" cy="1698927"/>
          </a:xfrm>
        </p:grpSpPr>
        <p:grpSp>
          <p:nvGrpSpPr>
            <p:cNvPr id="15" name="Group 15"/>
            <p:cNvGrpSpPr/>
            <p:nvPr/>
          </p:nvGrpSpPr>
          <p:grpSpPr>
            <a:xfrm>
              <a:off x="0" y="423365"/>
              <a:ext cx="685736" cy="68573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đốt sống liên kết với nhau bằng </a:t>
              </a:r>
              <a:r>
                <a:rPr lang="en-US" sz="2300" b="1">
                  <a:solidFill>
                    <a:srgbClr val="C00000"/>
                  </a:solidFill>
                  <a:latin typeface="Arial" pitchFamily="34" charset="0"/>
                </a:rPr>
                <a:t>khớp bán động </a:t>
              </a:r>
              <a:r>
                <a:rPr lang="en-US" sz="2300" b="1">
                  <a:solidFill>
                    <a:srgbClr val="000000"/>
                  </a:solidFill>
                  <a:latin typeface="Arial" pitchFamily="34" charset="0"/>
                </a:rPr>
                <a:t>nên cột sống có thể cử động ở mức độ nhất định và bảo vệ tủy sống</a:t>
              </a:r>
            </a:p>
          </p:txBody>
        </p:sp>
      </p:grpSp>
      <p:grpSp>
        <p:nvGrpSpPr>
          <p:cNvPr id="19" name="Group 19"/>
          <p:cNvGrpSpPr/>
          <p:nvPr/>
        </p:nvGrpSpPr>
        <p:grpSpPr>
          <a:xfrm>
            <a:off x="1024046" y="5070705"/>
            <a:ext cx="10140725" cy="849463"/>
            <a:chOff x="0" y="-66674"/>
            <a:chExt cx="20286733" cy="1698927"/>
          </a:xfrm>
        </p:grpSpPr>
        <p:grpSp>
          <p:nvGrpSpPr>
            <p:cNvPr id="20" name="Group 20"/>
            <p:cNvGrpSpPr/>
            <p:nvPr/>
          </p:nvGrpSpPr>
          <p:grpSpPr>
            <a:xfrm>
              <a:off x="0" y="423365"/>
              <a:ext cx="685736" cy="68573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đầu gối liên kết với nhau bằng </a:t>
              </a:r>
              <a:r>
                <a:rPr lang="en-US" sz="2300" b="1">
                  <a:solidFill>
                    <a:srgbClr val="C00000"/>
                  </a:solidFill>
                  <a:latin typeface="Arial" pitchFamily="34" charset="0"/>
                </a:rPr>
                <a:t>khớp động </a:t>
              </a:r>
              <a:r>
                <a:rPr lang="en-US" sz="2300" b="1">
                  <a:solidFill>
                    <a:srgbClr val="000000"/>
                  </a:solidFill>
                  <a:latin typeface="Arial" pitchFamily="34" charset="0"/>
                </a:rPr>
                <a:t>nên cử động một các dễ dàng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6889773" cy="2163693"/>
            <a:chOff x="0" y="0"/>
            <a:chExt cx="13783135" cy="4327385"/>
          </a:xfrm>
        </p:grpSpPr>
        <p:grpSp>
          <p:nvGrpSpPr>
            <p:cNvPr id="4" name="Group 4"/>
            <p:cNvGrpSpPr/>
            <p:nvPr/>
          </p:nvGrpSpPr>
          <p:grpSpPr>
            <a:xfrm>
              <a:off x="0" y="0"/>
              <a:ext cx="13783135" cy="4327385"/>
              <a:chOff x="0" y="0"/>
              <a:chExt cx="2722594" cy="854792"/>
            </a:xfrm>
          </p:grpSpPr>
          <p:sp>
            <p:nvSpPr>
              <p:cNvPr id="5" name="Freeform 5"/>
              <p:cNvSpPr/>
              <p:nvPr/>
            </p:nvSpPr>
            <p:spPr>
              <a:xfrm>
                <a:off x="0" y="0"/>
                <a:ext cx="2722594" cy="854792"/>
              </a:xfrm>
              <a:custGeom>
                <a:avLst/>
                <a:gdLst/>
                <a:ahLst/>
                <a:cxnLst/>
                <a:rect l="l" t="t" r="r" b="b"/>
                <a:pathLst>
                  <a:path w="2722594" h="854792">
                    <a:moveTo>
                      <a:pt x="2722594" y="0"/>
                    </a:moveTo>
                    <a:lnTo>
                      <a:pt x="0" y="0"/>
                    </a:lnTo>
                    <a:lnTo>
                      <a:pt x="0" y="666832"/>
                    </a:lnTo>
                    <a:lnTo>
                      <a:pt x="157480" y="666832"/>
                    </a:lnTo>
                    <a:lnTo>
                      <a:pt x="157480" y="854792"/>
                    </a:lnTo>
                    <a:lnTo>
                      <a:pt x="463550" y="666832"/>
                    </a:lnTo>
                    <a:lnTo>
                      <a:pt x="2722594" y="666832"/>
                    </a:lnTo>
                    <a:lnTo>
                      <a:pt x="2722594"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371963" y="403236"/>
              <a:ext cx="13039211"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cấu tạo của một bắp cơ. Từ đó, chỉ ra sự phù hợp giữa cấu tạo và chức năng của cơ trong vận động</a:t>
              </a:r>
            </a:p>
          </p:txBody>
        </p:sp>
      </p:grpSp>
      <p:pic>
        <p:nvPicPr>
          <p:cNvPr id="8" name="Picture 8"/>
          <p:cNvPicPr>
            <a:picLocks noChangeAspect="1"/>
          </p:cNvPicPr>
          <p:nvPr/>
        </p:nvPicPr>
        <p:blipFill>
          <a:blip r:embed="rId2"/>
          <a:srcRect/>
          <a:stretch>
            <a:fillRect/>
          </a:stretch>
        </p:blipFill>
        <p:spPr>
          <a:xfrm>
            <a:off x="7575386" y="1584325"/>
            <a:ext cx="3927818" cy="5128541"/>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1" name="TextBox 11"/>
          <p:cNvSpPr txBox="1"/>
          <p:nvPr/>
        </p:nvSpPr>
        <p:spPr>
          <a:xfrm>
            <a:off x="685614" y="3927404"/>
            <a:ext cx="7161398" cy="2825389"/>
          </a:xfrm>
          <a:prstGeom prst="rect">
            <a:avLst/>
          </a:prstGeom>
        </p:spPr>
        <p:txBody>
          <a:bodyPr wrap="square" lIns="0" tIns="0" rIns="0" bIns="0" rtlCol="0" anchor="t">
            <a:spAutoFit/>
          </a:bodyPr>
          <a:lstStyle/>
          <a:p>
            <a:pPr>
              <a:lnSpc>
                <a:spcPct val="120000"/>
              </a:lnSpc>
            </a:pPr>
            <a:r>
              <a:rPr lang="en-US" sz="1700">
                <a:latin typeface="Arial" pitchFamily="34" charset="0"/>
                <a:cs typeface="Arial" pitchFamily="34" charset="0"/>
              </a:rPr>
              <a:t>- Cấu tạo của một bắp cơ: Mỗi bắp cơ được cấu tạo từ nhiều bó sợi cơ, mỗi bó sợi cơ gồm rất nhiều sợi cơ, mỗi sợi cơ gồm nhiều tơ cơ.</a:t>
            </a:r>
          </a:p>
          <a:p>
            <a:pPr>
              <a:lnSpc>
                <a:spcPct val="120000"/>
              </a:lnSpc>
            </a:pPr>
            <a:r>
              <a:rPr lang="en-US" sz="1700">
                <a:latin typeface="Arial" pitchFamily="34" charset="0"/>
                <a:cs typeface="Arial" pitchFamily="34" charset="0"/>
              </a:rPr>
              <a:t>- Sự phù hợp giữa cấu tạo và chức năng của cơ trong vận động:</a:t>
            </a:r>
          </a:p>
          <a:p>
            <a:pPr>
              <a:lnSpc>
                <a:spcPct val="120000"/>
              </a:lnSpc>
            </a:pPr>
            <a:r>
              <a:rPr lang="en-US" sz="1700">
                <a:latin typeface="Arial" pitchFamily="34" charset="0"/>
                <a:cs typeface="Arial" pitchFamily="34" charset="0"/>
              </a:rPr>
              <a:t>	+ Hai đầu bắp cơ có gân bám vào các xương qua khớp. Trong bắp cơ, các tơ cơ nằm song song theo chiều dọc của sợi cơ. Mà tơ cơ có khả năng thay đổi chiều dài dẫn đến sự co, dãn của bắp cơ kéo theo sự cử động của xương tạo nên sự vận động.</a:t>
            </a:r>
          </a:p>
          <a:p>
            <a:pPr>
              <a:lnSpc>
                <a:spcPct val="120000"/>
              </a:lnSpc>
            </a:pPr>
            <a:r>
              <a:rPr lang="en-US" sz="1700">
                <a:latin typeface="Arial" pitchFamily="34" charset="0"/>
                <a:cs typeface="Arial" pitchFamily="34" charset="0"/>
              </a:rPr>
              <a:t>	+ Sự thay đổi chiều dài và đường kính của bắp cơ giúp quyết định độ lớn của lực cơ sinh ra, đảm bảo độ lớn của lực phù hợp với cử động.</a:t>
            </a:r>
            <a:endParaRPr lang="en-US" sz="17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7575386" y="1584325"/>
            <a:ext cx="3927818" cy="5128541"/>
          </a:xfrm>
          <a:prstGeom prst="rect">
            <a:avLst/>
          </a:prstGeom>
        </p:spPr>
      </p:pic>
      <p:grpSp>
        <p:nvGrpSpPr>
          <p:cNvPr id="4" name="Group 4"/>
          <p:cNvGrpSpPr/>
          <p:nvPr/>
        </p:nvGrpSpPr>
        <p:grpSpPr>
          <a:xfrm rot="5400000">
            <a:off x="629700" y="1640259"/>
            <a:ext cx="893311" cy="78144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6" name="TextBox 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rot="5400000">
            <a:off x="629680" y="2774871"/>
            <a:ext cx="893311" cy="781444"/>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rot="5400000">
            <a:off x="629680" y="3909482"/>
            <a:ext cx="893311" cy="781444"/>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t="746" b="746"/>
          <a:stretch>
            <a:fillRect/>
          </a:stretch>
        </p:blipFill>
        <p:spPr>
          <a:xfrm>
            <a:off x="2699538" y="4831775"/>
            <a:ext cx="3643348" cy="1881091"/>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6" name="TextBox 16"/>
          <p:cNvSpPr txBox="1"/>
          <p:nvPr/>
        </p:nvSpPr>
        <p:spPr>
          <a:xfrm>
            <a:off x="1665805" y="1603415"/>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bắp cơ, các tơ cơ nằm song song theo chiều dọc của sợi cơ</a:t>
            </a:r>
          </a:p>
        </p:txBody>
      </p:sp>
      <p:sp>
        <p:nvSpPr>
          <p:cNvPr id="17" name="TextBox 17"/>
          <p:cNvSpPr txBox="1"/>
          <p:nvPr/>
        </p:nvSpPr>
        <p:spPr>
          <a:xfrm>
            <a:off x="1665785" y="2738026"/>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Tơ cơ có khả năng thay đổi chiều dài và đường kính của bắp cơ</a:t>
            </a:r>
          </a:p>
        </p:txBody>
      </p:sp>
      <p:sp>
        <p:nvSpPr>
          <p:cNvPr id="18" name="TextBox 18"/>
          <p:cNvSpPr txBox="1"/>
          <p:nvPr/>
        </p:nvSpPr>
        <p:spPr>
          <a:xfrm>
            <a:off x="1665785" y="3872637"/>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động tác vận động có sự phối hợp hoạt động của nhiều cơ</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5871226" y="-84229"/>
            <a:ext cx="8717201" cy="7382059"/>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D63940"/>
            </a:solidFill>
            <a:ln w="12700">
              <a:solidFill>
                <a:srgbClr val="000000"/>
              </a:solidFill>
            </a:ln>
          </p:spPr>
        </p:sp>
      </p:grpSp>
      <p:pic>
        <p:nvPicPr>
          <p:cNvPr id="4" name="Picture 4"/>
          <p:cNvPicPr>
            <a:picLocks noChangeAspect="1"/>
          </p:cNvPicPr>
          <p:nvPr/>
        </p:nvPicPr>
        <p:blipFill>
          <a:blip r:embed="rId2"/>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3"/>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Bài 28</a:t>
            </a:r>
          </a:p>
        </p:txBody>
      </p:sp>
      <p:sp>
        <p:nvSpPr>
          <p:cNvPr id="11" name="TextBox 11"/>
          <p:cNvSpPr txBox="1"/>
          <p:nvPr/>
        </p:nvSpPr>
        <p:spPr>
          <a:xfrm>
            <a:off x="685621" y="1420284"/>
            <a:ext cx="5408791" cy="1837875"/>
          </a:xfrm>
          <a:prstGeom prst="rect">
            <a:avLst/>
          </a:prstGeom>
        </p:spPr>
        <p:txBody>
          <a:bodyPr lIns="0" tIns="0" rIns="0" bIns="0" rtlCol="0" anchor="t">
            <a:spAutoFit/>
          </a:bodyPr>
          <a:lstStyle/>
          <a:p>
            <a:pPr algn="ctr">
              <a:lnSpc>
                <a:spcPts val="7465"/>
              </a:lnSpc>
            </a:pPr>
            <a:r>
              <a:rPr lang="en-US" sz="5300" b="1">
                <a:solidFill>
                  <a:srgbClr val="D61F27"/>
                </a:solidFill>
                <a:latin typeface="Arial" pitchFamily="34" charset="0"/>
              </a:rPr>
              <a:t>HỆ VẬN ĐỘNG</a:t>
            </a:r>
          </a:p>
          <a:p>
            <a:pPr algn="ctr">
              <a:lnSpc>
                <a:spcPts val="7465"/>
              </a:lnSpc>
            </a:pPr>
            <a:r>
              <a:rPr lang="en-US" sz="5300" b="1">
                <a:solidFill>
                  <a:srgbClr val="D61F27"/>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5087129" y="3016250"/>
            <a:ext cx="6416075" cy="3245895"/>
            <a:chOff x="0" y="0"/>
            <a:chExt cx="12835492" cy="6491790"/>
          </a:xfrm>
        </p:grpSpPr>
        <p:pic>
          <p:nvPicPr>
            <p:cNvPr id="6" name="Picture 6"/>
            <p:cNvPicPr>
              <a:picLocks noChangeAspect="1"/>
            </p:cNvPicPr>
            <p:nvPr/>
          </p:nvPicPr>
          <p:blipFill>
            <a:blip r:embed="rId2"/>
            <a:srcRect t="2732" b="746"/>
            <a:stretch>
              <a:fillRect/>
            </a:stretch>
          </p:blipFill>
          <p:spPr>
            <a:xfrm>
              <a:off x="0" y="0"/>
              <a:ext cx="12835492" cy="6491790"/>
            </a:xfrm>
            <a:prstGeom prst="rect">
              <a:avLst/>
            </a:prstGeom>
          </p:spPr>
        </p:pic>
        <p:sp>
          <p:nvSpPr>
            <p:cNvPr id="7" name="AutoShape 7"/>
            <p:cNvSpPr/>
            <p:nvPr/>
          </p:nvSpPr>
          <p:spPr>
            <a:xfrm rot="-7292344">
              <a:off x="2818684" y="4013211"/>
              <a:ext cx="1934722" cy="0"/>
            </a:xfrm>
            <a:prstGeom prst="line">
              <a:avLst/>
            </a:prstGeom>
            <a:ln w="114300" cap="flat">
              <a:solidFill>
                <a:srgbClr val="000000"/>
              </a:solidFill>
              <a:prstDash val="solid"/>
              <a:headEnd type="none" w="sm" len="sm"/>
              <a:tailEnd type="triangle" w="lg" len="med"/>
            </a:ln>
          </p:spPr>
        </p:sp>
      </p:grpSp>
      <p:grpSp>
        <p:nvGrpSpPr>
          <p:cNvPr id="8" name="Group 8"/>
          <p:cNvGrpSpPr/>
          <p:nvPr/>
        </p:nvGrpSpPr>
        <p:grpSpPr>
          <a:xfrm>
            <a:off x="685622" y="1265307"/>
            <a:ext cx="10817582" cy="1750943"/>
            <a:chOff x="0" y="0"/>
            <a:chExt cx="21640800" cy="3501885"/>
          </a:xfrm>
        </p:grpSpPr>
        <p:grpSp>
          <p:nvGrpSpPr>
            <p:cNvPr id="9" name="Group 9"/>
            <p:cNvGrpSpPr/>
            <p:nvPr/>
          </p:nvGrpSpPr>
          <p:grpSpPr>
            <a:xfrm>
              <a:off x="0" y="0"/>
              <a:ext cx="21640800" cy="3501885"/>
              <a:chOff x="0" y="0"/>
              <a:chExt cx="4274726" cy="691730"/>
            </a:xfrm>
          </p:grpSpPr>
          <p:sp>
            <p:nvSpPr>
              <p:cNvPr id="10" name="Freeform 10"/>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11" name="TextBox 11"/>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TextBox 12"/>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dựa vào nguyên tắc đòn bẩy, cho biết cơ, xương, khớp phối hợp với nhau như thế nào khi ta co cơ</a:t>
              </a:r>
            </a:p>
          </p:txBody>
        </p:sp>
      </p:grpSp>
      <p:sp>
        <p:nvSpPr>
          <p:cNvPr id="13" name="TextBox 13"/>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4" name="TextBox 14"/>
          <p:cNvSpPr txBox="1"/>
          <p:nvPr/>
        </p:nvSpPr>
        <p:spPr>
          <a:xfrm>
            <a:off x="685622" y="3107529"/>
            <a:ext cx="4570590" cy="3518399"/>
          </a:xfrm>
          <a:prstGeom prst="rect">
            <a:avLst/>
          </a:prstGeom>
        </p:spPr>
        <p:txBody>
          <a:bodyPr wrap="square" lIns="0" tIns="0" rIns="0" bIns="0" rtlCol="0" anchor="t">
            <a:spAutoFit/>
          </a:bodyPr>
          <a:lstStyle/>
          <a:p>
            <a:pPr algn="just">
              <a:lnSpc>
                <a:spcPct val="120000"/>
              </a:lnSpc>
            </a:pPr>
            <a:r>
              <a:rPr lang="en-US" sz="1600" b="1" i="1">
                <a:latin typeface="Arial" pitchFamily="34" charset="0"/>
                <a:cs typeface="Arial" pitchFamily="34" charset="0"/>
              </a:rPr>
              <a:t>Sự phối hợp của cơ, xương, khớp khi nâng một quả tạ: Xương cánh tay kết nối với xương trụ, xương quay ở cẳng tay thông qua khớp khuỷu tạo thành cấu trúc có dạng đòn bẩy, trong đó, khớp khuỷu đóng vai trò là điểm tựa. Khi thực hiện hoạt động, cơ nhị đầu cánh tay co tạo nên một lực hướng lên (ngược hướng với trọng lực của quả tạ qua điểm tựa là khớp khuỷu), giúp kéo xương quay nâng lên so với xương trụ. Đồng thời, cơ tam đầu cánh tay dãn giúp cố định khớp khuỷu. Nhờ đó, cánh tay co lên giúp quả tạ được nâng lên.</a:t>
            </a:r>
            <a:endParaRPr lang="en-US" sz="1600" b="1" i="1">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094413" y="1310840"/>
            <a:ext cx="5408791" cy="2736309"/>
            <a:chOff x="0" y="0"/>
            <a:chExt cx="10820400" cy="5472619"/>
          </a:xfrm>
        </p:grpSpPr>
        <p:pic>
          <p:nvPicPr>
            <p:cNvPr id="6" name="Picture 6"/>
            <p:cNvPicPr>
              <a:picLocks noChangeAspect="1"/>
            </p:cNvPicPr>
            <p:nvPr/>
          </p:nvPicPr>
          <p:blipFill>
            <a:blip r:embed="rId2"/>
            <a:srcRect t="2732" b="746"/>
            <a:stretch>
              <a:fillRect/>
            </a:stretch>
          </p:blipFill>
          <p:spPr>
            <a:xfrm>
              <a:off x="0" y="0"/>
              <a:ext cx="10820400" cy="5472619"/>
            </a:xfrm>
            <a:prstGeom prst="rect">
              <a:avLst/>
            </a:prstGeom>
          </p:spPr>
        </p:pic>
        <p:sp>
          <p:nvSpPr>
            <p:cNvPr id="7" name="AutoShape 7"/>
            <p:cNvSpPr/>
            <p:nvPr/>
          </p:nvSpPr>
          <p:spPr>
            <a:xfrm rot="-7292344">
              <a:off x="2376168" y="3383162"/>
              <a:ext cx="1630983" cy="0"/>
            </a:xfrm>
            <a:prstGeom prst="line">
              <a:avLst/>
            </a:prstGeom>
            <a:ln w="96356" cap="flat">
              <a:solidFill>
                <a:srgbClr val="000000"/>
              </a:solidFill>
              <a:prstDash val="solid"/>
              <a:headEnd type="none" w="sm" len="sm"/>
              <a:tailEnd type="triangle" w="lg" len="med"/>
            </a:ln>
          </p:spPr>
        </p:sp>
      </p:grpSp>
      <p:grpSp>
        <p:nvGrpSpPr>
          <p:cNvPr id="8" name="Group 8"/>
          <p:cNvGrpSpPr/>
          <p:nvPr/>
        </p:nvGrpSpPr>
        <p:grpSpPr>
          <a:xfrm>
            <a:off x="685622" y="1310840"/>
            <a:ext cx="5266222" cy="2736309"/>
            <a:chOff x="0" y="0"/>
            <a:chExt cx="2081025" cy="1081011"/>
          </a:xfrm>
        </p:grpSpPr>
        <p:sp>
          <p:nvSpPr>
            <p:cNvPr id="9" name="Freeform 9"/>
            <p:cNvSpPr/>
            <p:nvPr/>
          </p:nvSpPr>
          <p:spPr>
            <a:xfrm>
              <a:off x="0" y="0"/>
              <a:ext cx="2081025" cy="1081011"/>
            </a:xfrm>
            <a:custGeom>
              <a:avLst/>
              <a:gdLst/>
              <a:ahLst/>
              <a:cxnLst/>
              <a:rect l="l" t="t" r="r" b="b"/>
              <a:pathLst>
                <a:path w="2081025" h="1081011">
                  <a:moveTo>
                    <a:pt x="0" y="0"/>
                  </a:moveTo>
                  <a:lnTo>
                    <a:pt x="2081025" y="0"/>
                  </a:lnTo>
                  <a:lnTo>
                    <a:pt x="2081025" y="1081011"/>
                  </a:lnTo>
                  <a:lnTo>
                    <a:pt x="0" y="1081011"/>
                  </a:lnTo>
                  <a:close/>
                </a:path>
              </a:pathLst>
            </a:custGeom>
            <a:solidFill>
              <a:srgbClr val="FBCBBB"/>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4529751"/>
            <a:ext cx="10817582" cy="1823079"/>
            <a:chOff x="0" y="0"/>
            <a:chExt cx="4274726" cy="720229"/>
          </a:xfrm>
        </p:grpSpPr>
        <p:sp>
          <p:nvSpPr>
            <p:cNvPr id="12" name="Freeform 12"/>
            <p:cNvSpPr/>
            <p:nvPr/>
          </p:nvSpPr>
          <p:spPr>
            <a:xfrm>
              <a:off x="0" y="0"/>
              <a:ext cx="4274726" cy="720229"/>
            </a:xfrm>
            <a:custGeom>
              <a:avLst/>
              <a:gdLst/>
              <a:ahLst/>
              <a:cxnLst/>
              <a:rect l="l" t="t" r="r" b="b"/>
              <a:pathLst>
                <a:path w="4274726" h="720229">
                  <a:moveTo>
                    <a:pt x="0" y="0"/>
                  </a:moveTo>
                  <a:lnTo>
                    <a:pt x="4274726" y="0"/>
                  </a:lnTo>
                  <a:lnTo>
                    <a:pt x="4274726" y="720229"/>
                  </a:lnTo>
                  <a:lnTo>
                    <a:pt x="0" y="720229"/>
                  </a:lnTo>
                  <a:close/>
                </a:path>
              </a:pathLst>
            </a:custGeom>
            <a:solidFill>
              <a:srgbClr val="FFEB9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5" name="TextBox 15"/>
          <p:cNvSpPr txBox="1"/>
          <p:nvPr/>
        </p:nvSpPr>
        <p:spPr>
          <a:xfrm>
            <a:off x="919880" y="1832608"/>
            <a:ext cx="4797703"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Nhờ sự điều khiển của hệ thần kinh, cơ co dãn, phối hợp cùng sự hoạt động của các khớp làm xương chuyển động</a:t>
            </a:r>
          </a:p>
        </p:txBody>
      </p:sp>
      <p:sp>
        <p:nvSpPr>
          <p:cNvPr id="16" name="TextBox 16"/>
          <p:cNvSpPr txBox="1"/>
          <p:nvPr/>
        </p:nvSpPr>
        <p:spPr>
          <a:xfrm>
            <a:off x="1119002" y="4828200"/>
            <a:ext cx="9950821"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Sự sắp xếp của xương, khớp, cơ hình thành nên </a:t>
            </a:r>
            <a:r>
              <a:rPr lang="en-US" sz="2300" b="1">
                <a:solidFill>
                  <a:srgbClr val="C00000"/>
                </a:solidFill>
                <a:latin typeface="Arial" pitchFamily="34" charset="0"/>
              </a:rPr>
              <a:t>cấu trúc có dạng đòn bẩy</a:t>
            </a:r>
            <a:r>
              <a:rPr lang="en-US" sz="2300" b="1">
                <a:solidFill>
                  <a:srgbClr val="000000"/>
                </a:solidFill>
                <a:latin typeface="Arial" pitchFamily="34" charset="0"/>
              </a:rPr>
              <a:t>. Trong đó, khớp hình thành nên điểm tựa, sự co cơ tạo nên lực kéo làm xương di chuyển tạo sự vận động của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2040814" y="2903476"/>
            <a:ext cx="2329573" cy="32687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85621" y="1233425"/>
            <a:ext cx="919607" cy="4938775"/>
          </a:xfrm>
          <a:prstGeom prst="rect">
            <a:avLst/>
          </a:prstGeom>
        </p:spPr>
      </p:pic>
      <p:grpSp>
        <p:nvGrpSpPr>
          <p:cNvPr id="7" name="Group 7"/>
          <p:cNvGrpSpPr/>
          <p:nvPr/>
        </p:nvGrpSpPr>
        <p:grpSpPr>
          <a:xfrm>
            <a:off x="1605228" y="1756772"/>
            <a:ext cx="8850420" cy="386820"/>
            <a:chOff x="0" y="-66674"/>
            <a:chExt cx="17705450" cy="773641"/>
          </a:xfrm>
        </p:grpSpPr>
        <p:sp>
          <p:nvSpPr>
            <p:cNvPr id="8" name="TextBox 8"/>
            <p:cNvSpPr txBox="1"/>
            <p:nvPr/>
          </p:nvSpPr>
          <p:spPr>
            <a:xfrm>
              <a:off x="1027331" y="-66674"/>
              <a:ext cx="16678119"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Xác định điểm tựa, lực và trọng lực</a:t>
              </a:r>
            </a:p>
          </p:txBody>
        </p:sp>
        <p:grpSp>
          <p:nvGrpSpPr>
            <p:cNvPr id="9" name="Group 9"/>
            <p:cNvGrpSpPr/>
            <p:nvPr/>
          </p:nvGrpSpPr>
          <p:grpSpPr>
            <a:xfrm>
              <a:off x="0" y="21231"/>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12" name="Group 12"/>
          <p:cNvGrpSpPr/>
          <p:nvPr/>
        </p:nvGrpSpPr>
        <p:grpSpPr>
          <a:xfrm>
            <a:off x="1605229" y="2313456"/>
            <a:ext cx="9272087" cy="386820"/>
            <a:chOff x="0" y="-66674"/>
            <a:chExt cx="18549005" cy="773641"/>
          </a:xfrm>
        </p:grpSpPr>
        <p:sp>
          <p:nvSpPr>
            <p:cNvPr id="13" name="TextBox 13"/>
            <p:cNvSpPr txBox="1"/>
            <p:nvPr/>
          </p:nvSpPr>
          <p:spPr>
            <a:xfrm>
              <a:off x="1027332" y="-66674"/>
              <a:ext cx="1752167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Nhận xét về vị trí của điểm tựa so với lực và trọng lực</a:t>
              </a:r>
            </a:p>
          </p:txBody>
        </p:sp>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pic>
        <p:nvPicPr>
          <p:cNvPr id="17" name="Picture 17"/>
          <p:cNvPicPr>
            <a:picLocks noChangeAspect="1"/>
          </p:cNvPicPr>
          <p:nvPr/>
        </p:nvPicPr>
        <p:blipFill>
          <a:blip r:embed="rId5"/>
          <a:srcRect/>
          <a:stretch>
            <a:fillRect/>
          </a:stretch>
        </p:blipFill>
        <p:spPr>
          <a:xfrm>
            <a:off x="4434400" y="2903476"/>
            <a:ext cx="2329994" cy="3268725"/>
          </a:xfrm>
          <a:prstGeom prst="rect">
            <a:avLst/>
          </a:prstGeom>
        </p:spPr>
      </p:pic>
      <p:sp>
        <p:nvSpPr>
          <p:cNvPr id="18" name="TextBox 18"/>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9" name="TextBox 19"/>
          <p:cNvSpPr txBox="1"/>
          <p:nvPr/>
        </p:nvSpPr>
        <p:spPr>
          <a:xfrm>
            <a:off x="1605229" y="1188976"/>
            <a:ext cx="84916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Khi ngửa đầu và kiễng chân, dựa vào nguyên tắc đòn bẩy:</a:t>
            </a:r>
          </a:p>
        </p:txBody>
      </p:sp>
      <p:sp>
        <p:nvSpPr>
          <p:cNvPr id="20" name="TextBox 20"/>
          <p:cNvSpPr txBox="1"/>
          <p:nvPr/>
        </p:nvSpPr>
        <p:spPr>
          <a:xfrm>
            <a:off x="6827878" y="2859026"/>
            <a:ext cx="983696"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14652" y="1"/>
            <a:ext cx="2757160" cy="1358255"/>
          </a:xfrm>
          <a:prstGeom prst="rect">
            <a:avLst/>
          </a:prstGeom>
        </p:spPr>
      </p:pic>
      <p:grpSp>
        <p:nvGrpSpPr>
          <p:cNvPr id="3" name="Group 3"/>
          <p:cNvGrpSpPr/>
          <p:nvPr/>
        </p:nvGrpSpPr>
        <p:grpSpPr>
          <a:xfrm>
            <a:off x="685596" y="135825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8" name="AutoShape 8"/>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9" name="Group 9"/>
          <p:cNvGrpSpPr/>
          <p:nvPr/>
        </p:nvGrpSpPr>
        <p:grpSpPr>
          <a:xfrm>
            <a:off x="4892594" y="3109198"/>
            <a:ext cx="6610610" cy="1574351"/>
            <a:chOff x="0" y="0"/>
            <a:chExt cx="3413791" cy="812800"/>
          </a:xfrm>
        </p:grpSpPr>
        <p:sp>
          <p:nvSpPr>
            <p:cNvPr id="10" name="Freeform 10"/>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4186259" y="3109198"/>
            <a:ext cx="1573941" cy="15743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17825" y="3359775"/>
            <a:ext cx="710808" cy="1073197"/>
          </a:xfrm>
          <a:prstGeom prst="rect">
            <a:avLst/>
          </a:prstGeom>
        </p:spPr>
      </p:pic>
      <p:grpSp>
        <p:nvGrpSpPr>
          <p:cNvPr id="16" name="Group 16"/>
          <p:cNvGrpSpPr/>
          <p:nvPr/>
        </p:nvGrpSpPr>
        <p:grpSpPr>
          <a:xfrm>
            <a:off x="4892594" y="4919338"/>
            <a:ext cx="6610610" cy="1574351"/>
            <a:chOff x="0" y="0"/>
            <a:chExt cx="3413791" cy="812800"/>
          </a:xfrm>
        </p:grpSpPr>
        <p:sp>
          <p:nvSpPr>
            <p:cNvPr id="17" name="Freeform 17"/>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9" name="Group 19"/>
          <p:cNvGrpSpPr/>
          <p:nvPr/>
        </p:nvGrpSpPr>
        <p:grpSpPr>
          <a:xfrm>
            <a:off x="4186259" y="4919338"/>
            <a:ext cx="1573941" cy="157435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2" name="Picture 22"/>
          <p:cNvPicPr>
            <a:picLocks noChangeAspect="1"/>
          </p:cNvPicPr>
          <p:nvPr/>
        </p:nvPicPr>
        <p:blipFill>
          <a:blip r:embed="rId5"/>
          <a:srcRect l="9229" t="15725" r="9229"/>
          <a:stretch>
            <a:fillRect/>
          </a:stretch>
        </p:blipFill>
        <p:spPr>
          <a:xfrm>
            <a:off x="4400620" y="5114545"/>
            <a:ext cx="1145218" cy="1183936"/>
          </a:xfrm>
          <a:prstGeom prst="rect">
            <a:avLst/>
          </a:prstGeom>
        </p:spPr>
      </p:pic>
      <p:sp>
        <p:nvSpPr>
          <p:cNvPr id="23" name="AutoShape 2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2005" y="3248898"/>
            <a:ext cx="2615431" cy="3244791"/>
          </a:xfrm>
          <a:prstGeom prst="rect">
            <a:avLst/>
          </a:prstGeom>
        </p:spPr>
      </p:pic>
      <p:sp>
        <p:nvSpPr>
          <p:cNvPr id="25" name="TextBox 25"/>
          <p:cNvSpPr txBox="1"/>
          <p:nvPr/>
        </p:nvSpPr>
        <p:spPr>
          <a:xfrm>
            <a:off x="5817334" y="3262431"/>
            <a:ext cx="5509745" cy="123091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Tim đập nhanh hơn và máu chảy nhanh hơn nên cơ tim và thành mạch khỏe hơn</a:t>
            </a:r>
          </a:p>
        </p:txBody>
      </p:sp>
      <p:sp>
        <p:nvSpPr>
          <p:cNvPr id="26" name="TextBox 26"/>
          <p:cNvSpPr txBox="1"/>
          <p:nvPr/>
        </p:nvSpPr>
        <p:spPr>
          <a:xfrm>
            <a:off x="5817334" y="507257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Màng hoạt dịnh tiết chất nhờn đầy đủ, dây chằng vững chắc, dẻo dai hơn nên khớp khỏe hơn</a:t>
            </a:r>
          </a:p>
        </p:txBody>
      </p:sp>
      <p:sp>
        <p:nvSpPr>
          <p:cNvPr id="27" name="TextBox 2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4892594" y="3109198"/>
            <a:ext cx="6610610" cy="1574351"/>
            <a:chOff x="0" y="0"/>
            <a:chExt cx="3413791" cy="812800"/>
          </a:xfrm>
        </p:grpSpPr>
        <p:sp>
          <p:nvSpPr>
            <p:cNvPr id="9" name="Freeform 9"/>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86259" y="3109198"/>
            <a:ext cx="1573941" cy="157435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4892594" y="4919338"/>
            <a:ext cx="6610610" cy="1574351"/>
            <a:chOff x="0" y="0"/>
            <a:chExt cx="3413791" cy="812800"/>
          </a:xfrm>
        </p:grpSpPr>
        <p:sp>
          <p:nvSpPr>
            <p:cNvPr id="15" name="Freeform 15"/>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p:nvPr/>
        </p:nvGrpSpPr>
        <p:grpSpPr>
          <a:xfrm>
            <a:off x="4186259" y="4919338"/>
            <a:ext cx="1573941" cy="15743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0" name="Picture 20"/>
          <p:cNvPicPr>
            <a:picLocks noChangeAspect="1"/>
          </p:cNvPicPr>
          <p:nvPr/>
        </p:nvPicPr>
        <p:blipFill>
          <a:blip r:embed="rId2"/>
          <a:srcRect/>
          <a:stretch>
            <a:fillRect/>
          </a:stretch>
        </p:blipFill>
        <p:spPr>
          <a:xfrm>
            <a:off x="4715330" y="3269099"/>
            <a:ext cx="515798" cy="1254548"/>
          </a:xfrm>
          <a:prstGeom prst="rect">
            <a:avLst/>
          </a:prstGeom>
        </p:spPr>
      </p:pic>
      <p:pic>
        <p:nvPicPr>
          <p:cNvPr id="21" name="Picture 21"/>
          <p:cNvPicPr>
            <a:picLocks noChangeAspect="1"/>
          </p:cNvPicPr>
          <p:nvPr/>
        </p:nvPicPr>
        <p:blipFill>
          <a:blip r:embed="rId3"/>
          <a:srcRect/>
          <a:stretch>
            <a:fillRect/>
          </a:stretch>
        </p:blipFill>
        <p:spPr>
          <a:xfrm>
            <a:off x="4390011" y="5282112"/>
            <a:ext cx="1166437" cy="848803"/>
          </a:xfrm>
          <a:prstGeom prst="rect">
            <a:avLst/>
          </a:prstGeom>
        </p:spPr>
      </p:pic>
      <p:sp>
        <p:nvSpPr>
          <p:cNvPr id="22" name="TextBox 22"/>
          <p:cNvSpPr txBox="1"/>
          <p:nvPr/>
        </p:nvSpPr>
        <p:spPr>
          <a:xfrm>
            <a:off x="5817334" y="326243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các tế bào tạo xương, sụn ở đầu xương nên tăng khối lượng và kích thước xương</a:t>
            </a:r>
          </a:p>
        </p:txBody>
      </p:sp>
      <p:sp>
        <p:nvSpPr>
          <p:cNvPr id="23" name="TextBox 23"/>
          <p:cNvSpPr txBox="1"/>
          <p:nvPr/>
        </p:nvSpPr>
        <p:spPr>
          <a:xfrm>
            <a:off x="5817334" y="5278947"/>
            <a:ext cx="5509745"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lưu lượng máu và O2 tới não nên hệ thần kinh linh hoạt hơn</a:t>
            </a:r>
          </a:p>
        </p:txBody>
      </p:sp>
      <p:sp>
        <p:nvSpPr>
          <p:cNvPr id="24" name="AutoShape 24"/>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5" name="TextBox 25"/>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6" name="Picture 26"/>
          <p:cNvPicPr>
            <a:picLocks noChangeAspect="1"/>
          </p:cNvPicPr>
          <p:nvPr/>
        </p:nvPicPr>
        <p:blipFill>
          <a:blip r:embed="rId4"/>
          <a:srcRect/>
          <a:stretch>
            <a:fillRect/>
          </a:stretch>
        </p:blipFill>
        <p:spPr>
          <a:xfrm>
            <a:off x="9614652" y="1"/>
            <a:ext cx="2757160" cy="135825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2005" y="3248898"/>
            <a:ext cx="2615431" cy="3244791"/>
          </a:xfrm>
          <a:prstGeom prst="rect">
            <a:avLst/>
          </a:prstGeom>
        </p:spPr>
      </p:pic>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152601" y="3109198"/>
            <a:ext cx="6350603" cy="1986135"/>
            <a:chOff x="0" y="0"/>
            <a:chExt cx="3279521" cy="1025395"/>
          </a:xfrm>
        </p:grpSpPr>
        <p:sp>
          <p:nvSpPr>
            <p:cNvPr id="9" name="Freeform 9"/>
            <p:cNvSpPr/>
            <p:nvPr/>
          </p:nvSpPr>
          <p:spPr>
            <a:xfrm>
              <a:off x="0" y="0"/>
              <a:ext cx="3279521" cy="1025395"/>
            </a:xfrm>
            <a:custGeom>
              <a:avLst/>
              <a:gdLst/>
              <a:ahLst/>
              <a:cxnLst/>
              <a:rect l="l" t="t" r="r" b="b"/>
              <a:pathLst>
                <a:path w="3279521" h="1025395">
                  <a:moveTo>
                    <a:pt x="0" y="0"/>
                  </a:moveTo>
                  <a:lnTo>
                    <a:pt x="3279521" y="0"/>
                  </a:lnTo>
                  <a:lnTo>
                    <a:pt x="3279521"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1986100" cy="19866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28075" y="3318748"/>
            <a:ext cx="1649050" cy="1249481"/>
          </a:xfrm>
          <a:prstGeom prst="rect">
            <a:avLst/>
          </a:prstGeom>
        </p:spPr>
      </p:pic>
      <p:sp>
        <p:nvSpPr>
          <p:cNvPr id="15" name="TextBox 15"/>
          <p:cNvSpPr txBox="1"/>
          <p:nvPr/>
        </p:nvSpPr>
        <p:spPr>
          <a:xfrm>
            <a:off x="6231774" y="3283155"/>
            <a:ext cx="5033066" cy="165410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thế tích O2 khuếch tán vào máu và tăng tốc độ vận động của các cơ hô hấp nên tăng sức khỏe hệ hô hấp</a:t>
            </a:r>
          </a:p>
        </p:txBody>
      </p:sp>
      <p:grpSp>
        <p:nvGrpSpPr>
          <p:cNvPr id="16" name="Group 16"/>
          <p:cNvGrpSpPr/>
          <p:nvPr/>
        </p:nvGrpSpPr>
        <p:grpSpPr>
          <a:xfrm>
            <a:off x="4159792" y="5235516"/>
            <a:ext cx="7343412" cy="1258173"/>
            <a:chOff x="0" y="0"/>
            <a:chExt cx="14690650" cy="2516346"/>
          </a:xfrm>
        </p:grpSpPr>
        <p:grpSp>
          <p:nvGrpSpPr>
            <p:cNvPr id="17" name="Group 17"/>
            <p:cNvGrpSpPr/>
            <p:nvPr/>
          </p:nvGrpSpPr>
          <p:grpSpPr>
            <a:xfrm>
              <a:off x="1129257" y="0"/>
              <a:ext cx="13561393" cy="2516346"/>
              <a:chOff x="0" y="0"/>
              <a:chExt cx="4380439" cy="812800"/>
            </a:xfrm>
          </p:grpSpPr>
          <p:sp>
            <p:nvSpPr>
              <p:cNvPr id="18" name="Freeform 18"/>
              <p:cNvSpPr/>
              <p:nvPr/>
            </p:nvSpPr>
            <p:spPr>
              <a:xfrm>
                <a:off x="0" y="0"/>
                <a:ext cx="4380439" cy="812800"/>
              </a:xfrm>
              <a:custGeom>
                <a:avLst/>
                <a:gdLst/>
                <a:ahLst/>
                <a:cxnLst/>
                <a:rect l="l" t="t" r="r" b="b"/>
                <a:pathLst>
                  <a:path w="4380439" h="812800">
                    <a:moveTo>
                      <a:pt x="0" y="0"/>
                    </a:moveTo>
                    <a:lnTo>
                      <a:pt x="4380439" y="0"/>
                    </a:lnTo>
                    <a:lnTo>
                      <a:pt x="4380439" y="812800"/>
                    </a:lnTo>
                    <a:lnTo>
                      <a:pt x="0" y="812800"/>
                    </a:lnTo>
                    <a:close/>
                  </a:path>
                </a:pathLst>
              </a:custGeom>
              <a:solidFill>
                <a:srgbClr val="D61F2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20" name="Group 20"/>
            <p:cNvGrpSpPr/>
            <p:nvPr/>
          </p:nvGrpSpPr>
          <p:grpSpPr>
            <a:xfrm>
              <a:off x="0" y="0"/>
              <a:ext cx="2516346" cy="251634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3189" y="159146"/>
              <a:ext cx="869968" cy="1714223"/>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6389" y="515361"/>
              <a:ext cx="869968" cy="1714223"/>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4942" y="312161"/>
              <a:ext cx="869968" cy="1714223"/>
            </a:xfrm>
            <a:prstGeom prst="rect">
              <a:avLst/>
            </a:prstGeom>
          </p:spPr>
        </p:pic>
        <p:sp>
          <p:nvSpPr>
            <p:cNvPr id="26" name="TextBox 26"/>
            <p:cNvSpPr txBox="1"/>
            <p:nvPr/>
          </p:nvSpPr>
          <p:spPr>
            <a:xfrm>
              <a:off x="2887146" y="539566"/>
              <a:ext cx="11326652" cy="161544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Duy trì cân nặng hợp lí nhờ tăng phân giải lipid</a:t>
              </a:r>
            </a:p>
          </p:txBody>
        </p:sp>
      </p:grpSp>
      <p:sp>
        <p:nvSpPr>
          <p:cNvPr id="27" name="AutoShape 27"/>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8" name="TextBox 2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9" name="Picture 29"/>
          <p:cNvPicPr>
            <a:picLocks noChangeAspect="1"/>
          </p:cNvPicPr>
          <p:nvPr/>
        </p:nvPicPr>
        <p:blipFill>
          <a:blip r:embed="rId6"/>
          <a:srcRect/>
          <a:stretch>
            <a:fillRect/>
          </a:stretch>
        </p:blipFill>
        <p:spPr>
          <a:xfrm>
            <a:off x="9614652" y="1"/>
            <a:ext cx="2757160" cy="135825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2005" y="3248898"/>
            <a:ext cx="2615431" cy="3244791"/>
          </a:xfrm>
          <a:prstGeom prst="rect">
            <a:avLst/>
          </a:prstGeom>
        </p:spPr>
      </p:pic>
      <p:sp>
        <p:nvSpPr>
          <p:cNvPr id="31" name="TextBox 31"/>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318166" y="3109198"/>
            <a:ext cx="6185012" cy="2317354"/>
            <a:chOff x="0" y="0"/>
            <a:chExt cx="2737488" cy="1025395"/>
          </a:xfrm>
        </p:grpSpPr>
        <p:sp>
          <p:nvSpPr>
            <p:cNvPr id="9" name="Freeform 9"/>
            <p:cNvSpPr/>
            <p:nvPr/>
          </p:nvSpPr>
          <p:spPr>
            <a:xfrm>
              <a:off x="0" y="0"/>
              <a:ext cx="2737488" cy="1025395"/>
            </a:xfrm>
            <a:custGeom>
              <a:avLst/>
              <a:gdLst/>
              <a:ahLst/>
              <a:cxnLst/>
              <a:rect l="l" t="t" r="r" b="b"/>
              <a:pathLst>
                <a:path w="2737488" h="1025395">
                  <a:moveTo>
                    <a:pt x="0" y="0"/>
                  </a:moveTo>
                  <a:lnTo>
                    <a:pt x="2737488" y="0"/>
                  </a:lnTo>
                  <a:lnTo>
                    <a:pt x="2737488"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2317314" cy="23179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a:srcRect/>
          <a:stretch>
            <a:fillRect/>
          </a:stretch>
        </p:blipFill>
        <p:spPr>
          <a:xfrm>
            <a:off x="4391123" y="3596830"/>
            <a:ext cx="1854651" cy="1342653"/>
          </a:xfrm>
          <a:prstGeom prst="rect">
            <a:avLst/>
          </a:prstGeom>
        </p:spPr>
      </p:pic>
      <p:sp>
        <p:nvSpPr>
          <p:cNvPr id="15" name="TextBox 15"/>
          <p:cNvSpPr txBox="1"/>
          <p:nvPr/>
        </p:nvSpPr>
        <p:spPr>
          <a:xfrm>
            <a:off x="6610421" y="3221465"/>
            <a:ext cx="4645965" cy="211596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tạo tế bào cơ, tăng hấp thu glucose và sử dụng O2 tăng lưu lượng máu đến cơ nên tăng sức bền của cơ và tăng khối lượng cơ</a:t>
            </a:r>
          </a:p>
        </p:txBody>
      </p:sp>
      <p:sp>
        <p:nvSpPr>
          <p:cNvPr id="16" name="AutoShape 16"/>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8" name="Picture 18"/>
          <p:cNvPicPr>
            <a:picLocks noChangeAspect="1"/>
          </p:cNvPicPr>
          <p:nvPr/>
        </p:nvPicPr>
        <p:blipFill>
          <a:blip r:embed="rId3"/>
          <a:srcRect/>
          <a:stretch>
            <a:fillRect/>
          </a:stretch>
        </p:blipFill>
        <p:spPr>
          <a:xfrm>
            <a:off x="9614652" y="1"/>
            <a:ext cx="2757160" cy="135825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2005" y="3248898"/>
            <a:ext cx="2615431" cy="3244791"/>
          </a:xfrm>
          <a:prstGeom prst="rect">
            <a:avLst/>
          </a:prstGeom>
        </p:spPr>
      </p:pic>
      <p:sp>
        <p:nvSpPr>
          <p:cNvPr id="20" name="TextBox 20"/>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3" name="Group 3"/>
          <p:cNvGrpSpPr/>
          <p:nvPr/>
        </p:nvGrpSpPr>
        <p:grpSpPr>
          <a:xfrm>
            <a:off x="685622" y="1445892"/>
            <a:ext cx="10817582" cy="1491493"/>
            <a:chOff x="0" y="0"/>
            <a:chExt cx="21640800" cy="2982985"/>
          </a:xfrm>
        </p:grpSpPr>
        <p:grpSp>
          <p:nvGrpSpPr>
            <p:cNvPr id="4" name="Group 4"/>
            <p:cNvGrpSpPr/>
            <p:nvPr/>
          </p:nvGrpSpPr>
          <p:grpSpPr>
            <a:xfrm>
              <a:off x="815061" y="554958"/>
              <a:ext cx="20825739" cy="2428027"/>
              <a:chOff x="0" y="0"/>
              <a:chExt cx="4113726" cy="479610"/>
            </a:xfrm>
          </p:grpSpPr>
          <p:sp>
            <p:nvSpPr>
              <p:cNvPr id="5" name="Freeform 5"/>
              <p:cNvSpPr/>
              <p:nvPr/>
            </p:nvSpPr>
            <p:spPr>
              <a:xfrm>
                <a:off x="0" y="0"/>
                <a:ext cx="4113726" cy="479610"/>
              </a:xfrm>
              <a:custGeom>
                <a:avLst/>
                <a:gdLst/>
                <a:ahLst/>
                <a:cxnLst/>
                <a:rect l="l" t="t" r="r" b="b"/>
                <a:pathLst>
                  <a:path w="4113726" h="479610">
                    <a:moveTo>
                      <a:pt x="0" y="0"/>
                    </a:moveTo>
                    <a:lnTo>
                      <a:pt x="4113726" y="0"/>
                    </a:lnTo>
                    <a:lnTo>
                      <a:pt x="4113726" y="479610"/>
                    </a:lnTo>
                    <a:lnTo>
                      <a:pt x="0" y="479610"/>
                    </a:lnTo>
                    <a:close/>
                  </a:path>
                </a:pathLst>
              </a:custGeom>
              <a:solidFill>
                <a:srgbClr val="D2C7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630123" cy="1734173"/>
            </a:xfrm>
            <a:prstGeom prst="rect">
              <a:avLst/>
            </a:prstGeom>
          </p:spPr>
        </p:pic>
        <p:sp>
          <p:nvSpPr>
            <p:cNvPr id="8" name="TextBox 8"/>
            <p:cNvSpPr txBox="1"/>
            <p:nvPr/>
          </p:nvSpPr>
          <p:spPr>
            <a:xfrm>
              <a:off x="1706322" y="1002866"/>
              <a:ext cx="19283742"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Lập kế hoạch luyện tập thể dục thể thao cho bản thân nhằm nâng cao thể lực và có thể hình cân đối</a:t>
              </a:r>
            </a:p>
          </p:txBody>
        </p:sp>
      </p:grpSp>
      <p:sp>
        <p:nvSpPr>
          <p:cNvPr id="9" name="AutoShape 9"/>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0" name="TextBox 10"/>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1" name="Picture 11"/>
          <p:cNvPicPr>
            <a:picLocks noChangeAspect="1"/>
          </p:cNvPicPr>
          <p:nvPr/>
        </p:nvPicPr>
        <p:blipFill>
          <a:blip r:embed="rId4"/>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graphicFrame>
        <p:nvGraphicFramePr>
          <p:cNvPr id="13" name="Table 12"/>
          <p:cNvGraphicFramePr>
            <a:graphicFrameLocks noGrp="1"/>
          </p:cNvGraphicFramePr>
          <p:nvPr>
            <p:extLst>
              <p:ext uri="{D42A27DB-BD31-4B8C-83A1-F6EECF244321}">
                <p14:modId xmlns:p14="http://schemas.microsoft.com/office/powerpoint/2010/main" val="207519712"/>
              </p:ext>
            </p:extLst>
          </p:nvPr>
        </p:nvGraphicFramePr>
        <p:xfrm>
          <a:off x="1094870" y="3124200"/>
          <a:ext cx="10333542" cy="3566160"/>
        </p:xfrm>
        <a:graphic>
          <a:graphicData uri="http://schemas.openxmlformats.org/drawingml/2006/table">
            <a:tbl>
              <a:tblPr firstRow="1" firstCol="1" bandRow="1">
                <a:tableStyleId>{5C22544A-7EE6-4342-B048-85BDC9FD1C3A}</a:tableStyleId>
              </a:tblPr>
              <a:tblGrid>
                <a:gridCol w="503742"/>
                <a:gridCol w="4953000"/>
                <a:gridCol w="4876800"/>
              </a:tblGrid>
              <a:tr h="154933">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Ngày</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sáng</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chiều tối</a:t>
                      </a:r>
                      <a:endParaRPr lang="en-US" sz="1300">
                        <a:effectLst/>
                        <a:latin typeface="Arial" pitchFamily="34" charset="0"/>
                        <a:ea typeface="Calibri"/>
                        <a:cs typeface="Arial" pitchFamily="34" charset="0"/>
                      </a:endParaRPr>
                    </a:p>
                  </a:txBody>
                  <a:tcPr marL="38116" marR="38116" marT="0" marB="0" anchor="ctr"/>
                </a:tc>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1 - 2</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3 - 4</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r h="114516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5</a:t>
                      </a:r>
                    </a:p>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trở đi</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2909243"/>
            <a:chOff x="0" y="0"/>
            <a:chExt cx="2067561" cy="1149330"/>
          </a:xfrm>
        </p:grpSpPr>
        <p:sp>
          <p:nvSpPr>
            <p:cNvPr id="5" name="Freeform 5"/>
            <p:cNvSpPr/>
            <p:nvPr/>
          </p:nvSpPr>
          <p:spPr>
            <a:xfrm>
              <a:off x="0" y="0"/>
              <a:ext cx="2067561" cy="1149331"/>
            </a:xfrm>
            <a:custGeom>
              <a:avLst/>
              <a:gdLst/>
              <a:ahLst/>
              <a:cxnLst/>
              <a:rect l="l" t="t" r="r" b="b"/>
              <a:pathLst>
                <a:path w="2067561" h="1149331">
                  <a:moveTo>
                    <a:pt x="50296" y="0"/>
                  </a:moveTo>
                  <a:lnTo>
                    <a:pt x="2017265" y="0"/>
                  </a:lnTo>
                  <a:cubicBezTo>
                    <a:pt x="2045043" y="0"/>
                    <a:pt x="2067561" y="22518"/>
                    <a:pt x="2067561" y="50296"/>
                  </a:cubicBezTo>
                  <a:lnTo>
                    <a:pt x="2067561" y="1099034"/>
                  </a:lnTo>
                  <a:cubicBezTo>
                    <a:pt x="2067561" y="1126812"/>
                    <a:pt x="2045043" y="1149331"/>
                    <a:pt x="2017265" y="1149331"/>
                  </a:cubicBezTo>
                  <a:lnTo>
                    <a:pt x="50296" y="1149331"/>
                  </a:lnTo>
                  <a:cubicBezTo>
                    <a:pt x="22518" y="1149331"/>
                    <a:pt x="0" y="1126812"/>
                    <a:pt x="0" y="1099034"/>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807722"/>
            <a:chOff x="0" y="-66674"/>
            <a:chExt cx="9735086" cy="1615445"/>
          </a:xfrm>
        </p:grpSpPr>
        <p:sp>
          <p:nvSpPr>
            <p:cNvPr id="11" name="TextBox 11"/>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Mức độ và thời gian luyện tập tăng dần</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27929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Đảm bảo sự thích ứng của cơ thể</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3167377"/>
            <a:chOff x="0" y="0"/>
            <a:chExt cx="2067561" cy="1251309"/>
          </a:xfrm>
        </p:grpSpPr>
        <p:sp>
          <p:nvSpPr>
            <p:cNvPr id="5" name="Freeform 5"/>
            <p:cNvSpPr/>
            <p:nvPr/>
          </p:nvSpPr>
          <p:spPr>
            <a:xfrm>
              <a:off x="0" y="0"/>
              <a:ext cx="2067561" cy="1251309"/>
            </a:xfrm>
            <a:custGeom>
              <a:avLst/>
              <a:gdLst/>
              <a:ahLst/>
              <a:cxnLst/>
              <a:rect l="l" t="t" r="r" b="b"/>
              <a:pathLst>
                <a:path w="2067561" h="1251309">
                  <a:moveTo>
                    <a:pt x="50296" y="0"/>
                  </a:moveTo>
                  <a:lnTo>
                    <a:pt x="2017265" y="0"/>
                  </a:lnTo>
                  <a:cubicBezTo>
                    <a:pt x="2045043" y="0"/>
                    <a:pt x="2067561" y="22518"/>
                    <a:pt x="2067561" y="50296"/>
                  </a:cubicBezTo>
                  <a:lnTo>
                    <a:pt x="2067561" y="1201013"/>
                  </a:lnTo>
                  <a:cubicBezTo>
                    <a:pt x="2067561" y="1228791"/>
                    <a:pt x="2045043" y="1251309"/>
                    <a:pt x="2017265" y="1251309"/>
                  </a:cubicBezTo>
                  <a:lnTo>
                    <a:pt x="50296" y="1251309"/>
                  </a:lnTo>
                  <a:cubicBezTo>
                    <a:pt x="22518" y="1251309"/>
                    <a:pt x="0" y="1228791"/>
                    <a:pt x="0" y="1201013"/>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1230914"/>
            <a:chOff x="0" y="-66675"/>
            <a:chExt cx="9735087" cy="2461828"/>
          </a:xfrm>
        </p:grpSpPr>
        <p:sp>
          <p:nvSpPr>
            <p:cNvPr id="11" name="TextBox 11"/>
            <p:cNvSpPr txBox="1"/>
            <p:nvPr/>
          </p:nvSpPr>
          <p:spPr>
            <a:xfrm>
              <a:off x="1027332" y="-66675"/>
              <a:ext cx="8707755" cy="2461828"/>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khởi động kĩ trước khi luyện tập để phòng tránh chấn thương</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67934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Trang phục phù hợp, bổ sung nước hợp lý khi luyện tập</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SỰ PHÙ HỢP GIỮA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SỰ PHỐI HỢP HOẠT ĐỘNG CỦA CƠ – XƯƠNG – KHỚP</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BẢO VỆ HỆ VẬN ĐỘNG</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THỰC HÀNH SƠ CỨU VÀ BĂNG BÓ CHO NGƯỜI BỊ GÃY XƯƠNG</a:t>
            </a:r>
          </a:p>
        </p:txBody>
      </p:sp>
      <p:sp>
        <p:nvSpPr>
          <p:cNvPr id="19" name="AutoShape 19"/>
          <p:cNvSpPr/>
          <p:nvPr/>
        </p:nvSpPr>
        <p:spPr>
          <a:xfrm>
            <a:off x="-382588" y="737659"/>
            <a:ext cx="4327033" cy="0"/>
          </a:xfrm>
          <a:prstGeom prst="line">
            <a:avLst/>
          </a:prstGeom>
          <a:ln w="57150" cap="flat">
            <a:solidFill>
              <a:srgbClr val="D61F27"/>
            </a:solidFill>
            <a:prstDash val="solid"/>
            <a:headEnd type="none" w="sm" len="sm"/>
            <a:tailEnd type="oval" w="lg" len="lg"/>
          </a:ln>
        </p:spPr>
      </p:sp>
      <p:sp>
        <p:nvSpPr>
          <p:cNvPr id="20" name="AutoShape 20"/>
          <p:cNvSpPr/>
          <p:nvPr/>
        </p:nvSpPr>
        <p:spPr>
          <a:xfrm>
            <a:off x="8244379" y="763059"/>
            <a:ext cx="4327033" cy="0"/>
          </a:xfrm>
          <a:prstGeom prst="line">
            <a:avLst/>
          </a:prstGeom>
          <a:ln w="57150" cap="flat">
            <a:solidFill>
              <a:srgbClr val="D61F27"/>
            </a:solidFill>
            <a:prstDash val="solid"/>
            <a:headEnd type="oval" w="lg" len="lg"/>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596" y="1358255"/>
            <a:ext cx="10817582" cy="1750943"/>
            <a:chOff x="0" y="0"/>
            <a:chExt cx="21640800" cy="3501885"/>
          </a:xfrm>
        </p:grpSpPr>
        <p:grpSp>
          <p:nvGrpSpPr>
            <p:cNvPr id="5" name="Group 5"/>
            <p:cNvGrpSpPr/>
            <p:nvPr/>
          </p:nvGrpSpPr>
          <p:grpSpPr>
            <a:xfrm>
              <a:off x="0" y="0"/>
              <a:ext cx="21640800" cy="3501885"/>
              <a:chOff x="0" y="0"/>
              <a:chExt cx="4274726" cy="691730"/>
            </a:xfrm>
          </p:grpSpPr>
          <p:sp>
            <p:nvSpPr>
              <p:cNvPr id="6" name="Freeform 6"/>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nguyên nhân và cách phòng tránh một số bệnh, tật liên quan đến hệ vận động</a:t>
              </a:r>
            </a:p>
          </p:txBody>
        </p:sp>
      </p:grpSp>
      <p:sp>
        <p:nvSpPr>
          <p:cNvPr id="9" name="TextBox 9"/>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0" name="TextBox 10"/>
          <p:cNvSpPr txBox="1"/>
          <p:nvPr/>
        </p:nvSpPr>
        <p:spPr>
          <a:xfrm>
            <a:off x="685622" y="3204448"/>
            <a:ext cx="284991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4390118" y="1466327"/>
            <a:ext cx="3357571" cy="918794"/>
            <a:chOff x="0" y="0"/>
            <a:chExt cx="1326793" cy="362980"/>
          </a:xfrm>
        </p:grpSpPr>
        <p:sp>
          <p:nvSpPr>
            <p:cNvPr id="5" name="Freeform 5"/>
            <p:cNvSpPr/>
            <p:nvPr/>
          </p:nvSpPr>
          <p:spPr>
            <a:xfrm>
              <a:off x="0" y="0"/>
              <a:ext cx="1326793" cy="362980"/>
            </a:xfrm>
            <a:custGeom>
              <a:avLst/>
              <a:gdLst/>
              <a:ahLst/>
              <a:cxnLst/>
              <a:rect l="l" t="t" r="r" b="b"/>
              <a:pathLst>
                <a:path w="1326793" h="362980">
                  <a:moveTo>
                    <a:pt x="0" y="0"/>
                  </a:moveTo>
                  <a:lnTo>
                    <a:pt x="1326793" y="0"/>
                  </a:lnTo>
                  <a:lnTo>
                    <a:pt x="1326793" y="362980"/>
                  </a:lnTo>
                  <a:lnTo>
                    <a:pt x="0" y="362980"/>
                  </a:lnTo>
                  <a:close/>
                </a:path>
              </a:pathLst>
            </a:custGeom>
            <a:solidFill>
              <a:srgbClr val="D61F2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684139" y="3128071"/>
            <a:ext cx="5410273" cy="1775853"/>
            <a:chOff x="0" y="0"/>
            <a:chExt cx="2137949" cy="701572"/>
          </a:xfrm>
        </p:grpSpPr>
        <p:sp>
          <p:nvSpPr>
            <p:cNvPr id="8" name="Freeform 8"/>
            <p:cNvSpPr/>
            <p:nvPr/>
          </p:nvSpPr>
          <p:spPr>
            <a:xfrm>
              <a:off x="0" y="0"/>
              <a:ext cx="2137949" cy="701572"/>
            </a:xfrm>
            <a:custGeom>
              <a:avLst/>
              <a:gdLst/>
              <a:ahLst/>
              <a:cxnLst/>
              <a:rect l="l" t="t" r="r" b="b"/>
              <a:pathLst>
                <a:path w="2137949" h="701572">
                  <a:moveTo>
                    <a:pt x="0" y="0"/>
                  </a:moveTo>
                  <a:lnTo>
                    <a:pt x="2137949" y="0"/>
                  </a:lnTo>
                  <a:lnTo>
                    <a:pt x="2137949" y="701572"/>
                  </a:lnTo>
                  <a:lnTo>
                    <a:pt x="0" y="701572"/>
                  </a:lnTo>
                  <a:close/>
                </a:path>
              </a:pathLst>
            </a:custGeom>
            <a:solidFill>
              <a:srgbClr val="184375"/>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l="9483" t="14989" r="7195"/>
          <a:stretch>
            <a:fillRect/>
          </a:stretch>
        </p:blipFill>
        <p:spPr>
          <a:xfrm>
            <a:off x="6159939" y="3128071"/>
            <a:ext cx="5375007" cy="2870704"/>
          </a:xfrm>
          <a:prstGeom prst="rect">
            <a:avLst/>
          </a:prstGeom>
        </p:spPr>
      </p:pic>
      <p:pic>
        <p:nvPicPr>
          <p:cNvPr id="11" name="Picture 11"/>
          <p:cNvPicPr>
            <a:picLocks noChangeAspect="1"/>
          </p:cNvPicPr>
          <p:nvPr/>
        </p:nvPicPr>
        <p:blipFill>
          <a:blip r:embed="rId3"/>
          <a:srcRect/>
          <a:stretch>
            <a:fillRect/>
          </a:stretch>
        </p:blipFill>
        <p:spPr>
          <a:xfrm>
            <a:off x="6659273" y="1018475"/>
            <a:ext cx="1088415" cy="1814498"/>
          </a:xfrm>
          <a:prstGeom prst="rect">
            <a:avLst/>
          </a:prstGeom>
        </p:spPr>
      </p:pic>
      <p:pic>
        <p:nvPicPr>
          <p:cNvPr id="12" name="Picture 12"/>
          <p:cNvPicPr>
            <a:picLocks noChangeAspect="1"/>
          </p:cNvPicPr>
          <p:nvPr/>
        </p:nvPicPr>
        <p:blipFill>
          <a:blip r:embed="rId4"/>
          <a:srcRect/>
          <a:stretch>
            <a:fillRect/>
          </a:stretch>
        </p:blipFill>
        <p:spPr>
          <a:xfrm>
            <a:off x="9614652" y="1"/>
            <a:ext cx="2757160" cy="1358255"/>
          </a:xfrm>
          <a:prstGeom prst="rect">
            <a:avLst/>
          </a:prstGeom>
        </p:spPr>
      </p:pic>
      <p:pic>
        <p:nvPicPr>
          <p:cNvPr id="13" name="Picture 13"/>
          <p:cNvPicPr>
            <a:picLocks noChangeAspect="1"/>
          </p:cNvPicPr>
          <p:nvPr/>
        </p:nvPicPr>
        <p:blipFill>
          <a:blip r:embed="rId5"/>
          <a:srcRect/>
          <a:stretch>
            <a:fillRect/>
          </a:stretch>
        </p:blipFill>
        <p:spPr>
          <a:xfrm>
            <a:off x="1397779" y="5043624"/>
            <a:ext cx="3919511" cy="931127"/>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390118" y="1704532"/>
            <a:ext cx="330946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Loãng xương</a:t>
            </a:r>
          </a:p>
        </p:txBody>
      </p:sp>
      <p:sp>
        <p:nvSpPr>
          <p:cNvPr id="16" name="TextBox 16"/>
          <p:cNvSpPr txBox="1"/>
          <p:nvPr/>
        </p:nvSpPr>
        <p:spPr>
          <a:xfrm>
            <a:off x="991796" y="3369371"/>
            <a:ext cx="4884208"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EEB"/>
                </a:solidFill>
                <a:latin typeface="Arial" pitchFamily="34" charset="0"/>
              </a:rPr>
              <a:t>Loãng xương do cơ thể thiếu calcium và vitamin D; tuổi cao; thay đổi hormone,… </a:t>
            </a:r>
          </a:p>
        </p:txBody>
      </p:sp>
      <p:sp>
        <p:nvSpPr>
          <p:cNvPr id="17" name="TextBox 17"/>
          <p:cNvSpPr txBox="1"/>
          <p:nvPr/>
        </p:nvSpPr>
        <p:spPr>
          <a:xfrm>
            <a:off x="2777446" y="6222400"/>
            <a:ext cx="6633934" cy="384529"/>
          </a:xfrm>
          <a:prstGeom prst="rect">
            <a:avLst/>
          </a:prstGeom>
        </p:spPr>
        <p:txBody>
          <a:bodyPr lIns="0" tIns="0" rIns="0" bIns="0" rtlCol="0" anchor="t">
            <a:spAutoFit/>
          </a:bodyPr>
          <a:lstStyle/>
          <a:p>
            <a:pPr algn="ctr">
              <a:lnSpc>
                <a:spcPts val="3266"/>
              </a:lnSpc>
              <a:spcBef>
                <a:spcPct val="0"/>
              </a:spcBef>
            </a:pPr>
            <a:r>
              <a:rPr lang="en-US" sz="2300" b="1">
                <a:solidFill>
                  <a:srgbClr val="DE0C17"/>
                </a:solidFill>
                <a:latin typeface="Arial" pitchFamily="34" charset="0"/>
              </a:rPr>
              <a:t>Loãng xương làm cho xương giòn, dễ gãy</a:t>
            </a:r>
          </a:p>
        </p:txBody>
      </p:sp>
      <p:sp>
        <p:nvSpPr>
          <p:cNvPr id="18" name="AutoShape 18"/>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9" name="TextBox 19"/>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52398" y="3299521"/>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3522520" y="1590438"/>
            <a:ext cx="5146699" cy="918794"/>
            <a:chOff x="0" y="0"/>
            <a:chExt cx="2033794" cy="362980"/>
          </a:xfrm>
        </p:grpSpPr>
        <p:sp>
          <p:nvSpPr>
            <p:cNvPr id="8" name="Freeform 8"/>
            <p:cNvSpPr/>
            <p:nvPr/>
          </p:nvSpPr>
          <p:spPr>
            <a:xfrm>
              <a:off x="0" y="0"/>
              <a:ext cx="2033793" cy="362980"/>
            </a:xfrm>
            <a:custGeom>
              <a:avLst/>
              <a:gdLst/>
              <a:ahLst/>
              <a:cxnLst/>
              <a:rect l="l" t="t" r="r" b="b"/>
              <a:pathLst>
                <a:path w="2033793" h="362980">
                  <a:moveTo>
                    <a:pt x="0" y="0"/>
                  </a:moveTo>
                  <a:lnTo>
                    <a:pt x="2033793" y="0"/>
                  </a:lnTo>
                  <a:lnTo>
                    <a:pt x="203379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7580804" y="1142586"/>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a:stretch>
            <a:fillRect/>
          </a:stretch>
        </p:blipFill>
        <p:spPr>
          <a:xfrm>
            <a:off x="6129655" y="3299521"/>
            <a:ext cx="4637986" cy="3061868"/>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3522520" y="1828643"/>
            <a:ext cx="514669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Bong gân, trật khớp, gãy xương</a:t>
            </a:r>
          </a:p>
        </p:txBody>
      </p:sp>
      <p:sp>
        <p:nvSpPr>
          <p:cNvPr id="15" name="TextBox 15"/>
          <p:cNvSpPr txBox="1"/>
          <p:nvPr/>
        </p:nvSpPr>
        <p:spPr>
          <a:xfrm>
            <a:off x="915430" y="3487868"/>
            <a:ext cx="4884208" cy="2540696"/>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Bong gân, trật khớp, gãy xương do:</a:t>
            </a:r>
          </a:p>
          <a:p>
            <a:pPr algn="just">
              <a:lnSpc>
                <a:spcPts val="3266"/>
              </a:lnSpc>
            </a:pPr>
            <a:r>
              <a:rPr lang="en-US" sz="2300" b="1">
                <a:solidFill>
                  <a:srgbClr val="FFFEEB"/>
                </a:solidFill>
                <a:latin typeface="Arial" pitchFamily="34" charset="0"/>
              </a:rPr>
              <a:t>. Chấn thương khi thể thao</a:t>
            </a:r>
          </a:p>
          <a:p>
            <a:pPr algn="just">
              <a:lnSpc>
                <a:spcPct val="120000"/>
              </a:lnSpc>
            </a:pPr>
            <a:r>
              <a:rPr lang="en-US" sz="2300" b="1">
                <a:solidFill>
                  <a:srgbClr val="FFFEEB"/>
                </a:solidFill>
                <a:latin typeface="Arial" pitchFamily="34" charset="0"/>
              </a:rPr>
              <a:t>. Tai nạn trong sinh hoạt</a:t>
            </a:r>
          </a:p>
          <a:p>
            <a:pPr algn="just">
              <a:lnSpc>
                <a:spcPts val="3266"/>
              </a:lnSpc>
            </a:pPr>
            <a:r>
              <a:rPr lang="en-US" sz="2300" b="1">
                <a:solidFill>
                  <a:srgbClr val="FFFEEB"/>
                </a:solidFill>
                <a:latin typeface="Arial" pitchFamily="34" charset="0"/>
              </a:rPr>
              <a:t>. Bê vác vật nặng quá sức</a:t>
            </a:r>
          </a:p>
          <a:p>
            <a:pPr algn="just">
              <a:lnSpc>
                <a:spcPts val="3266"/>
              </a:lnSpc>
              <a:spcBef>
                <a:spcPct val="0"/>
              </a:spcBef>
            </a:pPr>
            <a:r>
              <a:rPr lang="en-US" sz="2300" b="1">
                <a:solidFill>
                  <a:srgbClr val="FFFEEB"/>
                </a:solidFill>
                <a:latin typeface="Arial" pitchFamily="34" charset="0"/>
              </a:rPr>
              <a:t>. Vận động sai tư thế</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4955418" y="1590438"/>
            <a:ext cx="2423932" cy="918794"/>
            <a:chOff x="0" y="0"/>
            <a:chExt cx="957852" cy="362980"/>
          </a:xfrm>
        </p:grpSpPr>
        <p:sp>
          <p:nvSpPr>
            <p:cNvPr id="8" name="Freeform 8"/>
            <p:cNvSpPr/>
            <p:nvPr/>
          </p:nvSpPr>
          <p:spPr>
            <a:xfrm>
              <a:off x="0" y="0"/>
              <a:ext cx="957852" cy="362980"/>
            </a:xfrm>
            <a:custGeom>
              <a:avLst/>
              <a:gdLst/>
              <a:ahLst/>
              <a:cxnLst/>
              <a:rect l="l" t="t" r="r" b="b"/>
              <a:pathLst>
                <a:path w="957852" h="362980">
                  <a:moveTo>
                    <a:pt x="0" y="0"/>
                  </a:moveTo>
                  <a:lnTo>
                    <a:pt x="957852" y="0"/>
                  </a:lnTo>
                  <a:lnTo>
                    <a:pt x="957852"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5843" t="9569" r="231"/>
          <a:stretch>
            <a:fillRect/>
          </a:stretch>
        </p:blipFill>
        <p:spPr>
          <a:xfrm>
            <a:off x="6290934" y="3203203"/>
            <a:ext cx="5212270" cy="3339881"/>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cơ </a:t>
            </a:r>
          </a:p>
        </p:txBody>
      </p:sp>
      <p:sp>
        <p:nvSpPr>
          <p:cNvPr id="15" name="TextBox 15"/>
          <p:cNvSpPr txBox="1"/>
          <p:nvPr/>
        </p:nvSpPr>
        <p:spPr>
          <a:xfrm>
            <a:off x="948654" y="3391550"/>
            <a:ext cx="4884208" cy="2542234"/>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Viêm cơ do:</a:t>
            </a:r>
          </a:p>
          <a:p>
            <a:pPr algn="just">
              <a:lnSpc>
                <a:spcPct val="120000"/>
              </a:lnSpc>
            </a:pPr>
            <a:r>
              <a:rPr lang="en-US" sz="2300" b="1">
                <a:solidFill>
                  <a:srgbClr val="FFFEEB"/>
                </a:solidFill>
                <a:latin typeface="Arial" pitchFamily="34" charset="0"/>
              </a:rPr>
              <a:t>. Nhiễm khuẩn khi bị tổn thương trên da</a:t>
            </a:r>
          </a:p>
          <a:p>
            <a:pPr algn="just">
              <a:lnSpc>
                <a:spcPts val="3266"/>
              </a:lnSpc>
              <a:spcBef>
                <a:spcPct val="0"/>
              </a:spcBef>
            </a:pPr>
            <a:r>
              <a:rPr lang="en-US" sz="2300" b="1">
                <a:solidFill>
                  <a:srgbClr val="FFFEEB"/>
                </a:solidFill>
                <a:latin typeface="Arial" pitchFamily="34" charset="0"/>
              </a:rPr>
              <a:t>. Dụng cụ tiêm truyền, châm cứu, phẫu thuật không đảm bảo vô trùng</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145428"/>
            <a:chOff x="0" y="0"/>
            <a:chExt cx="2137949" cy="847577"/>
          </a:xfrm>
        </p:grpSpPr>
        <p:sp>
          <p:nvSpPr>
            <p:cNvPr id="5" name="Freeform 5"/>
            <p:cNvSpPr/>
            <p:nvPr/>
          </p:nvSpPr>
          <p:spPr>
            <a:xfrm>
              <a:off x="0" y="0"/>
              <a:ext cx="2137949" cy="847577"/>
            </a:xfrm>
            <a:custGeom>
              <a:avLst/>
              <a:gdLst/>
              <a:ahLst/>
              <a:cxnLst/>
              <a:rect l="l" t="t" r="r" b="b"/>
              <a:pathLst>
                <a:path w="2137949" h="847577">
                  <a:moveTo>
                    <a:pt x="0" y="0"/>
                  </a:moveTo>
                  <a:lnTo>
                    <a:pt x="2137949" y="0"/>
                  </a:lnTo>
                  <a:lnTo>
                    <a:pt x="2137949" y="847577"/>
                  </a:lnTo>
                  <a:lnTo>
                    <a:pt x="0" y="84757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7" name="Group 7"/>
          <p:cNvGrpSpPr/>
          <p:nvPr/>
        </p:nvGrpSpPr>
        <p:grpSpPr>
          <a:xfrm>
            <a:off x="4958332" y="1590438"/>
            <a:ext cx="2421017" cy="918794"/>
            <a:chOff x="0" y="0"/>
            <a:chExt cx="956700" cy="362980"/>
          </a:xfrm>
        </p:grpSpPr>
        <p:sp>
          <p:nvSpPr>
            <p:cNvPr id="8" name="Freeform 8"/>
            <p:cNvSpPr/>
            <p:nvPr/>
          </p:nvSpPr>
          <p:spPr>
            <a:xfrm>
              <a:off x="0" y="0"/>
              <a:ext cx="956701" cy="362980"/>
            </a:xfrm>
            <a:custGeom>
              <a:avLst/>
              <a:gdLst/>
              <a:ahLst/>
              <a:cxnLst/>
              <a:rect l="l" t="t" r="r" b="b"/>
              <a:pathLst>
                <a:path w="956701" h="362980">
                  <a:moveTo>
                    <a:pt x="0" y="0"/>
                  </a:moveTo>
                  <a:lnTo>
                    <a:pt x="956701" y="0"/>
                  </a:lnTo>
                  <a:lnTo>
                    <a:pt x="956701"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sp>
        <p:nvSpPr>
          <p:cNvPr id="12" name="AutoShape 12"/>
          <p:cNvSpPr/>
          <p:nvPr/>
        </p:nvSpPr>
        <p:spPr>
          <a:xfrm>
            <a:off x="3930896" y="2807573"/>
            <a:ext cx="4327033" cy="0"/>
          </a:xfrm>
          <a:prstGeom prst="line">
            <a:avLst/>
          </a:prstGeom>
          <a:ln w="38100" cap="flat">
            <a:solidFill>
              <a:srgbClr val="D61F27"/>
            </a:solidFill>
            <a:prstDash val="solid"/>
            <a:headEnd type="none" w="sm" len="sm"/>
            <a:tailEnd type="none" w="sm" len="sm"/>
          </a:ln>
        </p:spPr>
      </p:sp>
      <p:pic>
        <p:nvPicPr>
          <p:cNvPr id="13" name="Picture 13"/>
          <p:cNvPicPr>
            <a:picLocks noChangeAspect="1"/>
          </p:cNvPicPr>
          <p:nvPr/>
        </p:nvPicPr>
        <p:blipFill>
          <a:blip r:embed="rId4"/>
          <a:srcRect/>
          <a:stretch>
            <a:fillRect/>
          </a:stretch>
        </p:blipFill>
        <p:spPr>
          <a:xfrm>
            <a:off x="6174526" y="3248448"/>
            <a:ext cx="4818706" cy="3211299"/>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khớp </a:t>
            </a:r>
          </a:p>
        </p:txBody>
      </p:sp>
      <p:sp>
        <p:nvSpPr>
          <p:cNvPr id="16" name="TextBox 16"/>
          <p:cNvSpPr txBox="1"/>
          <p:nvPr/>
        </p:nvSpPr>
        <p:spPr>
          <a:xfrm>
            <a:off x="948654" y="3391550"/>
            <a:ext cx="4884208" cy="1692771"/>
          </a:xfrm>
          <a:prstGeom prst="rect">
            <a:avLst/>
          </a:prstGeom>
        </p:spPr>
        <p:txBody>
          <a:bodyPr lIns="0" tIns="0" rIns="0" bIns="0" rtlCol="0" anchor="t">
            <a:spAutoFit/>
          </a:bodyPr>
          <a:lstStyle/>
          <a:p>
            <a:pPr algn="just">
              <a:lnSpc>
                <a:spcPct val="120000"/>
              </a:lnSpc>
            </a:pPr>
            <a:r>
              <a:rPr lang="en-US" sz="2300" b="1">
                <a:solidFill>
                  <a:srgbClr val="FFFEEB"/>
                </a:solidFill>
                <a:latin typeface="Arial" pitchFamily="34" charset="0"/>
              </a:rPr>
              <a:t>Viêm khớp do:</a:t>
            </a:r>
          </a:p>
          <a:p>
            <a:pPr algn="just">
              <a:lnSpc>
                <a:spcPct val="120000"/>
              </a:lnSpc>
            </a:pPr>
            <a:r>
              <a:rPr lang="en-US" sz="2300" b="1">
                <a:solidFill>
                  <a:srgbClr val="FFFEEB"/>
                </a:solidFill>
                <a:latin typeface="Arial" pitchFamily="34" charset="0"/>
              </a:rPr>
              <a:t>. Nhiễm khuẩn tại khớp</a:t>
            </a:r>
          </a:p>
          <a:p>
            <a:pPr algn="just">
              <a:lnSpc>
                <a:spcPct val="120000"/>
              </a:lnSpc>
            </a:pPr>
            <a:r>
              <a:rPr lang="en-US" sz="2300" b="1">
                <a:solidFill>
                  <a:srgbClr val="FFFEEB"/>
                </a:solidFill>
                <a:latin typeface="Arial" pitchFamily="34" charset="0"/>
              </a:rPr>
              <a:t>. Rối loạn chuyển hóa</a:t>
            </a:r>
          </a:p>
          <a:p>
            <a:pPr algn="just">
              <a:lnSpc>
                <a:spcPct val="120000"/>
              </a:lnSpc>
              <a:spcBef>
                <a:spcPct val="0"/>
              </a:spcBef>
            </a:pPr>
            <a:r>
              <a:rPr lang="en-US" sz="2300" b="1">
                <a:solidFill>
                  <a:srgbClr val="FFFEEB"/>
                </a:solidFill>
                <a:latin typeface="Arial" pitchFamily="34" charset="0"/>
              </a:rPr>
              <a:t>. Thừa cân, béo phì,…</a:t>
            </a:r>
          </a:p>
        </p:txBody>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626946" cy="3295147"/>
            <a:chOff x="0" y="0"/>
            <a:chExt cx="2223570" cy="1301787"/>
          </a:xfrm>
        </p:grpSpPr>
        <p:sp>
          <p:nvSpPr>
            <p:cNvPr id="5" name="Freeform 5"/>
            <p:cNvSpPr/>
            <p:nvPr/>
          </p:nvSpPr>
          <p:spPr>
            <a:xfrm>
              <a:off x="0" y="0"/>
              <a:ext cx="2223570" cy="1301787"/>
            </a:xfrm>
            <a:custGeom>
              <a:avLst/>
              <a:gdLst/>
              <a:ahLst/>
              <a:cxnLst/>
              <a:rect l="l" t="t" r="r" b="b"/>
              <a:pathLst>
                <a:path w="2223570" h="1301787">
                  <a:moveTo>
                    <a:pt x="0" y="0"/>
                  </a:moveTo>
                  <a:lnTo>
                    <a:pt x="2223570" y="0"/>
                  </a:lnTo>
                  <a:lnTo>
                    <a:pt x="2223570" y="1301787"/>
                  </a:lnTo>
                  <a:lnTo>
                    <a:pt x="0" y="130178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2724987" y="1590438"/>
            <a:ext cx="7109779" cy="918794"/>
            <a:chOff x="0" y="0"/>
            <a:chExt cx="2809533" cy="362980"/>
          </a:xfrm>
        </p:grpSpPr>
        <p:sp>
          <p:nvSpPr>
            <p:cNvPr id="8" name="Freeform 8"/>
            <p:cNvSpPr/>
            <p:nvPr/>
          </p:nvSpPr>
          <p:spPr>
            <a:xfrm>
              <a:off x="0" y="0"/>
              <a:ext cx="2809533" cy="362980"/>
            </a:xfrm>
            <a:custGeom>
              <a:avLst/>
              <a:gdLst/>
              <a:ahLst/>
              <a:cxnLst/>
              <a:rect l="l" t="t" r="r" b="b"/>
              <a:pathLst>
                <a:path w="2809533" h="362980">
                  <a:moveTo>
                    <a:pt x="0" y="0"/>
                  </a:moveTo>
                  <a:lnTo>
                    <a:pt x="2809533" y="0"/>
                  </a:lnTo>
                  <a:lnTo>
                    <a:pt x="280953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8811731"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2604" r="2604"/>
          <a:stretch>
            <a:fillRect/>
          </a:stretch>
        </p:blipFill>
        <p:spPr>
          <a:xfrm>
            <a:off x="6506849" y="3203203"/>
            <a:ext cx="4996355" cy="3295147"/>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2724987" y="1855120"/>
            <a:ext cx="710977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Còi xương, mềm xương, cọng vẹo cột sống </a:t>
            </a:r>
          </a:p>
        </p:txBody>
      </p:sp>
      <p:sp>
        <p:nvSpPr>
          <p:cNvPr id="15" name="TextBox 15"/>
          <p:cNvSpPr txBox="1"/>
          <p:nvPr/>
        </p:nvSpPr>
        <p:spPr>
          <a:xfrm>
            <a:off x="851910" y="3384550"/>
            <a:ext cx="5242502" cy="2962349"/>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Còi xương, mềm xương, cọng vẹo cột sống do:</a:t>
            </a:r>
          </a:p>
          <a:p>
            <a:pPr algn="just">
              <a:lnSpc>
                <a:spcPts val="3266"/>
              </a:lnSpc>
            </a:pPr>
            <a:r>
              <a:rPr lang="en-US" sz="2300" b="1">
                <a:solidFill>
                  <a:srgbClr val="FFFEEB"/>
                </a:solidFill>
                <a:latin typeface="Arial" pitchFamily="34" charset="0"/>
              </a:rPr>
              <a:t>.  Cơ thể thiếu calcium và vitamin D</a:t>
            </a:r>
          </a:p>
          <a:p>
            <a:pPr algn="just">
              <a:lnSpc>
                <a:spcPts val="3266"/>
              </a:lnSpc>
            </a:pPr>
            <a:r>
              <a:rPr lang="en-US" sz="2300" b="1">
                <a:solidFill>
                  <a:srgbClr val="FFFEEB"/>
                </a:solidFill>
                <a:latin typeface="Arial" pitchFamily="34" charset="0"/>
              </a:rPr>
              <a:t>. Rối loạn chuyển hóa vitamin D</a:t>
            </a:r>
          </a:p>
          <a:p>
            <a:pPr algn="just">
              <a:lnSpc>
                <a:spcPct val="120000"/>
              </a:lnSpc>
            </a:pPr>
            <a:r>
              <a:rPr lang="en-US" sz="2300" b="1">
                <a:solidFill>
                  <a:srgbClr val="FFFEEB"/>
                </a:solidFill>
                <a:latin typeface="Arial" pitchFamily="34" charset="0"/>
              </a:rPr>
              <a:t>. Tư thế sinh hoạt không phù hợp</a:t>
            </a:r>
          </a:p>
          <a:p>
            <a:pPr algn="just">
              <a:lnSpc>
                <a:spcPts val="3266"/>
              </a:lnSpc>
              <a:spcBef>
                <a:spcPct val="0"/>
              </a:spcBef>
            </a:pPr>
            <a:r>
              <a:rPr lang="en-US" sz="2300" b="1">
                <a:solidFill>
                  <a:srgbClr val="FFFEEB"/>
                </a:solidFill>
                <a:latin typeface="Arial" pitchFamily="34" charset="0"/>
              </a:rPr>
              <a:t>. Cường độ lao động không phù hợp với lứa tuổi</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grpSp>
        <p:nvGrpSpPr>
          <p:cNvPr id="5" name="Group 5"/>
          <p:cNvGrpSpPr/>
          <p:nvPr/>
        </p:nvGrpSpPr>
        <p:grpSpPr>
          <a:xfrm>
            <a:off x="685614" y="1192650"/>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1024052" y="2751552"/>
            <a:ext cx="10140725" cy="846386"/>
            <a:chOff x="0" y="-66674"/>
            <a:chExt cx="20286733" cy="1692773"/>
          </a:xfrm>
        </p:grpSpPr>
        <p:grpSp>
          <p:nvGrpSpPr>
            <p:cNvPr id="9" name="Group 9"/>
            <p:cNvGrpSpPr/>
            <p:nvPr/>
          </p:nvGrpSpPr>
          <p:grpSpPr>
            <a:xfrm>
              <a:off x="0" y="423365"/>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011133" y="-66674"/>
              <a:ext cx="19275600"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Duy trì chế độ ăn đủ chất và cân đối, bổ sung vitamin và các khoáng chất thiết yếu</a:t>
              </a:r>
            </a:p>
          </p:txBody>
        </p:sp>
      </p:grpSp>
      <p:grpSp>
        <p:nvGrpSpPr>
          <p:cNvPr id="13" name="Group 13"/>
          <p:cNvGrpSpPr/>
          <p:nvPr/>
        </p:nvGrpSpPr>
        <p:grpSpPr>
          <a:xfrm>
            <a:off x="1024052" y="4087168"/>
            <a:ext cx="10140725" cy="423193"/>
            <a:chOff x="0" y="-66674"/>
            <a:chExt cx="20286733" cy="846387"/>
          </a:xfrm>
        </p:grpSpPr>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TextBox 1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Vận động đúng cách</a:t>
              </a:r>
            </a:p>
          </p:txBody>
        </p:sp>
      </p:grpSp>
      <p:grpSp>
        <p:nvGrpSpPr>
          <p:cNvPr id="18" name="Group 18"/>
          <p:cNvGrpSpPr/>
          <p:nvPr/>
        </p:nvGrpSpPr>
        <p:grpSpPr>
          <a:xfrm>
            <a:off x="1024046" y="3625736"/>
            <a:ext cx="10140725" cy="423193"/>
            <a:chOff x="0" y="-66674"/>
            <a:chExt cx="20286733" cy="846387"/>
          </a:xfrm>
        </p:grpSpPr>
        <p:grpSp>
          <p:nvGrpSpPr>
            <p:cNvPr id="19" name="Group 19"/>
            <p:cNvGrpSpPr/>
            <p:nvPr/>
          </p:nvGrpSpPr>
          <p:grpSpPr>
            <a:xfrm>
              <a:off x="0" y="21231"/>
              <a:ext cx="685736" cy="68573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Tắm nắng</a:t>
              </a:r>
            </a:p>
          </p:txBody>
        </p:sp>
      </p:grpSp>
      <p:grpSp>
        <p:nvGrpSpPr>
          <p:cNvPr id="23" name="Group 23"/>
          <p:cNvGrpSpPr/>
          <p:nvPr/>
        </p:nvGrpSpPr>
        <p:grpSpPr>
          <a:xfrm>
            <a:off x="1024052" y="4548602"/>
            <a:ext cx="10140725" cy="423193"/>
            <a:chOff x="0" y="-66674"/>
            <a:chExt cx="20286733" cy="846387"/>
          </a:xfrm>
        </p:grpSpPr>
        <p:grpSp>
          <p:nvGrpSpPr>
            <p:cNvPr id="24" name="Group 24"/>
            <p:cNvGrpSpPr/>
            <p:nvPr/>
          </p:nvGrpSpPr>
          <p:grpSpPr>
            <a:xfrm>
              <a:off x="0" y="21231"/>
              <a:ext cx="685736" cy="68573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7" name="TextBox 2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 đứng, ngồi đúng tư thế</a:t>
              </a:r>
            </a:p>
          </p:txBody>
        </p:sp>
      </p:grpSp>
      <p:grpSp>
        <p:nvGrpSpPr>
          <p:cNvPr id="28" name="Group 28"/>
          <p:cNvGrpSpPr/>
          <p:nvPr/>
        </p:nvGrpSpPr>
        <p:grpSpPr>
          <a:xfrm>
            <a:off x="1024048" y="5010035"/>
            <a:ext cx="10140725" cy="423193"/>
            <a:chOff x="0" y="-66674"/>
            <a:chExt cx="20286733" cy="846387"/>
          </a:xfrm>
        </p:grpSpPr>
        <p:grpSp>
          <p:nvGrpSpPr>
            <p:cNvPr id="29" name="Group 29"/>
            <p:cNvGrpSpPr/>
            <p:nvPr/>
          </p:nvGrpSpPr>
          <p:grpSpPr>
            <a:xfrm>
              <a:off x="0" y="21231"/>
              <a:ext cx="685736" cy="685736"/>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2" name="TextBox 3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Điều chỉnh cân nặng phù hợp</a:t>
              </a:r>
            </a:p>
          </p:txBody>
        </p:sp>
      </p:grpSp>
      <p:grpSp>
        <p:nvGrpSpPr>
          <p:cNvPr id="33" name="Group 33"/>
          <p:cNvGrpSpPr/>
          <p:nvPr/>
        </p:nvGrpSpPr>
        <p:grpSpPr>
          <a:xfrm>
            <a:off x="1024052" y="5471468"/>
            <a:ext cx="7388988" cy="846386"/>
            <a:chOff x="0" y="-66674"/>
            <a:chExt cx="14781825" cy="1692773"/>
          </a:xfrm>
        </p:grpSpPr>
        <p:grpSp>
          <p:nvGrpSpPr>
            <p:cNvPr id="34" name="Group 34"/>
            <p:cNvGrpSpPr/>
            <p:nvPr/>
          </p:nvGrpSpPr>
          <p:grpSpPr>
            <a:xfrm>
              <a:off x="0" y="423365"/>
              <a:ext cx="685736" cy="685736"/>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7" name="TextBox 37"/>
            <p:cNvSpPr txBox="1"/>
            <p:nvPr/>
          </p:nvSpPr>
          <p:spPr>
            <a:xfrm>
              <a:off x="1011133" y="-66674"/>
              <a:ext cx="13770692"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Tránh những thói quen ảnh hưởng không tốt đến hệ vận động (mang vật nặng một bên,…)</a:t>
              </a:r>
            </a:p>
          </p:txBody>
        </p:sp>
      </p:grpSp>
      <p:pic>
        <p:nvPicPr>
          <p:cNvPr id="38" name="Picture 38"/>
          <p:cNvPicPr>
            <a:picLocks noChangeAspect="1"/>
          </p:cNvPicPr>
          <p:nvPr/>
        </p:nvPicPr>
        <p:blipFill>
          <a:blip r:embed="rId3"/>
          <a:srcRect/>
          <a:stretch>
            <a:fillRect/>
          </a:stretch>
        </p:blipFill>
        <p:spPr>
          <a:xfrm>
            <a:off x="8685240" y="3273839"/>
            <a:ext cx="2479537" cy="2997200"/>
          </a:xfrm>
          <a:prstGeom prst="rect">
            <a:avLst/>
          </a:prstGeom>
        </p:spPr>
      </p:pic>
      <p:sp>
        <p:nvSpPr>
          <p:cNvPr id="39" name="TextBox 39"/>
          <p:cNvSpPr txBox="1"/>
          <p:nvPr/>
        </p:nvSpPr>
        <p:spPr>
          <a:xfrm>
            <a:off x="4763833" y="87843"/>
            <a:ext cx="4723853" cy="846386"/>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40" name="TextBox 40"/>
          <p:cNvSpPr txBox="1"/>
          <p:nvPr/>
        </p:nvSpPr>
        <p:spPr>
          <a:xfrm>
            <a:off x="1024048" y="1453506"/>
            <a:ext cx="10140725" cy="1269578"/>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Các bệnh về hệ vận động gây tổn thương cấu trúc của cơ, xương, khớp, gân và dây chằng, từ đó làm hệ vận động suy yếu. Để phòng các bệnh về hệ vận động, cần</a:t>
            </a:r>
          </a:p>
        </p:txBody>
      </p:sp>
      <p:sp>
        <p:nvSpPr>
          <p:cNvPr id="41" name="TextBox 41"/>
          <p:cNvSpPr txBox="1"/>
          <p:nvPr/>
        </p:nvSpPr>
        <p:spPr>
          <a:xfrm>
            <a:off x="685622" y="464609"/>
            <a:ext cx="3944900"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pic>
        <p:nvPicPr>
          <p:cNvPr id="5" name="Picture 5"/>
          <p:cNvPicPr>
            <a:picLocks noChangeAspect="1"/>
          </p:cNvPicPr>
          <p:nvPr/>
        </p:nvPicPr>
        <p:blipFill>
          <a:blip r:embed="rId3"/>
          <a:srcRect b="2772"/>
          <a:stretch>
            <a:fillRect/>
          </a:stretch>
        </p:blipFill>
        <p:spPr>
          <a:xfrm>
            <a:off x="360588" y="2349581"/>
            <a:ext cx="4713173" cy="410500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77051" y="2349581"/>
            <a:ext cx="4291694" cy="4105001"/>
          </a:xfrm>
          <a:prstGeom prst="rect">
            <a:avLst/>
          </a:prstGeom>
        </p:spPr>
      </p:pic>
      <p:sp>
        <p:nvSpPr>
          <p:cNvPr id="7" name="TextBox 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8" name="TextBox 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9" name="TextBox 9"/>
          <p:cNvSpPr txBox="1"/>
          <p:nvPr/>
        </p:nvSpPr>
        <p:spPr>
          <a:xfrm>
            <a:off x="1289509" y="1313806"/>
            <a:ext cx="9609809" cy="807722"/>
          </a:xfrm>
          <a:prstGeom prst="rect">
            <a:avLst/>
          </a:prstGeom>
        </p:spPr>
        <p:txBody>
          <a:bodyPr lIns="0" tIns="0" rIns="0" bIns="0" rtlCol="0" anchor="t">
            <a:spAutoFit/>
          </a:bodyPr>
          <a:lstStyle/>
          <a:p>
            <a:pPr algn="ctr">
              <a:lnSpc>
                <a:spcPct val="120000"/>
              </a:lnSpc>
              <a:spcBef>
                <a:spcPct val="0"/>
              </a:spcBef>
            </a:pPr>
            <a:r>
              <a:rPr lang="en-US" sz="2300" b="1">
                <a:solidFill>
                  <a:srgbClr val="D61F27"/>
                </a:solidFill>
                <a:latin typeface="Arial" pitchFamily="34" charset="0"/>
              </a:rPr>
              <a:t>THỰC HIỆN DỰ ÁN ĐIỀU TRA TỈ LỆ MẮC TẬT CONG VẸO CỘT SỐNG </a:t>
            </a:r>
          </a:p>
          <a:p>
            <a:pPr algn="ctr">
              <a:lnSpc>
                <a:spcPct val="120000"/>
              </a:lnSpc>
              <a:spcBef>
                <a:spcPct val="0"/>
              </a:spcBef>
            </a:pPr>
            <a:r>
              <a:rPr lang="en-US" sz="2300" b="1">
                <a:solidFill>
                  <a:srgbClr val="D61F27"/>
                </a:solidFill>
                <a:latin typeface="Arial" pitchFamily="34" charset="0"/>
              </a:rPr>
              <a:t>TRONG TRƯỜNG HỢP HOẶC KHU DÂN CƯ</a:t>
            </a:r>
          </a:p>
        </p:txBody>
      </p:sp>
      <p:sp>
        <p:nvSpPr>
          <p:cNvPr id="10" name="TextBox 10"/>
          <p:cNvSpPr txBox="1"/>
          <p:nvPr/>
        </p:nvSpPr>
        <p:spPr>
          <a:xfrm>
            <a:off x="6387712" y="3489799"/>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Thực hiện điều tra ở trường hợp hoặc khu dân cư</a:t>
            </a:r>
          </a:p>
        </p:txBody>
      </p:sp>
      <p:sp>
        <p:nvSpPr>
          <p:cNvPr id="11" name="TextBox 11"/>
          <p:cNvSpPr txBox="1"/>
          <p:nvPr/>
        </p:nvSpPr>
        <p:spPr>
          <a:xfrm>
            <a:off x="6387712" y="2361948"/>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Xác định vấn đề cần điều tra và chuẩn bị mẫu phiếu điều tra</a:t>
            </a:r>
          </a:p>
        </p:txBody>
      </p:sp>
      <p:sp>
        <p:nvSpPr>
          <p:cNvPr id="12" name="TextBox 12"/>
          <p:cNvSpPr txBox="1"/>
          <p:nvPr/>
        </p:nvSpPr>
        <p:spPr>
          <a:xfrm>
            <a:off x="6387712" y="4484632"/>
            <a:ext cx="5115492"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Tính tỉ lệ mắc tật cong vẹo cột sống</a:t>
            </a:r>
          </a:p>
        </p:txBody>
      </p:sp>
      <p:sp>
        <p:nvSpPr>
          <p:cNvPr id="13" name="TextBox 13"/>
          <p:cNvSpPr txBox="1"/>
          <p:nvPr/>
        </p:nvSpPr>
        <p:spPr>
          <a:xfrm>
            <a:off x="6387712" y="5288965"/>
            <a:ext cx="5115492" cy="1269578"/>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Viết báo cáo nhận xét về tỉ lệ người mắc tật cong vẹo cột sống; đề xuất một số cách phòng tránh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1. Cơ sở lý thuyết</a:t>
            </a: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a:stretch>
            <a:fillRect/>
          </a:stretch>
        </p:blipFill>
        <p:spPr>
          <a:xfrm>
            <a:off x="6222556" y="4851001"/>
            <a:ext cx="4268034" cy="173611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5980301" cy="384529"/>
          </a:xfrm>
          <a:prstGeom prst="rect">
            <a:avLst/>
          </a:prstGeom>
        </p:spPr>
        <p:txBody>
          <a:bodyPr wrap="square" lIns="0" tIns="0" rIns="0" bIns="0" rtlCol="0" anchor="t">
            <a:spAutoFit/>
          </a:bodyPr>
          <a:lstStyle/>
          <a:p>
            <a:pPr>
              <a:lnSpc>
                <a:spcPts val="3266"/>
              </a:lnSpc>
              <a:spcBef>
                <a:spcPct val="0"/>
              </a:spcBef>
            </a:pPr>
            <a:r>
              <a:rPr lang="en-US" sz="2300" b="1" i="1">
                <a:solidFill>
                  <a:srgbClr val="C00000"/>
                </a:solidFill>
                <a:latin typeface="Arial" pitchFamily="34" charset="0"/>
              </a:rPr>
              <a:t>Bước 1: Đặt nẹp cố định xương gãy</a:t>
            </a:r>
          </a:p>
        </p:txBody>
      </p:sp>
      <p:sp>
        <p:nvSpPr>
          <p:cNvPr id="14" name="TextBox 14"/>
          <p:cNvSpPr txBox="1"/>
          <p:nvPr/>
        </p:nvSpPr>
        <p:spPr>
          <a:xfrm>
            <a:off x="813766" y="3897763"/>
            <a:ext cx="10004552"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 Đặt hai nẹp dọc theo xương bị gãy</a:t>
            </a:r>
          </a:p>
          <a:p>
            <a:pPr>
              <a:lnSpc>
                <a:spcPct val="120000"/>
              </a:lnSpc>
              <a:spcBef>
                <a:spcPct val="0"/>
              </a:spcBef>
            </a:pPr>
            <a:r>
              <a:rPr lang="en-US" sz="2300" b="1">
                <a:solidFill>
                  <a:srgbClr val="000000"/>
                </a:solidFill>
                <a:latin typeface="Arial" pitchFamily="34" charset="0"/>
              </a:rPr>
              <a:t>. Lót băng, gạc, vải hoặc quần áo sạch ở đầu nẹp và chỗ sát xương</a:t>
            </a:r>
          </a:p>
          <a:p>
            <a:pPr>
              <a:lnSpc>
                <a:spcPct val="120000"/>
              </a:lnSpc>
              <a:spcBef>
                <a:spcPct val="0"/>
              </a:spcBef>
            </a:pPr>
            <a:r>
              <a:rPr lang="en-US" sz="2300" b="1">
                <a:solidFill>
                  <a:srgbClr val="000000"/>
                </a:solidFill>
                <a:latin typeface="Arial" pitchFamily="34" charset="0"/>
              </a:rPr>
              <a:t>. Buộc cố định phía trên và phía </a:t>
            </a:r>
          </a:p>
          <a:p>
            <a:pPr>
              <a:lnSpc>
                <a:spcPct val="120000"/>
              </a:lnSpc>
              <a:spcBef>
                <a:spcPct val="0"/>
              </a:spcBef>
            </a:pPr>
            <a:r>
              <a:rPr lang="en-US" sz="2300" b="1">
                <a:solidFill>
                  <a:srgbClr val="000000"/>
                </a:solidFill>
                <a:latin typeface="Arial" pitchFamily="34" charset="0"/>
              </a:rPr>
              <a:t>dưới vị trí gãy</a:t>
            </a:r>
          </a:p>
          <a:p>
            <a:pPr>
              <a:lnSpc>
                <a:spcPct val="120000"/>
              </a:lnSpc>
              <a:spcBef>
                <a:spcPct val="0"/>
              </a:spcBef>
            </a:pPr>
            <a:r>
              <a:rPr lang="en-US" sz="2300" b="1">
                <a:solidFill>
                  <a:srgbClr val="000000"/>
                </a:solidFill>
                <a:latin typeface="Arial" pitchFamily="34" charset="0"/>
              </a:rPr>
              <a:t>. Dùng băng hoặc dây vải sạch </a:t>
            </a:r>
          </a:p>
          <a:p>
            <a:pPr>
              <a:lnSpc>
                <a:spcPct val="120000"/>
              </a:lnSpc>
              <a:spcBef>
                <a:spcPct val="0"/>
              </a:spcBef>
            </a:pPr>
            <a:r>
              <a:rPr lang="en-US" sz="2300" b="1">
                <a:solidFill>
                  <a:srgbClr val="000000"/>
                </a:solidFill>
                <a:latin typeface="Arial" pitchFamily="34" charset="0"/>
              </a:rPr>
              <a:t>cuốn các vòng tròn quanh nẹ</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00045"/>
            <a:ext cx="10817582" cy="2163693"/>
            <a:chOff x="0" y="0"/>
            <a:chExt cx="21640800" cy="4327385"/>
          </a:xfrm>
        </p:grpSpPr>
        <p:grpSp>
          <p:nvGrpSpPr>
            <p:cNvPr id="3" name="Group 3"/>
            <p:cNvGrpSpPr/>
            <p:nvPr/>
          </p:nvGrpSpPr>
          <p:grpSpPr>
            <a:xfrm>
              <a:off x="0" y="0"/>
              <a:ext cx="21640800" cy="4327385"/>
              <a:chOff x="0" y="0"/>
              <a:chExt cx="4274726" cy="854792"/>
            </a:xfrm>
          </p:grpSpPr>
          <p:sp>
            <p:nvSpPr>
              <p:cNvPr id="4" name="Freeform 4"/>
              <p:cNvSpPr/>
              <p:nvPr/>
            </p:nvSpPr>
            <p:spPr>
              <a:xfrm>
                <a:off x="0" y="0"/>
                <a:ext cx="4274726" cy="854792"/>
              </a:xfrm>
              <a:custGeom>
                <a:avLst/>
                <a:gdLst/>
                <a:ahLst/>
                <a:cxnLst/>
                <a:rect l="l" t="t" r="r" b="b"/>
                <a:pathLst>
                  <a:path w="4274726" h="854792">
                    <a:moveTo>
                      <a:pt x="4274726" y="0"/>
                    </a:moveTo>
                    <a:lnTo>
                      <a:pt x="0" y="0"/>
                    </a:lnTo>
                    <a:lnTo>
                      <a:pt x="0" y="666832"/>
                    </a:lnTo>
                    <a:lnTo>
                      <a:pt x="157480" y="666832"/>
                    </a:lnTo>
                    <a:lnTo>
                      <a:pt x="157480" y="854792"/>
                    </a:lnTo>
                    <a:lnTo>
                      <a:pt x="463550" y="666832"/>
                    </a:lnTo>
                    <a:lnTo>
                      <a:pt x="4274726" y="666832"/>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584014" y="403236"/>
              <a:ext cx="20472772"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Vận động viên nâng được mức tạ lên đến hàng trăm kilôgam là nhờ những cơ quan nào? Em hãy nâng một vật vừa sức rồi chỉ ra sự phối hợp hoạt động của các cơ quan tham gia thực hiện động tác đó.</a:t>
              </a: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769694" y="2297193"/>
            <a:ext cx="2711798" cy="3875007"/>
          </a:xfrm>
          <a:prstGeom prst="rect">
            <a:avLst/>
          </a:prstGeom>
        </p:spPr>
      </p:pic>
      <p:pic>
        <p:nvPicPr>
          <p:cNvPr id="8" name="Picture 8"/>
          <p:cNvPicPr>
            <a:picLocks noChangeAspect="1"/>
          </p:cNvPicPr>
          <p:nvPr/>
        </p:nvPicPr>
        <p:blipFill>
          <a:blip r:embed="rId4"/>
          <a:srcRect/>
          <a:stretch>
            <a:fillRect/>
          </a:stretch>
        </p:blipFill>
        <p:spPr>
          <a:xfrm>
            <a:off x="5699462" y="2297193"/>
            <a:ext cx="5803742" cy="3875007"/>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5578" y="2863097"/>
            <a:ext cx="2204116" cy="3309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l="3249" r="3249"/>
          <a:stretch>
            <a:fillRect/>
          </a:stretch>
        </p:blipFill>
        <p:spPr>
          <a:xfrm>
            <a:off x="7225053" y="3474430"/>
            <a:ext cx="4406295" cy="288530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07722"/>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475684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Bước 2: Cố định xương</a:t>
            </a:r>
          </a:p>
        </p:txBody>
      </p:sp>
      <p:sp>
        <p:nvSpPr>
          <p:cNvPr id="14" name="TextBox 14"/>
          <p:cNvSpPr txBox="1"/>
          <p:nvPr/>
        </p:nvSpPr>
        <p:spPr>
          <a:xfrm>
            <a:off x="813766" y="3897763"/>
            <a:ext cx="6338718" cy="2548390"/>
          </a:xfrm>
          <a:prstGeom prst="rect">
            <a:avLst/>
          </a:prstGeom>
        </p:spPr>
        <p:txBody>
          <a:bodyPr wrap="square" lIns="0" tIns="0" rIns="0" bIns="0" rtlCol="0" anchor="t">
            <a:spAutoFit/>
          </a:bodyPr>
          <a:lstStyle/>
          <a:p>
            <a:pPr>
              <a:lnSpc>
                <a:spcPct val="120000"/>
              </a:lnSpc>
            </a:pPr>
            <a:r>
              <a:rPr lang="en-US" sz="2300" b="1">
                <a:solidFill>
                  <a:srgbClr val="000000"/>
                </a:solidFill>
                <a:latin typeface="Arial" pitchFamily="34" charset="0"/>
              </a:rPr>
              <a:t>. Cố định xương tùy theo tư thế gãy xương. </a:t>
            </a:r>
          </a:p>
          <a:p>
            <a:pPr>
              <a:lnSpc>
                <a:spcPct val="120000"/>
              </a:lnSpc>
            </a:pPr>
            <a:r>
              <a:rPr lang="en-US" sz="2300" b="1" smtClean="0">
                <a:solidFill>
                  <a:srgbClr val="000000"/>
                </a:solidFill>
                <a:latin typeface="Arial" pitchFamily="34" charset="0"/>
              </a:rPr>
              <a:t>	</a:t>
            </a:r>
            <a:r>
              <a:rPr lang="en-US" sz="2300" b="1" i="1" smtClean="0">
                <a:solidFill>
                  <a:srgbClr val="C00000"/>
                </a:solidFill>
                <a:latin typeface="Arial" pitchFamily="34" charset="0"/>
              </a:rPr>
              <a:t>Ví </a:t>
            </a:r>
            <a:r>
              <a:rPr lang="en-US" sz="2300" b="1" i="1">
                <a:solidFill>
                  <a:srgbClr val="C00000"/>
                </a:solidFill>
                <a:latin typeface="Arial" pitchFamily="34" charset="0"/>
              </a:rPr>
              <a:t>dụ: gãy xương cẳng tay thì cố định </a:t>
            </a:r>
            <a:r>
              <a:rPr lang="en-US" sz="2300" b="1" i="1" smtClean="0">
                <a:solidFill>
                  <a:srgbClr val="C00000"/>
                </a:solidFill>
                <a:latin typeface="Arial" pitchFamily="34" charset="0"/>
              </a:rPr>
              <a:t>	bằng </a:t>
            </a:r>
            <a:r>
              <a:rPr lang="en-US" sz="2300" b="1" i="1">
                <a:solidFill>
                  <a:srgbClr val="C00000"/>
                </a:solidFill>
                <a:latin typeface="Arial" pitchFamily="34" charset="0"/>
              </a:rPr>
              <a:t>cách treo tay trước ngực ở tư thế </a:t>
            </a:r>
            <a:r>
              <a:rPr lang="en-US" sz="2300" b="1" i="1" smtClean="0">
                <a:solidFill>
                  <a:srgbClr val="C00000"/>
                </a:solidFill>
                <a:latin typeface="Arial" pitchFamily="34" charset="0"/>
              </a:rPr>
              <a:t>	cẳng </a:t>
            </a:r>
            <a:r>
              <a:rPr lang="en-US" sz="2300" b="1" i="1">
                <a:solidFill>
                  <a:srgbClr val="C00000"/>
                </a:solidFill>
                <a:latin typeface="Arial" pitchFamily="34" charset="0"/>
              </a:rPr>
              <a:t>tay tương đối vuông </a:t>
            </a:r>
            <a:r>
              <a:rPr lang="en-US" sz="2300" b="1" i="1" smtClean="0">
                <a:solidFill>
                  <a:srgbClr val="C00000"/>
                </a:solidFill>
                <a:latin typeface="Arial" pitchFamily="34" charset="0"/>
              </a:rPr>
              <a:t>góc </a:t>
            </a:r>
            <a:r>
              <a:rPr lang="en-US" sz="2300" b="1" i="1">
                <a:solidFill>
                  <a:srgbClr val="C00000"/>
                </a:solidFill>
                <a:latin typeface="Arial" pitchFamily="34" charset="0"/>
              </a:rPr>
              <a:t>cánh tay</a:t>
            </a:r>
          </a:p>
          <a:p>
            <a:pPr>
              <a:lnSpc>
                <a:spcPct val="120000"/>
              </a:lnSpc>
              <a:spcBef>
                <a:spcPct val="0"/>
              </a:spcBef>
            </a:pPr>
            <a:r>
              <a:rPr lang="en-US" sz="2300" b="1" smtClean="0">
                <a:solidFill>
                  <a:srgbClr val="000000"/>
                </a:solidFill>
                <a:latin typeface="Arial" pitchFamily="34" charset="0"/>
              </a:rPr>
              <a:t>. Đưa </a:t>
            </a:r>
            <a:r>
              <a:rPr lang="en-US" sz="2300" b="1">
                <a:solidFill>
                  <a:srgbClr val="000000"/>
                </a:solidFill>
                <a:latin typeface="Arial" pitchFamily="34" charset="0"/>
              </a:rPr>
              <a:t>ngay người bị thương đến CSYT </a:t>
            </a:r>
            <a:r>
              <a:rPr lang="en-US" sz="2300" b="1" smtClean="0">
                <a:solidFill>
                  <a:srgbClr val="000000"/>
                </a:solidFill>
                <a:latin typeface="Arial" pitchFamily="34" charset="0"/>
              </a:rPr>
              <a:t>	gần </a:t>
            </a:r>
            <a:r>
              <a:rPr lang="en-US" sz="2300" b="1">
                <a:solidFill>
                  <a:srgbClr val="000000"/>
                </a:solidFill>
                <a:latin typeface="Arial" pitchFamily="34" charset="0"/>
              </a:rPr>
              <a:t>nhất</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1979260"/>
            <a:ext cx="926719" cy="9375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3081866"/>
            <a:ext cx="926719" cy="937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1" y="4184473"/>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3. Đánh giá kết quả và câu hỏi</a:t>
            </a:r>
          </a:p>
        </p:txBody>
      </p:sp>
      <p:sp>
        <p:nvSpPr>
          <p:cNvPr id="10" name="TextBox 10"/>
          <p:cNvSpPr txBox="1"/>
          <p:nvPr/>
        </p:nvSpPr>
        <p:spPr>
          <a:xfrm>
            <a:off x="1756920" y="2020447"/>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Nêu ý nghĩa mỗi việc làm ở các bước tiến hành khi sơ cứu và băng bó cho người bị gãy xương</a:t>
            </a:r>
          </a:p>
        </p:txBody>
      </p:sp>
      <p:sp>
        <p:nvSpPr>
          <p:cNvPr id="11" name="TextBox 11"/>
          <p:cNvSpPr txBox="1"/>
          <p:nvPr/>
        </p:nvSpPr>
        <p:spPr>
          <a:xfrm>
            <a:off x="1756920" y="3329429"/>
            <a:ext cx="9746284"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Nhận xét sản phẩm băng bó của em và các bạn</a:t>
            </a:r>
          </a:p>
        </p:txBody>
      </p:sp>
      <p:sp>
        <p:nvSpPr>
          <p:cNvPr id="12" name="TextBox 12"/>
          <p:cNvSpPr txBox="1"/>
          <p:nvPr/>
        </p:nvSpPr>
        <p:spPr>
          <a:xfrm>
            <a:off x="1756920" y="4222662"/>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Khi bị gãy xương, làm thế nào để thúc đẩy nhanh quá trình liền xương?</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74195"/>
            <a:chOff x="0" y="-66674"/>
            <a:chExt cx="21203356" cy="2548391"/>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vận động gồm xương, khớp, cơ vân hoạt động phối hợp với nhau làm cho cơ thể, các cơ quan, bộ phận của cơ thể có thể di chuyển và cử động được</a:t>
              </a:r>
            </a:p>
          </p:txBody>
        </p:sp>
      </p:grpSp>
      <p:grpSp>
        <p:nvGrpSpPr>
          <p:cNvPr id="14" name="Group 14"/>
          <p:cNvGrpSpPr/>
          <p:nvPr/>
        </p:nvGrpSpPr>
        <p:grpSpPr>
          <a:xfrm>
            <a:off x="771294" y="2945328"/>
            <a:ext cx="10598917" cy="849463"/>
            <a:chOff x="0" y="-66675"/>
            <a:chExt cx="21203356" cy="1698924"/>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69892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Xương, khớp, cơ có cấu tạo phù hợp với chức năng mà chúng đảm nhiệm</a:t>
              </a:r>
            </a:p>
          </p:txBody>
        </p:sp>
      </p:grpSp>
      <p:grpSp>
        <p:nvGrpSpPr>
          <p:cNvPr id="19" name="Group 19"/>
          <p:cNvGrpSpPr/>
          <p:nvPr/>
        </p:nvGrpSpPr>
        <p:grpSpPr>
          <a:xfrm>
            <a:off x="771294" y="3876662"/>
            <a:ext cx="10598917" cy="1269578"/>
            <a:chOff x="0" y="-66674"/>
            <a:chExt cx="21203356" cy="2539157"/>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Sư sắp xếp của xương, khớp, cơ tạo cấu trúc có dạng đòn bẩy. Nhờ sự điều khiển của hệ thần kinh, cơ co dãn, phối hợp cùng sự hoạt động của các khớp làm xương chuyển động</a:t>
              </a:r>
            </a:p>
          </p:txBody>
        </p:sp>
      </p:grpSp>
      <p:grpSp>
        <p:nvGrpSpPr>
          <p:cNvPr id="24" name="Group 24"/>
          <p:cNvGrpSpPr/>
          <p:nvPr/>
        </p:nvGrpSpPr>
        <p:grpSpPr>
          <a:xfrm>
            <a:off x="794955" y="5220745"/>
            <a:ext cx="10598917" cy="849463"/>
            <a:chOff x="0" y="-66674"/>
            <a:chExt cx="21203356" cy="1698927"/>
          </a:xfrm>
        </p:grpSpPr>
        <p:grpSp>
          <p:nvGrpSpPr>
            <p:cNvPr id="25" name="Group 25"/>
            <p:cNvGrpSpPr/>
            <p:nvPr/>
          </p:nvGrpSpPr>
          <p:grpSpPr>
            <a:xfrm>
              <a:off x="0" y="0"/>
              <a:ext cx="785642" cy="78564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8" name="TextBox 28"/>
            <p:cNvSpPr txBox="1"/>
            <p:nvPr/>
          </p:nvSpPr>
          <p:spPr>
            <a:xfrm>
              <a:off x="1074104" y="-66674"/>
              <a:ext cx="2012925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và đều đặn giúp nâng cao sức khỏe của hệ vận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69578"/>
            <a:chOff x="0" y="-66674"/>
            <a:chExt cx="21203356" cy="2539157"/>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các bệnh, tật liên quan đến hệ vận động, cần duy trì chế độ ăn, uống đủ chất và cân đối; vận động đúng cách; đi, đứng, nằm, ngồi đúng tư thế; điều chỉnh cân nặng phù hợp;…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3760"/>
            <a:ext cx="12188825" cy="6350482"/>
          </a:xfrm>
          <a:prstGeom prst="rect">
            <a:avLst/>
          </a:prstGeom>
        </p:spPr>
      </p:pic>
      <p:sp>
        <p:nvSpPr>
          <p:cNvPr id="3" name="TextBox 3"/>
          <p:cNvSpPr txBox="1"/>
          <p:nvPr/>
        </p:nvSpPr>
        <p:spPr>
          <a:xfrm>
            <a:off x="685622" y="1186617"/>
            <a:ext cx="10817582"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Trong các khớp sau, khớp nào là khớp bán động?</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Khớp mu</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Khớp gối</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Khớp khuỷu</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Khớp ở hộp sọ</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Thành phần hóa học của xương bao gồm những thành phần nào sau đây?</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Chất hữu cơ</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Chất vô cơ</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Nước</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trên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Hệ vận động gồm những cơ quan nào?</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Cơ vân, xương và khớp</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Cơ trơn và khớp</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Cơ vân và xương</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Cơ trơn, xương và khớp</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Đâu là cách đề phòng các bệnh về hệ vận động đúng nhất?</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Bổ sung nhiều Canxi</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Vận động nặng thường xuyên</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Tắm nắng lúc 12 giờ trưa</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Giữ cơ thể cân đối, vừa vặn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Nguyên nhân nào gây loãng xương trong các nguyên nhân sau đây?</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Thiếu vitamin A</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Béo phì</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Mãn kinh ở phụ nữ</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đều sai</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44" y="1265308"/>
            <a:ext cx="10817582" cy="1338193"/>
            <a:chOff x="0" y="0"/>
            <a:chExt cx="21640800" cy="2676385"/>
          </a:xfrm>
        </p:grpSpPr>
        <p:grpSp>
          <p:nvGrpSpPr>
            <p:cNvPr id="4" name="Group 4"/>
            <p:cNvGrpSpPr/>
            <p:nvPr/>
          </p:nvGrpSpPr>
          <p:grpSpPr>
            <a:xfrm>
              <a:off x="0" y="0"/>
              <a:ext cx="21640800" cy="2676385"/>
              <a:chOff x="0" y="0"/>
              <a:chExt cx="4274726" cy="528669"/>
            </a:xfrm>
          </p:grpSpPr>
          <p:sp>
            <p:nvSpPr>
              <p:cNvPr id="5" name="Freeform 5"/>
              <p:cNvSpPr/>
              <p:nvPr/>
            </p:nvSpPr>
            <p:spPr>
              <a:xfrm>
                <a:off x="0" y="0"/>
                <a:ext cx="4274726" cy="528669"/>
              </a:xfrm>
              <a:custGeom>
                <a:avLst/>
                <a:gdLst/>
                <a:ahLst/>
                <a:cxnLst/>
                <a:rect l="l" t="t" r="r" b="b"/>
                <a:pathLst>
                  <a:path w="4274726" h="528669">
                    <a:moveTo>
                      <a:pt x="4274726" y="0"/>
                    </a:moveTo>
                    <a:lnTo>
                      <a:pt x="0" y="0"/>
                    </a:lnTo>
                    <a:lnTo>
                      <a:pt x="0" y="340709"/>
                    </a:lnTo>
                    <a:lnTo>
                      <a:pt x="157480" y="340709"/>
                    </a:lnTo>
                    <a:lnTo>
                      <a:pt x="157480" y="528669"/>
                    </a:lnTo>
                    <a:lnTo>
                      <a:pt x="463550" y="340709"/>
                    </a:lnTo>
                    <a:lnTo>
                      <a:pt x="4274726" y="340709"/>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 và cho biết hệ vận động gồm những cơ quan nào?</a:t>
              </a:r>
            </a:p>
          </p:txBody>
        </p:sp>
      </p:grpSp>
      <p:pic>
        <p:nvPicPr>
          <p:cNvPr id="8" name="Picture 8"/>
          <p:cNvPicPr>
            <a:picLocks noChangeAspect="1"/>
          </p:cNvPicPr>
          <p:nvPr/>
        </p:nvPicPr>
        <p:blipFill>
          <a:blip r:embed="rId2"/>
          <a:srcRect t="1287" b="2253"/>
          <a:stretch>
            <a:fillRect/>
          </a:stretch>
        </p:blipFill>
        <p:spPr>
          <a:xfrm>
            <a:off x="2897605" y="2270655"/>
            <a:ext cx="3436298" cy="4420650"/>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grpSp>
        <p:nvGrpSpPr>
          <p:cNvPr id="10" name="Group 10"/>
          <p:cNvGrpSpPr/>
          <p:nvPr/>
        </p:nvGrpSpPr>
        <p:grpSpPr>
          <a:xfrm>
            <a:off x="641657" y="2965256"/>
            <a:ext cx="3445030" cy="3009262"/>
            <a:chOff x="0" y="0"/>
            <a:chExt cx="6891854" cy="6018525"/>
          </a:xfrm>
        </p:grpSpPr>
        <p:sp>
          <p:nvSpPr>
            <p:cNvPr id="11" name="AutoShape 11"/>
            <p:cNvSpPr/>
            <p:nvPr/>
          </p:nvSpPr>
          <p:spPr>
            <a:xfrm rot="-3768286">
              <a:off x="5533025" y="1775246"/>
              <a:ext cx="2717658" cy="0"/>
            </a:xfrm>
            <a:prstGeom prst="line">
              <a:avLst/>
            </a:prstGeom>
            <a:ln w="50800" cap="flat">
              <a:solidFill>
                <a:srgbClr val="D61F27"/>
              </a:solidFill>
              <a:prstDash val="solid"/>
              <a:headEnd type="none" w="sm" len="sm"/>
              <a:tailEnd type="oval" w="lg" len="lg"/>
            </a:ln>
          </p:spPr>
        </p:sp>
        <p:grpSp>
          <p:nvGrpSpPr>
            <p:cNvPr id="12" name="Group 12"/>
            <p:cNvGrpSpPr/>
            <p:nvPr/>
          </p:nvGrpSpPr>
          <p:grpSpPr>
            <a:xfrm>
              <a:off x="0" y="0"/>
              <a:ext cx="6270837" cy="6018525"/>
              <a:chOff x="0" y="0"/>
              <a:chExt cx="1238684" cy="1188844"/>
            </a:xfrm>
          </p:grpSpPr>
          <p:sp>
            <p:nvSpPr>
              <p:cNvPr id="13" name="Freeform 13"/>
              <p:cNvSpPr/>
              <p:nvPr/>
            </p:nvSpPr>
            <p:spPr>
              <a:xfrm>
                <a:off x="0" y="0"/>
                <a:ext cx="1238684" cy="1188844"/>
              </a:xfrm>
              <a:custGeom>
                <a:avLst/>
                <a:gdLst/>
                <a:ahLst/>
                <a:cxnLst/>
                <a:rect l="l" t="t" r="r" b="b"/>
                <a:pathLst>
                  <a:path w="1238684" h="1188844">
                    <a:moveTo>
                      <a:pt x="83952" y="0"/>
                    </a:moveTo>
                    <a:lnTo>
                      <a:pt x="1154732" y="0"/>
                    </a:lnTo>
                    <a:cubicBezTo>
                      <a:pt x="1201097" y="0"/>
                      <a:pt x="1238684" y="37587"/>
                      <a:pt x="1238684" y="83952"/>
                    </a:cubicBezTo>
                    <a:lnTo>
                      <a:pt x="1238684" y="1104892"/>
                    </a:lnTo>
                    <a:cubicBezTo>
                      <a:pt x="1238684" y="1151258"/>
                      <a:pt x="1201097" y="1188844"/>
                      <a:pt x="1154732" y="1188844"/>
                    </a:cubicBezTo>
                    <a:lnTo>
                      <a:pt x="83952" y="1188844"/>
                    </a:lnTo>
                    <a:cubicBezTo>
                      <a:pt x="37587" y="1188844"/>
                      <a:pt x="0" y="1151258"/>
                      <a:pt x="0" y="1104892"/>
                    </a:cubicBezTo>
                    <a:lnTo>
                      <a:pt x="0" y="83952"/>
                    </a:lnTo>
                    <a:cubicBezTo>
                      <a:pt x="0" y="37587"/>
                      <a:pt x="37587" y="0"/>
                      <a:pt x="83952" y="0"/>
                    </a:cubicBezTo>
                    <a:close/>
                  </a:path>
                </a:pathLst>
              </a:custGeom>
              <a:solidFill>
                <a:srgbClr val="7EAA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5356" y="525352"/>
              <a:ext cx="5440124" cy="5078315"/>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Cơ vân </a:t>
              </a:r>
              <a:r>
                <a:rPr lang="en-US" sz="2300" b="1">
                  <a:solidFill>
                    <a:srgbClr val="000000"/>
                  </a:solidFill>
                  <a:latin typeface="Arial" pitchFamily="34" charset="0"/>
                </a:rPr>
                <a:t>là cơ bám vào xương, hoạt động theo ý muốn, có chức năng vận động, dự trữ và sinh nhiệt</a:t>
              </a:r>
            </a:p>
          </p:txBody>
        </p:sp>
      </p:grpSp>
      <p:grpSp>
        <p:nvGrpSpPr>
          <p:cNvPr id="16" name="Group 16"/>
          <p:cNvGrpSpPr/>
          <p:nvPr/>
        </p:nvGrpSpPr>
        <p:grpSpPr>
          <a:xfrm>
            <a:off x="5088412" y="2615314"/>
            <a:ext cx="6414792" cy="2030021"/>
            <a:chOff x="-21211" y="0"/>
            <a:chExt cx="12832926" cy="4060042"/>
          </a:xfrm>
        </p:grpSpPr>
        <p:grpSp>
          <p:nvGrpSpPr>
            <p:cNvPr id="17" name="Group 17"/>
            <p:cNvGrpSpPr/>
            <p:nvPr/>
          </p:nvGrpSpPr>
          <p:grpSpPr>
            <a:xfrm>
              <a:off x="1423715" y="0"/>
              <a:ext cx="11388000" cy="4060042"/>
              <a:chOff x="0" y="0"/>
              <a:chExt cx="2249481" cy="801984"/>
            </a:xfrm>
          </p:grpSpPr>
          <p:sp>
            <p:nvSpPr>
              <p:cNvPr id="18" name="Freeform 18"/>
              <p:cNvSpPr/>
              <p:nvPr/>
            </p:nvSpPr>
            <p:spPr>
              <a:xfrm>
                <a:off x="0" y="0"/>
                <a:ext cx="2249481" cy="801984"/>
              </a:xfrm>
              <a:custGeom>
                <a:avLst/>
                <a:gdLst/>
                <a:ahLst/>
                <a:cxnLst/>
                <a:rect l="l" t="t" r="r" b="b"/>
                <a:pathLst>
                  <a:path w="2249481" h="801984">
                    <a:moveTo>
                      <a:pt x="46229" y="0"/>
                    </a:moveTo>
                    <a:lnTo>
                      <a:pt x="2203253" y="0"/>
                    </a:lnTo>
                    <a:cubicBezTo>
                      <a:pt x="2215514" y="0"/>
                      <a:pt x="2227272" y="4870"/>
                      <a:pt x="2235941" y="13540"/>
                    </a:cubicBezTo>
                    <a:cubicBezTo>
                      <a:pt x="2244611" y="22210"/>
                      <a:pt x="2249481" y="33968"/>
                      <a:pt x="2249481" y="46229"/>
                    </a:cubicBezTo>
                    <a:lnTo>
                      <a:pt x="2249481" y="755755"/>
                    </a:lnTo>
                    <a:cubicBezTo>
                      <a:pt x="2249481" y="781286"/>
                      <a:pt x="2228784" y="801984"/>
                      <a:pt x="2203253" y="801984"/>
                    </a:cubicBezTo>
                    <a:lnTo>
                      <a:pt x="46229" y="801984"/>
                    </a:lnTo>
                    <a:cubicBezTo>
                      <a:pt x="33968" y="801984"/>
                      <a:pt x="22210" y="797113"/>
                      <a:pt x="13540" y="788444"/>
                    </a:cubicBezTo>
                    <a:cubicBezTo>
                      <a:pt x="4870" y="779774"/>
                      <a:pt x="0" y="768016"/>
                      <a:pt x="0" y="755755"/>
                    </a:cubicBezTo>
                    <a:lnTo>
                      <a:pt x="0" y="46229"/>
                    </a:lnTo>
                    <a:cubicBezTo>
                      <a:pt x="0" y="33968"/>
                      <a:pt x="4870" y="22210"/>
                      <a:pt x="13540" y="13540"/>
                    </a:cubicBezTo>
                    <a:cubicBezTo>
                      <a:pt x="22210" y="4870"/>
                      <a:pt x="33968" y="0"/>
                      <a:pt x="46229" y="0"/>
                    </a:cubicBezTo>
                    <a:close/>
                  </a:path>
                </a:pathLst>
              </a:custGeom>
              <a:solidFill>
                <a:srgbClr val="7EAAFF"/>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20"/>
            <p:cNvSpPr txBox="1"/>
            <p:nvPr/>
          </p:nvSpPr>
          <p:spPr>
            <a:xfrm>
              <a:off x="1961111" y="371614"/>
              <a:ext cx="10306232" cy="3385542"/>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Xương</a:t>
              </a:r>
              <a:r>
                <a:rPr lang="en-US" sz="2300" b="1">
                  <a:solidFill>
                    <a:srgbClr val="000000"/>
                  </a:solidFill>
                  <a:latin typeface="Arial" pitchFamily="34" charset="0"/>
                </a:rPr>
                <a:t> có chức năng vận động, nâng đỡ cơ thể, bảo vệ các nội quan, sinh ra các tế bào máu, dự trữ và cân bằng chất khoáng</a:t>
              </a:r>
            </a:p>
          </p:txBody>
        </p:sp>
        <p:sp>
          <p:nvSpPr>
            <p:cNvPr id="21" name="AutoShape 21"/>
            <p:cNvSpPr/>
            <p:nvPr/>
          </p:nvSpPr>
          <p:spPr>
            <a:xfrm rot="956404">
              <a:off x="-21211" y="1803297"/>
              <a:ext cx="1466137" cy="0"/>
            </a:xfrm>
            <a:prstGeom prst="line">
              <a:avLst/>
            </a:prstGeom>
            <a:ln w="50800" cap="flat">
              <a:solidFill>
                <a:srgbClr val="D61F27"/>
              </a:solidFill>
              <a:prstDash val="solid"/>
              <a:headEnd type="oval" w="lg" len="lg"/>
              <a:tailEnd type="none" w="sm" len="sm"/>
            </a:ln>
          </p:spPr>
        </p:sp>
      </p:grpSp>
      <p:grpSp>
        <p:nvGrpSpPr>
          <p:cNvPr id="22" name="Group 22"/>
          <p:cNvGrpSpPr/>
          <p:nvPr/>
        </p:nvGrpSpPr>
        <p:grpSpPr>
          <a:xfrm>
            <a:off x="4841116" y="4892985"/>
            <a:ext cx="6662087" cy="1609207"/>
            <a:chOff x="-33613" y="0"/>
            <a:chExt cx="13327644" cy="3218414"/>
          </a:xfrm>
        </p:grpSpPr>
        <p:grpSp>
          <p:nvGrpSpPr>
            <p:cNvPr id="23" name="Group 23"/>
            <p:cNvGrpSpPr/>
            <p:nvPr/>
          </p:nvGrpSpPr>
          <p:grpSpPr>
            <a:xfrm>
              <a:off x="1899056" y="0"/>
              <a:ext cx="11394975" cy="3218414"/>
              <a:chOff x="0" y="0"/>
              <a:chExt cx="2250859" cy="635736"/>
            </a:xfrm>
          </p:grpSpPr>
          <p:sp>
            <p:nvSpPr>
              <p:cNvPr id="24" name="Freeform 24"/>
              <p:cNvSpPr/>
              <p:nvPr/>
            </p:nvSpPr>
            <p:spPr>
              <a:xfrm>
                <a:off x="0" y="0"/>
                <a:ext cx="2250859" cy="635736"/>
              </a:xfrm>
              <a:custGeom>
                <a:avLst/>
                <a:gdLst/>
                <a:ahLst/>
                <a:cxnLst/>
                <a:rect l="l" t="t" r="r" b="b"/>
                <a:pathLst>
                  <a:path w="2250859" h="635736">
                    <a:moveTo>
                      <a:pt x="46200" y="0"/>
                    </a:moveTo>
                    <a:lnTo>
                      <a:pt x="2204659" y="0"/>
                    </a:lnTo>
                    <a:cubicBezTo>
                      <a:pt x="2216912" y="0"/>
                      <a:pt x="2228663" y="4868"/>
                      <a:pt x="2237328" y="13532"/>
                    </a:cubicBezTo>
                    <a:cubicBezTo>
                      <a:pt x="2245992" y="22196"/>
                      <a:pt x="2250859" y="33947"/>
                      <a:pt x="2250859" y="46200"/>
                    </a:cubicBezTo>
                    <a:lnTo>
                      <a:pt x="2250859" y="589536"/>
                    </a:lnTo>
                    <a:cubicBezTo>
                      <a:pt x="2250859" y="615051"/>
                      <a:pt x="2230175" y="635736"/>
                      <a:pt x="2204659" y="635736"/>
                    </a:cubicBezTo>
                    <a:lnTo>
                      <a:pt x="46200" y="635736"/>
                    </a:lnTo>
                    <a:cubicBezTo>
                      <a:pt x="33947" y="635736"/>
                      <a:pt x="22196" y="630868"/>
                      <a:pt x="13532" y="622204"/>
                    </a:cubicBezTo>
                    <a:cubicBezTo>
                      <a:pt x="4868" y="613540"/>
                      <a:pt x="0" y="601789"/>
                      <a:pt x="0" y="589536"/>
                    </a:cubicBezTo>
                    <a:lnTo>
                      <a:pt x="0" y="46200"/>
                    </a:lnTo>
                    <a:cubicBezTo>
                      <a:pt x="0" y="33947"/>
                      <a:pt x="4868" y="22196"/>
                      <a:pt x="13532" y="13532"/>
                    </a:cubicBezTo>
                    <a:cubicBezTo>
                      <a:pt x="22196" y="4868"/>
                      <a:pt x="33947" y="0"/>
                      <a:pt x="46200" y="0"/>
                    </a:cubicBezTo>
                    <a:close/>
                  </a:path>
                </a:pathLst>
              </a:custGeom>
              <a:solidFill>
                <a:srgbClr val="7EAAFF"/>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2321026" y="363548"/>
              <a:ext cx="10551035" cy="253915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Khớp</a:t>
              </a:r>
              <a:r>
                <a:rPr lang="en-US" sz="2300" b="1">
                  <a:solidFill>
                    <a:srgbClr val="000000"/>
                  </a:solidFill>
                  <a:latin typeface="Arial" pitchFamily="34" charset="0"/>
                </a:rPr>
                <a:t> là bộ phận kết nối các xương trong cơ thể với nhau, giữ vai trò hỗ trợ cho các chuyển động của cơ thể</a:t>
              </a:r>
            </a:p>
          </p:txBody>
        </p:sp>
        <p:sp>
          <p:nvSpPr>
            <p:cNvPr id="27" name="AutoShape 27"/>
            <p:cNvSpPr/>
            <p:nvPr/>
          </p:nvSpPr>
          <p:spPr>
            <a:xfrm rot="994511">
              <a:off x="-33613" y="1240713"/>
              <a:ext cx="1966552" cy="0"/>
            </a:xfrm>
            <a:prstGeom prst="line">
              <a:avLst/>
            </a:prstGeom>
            <a:ln w="50800" cap="flat">
              <a:solidFill>
                <a:srgbClr val="D61F27"/>
              </a:solidFill>
              <a:prstDash val="solid"/>
              <a:headEnd type="oval" w="lg" len="lg"/>
              <a:tailEnd type="none" w="sm"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5404364" y="1584325"/>
            <a:ext cx="4191016" cy="4986118"/>
          </a:xfrm>
          <a:prstGeom prst="rect">
            <a:avLst/>
          </a:prstGeom>
        </p:spPr>
      </p:pic>
      <p:grpSp>
        <p:nvGrpSpPr>
          <p:cNvPr id="4" name="Group 4"/>
          <p:cNvGrpSpPr/>
          <p:nvPr/>
        </p:nvGrpSpPr>
        <p:grpSpPr>
          <a:xfrm>
            <a:off x="685614" y="1584325"/>
            <a:ext cx="5408806" cy="2163693"/>
            <a:chOff x="0" y="0"/>
            <a:chExt cx="10820430" cy="4327385"/>
          </a:xfrm>
        </p:grpSpPr>
        <p:grpSp>
          <p:nvGrpSpPr>
            <p:cNvPr id="5" name="Group 5"/>
            <p:cNvGrpSpPr/>
            <p:nvPr/>
          </p:nvGrpSpPr>
          <p:grpSpPr>
            <a:xfrm>
              <a:off x="0" y="0"/>
              <a:ext cx="10820430" cy="4327385"/>
              <a:chOff x="0" y="0"/>
              <a:chExt cx="2137369" cy="854792"/>
            </a:xfrm>
          </p:grpSpPr>
          <p:sp>
            <p:nvSpPr>
              <p:cNvPr id="6" name="Freeform 6"/>
              <p:cNvSpPr/>
              <p:nvPr/>
            </p:nvSpPr>
            <p:spPr>
              <a:xfrm>
                <a:off x="0" y="0"/>
                <a:ext cx="2137369" cy="85479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77050" y="434908"/>
              <a:ext cx="9666329"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cho biết sự phù hợp giữa cấu tạo và chức năng của xương đùi</a:t>
              </a:r>
            </a:p>
          </p:txBody>
        </p:sp>
      </p:grpSp>
      <p:pic>
        <p:nvPicPr>
          <p:cNvPr id="9" name="Picture 9"/>
          <p:cNvPicPr>
            <a:picLocks noChangeAspect="1"/>
          </p:cNvPicPr>
          <p:nvPr/>
        </p:nvPicPr>
        <p:blipFill>
          <a:blip r:embed="rId3"/>
          <a:srcRect/>
          <a:stretch>
            <a:fillRect/>
          </a:stretch>
        </p:blipFill>
        <p:spPr>
          <a:xfrm>
            <a:off x="9242561" y="3580292"/>
            <a:ext cx="2198596" cy="236500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64456" flipH="1" flipV="1">
            <a:off x="7997034" y="3898313"/>
            <a:ext cx="748365" cy="1728965"/>
          </a:xfrm>
          <a:prstGeom prst="rect">
            <a:avLst/>
          </a:prstGeom>
        </p:spPr>
      </p:pic>
      <p:sp>
        <p:nvSpPr>
          <p:cNvPr id="11" name="TextBox 11"/>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2" name="TextBox 12"/>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3" name="TextBox 13"/>
          <p:cNvSpPr txBox="1"/>
          <p:nvPr/>
        </p:nvSpPr>
        <p:spPr>
          <a:xfrm>
            <a:off x="685634" y="3798818"/>
            <a:ext cx="5408785" cy="2961067"/>
          </a:xfrm>
          <a:prstGeom prst="rect">
            <a:avLst/>
          </a:prstGeom>
        </p:spPr>
        <p:txBody>
          <a:bodyPr wrap="square" lIns="0" tIns="0" rIns="0" bIns="0" rtlCol="0" anchor="t">
            <a:spAutoFit/>
          </a:bodyPr>
          <a:lstStyle/>
          <a:p>
            <a:pPr>
              <a:lnSpc>
                <a:spcPct val="120000"/>
              </a:lnSpc>
            </a:pPr>
            <a:r>
              <a:rPr lang="en-US" sz="1800">
                <a:latin typeface="Arial" pitchFamily="34" charset="0"/>
                <a:cs typeface="Arial" pitchFamily="34" charset="0"/>
              </a:rPr>
              <a:t>Xương đùi có cấu tạo phù hợp với chức năng nâng đỡ phần trên của cơ thể, giúp quá trình vận động dễ dàng hơn:</a:t>
            </a:r>
          </a:p>
          <a:p>
            <a:pPr>
              <a:lnSpc>
                <a:spcPct val="120000"/>
              </a:lnSpc>
            </a:pPr>
            <a:r>
              <a:rPr lang="en-US" sz="1800">
                <a:latin typeface="Arial" pitchFamily="34" charset="0"/>
                <a:cs typeface="Arial" pitchFamily="34" charset="0"/>
              </a:rPr>
              <a:t>- Ở đầu xương có mô xương xốp gồm các tế bào xương tạo thành các nan xương sắp xếp theo hình vòng cung có tác dụng phân tán lực tác động.</a:t>
            </a:r>
          </a:p>
          <a:p>
            <a:pPr>
              <a:lnSpc>
                <a:spcPct val="120000"/>
              </a:lnSpc>
            </a:pPr>
            <a:r>
              <a:rPr lang="en-US" sz="1800">
                <a:latin typeface="Arial" pitchFamily="34" charset="0"/>
                <a:cs typeface="Arial" pitchFamily="34" charset="0"/>
              </a:rPr>
              <a:t>- Phần thân xương có mô xương cứng gồm các tế bào xương sắp xếp đồng tâm làm tăng khả năng chịu lực của xương.</a:t>
            </a:r>
            <a:endParaRPr lang="en-US" sz="18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6"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7"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
        <p:nvSpPr>
          <p:cNvPr id="18" name="TextBox 18"/>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19" name="TextBox 19"/>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0" name="TextBox 20"/>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1" name="TextBox 21"/>
          <p:cNvSpPr txBox="1"/>
          <p:nvPr/>
        </p:nvSpPr>
        <p:spPr>
          <a:xfrm>
            <a:off x="955757" y="3580777"/>
            <a:ext cx="10277326"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hóa học của xương người gồm: nước, chất hữu cơ và chất vô cơ</a:t>
            </a:r>
          </a:p>
        </p:txBody>
      </p:sp>
      <p:grpSp>
        <p:nvGrpSpPr>
          <p:cNvPr id="22" name="Group 22"/>
          <p:cNvGrpSpPr/>
          <p:nvPr/>
        </p:nvGrpSpPr>
        <p:grpSpPr>
          <a:xfrm>
            <a:off x="955757" y="4603891"/>
            <a:ext cx="10277326" cy="849463"/>
            <a:chOff x="0" y="-66675"/>
            <a:chExt cx="20560005" cy="1698926"/>
          </a:xfrm>
        </p:grpSpPr>
        <p:grpSp>
          <p:nvGrpSpPr>
            <p:cNvPr id="23" name="Group 23"/>
            <p:cNvGrpSpPr/>
            <p:nvPr/>
          </p:nvGrpSpPr>
          <p:grpSpPr>
            <a:xfrm>
              <a:off x="0" y="0"/>
              <a:ext cx="483847" cy="483847"/>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hữu cơ </a:t>
              </a:r>
              <a:r>
                <a:rPr lang="en-US" sz="2300" b="1">
                  <a:solidFill>
                    <a:srgbClr val="000000"/>
                  </a:solidFill>
                  <a:latin typeface="Arial" pitchFamily="34" charset="0"/>
                </a:rPr>
                <a:t>gồm protein (chủ yếu là collagen), lipid và sacccharide, đảm bảo cho xương có tính đàn hồi</a:t>
              </a:r>
            </a:p>
          </p:txBody>
        </p:sp>
      </p:grpSp>
      <p:grpSp>
        <p:nvGrpSpPr>
          <p:cNvPr id="27" name="Group 27"/>
          <p:cNvGrpSpPr/>
          <p:nvPr/>
        </p:nvGrpSpPr>
        <p:grpSpPr>
          <a:xfrm>
            <a:off x="955757" y="5581155"/>
            <a:ext cx="10277326" cy="849463"/>
            <a:chOff x="0" y="-66675"/>
            <a:chExt cx="20560005" cy="1698926"/>
          </a:xfrm>
        </p:grpSpPr>
        <p:grpSp>
          <p:nvGrpSpPr>
            <p:cNvPr id="28" name="Group 28"/>
            <p:cNvGrpSpPr/>
            <p:nvPr/>
          </p:nvGrpSpPr>
          <p:grpSpPr>
            <a:xfrm>
              <a:off x="0" y="0"/>
              <a:ext cx="483847" cy="483847"/>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1" name="TextBox 31"/>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vô cơ </a:t>
              </a:r>
              <a:r>
                <a:rPr lang="en-US" sz="2300" b="1">
                  <a:solidFill>
                    <a:srgbClr val="000000"/>
                  </a:solidFill>
                  <a:latin typeface="Arial" pitchFamily="34" charset="0"/>
                </a:rPr>
                <a:t>chủ yếu là muối calcium, muối phosphate đảm bảo cho xương có tính rắn chắc</a:t>
              </a:r>
            </a:p>
          </p:txBody>
        </p:sp>
      </p:grpSp>
      <p:sp>
        <p:nvSpPr>
          <p:cNvPr id="32" name="AutoShape 32"/>
          <p:cNvSpPr/>
          <p:nvPr/>
        </p:nvSpPr>
        <p:spPr>
          <a:xfrm rot="5394038">
            <a:off x="2143697" y="3129927"/>
            <a:ext cx="431801" cy="0"/>
          </a:xfrm>
          <a:prstGeom prst="line">
            <a:avLst/>
          </a:prstGeom>
          <a:ln w="95250" cap="flat">
            <a:solidFill>
              <a:srgbClr val="2952A1"/>
            </a:solidFill>
            <a:prstDash val="solid"/>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pic>
        <p:nvPicPr>
          <p:cNvPr id="16" name="Picture 16"/>
          <p:cNvPicPr>
            <a:picLocks noChangeAspect="1"/>
          </p:cNvPicPr>
          <p:nvPr/>
        </p:nvPicPr>
        <p:blipFill>
          <a:blip r:embed="rId2"/>
          <a:srcRect/>
          <a:stretch>
            <a:fillRect/>
          </a:stretch>
        </p:blipFill>
        <p:spPr>
          <a:xfrm>
            <a:off x="8580412" y="4215777"/>
            <a:ext cx="2498429" cy="2130465"/>
          </a:xfrm>
          <a:prstGeom prst="rect">
            <a:avLst/>
          </a:prstGeom>
        </p:spPr>
      </p:pic>
      <p:grpSp>
        <p:nvGrpSpPr>
          <p:cNvPr id="17" name="Group 17"/>
          <p:cNvGrpSpPr/>
          <p:nvPr/>
        </p:nvGrpSpPr>
        <p:grpSpPr>
          <a:xfrm>
            <a:off x="955757" y="4548504"/>
            <a:ext cx="7199511" cy="1797738"/>
            <a:chOff x="0" y="0"/>
            <a:chExt cx="2844992" cy="710217"/>
          </a:xfrm>
        </p:grpSpPr>
        <p:sp>
          <p:nvSpPr>
            <p:cNvPr id="18" name="Freeform 18"/>
            <p:cNvSpPr/>
            <p:nvPr/>
          </p:nvSpPr>
          <p:spPr>
            <a:xfrm>
              <a:off x="0" y="0"/>
              <a:ext cx="2844992" cy="710217"/>
            </a:xfrm>
            <a:custGeom>
              <a:avLst/>
              <a:gdLst/>
              <a:ahLst/>
              <a:cxnLst/>
              <a:rect l="l" t="t" r="r" b="b"/>
              <a:pathLst>
                <a:path w="2844992" h="710217">
                  <a:moveTo>
                    <a:pt x="0" y="0"/>
                  </a:moveTo>
                  <a:lnTo>
                    <a:pt x="2844992" y="0"/>
                  </a:lnTo>
                  <a:lnTo>
                    <a:pt x="2844992" y="710217"/>
                  </a:lnTo>
                  <a:lnTo>
                    <a:pt x="0" y="710217"/>
                  </a:lnTo>
                  <a:close/>
                </a:path>
              </a:pathLst>
            </a:custGeom>
            <a:solidFill>
              <a:srgbClr val="7ED95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3" name="TextBox 23"/>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5" name="TextBox 25"/>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6" name="TextBox 26"/>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7" name="TextBox 27"/>
          <p:cNvSpPr txBox="1"/>
          <p:nvPr/>
        </p:nvSpPr>
        <p:spPr>
          <a:xfrm>
            <a:off x="1300698" y="5019807"/>
            <a:ext cx="624024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Hộp sọ gồm các xương dẹt phù hợp với chức năng bảo vệ</a:t>
            </a:r>
          </a:p>
        </p:txBody>
      </p:sp>
      <p:sp>
        <p:nvSpPr>
          <p:cNvPr id="28"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9"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0"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8" y="4548504"/>
            <a:ext cx="5138655" cy="1797738"/>
            <a:chOff x="0" y="0"/>
            <a:chExt cx="2030615" cy="710217"/>
          </a:xfrm>
        </p:grpSpPr>
        <p:sp>
          <p:nvSpPr>
            <p:cNvPr id="17" name="Freeform 17"/>
            <p:cNvSpPr/>
            <p:nvPr/>
          </p:nvSpPr>
          <p:spPr>
            <a:xfrm>
              <a:off x="0" y="0"/>
              <a:ext cx="2030615" cy="710217"/>
            </a:xfrm>
            <a:custGeom>
              <a:avLst/>
              <a:gdLst/>
              <a:ahLst/>
              <a:cxnLst/>
              <a:rect l="l" t="t" r="r" b="b"/>
              <a:pathLst>
                <a:path w="2030615" h="710217">
                  <a:moveTo>
                    <a:pt x="0" y="0"/>
                  </a:moveTo>
                  <a:lnTo>
                    <a:pt x="2030615" y="0"/>
                  </a:lnTo>
                  <a:lnTo>
                    <a:pt x="2030615" y="710217"/>
                  </a:lnTo>
                  <a:lnTo>
                    <a:pt x="0" y="710217"/>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4777" y="4215777"/>
            <a:ext cx="1112878" cy="2130465"/>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68019" y="4215777"/>
            <a:ext cx="3155423" cy="2130465"/>
          </a:xfrm>
          <a:prstGeom prst="rect">
            <a:avLst/>
          </a:prstGeom>
        </p:spPr>
      </p:pic>
      <p:sp>
        <p:nvSpPr>
          <p:cNvPr id="24" name="TextBox 24"/>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5" name="TextBox 25"/>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6" name="TextBox 26"/>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7" name="TextBox 27"/>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8" name="TextBox 28"/>
          <p:cNvSpPr txBox="1"/>
          <p:nvPr/>
        </p:nvSpPr>
        <p:spPr>
          <a:xfrm>
            <a:off x="1371040" y="4813432"/>
            <a:ext cx="430808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Cổ tay, cổ chân gồm các xương ngắn phù hợp với các cử động linh hoạt</a:t>
            </a:r>
          </a:p>
        </p:txBody>
      </p:sp>
      <p:sp>
        <p:nvSpPr>
          <p:cNvPr id="29"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30"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1"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3981</Words>
  <Application>Microsoft Office PowerPoint</Application>
  <PresentationFormat>Custom</PresentationFormat>
  <Paragraphs>308</Paragraphs>
  <Slides>49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dc:creator>ĐINH THỊ PHÚC</dc:creator>
  <cp:lastModifiedBy>Admin</cp:lastModifiedBy>
  <cp:revision>11</cp:revision>
  <dcterms:created xsi:type="dcterms:W3CDTF">2006-08-16T00:00:00Z</dcterms:created>
  <dcterms:modified xsi:type="dcterms:W3CDTF">2023-10-02T05:14:16Z</dcterms:modified>
  <dc:identifier>DAFbCWGdYP0</dc:identifier>
</cp:coreProperties>
</file>