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88825" cy="6858000"/>
  <p:notesSz cx="6858000" cy="9144000"/>
  <p:embeddedFontLst>
    <p:embeddedFont>
      <p:font typeface="Calibri" panose="020F0502020204030204" pitchFamily="34" charset="0"/>
      <p:regular r:id="rId26"/>
      <p:bold r:id="rId27"/>
      <p:italic r:id="rId28"/>
      <p:boldItalic r:id="rId29"/>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32" y="4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02/10/2023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9.svg"/><Relationship Id="rId10" Type="http://schemas.openxmlformats.org/officeDocument/2006/relationships/image" Target="../media/image43.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7"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136" r="11197"/>
          <a:stretch>
            <a:fillRect/>
          </a:stretch>
        </p:blipFill>
        <p:spPr>
          <a:xfrm>
            <a:off x="0" y="0"/>
            <a:ext cx="12188825" cy="6858000"/>
          </a:xfrm>
          <a:prstGeom prst="rect">
            <a:avLst/>
          </a:prstGeom>
        </p:spPr>
      </p:pic>
      <p:grpSp>
        <p:nvGrpSpPr>
          <p:cNvPr id="3" name="Group 3"/>
          <p:cNvGrpSpPr/>
          <p:nvPr/>
        </p:nvGrpSpPr>
        <p:grpSpPr>
          <a:xfrm>
            <a:off x="2975153" y="-2256631"/>
            <a:ext cx="14749973" cy="9114631"/>
            <a:chOff x="0" y="0"/>
            <a:chExt cx="29507629" cy="18229262"/>
          </a:xfrm>
        </p:grpSpPr>
        <p:sp>
          <p:nvSpPr>
            <p:cNvPr id="4" name="Freeform 4"/>
            <p:cNvSpPr/>
            <p:nvPr/>
          </p:nvSpPr>
          <p:spPr>
            <a:xfrm rot="-10800000">
              <a:off x="0" y="4133392"/>
              <a:ext cx="18760026" cy="14095870"/>
            </a:xfrm>
            <a:custGeom>
              <a:avLst/>
              <a:gdLst/>
              <a:ahLst/>
              <a:cxnLst/>
              <a:rect l="l" t="t" r="r" b="b"/>
              <a:pathLst>
                <a:path w="18760026" h="14095870">
                  <a:moveTo>
                    <a:pt x="0" y="0"/>
                  </a:moveTo>
                  <a:lnTo>
                    <a:pt x="18760026" y="0"/>
                  </a:lnTo>
                  <a:lnTo>
                    <a:pt x="18760026" y="14095870"/>
                  </a:lnTo>
                  <a:lnTo>
                    <a:pt x="0" y="14095870"/>
                  </a:lnTo>
                  <a:lnTo>
                    <a:pt x="0" y="0"/>
                  </a:lnTo>
                  <a:close/>
                </a:path>
              </a:pathLst>
            </a:custGeom>
            <a:blipFill>
              <a:blip r:embed="rId3"/>
              <a:stretch>
                <a:fillRect t="-16544" b="-16544"/>
              </a:stretch>
            </a:blipFill>
          </p:spPr>
        </p:sp>
        <p:sp>
          <p:nvSpPr>
            <p:cNvPr id="5" name="Freeform 5"/>
            <p:cNvSpPr/>
            <p:nvPr/>
          </p:nvSpPr>
          <p:spPr>
            <a:xfrm rot="1051527">
              <a:off x="7565353" y="3134455"/>
              <a:ext cx="21640800" cy="5338064"/>
            </a:xfrm>
            <a:custGeom>
              <a:avLst/>
              <a:gdLst/>
              <a:ahLst/>
              <a:cxnLst/>
              <a:rect l="l" t="t" r="r" b="b"/>
              <a:pathLst>
                <a:path w="21640800" h="5338064">
                  <a:moveTo>
                    <a:pt x="0" y="0"/>
                  </a:moveTo>
                  <a:lnTo>
                    <a:pt x="21640800" y="0"/>
                  </a:lnTo>
                  <a:lnTo>
                    <a:pt x="21640800" y="5338064"/>
                  </a:lnTo>
                  <a:lnTo>
                    <a:pt x="0" y="5338064"/>
                  </a:lnTo>
                  <a:lnTo>
                    <a:pt x="0" y="0"/>
                  </a:lnTo>
                  <a:close/>
                </a:path>
              </a:pathLst>
            </a:custGeom>
            <a:blipFill>
              <a:blip r:embed="rId4"/>
              <a:stretch>
                <a:fillRect/>
              </a:stretch>
            </a:blipFill>
          </p:spPr>
        </p:sp>
      </p:grpSp>
      <p:sp>
        <p:nvSpPr>
          <p:cNvPr id="6" name="Freeform 6"/>
          <p:cNvSpPr/>
          <p:nvPr/>
        </p:nvSpPr>
        <p:spPr>
          <a:xfrm>
            <a:off x="6094413" y="4297057"/>
            <a:ext cx="5794383" cy="2231419"/>
          </a:xfrm>
          <a:custGeom>
            <a:avLst/>
            <a:gdLst/>
            <a:ahLst/>
            <a:cxnLst/>
            <a:rect l="l" t="t" r="r" b="b"/>
            <a:pathLst>
              <a:path w="8693839" h="3347128">
                <a:moveTo>
                  <a:pt x="0" y="0"/>
                </a:moveTo>
                <a:lnTo>
                  <a:pt x="8693839" y="0"/>
                </a:lnTo>
                <a:lnTo>
                  <a:pt x="8693839" y="3347128"/>
                </a:lnTo>
                <a:lnTo>
                  <a:pt x="0" y="3347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6094413" y="1498468"/>
            <a:ext cx="4032193" cy="762388"/>
          </a:xfrm>
          <a:prstGeom prst="rect">
            <a:avLst/>
          </a:prstGeom>
        </p:spPr>
        <p:txBody>
          <a:bodyPr lIns="0" tIns="0" rIns="0" bIns="0" rtlCol="0" anchor="t">
            <a:spAutoFit/>
          </a:bodyPr>
          <a:lstStyle/>
          <a:p>
            <a:pPr>
              <a:lnSpc>
                <a:spcPts val="6532"/>
              </a:lnSpc>
            </a:pPr>
            <a:r>
              <a:rPr lang="en-US" sz="4700">
                <a:solidFill>
                  <a:srgbClr val="000000"/>
                </a:solidFill>
                <a:latin typeface="Arial" pitchFamily="34" charset="0"/>
              </a:rPr>
              <a:t>Bài 31</a:t>
            </a:r>
          </a:p>
        </p:txBody>
      </p:sp>
      <p:sp>
        <p:nvSpPr>
          <p:cNvPr id="8" name="TextBox 8"/>
          <p:cNvSpPr txBox="1"/>
          <p:nvPr/>
        </p:nvSpPr>
        <p:spPr>
          <a:xfrm>
            <a:off x="6094412" y="2473004"/>
            <a:ext cx="6094413" cy="1585562"/>
          </a:xfrm>
          <a:prstGeom prst="rect">
            <a:avLst/>
          </a:prstGeom>
        </p:spPr>
        <p:txBody>
          <a:bodyPr lIns="0" tIns="0" rIns="0" bIns="0" rtlCol="0" anchor="t">
            <a:spAutoFit/>
          </a:bodyPr>
          <a:lstStyle/>
          <a:p>
            <a:pPr>
              <a:lnSpc>
                <a:spcPct val="120000"/>
              </a:lnSpc>
            </a:pPr>
            <a:r>
              <a:rPr lang="en-US" sz="4500" b="1">
                <a:solidFill>
                  <a:srgbClr val="000000"/>
                </a:solidFill>
                <a:latin typeface="Arial" pitchFamily="34" charset="0"/>
              </a:rPr>
              <a:t>THỰC HÀNH VỀ MÁU</a:t>
            </a:r>
          </a:p>
          <a:p>
            <a:pPr>
              <a:lnSpc>
                <a:spcPct val="120000"/>
              </a:lnSpc>
            </a:pPr>
            <a:r>
              <a:rPr lang="en-US" sz="4500" b="1">
                <a:solidFill>
                  <a:srgbClr val="000000"/>
                </a:solidFill>
                <a:latin typeface="Arial" pitchFamily="34" charset="0"/>
              </a:rPr>
              <a:t>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319570" y="2065488"/>
            <a:ext cx="5183634" cy="4522855"/>
          </a:xfrm>
          <a:custGeom>
            <a:avLst/>
            <a:gdLst/>
            <a:ahLst/>
            <a:cxnLst/>
            <a:rect l="l" t="t" r="r" b="b"/>
            <a:pathLst>
              <a:path w="7777477" h="6784282">
                <a:moveTo>
                  <a:pt x="0" y="0"/>
                </a:moveTo>
                <a:lnTo>
                  <a:pt x="7777477" y="0"/>
                </a:lnTo>
                <a:lnTo>
                  <a:pt x="7777477" y="6784282"/>
                </a:lnTo>
                <a:lnTo>
                  <a:pt x="0" y="6784282"/>
                </a:lnTo>
                <a:lnTo>
                  <a:pt x="0" y="0"/>
                </a:lnTo>
                <a:close/>
              </a:path>
            </a:pathLst>
          </a:custGeom>
          <a:blipFill>
            <a:blip r:embed="rId3"/>
            <a:stretch>
              <a:fillRect l="-10716" r="-10716"/>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685621" y="2888410"/>
            <a:ext cx="5408791" cy="3808735"/>
          </a:xfrm>
          <a:prstGeom prst="rect">
            <a:avLst/>
          </a:prstGeom>
        </p:spPr>
        <p:txBody>
          <a:bodyPr lIns="0" tIns="0" rIns="0" bIns="0" rtlCol="0" anchor="t">
            <a:spAutoFit/>
          </a:bodyPr>
          <a:lstStyle/>
          <a:p>
            <a:pPr algn="just">
              <a:lnSpc>
                <a:spcPct val="120000"/>
              </a:lnSpc>
            </a:pPr>
            <a:r>
              <a:rPr lang="en-US" sz="2300" b="1" i="1">
                <a:solidFill>
                  <a:srgbClr val="000000"/>
                </a:solidFill>
                <a:latin typeface="Arial" pitchFamily="34" charset="0"/>
              </a:rPr>
              <a:t>- Vị trí garo: phía trên vị trí vết thương khoảng 5cm</a:t>
            </a:r>
          </a:p>
          <a:p>
            <a:pPr algn="just">
              <a:lnSpc>
                <a:spcPct val="120000"/>
              </a:lnSpc>
            </a:pPr>
            <a:r>
              <a:rPr lang="en-US" sz="2300" b="1" i="1">
                <a:solidFill>
                  <a:srgbClr val="000000"/>
                </a:solidFill>
                <a:latin typeface="Arial" pitchFamily="34" charset="0"/>
              </a:rPr>
              <a:t>- Đặt gạc lót ở chỗ định đặt garo</a:t>
            </a:r>
          </a:p>
          <a:p>
            <a:pPr algn="just">
              <a:lnSpc>
                <a:spcPct val="120000"/>
              </a:lnSpc>
              <a:spcBef>
                <a:spcPct val="0"/>
              </a:spcBef>
            </a:pPr>
            <a:r>
              <a:rPr lang="en-US" sz="2300" b="1" i="1">
                <a:solidFill>
                  <a:srgbClr val="000000"/>
                </a:solidFill>
                <a:latin typeface="Arial" pitchFamily="34" charset="0"/>
              </a:rPr>
              <a:t>- Đặt dây garo và siết chặt dần đến khi máu ngừng chảy thì cố định lại dây. Nếu không có dây garo hoặc băng thun thì có thể dùng dây vải sạch có chiều rộng khoảng 4 - 5cm và 1 thanh gỗ hoặc thân bút bi thay thế</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319570" y="2065488"/>
            <a:ext cx="5183634" cy="4522855"/>
          </a:xfrm>
          <a:custGeom>
            <a:avLst/>
            <a:gdLst/>
            <a:ahLst/>
            <a:cxnLst/>
            <a:rect l="l" t="t" r="r" b="b"/>
            <a:pathLst>
              <a:path w="7777477" h="6784282">
                <a:moveTo>
                  <a:pt x="0" y="0"/>
                </a:moveTo>
                <a:lnTo>
                  <a:pt x="7777477" y="0"/>
                </a:lnTo>
                <a:lnTo>
                  <a:pt x="7777477" y="6784282"/>
                </a:lnTo>
                <a:lnTo>
                  <a:pt x="0" y="6784282"/>
                </a:lnTo>
                <a:lnTo>
                  <a:pt x="0" y="0"/>
                </a:lnTo>
                <a:close/>
              </a:path>
            </a:pathLst>
          </a:custGeom>
          <a:blipFill>
            <a:blip r:embed="rId3"/>
            <a:stretch>
              <a:fillRect l="-10716" r="-10716"/>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685621" y="2888410"/>
            <a:ext cx="5408791" cy="3346878"/>
          </a:xfrm>
          <a:prstGeom prst="rect">
            <a:avLst/>
          </a:prstGeom>
        </p:spPr>
        <p:txBody>
          <a:bodyPr lIns="0" tIns="0" rIns="0" bIns="0" rtlCol="0" anchor="t">
            <a:spAutoFit/>
          </a:bodyPr>
          <a:lstStyle/>
          <a:p>
            <a:pPr algn="just">
              <a:lnSpc>
                <a:spcPct val="120000"/>
              </a:lnSpc>
            </a:pPr>
            <a:r>
              <a:rPr lang="en-US" sz="2300" b="1" i="1">
                <a:solidFill>
                  <a:srgbClr val="000000"/>
                </a:solidFill>
                <a:latin typeface="Arial" pitchFamily="34" charset="0"/>
              </a:rPr>
              <a:t>- Ghi chú thời gian đặt garo, không buộc garo quá 1 giờ (vì có thể làm hoại tử phần cơ quan bên dưới chỗ thắt garo)</a:t>
            </a:r>
          </a:p>
          <a:p>
            <a:pPr algn="just">
              <a:lnSpc>
                <a:spcPct val="120000"/>
              </a:lnSpc>
            </a:pPr>
            <a:r>
              <a:rPr lang="en-US" sz="2300" b="1" i="1">
                <a:solidFill>
                  <a:srgbClr val="000000"/>
                </a:solidFill>
                <a:latin typeface="Arial" pitchFamily="34" charset="0"/>
              </a:rPr>
              <a:t>- Băng kín vết thương bằng gạc và băng cuộn</a:t>
            </a:r>
          </a:p>
          <a:p>
            <a:pPr algn="just">
              <a:lnSpc>
                <a:spcPct val="120000"/>
              </a:lnSpc>
              <a:spcBef>
                <a:spcPct val="0"/>
              </a:spcBef>
            </a:pPr>
            <a:r>
              <a:rPr lang="en-US" sz="2300" b="1" i="1">
                <a:solidFill>
                  <a:srgbClr val="000000"/>
                </a:solidFill>
                <a:latin typeface="Arial" pitchFamily="34" charset="0"/>
              </a:rPr>
              <a:t>-  Đưa ngay người bị thương đến cơ sở y tế gần nhất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3. Đánh giá kết quả và câu hỏi</a:t>
              </a:r>
            </a:p>
          </p:txBody>
        </p:sp>
      </p:grpSp>
      <p:grpSp>
        <p:nvGrpSpPr>
          <p:cNvPr id="8" name="Group 8"/>
          <p:cNvGrpSpPr/>
          <p:nvPr/>
        </p:nvGrpSpPr>
        <p:grpSpPr>
          <a:xfrm>
            <a:off x="685622" y="2065488"/>
            <a:ext cx="10817582" cy="4306325"/>
            <a:chOff x="0" y="0"/>
            <a:chExt cx="21640800" cy="8612651"/>
          </a:xfrm>
        </p:grpSpPr>
        <p:grpSp>
          <p:nvGrpSpPr>
            <p:cNvPr id="9" name="Group 9"/>
            <p:cNvGrpSpPr/>
            <p:nvPr/>
          </p:nvGrpSpPr>
          <p:grpSpPr>
            <a:xfrm>
              <a:off x="0" y="0"/>
              <a:ext cx="21640800" cy="8612651"/>
              <a:chOff x="0" y="0"/>
              <a:chExt cx="4274726" cy="1701264"/>
            </a:xfrm>
          </p:grpSpPr>
          <p:sp>
            <p:nvSpPr>
              <p:cNvPr id="10" name="Freeform 10"/>
              <p:cNvSpPr/>
              <p:nvPr/>
            </p:nvSpPr>
            <p:spPr>
              <a:xfrm>
                <a:off x="0" y="0"/>
                <a:ext cx="4274726" cy="1701264"/>
              </a:xfrm>
              <a:custGeom>
                <a:avLst/>
                <a:gdLst/>
                <a:ahLst/>
                <a:cxnLst/>
                <a:rect l="l" t="t" r="r" b="b"/>
                <a:pathLst>
                  <a:path w="4274726" h="1701264">
                    <a:moveTo>
                      <a:pt x="0" y="0"/>
                    </a:moveTo>
                    <a:lnTo>
                      <a:pt x="4274726" y="0"/>
                    </a:lnTo>
                    <a:lnTo>
                      <a:pt x="4274726" y="1701264"/>
                    </a:lnTo>
                    <a:lnTo>
                      <a:pt x="0" y="1701264"/>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38862" y="230684"/>
              <a:ext cx="20563075"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Nhận xét kết quả băng bó của bản thân và các bạn trong nhóm </a:t>
              </a:r>
            </a:p>
            <a:p>
              <a:pPr algn="just">
                <a:lnSpc>
                  <a:spcPct val="120000"/>
                </a:lnSpc>
                <a:spcBef>
                  <a:spcPct val="0"/>
                </a:spcBef>
              </a:pPr>
              <a:r>
                <a:rPr lang="en-US" sz="2300" b="1">
                  <a:solidFill>
                    <a:srgbClr val="000000"/>
                  </a:solidFill>
                  <a:latin typeface="Arial" pitchFamily="34" charset="0"/>
                </a:rPr>
                <a:t>2. Giải thích vì sao có sự khác nhau trong cách sơ cứu chảy máu mao mạch, tĩnh mạch và động mạch</a:t>
              </a:r>
            </a:p>
            <a:p>
              <a:pPr algn="just">
                <a:lnSpc>
                  <a:spcPct val="120000"/>
                </a:lnSpc>
                <a:spcBef>
                  <a:spcPct val="0"/>
                </a:spcBef>
              </a:pPr>
              <a:r>
                <a:rPr lang="en-US" sz="2300" b="1">
                  <a:solidFill>
                    <a:srgbClr val="000000"/>
                  </a:solidFill>
                  <a:latin typeface="Arial" pitchFamily="34" charset="0"/>
                </a:rPr>
                <a:t>3. Tại sao vị trí đặt garo lại ở phía trên vết thương mà không phải phía dưới vết thương?</a:t>
              </a:r>
            </a:p>
          </p:txBody>
        </p:sp>
      </p:grpSp>
      <p:sp>
        <p:nvSpPr>
          <p:cNvPr id="13" name="Freeform 13"/>
          <p:cNvSpPr/>
          <p:nvPr/>
        </p:nvSpPr>
        <p:spPr>
          <a:xfrm>
            <a:off x="9221800"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3"/>
            <a:stretch>
              <a:fillRect/>
            </a:stretch>
          </a:blipFill>
        </p:spPr>
      </p:sp>
      <p:sp>
        <p:nvSpPr>
          <p:cNvPr id="14" name="Freeform 14"/>
          <p:cNvSpPr/>
          <p:nvPr/>
        </p:nvSpPr>
        <p:spPr>
          <a:xfrm>
            <a:off x="6898106"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4"/>
            <a:stretch>
              <a:fillRect/>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6" name="TextBox 16"/>
          <p:cNvSpPr txBox="1"/>
          <p:nvPr/>
        </p:nvSpPr>
        <p:spPr>
          <a:xfrm>
            <a:off x="954983" y="4364701"/>
            <a:ext cx="209673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98117"/>
            <a:ext cx="12188825" cy="676871"/>
            <a:chOff x="0" y="0"/>
            <a:chExt cx="24384000" cy="1353743"/>
          </a:xfrm>
        </p:grpSpPr>
        <p:grpSp>
          <p:nvGrpSpPr>
            <p:cNvPr id="3" name="Group 3"/>
            <p:cNvGrpSpPr/>
            <p:nvPr/>
          </p:nvGrpSpPr>
          <p:grpSpPr>
            <a:xfrm>
              <a:off x="0" y="0"/>
              <a:ext cx="24384000" cy="1353743"/>
              <a:chOff x="0" y="0"/>
              <a:chExt cx="4816593" cy="267406"/>
            </a:xfrm>
          </p:grpSpPr>
          <p:sp>
            <p:nvSpPr>
              <p:cNvPr id="4" name="Freeform 4"/>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6" name="TextBox 6"/>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
        <p:nvSpPr>
          <p:cNvPr id="11" name="Freeform 11"/>
          <p:cNvSpPr/>
          <p:nvPr/>
        </p:nvSpPr>
        <p:spPr>
          <a:xfrm>
            <a:off x="6306343" y="2065488"/>
            <a:ext cx="5196861" cy="4301523"/>
          </a:xfrm>
          <a:custGeom>
            <a:avLst/>
            <a:gdLst/>
            <a:ahLst/>
            <a:cxnLst/>
            <a:rect l="l" t="t" r="r" b="b"/>
            <a:pathLst>
              <a:path w="7797322" h="6452284">
                <a:moveTo>
                  <a:pt x="0" y="0"/>
                </a:moveTo>
                <a:lnTo>
                  <a:pt x="7797322" y="0"/>
                </a:lnTo>
                <a:lnTo>
                  <a:pt x="7797322" y="6452284"/>
                </a:lnTo>
                <a:lnTo>
                  <a:pt x="0" y="6452284"/>
                </a:lnTo>
                <a:lnTo>
                  <a:pt x="0" y="0"/>
                </a:lnTo>
                <a:close/>
              </a:path>
            </a:pathLst>
          </a:custGeom>
          <a:blipFill>
            <a:blip r:embed="rId2"/>
            <a:stretch>
              <a:fillRect/>
            </a:stretch>
          </a:blipFill>
        </p:spPr>
      </p:sp>
      <p:grpSp>
        <p:nvGrpSpPr>
          <p:cNvPr id="19" name="Group 18"/>
          <p:cNvGrpSpPr/>
          <p:nvPr/>
        </p:nvGrpSpPr>
        <p:grpSpPr>
          <a:xfrm>
            <a:off x="0" y="0"/>
            <a:ext cx="12188825" cy="1007616"/>
            <a:chOff x="0" y="0"/>
            <a:chExt cx="12188825" cy="1007616"/>
          </a:xfrm>
        </p:grpSpPr>
        <p:grpSp>
          <p:nvGrpSpPr>
            <p:cNvPr id="7" name="Group 7"/>
            <p:cNvGrpSpPr/>
            <p:nvPr/>
          </p:nvGrpSpPr>
          <p:grpSpPr>
            <a:xfrm>
              <a:off x="0" y="0"/>
              <a:ext cx="12188825" cy="1007616"/>
              <a:chOff x="0" y="0"/>
              <a:chExt cx="4816593" cy="398071"/>
            </a:xfrm>
          </p:grpSpPr>
          <p:sp>
            <p:nvSpPr>
              <p:cNvPr id="8" name="Freeform 8"/>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grpSp>
        <p:nvGrpSpPr>
          <p:cNvPr id="13" name="Group 13"/>
          <p:cNvGrpSpPr/>
          <p:nvPr/>
        </p:nvGrpSpPr>
        <p:grpSpPr>
          <a:xfrm>
            <a:off x="685621" y="2065488"/>
            <a:ext cx="5408791" cy="4301523"/>
            <a:chOff x="0" y="0"/>
            <a:chExt cx="10820400" cy="8603045"/>
          </a:xfrm>
        </p:grpSpPr>
        <p:grpSp>
          <p:nvGrpSpPr>
            <p:cNvPr id="14" name="Group 14"/>
            <p:cNvGrpSpPr/>
            <p:nvPr/>
          </p:nvGrpSpPr>
          <p:grpSpPr>
            <a:xfrm>
              <a:off x="0" y="0"/>
              <a:ext cx="10820400" cy="8603045"/>
              <a:chOff x="0" y="0"/>
              <a:chExt cx="2137363" cy="1699367"/>
            </a:xfrm>
          </p:grpSpPr>
          <p:sp>
            <p:nvSpPr>
              <p:cNvPr id="15" name="Freeform 15"/>
              <p:cNvSpPr/>
              <p:nvPr/>
            </p:nvSpPr>
            <p:spPr>
              <a:xfrm>
                <a:off x="0" y="0"/>
                <a:ext cx="2137363" cy="1699367"/>
              </a:xfrm>
              <a:custGeom>
                <a:avLst/>
                <a:gdLst/>
                <a:ahLst/>
                <a:cxnLst/>
                <a:rect l="l" t="t" r="r" b="b"/>
                <a:pathLst>
                  <a:path w="2137363" h="1699367">
                    <a:moveTo>
                      <a:pt x="0" y="0"/>
                    </a:moveTo>
                    <a:lnTo>
                      <a:pt x="2137363" y="0"/>
                    </a:lnTo>
                    <a:lnTo>
                      <a:pt x="2137363" y="1699367"/>
                    </a:lnTo>
                    <a:lnTo>
                      <a:pt x="0" y="1699367"/>
                    </a:lnTo>
                    <a:close/>
                  </a:path>
                </a:pathLst>
              </a:custGeom>
              <a:gradFill rotWithShape="1">
                <a:gsLst>
                  <a:gs pos="0">
                    <a:srgbClr val="FFDE59">
                      <a:alpha val="100000"/>
                    </a:srgbClr>
                  </a:gs>
                  <a:gs pos="100000">
                    <a:srgbClr val="FF914D">
                      <a:alpha val="100000"/>
                    </a:srgbClr>
                  </a:gs>
                </a:gsLst>
                <a:lin ang="0"/>
              </a:gra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Freeform 17"/>
            <p:cNvSpPr/>
            <p:nvPr/>
          </p:nvSpPr>
          <p:spPr>
            <a:xfrm>
              <a:off x="3332147" y="6675665"/>
              <a:ext cx="4156106" cy="1537759"/>
            </a:xfrm>
            <a:custGeom>
              <a:avLst/>
              <a:gdLst/>
              <a:ahLst/>
              <a:cxnLst/>
              <a:rect l="l" t="t" r="r" b="b"/>
              <a:pathLst>
                <a:path w="4156106" h="1537759">
                  <a:moveTo>
                    <a:pt x="0" y="0"/>
                  </a:moveTo>
                  <a:lnTo>
                    <a:pt x="4156106" y="0"/>
                  </a:lnTo>
                  <a:lnTo>
                    <a:pt x="4156106" y="1537759"/>
                  </a:lnTo>
                  <a:lnTo>
                    <a:pt x="0" y="15377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18"/>
            <p:cNvSpPr txBox="1"/>
            <p:nvPr/>
          </p:nvSpPr>
          <p:spPr>
            <a:xfrm>
              <a:off x="561708" y="581026"/>
              <a:ext cx="9696981" cy="592469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Đột quỵ hay còn gọi là tai biến mạch máu não là tình trạng não bị tổn thương nghiêm trọng do quá trình cung cấp máu cho não bị gián đoạn hoặc giảm đáng kể. Vì thế, lúc này cần hạn chế tối đa sự vận động của bệnh nhân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nvGrpSpPr>
          <p:cNvPr id="10" name="Group 10"/>
          <p:cNvGrpSpPr/>
          <p:nvPr/>
        </p:nvGrpSpPr>
        <p:grpSpPr>
          <a:xfrm>
            <a:off x="6306343" y="2065488"/>
            <a:ext cx="5196861" cy="4729718"/>
            <a:chOff x="0" y="0"/>
            <a:chExt cx="10396429" cy="9459436"/>
          </a:xfrm>
        </p:grpSpPr>
        <p:sp>
          <p:nvSpPr>
            <p:cNvPr id="11" name="Freeform 11"/>
            <p:cNvSpPr/>
            <p:nvPr/>
          </p:nvSpPr>
          <p:spPr>
            <a:xfrm>
              <a:off x="0" y="0"/>
              <a:ext cx="10396429" cy="7529667"/>
            </a:xfrm>
            <a:custGeom>
              <a:avLst/>
              <a:gdLst/>
              <a:ahLst/>
              <a:cxnLst/>
              <a:rect l="l" t="t" r="r" b="b"/>
              <a:pathLst>
                <a:path w="10396429" h="7529667">
                  <a:moveTo>
                    <a:pt x="0" y="0"/>
                  </a:moveTo>
                  <a:lnTo>
                    <a:pt x="10396429" y="0"/>
                  </a:lnTo>
                  <a:lnTo>
                    <a:pt x="10396429" y="7529667"/>
                  </a:lnTo>
                  <a:lnTo>
                    <a:pt x="0" y="7529667"/>
                  </a:lnTo>
                  <a:lnTo>
                    <a:pt x="0" y="0"/>
                  </a:lnTo>
                  <a:close/>
                </a:path>
              </a:pathLst>
            </a:custGeom>
            <a:blipFill>
              <a:blip r:embed="rId4"/>
              <a:stretch>
                <a:fillRect l="-4319" r="-4319"/>
              </a:stretch>
            </a:blipFill>
          </p:spPr>
        </p:sp>
        <p:sp>
          <p:nvSpPr>
            <p:cNvPr id="12" name="TextBox 12"/>
            <p:cNvSpPr txBox="1"/>
            <p:nvPr/>
          </p:nvSpPr>
          <p:spPr>
            <a:xfrm>
              <a:off x="0" y="7843992"/>
              <a:ext cx="10396429"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Đột quỵ ở bệnh nhân </a:t>
              </a:r>
            </a:p>
            <a:p>
              <a:pPr algn="ctr">
                <a:lnSpc>
                  <a:spcPts val="3266"/>
                </a:lnSpc>
              </a:pPr>
              <a:r>
                <a:rPr lang="en-US" sz="2300" b="1" i="1">
                  <a:solidFill>
                    <a:srgbClr val="000000"/>
                  </a:solidFill>
                  <a:latin typeface="Arial" pitchFamily="34" charset="0"/>
                </a:rPr>
                <a:t>tổn thương não phải</a:t>
              </a:r>
            </a:p>
          </p:txBody>
        </p:sp>
      </p:grpSp>
      <p:grpSp>
        <p:nvGrpSpPr>
          <p:cNvPr id="13" name="Group 13"/>
          <p:cNvGrpSpPr/>
          <p:nvPr/>
        </p:nvGrpSpPr>
        <p:grpSpPr>
          <a:xfrm>
            <a:off x="837251" y="2259112"/>
            <a:ext cx="5056235" cy="1698927"/>
            <a:chOff x="0" y="-66674"/>
            <a:chExt cx="10115104" cy="3397854"/>
          </a:xfrm>
        </p:grpSpPr>
        <p:grpSp>
          <p:nvGrpSpPr>
            <p:cNvPr id="14" name="Group 14"/>
            <p:cNvGrpSpPr/>
            <p:nvPr/>
          </p:nvGrpSpPr>
          <p:grpSpPr>
            <a:xfrm rot="5400000">
              <a:off x="-112935" y="801190"/>
              <a:ext cx="1806957" cy="1581087"/>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78789" y="-66674"/>
              <a:ext cx="8236315" cy="33978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Hoa mắt, chóng mặt, người mất thăng bằng đột ngột, không phối hợp được các hoạt động</a:t>
              </a:r>
            </a:p>
          </p:txBody>
        </p:sp>
      </p:grpSp>
      <p:grpSp>
        <p:nvGrpSpPr>
          <p:cNvPr id="18" name="Group 18"/>
          <p:cNvGrpSpPr/>
          <p:nvPr/>
        </p:nvGrpSpPr>
        <p:grpSpPr>
          <a:xfrm>
            <a:off x="886549" y="4074682"/>
            <a:ext cx="5031585" cy="903479"/>
            <a:chOff x="0" y="0"/>
            <a:chExt cx="10065792" cy="1806957"/>
          </a:xfrm>
        </p:grpSpPr>
        <p:grpSp>
          <p:nvGrpSpPr>
            <p:cNvPr id="19" name="Group 19"/>
            <p:cNvGrpSpPr/>
            <p:nvPr/>
          </p:nvGrpSpPr>
          <p:grpSpPr>
            <a:xfrm rot="5400000">
              <a:off x="-112935" y="112935"/>
              <a:ext cx="1806957" cy="1581087"/>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940864" y="483320"/>
              <a:ext cx="812492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Thị lực giảm, nhìn mờ</a:t>
              </a:r>
            </a:p>
          </p:txBody>
        </p:sp>
      </p:grpSp>
      <p:grpSp>
        <p:nvGrpSpPr>
          <p:cNvPr id="23" name="Group 23"/>
          <p:cNvGrpSpPr/>
          <p:nvPr/>
        </p:nvGrpSpPr>
        <p:grpSpPr>
          <a:xfrm>
            <a:off x="886549" y="5135324"/>
            <a:ext cx="5019261" cy="1269578"/>
            <a:chOff x="0" y="-66674"/>
            <a:chExt cx="10041136" cy="2539157"/>
          </a:xfrm>
        </p:grpSpPr>
        <p:grpSp>
          <p:nvGrpSpPr>
            <p:cNvPr id="24" name="Group 24"/>
            <p:cNvGrpSpPr/>
            <p:nvPr/>
          </p:nvGrpSpPr>
          <p:grpSpPr>
            <a:xfrm rot="5400000">
              <a:off x="-112935" y="388440"/>
              <a:ext cx="1806957" cy="1581087"/>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916207" y="-66674"/>
              <a:ext cx="8124929"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Đau đầu dữ dội, cơn đau đầu đến rất nhanh, có thể buồn nôn hoặc nôn</a:t>
              </a:r>
            </a:p>
          </p:txBody>
        </p:sp>
      </p:grpSp>
      <p:grpSp>
        <p:nvGrpSpPr>
          <p:cNvPr id="28" name="Group 28"/>
          <p:cNvGrpSpPr/>
          <p:nvPr/>
        </p:nvGrpSpPr>
        <p:grpSpPr>
          <a:xfrm>
            <a:off x="0" y="1198117"/>
            <a:ext cx="12188825" cy="676871"/>
            <a:chOff x="0" y="0"/>
            <a:chExt cx="24384000" cy="1353743"/>
          </a:xfrm>
        </p:grpSpPr>
        <p:grpSp>
          <p:nvGrpSpPr>
            <p:cNvPr id="29" name="Group 29"/>
            <p:cNvGrpSpPr/>
            <p:nvPr/>
          </p:nvGrpSpPr>
          <p:grpSpPr>
            <a:xfrm>
              <a:off x="0" y="0"/>
              <a:ext cx="24384000" cy="1353743"/>
              <a:chOff x="0" y="0"/>
              <a:chExt cx="4816593" cy="267406"/>
            </a:xfrm>
          </p:grpSpPr>
          <p:sp>
            <p:nvSpPr>
              <p:cNvPr id="30" name="Freeform 30"/>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2" name="TextBox 32"/>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6306343" y="2065488"/>
            <a:ext cx="5196861" cy="3764833"/>
          </a:xfrm>
          <a:custGeom>
            <a:avLst/>
            <a:gdLst/>
            <a:ahLst/>
            <a:cxnLst/>
            <a:rect l="l" t="t" r="r" b="b"/>
            <a:pathLst>
              <a:path w="7797322" h="5647250">
                <a:moveTo>
                  <a:pt x="0" y="0"/>
                </a:moveTo>
                <a:lnTo>
                  <a:pt x="7797322" y="0"/>
                </a:lnTo>
                <a:lnTo>
                  <a:pt x="7797322" y="5647250"/>
                </a:lnTo>
                <a:lnTo>
                  <a:pt x="0" y="5647250"/>
                </a:lnTo>
                <a:lnTo>
                  <a:pt x="0" y="0"/>
                </a:lnTo>
                <a:close/>
              </a:path>
            </a:pathLst>
          </a:custGeom>
          <a:blipFill>
            <a:blip r:embed="rId4"/>
            <a:stretch>
              <a:fillRect l="-4319" r="-4319"/>
            </a:stretch>
          </a:blipFill>
        </p:spPr>
      </p:sp>
      <p:sp>
        <p:nvSpPr>
          <p:cNvPr id="10" name="TextBox 10"/>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1" name="TextBox 11"/>
          <p:cNvSpPr txBox="1"/>
          <p:nvPr/>
        </p:nvSpPr>
        <p:spPr>
          <a:xfrm>
            <a:off x="6306343" y="5976372"/>
            <a:ext cx="5196861" cy="807722"/>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Đột quỵ ở bệnh nhân </a:t>
            </a:r>
          </a:p>
          <a:p>
            <a:pPr algn="ctr">
              <a:lnSpc>
                <a:spcPts val="3266"/>
              </a:lnSpc>
            </a:pPr>
            <a:r>
              <a:rPr lang="en-US" sz="2300" b="1" i="1">
                <a:solidFill>
                  <a:srgbClr val="000000"/>
                </a:solidFill>
                <a:latin typeface="Arial" pitchFamily="34" charset="0"/>
              </a:rPr>
              <a:t>tổn thương não phải</a:t>
            </a:r>
          </a:p>
        </p:txBody>
      </p:sp>
      <p:grpSp>
        <p:nvGrpSpPr>
          <p:cNvPr id="12" name="Group 12"/>
          <p:cNvGrpSpPr/>
          <p:nvPr/>
        </p:nvGrpSpPr>
        <p:grpSpPr>
          <a:xfrm>
            <a:off x="814380" y="2322251"/>
            <a:ext cx="5068560" cy="903479"/>
            <a:chOff x="0" y="0"/>
            <a:chExt cx="10139761" cy="1806957"/>
          </a:xfrm>
        </p:grpSpPr>
        <p:grpSp>
          <p:nvGrpSpPr>
            <p:cNvPr id="13" name="Group 13"/>
            <p:cNvGrpSpPr/>
            <p:nvPr/>
          </p:nvGrpSpPr>
          <p:grpSpPr>
            <a:xfrm rot="5400000">
              <a:off x="-112935" y="112935"/>
              <a:ext cx="1806957" cy="1581087"/>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1903446" y="70570"/>
              <a:ext cx="8236315"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Tê cứng mặt hoặc một nửa mặt, nụ cười bị méo mó</a:t>
              </a:r>
            </a:p>
          </p:txBody>
        </p:sp>
      </p:grpSp>
      <p:grpSp>
        <p:nvGrpSpPr>
          <p:cNvPr id="17" name="Group 17"/>
          <p:cNvGrpSpPr/>
          <p:nvPr/>
        </p:nvGrpSpPr>
        <p:grpSpPr>
          <a:xfrm>
            <a:off x="808217" y="3382893"/>
            <a:ext cx="5019261" cy="1269578"/>
            <a:chOff x="0" y="-66674"/>
            <a:chExt cx="10041136" cy="2539157"/>
          </a:xfrm>
        </p:grpSpPr>
        <p:grpSp>
          <p:nvGrpSpPr>
            <p:cNvPr id="18" name="Group 18"/>
            <p:cNvGrpSpPr/>
            <p:nvPr/>
          </p:nvGrpSpPr>
          <p:grpSpPr>
            <a:xfrm rot="5400000">
              <a:off x="-112935" y="388440"/>
              <a:ext cx="1806957" cy="1581087"/>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0" name="TextBox 20"/>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1916207" y="-66674"/>
              <a:ext cx="8124929"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Khó phát âm, nói không rõ chữ, dính chữ, nói ngọng bất thường </a:t>
              </a:r>
            </a:p>
          </p:txBody>
        </p:sp>
      </p:grpSp>
      <p:grpSp>
        <p:nvGrpSpPr>
          <p:cNvPr id="22" name="Group 22"/>
          <p:cNvGrpSpPr/>
          <p:nvPr/>
        </p:nvGrpSpPr>
        <p:grpSpPr>
          <a:xfrm>
            <a:off x="814380" y="4752376"/>
            <a:ext cx="5157436" cy="1692771"/>
            <a:chOff x="0" y="-66674"/>
            <a:chExt cx="10317559" cy="3385543"/>
          </a:xfrm>
        </p:grpSpPr>
        <p:grpSp>
          <p:nvGrpSpPr>
            <p:cNvPr id="23" name="Group 23"/>
            <p:cNvGrpSpPr/>
            <p:nvPr/>
          </p:nvGrpSpPr>
          <p:grpSpPr>
            <a:xfrm rot="5400000">
              <a:off x="-112935" y="801190"/>
              <a:ext cx="1806957" cy="1581087"/>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5" name="TextBox 2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1913948" y="-66674"/>
              <a:ext cx="8403611" cy="33855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Cử động khó hoặc không thể cử động chân tay, tê liệt một bên cơ thể, không thể nâng hai cánh tay qua đầu cùng lúc</a:t>
              </a:r>
            </a:p>
          </p:txBody>
        </p:sp>
      </p:grpSp>
      <p:grpSp>
        <p:nvGrpSpPr>
          <p:cNvPr id="27" name="Group 27"/>
          <p:cNvGrpSpPr/>
          <p:nvPr/>
        </p:nvGrpSpPr>
        <p:grpSpPr>
          <a:xfrm>
            <a:off x="0" y="1198117"/>
            <a:ext cx="12188825" cy="676871"/>
            <a:chOff x="0" y="0"/>
            <a:chExt cx="24384000" cy="1353743"/>
          </a:xfrm>
        </p:grpSpPr>
        <p:grpSp>
          <p:nvGrpSpPr>
            <p:cNvPr id="28" name="Group 28"/>
            <p:cNvGrpSpPr/>
            <p:nvPr/>
          </p:nvGrpSpPr>
          <p:grpSpPr>
            <a:xfrm>
              <a:off x="0" y="0"/>
              <a:ext cx="24384000" cy="1353743"/>
              <a:chOff x="0" y="0"/>
              <a:chExt cx="4816593" cy="267406"/>
            </a:xfrm>
          </p:grpSpPr>
          <p:sp>
            <p:nvSpPr>
              <p:cNvPr id="29" name="Freeform 29"/>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1" name="TextBox 31"/>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1" name="Freeform 11"/>
          <p:cNvSpPr/>
          <p:nvPr/>
        </p:nvSpPr>
        <p:spPr>
          <a:xfrm>
            <a:off x="6124487" y="2609471"/>
            <a:ext cx="5378717" cy="3907132"/>
          </a:xfrm>
          <a:custGeom>
            <a:avLst/>
            <a:gdLst/>
            <a:ahLst/>
            <a:cxnLst/>
            <a:rect l="l" t="t" r="r" b="b"/>
            <a:pathLst>
              <a:path w="8070177" h="5860698">
                <a:moveTo>
                  <a:pt x="0" y="0"/>
                </a:moveTo>
                <a:lnTo>
                  <a:pt x="8070177" y="0"/>
                </a:lnTo>
                <a:lnTo>
                  <a:pt x="8070177" y="5860697"/>
                </a:lnTo>
                <a:lnTo>
                  <a:pt x="0" y="5860697"/>
                </a:lnTo>
                <a:lnTo>
                  <a:pt x="0" y="0"/>
                </a:lnTo>
                <a:close/>
              </a:path>
            </a:pathLst>
          </a:custGeom>
          <a:blipFill>
            <a:blip r:embed="rId4"/>
            <a:stretch>
              <a:fillRect t="-2380" b="-9156"/>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3" name="TextBox 13"/>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Thực hiện xử trí khi gặp người có dấu hiệu đột quỵ theo các bước:</a:t>
            </a:r>
          </a:p>
        </p:txBody>
      </p:sp>
      <p:sp>
        <p:nvSpPr>
          <p:cNvPr id="14" name="TextBox 14"/>
          <p:cNvSpPr txBox="1"/>
          <p:nvPr/>
        </p:nvSpPr>
        <p:spPr>
          <a:xfrm>
            <a:off x="685621" y="2565022"/>
            <a:ext cx="5408791" cy="849463"/>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Bước 1: Gọi điện thoại cấp cứu (số máy 115)</a:t>
            </a:r>
          </a:p>
        </p:txBody>
      </p:sp>
      <p:sp>
        <p:nvSpPr>
          <p:cNvPr id="15" name="TextBox 15"/>
          <p:cNvSpPr txBox="1"/>
          <p:nvPr/>
        </p:nvSpPr>
        <p:spPr>
          <a:xfrm>
            <a:off x="685622" y="3521755"/>
            <a:ext cx="5252966" cy="29731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2: Đặt người bệnh nằm nghiêng ở tư thế hồi sức. Tư thế hồi sức đảm bảo được sự lưu thông đường hô hấp vì giúp lưỡi không bị tụt về phía sau gây tắc nghẽn đường thở và tránh sặc chất nôn vào đường thở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1" name="Freeform 11"/>
          <p:cNvSpPr/>
          <p:nvPr/>
        </p:nvSpPr>
        <p:spPr>
          <a:xfrm>
            <a:off x="1679307" y="3978955"/>
            <a:ext cx="8830211" cy="2731284"/>
          </a:xfrm>
          <a:custGeom>
            <a:avLst/>
            <a:gdLst/>
            <a:ahLst/>
            <a:cxnLst/>
            <a:rect l="l" t="t" r="r" b="b"/>
            <a:pathLst>
              <a:path w="13248766" h="4096926">
                <a:moveTo>
                  <a:pt x="0" y="0"/>
                </a:moveTo>
                <a:lnTo>
                  <a:pt x="13248766" y="0"/>
                </a:lnTo>
                <a:lnTo>
                  <a:pt x="13248766" y="4096926"/>
                </a:lnTo>
                <a:lnTo>
                  <a:pt x="0" y="4096926"/>
                </a:lnTo>
                <a:lnTo>
                  <a:pt x="0" y="0"/>
                </a:lnTo>
                <a:close/>
              </a:path>
            </a:pathLst>
          </a:custGeom>
          <a:blipFill>
            <a:blip r:embed="rId4"/>
            <a:stretch>
              <a:fillRect/>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3" name="TextBox 13"/>
          <p:cNvSpPr txBox="1"/>
          <p:nvPr/>
        </p:nvSpPr>
        <p:spPr>
          <a:xfrm>
            <a:off x="685622" y="2565022"/>
            <a:ext cx="1081758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3: Gọi thêm 2 - 3 người hỗ trợ đưa người bệnh lên càng cứu thương để đi cấp cứu. Di chuyển người bệnh nhẹ nhàng, không gây chấn động, chú ý nâng đầu người bệnh cao hơn chân để giảm nguy cơ phần đầu bị đọng máu</a:t>
            </a:r>
          </a:p>
        </p:txBody>
      </p:sp>
      <p:sp>
        <p:nvSpPr>
          <p:cNvPr id="14" name="TextBox 14"/>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Thực hiện xử trí khi gặp người có dấu hiệu đột quỵ theo các bước: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3. Đánh giá kết quả và câu hỏi</a:t>
              </a:r>
            </a:p>
          </p:txBody>
        </p:sp>
      </p:grpSp>
      <p:sp>
        <p:nvSpPr>
          <p:cNvPr id="11" name="TextBox 11"/>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nvGrpSpPr>
          <p:cNvPr id="12" name="Group 12"/>
          <p:cNvGrpSpPr/>
          <p:nvPr/>
        </p:nvGrpSpPr>
        <p:grpSpPr>
          <a:xfrm>
            <a:off x="685622" y="2065488"/>
            <a:ext cx="10817582" cy="4106712"/>
            <a:chOff x="0" y="0"/>
            <a:chExt cx="21640800" cy="8213424"/>
          </a:xfrm>
        </p:grpSpPr>
        <p:grpSp>
          <p:nvGrpSpPr>
            <p:cNvPr id="13" name="Group 13"/>
            <p:cNvGrpSpPr/>
            <p:nvPr/>
          </p:nvGrpSpPr>
          <p:grpSpPr>
            <a:xfrm>
              <a:off x="0" y="0"/>
              <a:ext cx="21640800" cy="8213424"/>
              <a:chOff x="0" y="0"/>
              <a:chExt cx="4274726" cy="1622405"/>
            </a:xfrm>
          </p:grpSpPr>
          <p:sp>
            <p:nvSpPr>
              <p:cNvPr id="14" name="Freeform 14"/>
              <p:cNvSpPr/>
              <p:nvPr/>
            </p:nvSpPr>
            <p:spPr>
              <a:xfrm>
                <a:off x="0" y="0"/>
                <a:ext cx="4274726" cy="1622405"/>
              </a:xfrm>
              <a:custGeom>
                <a:avLst/>
                <a:gdLst/>
                <a:ahLst/>
                <a:cxnLst/>
                <a:rect l="l" t="t" r="r" b="b"/>
                <a:pathLst>
                  <a:path w="4274726" h="1622405">
                    <a:moveTo>
                      <a:pt x="0" y="0"/>
                    </a:moveTo>
                    <a:lnTo>
                      <a:pt x="4274726" y="0"/>
                    </a:lnTo>
                    <a:lnTo>
                      <a:pt x="4274726" y="1622405"/>
                    </a:lnTo>
                    <a:lnTo>
                      <a:pt x="0" y="1622405"/>
                    </a:lnTo>
                    <a:close/>
                  </a:path>
                </a:pathLst>
              </a:custGeom>
              <a:gradFill rotWithShape="1">
                <a:gsLst>
                  <a:gs pos="0">
                    <a:srgbClr val="FFBFE6">
                      <a:alpha val="100000"/>
                    </a:srgbClr>
                  </a:gs>
                  <a:gs pos="100000">
                    <a:srgbClr val="FFDE59">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538862" y="230684"/>
              <a:ext cx="20563075" cy="507831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1. Nhận xét việc thực hiện các thao tác của em trong mỗi bước thực hành cấp cứu người bị đột quỵ</a:t>
              </a:r>
            </a:p>
            <a:p>
              <a:pPr algn="just">
                <a:lnSpc>
                  <a:spcPct val="120000"/>
                </a:lnSpc>
              </a:pPr>
              <a:r>
                <a:rPr lang="en-US" sz="2300" b="1">
                  <a:solidFill>
                    <a:srgbClr val="000000"/>
                  </a:solidFill>
                  <a:latin typeface="Arial" pitchFamily="34" charset="0"/>
                </a:rPr>
                <a:t>2. Trình bày cách nhận biết, xử lí khi gặp người có dấu hiệu đột quỵ</a:t>
              </a:r>
            </a:p>
            <a:p>
              <a:pPr algn="just">
                <a:lnSpc>
                  <a:spcPct val="120000"/>
                </a:lnSpc>
              </a:pPr>
              <a:r>
                <a:rPr lang="en-US" sz="2300" b="1">
                  <a:solidFill>
                    <a:srgbClr val="000000"/>
                  </a:solidFill>
                  <a:latin typeface="Arial" pitchFamily="34" charset="0"/>
                </a:rPr>
                <a:t>3. Giải thích tại sao cần phải để người bệnh nằm nghiêng ở tư thế hồi sức</a:t>
              </a:r>
            </a:p>
            <a:p>
              <a:pPr algn="just">
                <a:lnSpc>
                  <a:spcPct val="120000"/>
                </a:lnSpc>
                <a:spcBef>
                  <a:spcPct val="0"/>
                </a:spcBef>
              </a:pPr>
              <a:r>
                <a:rPr lang="en-US" sz="2300" b="1">
                  <a:solidFill>
                    <a:srgbClr val="000000"/>
                  </a:solidFill>
                  <a:latin typeface="Arial" pitchFamily="34" charset="0"/>
                </a:rPr>
                <a:t>4. Giải thích tại sao khi di chuyển người bệnh cần để người bệnh ở tư thế nằm và cần nhẹ nhàng, ít dây chấn động</a:t>
              </a:r>
            </a:p>
          </p:txBody>
        </p:sp>
        <p:sp>
          <p:nvSpPr>
            <p:cNvPr id="17" name="TextBox 17"/>
            <p:cNvSpPr txBox="1"/>
            <p:nvPr/>
          </p:nvSpPr>
          <p:spPr>
            <a:xfrm>
              <a:off x="538862" y="6271650"/>
              <a:ext cx="4194562"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Đáp án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lý thuyết</a:t>
              </a:r>
            </a:p>
          </p:txBody>
        </p:sp>
      </p:grpSp>
      <p:grpSp>
        <p:nvGrpSpPr>
          <p:cNvPr id="11" name="Group 11"/>
          <p:cNvGrpSpPr/>
          <p:nvPr/>
        </p:nvGrpSpPr>
        <p:grpSpPr>
          <a:xfrm>
            <a:off x="685622" y="2065488"/>
            <a:ext cx="10817582" cy="1701135"/>
            <a:chOff x="0" y="0"/>
            <a:chExt cx="21640800" cy="3402269"/>
          </a:xfrm>
        </p:grpSpPr>
        <p:grpSp>
          <p:nvGrpSpPr>
            <p:cNvPr id="12" name="Group 12"/>
            <p:cNvGrpSpPr/>
            <p:nvPr/>
          </p:nvGrpSpPr>
          <p:grpSpPr>
            <a:xfrm>
              <a:off x="0" y="0"/>
              <a:ext cx="21640800" cy="3402269"/>
              <a:chOff x="0" y="0"/>
              <a:chExt cx="4274726" cy="672053"/>
            </a:xfrm>
          </p:grpSpPr>
          <p:sp>
            <p:nvSpPr>
              <p:cNvPr id="13" name="Freeform 13"/>
              <p:cNvSpPr/>
              <p:nvPr/>
            </p:nvSpPr>
            <p:spPr>
              <a:xfrm>
                <a:off x="0" y="0"/>
                <a:ext cx="4274726" cy="672053"/>
              </a:xfrm>
              <a:custGeom>
                <a:avLst/>
                <a:gdLst/>
                <a:ahLst/>
                <a:cxnLst/>
                <a:rect l="l" t="t" r="r" b="b"/>
                <a:pathLst>
                  <a:path w="4274726" h="672053">
                    <a:moveTo>
                      <a:pt x="0" y="0"/>
                    </a:moveTo>
                    <a:lnTo>
                      <a:pt x="4274726" y="0"/>
                    </a:lnTo>
                    <a:lnTo>
                      <a:pt x="4274726" y="672053"/>
                    </a:lnTo>
                    <a:lnTo>
                      <a:pt x="0" y="672053"/>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Freeform 15"/>
            <p:cNvSpPr/>
            <p:nvPr/>
          </p:nvSpPr>
          <p:spPr>
            <a:xfrm>
              <a:off x="0" y="0"/>
              <a:ext cx="3439794" cy="3402269"/>
            </a:xfrm>
            <a:custGeom>
              <a:avLst/>
              <a:gdLst/>
              <a:ahLst/>
              <a:cxnLst/>
              <a:rect l="l" t="t" r="r" b="b"/>
              <a:pathLst>
                <a:path w="3439794" h="3402269">
                  <a:moveTo>
                    <a:pt x="0" y="0"/>
                  </a:moveTo>
                  <a:lnTo>
                    <a:pt x="3439794" y="0"/>
                  </a:lnTo>
                  <a:lnTo>
                    <a:pt x="3439794" y="3402269"/>
                  </a:lnTo>
                  <a:lnTo>
                    <a:pt x="0" y="340226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3439794" y="324244"/>
              <a:ext cx="17094334"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là áp lực của máu tác động lên thành mạch</a:t>
              </a:r>
            </a:p>
          </p:txBody>
        </p:sp>
        <p:sp>
          <p:nvSpPr>
            <p:cNvPr id="17" name="TextBox 17"/>
            <p:cNvSpPr txBox="1"/>
            <p:nvPr/>
          </p:nvSpPr>
          <p:spPr>
            <a:xfrm>
              <a:off x="3439794" y="1412210"/>
              <a:ext cx="1754278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đếu đặn, bơm máu vào động mạch từng đợt nên giá trị huyết áp thay đổi theo nhịp co dãn của tim</a:t>
              </a:r>
            </a:p>
          </p:txBody>
        </p:sp>
      </p:grpSp>
      <p:grpSp>
        <p:nvGrpSpPr>
          <p:cNvPr id="26" name="Group 25"/>
          <p:cNvGrpSpPr/>
          <p:nvPr/>
        </p:nvGrpSpPr>
        <p:grpSpPr>
          <a:xfrm>
            <a:off x="0" y="0"/>
            <a:ext cx="12188825" cy="1007616"/>
            <a:chOff x="0" y="0"/>
            <a:chExt cx="12188825" cy="1007616"/>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6">
                <a:extLst>
                  <a:ext uri="{96DAC541-7B7A-43D3-8B79-37D633B846F1}">
                    <asvg:svgBlip xmlns:asvg="http://schemas.microsoft.com/office/drawing/2016/SVG/main" xmlns="" r:embed="rId3"/>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grpSp>
      <p:grpSp>
        <p:nvGrpSpPr>
          <p:cNvPr id="19" name="Group 19"/>
          <p:cNvGrpSpPr/>
          <p:nvPr/>
        </p:nvGrpSpPr>
        <p:grpSpPr>
          <a:xfrm>
            <a:off x="685622" y="3957123"/>
            <a:ext cx="9664908" cy="606421"/>
            <a:chOff x="0" y="0"/>
            <a:chExt cx="19334852" cy="1212841"/>
          </a:xfrm>
        </p:grpSpPr>
        <p:sp>
          <p:nvSpPr>
            <p:cNvPr id="20" name="Freeform 20"/>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TextBox 21"/>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đa ứng với lúc tim co</a:t>
              </a:r>
            </a:p>
          </p:txBody>
        </p:sp>
      </p:grpSp>
      <p:grpSp>
        <p:nvGrpSpPr>
          <p:cNvPr id="22" name="Group 22"/>
          <p:cNvGrpSpPr/>
          <p:nvPr/>
        </p:nvGrpSpPr>
        <p:grpSpPr>
          <a:xfrm>
            <a:off x="685622" y="4754043"/>
            <a:ext cx="9664908" cy="606421"/>
            <a:chOff x="0" y="0"/>
            <a:chExt cx="19334852" cy="1212841"/>
          </a:xfrm>
        </p:grpSpPr>
        <p:sp>
          <p:nvSpPr>
            <p:cNvPr id="23" name="Freeform 23"/>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TextBox 24"/>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thiểu ứng với lúc tim dãn</a:t>
              </a:r>
            </a:p>
          </p:txBody>
        </p:sp>
      </p:grpSp>
      <p:sp>
        <p:nvSpPr>
          <p:cNvPr id="25" name="TextBox 25"/>
          <p:cNvSpPr txBox="1"/>
          <p:nvPr/>
        </p:nvSpPr>
        <p:spPr>
          <a:xfrm>
            <a:off x="748180" y="5506514"/>
            <a:ext cx="1075502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có thể biến động tạm thời khi hoạt động thể lực, xúc động,... Do đó, để có kết quả giá trị huyết áp chính xác, người được đo phải ở trạng thái nghỉ ngơi, thư giãn.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21" y="3619500"/>
            <a:ext cx="5408791" cy="1572184"/>
            <a:chOff x="0" y="0"/>
            <a:chExt cx="2137363" cy="621110"/>
          </a:xfrm>
        </p:grpSpPr>
        <p:sp>
          <p:nvSpPr>
            <p:cNvPr id="4" name="Freeform 4"/>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964336" y="3782764"/>
            <a:ext cx="4851362" cy="1269578"/>
            <a:chOff x="0" y="-66674"/>
            <a:chExt cx="9705250" cy="2539157"/>
          </a:xfrm>
        </p:grpSpPr>
        <p:sp>
          <p:nvSpPr>
            <p:cNvPr id="7" name="Freeform 7"/>
            <p:cNvSpPr/>
            <p:nvPr/>
          </p:nvSpPr>
          <p:spPr>
            <a:xfrm>
              <a:off x="0" y="0"/>
              <a:ext cx="1488466" cy="2357967"/>
            </a:xfrm>
            <a:custGeom>
              <a:avLst/>
              <a:gdLst/>
              <a:ahLst/>
              <a:cxnLst/>
              <a:rect l="l" t="t" r="r" b="b"/>
              <a:pathLst>
                <a:path w="1488466" h="2357967">
                  <a:moveTo>
                    <a:pt x="0" y="0"/>
                  </a:moveTo>
                  <a:lnTo>
                    <a:pt x="1488466" y="0"/>
                  </a:lnTo>
                  <a:lnTo>
                    <a:pt x="1488466" y="2357967"/>
                  </a:lnTo>
                  <a:lnTo>
                    <a:pt x="0" y="235796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770431" y="-66674"/>
              <a:ext cx="7934819"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động mạch, máu chảy nhiều, tốc độ nhanh, có thể thành tia máu</a:t>
              </a:r>
            </a:p>
          </p:txBody>
        </p:sp>
      </p:grpSp>
      <p:grpSp>
        <p:nvGrpSpPr>
          <p:cNvPr id="9" name="Group 9"/>
          <p:cNvGrpSpPr/>
          <p:nvPr/>
        </p:nvGrpSpPr>
        <p:grpSpPr>
          <a:xfrm>
            <a:off x="6094412" y="2224239"/>
            <a:ext cx="5786465" cy="4217430"/>
            <a:chOff x="0" y="0"/>
            <a:chExt cx="11575944" cy="8434861"/>
          </a:xfrm>
        </p:grpSpPr>
        <p:sp>
          <p:nvSpPr>
            <p:cNvPr id="10" name="Freeform 10"/>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1" name="TextBox 11"/>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2" name="TextBox 12"/>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3" name="TextBox 13"/>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4" name="Freeform 14"/>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6" name="Group 25"/>
          <p:cNvGrpSpPr/>
          <p:nvPr/>
        </p:nvGrpSpPr>
        <p:grpSpPr>
          <a:xfrm>
            <a:off x="0" y="0"/>
            <a:ext cx="12188825" cy="1007616"/>
            <a:chOff x="0" y="0"/>
            <a:chExt cx="12188825" cy="1007616"/>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8"/>
              <a:stretch>
                <a:fillRect t="-476826" b="-229325"/>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grpSp>
        <p:nvGrpSpPr>
          <p:cNvPr id="16" name="Group 16"/>
          <p:cNvGrpSpPr/>
          <p:nvPr/>
        </p:nvGrpSpPr>
        <p:grpSpPr>
          <a:xfrm>
            <a:off x="0" y="1198117"/>
            <a:ext cx="12188825" cy="676871"/>
            <a:chOff x="0" y="0"/>
            <a:chExt cx="24384000" cy="1353743"/>
          </a:xfrm>
        </p:grpSpPr>
        <p:grpSp>
          <p:nvGrpSpPr>
            <p:cNvPr id="17" name="Group 17"/>
            <p:cNvGrpSpPr/>
            <p:nvPr/>
          </p:nvGrpSpPr>
          <p:grpSpPr>
            <a:xfrm>
              <a:off x="0" y="0"/>
              <a:ext cx="24384000" cy="1353743"/>
              <a:chOff x="0" y="0"/>
              <a:chExt cx="4816593" cy="267406"/>
            </a:xfrm>
          </p:grpSpPr>
          <p:sp>
            <p:nvSpPr>
              <p:cNvPr id="18" name="Freeform 1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20" name="TextBox 2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grpSp>
        <p:nvGrpSpPr>
          <p:cNvPr id="21" name="Group 21"/>
          <p:cNvGrpSpPr/>
          <p:nvPr/>
        </p:nvGrpSpPr>
        <p:grpSpPr>
          <a:xfrm>
            <a:off x="685621" y="2065488"/>
            <a:ext cx="5408791" cy="1554012"/>
            <a:chOff x="0" y="0"/>
            <a:chExt cx="10820400" cy="3108024"/>
          </a:xfrm>
        </p:grpSpPr>
        <p:grpSp>
          <p:nvGrpSpPr>
            <p:cNvPr id="22" name="Group 22"/>
            <p:cNvGrpSpPr/>
            <p:nvPr/>
          </p:nvGrpSpPr>
          <p:grpSpPr>
            <a:xfrm>
              <a:off x="0" y="0"/>
              <a:ext cx="10820400" cy="3108024"/>
              <a:chOff x="0" y="0"/>
              <a:chExt cx="2137363" cy="613931"/>
            </a:xfrm>
          </p:grpSpPr>
          <p:sp>
            <p:nvSpPr>
              <p:cNvPr id="23" name="Freeform 23"/>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5" name="TextBox 25"/>
            <p:cNvSpPr txBox="1"/>
            <p:nvPr/>
          </p:nvSpPr>
          <p:spPr>
            <a:xfrm>
              <a:off x="557575" y="302384"/>
              <a:ext cx="9705250"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lý thuyết</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85621" y="2065488"/>
            <a:ext cx="5408791" cy="2678309"/>
            <a:chOff x="0" y="0"/>
            <a:chExt cx="10820400" cy="5356618"/>
          </a:xfrm>
        </p:grpSpPr>
        <p:grpSp>
          <p:nvGrpSpPr>
            <p:cNvPr id="12" name="Group 12"/>
            <p:cNvGrpSpPr/>
            <p:nvPr/>
          </p:nvGrpSpPr>
          <p:grpSpPr>
            <a:xfrm>
              <a:off x="0" y="0"/>
              <a:ext cx="10820400" cy="5356618"/>
              <a:chOff x="0" y="0"/>
              <a:chExt cx="2137363" cy="1058097"/>
            </a:xfrm>
          </p:grpSpPr>
          <p:sp>
            <p:nvSpPr>
              <p:cNvPr id="13" name="Freeform 13"/>
              <p:cNvSpPr/>
              <p:nvPr/>
            </p:nvSpPr>
            <p:spPr>
              <a:xfrm>
                <a:off x="0" y="0"/>
                <a:ext cx="2137363" cy="1058097"/>
              </a:xfrm>
              <a:custGeom>
                <a:avLst/>
                <a:gdLst/>
                <a:ahLst/>
                <a:cxnLst/>
                <a:rect l="l" t="t" r="r" b="b"/>
                <a:pathLst>
                  <a:path w="2137363" h="1058097">
                    <a:moveTo>
                      <a:pt x="0" y="0"/>
                    </a:moveTo>
                    <a:lnTo>
                      <a:pt x="2137363" y="0"/>
                    </a:lnTo>
                    <a:lnTo>
                      <a:pt x="2137363" y="1058097"/>
                    </a:lnTo>
                    <a:lnTo>
                      <a:pt x="0" y="1058097"/>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34239" y="194402"/>
              <a:ext cx="10151922" cy="500098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đo huyết áp thường xuyên giúp kiểm tra, theo dõi sức khỏe, phát hiện sớm và điều trị hiệu quả bệnh cao huyết áp, đồng </a:t>
              </a:r>
              <a:r>
                <a:rPr lang="en-US" sz="2300" b="1" smtClean="0">
                  <a:solidFill>
                    <a:srgbClr val="000000"/>
                  </a:solidFill>
                  <a:latin typeface="Arial" pitchFamily="34" charset="0"/>
                </a:rPr>
                <a:t>thời cũng </a:t>
              </a:r>
              <a:r>
                <a:rPr lang="en-US" sz="2300" b="1">
                  <a:solidFill>
                    <a:srgbClr val="000000"/>
                  </a:solidFill>
                  <a:latin typeface="Arial" pitchFamily="34" charset="0"/>
                </a:rPr>
                <a:t>hạn </a:t>
              </a:r>
              <a:r>
                <a:rPr lang="en-US" sz="2300" b="1" smtClean="0">
                  <a:solidFill>
                    <a:srgbClr val="000000"/>
                  </a:solidFill>
                  <a:latin typeface="Arial" pitchFamily="34" charset="0"/>
                </a:rPr>
                <a:t>chế được </a:t>
              </a:r>
              <a:r>
                <a:rPr lang="en-US" sz="2300" b="1">
                  <a:solidFill>
                    <a:srgbClr val="000000"/>
                  </a:solidFill>
                  <a:latin typeface="Arial" pitchFamily="34" charset="0"/>
                </a:rPr>
                <a:t>những tai biến do cao huyết áp gây ra</a:t>
              </a:r>
            </a:p>
          </p:txBody>
        </p:sp>
      </p:grpSp>
      <p:sp>
        <p:nvSpPr>
          <p:cNvPr id="16" name="Freeform 16"/>
          <p:cNvSpPr/>
          <p:nvPr/>
        </p:nvSpPr>
        <p:spPr>
          <a:xfrm>
            <a:off x="6259077" y="2065488"/>
            <a:ext cx="5244127" cy="4525629"/>
          </a:xfrm>
          <a:custGeom>
            <a:avLst/>
            <a:gdLst/>
            <a:ahLst/>
            <a:cxnLst/>
            <a:rect l="l" t="t" r="r" b="b"/>
            <a:pathLst>
              <a:path w="7868239" h="6788444">
                <a:moveTo>
                  <a:pt x="0" y="0"/>
                </a:moveTo>
                <a:lnTo>
                  <a:pt x="7868239" y="0"/>
                </a:lnTo>
                <a:lnTo>
                  <a:pt x="7868239" y="6788444"/>
                </a:lnTo>
                <a:lnTo>
                  <a:pt x="0" y="6788444"/>
                </a:lnTo>
                <a:lnTo>
                  <a:pt x="0" y="0"/>
                </a:lnTo>
                <a:close/>
              </a:path>
            </a:pathLst>
          </a:custGeom>
          <a:blipFill>
            <a:blip r:embed="rId4"/>
            <a:stretch>
              <a:fillRect l="-14626" r="-14626"/>
            </a:stretch>
          </a:blipFill>
        </p:spPr>
      </p:sp>
      <p:sp>
        <p:nvSpPr>
          <p:cNvPr id="17" name="Freeform 17"/>
          <p:cNvSpPr/>
          <p:nvPr/>
        </p:nvSpPr>
        <p:spPr>
          <a:xfrm>
            <a:off x="952252" y="4934297"/>
            <a:ext cx="4875530" cy="1517904"/>
          </a:xfrm>
          <a:custGeom>
            <a:avLst/>
            <a:gdLst/>
            <a:ahLst/>
            <a:cxnLst/>
            <a:rect l="l" t="t" r="r" b="b"/>
            <a:pathLst>
              <a:path w="7315200" h="2276856">
                <a:moveTo>
                  <a:pt x="0" y="0"/>
                </a:moveTo>
                <a:lnTo>
                  <a:pt x="7315200" y="0"/>
                </a:lnTo>
                <a:lnTo>
                  <a:pt x="7315200" y="2276856"/>
                </a:lnTo>
                <a:lnTo>
                  <a:pt x="0" y="2276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a:t>
              </a:r>
            </a:p>
          </p:txBody>
        </p:sp>
      </p:grpSp>
      <p:sp>
        <p:nvSpPr>
          <p:cNvPr id="16" name="Freeform 16"/>
          <p:cNvSpPr/>
          <p:nvPr/>
        </p:nvSpPr>
        <p:spPr>
          <a:xfrm>
            <a:off x="6266298" y="2067522"/>
            <a:ext cx="5236905" cy="4367582"/>
          </a:xfrm>
          <a:custGeom>
            <a:avLst/>
            <a:gdLst/>
            <a:ahLst/>
            <a:cxnLst/>
            <a:rect l="l" t="t" r="r" b="b"/>
            <a:pathLst>
              <a:path w="7857404" h="6551373">
                <a:moveTo>
                  <a:pt x="0" y="0"/>
                </a:moveTo>
                <a:lnTo>
                  <a:pt x="7857404" y="0"/>
                </a:lnTo>
                <a:lnTo>
                  <a:pt x="7857404" y="6551373"/>
                </a:lnTo>
                <a:lnTo>
                  <a:pt x="0" y="6551373"/>
                </a:lnTo>
                <a:lnTo>
                  <a:pt x="0" y="0"/>
                </a:lnTo>
                <a:close/>
              </a:path>
            </a:pathLst>
          </a:custGeom>
          <a:blipFill>
            <a:blip r:embed="rId4"/>
            <a:stretch>
              <a:fillRect l="-12690" r="-12690"/>
            </a:stretch>
          </a:blipFill>
        </p:spPr>
      </p:sp>
      <p:sp>
        <p:nvSpPr>
          <p:cNvPr id="17" name="Freeform 17"/>
          <p:cNvSpPr/>
          <p:nvPr/>
        </p:nvSpPr>
        <p:spPr>
          <a:xfrm>
            <a:off x="747267" y="2993807"/>
            <a:ext cx="4992025" cy="3648903"/>
          </a:xfrm>
          <a:custGeom>
            <a:avLst/>
            <a:gdLst/>
            <a:ahLst/>
            <a:cxnLst/>
            <a:rect l="l" t="t" r="r" b="b"/>
            <a:pathLst>
              <a:path w="7489988" h="5473355">
                <a:moveTo>
                  <a:pt x="0" y="0"/>
                </a:moveTo>
                <a:lnTo>
                  <a:pt x="7489988" y="0"/>
                </a:lnTo>
                <a:lnTo>
                  <a:pt x="7489988" y="5473355"/>
                </a:lnTo>
                <a:lnTo>
                  <a:pt x="0" y="5473355"/>
                </a:lnTo>
                <a:lnTo>
                  <a:pt x="0" y="0"/>
                </a:lnTo>
                <a:close/>
              </a:path>
            </a:pathLst>
          </a:custGeom>
          <a:blipFill>
            <a:blip r:embed="rId5"/>
            <a:stretch>
              <a:fillRect l="-16589" t="-11385" r="-18206" b="-11742"/>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a:t>
              </a:r>
            </a:p>
          </p:txBody>
        </p:sp>
      </p:grpSp>
      <p:sp>
        <p:nvSpPr>
          <p:cNvPr id="16" name="Freeform 16"/>
          <p:cNvSpPr/>
          <p:nvPr/>
        </p:nvSpPr>
        <p:spPr>
          <a:xfrm>
            <a:off x="6309406" y="2065488"/>
            <a:ext cx="5193798" cy="4428529"/>
          </a:xfrm>
          <a:custGeom>
            <a:avLst/>
            <a:gdLst/>
            <a:ahLst/>
            <a:cxnLst/>
            <a:rect l="l" t="t" r="r" b="b"/>
            <a:pathLst>
              <a:path w="7792726" h="6642793">
                <a:moveTo>
                  <a:pt x="0" y="0"/>
                </a:moveTo>
                <a:lnTo>
                  <a:pt x="7792726" y="0"/>
                </a:lnTo>
                <a:lnTo>
                  <a:pt x="7792726" y="6642792"/>
                </a:lnTo>
                <a:lnTo>
                  <a:pt x="0" y="6642792"/>
                </a:lnTo>
                <a:lnTo>
                  <a:pt x="0" y="0"/>
                </a:lnTo>
                <a:close/>
              </a:path>
            </a:pathLst>
          </a:custGeom>
          <a:blipFill>
            <a:blip r:embed="rId4"/>
            <a:stretch>
              <a:fillRect l="-14644" r="-13300"/>
            </a:stretch>
          </a:blipFill>
        </p:spPr>
      </p:sp>
      <p:sp>
        <p:nvSpPr>
          <p:cNvPr id="17" name="TextBox 17"/>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
        <p:nvSpPr>
          <p:cNvPr id="18" name="TextBox 18"/>
          <p:cNvSpPr txBox="1"/>
          <p:nvPr/>
        </p:nvSpPr>
        <p:spPr>
          <a:xfrm>
            <a:off x="685621" y="2888410"/>
            <a:ext cx="5408791" cy="33468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1: Người được đo ngồi ở tư thế thoải mái, để tay lên bàn, quần túi khí vừa đủ chặt quanh cánh tay, phía trên khuỷu tay, cách nếp gấp khuỷu tay từ 1 - 2cm, cố định lại.</a:t>
            </a:r>
          </a:p>
          <a:p>
            <a:pPr algn="just">
              <a:lnSpc>
                <a:spcPct val="120000"/>
              </a:lnSpc>
              <a:spcBef>
                <a:spcPct val="0"/>
              </a:spcBef>
            </a:pPr>
            <a:r>
              <a:rPr lang="en-US" sz="2300" b="1">
                <a:solidFill>
                  <a:srgbClr val="000000"/>
                </a:solidFill>
                <a:latin typeface="Arial" pitchFamily="34" charset="0"/>
              </a:rPr>
              <a:t>Bước 2: Ấn nút khởi động </a:t>
            </a:r>
            <a:r>
              <a:rPr lang="en-US" sz="2300" b="1" smtClean="0">
                <a:solidFill>
                  <a:srgbClr val="000000"/>
                </a:solidFill>
                <a:latin typeface="Arial" pitchFamily="34" charset="0"/>
              </a:rPr>
              <a:t>đo, sau đó </a:t>
            </a:r>
            <a:r>
              <a:rPr lang="en-US" sz="2300" b="1">
                <a:solidFill>
                  <a:srgbClr val="000000"/>
                </a:solidFill>
                <a:latin typeface="Arial" pitchFamily="34" charset="0"/>
              </a:rPr>
              <a:t>máy sẽ tự bơm khí, xả khí và cho kết quả cuối cùng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a:t>
              </a:r>
            </a:p>
          </p:txBody>
        </p:sp>
      </p:grpSp>
      <p:sp>
        <p:nvSpPr>
          <p:cNvPr id="16" name="Freeform 16"/>
          <p:cNvSpPr/>
          <p:nvPr/>
        </p:nvSpPr>
        <p:spPr>
          <a:xfrm>
            <a:off x="6309406" y="2065488"/>
            <a:ext cx="5193798" cy="4428529"/>
          </a:xfrm>
          <a:custGeom>
            <a:avLst/>
            <a:gdLst/>
            <a:ahLst/>
            <a:cxnLst/>
            <a:rect l="l" t="t" r="r" b="b"/>
            <a:pathLst>
              <a:path w="7792726" h="6642793">
                <a:moveTo>
                  <a:pt x="0" y="0"/>
                </a:moveTo>
                <a:lnTo>
                  <a:pt x="7792726" y="0"/>
                </a:lnTo>
                <a:lnTo>
                  <a:pt x="7792726" y="6642792"/>
                </a:lnTo>
                <a:lnTo>
                  <a:pt x="0" y="6642792"/>
                </a:lnTo>
                <a:lnTo>
                  <a:pt x="0" y="0"/>
                </a:lnTo>
                <a:close/>
              </a:path>
            </a:pathLst>
          </a:custGeom>
          <a:blipFill>
            <a:blip r:embed="rId4"/>
            <a:stretch>
              <a:fillRect l="-14644" r="-13300"/>
            </a:stretch>
          </a:blipFill>
        </p:spPr>
      </p:sp>
      <p:sp>
        <p:nvSpPr>
          <p:cNvPr id="17" name="Freeform 17"/>
          <p:cNvSpPr/>
          <p:nvPr/>
        </p:nvSpPr>
        <p:spPr>
          <a:xfrm>
            <a:off x="1620376" y="4878940"/>
            <a:ext cx="3850735" cy="1979061"/>
          </a:xfrm>
          <a:custGeom>
            <a:avLst/>
            <a:gdLst/>
            <a:ahLst/>
            <a:cxnLst/>
            <a:rect l="l" t="t" r="r" b="b"/>
            <a:pathLst>
              <a:path w="5777607" h="2968591">
                <a:moveTo>
                  <a:pt x="0" y="0"/>
                </a:moveTo>
                <a:lnTo>
                  <a:pt x="5777607" y="0"/>
                </a:lnTo>
                <a:lnTo>
                  <a:pt x="5777607" y="2968591"/>
                </a:lnTo>
                <a:lnTo>
                  <a:pt x="0" y="2968591"/>
                </a:lnTo>
                <a:lnTo>
                  <a:pt x="0" y="0"/>
                </a:lnTo>
                <a:close/>
              </a:path>
            </a:pathLst>
          </a:custGeom>
          <a:blipFill>
            <a:blip r:embed="rId5"/>
            <a:stretch>
              <a:fillRect t="-24752" b="-4186"/>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
        <p:nvSpPr>
          <p:cNvPr id="19" name="TextBox 19"/>
          <p:cNvSpPr txBox="1"/>
          <p:nvPr/>
        </p:nvSpPr>
        <p:spPr>
          <a:xfrm>
            <a:off x="685621" y="2888410"/>
            <a:ext cx="5408791"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3: Khi quá trình đo hoàn thành, đọc kết quả hiển thị trên màn hình của máy bao gồm trị số huyết áp tối đa, trị số huyết áp tối thiểu và nhịp tim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3. Đánh giá kết quả và câu hỏi</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grpSp>
        <p:nvGrpSpPr>
          <p:cNvPr id="12" name="Group 12"/>
          <p:cNvGrpSpPr/>
          <p:nvPr/>
        </p:nvGrpSpPr>
        <p:grpSpPr>
          <a:xfrm>
            <a:off x="685622" y="2065488"/>
            <a:ext cx="10817582" cy="4380954"/>
            <a:chOff x="0" y="0"/>
            <a:chExt cx="21640800" cy="8761908"/>
          </a:xfrm>
        </p:grpSpPr>
        <p:grpSp>
          <p:nvGrpSpPr>
            <p:cNvPr id="13" name="Group 13"/>
            <p:cNvGrpSpPr/>
            <p:nvPr/>
          </p:nvGrpSpPr>
          <p:grpSpPr>
            <a:xfrm>
              <a:off x="0" y="0"/>
              <a:ext cx="21640800" cy="8761908"/>
              <a:chOff x="0" y="0"/>
              <a:chExt cx="4274726" cy="1730747"/>
            </a:xfrm>
          </p:grpSpPr>
          <p:sp>
            <p:nvSpPr>
              <p:cNvPr id="14" name="Freeform 14"/>
              <p:cNvSpPr/>
              <p:nvPr/>
            </p:nvSpPr>
            <p:spPr>
              <a:xfrm>
                <a:off x="0" y="0"/>
                <a:ext cx="4274726" cy="1730747"/>
              </a:xfrm>
              <a:custGeom>
                <a:avLst/>
                <a:gdLst/>
                <a:ahLst/>
                <a:cxnLst/>
                <a:rect l="l" t="t" r="r" b="b"/>
                <a:pathLst>
                  <a:path w="4274726" h="1730747">
                    <a:moveTo>
                      <a:pt x="0" y="0"/>
                    </a:moveTo>
                    <a:lnTo>
                      <a:pt x="4274726" y="0"/>
                    </a:lnTo>
                    <a:lnTo>
                      <a:pt x="4274726" y="1730747"/>
                    </a:lnTo>
                    <a:lnTo>
                      <a:pt x="0" y="1730747"/>
                    </a:lnTo>
                    <a:close/>
                  </a:path>
                </a:pathLst>
              </a:custGeom>
              <a:solidFill>
                <a:srgbClr val="C1FF7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538862" y="230684"/>
              <a:ext cx="20563075"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1. Giá trị huyết áp của em là bao nhiêu?</a:t>
              </a:r>
            </a:p>
            <a:p>
              <a:pPr algn="just">
                <a:lnSpc>
                  <a:spcPct val="120000"/>
                </a:lnSpc>
                <a:spcBef>
                  <a:spcPct val="0"/>
                </a:spcBef>
              </a:pPr>
              <a:r>
                <a:rPr lang="en-US" sz="2300" b="1">
                  <a:solidFill>
                    <a:srgbClr val="000000"/>
                  </a:solidFill>
                  <a:latin typeface="Arial" pitchFamily="34" charset="0"/>
                </a:rPr>
                <a:t>2. Vì sao người cao tuổi nên đo huyết áo thường xuyên</a:t>
              </a:r>
            </a:p>
          </p:txBody>
        </p:sp>
        <p:sp>
          <p:nvSpPr>
            <p:cNvPr id="17" name="TextBox 17"/>
            <p:cNvSpPr txBox="1"/>
            <p:nvPr/>
          </p:nvSpPr>
          <p:spPr>
            <a:xfrm>
              <a:off x="538862" y="2144150"/>
              <a:ext cx="20563075" cy="6145658"/>
            </a:xfrm>
            <a:prstGeom prst="rect">
              <a:avLst/>
            </a:prstGeom>
          </p:spPr>
          <p:txBody>
            <a:bodyPr wrap="square" lIns="0" tIns="0" rIns="0" bIns="0" rtlCol="0" anchor="t">
              <a:spAutoFit/>
            </a:bodyPr>
            <a:lstStyle/>
            <a:p>
              <a:pPr algn="just">
                <a:lnSpc>
                  <a:spcPct val="120000"/>
                </a:lnSpc>
              </a:pPr>
              <a:r>
                <a:rPr lang="en-US" sz="2400"/>
                <a:t>• Học sinh tiến hành đo huyết áp rồi ghi lại giá trị huyết áp của bản thân (Chú ý: Trẻ em trong độ tuổi 13 – 15 có chỉ số huyết áp trung bình khoảng 95/60 mmHg).</a:t>
              </a:r>
            </a:p>
            <a:p>
              <a:pPr algn="just">
                <a:lnSpc>
                  <a:spcPct val="120000"/>
                </a:lnSpc>
              </a:pPr>
              <a:r>
                <a:rPr lang="en-US" sz="2400"/>
                <a:t>• Người cao tuổi nên đo huyết áp thường xuyên vì: Hệ tuần hoàn của người cao tuổi thường bị lão hóa dẫn theo nhiều bệnh lí phức tạp bên trong cơ thể điển hình như cao huyết áp. Bởi vậy, việc đo huyết áp thường xuyên giúp kiểm tra, theo dõi sức khỏe; phát hiện sớm và điều trị hiệu quả bệnh; hạn chế những tai biến nguy hiểm do bệnh gây ra.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2187024" y="326526"/>
              <a:ext cx="8492396"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tĩnh mạch, máu chảy nhiều, tốc độ máu chảy chậm hơn so với tổn thương động mạch</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nvGrpSpPr>
          <p:cNvPr id="19" name="Group 19"/>
          <p:cNvGrpSpPr/>
          <p:nvPr/>
        </p:nvGrpSpPr>
        <p:grpSpPr>
          <a:xfrm>
            <a:off x="0" y="1198117"/>
            <a:ext cx="12188825" cy="676871"/>
            <a:chOff x="0" y="0"/>
            <a:chExt cx="24384000" cy="1353743"/>
          </a:xfrm>
        </p:grpSpPr>
        <p:grpSp>
          <p:nvGrpSpPr>
            <p:cNvPr id="20" name="Group 20"/>
            <p:cNvGrpSpPr/>
            <p:nvPr/>
          </p:nvGrpSpPr>
          <p:grpSpPr>
            <a:xfrm>
              <a:off x="0" y="0"/>
              <a:ext cx="24384000" cy="1353743"/>
              <a:chOff x="0" y="0"/>
              <a:chExt cx="4816593" cy="267406"/>
            </a:xfrm>
          </p:grpSpPr>
          <p:sp>
            <p:nvSpPr>
              <p:cNvPr id="21" name="Freeform 21"/>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23" name="TextBox 23"/>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2465810" y="739276"/>
              <a:ext cx="7934820"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mao mạch, máu thường sẽ chảy ít, chậm</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nvGrpSpPr>
          <p:cNvPr id="19" name="Group 19"/>
          <p:cNvGrpSpPr/>
          <p:nvPr/>
        </p:nvGrpSpPr>
        <p:grpSpPr>
          <a:xfrm>
            <a:off x="0" y="1198117"/>
            <a:ext cx="12188825" cy="676871"/>
            <a:chOff x="0" y="0"/>
            <a:chExt cx="24384000" cy="1353743"/>
          </a:xfrm>
        </p:grpSpPr>
        <p:grpSp>
          <p:nvGrpSpPr>
            <p:cNvPr id="20" name="Group 20"/>
            <p:cNvGrpSpPr/>
            <p:nvPr/>
          </p:nvGrpSpPr>
          <p:grpSpPr>
            <a:xfrm>
              <a:off x="0" y="0"/>
              <a:ext cx="24384000" cy="1353743"/>
              <a:chOff x="0" y="0"/>
              <a:chExt cx="4816593" cy="267406"/>
            </a:xfrm>
          </p:grpSpPr>
          <p:sp>
            <p:nvSpPr>
              <p:cNvPr id="21" name="Freeform 21"/>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23" name="TextBox 23"/>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Chuẩn bị</a:t>
              </a:r>
            </a:p>
          </p:txBody>
        </p:sp>
      </p:grpSp>
      <p:sp>
        <p:nvSpPr>
          <p:cNvPr id="13" name="Freeform 13"/>
          <p:cNvSpPr/>
          <p:nvPr/>
        </p:nvSpPr>
        <p:spPr>
          <a:xfrm>
            <a:off x="547715" y="2932860"/>
            <a:ext cx="2361585" cy="1266113"/>
          </a:xfrm>
          <a:custGeom>
            <a:avLst/>
            <a:gdLst/>
            <a:ahLst/>
            <a:cxnLst/>
            <a:rect l="l" t="t" r="r" b="b"/>
            <a:pathLst>
              <a:path w="3543300" h="1899169">
                <a:moveTo>
                  <a:pt x="0" y="0"/>
                </a:moveTo>
                <a:lnTo>
                  <a:pt x="3543300" y="0"/>
                </a:lnTo>
                <a:lnTo>
                  <a:pt x="3543300" y="1899169"/>
                </a:lnTo>
                <a:lnTo>
                  <a:pt x="0" y="1899169"/>
                </a:lnTo>
                <a:lnTo>
                  <a:pt x="0" y="0"/>
                </a:lnTo>
                <a:close/>
              </a:path>
            </a:pathLst>
          </a:custGeom>
          <a:blipFill>
            <a:blip r:embed="rId3"/>
            <a:stretch>
              <a:fillRect t="-43399" b="-43171"/>
            </a:stretch>
          </a:blipFill>
        </p:spPr>
      </p:sp>
      <p:sp>
        <p:nvSpPr>
          <p:cNvPr id="14" name="Freeform 14"/>
          <p:cNvSpPr/>
          <p:nvPr/>
        </p:nvSpPr>
        <p:spPr>
          <a:xfrm>
            <a:off x="3299127" y="3009690"/>
            <a:ext cx="2353476" cy="2354089"/>
          </a:xfrm>
          <a:custGeom>
            <a:avLst/>
            <a:gdLst/>
            <a:ahLst/>
            <a:cxnLst/>
            <a:rect l="l" t="t" r="r" b="b"/>
            <a:pathLst>
              <a:path w="3531134" h="3531134">
                <a:moveTo>
                  <a:pt x="0" y="0"/>
                </a:moveTo>
                <a:lnTo>
                  <a:pt x="3531133" y="0"/>
                </a:lnTo>
                <a:lnTo>
                  <a:pt x="3531133" y="3531134"/>
                </a:lnTo>
                <a:lnTo>
                  <a:pt x="0" y="3531134"/>
                </a:lnTo>
                <a:lnTo>
                  <a:pt x="0" y="0"/>
                </a:lnTo>
                <a:close/>
              </a:path>
            </a:pathLst>
          </a:custGeom>
          <a:blipFill>
            <a:blip r:embed="rId4"/>
            <a:stretch>
              <a:fillRect/>
            </a:stretch>
          </a:blipFill>
        </p:spPr>
      </p:sp>
      <p:sp>
        <p:nvSpPr>
          <p:cNvPr id="15" name="Freeform 15"/>
          <p:cNvSpPr/>
          <p:nvPr/>
        </p:nvSpPr>
        <p:spPr>
          <a:xfrm>
            <a:off x="9079159" y="4228271"/>
            <a:ext cx="2270425" cy="2271016"/>
          </a:xfrm>
          <a:custGeom>
            <a:avLst/>
            <a:gdLst/>
            <a:ahLst/>
            <a:cxnLst/>
            <a:rect l="l" t="t" r="r" b="b"/>
            <a:pathLst>
              <a:path w="3406524" h="3406524">
                <a:moveTo>
                  <a:pt x="0" y="0"/>
                </a:moveTo>
                <a:lnTo>
                  <a:pt x="3406523" y="0"/>
                </a:lnTo>
                <a:lnTo>
                  <a:pt x="3406523" y="3406524"/>
                </a:lnTo>
                <a:lnTo>
                  <a:pt x="0" y="3406524"/>
                </a:lnTo>
                <a:lnTo>
                  <a:pt x="0" y="0"/>
                </a:lnTo>
                <a:close/>
              </a:path>
            </a:pathLst>
          </a:custGeom>
          <a:blipFill>
            <a:blip r:embed="rId5"/>
            <a:stretch>
              <a:fillRect/>
            </a:stretch>
          </a:blipFill>
        </p:spPr>
      </p:sp>
      <p:sp>
        <p:nvSpPr>
          <p:cNvPr id="16" name="Freeform 16"/>
          <p:cNvSpPr/>
          <p:nvPr/>
        </p:nvSpPr>
        <p:spPr>
          <a:xfrm>
            <a:off x="257508" y="4525992"/>
            <a:ext cx="3041619" cy="1973295"/>
          </a:xfrm>
          <a:custGeom>
            <a:avLst/>
            <a:gdLst/>
            <a:ahLst/>
            <a:cxnLst/>
            <a:rect l="l" t="t" r="r" b="b"/>
            <a:pathLst>
              <a:path w="4563617" h="2959942">
                <a:moveTo>
                  <a:pt x="0" y="0"/>
                </a:moveTo>
                <a:lnTo>
                  <a:pt x="4563617" y="0"/>
                </a:lnTo>
                <a:lnTo>
                  <a:pt x="4563617" y="2959942"/>
                </a:lnTo>
                <a:lnTo>
                  <a:pt x="0" y="2959942"/>
                </a:lnTo>
                <a:lnTo>
                  <a:pt x="0" y="0"/>
                </a:lnTo>
                <a:close/>
              </a:path>
            </a:pathLst>
          </a:custGeom>
          <a:blipFill>
            <a:blip r:embed="rId6"/>
            <a:stretch>
              <a:fillRect l="-6363" t="-37757" r="-5863" b="-35272"/>
            </a:stretch>
          </a:blipFill>
        </p:spPr>
      </p:sp>
      <p:sp>
        <p:nvSpPr>
          <p:cNvPr id="17" name="Freeform 17"/>
          <p:cNvSpPr/>
          <p:nvPr/>
        </p:nvSpPr>
        <p:spPr>
          <a:xfrm>
            <a:off x="5752221" y="2065488"/>
            <a:ext cx="1961868" cy="3221461"/>
          </a:xfrm>
          <a:custGeom>
            <a:avLst/>
            <a:gdLst/>
            <a:ahLst/>
            <a:cxnLst/>
            <a:rect l="l" t="t" r="r" b="b"/>
            <a:pathLst>
              <a:path w="2943568" h="4832191">
                <a:moveTo>
                  <a:pt x="0" y="0"/>
                </a:moveTo>
                <a:lnTo>
                  <a:pt x="2943568" y="0"/>
                </a:lnTo>
                <a:lnTo>
                  <a:pt x="2943568" y="4832191"/>
                </a:lnTo>
                <a:lnTo>
                  <a:pt x="0" y="4832191"/>
                </a:lnTo>
                <a:lnTo>
                  <a:pt x="0" y="0"/>
                </a:lnTo>
                <a:close/>
              </a:path>
            </a:pathLst>
          </a:custGeom>
          <a:blipFill>
            <a:blip r:embed="rId7"/>
            <a:stretch>
              <a:fillRect l="-35122" r="-29038"/>
            </a:stretch>
          </a:blipFill>
        </p:spPr>
      </p:sp>
      <p:sp>
        <p:nvSpPr>
          <p:cNvPr id="18" name="Freeform 18"/>
          <p:cNvSpPr/>
          <p:nvPr/>
        </p:nvSpPr>
        <p:spPr>
          <a:xfrm>
            <a:off x="7503161" y="2030194"/>
            <a:ext cx="1575998" cy="3221461"/>
          </a:xfrm>
          <a:custGeom>
            <a:avLst/>
            <a:gdLst/>
            <a:ahLst/>
            <a:cxnLst/>
            <a:rect l="l" t="t" r="r" b="b"/>
            <a:pathLst>
              <a:path w="2364613" h="4832191">
                <a:moveTo>
                  <a:pt x="0" y="0"/>
                </a:moveTo>
                <a:lnTo>
                  <a:pt x="2364613" y="0"/>
                </a:lnTo>
                <a:lnTo>
                  <a:pt x="2364613" y="4832191"/>
                </a:lnTo>
                <a:lnTo>
                  <a:pt x="0" y="4832191"/>
                </a:lnTo>
                <a:lnTo>
                  <a:pt x="0" y="0"/>
                </a:lnTo>
                <a:close/>
              </a:path>
            </a:pathLst>
          </a:custGeom>
          <a:blipFill>
            <a:blip r:embed="rId8"/>
            <a:stretch>
              <a:fillRect l="-52094" r="-52259"/>
            </a:stretch>
          </a:blipFill>
        </p:spPr>
      </p:sp>
      <p:sp>
        <p:nvSpPr>
          <p:cNvPr id="19" name="Freeform 19"/>
          <p:cNvSpPr/>
          <p:nvPr/>
        </p:nvSpPr>
        <p:spPr>
          <a:xfrm>
            <a:off x="4006666" y="5411679"/>
            <a:ext cx="4654329" cy="1233783"/>
          </a:xfrm>
          <a:custGeom>
            <a:avLst/>
            <a:gdLst/>
            <a:ahLst/>
            <a:cxnLst/>
            <a:rect l="l" t="t" r="r" b="b"/>
            <a:pathLst>
              <a:path w="6983312" h="1850674">
                <a:moveTo>
                  <a:pt x="0" y="0"/>
                </a:moveTo>
                <a:lnTo>
                  <a:pt x="6983312" y="0"/>
                </a:lnTo>
                <a:lnTo>
                  <a:pt x="6983312" y="1850674"/>
                </a:lnTo>
                <a:lnTo>
                  <a:pt x="0" y="1850674"/>
                </a:lnTo>
                <a:lnTo>
                  <a:pt x="0" y="0"/>
                </a:lnTo>
                <a:close/>
              </a:path>
            </a:pathLst>
          </a:custGeom>
          <a:blipFill>
            <a:blip r:embed="rId9"/>
            <a:stretch>
              <a:fillRect t="-100188" b="-106965"/>
            </a:stretch>
          </a:blipFill>
        </p:spPr>
      </p:sp>
      <p:sp>
        <p:nvSpPr>
          <p:cNvPr id="20" name="Freeform 20"/>
          <p:cNvSpPr/>
          <p:nvPr/>
        </p:nvSpPr>
        <p:spPr>
          <a:xfrm>
            <a:off x="9079159" y="2065488"/>
            <a:ext cx="2424045" cy="1102333"/>
          </a:xfrm>
          <a:custGeom>
            <a:avLst/>
            <a:gdLst/>
            <a:ahLst/>
            <a:cxnLst/>
            <a:rect l="l" t="t" r="r" b="b"/>
            <a:pathLst>
              <a:path w="3637014" h="1653499">
                <a:moveTo>
                  <a:pt x="0" y="0"/>
                </a:moveTo>
                <a:lnTo>
                  <a:pt x="3637014" y="0"/>
                </a:lnTo>
                <a:lnTo>
                  <a:pt x="3637014" y="1653499"/>
                </a:lnTo>
                <a:lnTo>
                  <a:pt x="0" y="1653499"/>
                </a:lnTo>
                <a:lnTo>
                  <a:pt x="0" y="0"/>
                </a:lnTo>
                <a:close/>
              </a:path>
            </a:pathLst>
          </a:custGeom>
          <a:blipFill>
            <a:blip r:embed="rId10"/>
            <a:stretch>
              <a:fillRect t="-52527" b="-67430"/>
            </a:stretch>
          </a:blipFill>
        </p:spPr>
      </p:sp>
      <p:sp>
        <p:nvSpPr>
          <p:cNvPr id="21" name="Freeform 21"/>
          <p:cNvSpPr/>
          <p:nvPr/>
        </p:nvSpPr>
        <p:spPr>
          <a:xfrm>
            <a:off x="9079159" y="3209544"/>
            <a:ext cx="2424045" cy="1366369"/>
          </a:xfrm>
          <a:custGeom>
            <a:avLst/>
            <a:gdLst/>
            <a:ahLst/>
            <a:cxnLst/>
            <a:rect l="l" t="t" r="r" b="b"/>
            <a:pathLst>
              <a:path w="3637014" h="2049553">
                <a:moveTo>
                  <a:pt x="0" y="0"/>
                </a:moveTo>
                <a:lnTo>
                  <a:pt x="3637014" y="0"/>
                </a:lnTo>
                <a:lnTo>
                  <a:pt x="3637014" y="2049553"/>
                </a:lnTo>
                <a:lnTo>
                  <a:pt x="0" y="2049553"/>
                </a:lnTo>
                <a:lnTo>
                  <a:pt x="0" y="0"/>
                </a:lnTo>
                <a:close/>
              </a:path>
            </a:pathLst>
          </a:custGeom>
          <a:blipFill>
            <a:blip r:embed="rId11"/>
            <a:stretch>
              <a:fillRect t="-40603" b="-36850"/>
            </a:stretch>
          </a:blipFill>
        </p:spPr>
      </p:sp>
      <p:sp>
        <p:nvSpPr>
          <p:cNvPr id="22" name="TextBox 2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TextBox 13"/>
          <p:cNvSpPr txBox="1"/>
          <p:nvPr/>
        </p:nvSpPr>
        <p:spPr>
          <a:xfrm>
            <a:off x="685621" y="2888410"/>
            <a:ext cx="5408791" cy="1269578"/>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1: Phân loại dạng chảy máu là do tổn thương động mạch, tĩnh mạch hay mao mạch</a:t>
            </a:r>
          </a:p>
        </p:txBody>
      </p:sp>
      <p:grpSp>
        <p:nvGrpSpPr>
          <p:cNvPr id="14" name="Group 14"/>
          <p:cNvGrpSpPr/>
          <p:nvPr/>
        </p:nvGrpSpPr>
        <p:grpSpPr>
          <a:xfrm>
            <a:off x="6094412" y="2065489"/>
            <a:ext cx="5786465" cy="4217430"/>
            <a:chOff x="0" y="0"/>
            <a:chExt cx="11575944" cy="8434861"/>
          </a:xfrm>
        </p:grpSpPr>
        <p:sp>
          <p:nvSpPr>
            <p:cNvPr id="15" name="Freeform 15"/>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3"/>
              <a:stretch>
                <a:fillRect l="-7369" r="-10562"/>
              </a:stretch>
            </a:blipFill>
          </p:spPr>
        </p:sp>
        <p:sp>
          <p:nvSpPr>
            <p:cNvPr id="16" name="TextBox 16"/>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7" name="TextBox 17"/>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8" name="TextBox 18"/>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9" name="TextBox 19"/>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20" name="TextBox 20"/>
          <p:cNvSpPr txBox="1"/>
          <p:nvPr/>
        </p:nvSpPr>
        <p:spPr>
          <a:xfrm>
            <a:off x="685621" y="4257893"/>
            <a:ext cx="5408791" cy="1987724"/>
          </a:xfrm>
          <a:prstGeom prst="rect">
            <a:avLst/>
          </a:prstGeom>
        </p:spPr>
        <p:txBody>
          <a:bodyPr lIns="0" tIns="0" rIns="0" bIns="0" rtlCol="0" anchor="t">
            <a:spAutoFit/>
          </a:bodyPr>
          <a:lstStyle/>
          <a:p>
            <a:pPr algn="just">
              <a:lnSpc>
                <a:spcPct val="120000"/>
              </a:lnSpc>
              <a:spcBef>
                <a:spcPct val="0"/>
              </a:spcBef>
            </a:pPr>
            <a:r>
              <a:rPr lang="en-US" sz="2200" b="1" i="1">
                <a:solidFill>
                  <a:srgbClr val="000000"/>
                </a:solidFill>
                <a:latin typeface="Arial" pitchFamily="34" charset="0"/>
              </a:rPr>
              <a:t>Bước 2: Thực hiện các bước sơ cứu để cầm máu với từng loại tổn thương như sau:</a:t>
            </a:r>
          </a:p>
          <a:p>
            <a:pPr marL="476871" lvl="1" indent="-238436" algn="just">
              <a:lnSpc>
                <a:spcPct val="120000"/>
              </a:lnSpc>
              <a:spcBef>
                <a:spcPct val="0"/>
              </a:spcBef>
              <a:buFont typeface="Arial"/>
              <a:buChar char="•"/>
            </a:pPr>
            <a:r>
              <a:rPr lang="en-US" sz="2200" b="1" i="1">
                <a:solidFill>
                  <a:srgbClr val="000000"/>
                </a:solidFill>
                <a:latin typeface="Arial" pitchFamily="34" charset="0"/>
              </a:rPr>
              <a:t>Mao mạch và Tĩnh mạch</a:t>
            </a:r>
          </a:p>
          <a:p>
            <a:pPr marL="476871" lvl="1" indent="-238436" algn="just">
              <a:lnSpc>
                <a:spcPct val="120000"/>
              </a:lnSpc>
              <a:spcBef>
                <a:spcPct val="0"/>
              </a:spcBef>
              <a:buFont typeface="Arial"/>
              <a:buChar char="•"/>
            </a:pPr>
            <a:r>
              <a:rPr lang="en-US" sz="2200" b="1" i="1">
                <a:solidFill>
                  <a:srgbClr val="000000"/>
                </a:solidFill>
                <a:latin typeface="Arial" pitchFamily="34" charset="0"/>
              </a:rPr>
              <a:t>Động mạch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48366" y="2065488"/>
            <a:ext cx="5254838" cy="4545293"/>
          </a:xfrm>
          <a:custGeom>
            <a:avLst/>
            <a:gdLst/>
            <a:ahLst/>
            <a:cxnLst/>
            <a:rect l="l" t="t" r="r" b="b"/>
            <a:pathLst>
              <a:path w="7884310" h="6817939">
                <a:moveTo>
                  <a:pt x="0" y="0"/>
                </a:moveTo>
                <a:lnTo>
                  <a:pt x="7884310" y="0"/>
                </a:lnTo>
                <a:lnTo>
                  <a:pt x="7884310" y="6817939"/>
                </a:lnTo>
                <a:lnTo>
                  <a:pt x="0" y="6817939"/>
                </a:lnTo>
                <a:lnTo>
                  <a:pt x="0" y="0"/>
                </a:lnTo>
                <a:close/>
              </a:path>
            </a:pathLst>
          </a:custGeom>
          <a:blipFill>
            <a:blip r:embed="rId3"/>
            <a:stretch>
              <a:fillRect l="-10287" r="-10287"/>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262666" y="2910848"/>
            <a:ext cx="5831746" cy="3808735"/>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mao mạch và tĩnh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Dùng bông, gạc bịt chặt vết thương tới khi máu ngừng chảy</a:t>
            </a:r>
          </a:p>
          <a:p>
            <a:pPr marL="503641" lvl="1" indent="-251820" algn="just">
              <a:lnSpc>
                <a:spcPct val="120000"/>
              </a:lnSpc>
              <a:spcBef>
                <a:spcPct val="0"/>
              </a:spcBef>
              <a:buFont typeface="Arial"/>
              <a:buChar char="•"/>
            </a:pPr>
            <a:r>
              <a:rPr lang="en-US" sz="2300" b="1" i="1">
                <a:solidFill>
                  <a:srgbClr val="000000"/>
                </a:solidFill>
                <a:latin typeface="Arial" pitchFamily="34" charset="0"/>
              </a:rPr>
              <a:t>Sát trùng vết thương bằng cồn 70 độ hoặc làm sạch vết thương bằng nước muối sinh lí hoặc nước sạch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Đặt gạch sạch lên vết thương rồi bằng kín vết thương bằng băng cuộn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48366" y="2065488"/>
            <a:ext cx="5254838" cy="4432017"/>
          </a:xfrm>
          <a:custGeom>
            <a:avLst/>
            <a:gdLst/>
            <a:ahLst/>
            <a:cxnLst/>
            <a:rect l="l" t="t" r="r" b="b"/>
            <a:pathLst>
              <a:path w="7884310" h="6648026">
                <a:moveTo>
                  <a:pt x="0" y="0"/>
                </a:moveTo>
                <a:lnTo>
                  <a:pt x="7884310" y="0"/>
                </a:lnTo>
                <a:lnTo>
                  <a:pt x="7884310" y="6648026"/>
                </a:lnTo>
                <a:lnTo>
                  <a:pt x="0" y="6648026"/>
                </a:lnTo>
                <a:lnTo>
                  <a:pt x="0" y="0"/>
                </a:lnTo>
                <a:close/>
              </a:path>
            </a:pathLst>
          </a:custGeom>
          <a:blipFill>
            <a:blip r:embed="rId3"/>
            <a:stretch>
              <a:fillRect l="-8801" r="-8801" b="-4605"/>
            </a:stretch>
          </a:blipFill>
        </p:spPr>
      </p:sp>
      <p:sp>
        <p:nvSpPr>
          <p:cNvPr id="14" name="Freeform 14"/>
          <p:cNvSpPr/>
          <p:nvPr/>
        </p:nvSpPr>
        <p:spPr>
          <a:xfrm>
            <a:off x="262666" y="5563031"/>
            <a:ext cx="5831746" cy="831818"/>
          </a:xfrm>
          <a:custGeom>
            <a:avLst/>
            <a:gdLst/>
            <a:ahLst/>
            <a:cxnLst/>
            <a:rect l="l" t="t" r="r" b="b"/>
            <a:pathLst>
              <a:path w="8749898" h="1247727">
                <a:moveTo>
                  <a:pt x="0" y="0"/>
                </a:moveTo>
                <a:lnTo>
                  <a:pt x="8749898" y="0"/>
                </a:lnTo>
                <a:lnTo>
                  <a:pt x="8749898" y="1247727"/>
                </a:lnTo>
                <a:lnTo>
                  <a:pt x="0" y="1247727"/>
                </a:lnTo>
                <a:lnTo>
                  <a:pt x="0" y="0"/>
                </a:lnTo>
                <a:close/>
              </a:path>
            </a:pathLst>
          </a:custGeom>
          <a:blipFill>
            <a:blip r:embed="rId4"/>
            <a:stretch>
              <a:fillRect t="-3909" b="-3909"/>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6" name="TextBox 16"/>
          <p:cNvSpPr txBox="1"/>
          <p:nvPr/>
        </p:nvSpPr>
        <p:spPr>
          <a:xfrm>
            <a:off x="262666" y="2910848"/>
            <a:ext cx="5831746" cy="2539157"/>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động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Biện pháp ấn động mạch ở vị trí tổn thương: là biện pháp dùng tay ấn chặt vào động mạch, động mạch bị ép chặt giữa tay và nền xương làm cho máu ngừng chảy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53283" y="2537448"/>
            <a:ext cx="5249921" cy="3446158"/>
          </a:xfrm>
          <a:custGeom>
            <a:avLst/>
            <a:gdLst/>
            <a:ahLst/>
            <a:cxnLst/>
            <a:rect l="l" t="t" r="r" b="b"/>
            <a:pathLst>
              <a:path w="7876933" h="5169237">
                <a:moveTo>
                  <a:pt x="0" y="0"/>
                </a:moveTo>
                <a:lnTo>
                  <a:pt x="7876933" y="0"/>
                </a:lnTo>
                <a:lnTo>
                  <a:pt x="7876933" y="5169237"/>
                </a:lnTo>
                <a:lnTo>
                  <a:pt x="0" y="5169237"/>
                </a:lnTo>
                <a:lnTo>
                  <a:pt x="0" y="0"/>
                </a:lnTo>
                <a:close/>
              </a:path>
            </a:pathLst>
          </a:custGeom>
          <a:blipFill>
            <a:blip r:embed="rId3"/>
            <a:stretch>
              <a:fillRect/>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262666" y="2910848"/>
            <a:ext cx="5831746" cy="296234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động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Biện pháp garo: là biện pháp dùng dây cao su hoặc dây vải xoắn chạt làm ngừng sự lưu thông máu từ phía trên xuống phía dưới vết thương. Biện pháp này áp dụng với các vết thương ở phần tay và chân.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1653</Words>
  <Application>Microsoft Office PowerPoint</Application>
  <PresentationFormat>Custom</PresentationFormat>
  <Paragraphs>133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31* THỰC HÀNH VỀ MÁU VÀ HỆ TUẦN HOÀN</dc:title>
  <dc:creator>ĐINH THỊ PHÚC</dc:creator>
  <cp:lastModifiedBy>Admin</cp:lastModifiedBy>
  <cp:revision>5</cp:revision>
  <dcterms:created xsi:type="dcterms:W3CDTF">2006-08-16T00:00:00Z</dcterms:created>
  <dcterms:modified xsi:type="dcterms:W3CDTF">2023-10-02T05:17:58Z</dcterms:modified>
  <dc:identifier>DAFlu_dYLi0</dc:identifier>
</cp:coreProperties>
</file>