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6"/>
  </p:notesMasterIdLst>
  <p:sldIdLst>
    <p:sldId id="287" r:id="rId2"/>
    <p:sldId id="332" r:id="rId3"/>
    <p:sldId id="333" r:id="rId4"/>
    <p:sldId id="347" r:id="rId5"/>
    <p:sldId id="348" r:id="rId6"/>
    <p:sldId id="349" r:id="rId7"/>
    <p:sldId id="350" r:id="rId8"/>
    <p:sldId id="351" r:id="rId9"/>
    <p:sldId id="313" r:id="rId10"/>
    <p:sldId id="334" r:id="rId11"/>
    <p:sldId id="288" r:id="rId12"/>
    <p:sldId id="281" r:id="rId13"/>
    <p:sldId id="317" r:id="rId14"/>
    <p:sldId id="318" r:id="rId15"/>
    <p:sldId id="353" r:id="rId16"/>
    <p:sldId id="354" r:id="rId17"/>
    <p:sldId id="320" r:id="rId18"/>
    <p:sldId id="366" r:id="rId19"/>
    <p:sldId id="368" r:id="rId20"/>
    <p:sldId id="293" r:id="rId21"/>
    <p:sldId id="356" r:id="rId22"/>
    <p:sldId id="292" r:id="rId23"/>
    <p:sldId id="369" r:id="rId24"/>
    <p:sldId id="363" r:id="rId25"/>
    <p:sldId id="357" r:id="rId26"/>
    <p:sldId id="375" r:id="rId27"/>
    <p:sldId id="321" r:id="rId28"/>
    <p:sldId id="297" r:id="rId29"/>
    <p:sldId id="339" r:id="rId30"/>
    <p:sldId id="372" r:id="rId31"/>
    <p:sldId id="338" r:id="rId32"/>
    <p:sldId id="340" r:id="rId33"/>
    <p:sldId id="359" r:id="rId34"/>
    <p:sldId id="346" r:id="rId35"/>
    <p:sldId id="345" r:id="rId36"/>
    <p:sldId id="371" r:id="rId37"/>
    <p:sldId id="343" r:id="rId38"/>
    <p:sldId id="344" r:id="rId39"/>
    <p:sldId id="358" r:id="rId40"/>
    <p:sldId id="374" r:id="rId41"/>
    <p:sldId id="303" r:id="rId42"/>
    <p:sldId id="310" r:id="rId43"/>
    <p:sldId id="304" r:id="rId44"/>
    <p:sldId id="305" r:id="rId45"/>
    <p:sldId id="306" r:id="rId46"/>
    <p:sldId id="307" r:id="rId47"/>
    <p:sldId id="308" r:id="rId48"/>
    <p:sldId id="309" r:id="rId49"/>
    <p:sldId id="324" r:id="rId50"/>
    <p:sldId id="325" r:id="rId51"/>
    <p:sldId id="360" r:id="rId52"/>
    <p:sldId id="361" r:id="rId53"/>
    <p:sldId id="370" r:id="rId54"/>
    <p:sldId id="327" r:id="rId55"/>
  </p:sldIdLst>
  <p:sldSz cx="18288000" cy="10287000"/>
  <p:notesSz cx="6858000" cy="9144000"/>
  <p:embeddedFontLst>
    <p:embeddedFont>
      <p:font typeface="#9Slide03 Arima Madurai" panose="020B0604020202020204" charset="0"/>
      <p:regular r:id="rId57"/>
    </p:embeddedFont>
    <p:embeddedFont>
      <p:font typeface="#9Slide03 Arima Madurai Black" panose="020B0604020202020204" charset="0"/>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extLst>
      <p:ext uri="{19B8F6BF-5375-455C-9EA6-DF929625EA0E}">
        <p15:presenceInfo xmlns:p15="http://schemas.microsoft.com/office/powerpoint/2012/main" userId="S::nguyenthihuyentrang@thcslythuongkiet-hanoi.edu.vn::6e578b79-0788-4426-b956-791dc3abb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p:cViewPr varScale="1">
        <p:scale>
          <a:sx n="47" d="100"/>
          <a:sy n="47" d="100"/>
        </p:scale>
        <p:origin x="7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t>‹#›</a:t>
            </a:fld>
            <a:endParaRPr lang="en-US"/>
          </a:p>
        </p:txBody>
      </p:sp>
    </p:spTree>
    <p:extLst>
      <p:ext uri="{BB962C8B-B14F-4D97-AF65-F5344CB8AC3E}">
        <p14:creationId xmlns:p14="http://schemas.microsoft.com/office/powerpoint/2010/main" val="32950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974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043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089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t>13</a:t>
            </a:fld>
            <a:endParaRPr lang="zh-CN" altLang="en-US"/>
          </a:p>
        </p:txBody>
      </p:sp>
    </p:spTree>
    <p:extLst>
      <p:ext uri="{BB962C8B-B14F-4D97-AF65-F5344CB8AC3E}">
        <p14:creationId xmlns:p14="http://schemas.microsoft.com/office/powerpoint/2010/main" val="111014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275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275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043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t>24</a:t>
            </a:fld>
            <a:endParaRPr lang="zh-CN" altLang="en-US"/>
          </a:p>
        </p:txBody>
      </p:sp>
    </p:spTree>
    <p:extLst>
      <p:ext uri="{BB962C8B-B14F-4D97-AF65-F5344CB8AC3E}">
        <p14:creationId xmlns:p14="http://schemas.microsoft.com/office/powerpoint/2010/main" val="111014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043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6725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07034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50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extLst>
      <p:ext uri="{BB962C8B-B14F-4D97-AF65-F5344CB8AC3E}">
        <p14:creationId xmlns:p14="http://schemas.microsoft.com/office/powerpoint/2010/main" val="59062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32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7768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404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71213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6766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1562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11952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33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t>2025/4/9</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11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BAI%2034/C&#7845;u%20t&#7841;o%20H&#7879;%20h&#244;%20h&#7845;p%20c&#7911;a%20ng&#432;&#7901;i.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BAI%2034/Traodoikhiophoi.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slide" Target="slide9.xml"/><Relationship Id="rId26" Type="http://schemas.openxmlformats.org/officeDocument/2006/relationships/image" Target="../media/image20.png"/><Relationship Id="rId3" Type="http://schemas.openxmlformats.org/officeDocument/2006/relationships/slideLayout" Target="../slideLayouts/slideLayout2.xml"/><Relationship Id="rId21" Type="http://schemas.openxmlformats.org/officeDocument/2006/relationships/slide" Target="slide3.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gif"/><Relationship Id="rId25"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4.png"/><Relationship Id="rId20" Type="http://schemas.openxmlformats.org/officeDocument/2006/relationships/image" Target="../media/image17.png"/><Relationship Id="rId29"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19.png"/><Relationship Id="rId32" Type="http://schemas.openxmlformats.org/officeDocument/2006/relationships/image" Target="../media/image23.png"/><Relationship Id="rId5" Type="http://schemas.openxmlformats.org/officeDocument/2006/relationships/image" Target="../media/image3.jpeg"/><Relationship Id="rId15" Type="http://schemas.openxmlformats.org/officeDocument/2006/relationships/image" Target="../media/image13.gif"/><Relationship Id="rId23" Type="http://schemas.openxmlformats.org/officeDocument/2006/relationships/slide" Target="slide4.xml"/><Relationship Id="rId28"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slide" Target="slide8.xml"/><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image" Target="../media/image12.gif"/><Relationship Id="rId22" Type="http://schemas.openxmlformats.org/officeDocument/2006/relationships/image" Target="../media/image18.png"/><Relationship Id="rId27" Type="http://schemas.openxmlformats.org/officeDocument/2006/relationships/slide" Target="slide6.xml"/><Relationship Id="rId30"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hyperlink" Target="BAI%2034/BENHHH%20THUONGGAP.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hyperlink" Target="BAI%2034/T&#193;C%20H&#7840;I%20C&#7910;A%20THU&#7888;C%20L&#193;%20T&#7898;I%20S&#7912;C%20KHO&#7866;%20CON%20NG&#431;&#7900;I.mp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hyperlink" Target="BAI%2034/%5bH&#432;&#7899;ng%20d&#7851;n%20s&#417;%20c&#7845;p%20c&#7913;u%5d%20H&#244;%20H&#226;&#769;p%20Nh&#226;n%20Ta&#803;o%20Cho%20Ng&#432;&#417;&#768;i%20L&#417;&#769;n%20-%20B&#7879;nh%20vi&#7879;n%20Ho&#224;n%20M&#7929;%20&#272;&#224;%20N&#7861;ng.m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BAI%2034/H&#432;&#7899;ng%20d&#7851;n%20c&#7845;p%20c&#7913;u%20&#273;u&#7889;i%20n&#432;&#7899;c%20&#273;&#250;ng%20c&#225;ch%20P2%20_%20BS%20CKI%20Phan%20Tu&#7845;n%20Tr&#7885;ng%20_%20BV&#272;K%20T&#226;m%20Anh.mp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16C5F395-B520-44C5-98FE-EAA09CFD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18259598" cy="10044333"/>
          </a:xfrm>
          <a:prstGeom prst="rect">
            <a:avLst/>
          </a:prstGeom>
          <a:ln w="228600" cap="sq" cmpd="thickThin">
            <a:solidFill>
              <a:srgbClr val="000000"/>
            </a:solidFill>
            <a:prstDash val="solid"/>
            <a:miter lim="800000"/>
          </a:ln>
          <a:effectLst>
            <a:innerShdw blurRad="76200">
              <a:srgbClr val="000000"/>
            </a:innerShdw>
          </a:effectLst>
        </p:spPr>
      </p:pic>
      <p:sp>
        <p:nvSpPr>
          <p:cNvPr id="9" name="Google Shape;5915;p37">
            <a:extLst>
              <a:ext uri="{FF2B5EF4-FFF2-40B4-BE49-F238E27FC236}">
                <a16:creationId xmlns:a16="http://schemas.microsoft.com/office/drawing/2014/main" id="{BAF64984-4238-44DE-AD12-86B3158F5B49}"/>
              </a:ext>
            </a:extLst>
          </p:cNvPr>
          <p:cNvSpPr txBox="1">
            <a:spLocks/>
          </p:cNvSpPr>
          <p:nvPr/>
        </p:nvSpPr>
        <p:spPr>
          <a:xfrm>
            <a:off x="1759428" y="2508885"/>
            <a:ext cx="14901822" cy="373761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itchFamily="18" charset="0"/>
                <a:ea typeface="Tiffany" pitchFamily="18" charset="0"/>
                <a:cs typeface="Times New Roman" pitchFamily="18" charset="0"/>
              </a:rPr>
              <a:t>Bài</a:t>
            </a:r>
            <a:r>
              <a:rPr lang="en-US" sz="6000" u="sng" dirty="0">
                <a:solidFill>
                  <a:srgbClr val="FF0000"/>
                </a:solidFill>
                <a:latin typeface="Times New Roman" pitchFamily="18" charset="0"/>
                <a:ea typeface="Tiffany" pitchFamily="18" charset="0"/>
                <a:cs typeface="Times New Roman" pitchFamily="18" charset="0"/>
              </a:rPr>
              <a:t> 34: </a:t>
            </a:r>
            <a:r>
              <a:rPr lang="en-US" sz="6000" b="1" dirty="0">
                <a:latin typeface="Times New Roman" pitchFamily="18" charset="0"/>
                <a:ea typeface="Tiffany" pitchFamily="18" charset="0"/>
                <a:cs typeface="Times New Roman" pitchFamily="18" charset="0"/>
              </a:rPr>
              <a:t>HỆ HÔ HẤP Ở NGƯỜI</a:t>
            </a:r>
            <a:endParaRPr lang="vi-VN" altLang="en-US" sz="6000" u="sng" dirty="0">
              <a:solidFill>
                <a:srgbClr val="FF0000"/>
              </a:solidFill>
              <a:latin typeface="Times New Roman" pitchFamily="18" charset="0"/>
              <a:ea typeface="Tiffany" pitchFamily="18" charset="0"/>
              <a:cs typeface="Times New Roman" pitchFamily="18" charset="0"/>
            </a:endParaRPr>
          </a:p>
        </p:txBody>
      </p:sp>
    </p:spTree>
    <p:extLst>
      <p:ext uri="{BB962C8B-B14F-4D97-AF65-F5344CB8AC3E}">
        <p14:creationId xmlns:p14="http://schemas.microsoft.com/office/powerpoint/2010/main" val="50872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mg.loigiaihay.com/picture/2019/0919/tnxh3-b2-h2-b1.jpg"/>
          <p:cNvPicPr/>
          <p:nvPr/>
        </p:nvPicPr>
        <p:blipFill>
          <a:blip r:embed="rId2">
            <a:extLst>
              <a:ext uri="{28A0092B-C50C-407E-A947-70E740481C1C}">
                <a14:useLocalDpi xmlns:a14="http://schemas.microsoft.com/office/drawing/2010/main" val="0"/>
              </a:ext>
            </a:extLst>
          </a:blip>
          <a:srcRect/>
          <a:stretch>
            <a:fillRect/>
          </a:stretch>
        </p:blipFill>
        <p:spPr bwMode="auto">
          <a:xfrm>
            <a:off x="5044440" y="1485900"/>
            <a:ext cx="7924800" cy="6226314"/>
          </a:xfrm>
          <a:prstGeom prst="rect">
            <a:avLst/>
          </a:prstGeom>
          <a:noFill/>
          <a:ln>
            <a:noFill/>
          </a:ln>
        </p:spPr>
      </p:pic>
      <p:sp>
        <p:nvSpPr>
          <p:cNvPr id="5" name="Rectangle 4"/>
          <p:cNvSpPr/>
          <p:nvPr/>
        </p:nvSpPr>
        <p:spPr>
          <a:xfrm>
            <a:off x="914400" y="571500"/>
            <a:ext cx="15427621" cy="707886"/>
          </a:xfrm>
          <a:prstGeom prst="rect">
            <a:avLst/>
          </a:prstGeom>
        </p:spPr>
        <p:txBody>
          <a:bodyPr wrap="none">
            <a:spAutoFit/>
          </a:bodyPr>
          <a:lstStyle/>
          <a:p>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sát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hình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dưới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đây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các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loại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em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biết</a:t>
            </a:r>
            <a:r>
              <a:rPr lang="en-US" sz="4000" dirty="0">
                <a:solidFill>
                  <a:srgbClr val="7030A0"/>
                </a:solidFill>
                <a:latin typeface="Times New Roman" pitchFamily="18" charset="0"/>
                <a:cs typeface="Times New Roman" pitchFamily="18" charset="0"/>
              </a:rPr>
              <a:t>?</a:t>
            </a:r>
          </a:p>
        </p:txBody>
      </p:sp>
      <p:sp>
        <p:nvSpPr>
          <p:cNvPr id="6" name="Rectangle 5"/>
          <p:cNvSpPr/>
          <p:nvPr/>
        </p:nvSpPr>
        <p:spPr>
          <a:xfrm>
            <a:off x="685800" y="8039100"/>
            <a:ext cx="17221200" cy="1938992"/>
          </a:xfrm>
          <a:prstGeom prst="rect">
            <a:avLst/>
          </a:prstGeom>
        </p:spPr>
        <p:txBody>
          <a:bodyPr wrap="square">
            <a:spAutoFit/>
          </a:bodyPr>
          <a:lstStyle/>
          <a:p>
            <a:r>
              <a:rPr lang="en-US" sz="4000" dirty="0" err="1">
                <a:solidFill>
                  <a:srgbClr val="C00000"/>
                </a:solidFill>
                <a:latin typeface="Times New Roman" pitchFamily="18" charset="0"/>
                <a:cs typeface="Times New Roman" pitchFamily="18" charset="0"/>
              </a:rPr>
              <a:t>Không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mang</a:t>
            </a:r>
            <a:r>
              <a:rPr lang="en-US" sz="4000" dirty="0">
                <a:solidFill>
                  <a:srgbClr val="C00000"/>
                </a:solidFill>
                <a:latin typeface="Times New Roman" pitchFamily="18" charset="0"/>
                <a:cs typeface="Times New Roman" pitchFamily="18" charset="0"/>
              </a:rPr>
              <a:t> oxygen) </a:t>
            </a:r>
            <a:r>
              <a:rPr lang="en-US" sz="4000" dirty="0" err="1">
                <a:solidFill>
                  <a:srgbClr val="C00000"/>
                </a:solidFill>
                <a:latin typeface="Times New Roman" pitchFamily="18" charset="0"/>
                <a:cs typeface="Times New Roman" pitchFamily="18" charset="0"/>
              </a:rPr>
              <a:t>đi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từ</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mũi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đi</a:t>
            </a:r>
            <a:r>
              <a:rPr lang="en-US" sz="4000" dirty="0">
                <a:solidFill>
                  <a:srgbClr val="C00000"/>
                </a:solidFill>
                <a:latin typeface="Times New Roman" pitchFamily="18" charset="0"/>
                <a:cs typeface="Times New Roman" pitchFamily="18" charset="0"/>
              </a:rPr>
              <a:t> qua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quản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hai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phổi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phải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Ngược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thở</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mang</a:t>
            </a:r>
            <a:r>
              <a:rPr lang="en-US" sz="4000" dirty="0">
                <a:solidFill>
                  <a:srgbClr val="C00000"/>
                </a:solidFill>
                <a:latin typeface="Times New Roman" pitchFamily="18" charset="0"/>
                <a:cs typeface="Times New Roman" pitchFamily="18" charset="0"/>
              </a:rPr>
              <a:t> carbon dioxide) </a:t>
            </a:r>
            <a:r>
              <a:rPr lang="en-US" sz="4000" dirty="0" err="1">
                <a:solidFill>
                  <a:srgbClr val="C00000"/>
                </a:solidFill>
                <a:latin typeface="Times New Roman" pitchFamily="18" charset="0"/>
                <a:cs typeface="Times New Roman" pitchFamily="18" charset="0"/>
              </a:rPr>
              <a:t>từ</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phổi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trả</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lại</a:t>
            </a:r>
            <a:r>
              <a:rPr lang="en-US" sz="4000" dirty="0">
                <a:solidFill>
                  <a:srgbClr val="C00000"/>
                </a:solidFill>
                <a:latin typeface="Times New Roman" pitchFamily="18" charset="0"/>
                <a:cs typeface="Times New Roman" pitchFamily="18" charset="0"/>
              </a:rPr>
              <a:t> qua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quản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thở</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ra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từ</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mũi</a:t>
            </a:r>
            <a:r>
              <a:rPr lang="en-US" sz="4000"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7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54"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100">
              <a:solidFill>
                <a:prstClr val="white"/>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3" y="1612244"/>
            <a:ext cx="5901693" cy="69991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9917" y="8708609"/>
            <a:ext cx="3659613" cy="13643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2383" y="7044131"/>
            <a:ext cx="2237508" cy="1976024"/>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715625"/>
            <a:ext cx="3514704" cy="3045759"/>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3351" y="6836076"/>
            <a:ext cx="1572212" cy="2475822"/>
          </a:xfrm>
          <a:prstGeom prst="rect">
            <a:avLst/>
          </a:prstGeom>
        </p:spPr>
      </p:pic>
      <p:grpSp>
        <p:nvGrpSpPr>
          <p:cNvPr id="14" name="组合 13"/>
          <p:cNvGrpSpPr/>
          <p:nvPr/>
        </p:nvGrpSpPr>
        <p:grpSpPr>
          <a:xfrm>
            <a:off x="6418557" y="1851660"/>
            <a:ext cx="1122221" cy="1168196"/>
            <a:chOff x="7531331" y="1259522"/>
            <a:chExt cx="748147" cy="778797"/>
          </a:xfrm>
        </p:grpSpPr>
        <p:sp>
          <p:nvSpPr>
            <p:cNvPr id="15" name="Freeform 10"/>
            <p:cNvSpPr>
              <a:spLocks/>
            </p:cNvSpPr>
            <p:nvPr/>
          </p:nvSpPr>
          <p:spPr bwMode="auto">
            <a:xfrm>
              <a:off x="7531331" y="125952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16" name="文本框 15"/>
            <p:cNvSpPr txBox="1"/>
            <p:nvPr/>
          </p:nvSpPr>
          <p:spPr>
            <a:xfrm>
              <a:off x="7693718" y="1361210"/>
              <a:ext cx="402033" cy="677109"/>
            </a:xfrm>
            <a:prstGeom prst="rect">
              <a:avLst/>
            </a:prstGeom>
            <a:noFill/>
          </p:spPr>
          <p:txBody>
            <a:bodyPr wrap="none" rtlCol="0">
              <a:spAutoFit/>
            </a:bodyPr>
            <a:lstStyle/>
            <a:p>
              <a:pPr algn="ct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grpSp>
        <p:nvGrpSpPr>
          <p:cNvPr id="17" name="组合 16"/>
          <p:cNvGrpSpPr/>
          <p:nvPr/>
        </p:nvGrpSpPr>
        <p:grpSpPr>
          <a:xfrm>
            <a:off x="6477000" y="3727911"/>
            <a:ext cx="1122221" cy="1197188"/>
            <a:chOff x="7531329" y="2452432"/>
            <a:chExt cx="748147" cy="798125"/>
          </a:xfrm>
        </p:grpSpPr>
        <p:sp>
          <p:nvSpPr>
            <p:cNvPr id="18"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19" name="文本框 18"/>
            <p:cNvSpPr txBox="1"/>
            <p:nvPr/>
          </p:nvSpPr>
          <p:spPr>
            <a:xfrm>
              <a:off x="7618388" y="2573448"/>
              <a:ext cx="543098" cy="677109"/>
            </a:xfrm>
            <a:prstGeom prst="rect">
              <a:avLst/>
            </a:prstGeom>
            <a:noFill/>
          </p:spPr>
          <p:txBody>
            <a:bodyPr wrap="none" rtlCol="0">
              <a:spAutoFit/>
            </a:bodyPr>
            <a:lstStyle/>
            <a:p>
              <a:pP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6" name="文本框 25"/>
          <p:cNvSpPr txBox="1"/>
          <p:nvPr/>
        </p:nvSpPr>
        <p:spPr>
          <a:xfrm>
            <a:off x="7633169" y="1852764"/>
            <a:ext cx="9511831" cy="784830"/>
          </a:xfrm>
          <a:prstGeom prst="rect">
            <a:avLst/>
          </a:prstGeom>
          <a:noFill/>
        </p:spPr>
        <p:txBody>
          <a:bodyPr wrap="square" rtlCol="0">
            <a:spAutoFit/>
          </a:bodyPr>
          <a:lstStyle/>
          <a:p>
            <a:pPr defTabSz="1371600"/>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Cấu</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chức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năng</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27" name="文本框 26"/>
          <p:cNvSpPr txBox="1"/>
          <p:nvPr/>
        </p:nvSpPr>
        <p:spPr>
          <a:xfrm>
            <a:off x="7882958" y="3825270"/>
            <a:ext cx="9808518" cy="784830"/>
          </a:xfrm>
          <a:prstGeom prst="rect">
            <a:avLst/>
          </a:prstGeom>
          <a:noFill/>
        </p:spPr>
        <p:txBody>
          <a:bodyPr wrap="square" rtlCol="0">
            <a:spAutoFit/>
          </a:bodyPr>
          <a:lstStyle/>
          <a:p>
            <a:pPr defTabSz="1371600"/>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Một</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số</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bệnh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về</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phổi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đường</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宋体" panose="02010600030101010101" pitchFamily="2" charset="-122"/>
            </a:endParaRPr>
          </a:p>
        </p:txBody>
      </p:sp>
      <p:sp>
        <p:nvSpPr>
          <p:cNvPr id="35" name="文本框 34"/>
          <p:cNvSpPr txBox="1"/>
          <p:nvPr/>
        </p:nvSpPr>
        <p:spPr>
          <a:xfrm>
            <a:off x="521538" y="3242870"/>
            <a:ext cx="5480403" cy="2862322"/>
          </a:xfrm>
          <a:prstGeom prst="rect">
            <a:avLst/>
          </a:prstGeom>
          <a:noFill/>
        </p:spPr>
        <p:txBody>
          <a:bodyPr wrap="square" rtlCol="0">
            <a:spAutoFit/>
          </a:bodyPr>
          <a:lstStyle/>
          <a:p>
            <a:pPr algn="ctr" defTabSz="1371600"/>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Nội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dung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bài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học</a:t>
            </a:r>
            <a:endParaRPr lang="zh-CN" altLang="en-US"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endParaRPr>
          </a:p>
        </p:txBody>
      </p:sp>
      <p:grpSp>
        <p:nvGrpSpPr>
          <p:cNvPr id="20" name="组合 16"/>
          <p:cNvGrpSpPr/>
          <p:nvPr/>
        </p:nvGrpSpPr>
        <p:grpSpPr>
          <a:xfrm>
            <a:off x="6463924" y="5679581"/>
            <a:ext cx="1153625" cy="1197186"/>
            <a:chOff x="7531329" y="2452432"/>
            <a:chExt cx="769083" cy="798124"/>
          </a:xfrm>
        </p:grpSpPr>
        <p:sp>
          <p:nvSpPr>
            <p:cNvPr id="21"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22" name="文本框 18"/>
            <p:cNvSpPr txBox="1"/>
            <p:nvPr/>
          </p:nvSpPr>
          <p:spPr>
            <a:xfrm>
              <a:off x="7618388" y="2573448"/>
              <a:ext cx="682024" cy="677108"/>
            </a:xfrm>
            <a:prstGeom prst="rect">
              <a:avLst/>
            </a:prstGeom>
            <a:noFill/>
          </p:spPr>
          <p:txBody>
            <a:bodyPr wrap="none" rtlCol="0">
              <a:spAutoFit/>
            </a:bodyPr>
            <a:lstStyle/>
            <a:p>
              <a:pPr defTabSz="1371600"/>
              <a:r>
                <a:rPr lang="en-US" altLang="zh-CN" sz="6000" b="1" dirty="0" err="1">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IIl</a:t>
              </a:r>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3" name="文本框 26"/>
          <p:cNvSpPr txBox="1"/>
          <p:nvPr/>
        </p:nvSpPr>
        <p:spPr>
          <a:xfrm>
            <a:off x="7869882" y="5571172"/>
            <a:ext cx="9808518" cy="784830"/>
          </a:xfrm>
          <a:prstGeom prst="rect">
            <a:avLst/>
          </a:prstGeom>
          <a:noFill/>
        </p:spPr>
        <p:txBody>
          <a:bodyPr wrap="square" rtlCol="0">
            <a:spAutoFit/>
          </a:bodyPr>
          <a:lstStyle/>
          <a:p>
            <a:pPr defTabSz="1371600"/>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lá</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tác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hại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khói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lá</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grpSp>
        <p:nvGrpSpPr>
          <p:cNvPr id="24" name="组合 16"/>
          <p:cNvGrpSpPr/>
          <p:nvPr/>
        </p:nvGrpSpPr>
        <p:grpSpPr>
          <a:xfrm>
            <a:off x="6477000" y="7508381"/>
            <a:ext cx="1180877" cy="1197186"/>
            <a:chOff x="7531329" y="2452432"/>
            <a:chExt cx="787251" cy="798124"/>
          </a:xfrm>
        </p:grpSpPr>
        <p:sp>
          <p:nvSpPr>
            <p:cNvPr id="25"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28" name="文本框 18"/>
            <p:cNvSpPr txBox="1"/>
            <p:nvPr/>
          </p:nvSpPr>
          <p:spPr>
            <a:xfrm>
              <a:off x="7618388" y="2573448"/>
              <a:ext cx="700192" cy="677108"/>
            </a:xfrm>
            <a:prstGeom prst="rect">
              <a:avLst/>
            </a:prstGeom>
            <a:noFill/>
          </p:spPr>
          <p:txBody>
            <a:bodyPr wrap="none" rtlCol="0">
              <a:spAutoFit/>
            </a:bodyPr>
            <a:lstStyle/>
            <a:p>
              <a:pP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IV.</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9" name="文本框 26"/>
          <p:cNvSpPr txBox="1"/>
          <p:nvPr/>
        </p:nvSpPr>
        <p:spPr>
          <a:xfrm>
            <a:off x="7882958" y="7399972"/>
            <a:ext cx="9808518" cy="1477328"/>
          </a:xfrm>
          <a:prstGeom prst="rect">
            <a:avLst/>
          </a:prstGeom>
          <a:noFill/>
        </p:spPr>
        <p:txBody>
          <a:bodyPr wrap="square" rtlCol="0">
            <a:spAutoFit/>
          </a:bodyPr>
          <a:lstStyle/>
          <a:p>
            <a:pPr defTabSz="1371600"/>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Thực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hành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hấp</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nhân</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cấp</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cứu</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người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đuối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nước</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19305200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宋体" panose="02010600030101010101" pitchFamily="2" charset="-122"/>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宋体" panose="02010600030101010101"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52" y="5547753"/>
            <a:ext cx="6902285" cy="257320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652" y="2962414"/>
            <a:ext cx="12637448" cy="2556505"/>
          </a:xfrm>
          <a:prstGeom prst="rect">
            <a:avLst/>
          </a:prstGeom>
        </p:spPr>
      </p:pic>
      <p:sp>
        <p:nvSpPr>
          <p:cNvPr id="32" name="文本框 31"/>
          <p:cNvSpPr txBox="1"/>
          <p:nvPr/>
        </p:nvSpPr>
        <p:spPr>
          <a:xfrm>
            <a:off x="3556464" y="3365794"/>
            <a:ext cx="1531188" cy="2746906"/>
          </a:xfrm>
          <a:prstGeom prst="rect">
            <a:avLst/>
          </a:prstGeom>
          <a:noFill/>
        </p:spPr>
        <p:txBody>
          <a:bodyPr wrap="none" rtlCol="0">
            <a:spAutoFit/>
          </a:bodyPr>
          <a:lstStyle/>
          <a:p>
            <a:pPr defTabSz="1371600"/>
            <a:r>
              <a:rPr lang="en-US" altLang="zh-CN" sz="17250" b="1" dirty="0">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rPr>
              <a:t>I.</a:t>
            </a:r>
            <a:endParaRPr lang="zh-CN" altLang="en-US" sz="17250" b="1" dirty="0">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6172200" y="3604535"/>
            <a:ext cx="9078126" cy="769441"/>
          </a:xfrm>
          <a:prstGeom prst="rect">
            <a:avLst/>
          </a:prstGeom>
          <a:noFill/>
        </p:spPr>
        <p:txBody>
          <a:bodyPr wrap="none" rtlCol="0">
            <a:spAutoFit/>
          </a:bodyPr>
          <a:lstStyle/>
          <a:p>
            <a:pPr defTabSz="1371600"/>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Cấu</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chức</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năng</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4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lang="zh-CN" altLang="en-US" sz="4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15027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0"/>
            <a:ext cx="8644598" cy="10287000"/>
          </a:xfrm>
          <a:prstGeom prst="rect">
            <a:avLst/>
          </a:prstGeom>
        </p:spPr>
      </p:pic>
      <p:sp>
        <p:nvSpPr>
          <p:cNvPr id="3" name="TextBox 2"/>
          <p:cNvSpPr txBox="1"/>
          <p:nvPr/>
        </p:nvSpPr>
        <p:spPr>
          <a:xfrm>
            <a:off x="9486900" y="247650"/>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Nhiệm</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vụ</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học</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tập</a:t>
            </a:r>
            <a:endParaRPr lang="en-US" sz="4200" u="sng" dirty="0">
              <a:solidFill>
                <a:srgbClr val="C00000"/>
              </a:solidFill>
              <a:latin typeface="Times New Roman" pitchFamily="18" charset="0"/>
              <a:cs typeface="Times New Roman" pitchFamily="18" charset="0"/>
            </a:endParaRPr>
          </a:p>
        </p:txBody>
      </p:sp>
      <p:sp>
        <p:nvSpPr>
          <p:cNvPr id="9" name="TextBox 8"/>
          <p:cNvSpPr txBox="1"/>
          <p:nvPr/>
        </p:nvSpPr>
        <p:spPr>
          <a:xfrm>
            <a:off x="9486900" y="1456476"/>
            <a:ext cx="7715250" cy="4724370"/>
          </a:xfrm>
          <a:prstGeom prst="rect">
            <a:avLst/>
          </a:prstGeom>
          <a:noFill/>
        </p:spPr>
        <p:txBody>
          <a:bodyPr wrap="square" lIns="137160" tIns="68580" rIns="137160" bIns="68580" rtlCol="0">
            <a:spAutoFit/>
          </a:bodyPr>
          <a:lstStyle/>
          <a:p>
            <a:r>
              <a:rPr lang="en-US" sz="4200" dirty="0">
                <a:solidFill>
                  <a:srgbClr val="7030A0"/>
                </a:solidFill>
                <a:latin typeface="Times New Roman" pitchFamily="18" charset="0"/>
                <a:cs typeface="Times New Roman" pitchFamily="18" charset="0"/>
              </a:rPr>
              <a:t> ⃰ </a:t>
            </a:r>
            <a:r>
              <a:rPr lang="en-US" sz="4400" dirty="0" err="1">
                <a:solidFill>
                  <a:srgbClr val="7030A0"/>
                </a:solidFill>
                <a:latin typeface="Times New Roman" pitchFamily="18" charset="0"/>
                <a:cs typeface="Times New Roman" pitchFamily="18" charset="0"/>
              </a:rPr>
              <a:t>Quan</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sát</a:t>
            </a:r>
            <a:r>
              <a:rPr lang="en-US" sz="4400" dirty="0">
                <a:solidFill>
                  <a:srgbClr val="7030A0"/>
                </a:solidFill>
                <a:latin typeface="Times New Roman" pitchFamily="18" charset="0"/>
                <a:cs typeface="Times New Roman" pitchFamily="18" charset="0"/>
              </a:rPr>
              <a:t> H34.1.</a:t>
            </a:r>
          </a:p>
          <a:p>
            <a:endParaRPr lang="en-US" sz="4400" dirty="0">
              <a:solidFill>
                <a:srgbClr val="7030A0"/>
              </a:solidFill>
              <a:latin typeface="Times New Roman" pitchFamily="18" charset="0"/>
              <a:cs typeface="Times New Roman" pitchFamily="18" charset="0"/>
            </a:endParaRPr>
          </a:p>
          <a:p>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Nhóm</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thực</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hiện</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theo</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nhóm</a:t>
            </a:r>
            <a:r>
              <a:rPr lang="en-US" sz="4200" dirty="0">
                <a:solidFill>
                  <a:srgbClr val="7030A0"/>
                </a:solidFill>
                <a:latin typeface="Times New Roman" pitchFamily="18" charset="0"/>
                <a:cs typeface="Times New Roman" pitchFamily="18" charset="0"/>
              </a:rPr>
              <a:t> 4 (</a:t>
            </a:r>
            <a:r>
              <a:rPr lang="en-US" sz="4200" dirty="0" err="1">
                <a:solidFill>
                  <a:srgbClr val="7030A0"/>
                </a:solidFill>
                <a:latin typeface="Times New Roman" pitchFamily="18" charset="0"/>
                <a:cs typeface="Times New Roman" pitchFamily="18" charset="0"/>
              </a:rPr>
              <a:t>hoặc</a:t>
            </a:r>
            <a:r>
              <a:rPr lang="en-US" sz="4200" dirty="0">
                <a:solidFill>
                  <a:srgbClr val="7030A0"/>
                </a:solidFill>
                <a:latin typeface="Times New Roman" pitchFamily="18" charset="0"/>
                <a:cs typeface="Times New Roman" pitchFamily="18" charset="0"/>
              </a:rPr>
              <a:t> 6) </a:t>
            </a:r>
            <a:r>
              <a:rPr lang="en-US" sz="4200" dirty="0" err="1">
                <a:solidFill>
                  <a:srgbClr val="7030A0"/>
                </a:solidFill>
                <a:latin typeface="Times New Roman" pitchFamily="18" charset="0"/>
                <a:cs typeface="Times New Roman" pitchFamily="18" charset="0"/>
              </a:rPr>
              <a:t>và</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hoàn</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thành</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phiếu</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học</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tập</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số</a:t>
            </a:r>
            <a:r>
              <a:rPr lang="en-US" sz="4200" dirty="0">
                <a:solidFill>
                  <a:srgbClr val="7030A0"/>
                </a:solidFill>
                <a:latin typeface="Times New Roman" pitchFamily="18" charset="0"/>
                <a:cs typeface="Times New Roman" pitchFamily="18" charset="0"/>
              </a:rPr>
              <a:t> 1.</a:t>
            </a:r>
          </a:p>
          <a:p>
            <a:endParaRPr lang="en-US" sz="4200" dirty="0">
              <a:solidFill>
                <a:srgbClr val="7030A0"/>
              </a:solidFill>
              <a:latin typeface="Times New Roman" pitchFamily="18" charset="0"/>
              <a:cs typeface="Times New Roman" pitchFamily="18" charset="0"/>
            </a:endParaRPr>
          </a:p>
          <a:p>
            <a:r>
              <a:rPr lang="en-US" sz="4200" dirty="0">
                <a:solidFill>
                  <a:srgbClr val="7030A0"/>
                </a:solidFill>
                <a:latin typeface="Times New Roman" pitchFamily="18" charset="0"/>
                <a:cs typeface="Times New Roman" pitchFamily="18" charset="0"/>
              </a:rPr>
              <a:t> ⃰ </a:t>
            </a:r>
            <a:r>
              <a:rPr lang="en-US" sz="4200" dirty="0" err="1">
                <a:solidFill>
                  <a:srgbClr val="7030A0"/>
                </a:solidFill>
                <a:latin typeface="Times New Roman" pitchFamily="18" charset="0"/>
                <a:cs typeface="Times New Roman" pitchFamily="18" charset="0"/>
              </a:rPr>
              <a:t>Thời</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gian</a:t>
            </a:r>
            <a:r>
              <a:rPr lang="en-US" sz="4200" dirty="0">
                <a:solidFill>
                  <a:srgbClr val="7030A0"/>
                </a:solidFill>
                <a:latin typeface="Times New Roman" pitchFamily="18" charset="0"/>
                <a:cs typeface="Times New Roman" pitchFamily="18" charset="0"/>
              </a:rPr>
              <a:t>: 10 </a:t>
            </a:r>
            <a:r>
              <a:rPr lang="en-US" sz="4200" dirty="0" err="1">
                <a:solidFill>
                  <a:srgbClr val="7030A0"/>
                </a:solidFill>
                <a:latin typeface="Times New Roman" pitchFamily="18" charset="0"/>
                <a:cs typeface="Times New Roman" pitchFamily="18" charset="0"/>
              </a:rPr>
              <a:t>phút</a:t>
            </a:r>
            <a:r>
              <a:rPr lang="en-US" sz="4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868122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19100" y="1333500"/>
            <a:ext cx="1729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Nhiệm</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vụ</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1: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Đặc</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điểm</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và</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chức</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năng</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của</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cơ</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quan</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hô</a:t>
            </a:r>
            <a:r>
              <a:rPr kumimoji="0" lang="en-US" sz="3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hấp</a:t>
            </a:r>
            <a:endParaRPr kumimoji="0" lang="en-US" sz="3200" b="0" i="0" u="none" strike="noStrike" cap="none" normalizeH="0" baseline="0" dirty="0">
              <a:ln>
                <a:noFill/>
              </a:ln>
              <a:solidFill>
                <a:srgbClr val="7030A0"/>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22969584"/>
              </p:ext>
            </p:extLst>
          </p:nvPr>
        </p:nvGraphicFramePr>
        <p:xfrm>
          <a:off x="228600" y="2095500"/>
          <a:ext cx="17899380" cy="6163395"/>
        </p:xfrm>
        <a:graphic>
          <a:graphicData uri="http://schemas.openxmlformats.org/drawingml/2006/table">
            <a:tbl>
              <a:tblPr firstRow="1" firstCol="1" bandRow="1">
                <a:tableStyleId>{5C22544A-7EE6-4342-B048-85BDC9FD1C3A}</a:tableStyleId>
              </a:tblPr>
              <a:tblGrid>
                <a:gridCol w="2506980">
                  <a:extLst>
                    <a:ext uri="{9D8B030D-6E8A-4147-A177-3AD203B41FA5}">
                      <a16:colId xmlns:a16="http://schemas.microsoft.com/office/drawing/2014/main" val="20000"/>
                    </a:ext>
                  </a:extLst>
                </a:gridCol>
                <a:gridCol w="7948409">
                  <a:extLst>
                    <a:ext uri="{9D8B030D-6E8A-4147-A177-3AD203B41FA5}">
                      <a16:colId xmlns:a16="http://schemas.microsoft.com/office/drawing/2014/main" val="20001"/>
                    </a:ext>
                  </a:extLst>
                </a:gridCol>
                <a:gridCol w="7443991">
                  <a:extLst>
                    <a:ext uri="{9D8B030D-6E8A-4147-A177-3AD203B41FA5}">
                      <a16:colId xmlns:a16="http://schemas.microsoft.com/office/drawing/2014/main" val="20002"/>
                    </a:ext>
                  </a:extLst>
                </a:gridCol>
              </a:tblGrid>
              <a:tr h="0">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Cơ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hệ</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hô</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hấp</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Đặc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điểm</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a:effectLst/>
                          <a:latin typeface="Times New Roman" pitchFamily="18" charset="0"/>
                          <a:cs typeface="Times New Roman" pitchFamily="18" charset="0"/>
                        </a:rPr>
                        <a:t>Chức năng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698331">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Mũi</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762000">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Họng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879799">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Thanh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796601">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quản</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r h="731520">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quản và tiểu phế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r h="783336">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nang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TextBox 4"/>
          <p:cNvSpPr txBox="1"/>
          <p:nvPr/>
        </p:nvSpPr>
        <p:spPr>
          <a:xfrm>
            <a:off x="762000" y="254168"/>
            <a:ext cx="16611600" cy="1077218"/>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PHIẾU HỌC TẬP SỐ 1</a:t>
            </a:r>
          </a:p>
          <a:p>
            <a:pPr algn="ctr"/>
            <a:r>
              <a:rPr lang="en-US" sz="3200" b="1" dirty="0">
                <a:solidFill>
                  <a:srgbClr val="C00000"/>
                </a:solidFill>
                <a:latin typeface="Times New Roman" pitchFamily="18" charset="0"/>
                <a:cs typeface="Times New Roman" pitchFamily="18" charset="0"/>
              </a:rPr>
              <a:t>TÌM HIỂU CẤU TẠO VÀ CHỨC NĂNG CỦA HỆ HÔ HẤP</a:t>
            </a:r>
            <a:endParaRPr lang="en-US" sz="3200" dirty="0">
              <a:solidFill>
                <a:srgbClr val="C00000"/>
              </a:solidFill>
              <a:latin typeface="Times New Roman" pitchFamily="18" charset="0"/>
              <a:cs typeface="Times New Roman" pitchFamily="18" charset="0"/>
            </a:endParaRPr>
          </a:p>
        </p:txBody>
      </p:sp>
      <p:sp>
        <p:nvSpPr>
          <p:cNvPr id="6" name="Content Placeholder 2"/>
          <p:cNvSpPr>
            <a:spLocks noGrp="1"/>
          </p:cNvSpPr>
          <p:nvPr>
            <p:ph idx="1"/>
          </p:nvPr>
        </p:nvSpPr>
        <p:spPr>
          <a:xfrm>
            <a:off x="76200" y="8420100"/>
            <a:ext cx="17297400" cy="3124200"/>
          </a:xfrm>
        </p:spPr>
        <p:txBody>
          <a:bodyPr>
            <a:noAutofit/>
          </a:bodyPr>
          <a:lstStyle/>
          <a:p>
            <a:pPr marL="0" indent="0">
              <a:buNone/>
            </a:pPr>
            <a:r>
              <a:rPr lang="en-US" sz="3200" dirty="0">
                <a:solidFill>
                  <a:srgbClr val="7030A0"/>
                </a:solidFill>
                <a:latin typeface="Times New Roman" pitchFamily="18" charset="0"/>
                <a:cs typeface="Times New Roman" pitchFamily="18" charset="0"/>
              </a:rPr>
              <a:t>a. </a:t>
            </a:r>
            <a:r>
              <a:rPr lang="en-US" sz="3200" dirty="0" err="1">
                <a:solidFill>
                  <a:srgbClr val="7030A0"/>
                </a:solidFill>
                <a:latin typeface="Times New Roman" pitchFamily="18" charset="0"/>
                <a:cs typeface="Times New Roman" pitchFamily="18" charset="0"/>
              </a:rPr>
              <a:t>Mô</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tả</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sự</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thay</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đổi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của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cơ</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hoành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và</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cơ</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liên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sường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ngoài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trong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trường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hợp</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hít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vào</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thở</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ra.</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b. </a:t>
            </a:r>
            <a:r>
              <a:rPr lang="en-US" sz="3200" dirty="0" err="1">
                <a:solidFill>
                  <a:srgbClr val="7030A0"/>
                </a:solidFill>
                <a:latin typeface="Times New Roman" pitchFamily="18" charset="0"/>
                <a:cs typeface="Times New Roman" pitchFamily="18" charset="0"/>
              </a:rPr>
              <a:t>Sự</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trao</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đổi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khí</a:t>
            </a:r>
            <a:r>
              <a:rPr lang="en-US" sz="3200" dirty="0">
                <a:solidFill>
                  <a:srgbClr val="7030A0"/>
                </a:solidFill>
                <a:latin typeface="Times New Roman" pitchFamily="18" charset="0"/>
                <a:cs typeface="Times New Roman" pitchFamily="18" charset="0"/>
              </a:rPr>
              <a:t> ở </a:t>
            </a:r>
            <a:r>
              <a:rPr lang="en-US" sz="3200" dirty="0" err="1">
                <a:solidFill>
                  <a:srgbClr val="7030A0"/>
                </a:solidFill>
                <a:latin typeface="Times New Roman" pitchFamily="18" charset="0"/>
                <a:cs typeface="Times New Roman" pitchFamily="18" charset="0"/>
              </a:rPr>
              <a:t>phổi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và</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tế</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bào</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diễn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ra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theo</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cơ</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chế</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nào</a:t>
            </a:r>
            <a:r>
              <a:rPr lang="en-US" sz="3200"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c. </a:t>
            </a:r>
            <a:r>
              <a:rPr lang="en-US" sz="3200" dirty="0" err="1">
                <a:solidFill>
                  <a:srgbClr val="7030A0"/>
                </a:solidFill>
                <a:latin typeface="Times New Roman" pitchFamily="18" charset="0"/>
                <a:cs typeface="Times New Roman" pitchFamily="18" charset="0"/>
              </a:rPr>
              <a:t>Sự</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phối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hợp</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hoạt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động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của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các</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cơ</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quan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trong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hệ</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hô</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hấp</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diễn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ra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như</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thế</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nào</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6761117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9288857"/>
              </p:ext>
            </p:extLst>
          </p:nvPr>
        </p:nvGraphicFramePr>
        <p:xfrm>
          <a:off x="228600" y="1485900"/>
          <a:ext cx="17899380" cy="8119730"/>
        </p:xfrm>
        <a:graphic>
          <a:graphicData uri="http://schemas.openxmlformats.org/drawingml/2006/table">
            <a:tbl>
              <a:tblPr firstRow="1" firstCol="1" bandRow="1">
                <a:tableStyleId>{5C22544A-7EE6-4342-B048-85BDC9FD1C3A}</a:tableStyleId>
              </a:tblPr>
              <a:tblGrid>
                <a:gridCol w="2506980">
                  <a:extLst>
                    <a:ext uri="{9D8B030D-6E8A-4147-A177-3AD203B41FA5}">
                      <a16:colId xmlns:a16="http://schemas.microsoft.com/office/drawing/2014/main" val="20000"/>
                    </a:ext>
                  </a:extLst>
                </a:gridCol>
                <a:gridCol w="7948409">
                  <a:extLst>
                    <a:ext uri="{9D8B030D-6E8A-4147-A177-3AD203B41FA5}">
                      <a16:colId xmlns:a16="http://schemas.microsoft.com/office/drawing/2014/main" val="20001"/>
                    </a:ext>
                  </a:extLst>
                </a:gridCol>
                <a:gridCol w="7443991">
                  <a:extLst>
                    <a:ext uri="{9D8B030D-6E8A-4147-A177-3AD203B41FA5}">
                      <a16:colId xmlns:a16="http://schemas.microsoft.com/office/drawing/2014/main" val="20002"/>
                    </a:ext>
                  </a:extLst>
                </a:gridCol>
              </a:tblGrid>
              <a:tr h="1206669">
                <a:tc>
                  <a:txBody>
                    <a:bodyPr/>
                    <a:lstStyle/>
                    <a:p>
                      <a:pPr marL="0" marR="0" algn="ctr">
                        <a:lnSpc>
                          <a:spcPct val="115000"/>
                        </a:lnSpc>
                        <a:spcBef>
                          <a:spcPts val="0"/>
                        </a:spcBef>
                        <a:spcAft>
                          <a:spcPts val="0"/>
                        </a:spcAft>
                      </a:pPr>
                      <a:r>
                        <a:rPr lang="en-US" sz="3200" dirty="0" err="1">
                          <a:effectLst/>
                          <a:latin typeface="Times New Roman" pitchFamily="18" charset="0"/>
                          <a:cs typeface="Times New Roman" pitchFamily="18" charset="0"/>
                        </a:rPr>
                        <a:t>Cơ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hệ</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hô</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hấp</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a:effectLst/>
                          <a:latin typeface="Times New Roman" pitchFamily="18" charset="0"/>
                          <a:cs typeface="Times New Roman" pitchFamily="18" charset="0"/>
                        </a:rPr>
                        <a:t>Đặc điểm</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a:effectLst/>
                          <a:latin typeface="Times New Roman" pitchFamily="18" charset="0"/>
                          <a:cs typeface="Times New Roman" pitchFamily="18" charset="0"/>
                        </a:rPr>
                        <a:t>Chức năng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1334135">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Mũi</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nhiều</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lông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mũi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lớp</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niêm</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mạc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tiết</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chất</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nhầy</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và</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lớp</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mao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mạch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dày</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đặc</a:t>
                      </a:r>
                      <a:r>
                        <a:rPr lang="en-US" sz="3200" dirty="0">
                          <a:effectLst/>
                          <a:latin typeface="Times New Roman" pitchFamily="18" charset="0"/>
                          <a:cs typeface="Times New Roman" pitchFamily="18" charset="0"/>
                        </a:rPr>
                        <a:t>.</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Ngăn bụi, làm ẩm, làm ấm không khí vào phổi.</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1092389">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Họng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Có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tuyến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amidan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nơi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tập</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trung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các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tế</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bào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lympho</a:t>
                      </a:r>
                      <a:r>
                        <a:rPr lang="en-US" sz="3200" dirty="0">
                          <a:effectLst/>
                          <a:latin typeface="Times New Roman" pitchFamily="18" charset="0"/>
                          <a:cs typeface="Times New Roman" pitchFamily="18" charset="0"/>
                        </a:rPr>
                        <a:t> </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Tiêu</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diệt</a:t>
                      </a:r>
                      <a:r>
                        <a:rPr lang="en-US" sz="3200" dirty="0">
                          <a:effectLst/>
                          <a:latin typeface="Times New Roman" pitchFamily="18" charset="0"/>
                          <a:cs typeface="Times New Roman" pitchFamily="18" charset="0"/>
                        </a:rPr>
                        <a:t> vi </a:t>
                      </a:r>
                      <a:r>
                        <a:rPr lang="en-US" sz="3200" dirty="0" err="1">
                          <a:effectLst/>
                          <a:latin typeface="Times New Roman" pitchFamily="18" charset="0"/>
                          <a:cs typeface="Times New Roman" pitchFamily="18" charset="0"/>
                        </a:rPr>
                        <a:t>khuẩn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trong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không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trước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vào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phổi</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879799">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Thanh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Có nắp thanh quản</a:t>
                      </a:r>
                    </a:p>
                    <a:p>
                      <a:pPr marL="0" marR="0" algn="just">
                        <a:lnSpc>
                          <a:spcPct val="115000"/>
                        </a:lnSpc>
                        <a:spcBef>
                          <a:spcPts val="0"/>
                        </a:spcBef>
                        <a:spcAft>
                          <a:spcPts val="0"/>
                        </a:spcAft>
                      </a:pPr>
                      <a:r>
                        <a:rPr lang="en-US" sz="3200">
                          <a:effectLst/>
                          <a:latin typeface="Times New Roman" pitchFamily="18" charset="0"/>
                          <a:cs typeface="Times New Roman" pitchFamily="18" charset="0"/>
                        </a:rPr>
                        <a:t> </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Cử động đậy kín đường hô hấp khi nuốt thức ăn.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1334135">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quản</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Có lớp niêm mạc tiết chất nhầy với nhiều lông rung chuyển động liên tục.</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Dẫn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đẩy</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các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vật</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ra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khỏi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đường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hô</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hấp</a:t>
                      </a:r>
                      <a:r>
                        <a:rPr lang="en-US" sz="3200" dirty="0">
                          <a:effectLst/>
                          <a:latin typeface="Times New Roman" pitchFamily="18" charset="0"/>
                          <a:cs typeface="Times New Roman" pitchFamily="18" charset="0"/>
                        </a:rPr>
                        <a:t>.</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r h="731520">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quản và tiểu phế quản</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Có dạng ống, phân nhánh nhiều</a:t>
                      </a:r>
                    </a:p>
                    <a:p>
                      <a:pPr marL="0" marR="0" algn="just">
                        <a:lnSpc>
                          <a:spcPct val="115000"/>
                        </a:lnSpc>
                        <a:spcBef>
                          <a:spcPts val="0"/>
                        </a:spcBef>
                        <a:spcAft>
                          <a:spcPts val="0"/>
                        </a:spcAft>
                      </a:pPr>
                      <a:r>
                        <a:rPr lang="en-US" sz="3200">
                          <a:effectLst/>
                          <a:latin typeface="Times New Roman" pitchFamily="18" charset="0"/>
                          <a:cs typeface="Times New Roman" pitchFamily="18" charset="0"/>
                        </a:rPr>
                        <a:t> </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Dẫn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vào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phổi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đến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phế</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nang</a:t>
                      </a:r>
                      <a:r>
                        <a:rPr lang="en-US" sz="3200" dirty="0">
                          <a:effectLst/>
                          <a:latin typeface="Times New Roman" pitchFamily="18" charset="0"/>
                          <a:cs typeface="Times New Roman" pitchFamily="18" charset="0"/>
                        </a:rPr>
                        <a:t>.</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r h="879799">
                <a:tc>
                  <a:txBody>
                    <a:bodyPr/>
                    <a:lstStyle/>
                    <a:p>
                      <a:pPr marL="0" marR="0" algn="just">
                        <a:lnSpc>
                          <a:spcPct val="115000"/>
                        </a:lnSpc>
                        <a:spcBef>
                          <a:spcPts val="0"/>
                        </a:spcBef>
                        <a:spcAft>
                          <a:spcPts val="0"/>
                        </a:spcAft>
                      </a:pPr>
                      <a:r>
                        <a:rPr lang="en-US" sz="3200">
                          <a:effectLst/>
                          <a:latin typeface="Times New Roman" pitchFamily="18" charset="0"/>
                          <a:cs typeface="Times New Roman" pitchFamily="18" charset="0"/>
                        </a:rPr>
                        <a:t>Phế nang</a:t>
                      </a:r>
                      <a:endParaRPr lang="en-US" sz="3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Có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mao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mạch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dày</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đặc</a:t>
                      </a:r>
                      <a:r>
                        <a:rPr lang="en-US" sz="3200" dirty="0">
                          <a:effectLst/>
                          <a:latin typeface="Times New Roman" pitchFamily="18" charset="0"/>
                          <a:cs typeface="Times New Roman" pitchFamily="18" charset="0"/>
                        </a:rPr>
                        <a:t> </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3200" dirty="0" err="1">
                          <a:effectLst/>
                          <a:latin typeface="Times New Roman" pitchFamily="18" charset="0"/>
                          <a:cs typeface="Times New Roman" pitchFamily="18" charset="0"/>
                        </a:rPr>
                        <a:t>Nơi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diễn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ra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trình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trao</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đổi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khí</a:t>
                      </a:r>
                      <a:r>
                        <a:rPr lang="en-US" sz="3200" dirty="0">
                          <a:effectLst/>
                          <a:latin typeface="Times New Roman" pitchFamily="18" charset="0"/>
                          <a:cs typeface="Times New Roman" pitchFamily="18" charset="0"/>
                        </a:rPr>
                        <a:t>.</a:t>
                      </a:r>
                      <a:endParaRPr lang="en-US" sz="32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TextBox 4"/>
          <p:cNvSpPr txBox="1"/>
          <p:nvPr/>
        </p:nvSpPr>
        <p:spPr>
          <a:xfrm>
            <a:off x="762000" y="254168"/>
            <a:ext cx="16611600" cy="1015663"/>
          </a:xfrm>
          <a:prstGeom prst="rect">
            <a:avLst/>
          </a:prstGeom>
          <a:noFill/>
        </p:spPr>
        <p:txBody>
          <a:bodyPr wrap="square" rtlCol="0">
            <a:spAutoFit/>
          </a:bodyPr>
          <a:lstStyle/>
          <a:p>
            <a:pPr algn="ctr"/>
            <a:r>
              <a:rPr lang="en-US" sz="6000" b="1" dirty="0">
                <a:solidFill>
                  <a:srgbClr val="C00000"/>
                </a:solidFill>
                <a:latin typeface="Times New Roman" pitchFamily="18" charset="0"/>
                <a:cs typeface="Times New Roman" pitchFamily="18" charset="0"/>
              </a:rPr>
              <a:t>NHIỆM VỤ 1</a:t>
            </a:r>
            <a:endParaRPr lang="en-US" sz="6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474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4300"/>
            <a:ext cx="15773400" cy="1988345"/>
          </a:xfrm>
        </p:spPr>
        <p:txBody>
          <a:bodyPr/>
          <a:lstStyle/>
          <a:p>
            <a:pPr algn="ctr"/>
            <a:r>
              <a:rPr lang="en-US" b="1" dirty="0">
                <a:solidFill>
                  <a:srgbClr val="C00000"/>
                </a:solidFill>
                <a:latin typeface="Times New Roman" pitchFamily="18" charset="0"/>
                <a:cs typeface="Times New Roman" pitchFamily="18" charset="0"/>
              </a:rPr>
              <a:t>NHIỆM VỤ 2</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638300"/>
            <a:ext cx="17297400" cy="7924800"/>
          </a:xfrm>
        </p:spPr>
        <p:txBody>
          <a:bodyPr>
            <a:noAutofit/>
          </a:bodyPr>
          <a:lstStyle/>
          <a:p>
            <a:pPr marL="0" indent="0">
              <a:buNone/>
            </a:pPr>
            <a:r>
              <a:rPr lang="en-US" sz="4000" dirty="0">
                <a:solidFill>
                  <a:srgbClr val="7030A0"/>
                </a:solidFill>
                <a:latin typeface="Times New Roman" pitchFamily="18" charset="0"/>
                <a:cs typeface="Times New Roman" pitchFamily="18" charset="0"/>
              </a:rPr>
              <a:t>a. </a:t>
            </a:r>
            <a:r>
              <a:rPr lang="en-US" sz="4000" dirty="0" err="1">
                <a:solidFill>
                  <a:srgbClr val="7030A0"/>
                </a:solidFill>
                <a:latin typeface="Times New Roman" pitchFamily="18" charset="0"/>
                <a:cs typeface="Times New Roman" pitchFamily="18" charset="0"/>
              </a:rPr>
              <a:t>Mô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sự</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thay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đổi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hoành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liên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ngoài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trong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hợp</a:t>
            </a:r>
            <a:r>
              <a:rPr lang="en-US" sz="4000" dirty="0">
                <a:solidFill>
                  <a:srgbClr val="7030A0"/>
                </a:solidFill>
                <a:latin typeface="Times New Roman" pitchFamily="18" charset="0"/>
                <a:cs typeface="Times New Roman" pitchFamily="18" charset="0"/>
              </a:rPr>
              <a:t>:</a:t>
            </a:r>
          </a:p>
          <a:p>
            <a:r>
              <a:rPr lang="en-US" sz="4000" dirty="0" err="1">
                <a:solidFill>
                  <a:srgbClr val="7030A0"/>
                </a:solidFill>
                <a:latin typeface="Times New Roman" pitchFamily="18" charset="0"/>
                <a:cs typeface="Times New Roman" pitchFamily="18" charset="0"/>
              </a:rPr>
              <a:t>Khi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hít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liên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ngoài</a:t>
            </a:r>
            <a:r>
              <a:rPr lang="en-US" sz="4000" dirty="0">
                <a:solidFill>
                  <a:srgbClr val="7030A0"/>
                </a:solidFill>
                <a:latin typeface="Times New Roman" pitchFamily="18" charset="0"/>
                <a:cs typeface="Times New Roman" pitchFamily="18" charset="0"/>
              </a:rPr>
              <a:t> co </a:t>
            </a:r>
            <a:r>
              <a:rPr lang="en-US" sz="4000" dirty="0">
                <a:solidFill>
                  <a:srgbClr val="7030A0"/>
                </a:solidFill>
                <a:latin typeface="Times New Roman" pitchFamily="18" charset="0"/>
                <a:cs typeface="Times New Roman" pitchFamily="18" charset="0"/>
                <a:sym typeface="Wingdings"/>
              </a:rPr>
              <a: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xương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ức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xương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sườn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chuyển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động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hai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hoành</a:t>
            </a:r>
            <a:r>
              <a:rPr lang="en-US" sz="4000" dirty="0">
                <a:solidFill>
                  <a:srgbClr val="7030A0"/>
                </a:solidFill>
                <a:latin typeface="Times New Roman" pitchFamily="18" charset="0"/>
                <a:cs typeface="Times New Roman" pitchFamily="18" charset="0"/>
              </a:rPr>
              <a:t> co </a:t>
            </a:r>
            <a:r>
              <a:rPr lang="en-US" sz="4000" dirty="0">
                <a:solidFill>
                  <a:srgbClr val="7030A0"/>
                </a:solidFill>
                <a:latin typeface="Times New Roman" pitchFamily="18" charset="0"/>
                <a:cs typeface="Times New Roman" pitchFamily="18" charset="0"/>
                <a:sym typeface="Wingdings"/>
              </a:rPr>
              <a: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lồng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ngực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nở</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rộng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xuống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dưới</a:t>
            </a:r>
            <a:r>
              <a:rPr lang="en-US" sz="4000" dirty="0">
                <a:solidFill>
                  <a:srgbClr val="7030A0"/>
                </a:solidFill>
                <a:latin typeface="Times New Roman" pitchFamily="18" charset="0"/>
                <a:cs typeface="Times New Roman" pitchFamily="18" charset="0"/>
              </a:rPr>
              <a:t> </a:t>
            </a:r>
            <a:r>
              <a:rPr lang="en-US" sz="4000" dirty="0">
                <a:solidFill>
                  <a:srgbClr val="7030A0"/>
                </a:solidFill>
                <a:latin typeface="Times New Roman" pitchFamily="18" charset="0"/>
                <a:cs typeface="Times New Roman" pitchFamily="18" charset="0"/>
                <a:sym typeface="Wingdings"/>
              </a:rPr>
              <a: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tích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tăng</a:t>
            </a:r>
            <a:r>
              <a:rPr lang="en-US" sz="4000" dirty="0">
                <a:solidFill>
                  <a:srgbClr val="7030A0"/>
                </a:solidFill>
                <a:latin typeface="Times New Roman" pitchFamily="18" charset="0"/>
                <a:cs typeface="Times New Roman" pitchFamily="18" charset="0"/>
              </a:rPr>
              <a:t>.</a:t>
            </a:r>
          </a:p>
          <a:p>
            <a:r>
              <a:rPr lang="en-US" sz="4000" dirty="0" err="1">
                <a:solidFill>
                  <a:srgbClr val="7030A0"/>
                </a:solidFill>
                <a:latin typeface="Times New Roman" pitchFamily="18" charset="0"/>
                <a:cs typeface="Times New Roman" pitchFamily="18" charset="0"/>
              </a:rPr>
              <a:t>Khi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thở</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liên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ngoài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dãn</a:t>
            </a:r>
            <a:r>
              <a:rPr lang="en-US" sz="4000" dirty="0">
                <a:solidFill>
                  <a:srgbClr val="7030A0"/>
                </a:solidFill>
                <a:latin typeface="Times New Roman" pitchFamily="18" charset="0"/>
                <a:cs typeface="Times New Roman" pitchFamily="18" charset="0"/>
              </a:rPr>
              <a:t> </a:t>
            </a:r>
            <a:r>
              <a:rPr lang="en-US" sz="4000" dirty="0">
                <a:solidFill>
                  <a:srgbClr val="7030A0"/>
                </a:solidFill>
                <a:latin typeface="Times New Roman" pitchFamily="18" charset="0"/>
                <a:cs typeface="Times New Roman" pitchFamily="18" charset="0"/>
                <a:sym typeface="Wingdings"/>
              </a:rPr>
              <a: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xương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ức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xương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sườn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xuống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hoành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dãn</a:t>
            </a:r>
            <a:r>
              <a:rPr lang="en-US" sz="4000" dirty="0">
                <a:solidFill>
                  <a:srgbClr val="7030A0"/>
                </a:solidFill>
                <a:latin typeface="Times New Roman" pitchFamily="18" charset="0"/>
                <a:cs typeface="Times New Roman" pitchFamily="18" charset="0"/>
              </a:rPr>
              <a:t> </a:t>
            </a:r>
            <a:r>
              <a:rPr lang="en-US" sz="4000" dirty="0">
                <a:solidFill>
                  <a:srgbClr val="7030A0"/>
                </a:solidFill>
                <a:latin typeface="Times New Roman" pitchFamily="18" charset="0"/>
                <a:cs typeface="Times New Roman" pitchFamily="18" charset="0"/>
                <a:sym typeface="Wingdings"/>
              </a:rPr>
              <a: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tích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lồng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ngực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giảm</a:t>
            </a:r>
            <a:r>
              <a:rPr lang="en-US" sz="4000" dirty="0">
                <a:solidFill>
                  <a:srgbClr val="7030A0"/>
                </a:solidFill>
                <a:latin typeface="Times New Roman" pitchFamily="18" charset="0"/>
                <a:cs typeface="Times New Roman" pitchFamily="18" charset="0"/>
              </a:rPr>
              <a:t>.</a:t>
            </a:r>
          </a:p>
          <a:p>
            <a:pPr marL="0" indent="0">
              <a:buNone/>
            </a:pPr>
            <a:r>
              <a:rPr lang="en-US" sz="4000" dirty="0">
                <a:solidFill>
                  <a:srgbClr val="7030A0"/>
                </a:solidFill>
                <a:latin typeface="Times New Roman" pitchFamily="18" charset="0"/>
                <a:cs typeface="Times New Roman" pitchFamily="18" charset="0"/>
              </a:rPr>
              <a:t>b. </a:t>
            </a:r>
            <a:r>
              <a:rPr lang="en-US" sz="4000" dirty="0" err="1">
                <a:solidFill>
                  <a:srgbClr val="7030A0"/>
                </a:solidFill>
                <a:latin typeface="Times New Roman" pitchFamily="18" charset="0"/>
                <a:cs typeface="Times New Roman" pitchFamily="18" charset="0"/>
              </a:rPr>
              <a:t>Sự</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trao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đổi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khí</a:t>
            </a:r>
            <a:r>
              <a:rPr lang="en-US" sz="4000" dirty="0">
                <a:solidFill>
                  <a:srgbClr val="7030A0"/>
                </a:solidFill>
                <a:latin typeface="Times New Roman" pitchFamily="18" charset="0"/>
                <a:cs typeface="Times New Roman" pitchFamily="18" charset="0"/>
              </a:rPr>
              <a:t> ở </a:t>
            </a:r>
            <a:r>
              <a:rPr lang="en-US" sz="4000" dirty="0" err="1">
                <a:solidFill>
                  <a:srgbClr val="7030A0"/>
                </a:solidFill>
                <a:latin typeface="Times New Roman" pitchFamily="18" charset="0"/>
                <a:cs typeface="Times New Roman" pitchFamily="18" charset="0"/>
              </a:rPr>
              <a:t>phổi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tế</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bào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diễn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theo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chế</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nào</a:t>
            </a:r>
            <a:r>
              <a:rPr lang="en-US" sz="4000" dirty="0">
                <a:solidFill>
                  <a:srgbClr val="7030A0"/>
                </a:solidFill>
                <a:latin typeface="Times New Roman" pitchFamily="18" charset="0"/>
                <a:cs typeface="Times New Roman" pitchFamily="18" charset="0"/>
              </a:rPr>
              <a:t>?</a:t>
            </a:r>
          </a:p>
          <a:p>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chế</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khuếch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tán</a:t>
            </a:r>
            <a:r>
              <a:rPr lang="en-US" sz="4000" dirty="0">
                <a:solidFill>
                  <a:srgbClr val="7030A0"/>
                </a:solidFill>
                <a:latin typeface="Times New Roman" pitchFamily="18" charset="0"/>
                <a:cs typeface="Times New Roman" pitchFamily="18" charset="0"/>
              </a:rPr>
              <a:t> </a:t>
            </a:r>
          </a:p>
          <a:p>
            <a:pPr marL="0" indent="0">
              <a:buNone/>
            </a:pPr>
            <a:r>
              <a:rPr lang="en-US" sz="4000" dirty="0">
                <a:solidFill>
                  <a:srgbClr val="7030A0"/>
                </a:solidFill>
                <a:latin typeface="Times New Roman" pitchFamily="18" charset="0"/>
                <a:cs typeface="Times New Roman" pitchFamily="18" charset="0"/>
              </a:rPr>
              <a:t>c. </a:t>
            </a:r>
            <a:r>
              <a:rPr lang="en-US" sz="4000" dirty="0" err="1">
                <a:solidFill>
                  <a:srgbClr val="7030A0"/>
                </a:solidFill>
                <a:latin typeface="Times New Roman" pitchFamily="18" charset="0"/>
                <a:cs typeface="Times New Roman" pitchFamily="18" charset="0"/>
              </a:rPr>
              <a:t>Sự</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phối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hợp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hoạt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động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các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trong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hệ</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diễn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như</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thế</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nào</a:t>
            </a:r>
            <a:r>
              <a:rPr lang="en-US" sz="4000" dirty="0">
                <a:solidFill>
                  <a:srgbClr val="7030A0"/>
                </a:solidFill>
                <a:latin typeface="Times New Roman" pitchFamily="18" charset="0"/>
                <a:cs typeface="Times New Roman" pitchFamily="18" charset="0"/>
              </a:rPr>
              <a:t>?</a:t>
            </a:r>
          </a:p>
          <a:p>
            <a:r>
              <a:rPr lang="en-US" sz="4000" dirty="0" err="1">
                <a:solidFill>
                  <a:srgbClr val="7030A0"/>
                </a:solidFill>
                <a:latin typeface="Times New Roman" pitchFamily="18" charset="0"/>
                <a:cs typeface="Times New Roman" pitchFamily="18" charset="0"/>
              </a:rPr>
              <a:t>Mỗi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thực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hiện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một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chức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năng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nhất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định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nhưng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kết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hợp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lại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sẽ</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đảm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bảo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chức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năng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hệ</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4027550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76300"/>
            <a:ext cx="16900188"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061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900"/>
            <a:ext cx="15773400" cy="1988345"/>
          </a:xfrm>
        </p:spPr>
        <p:txBody>
          <a:bodyPr>
            <a:normAutofit/>
          </a:bodyPr>
          <a:lstStyle/>
          <a:p>
            <a:pPr algn="ctr"/>
            <a:r>
              <a:rPr lang="en-US" sz="4000" dirty="0">
                <a:solidFill>
                  <a:srgbClr val="C00000"/>
                </a:solidFill>
                <a:latin typeface="Times New Roman" pitchFamily="18" charset="0"/>
                <a:cs typeface="Times New Roman" pitchFamily="18" charset="0"/>
              </a:rPr>
              <a:t>CẤU TẠO HỆ HÔ HẤP Ở NGƯỜI</a:t>
            </a:r>
          </a:p>
        </p:txBody>
      </p:sp>
      <p:sp>
        <p:nvSpPr>
          <p:cNvPr id="4" name="Rectangle 3">
            <a:hlinkClick r:id="rId2" action="ppaction://hlinkfile"/>
          </p:cNvPr>
          <p:cNvSpPr/>
          <p:nvPr/>
        </p:nvSpPr>
        <p:spPr>
          <a:xfrm>
            <a:off x="1219200" y="2247900"/>
            <a:ext cx="15697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84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C00000"/>
                </a:solidFill>
                <a:latin typeface="Times New Roman" pitchFamily="18" charset="0"/>
                <a:cs typeface="Times New Roman" pitchFamily="18" charset="0"/>
              </a:rPr>
              <a:t>TRAO ĐỔI KHÍ Ở PHỔI</a:t>
            </a:r>
          </a:p>
        </p:txBody>
      </p:sp>
      <p:sp>
        <p:nvSpPr>
          <p:cNvPr id="4" name="Rectangle 3">
            <a:hlinkClick r:id="rId2" action="ppaction://hlinkfile"/>
          </p:cNvPr>
          <p:cNvSpPr/>
          <p:nvPr/>
        </p:nvSpPr>
        <p:spPr>
          <a:xfrm>
            <a:off x="1295400" y="2628900"/>
            <a:ext cx="156972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06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https://img.loigiaihay.com/picture/2019/0919/tnxh3-b2-h2-b1.jpg"/>
          <p:cNvPicPr/>
          <p:nvPr/>
        </p:nvPicPr>
        <p:blipFill>
          <a:blip r:embed="rId5">
            <a:extLst>
              <a:ext uri="{28A0092B-C50C-407E-A947-70E740481C1C}">
                <a14:useLocalDpi xmlns:a14="http://schemas.microsoft.com/office/drawing/2010/main" val="0"/>
              </a:ext>
            </a:extLst>
          </a:blip>
          <a:srcRect/>
          <a:stretch>
            <a:fillRect/>
          </a:stretch>
        </p:blipFill>
        <p:spPr bwMode="auto">
          <a:xfrm>
            <a:off x="6023733" y="844163"/>
            <a:ext cx="11898104" cy="7606120"/>
          </a:xfrm>
          <a:prstGeom prst="rect">
            <a:avLst/>
          </a:prstGeom>
          <a:noFill/>
          <a:ln>
            <a:noFill/>
          </a:ln>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4" y="-96286"/>
            <a:ext cx="18280904" cy="10288151"/>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924" y="992030"/>
            <a:ext cx="3977985" cy="3977985"/>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3417" y="1514763"/>
            <a:ext cx="3959715" cy="3959715"/>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20304" y="1001176"/>
            <a:ext cx="3959715" cy="3968840"/>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0424" y="4440888"/>
            <a:ext cx="3977985" cy="3977985"/>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86047" y="4947246"/>
            <a:ext cx="3959715" cy="3959715"/>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41012" y="4407080"/>
            <a:ext cx="3977985" cy="3977985"/>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87953" y="1652179"/>
            <a:ext cx="1752893" cy="1752893"/>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054" y="1325963"/>
            <a:ext cx="1591661" cy="1591661"/>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32376" y="2607253"/>
            <a:ext cx="1691357" cy="1691357"/>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07037" y="-1462249"/>
            <a:ext cx="2642846" cy="9089924"/>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56909" y="7627674"/>
            <a:ext cx="971550" cy="1357313"/>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9055" y="-1007324"/>
            <a:ext cx="914400" cy="9144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63413" y="969261"/>
            <a:ext cx="3977985" cy="3977985"/>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382521" y="1514763"/>
            <a:ext cx="3950612" cy="3959715"/>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801769" y="1062254"/>
            <a:ext cx="3959715" cy="3959715"/>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417165" y="4407080"/>
            <a:ext cx="3977985" cy="3977985"/>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856190" y="4964600"/>
            <a:ext cx="3950612" cy="3959715"/>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3312805" y="4440888"/>
            <a:ext cx="3977985" cy="3977985"/>
          </a:xfrm>
          <a:prstGeom prst="rect">
            <a:avLst/>
          </a:prstGeom>
        </p:spPr>
      </p:pic>
    </p:spTree>
    <p:extLst>
      <p:ext uri="{BB962C8B-B14F-4D97-AF65-F5344CB8AC3E}">
        <p14:creationId xmlns:p14="http://schemas.microsoft.com/office/powerpoint/2010/main" val="42124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77" y="-190500"/>
            <a:ext cx="16671748" cy="8868825"/>
          </a:xfrm>
          <a:prstGeom prst="rect">
            <a:avLst/>
          </a:prstGeom>
        </p:spPr>
      </p:pic>
      <p:sp>
        <p:nvSpPr>
          <p:cNvPr id="33" name="文本框 32"/>
          <p:cNvSpPr txBox="1"/>
          <p:nvPr/>
        </p:nvSpPr>
        <p:spPr>
          <a:xfrm>
            <a:off x="2131828" y="342900"/>
            <a:ext cx="16156172" cy="1015663"/>
          </a:xfrm>
          <a:prstGeom prst="rect">
            <a:avLst/>
          </a:prstGeom>
          <a:noFill/>
        </p:spPr>
        <p:txBody>
          <a:bodyPr wrap="square" rtlCol="0">
            <a:spAutoFit/>
          </a:bodyPr>
          <a:lstStyle/>
          <a:p>
            <a:pPr marR="0" lvl="0" defTabSz="1371600" rtl="0" eaLnBrk="1" fontAlgn="auto" latinLnBrk="0" hangingPunct="1">
              <a:lnSpc>
                <a:spcPct val="100000"/>
              </a:lnSpc>
              <a:spcBef>
                <a:spcPts val="0"/>
              </a:spcBef>
              <a:spcAft>
                <a:spcPts val="0"/>
              </a:spcAft>
              <a:buClrTx/>
              <a:buSzTx/>
              <a:tabLst/>
              <a:defRPr/>
            </a:pPr>
            <a:r>
              <a:rPr kumimoji="0" lang="en-US" altLang="zh-CN" sz="6000" b="1" i="0" u="none" strike="noStrike" kern="1200" cap="none" spc="0" normalizeH="0" baseline="0" noProof="0" dirty="0">
                <a:ln>
                  <a:noFill/>
                </a:ln>
                <a:solidFill>
                  <a:prstClr val="white"/>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Cấu</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chức</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năng</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kumimoji="0" lang="zh-CN" altLang="en-US" sz="6000" b="1" i="0" u="none" strike="noStrike" kern="1200" cap="none" spc="0" normalizeH="0" baseline="0" noProof="0" dirty="0">
              <a:ln>
                <a:noFill/>
              </a:ln>
              <a:solidFill>
                <a:prstClr val="white"/>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12" y="8387254"/>
            <a:ext cx="3060490" cy="1499696"/>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938" y="1358563"/>
            <a:ext cx="15156542" cy="873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6702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77" y="-190500"/>
            <a:ext cx="16671748" cy="8868825"/>
          </a:xfrm>
          <a:prstGeom prst="rect">
            <a:avLst/>
          </a:prstGeom>
        </p:spPr>
      </p:pic>
      <p:sp>
        <p:nvSpPr>
          <p:cNvPr id="33" name="文本框 32"/>
          <p:cNvSpPr txBox="1"/>
          <p:nvPr/>
        </p:nvSpPr>
        <p:spPr>
          <a:xfrm>
            <a:off x="2131828" y="342900"/>
            <a:ext cx="16156172" cy="1015663"/>
          </a:xfrm>
          <a:prstGeom prst="rect">
            <a:avLst/>
          </a:prstGeom>
          <a:noFill/>
        </p:spPr>
        <p:txBody>
          <a:bodyPr wrap="square" rtlCol="0">
            <a:spAutoFit/>
          </a:bodyPr>
          <a:lstStyle/>
          <a:p>
            <a:pPr marR="0" lvl="0" defTabSz="1371600" rtl="0" eaLnBrk="1" fontAlgn="auto" latinLnBrk="0" hangingPunct="1">
              <a:lnSpc>
                <a:spcPct val="100000"/>
              </a:lnSpc>
              <a:spcBef>
                <a:spcPts val="0"/>
              </a:spcBef>
              <a:spcAft>
                <a:spcPts val="0"/>
              </a:spcAft>
              <a:buClrTx/>
              <a:buSzTx/>
              <a:tabLst/>
              <a:defRPr/>
            </a:pPr>
            <a:r>
              <a:rPr kumimoji="0" lang="en-US" altLang="zh-CN" sz="6000" b="1" i="0" u="none" strike="noStrike" kern="1200" cap="none" spc="0" normalizeH="0" baseline="0" noProof="0" dirty="0">
                <a:ln>
                  <a:noFill/>
                </a:ln>
                <a:solidFill>
                  <a:prstClr val="white"/>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Cấu</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chức</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năng</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6000" b="1" noProof="0"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kumimoji="0" lang="zh-CN" altLang="en-US" sz="6000" b="1" i="0" u="none" strike="noStrike" kern="1200" cap="none" spc="0" normalizeH="0" baseline="0" noProof="0" dirty="0">
              <a:ln>
                <a:noFill/>
              </a:ln>
              <a:solidFill>
                <a:prstClr val="white"/>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12" y="8387254"/>
            <a:ext cx="3060490" cy="1499696"/>
          </a:xfrm>
          <a:prstGeom prst="rect">
            <a:avLst/>
          </a:prstGeom>
        </p:spPr>
      </p:pic>
      <p:sp>
        <p:nvSpPr>
          <p:cNvPr id="2" name="TextBox 1"/>
          <p:cNvSpPr txBox="1"/>
          <p:nvPr/>
        </p:nvSpPr>
        <p:spPr>
          <a:xfrm>
            <a:off x="1752600" y="1562100"/>
            <a:ext cx="14479772" cy="4401205"/>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Sự</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phối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hợp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đường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dẫn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đảm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bảo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chức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năng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lưu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trao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hệ</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hô</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hấp</a:t>
            </a:r>
            <a:r>
              <a:rPr lang="en-US" sz="4000" dirty="0">
                <a:solidFill>
                  <a:schemeClr val="bg1"/>
                </a:solidFill>
                <a:latin typeface="Times New Roman" pitchFamily="18" charset="0"/>
                <a:cs typeface="Times New Roman" pitchFamily="18" charset="0"/>
              </a:rPr>
              <a:t>.</a:t>
            </a:r>
          </a:p>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Sự</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phối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hợp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chức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năng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quan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hệ</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hô</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hấp</a:t>
            </a:r>
            <a:r>
              <a:rPr lang="en-US" sz="4000" dirty="0">
                <a:solidFill>
                  <a:schemeClr val="bg1"/>
                </a:solidFill>
                <a:latin typeface="Times New Roman" pitchFamily="18" charset="0"/>
                <a:cs typeface="Times New Roman" pitchFamily="18" charset="0"/>
              </a:rPr>
              <a:t>:</a:t>
            </a:r>
          </a:p>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hô</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hấp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hít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thở</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ra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làm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tăng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hoặc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giảm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thể</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tích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lồng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ngực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để</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phổi</a:t>
            </a:r>
            <a:r>
              <a:rPr lang="en-US" sz="4000" dirty="0">
                <a:solidFill>
                  <a:schemeClr val="bg1"/>
                </a:solidFill>
                <a:latin typeface="Times New Roman" pitchFamily="18" charset="0"/>
                <a:cs typeface="Times New Roman" pitchFamily="18" charset="0"/>
              </a:rPr>
              <a:t>.</a:t>
            </a:r>
          </a:p>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tế</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thể</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trao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theo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chế</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khuếch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tán</a:t>
            </a:r>
            <a:r>
              <a:rPr lang="en-US" sz="4000" dirty="0">
                <a:solidFill>
                  <a:schemeClr val="bg1"/>
                </a:solidFill>
                <a:latin typeface="Times New Roman" pitchFamily="18" charset="0"/>
                <a:cs typeface="Times New Roman" pitchFamily="18" charset="0"/>
              </a:rPr>
              <a:t>.</a:t>
            </a:r>
          </a:p>
          <a:p>
            <a:endParaRPr lang="en-US"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619427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52" y="5547753"/>
            <a:ext cx="6902285" cy="257320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52" y="2991248"/>
            <a:ext cx="12637448" cy="3495998"/>
          </a:xfrm>
          <a:prstGeom prst="rect">
            <a:avLst/>
          </a:prstGeom>
        </p:spPr>
      </p:pic>
      <p:sp>
        <p:nvSpPr>
          <p:cNvPr id="32" name="文本框 31"/>
          <p:cNvSpPr txBox="1"/>
          <p:nvPr/>
        </p:nvSpPr>
        <p:spPr>
          <a:xfrm>
            <a:off x="3556464" y="3365794"/>
            <a:ext cx="2196435" cy="2746906"/>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altLang="zh-CN"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微软雅黑" panose="020B0503020204020204" pitchFamily="34" charset="-122"/>
                <a:cs typeface="#9Slide03 Arima Madurai Black" panose="00000A00000000000000" pitchFamily="2" charset="-93"/>
              </a:rPr>
              <a:t>II.</a:t>
            </a:r>
            <a:endParaRPr kumimoji="0" lang="zh-CN" altLang="en-US"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6781800" y="3373067"/>
            <a:ext cx="9561099" cy="2554545"/>
          </a:xfrm>
          <a:prstGeom prst="rect">
            <a:avLst/>
          </a:prstGeom>
          <a:noFill/>
        </p:spPr>
        <p:txBody>
          <a:bodyPr wrap="square" rtlCol="0">
            <a:spAutoFit/>
          </a:bodyPr>
          <a:lstStyle/>
          <a:p>
            <a:pPr defTabSz="1371600"/>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Một</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số</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bệnh</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về</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phổi</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p>
          <a:p>
            <a:pPr defTabSz="1371600"/>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đường</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lang="zh-CN" altLang="en-US"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3179035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C00000"/>
                </a:solidFill>
                <a:latin typeface="Times New Roman" pitchFamily="18" charset="0"/>
                <a:cs typeface="Times New Roman" pitchFamily="18" charset="0"/>
              </a:rPr>
              <a:t>MỘT SỐ BỆNH HÔ HẤP THƯỜNG GẶP</a:t>
            </a:r>
          </a:p>
        </p:txBody>
      </p:sp>
      <p:sp>
        <p:nvSpPr>
          <p:cNvPr id="4" name="Rectangle 3">
            <a:hlinkClick r:id="rId2" action="ppaction://hlinkfile"/>
          </p:cNvPr>
          <p:cNvSpPr/>
          <p:nvPr/>
        </p:nvSpPr>
        <p:spPr>
          <a:xfrm>
            <a:off x="1066800" y="2628900"/>
            <a:ext cx="16459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97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0"/>
            <a:ext cx="8644598" cy="10287000"/>
          </a:xfrm>
          <a:prstGeom prst="rect">
            <a:avLst/>
          </a:prstGeom>
        </p:spPr>
      </p:pic>
      <p:sp>
        <p:nvSpPr>
          <p:cNvPr id="3" name="TextBox 2"/>
          <p:cNvSpPr txBox="1"/>
          <p:nvPr/>
        </p:nvSpPr>
        <p:spPr>
          <a:xfrm>
            <a:off x="9486900" y="247650"/>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Nhiệm</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vụ</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học</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tập</a:t>
            </a:r>
            <a:endParaRPr lang="en-US" sz="4200" u="sng" dirty="0">
              <a:solidFill>
                <a:srgbClr val="C00000"/>
              </a:solidFill>
              <a:latin typeface="Times New Roman" pitchFamily="18" charset="0"/>
              <a:cs typeface="Times New Roman" pitchFamily="18" charset="0"/>
            </a:endParaRPr>
          </a:p>
        </p:txBody>
      </p:sp>
      <p:sp>
        <p:nvSpPr>
          <p:cNvPr id="9" name="TextBox 8"/>
          <p:cNvSpPr txBox="1"/>
          <p:nvPr/>
        </p:nvSpPr>
        <p:spPr>
          <a:xfrm>
            <a:off x="9486900" y="1456476"/>
            <a:ext cx="7715250" cy="4078039"/>
          </a:xfrm>
          <a:prstGeom prst="rect">
            <a:avLst/>
          </a:prstGeom>
          <a:noFill/>
        </p:spPr>
        <p:txBody>
          <a:bodyPr wrap="square" lIns="137160" tIns="68580" rIns="137160" bIns="68580" rtlCol="0">
            <a:spAutoFit/>
          </a:bodyPr>
          <a:lstStyle/>
          <a:p>
            <a:r>
              <a:rPr lang="en-US" sz="4200" dirty="0">
                <a:solidFill>
                  <a:srgbClr val="7030A0"/>
                </a:solidFill>
                <a:latin typeface="Times New Roman" pitchFamily="18" charset="0"/>
                <a:cs typeface="Times New Roman" pitchFamily="18" charset="0"/>
              </a:rPr>
              <a:t> ⃰ </a:t>
            </a:r>
            <a:r>
              <a:rPr lang="en-US" sz="4400" dirty="0" err="1">
                <a:solidFill>
                  <a:srgbClr val="7030A0"/>
                </a:solidFill>
                <a:latin typeface="Times New Roman" pitchFamily="18" charset="0"/>
                <a:cs typeface="Times New Roman" pitchFamily="18" charset="0"/>
              </a:rPr>
              <a:t>Quan</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sát</a:t>
            </a:r>
            <a:r>
              <a:rPr lang="en-US" sz="4400" dirty="0">
                <a:solidFill>
                  <a:srgbClr val="7030A0"/>
                </a:solidFill>
                <a:latin typeface="Times New Roman" pitchFamily="18" charset="0"/>
                <a:cs typeface="Times New Roman" pitchFamily="18" charset="0"/>
              </a:rPr>
              <a:t> H34.1.</a:t>
            </a:r>
          </a:p>
          <a:p>
            <a:endParaRPr lang="en-US" sz="4400" dirty="0">
              <a:solidFill>
                <a:srgbClr val="7030A0"/>
              </a:solidFill>
              <a:latin typeface="Times New Roman" pitchFamily="18" charset="0"/>
              <a:cs typeface="Times New Roman" pitchFamily="18" charset="0"/>
            </a:endParaRPr>
          </a:p>
          <a:p>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Nhóm</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thực</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hiện</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theo</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nhóm</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và</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hoàn</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thành</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phiếu</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học</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tập</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số</a:t>
            </a:r>
            <a:r>
              <a:rPr lang="en-US" sz="4200" dirty="0">
                <a:solidFill>
                  <a:srgbClr val="7030A0"/>
                </a:solidFill>
                <a:latin typeface="Times New Roman" pitchFamily="18" charset="0"/>
                <a:cs typeface="Times New Roman" pitchFamily="18" charset="0"/>
              </a:rPr>
              <a:t> 2.</a:t>
            </a:r>
          </a:p>
          <a:p>
            <a:endParaRPr lang="en-US" sz="4200" dirty="0">
              <a:solidFill>
                <a:srgbClr val="7030A0"/>
              </a:solidFill>
              <a:latin typeface="Times New Roman" pitchFamily="18" charset="0"/>
              <a:cs typeface="Times New Roman" pitchFamily="18" charset="0"/>
            </a:endParaRPr>
          </a:p>
          <a:p>
            <a:r>
              <a:rPr lang="en-US" sz="4200" dirty="0">
                <a:solidFill>
                  <a:srgbClr val="7030A0"/>
                </a:solidFill>
                <a:latin typeface="Times New Roman" pitchFamily="18" charset="0"/>
                <a:cs typeface="Times New Roman" pitchFamily="18" charset="0"/>
              </a:rPr>
              <a:t> ⃰ </a:t>
            </a:r>
            <a:r>
              <a:rPr lang="en-US" sz="4200" dirty="0" err="1">
                <a:solidFill>
                  <a:srgbClr val="7030A0"/>
                </a:solidFill>
                <a:latin typeface="Times New Roman" pitchFamily="18" charset="0"/>
                <a:cs typeface="Times New Roman" pitchFamily="18" charset="0"/>
              </a:rPr>
              <a:t>Thời</a:t>
            </a:r>
            <a:r>
              <a:rPr lang="en-US" sz="4200" dirty="0">
                <a:solidFill>
                  <a:srgbClr val="7030A0"/>
                </a:solidFill>
                <a:latin typeface="Times New Roman" pitchFamily="18" charset="0"/>
                <a:cs typeface="Times New Roman" pitchFamily="18" charset="0"/>
              </a:rPr>
              <a:t> </a:t>
            </a:r>
            <a:r>
              <a:rPr lang="en-US" sz="4200" dirty="0" err="1">
                <a:solidFill>
                  <a:srgbClr val="7030A0"/>
                </a:solidFill>
                <a:latin typeface="Times New Roman" pitchFamily="18" charset="0"/>
                <a:cs typeface="Times New Roman" pitchFamily="18" charset="0"/>
              </a:rPr>
              <a:t>gian</a:t>
            </a:r>
            <a:r>
              <a:rPr lang="en-US" sz="4200" dirty="0">
                <a:solidFill>
                  <a:srgbClr val="7030A0"/>
                </a:solidFill>
                <a:latin typeface="Times New Roman" pitchFamily="18" charset="0"/>
                <a:cs typeface="Times New Roman" pitchFamily="18" charset="0"/>
              </a:rPr>
              <a:t>: 10 </a:t>
            </a:r>
            <a:r>
              <a:rPr lang="en-US" sz="4200" dirty="0" err="1">
                <a:solidFill>
                  <a:srgbClr val="7030A0"/>
                </a:solidFill>
                <a:latin typeface="Times New Roman" pitchFamily="18" charset="0"/>
                <a:cs typeface="Times New Roman" pitchFamily="18" charset="0"/>
              </a:rPr>
              <a:t>phút</a:t>
            </a:r>
            <a:r>
              <a:rPr lang="en-US" sz="4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9325787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C00000"/>
                </a:solidFill>
                <a:latin typeface="Times New Roman" pitchFamily="18" charset="0"/>
                <a:cs typeface="Times New Roman" pitchFamily="18" charset="0"/>
              </a:rPr>
              <a:t>PHIẾU HỌC TẬP SỐ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5567894"/>
              </p:ext>
            </p:extLst>
          </p:nvPr>
        </p:nvGraphicFramePr>
        <p:xfrm>
          <a:off x="457200" y="2095500"/>
          <a:ext cx="17068800" cy="770434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gridCol w="8153400">
                  <a:extLst>
                    <a:ext uri="{9D8B030D-6E8A-4147-A177-3AD203B41FA5}">
                      <a16:colId xmlns:a16="http://schemas.microsoft.com/office/drawing/2014/main" val="20002"/>
                    </a:ext>
                  </a:extLst>
                </a:gridCol>
              </a:tblGrid>
              <a:tr h="35242">
                <a:tc>
                  <a:txBody>
                    <a:bodyPr/>
                    <a:lstStyle/>
                    <a:p>
                      <a:pPr marL="0" marR="0" algn="ctr">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Tên</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bệnh</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Nguyên</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nhân</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Giải</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pháp</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2326957">
                <a:tc>
                  <a:txBody>
                    <a:bodyPr/>
                    <a:lstStyle/>
                    <a:p>
                      <a:pPr marL="0" marR="0" algn="just">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Viêm</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đường</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hô</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hấp</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2380001">
                <a:tc>
                  <a:txBody>
                    <a:bodyPr/>
                    <a:lstStyle/>
                    <a:p>
                      <a:pPr marL="0" marR="0" algn="just">
                        <a:lnSpc>
                          <a:spcPct val="115000"/>
                        </a:lnSpc>
                        <a:spcBef>
                          <a:spcPts val="0"/>
                        </a:spcBef>
                        <a:spcAft>
                          <a:spcPts val="0"/>
                        </a:spcAft>
                      </a:pPr>
                      <a:r>
                        <a:rPr lang="en-US" sz="4000">
                          <a:solidFill>
                            <a:srgbClr val="7030A0"/>
                          </a:solidFill>
                          <a:effectLst/>
                          <a:latin typeface="Times New Roman" pitchFamily="18" charset="0"/>
                          <a:cs typeface="Times New Roman" pitchFamily="18" charset="0"/>
                        </a:rPr>
                        <a:t>Viêm phổi</a:t>
                      </a:r>
                      <a:endParaRPr lang="en-US" sz="400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40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2296349">
                <a:tc>
                  <a:txBody>
                    <a:bodyPr/>
                    <a:lstStyle/>
                    <a:p>
                      <a:pPr marL="0" marR="0" algn="just">
                        <a:lnSpc>
                          <a:spcPct val="115000"/>
                        </a:lnSpc>
                        <a:spcBef>
                          <a:spcPts val="0"/>
                        </a:spcBef>
                        <a:spcAft>
                          <a:spcPts val="0"/>
                        </a:spcAft>
                      </a:pPr>
                      <a:r>
                        <a:rPr lang="en-US" sz="4000" dirty="0">
                          <a:solidFill>
                            <a:srgbClr val="7030A0"/>
                          </a:solidFill>
                          <a:effectLst/>
                          <a:latin typeface="Times New Roman" pitchFamily="18" charset="0"/>
                          <a:cs typeface="Times New Roman" pitchFamily="18" charset="0"/>
                        </a:rPr>
                        <a:t>Lao </a:t>
                      </a:r>
                      <a:r>
                        <a:rPr lang="en-US" sz="4000" dirty="0" err="1">
                          <a:solidFill>
                            <a:srgbClr val="7030A0"/>
                          </a:solidFill>
                          <a:effectLst/>
                          <a:latin typeface="Times New Roman" pitchFamily="18" charset="0"/>
                          <a:cs typeface="Times New Roman" pitchFamily="18" charset="0"/>
                        </a:rPr>
                        <a:t>phổi</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40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478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843414"/>
              </p:ext>
            </p:extLst>
          </p:nvPr>
        </p:nvGraphicFramePr>
        <p:xfrm>
          <a:off x="457200" y="647699"/>
          <a:ext cx="17068800" cy="9050255"/>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gridCol w="8153400">
                  <a:extLst>
                    <a:ext uri="{9D8B030D-6E8A-4147-A177-3AD203B41FA5}">
                      <a16:colId xmlns:a16="http://schemas.microsoft.com/office/drawing/2014/main" val="20002"/>
                    </a:ext>
                  </a:extLst>
                </a:gridCol>
              </a:tblGrid>
              <a:tr h="566186">
                <a:tc>
                  <a:txBody>
                    <a:bodyPr/>
                    <a:lstStyle/>
                    <a:p>
                      <a:pPr marL="0" marR="0" algn="ctr">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Tên</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bệnh</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Nguyên</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nhân</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Giải</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pháp</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2984607">
                <a:tc>
                  <a:txBody>
                    <a:bodyPr/>
                    <a:lstStyle/>
                    <a:p>
                      <a:pPr marL="0" marR="0" algn="just">
                        <a:lnSpc>
                          <a:spcPct val="115000"/>
                        </a:lnSpc>
                        <a:spcBef>
                          <a:spcPts val="0"/>
                        </a:spcBef>
                        <a:spcAft>
                          <a:spcPts val="0"/>
                        </a:spcAft>
                      </a:pPr>
                      <a:r>
                        <a:rPr lang="en-US" sz="4000" dirty="0" err="1">
                          <a:solidFill>
                            <a:srgbClr val="7030A0"/>
                          </a:solidFill>
                          <a:effectLst/>
                          <a:latin typeface="Times New Roman" pitchFamily="18" charset="0"/>
                          <a:cs typeface="Times New Roman" pitchFamily="18" charset="0"/>
                        </a:rPr>
                        <a:t>Viêm</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đường</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hô</a:t>
                      </a:r>
                      <a:r>
                        <a:rPr lang="en-US" sz="4000" dirty="0">
                          <a:solidFill>
                            <a:srgbClr val="7030A0"/>
                          </a:solidFill>
                          <a:effectLst/>
                          <a:latin typeface="Times New Roman" pitchFamily="18" charset="0"/>
                          <a:cs typeface="Times New Roman" pitchFamily="18" charset="0"/>
                        </a:rPr>
                        <a:t> </a:t>
                      </a:r>
                      <a:r>
                        <a:rPr lang="en-US" sz="4000" dirty="0" err="1">
                          <a:solidFill>
                            <a:srgbClr val="7030A0"/>
                          </a:solidFill>
                          <a:effectLst/>
                          <a:latin typeface="Times New Roman" pitchFamily="18" charset="0"/>
                          <a:cs typeface="Times New Roman" pitchFamily="18" charset="0"/>
                        </a:rPr>
                        <a:t>hấp</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4000">
                          <a:effectLst/>
                          <a:latin typeface="Times New Roman" pitchFamily="18" charset="0"/>
                          <a:cs typeface="Times New Roman" pitchFamily="18" charset="0"/>
                        </a:rPr>
                        <a:t>- Tiếp xúc với không khí cứa vi sinh vật hoặc chất có hại</a:t>
                      </a: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Đeo</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khẩu</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trang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vệ</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sinh</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môi</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trường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trồng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cây</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xanh</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giữ</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ấm</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cơ</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thể</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tập</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luyện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hít</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thở</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ăn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uống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khoa</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học</a:t>
                      </a:r>
                      <a:r>
                        <a:rPr lang="en-US" sz="4000" dirty="0">
                          <a:effectLst/>
                          <a:latin typeface="Times New Roman" pitchFamily="18" charset="0"/>
                          <a:cs typeface="Times New Roman" pitchFamily="18" charset="0"/>
                        </a:rPr>
                        <a:t>…</a:t>
                      </a: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2380001">
                <a:tc>
                  <a:txBody>
                    <a:bodyPr/>
                    <a:lstStyle/>
                    <a:p>
                      <a:pPr marL="0" marR="0" algn="just">
                        <a:lnSpc>
                          <a:spcPct val="115000"/>
                        </a:lnSpc>
                        <a:spcBef>
                          <a:spcPts val="0"/>
                        </a:spcBef>
                        <a:spcAft>
                          <a:spcPts val="0"/>
                        </a:spcAft>
                      </a:pPr>
                      <a:r>
                        <a:rPr lang="en-US" sz="4000">
                          <a:solidFill>
                            <a:srgbClr val="7030A0"/>
                          </a:solidFill>
                          <a:effectLst/>
                          <a:latin typeface="Times New Roman" pitchFamily="18" charset="0"/>
                          <a:cs typeface="Times New Roman" pitchFamily="18" charset="0"/>
                        </a:rPr>
                        <a:t>Viêm phổi</a:t>
                      </a:r>
                      <a:endParaRPr lang="en-US" sz="400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4000" dirty="0">
                          <a:effectLst/>
                          <a:latin typeface="Times New Roman" pitchFamily="18" charset="0"/>
                          <a:cs typeface="Times New Roman" pitchFamily="18" charset="0"/>
                        </a:rPr>
                        <a:t>- Vi </a:t>
                      </a:r>
                      <a:r>
                        <a:rPr lang="en-US" sz="4000" dirty="0" err="1">
                          <a:effectLst/>
                          <a:latin typeface="Times New Roman" pitchFamily="18" charset="0"/>
                          <a:cs typeface="Times New Roman" pitchFamily="18" charset="0"/>
                        </a:rPr>
                        <a:t>khuẩn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nấm</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hóa</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chất</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độc</a:t>
                      </a: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4000">
                          <a:effectLst/>
                          <a:latin typeface="Times New Roman" pitchFamily="18" charset="0"/>
                          <a:cs typeface="Times New Roman" pitchFamily="18" charset="0"/>
                        </a:rPr>
                        <a:t>- Đeo khẩu trang, vệ sinh môi trường, thường xuyên vệ sinh đường hô hấp.</a:t>
                      </a:r>
                      <a:endParaRPr lang="en-US" sz="400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2984607">
                <a:tc>
                  <a:txBody>
                    <a:bodyPr/>
                    <a:lstStyle/>
                    <a:p>
                      <a:pPr marL="0" marR="0" algn="just">
                        <a:lnSpc>
                          <a:spcPct val="115000"/>
                        </a:lnSpc>
                        <a:spcBef>
                          <a:spcPts val="0"/>
                        </a:spcBef>
                        <a:spcAft>
                          <a:spcPts val="0"/>
                        </a:spcAft>
                      </a:pPr>
                      <a:r>
                        <a:rPr lang="en-US" sz="4000" dirty="0">
                          <a:solidFill>
                            <a:srgbClr val="7030A0"/>
                          </a:solidFill>
                          <a:effectLst/>
                          <a:latin typeface="Times New Roman" pitchFamily="18" charset="0"/>
                          <a:cs typeface="Times New Roman" pitchFamily="18" charset="0"/>
                        </a:rPr>
                        <a:t>Lao </a:t>
                      </a:r>
                      <a:r>
                        <a:rPr lang="en-US" sz="4000" dirty="0" err="1">
                          <a:solidFill>
                            <a:srgbClr val="7030A0"/>
                          </a:solidFill>
                          <a:effectLst/>
                          <a:latin typeface="Times New Roman" pitchFamily="18" charset="0"/>
                          <a:cs typeface="Times New Roman" pitchFamily="18" charset="0"/>
                        </a:rPr>
                        <a:t>phổi</a:t>
                      </a:r>
                      <a:endParaRPr lang="en-US" sz="4000" dirty="0">
                        <a:solidFill>
                          <a:srgbClr val="7030A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4000">
                          <a:effectLst/>
                          <a:latin typeface="Times New Roman" pitchFamily="18" charset="0"/>
                          <a:cs typeface="Times New Roman" pitchFamily="18" charset="0"/>
                        </a:rPr>
                        <a:t>- Vi khuẩn Mycobacterium tuberculosis.</a:t>
                      </a:r>
                      <a:endParaRPr lang="en-US" sz="40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Không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tiếp</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xúc</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với</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người</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bị</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bệnh</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lao</a:t>
                      </a:r>
                      <a:r>
                        <a:rPr lang="en-US" sz="4000" dirty="0">
                          <a:effectLst/>
                          <a:latin typeface="Times New Roman" pitchFamily="18" charset="0"/>
                          <a:cs typeface="Times New Roman" pitchFamily="18" charset="0"/>
                        </a:rPr>
                        <a:t>.</a:t>
                      </a:r>
                    </a:p>
                    <a:p>
                      <a:pPr marL="0" marR="0" algn="just">
                        <a:lnSpc>
                          <a:spcPct val="115000"/>
                        </a:lnSpc>
                        <a:spcBef>
                          <a:spcPts val="0"/>
                        </a:spcBef>
                        <a:spcAft>
                          <a:spcPts val="0"/>
                        </a:spcAft>
                      </a:pP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Tiêm</a:t>
                      </a:r>
                      <a:r>
                        <a:rPr lang="en-US" sz="4000" dirty="0">
                          <a:effectLst/>
                          <a:latin typeface="Times New Roman" pitchFamily="18" charset="0"/>
                          <a:cs typeface="Times New Roman" pitchFamily="18" charset="0"/>
                        </a:rPr>
                        <a:t> vaccine.</a:t>
                      </a:r>
                    </a:p>
                    <a:p>
                      <a:pPr marL="0" marR="0" algn="just">
                        <a:lnSpc>
                          <a:spcPct val="115000"/>
                        </a:lnSpc>
                        <a:spcBef>
                          <a:spcPts val="0"/>
                        </a:spcBef>
                        <a:spcAft>
                          <a:spcPts val="0"/>
                        </a:spcAft>
                      </a:pP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Thăm</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khám</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định</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kỳ</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đường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hô</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hấp</a:t>
                      </a:r>
                      <a:r>
                        <a:rPr lang="en-US" sz="4000" dirty="0">
                          <a:effectLst/>
                          <a:latin typeface="Times New Roman" pitchFamily="18" charset="0"/>
                          <a:cs typeface="Times New Roman" pitchFamily="18" charset="0"/>
                        </a:rPr>
                        <a:t>.</a:t>
                      </a:r>
                      <a:endParaRPr lang="en-US" sz="400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091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8">
            <a:extLst>
              <a:ext uri="{FF2B5EF4-FFF2-40B4-BE49-F238E27FC236}">
                <a16:creationId xmlns:a16="http://schemas.microsoft.com/office/drawing/2014/main" id="{2D5D23DD-44FA-411B-B568-49B9C0F9C3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5000" y="2019300"/>
            <a:ext cx="5350462" cy="5350462"/>
          </a:xfrm>
          <a:prstGeom prst="rect">
            <a:avLst/>
          </a:prstGeom>
        </p:spPr>
      </p:pic>
      <p:sp>
        <p:nvSpPr>
          <p:cNvPr id="5" name="TextBox 544">
            <a:extLst>
              <a:ext uri="{FF2B5EF4-FFF2-40B4-BE49-F238E27FC236}">
                <a16:creationId xmlns:a16="http://schemas.microsoft.com/office/drawing/2014/main" id="{3E5A07A3-09ED-4B7B-9FBE-B96FD5AD1D7B}"/>
              </a:ext>
            </a:extLst>
          </p:cNvPr>
          <p:cNvSpPr txBox="1"/>
          <p:nvPr/>
        </p:nvSpPr>
        <p:spPr>
          <a:xfrm>
            <a:off x="609600" y="748725"/>
            <a:ext cx="16992600" cy="193899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a:solidFill>
                  <a:srgbClr val="C00000"/>
                </a:solidFill>
                <a:latin typeface="Times New Roman" pitchFamily="18" charset="0"/>
                <a:cs typeface="Times New Roman" pitchFamily="18" charset="0"/>
              </a:rPr>
              <a:t>1. </a:t>
            </a:r>
            <a:r>
              <a:rPr lang="en-US" sz="4000" dirty="0" err="1">
                <a:solidFill>
                  <a:srgbClr val="C00000"/>
                </a:solidFill>
                <a:latin typeface="Times New Roman" pitchFamily="18" charset="0"/>
                <a:cs typeface="Times New Roman" pitchFamily="18" charset="0"/>
              </a:rPr>
              <a:t>Em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hãy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nhận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xét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về</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tỉ</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lệ</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người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mắc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bệnh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đường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hấp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nhóm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em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khảo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sát</a:t>
            </a:r>
            <a:r>
              <a:rPr lang="en-US" sz="4000" dirty="0">
                <a:solidFill>
                  <a:srgbClr val="C00000"/>
                </a:solidFill>
                <a:latin typeface="Times New Roman" pitchFamily="18" charset="0"/>
                <a:cs typeface="Times New Roman" pitchFamily="18" charset="0"/>
              </a:rPr>
              <a:t>?</a:t>
            </a:r>
          </a:p>
          <a:p>
            <a:r>
              <a:rPr lang="en-US" sz="4000" dirty="0">
                <a:solidFill>
                  <a:srgbClr val="C00000"/>
                </a:solidFill>
                <a:latin typeface="Times New Roman" pitchFamily="18" charset="0"/>
                <a:cs typeface="Times New Roman" pitchFamily="18" charset="0"/>
              </a:rPr>
              <a:t>2. </a:t>
            </a:r>
            <a:r>
              <a:rPr lang="en-US" sz="4000" dirty="0" err="1">
                <a:solidFill>
                  <a:srgbClr val="C00000"/>
                </a:solidFill>
                <a:latin typeface="Times New Roman" pitchFamily="18" charset="0"/>
                <a:cs typeface="Times New Roman" pitchFamily="18" charset="0"/>
              </a:rPr>
              <a:t>Nói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bệnh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hấp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vấn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đề</a:t>
            </a:r>
            <a:r>
              <a:rPr lang="en-US" sz="4000" dirty="0">
                <a:solidFill>
                  <a:srgbClr val="C00000"/>
                </a:solidFill>
                <a:latin typeface="Times New Roman" pitchFamily="18" charset="0"/>
                <a:cs typeface="Times New Roman" pitchFamily="18" charset="0"/>
              </a:rPr>
              <a:t> ý </a:t>
            </a:r>
            <a:r>
              <a:rPr lang="en-US" sz="4000" dirty="0" err="1">
                <a:solidFill>
                  <a:srgbClr val="C00000"/>
                </a:solidFill>
                <a:latin typeface="Times New Roman" pitchFamily="18" charset="0"/>
                <a:cs typeface="Times New Roman" pitchFamily="18" charset="0"/>
              </a:rPr>
              <a:t>thức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của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mỗi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người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Em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có</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đồng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tình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với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nhận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định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trên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Vì</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sao</a:t>
            </a:r>
            <a:r>
              <a:rPr lang="en-US" sz="4000" dirty="0">
                <a:solidFill>
                  <a:srgbClr val="C00000"/>
                </a:solidFill>
                <a:latin typeface="Times New Roman" pitchFamily="18" charset="0"/>
                <a:cs typeface="Times New Roman" pitchFamily="18" charset="0"/>
              </a:rPr>
              <a:t>.</a:t>
            </a:r>
          </a:p>
        </p:txBody>
      </p:sp>
      <p:sp>
        <p:nvSpPr>
          <p:cNvPr id="3" name="TextBox 2"/>
          <p:cNvSpPr txBox="1"/>
          <p:nvPr/>
        </p:nvSpPr>
        <p:spPr>
          <a:xfrm>
            <a:off x="1371600" y="3879301"/>
            <a:ext cx="11201400" cy="1323439"/>
          </a:xfrm>
          <a:prstGeom prst="rect">
            <a:avLst/>
          </a:prstGeom>
          <a:noFill/>
        </p:spPr>
        <p:txBody>
          <a:bodyPr wrap="square" rtlCol="0">
            <a:spAutoFit/>
          </a:bodyPr>
          <a:lstStyle/>
          <a:p>
            <a:endParaRPr lang="en-US" sz="40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2" name="TextBox 1"/>
          <p:cNvSpPr txBox="1"/>
          <p:nvPr/>
        </p:nvSpPr>
        <p:spPr>
          <a:xfrm>
            <a:off x="609600" y="7429500"/>
            <a:ext cx="17373600" cy="2554545"/>
          </a:xfrm>
          <a:prstGeom prst="rect">
            <a:avLst/>
          </a:prstGeom>
          <a:noFill/>
        </p:spPr>
        <p:txBody>
          <a:bodyPr wrap="square" rtlCol="0">
            <a:spAutoFit/>
          </a:bodyPr>
          <a:lstStyle/>
          <a:p>
            <a:pPr marL="342900" indent="-342900">
              <a:buAutoNum type="arabicPeriod"/>
            </a:pPr>
            <a:r>
              <a:rPr lang="en-US" sz="4000" dirty="0">
                <a:solidFill>
                  <a:srgbClr val="7030A0"/>
                </a:solidFill>
                <a:latin typeface="Times New Roman" pitchFamily="18" charset="0"/>
                <a:cs typeface="Times New Roman" pitchFamily="18" charset="0"/>
              </a:rPr>
              <a:t>HS </a:t>
            </a:r>
            <a:r>
              <a:rPr lang="en-US" sz="4000" dirty="0" err="1">
                <a:solidFill>
                  <a:srgbClr val="7030A0"/>
                </a:solidFill>
                <a:latin typeface="Times New Roman" pitchFamily="18" charset="0"/>
                <a:cs typeface="Times New Roman" pitchFamily="18" charset="0"/>
              </a:rPr>
              <a:t>trả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lời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theo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kết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nhóm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khảo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sát</a:t>
            </a:r>
            <a:r>
              <a:rPr lang="en-US" sz="4000" dirty="0">
                <a:solidFill>
                  <a:srgbClr val="7030A0"/>
                </a:solidFill>
                <a:latin typeface="Times New Roman" pitchFamily="18" charset="0"/>
                <a:cs typeface="Times New Roman" pitchFamily="18" charset="0"/>
              </a:rPr>
              <a:t>.</a:t>
            </a:r>
          </a:p>
          <a:p>
            <a:pPr marL="342900" indent="-342900">
              <a:buAutoNum type="arabicPeriod"/>
            </a:pPr>
            <a:r>
              <a:rPr lang="en-US" sz="4000" dirty="0" err="1">
                <a:solidFill>
                  <a:srgbClr val="7030A0"/>
                </a:solidFill>
                <a:latin typeface="Times New Roman" pitchFamily="18" charset="0"/>
                <a:cs typeface="Times New Roman" pitchFamily="18" charset="0"/>
              </a:rPr>
              <a:t>Bệnh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lây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chủ</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yếu</a:t>
            </a:r>
            <a:r>
              <a:rPr lang="en-US" sz="4000" dirty="0">
                <a:solidFill>
                  <a:srgbClr val="7030A0"/>
                </a:solidFill>
                <a:latin typeface="Times New Roman" pitchFamily="18" charset="0"/>
                <a:cs typeface="Times New Roman" pitchFamily="18" charset="0"/>
              </a:rPr>
              <a:t> qua </a:t>
            </a:r>
            <a:r>
              <a:rPr lang="en-US" sz="4000" dirty="0" err="1">
                <a:solidFill>
                  <a:srgbClr val="7030A0"/>
                </a:solidFill>
                <a:latin typeface="Times New Roman" pitchFamily="18" charset="0"/>
                <a:cs typeface="Times New Roman" pitchFamily="18" charset="0"/>
              </a:rPr>
              <a:t>đường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không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một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số</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người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có</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bị</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bệnh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từ</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các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tác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nhân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ngoài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môi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mọi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người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phải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chung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tay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phòng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tránh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bệnh</a:t>
            </a:r>
            <a:r>
              <a:rPr lang="en-US" sz="40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8478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899138"/>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5210"/>
            <a:ext cx="1700357" cy="147348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876" y="105210"/>
            <a:ext cx="1053146" cy="165843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11592" y="336460"/>
            <a:ext cx="1013702" cy="1594862"/>
          </a:xfrm>
          <a:prstGeom prst="rect">
            <a:avLst/>
          </a:prstGeom>
        </p:spPr>
      </p:pic>
      <p:pic>
        <p:nvPicPr>
          <p:cNvPr id="22" name="Picture 21">
            <a:extLst>
              <a:ext uri="{FF2B5EF4-FFF2-40B4-BE49-F238E27FC236}">
                <a16:creationId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461" y="4888499"/>
            <a:ext cx="2186540" cy="4789785"/>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495" y="685804"/>
            <a:ext cx="1082471" cy="955968"/>
          </a:xfrm>
          <a:prstGeom prst="rect">
            <a:avLst/>
          </a:prstGeom>
        </p:spPr>
      </p:pic>
      <p:pic>
        <p:nvPicPr>
          <p:cNvPr id="12" name="图片 30">
            <a:extLst>
              <a:ext uri="{FF2B5EF4-FFF2-40B4-BE49-F238E27FC236}">
                <a16:creationId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4965" y="1767231"/>
            <a:ext cx="16315421" cy="7795869"/>
          </a:xfrm>
          <a:prstGeom prst="rect">
            <a:avLst/>
          </a:prstGeom>
        </p:spPr>
      </p:pic>
      <p:sp>
        <p:nvSpPr>
          <p:cNvPr id="14" name="文本框 32"/>
          <p:cNvSpPr txBox="1"/>
          <p:nvPr/>
        </p:nvSpPr>
        <p:spPr>
          <a:xfrm>
            <a:off x="2094614" y="498008"/>
            <a:ext cx="16156172" cy="1015663"/>
          </a:xfrm>
          <a:prstGeom prst="rect">
            <a:avLst/>
          </a:prstGeom>
          <a:noFill/>
        </p:spPr>
        <p:txBody>
          <a:bodyPr wrap="square" rtlCol="0">
            <a:spAutoFit/>
          </a:bodyPr>
          <a:lstStyle/>
          <a:p>
            <a:pPr marR="0" lvl="0" defTabSz="1371600" rtl="0" eaLnBrk="1" fontAlgn="auto" latinLnBrk="0" hangingPunct="1">
              <a:lnSpc>
                <a:spcPct val="100000"/>
              </a:lnSpc>
              <a:spcBef>
                <a:spcPts val="0"/>
              </a:spcBef>
              <a:spcAft>
                <a:spcPts val="0"/>
              </a:spcAft>
              <a:buClrTx/>
              <a:buSzTx/>
              <a:tabLst/>
              <a:defRPr/>
            </a:pP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II.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Một</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số</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bệnh</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về</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phổi</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đường</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hấp</a:t>
            </a:r>
            <a:endParaRPr kumimoji="0" lang="zh-CN" altLang="en-US" sz="6000" b="1" i="0" u="none" strike="noStrike" kern="1200" cap="none" spc="0" normalizeH="0" baseline="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endParaRPr>
          </a:p>
        </p:txBody>
      </p:sp>
      <p:pic>
        <p:nvPicPr>
          <p:cNvPr id="1433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2871" y="2223293"/>
            <a:ext cx="15264129" cy="77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336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52" y="5547753"/>
            <a:ext cx="6902285" cy="257320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52" y="2991248"/>
            <a:ext cx="12637448" cy="3495998"/>
          </a:xfrm>
          <a:prstGeom prst="rect">
            <a:avLst/>
          </a:prstGeom>
        </p:spPr>
      </p:pic>
      <p:sp>
        <p:nvSpPr>
          <p:cNvPr id="32" name="文本框 31"/>
          <p:cNvSpPr txBox="1"/>
          <p:nvPr/>
        </p:nvSpPr>
        <p:spPr>
          <a:xfrm>
            <a:off x="3556464" y="3365794"/>
            <a:ext cx="2861681" cy="2746906"/>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altLang="zh-CN"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微软雅黑" panose="020B0503020204020204" pitchFamily="34" charset="-122"/>
                <a:cs typeface="#9Slide03 Arima Madurai Black" panose="00000A00000000000000" pitchFamily="2" charset="-93"/>
              </a:rPr>
              <a:t>III.</a:t>
            </a:r>
            <a:endParaRPr kumimoji="0" lang="zh-CN" altLang="en-US"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6781800" y="3373067"/>
            <a:ext cx="9561099" cy="2554545"/>
          </a:xfrm>
          <a:prstGeom prst="rect">
            <a:avLst/>
          </a:prstGeom>
          <a:noFill/>
        </p:spPr>
        <p:txBody>
          <a:bodyPr wrap="square" rtlCol="0">
            <a:spAutoFit/>
          </a:bodyPr>
          <a:lstStyle/>
          <a:p>
            <a:pPr defTabSz="1371600"/>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lá</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tác</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hại</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khói</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lá</a:t>
            </a:r>
            <a:endParaRPr lang="zh-CN" altLang="en-US"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42142143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71500"/>
            <a:ext cx="17068800" cy="1323439"/>
          </a:xfrm>
          <a:prstGeom prst="rect">
            <a:avLst/>
          </a:prstGeom>
          <a:noFill/>
        </p:spPr>
        <p:txBody>
          <a:bodyPr wrap="square" rtlCol="0">
            <a:spAutoFit/>
          </a:bodyPr>
          <a:lstStyle/>
          <a:p>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thực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hiện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việc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trao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đổi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giữa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môi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ngoài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được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gọi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gì</a:t>
            </a:r>
            <a:r>
              <a:rPr lang="en-US" sz="4000" dirty="0">
                <a:solidFill>
                  <a:srgbClr val="7030A0"/>
                </a:solidFill>
                <a:latin typeface="Times New Roman" pitchFamily="18" charset="0"/>
                <a:cs typeface="Times New Roman" pitchFamily="18" charset="0"/>
              </a:rPr>
              <a:t>?</a:t>
            </a:r>
          </a:p>
        </p:txBody>
      </p:sp>
      <p:sp>
        <p:nvSpPr>
          <p:cNvPr id="5" name="TextBox 4"/>
          <p:cNvSpPr txBox="1"/>
          <p:nvPr/>
        </p:nvSpPr>
        <p:spPr>
          <a:xfrm>
            <a:off x="975360" y="7837557"/>
            <a:ext cx="12725400"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Đáp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quan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hấp</a:t>
            </a:r>
            <a:r>
              <a:rPr lang="en-US" sz="4000" dirty="0">
                <a:solidFill>
                  <a:srgbClr val="C00000"/>
                </a:solidFill>
                <a:latin typeface="Times New Roman" pitchFamily="18" charset="0"/>
                <a:cs typeface="Times New Roman" pitchFamily="18" charset="0"/>
              </a:rPr>
              <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66900"/>
            <a:ext cx="835152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spTree>
    <p:extLst>
      <p:ext uri="{BB962C8B-B14F-4D97-AF65-F5344CB8AC3E}">
        <p14:creationId xmlns:p14="http://schemas.microsoft.com/office/powerpoint/2010/main" val="108313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C00000"/>
                </a:solidFill>
                <a:latin typeface="Times New Roman" pitchFamily="18" charset="0"/>
                <a:cs typeface="Times New Roman" pitchFamily="18" charset="0"/>
              </a:rPr>
              <a:t>THUỐC LÁ VÀ TÁC HẠI CỦA THUỐC  LÁ</a:t>
            </a:r>
          </a:p>
        </p:txBody>
      </p:sp>
      <p:sp>
        <p:nvSpPr>
          <p:cNvPr id="4" name="Rectangle 3">
            <a:hlinkClick r:id="rId2" action="ppaction://hlinkfile"/>
          </p:cNvPr>
          <p:cNvSpPr/>
          <p:nvPr/>
        </p:nvSpPr>
        <p:spPr>
          <a:xfrm>
            <a:off x="1371600" y="2171700"/>
            <a:ext cx="15621000" cy="701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482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iêm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6240"/>
            <a:ext cx="15697200" cy="9727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971800" y="1257300"/>
            <a:ext cx="12192000" cy="8191499"/>
          </a:xfrm>
          <a:prstGeom prst="rect">
            <a:avLst/>
          </a:prstGeom>
        </p:spPr>
      </p:pic>
    </p:spTree>
    <p:extLst>
      <p:ext uri="{BB962C8B-B14F-4D97-AF65-F5344CB8AC3E}">
        <p14:creationId xmlns:p14="http://schemas.microsoft.com/office/powerpoint/2010/main" val="7732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0500"/>
            <a:ext cx="15773400" cy="1988345"/>
          </a:xfrm>
        </p:spPr>
        <p:txBody>
          <a:bodyPr/>
          <a:lstStyle/>
          <a:p>
            <a:pPr algn="ctr"/>
            <a:r>
              <a:rPr lang="en-US" sz="4000" b="1" dirty="0">
                <a:solidFill>
                  <a:srgbClr val="C00000"/>
                </a:solidFill>
                <a:latin typeface="Times New Roman" pitchFamily="18" charset="0"/>
                <a:cs typeface="Times New Roman" pitchFamily="18" charset="0"/>
              </a:rPr>
              <a:t>NỘI QUY</a:t>
            </a:r>
            <a:endParaRPr lang="en-US" sz="4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71600" y="2171700"/>
            <a:ext cx="15773400" cy="6527007"/>
          </a:xfrm>
        </p:spPr>
        <p:txBody>
          <a:bodyPr>
            <a:normAutofit lnSpcReduction="10000"/>
          </a:bodyPr>
          <a:lstStyle/>
          <a:p>
            <a:r>
              <a:rPr lang="en-US" sz="4000" dirty="0" err="1">
                <a:solidFill>
                  <a:srgbClr val="7030A0"/>
                </a:solidFill>
                <a:latin typeface="Times New Roman" pitchFamily="18" charset="0"/>
                <a:cs typeface="Times New Roman" pitchFamily="18" charset="0"/>
              </a:rPr>
              <a:t>Nhóm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trình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bày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có</a:t>
            </a:r>
            <a:r>
              <a:rPr lang="en-US" sz="4000" dirty="0">
                <a:solidFill>
                  <a:srgbClr val="7030A0"/>
                </a:solidFill>
                <a:latin typeface="Times New Roman" pitchFamily="18" charset="0"/>
                <a:cs typeface="Times New Roman" pitchFamily="18" charset="0"/>
              </a:rPr>
              <a:t> 3 </a:t>
            </a:r>
            <a:r>
              <a:rPr lang="en-US" sz="4000" dirty="0" err="1">
                <a:solidFill>
                  <a:srgbClr val="7030A0"/>
                </a:solidFill>
                <a:latin typeface="Times New Roman" pitchFamily="18" charset="0"/>
                <a:cs typeface="Times New Roman" pitchFamily="18" charset="0"/>
              </a:rPr>
              <a:t>phút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trình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bày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về</a:t>
            </a:r>
            <a:r>
              <a:rPr lang="en-US" sz="4000" dirty="0">
                <a:solidFill>
                  <a:srgbClr val="7030A0"/>
                </a:solidFill>
                <a:latin typeface="Times New Roman" pitchFamily="18" charset="0"/>
                <a:cs typeface="Times New Roman" pitchFamily="18" charset="0"/>
              </a:rPr>
              <a:t> </a:t>
            </a:r>
          </a:p>
          <a:p>
            <a:pPr>
              <a:buFont typeface="Wingdings" pitchFamily="2" charset="2"/>
              <a:buChar char="ü"/>
            </a:pPr>
            <a:r>
              <a:rPr lang="en-US" sz="4000" dirty="0">
                <a:solidFill>
                  <a:srgbClr val="7030A0"/>
                </a:solidFill>
                <a:latin typeface="Times New Roman" pitchFamily="18" charset="0"/>
                <a:cs typeface="Times New Roman" pitchFamily="18" charset="0"/>
              </a:rPr>
              <a:t>(1) </a:t>
            </a:r>
            <a:r>
              <a:rPr lang="en-US" sz="4000" dirty="0" err="1">
                <a:solidFill>
                  <a:srgbClr val="7030A0"/>
                </a:solidFill>
                <a:latin typeface="Times New Roman" pitchFamily="18" charset="0"/>
                <a:cs typeface="Times New Roman" pitchFamily="18" charset="0"/>
              </a:rPr>
              <a:t>bằng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chứng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hút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thuốc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kinh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doanh</a:t>
            </a:r>
            <a:r>
              <a:rPr lang="en-US" sz="4000" dirty="0">
                <a:solidFill>
                  <a:srgbClr val="7030A0"/>
                </a:solidFill>
                <a:latin typeface="Times New Roman" pitchFamily="18" charset="0"/>
                <a:cs typeface="Times New Roman" pitchFamily="18" charset="0"/>
              </a:rPr>
              <a:t>; </a:t>
            </a:r>
          </a:p>
          <a:p>
            <a:pPr>
              <a:buFont typeface="Wingdings" pitchFamily="2" charset="2"/>
              <a:buChar char="ü"/>
            </a:pPr>
            <a:r>
              <a:rPr lang="en-US" sz="4000" dirty="0">
                <a:solidFill>
                  <a:srgbClr val="7030A0"/>
                </a:solidFill>
                <a:latin typeface="Times New Roman" pitchFamily="18" charset="0"/>
                <a:cs typeface="Times New Roman" pitchFamily="18" charset="0"/>
              </a:rPr>
              <a:t>(2) </a:t>
            </a:r>
            <a:r>
              <a:rPr lang="en-US" sz="4000" dirty="0" err="1">
                <a:solidFill>
                  <a:srgbClr val="7030A0"/>
                </a:solidFill>
                <a:latin typeface="Times New Roman" pitchFamily="18" charset="0"/>
                <a:cs typeface="Times New Roman" pitchFamily="18" charset="0"/>
              </a:rPr>
              <a:t>lý</a:t>
            </a:r>
            <a:r>
              <a:rPr lang="en-US" sz="4000" dirty="0">
                <a:solidFill>
                  <a:srgbClr val="7030A0"/>
                </a:solidFill>
                <a:latin typeface="Times New Roman" pitchFamily="18" charset="0"/>
                <a:cs typeface="Times New Roman" pitchFamily="18" charset="0"/>
              </a:rPr>
              <a:t> do </a:t>
            </a:r>
            <a:r>
              <a:rPr lang="en-US" sz="4000" dirty="0" err="1">
                <a:solidFill>
                  <a:srgbClr val="7030A0"/>
                </a:solidFill>
                <a:latin typeface="Times New Roman" pitchFamily="18" charset="0"/>
                <a:cs typeface="Times New Roman" pitchFamily="18" charset="0"/>
              </a:rPr>
              <a:t>thuyết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phục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hút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kinh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doanh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thuốc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lá</a:t>
            </a:r>
            <a:r>
              <a:rPr lang="en-US" sz="4000" dirty="0">
                <a:solidFill>
                  <a:srgbClr val="7030A0"/>
                </a:solidFill>
                <a:latin typeface="Times New Roman" pitchFamily="18" charset="0"/>
                <a:cs typeface="Times New Roman" pitchFamily="18" charset="0"/>
              </a:rPr>
              <a:t> hay </a:t>
            </a:r>
            <a:r>
              <a:rPr lang="en-US" sz="4000" dirty="0" err="1">
                <a:solidFill>
                  <a:srgbClr val="7030A0"/>
                </a:solidFill>
                <a:latin typeface="Times New Roman" pitchFamily="18" charset="0"/>
                <a:cs typeface="Times New Roman" pitchFamily="18" charset="0"/>
              </a:rPr>
              <a:t>không</a:t>
            </a:r>
            <a:r>
              <a:rPr lang="en-US" sz="4000" dirty="0">
                <a:solidFill>
                  <a:srgbClr val="7030A0"/>
                </a:solidFill>
                <a:latin typeface="Times New Roman" pitchFamily="18" charset="0"/>
                <a:cs typeface="Times New Roman" pitchFamily="18" charset="0"/>
              </a:rPr>
              <a:t>; </a:t>
            </a:r>
          </a:p>
          <a:p>
            <a:pPr>
              <a:buFont typeface="Wingdings" pitchFamily="2" charset="2"/>
              <a:buChar char="ü"/>
            </a:pPr>
            <a:r>
              <a:rPr lang="en-US" sz="4000" dirty="0">
                <a:solidFill>
                  <a:srgbClr val="7030A0"/>
                </a:solidFill>
                <a:latin typeface="Times New Roman" pitchFamily="18" charset="0"/>
                <a:cs typeface="Times New Roman" pitchFamily="18" charset="0"/>
              </a:rPr>
              <a:t>(3) poster.</a:t>
            </a:r>
          </a:p>
          <a:p>
            <a:r>
              <a:rPr lang="en-US" sz="4000" dirty="0" err="1">
                <a:solidFill>
                  <a:srgbClr val="7030A0"/>
                </a:solidFill>
                <a:latin typeface="Times New Roman" pitchFamily="18" charset="0"/>
                <a:cs typeface="Times New Roman" pitchFamily="18" charset="0"/>
              </a:rPr>
              <a:t>Nhóm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tranh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luận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được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phép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đặt</a:t>
            </a:r>
            <a:r>
              <a:rPr lang="en-US" sz="4000" dirty="0">
                <a:solidFill>
                  <a:srgbClr val="7030A0"/>
                </a:solidFill>
                <a:latin typeface="Times New Roman" pitchFamily="18" charset="0"/>
                <a:cs typeface="Times New Roman" pitchFamily="18" charset="0"/>
              </a:rPr>
              <a:t> 3 </a:t>
            </a:r>
            <a:r>
              <a:rPr lang="en-US" sz="4000" dirty="0" err="1">
                <a:solidFill>
                  <a:srgbClr val="7030A0"/>
                </a:solidFill>
                <a:latin typeface="Times New Roman" pitchFamily="18" charset="0"/>
                <a:cs typeface="Times New Roman" pitchFamily="18" charset="0"/>
              </a:rPr>
              <a:t>câu</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hỏi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liên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đến</a:t>
            </a:r>
            <a:r>
              <a:rPr lang="en-US" sz="4000" dirty="0">
                <a:solidFill>
                  <a:srgbClr val="7030A0"/>
                </a:solidFill>
                <a:latin typeface="Times New Roman" pitchFamily="18" charset="0"/>
                <a:cs typeface="Times New Roman" pitchFamily="18" charset="0"/>
              </a:rPr>
              <a:t> 3 </a:t>
            </a:r>
            <a:r>
              <a:rPr lang="en-US" sz="4000" dirty="0" err="1">
                <a:solidFill>
                  <a:srgbClr val="7030A0"/>
                </a:solidFill>
                <a:latin typeface="Times New Roman" pitchFamily="18" charset="0"/>
                <a:cs typeface="Times New Roman" pitchFamily="18" charset="0"/>
              </a:rPr>
              <a:t>nội</a:t>
            </a:r>
            <a:r>
              <a:rPr lang="en-US" sz="4000" dirty="0">
                <a:solidFill>
                  <a:srgbClr val="7030A0"/>
                </a:solidFill>
                <a:latin typeface="Times New Roman" pitchFamily="18" charset="0"/>
                <a:cs typeface="Times New Roman" pitchFamily="18" charset="0"/>
              </a:rPr>
              <a:t> dung </a:t>
            </a:r>
            <a:r>
              <a:rPr lang="en-US" sz="4000" dirty="0" err="1">
                <a:solidFill>
                  <a:srgbClr val="7030A0"/>
                </a:solidFill>
                <a:latin typeface="Times New Roman" pitchFamily="18" charset="0"/>
                <a:cs typeface="Times New Roman" pitchFamily="18" charset="0"/>
              </a:rPr>
              <a:t>trên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trong</a:t>
            </a:r>
            <a:r>
              <a:rPr lang="en-US" sz="4000" dirty="0">
                <a:solidFill>
                  <a:srgbClr val="7030A0"/>
                </a:solidFill>
                <a:latin typeface="Times New Roman" pitchFamily="18" charset="0"/>
                <a:cs typeface="Times New Roman" pitchFamily="18" charset="0"/>
              </a:rPr>
              <a:t> 1 </a:t>
            </a:r>
            <a:r>
              <a:rPr lang="en-US" sz="4000" dirty="0" err="1">
                <a:solidFill>
                  <a:srgbClr val="7030A0"/>
                </a:solidFill>
                <a:latin typeface="Times New Roman" pitchFamily="18" charset="0"/>
                <a:cs typeface="Times New Roman" pitchFamily="18" charset="0"/>
              </a:rPr>
              <a:t>phút</a:t>
            </a:r>
            <a:r>
              <a:rPr lang="en-US" sz="4000" dirty="0">
                <a:solidFill>
                  <a:srgbClr val="7030A0"/>
                </a:solidFill>
                <a:latin typeface="Times New Roman" pitchFamily="18" charset="0"/>
                <a:cs typeface="Times New Roman" pitchFamily="18" charset="0"/>
              </a:rPr>
              <a:t>.</a:t>
            </a:r>
          </a:p>
          <a:p>
            <a:r>
              <a:rPr lang="en-US" sz="4000" dirty="0" err="1">
                <a:solidFill>
                  <a:srgbClr val="7030A0"/>
                </a:solidFill>
                <a:latin typeface="Times New Roman" pitchFamily="18" charset="0"/>
                <a:cs typeface="Times New Roman" pitchFamily="18" charset="0"/>
              </a:rPr>
              <a:t>Nhóm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phản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biện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lời</a:t>
            </a:r>
            <a:r>
              <a:rPr lang="en-US" sz="4000" dirty="0">
                <a:solidFill>
                  <a:srgbClr val="7030A0"/>
                </a:solidFill>
                <a:latin typeface="Times New Roman" pitchFamily="18" charset="0"/>
                <a:cs typeface="Times New Roman" pitchFamily="18" charset="0"/>
              </a:rPr>
              <a:t> 3 </a:t>
            </a:r>
            <a:r>
              <a:rPr lang="en-US" sz="4000" dirty="0" err="1">
                <a:solidFill>
                  <a:srgbClr val="7030A0"/>
                </a:solidFill>
                <a:latin typeface="Times New Roman" pitchFamily="18" charset="0"/>
                <a:cs typeface="Times New Roman" pitchFamily="18" charset="0"/>
              </a:rPr>
              <a:t>câu</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hỏi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trong</a:t>
            </a:r>
            <a:r>
              <a:rPr lang="en-US" sz="4000" dirty="0">
                <a:solidFill>
                  <a:srgbClr val="7030A0"/>
                </a:solidFill>
                <a:latin typeface="Times New Roman" pitchFamily="18" charset="0"/>
                <a:cs typeface="Times New Roman" pitchFamily="18" charset="0"/>
              </a:rPr>
              <a:t> 3 </a:t>
            </a:r>
            <a:r>
              <a:rPr lang="en-US" sz="4000" dirty="0" err="1">
                <a:solidFill>
                  <a:srgbClr val="7030A0"/>
                </a:solidFill>
                <a:latin typeface="Times New Roman" pitchFamily="18" charset="0"/>
                <a:cs typeface="Times New Roman" pitchFamily="18" charset="0"/>
              </a:rPr>
              <a:t>phút</a:t>
            </a:r>
            <a:r>
              <a:rPr lang="en-US" sz="4000" dirty="0">
                <a:solidFill>
                  <a:srgbClr val="7030A0"/>
                </a:solidFill>
                <a:latin typeface="Times New Roman" pitchFamily="18" charset="0"/>
                <a:cs typeface="Times New Roman" pitchFamily="18" charset="0"/>
              </a:rPr>
              <a:t>.</a:t>
            </a:r>
          </a:p>
          <a:p>
            <a:r>
              <a:rPr lang="en-US" sz="4000" dirty="0" err="1">
                <a:solidFill>
                  <a:srgbClr val="7030A0"/>
                </a:solidFill>
                <a:latin typeface="Times New Roman" pitchFamily="18" charset="0"/>
                <a:cs typeface="Times New Roman" pitchFamily="18" charset="0"/>
              </a:rPr>
              <a:t>Các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đại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diện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thuyết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trình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đặt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câu</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hỏi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trả</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lời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các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câu</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hỏi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không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được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trùng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nhau</a:t>
            </a:r>
            <a:r>
              <a:rPr lang="en-US" sz="4000" dirty="0">
                <a:solidFill>
                  <a:srgbClr val="7030A0"/>
                </a:solidFill>
                <a:latin typeface="Times New Roman" pitchFamily="18" charset="0"/>
                <a:cs typeface="Times New Roman" pitchFamily="18" charset="0"/>
              </a:rPr>
              <a:t>.</a:t>
            </a:r>
          </a:p>
          <a:p>
            <a:r>
              <a:rPr lang="en-US" sz="4000" dirty="0">
                <a:solidFill>
                  <a:srgbClr val="7030A0"/>
                </a:solidFill>
                <a:latin typeface="Times New Roman" pitchFamily="18" charset="0"/>
                <a:cs typeface="Times New Roman" pitchFamily="18" charset="0"/>
              </a:rPr>
              <a:t>2 </a:t>
            </a:r>
            <a:r>
              <a:rPr lang="en-US" sz="4000" dirty="0" err="1">
                <a:solidFill>
                  <a:srgbClr val="7030A0"/>
                </a:solidFill>
                <a:latin typeface="Times New Roman" pitchFamily="18" charset="0"/>
                <a:cs typeface="Times New Roman" pitchFamily="18" charset="0"/>
              </a:rPr>
              <a:t>nhóm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sát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sẽ</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chấm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điểm</a:t>
            </a:r>
            <a:r>
              <a:rPr lang="en-US" sz="4000" dirty="0">
                <a:solidFill>
                  <a:srgbClr val="7030A0"/>
                </a:solidFill>
                <a:latin typeface="Times New Roman" pitchFamily="18" charset="0"/>
                <a:cs typeface="Times New Roman" pitchFamily="18" charset="0"/>
              </a:rPr>
              <a:t> 2 </a:t>
            </a:r>
            <a:r>
              <a:rPr lang="en-US" sz="4000" dirty="0" err="1">
                <a:solidFill>
                  <a:srgbClr val="7030A0"/>
                </a:solidFill>
                <a:latin typeface="Times New Roman" pitchFamily="18" charset="0"/>
                <a:cs typeface="Times New Roman" pitchFamily="18" charset="0"/>
              </a:rPr>
              <a:t>nhóm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trình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bày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phản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biện</a:t>
            </a:r>
            <a:r>
              <a:rPr lang="en-US" sz="4000" dirty="0">
                <a:solidFill>
                  <a:srgbClr val="7030A0"/>
                </a:solidFill>
                <a:latin typeface="Times New Roman" pitchFamily="18" charset="0"/>
                <a:cs typeface="Times New Roman" pitchFamily="18" charset="0"/>
              </a:rPr>
              <a:t>.</a:t>
            </a:r>
          </a:p>
          <a:p>
            <a:pPr marL="0" indent="0">
              <a:buNone/>
            </a:pPr>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32930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899138"/>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5210"/>
            <a:ext cx="1700357" cy="147348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876" y="105210"/>
            <a:ext cx="1053146" cy="165843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11592" y="336460"/>
            <a:ext cx="1013702" cy="1594862"/>
          </a:xfrm>
          <a:prstGeom prst="rect">
            <a:avLst/>
          </a:prstGeom>
        </p:spPr>
      </p:pic>
      <p:pic>
        <p:nvPicPr>
          <p:cNvPr id="22" name="Picture 21">
            <a:extLst>
              <a:ext uri="{FF2B5EF4-FFF2-40B4-BE49-F238E27FC236}">
                <a16:creationId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461" y="4888499"/>
            <a:ext cx="2186540" cy="4789785"/>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495" y="685804"/>
            <a:ext cx="1082471" cy="955968"/>
          </a:xfrm>
          <a:prstGeom prst="rect">
            <a:avLst/>
          </a:prstGeom>
        </p:spPr>
      </p:pic>
      <p:pic>
        <p:nvPicPr>
          <p:cNvPr id="12" name="图片 30">
            <a:extLst>
              <a:ext uri="{FF2B5EF4-FFF2-40B4-BE49-F238E27FC236}">
                <a16:creationId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5446" y="1767231"/>
            <a:ext cx="16315421" cy="7795869"/>
          </a:xfrm>
          <a:prstGeom prst="rect">
            <a:avLst/>
          </a:prstGeom>
        </p:spPr>
      </p:pic>
      <p:sp>
        <p:nvSpPr>
          <p:cNvPr id="2" name="TextBox 1">
            <a:extLst>
              <a:ext uri="{FF2B5EF4-FFF2-40B4-BE49-F238E27FC236}">
                <a16:creationId xmlns:a16="http://schemas.microsoft.com/office/drawing/2014/main" id="{9B81BEF0-A39B-B938-7EB7-147B354D6282}"/>
              </a:ext>
            </a:extLst>
          </p:cNvPr>
          <p:cNvSpPr txBox="1"/>
          <p:nvPr/>
        </p:nvSpPr>
        <p:spPr>
          <a:xfrm>
            <a:off x="2971800" y="2247900"/>
            <a:ext cx="14905894" cy="6863417"/>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khói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thuốc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Khói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thuốc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chứa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nhiều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chất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có</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hệ</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hô</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hấp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như</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CO,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NO, nicotine,...</a:t>
            </a:r>
          </a:p>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biểu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hiện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hại</a:t>
            </a:r>
            <a:r>
              <a:rPr lang="en-US" sz="4000" dirty="0">
                <a:solidFill>
                  <a:schemeClr val="bg1"/>
                </a:solidFill>
                <a:latin typeface="Times New Roman" pitchFamily="18" charset="0"/>
                <a:cs typeface="Times New Roman" pitchFamily="18" charset="0"/>
              </a:rPr>
              <a:t>: CO </a:t>
            </a:r>
            <a:r>
              <a:rPr lang="en-US" sz="4000" dirty="0" err="1">
                <a:solidFill>
                  <a:schemeClr val="bg1"/>
                </a:solidFill>
                <a:latin typeface="Times New Roman" pitchFamily="18" charset="0"/>
                <a:cs typeface="Times New Roman" pitchFamily="18" charset="0"/>
              </a:rPr>
              <a:t>chiếm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chỗ</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oxygen,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hồng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cầu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làm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thể</a:t>
            </a:r>
            <a:r>
              <a:rPr lang="en-US" sz="4000" dirty="0">
                <a:solidFill>
                  <a:schemeClr val="bg1"/>
                </a:solidFill>
                <a:latin typeface="Times New Roman" pitchFamily="18" charset="0"/>
                <a:cs typeface="Times New Roman" pitchFamily="18" charset="0"/>
              </a:rPr>
              <a:t> ở </a:t>
            </a:r>
            <a:r>
              <a:rPr lang="en-US" sz="4000" dirty="0" err="1">
                <a:solidFill>
                  <a:schemeClr val="bg1"/>
                </a:solidFill>
                <a:latin typeface="Times New Roman" pitchFamily="18" charset="0"/>
                <a:cs typeface="Times New Roman" pitchFamily="18" charset="0"/>
              </a:rPr>
              <a:t>trạng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thiếu</a:t>
            </a:r>
            <a:r>
              <a:rPr lang="en-US" sz="4000" dirty="0">
                <a:solidFill>
                  <a:schemeClr val="bg1"/>
                </a:solidFill>
                <a:latin typeface="Times New Roman" pitchFamily="18" charset="0"/>
                <a:cs typeface="Times New Roman" pitchFamily="18" charset="0"/>
              </a:rPr>
              <a:t> oxygen, NO </a:t>
            </a:r>
            <a:r>
              <a:rPr lang="en-US" sz="4000" dirty="0" err="1">
                <a:solidFill>
                  <a:schemeClr val="bg1"/>
                </a:solidFill>
                <a:latin typeface="Times New Roman" pitchFamily="18" charset="0"/>
                <a:cs typeface="Times New Roman" pitchFamily="18" charset="0"/>
              </a:rPr>
              <a:t>gây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viêm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sưng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lớp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niêm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cản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trở</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trao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Nồng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CO </a:t>
            </a:r>
            <a:r>
              <a:rPr lang="en-US" sz="4000" dirty="0" err="1">
                <a:solidFill>
                  <a:schemeClr val="bg1"/>
                </a:solidFill>
                <a:latin typeface="Times New Roman" pitchFamily="18" charset="0"/>
                <a:cs typeface="Times New Roman" pitchFamily="18" charset="0"/>
              </a:rPr>
              <a:t>và</a:t>
            </a:r>
            <a:r>
              <a:rPr lang="en-US" sz="4000" dirty="0">
                <a:solidFill>
                  <a:schemeClr val="bg1"/>
                </a:solidFill>
                <a:latin typeface="Times New Roman" pitchFamily="18" charset="0"/>
                <a:cs typeface="Times New Roman" pitchFamily="18" charset="0"/>
              </a:rPr>
              <a:t> NO,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vượt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quá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giới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hạn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phép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gây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nguy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hiểm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đến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sức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khoẻ</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có</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thể</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dẫn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đến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vong</a:t>
            </a:r>
            <a:r>
              <a:rPr lang="en-US" sz="4000" dirty="0">
                <a:solidFill>
                  <a:schemeClr val="bg1"/>
                </a:solidFill>
                <a:latin typeface="Times New Roman" pitchFamily="18" charset="0"/>
                <a:cs typeface="Times New Roman" pitchFamily="18" charset="0"/>
              </a:rPr>
              <a:t>. Nicotine </a:t>
            </a:r>
            <a:r>
              <a:rPr lang="en-US" sz="4000" dirty="0" err="1">
                <a:solidFill>
                  <a:schemeClr val="bg1"/>
                </a:solidFill>
                <a:latin typeface="Times New Roman" pitchFamily="18" charset="0"/>
                <a:cs typeface="Times New Roman" pitchFamily="18" charset="0"/>
              </a:rPr>
              <a:t>làm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tê</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liệt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lớp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lông</a:t>
            </a:r>
            <a:r>
              <a:rPr lang="en-US" sz="4000" dirty="0">
                <a:solidFill>
                  <a:schemeClr val="bg1"/>
                </a:solidFill>
                <a:latin typeface="Times New Roman" pitchFamily="18" charset="0"/>
                <a:cs typeface="Times New Roman" pitchFamily="18" charset="0"/>
              </a:rPr>
              <a:t> rung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phế</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quản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giảm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hiệu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quả</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lọc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sạch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chất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này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còn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làm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tăng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nguy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ung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thư</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phổi</a:t>
            </a:r>
            <a:r>
              <a:rPr lang="en-US" sz="4000" dirty="0">
                <a:solidFill>
                  <a:schemeClr val="bg1"/>
                </a:solidFill>
                <a:latin typeface="Times New Roman" pitchFamily="18" charset="0"/>
                <a:cs typeface="Times New Roman" pitchFamily="18" charset="0"/>
              </a:rPr>
              <a:t>.</a:t>
            </a:r>
          </a:p>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Biện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pháp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phòng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chống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Tuyệt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đối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hút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thuốc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hạn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chế</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tiếp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xúc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với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khói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thuốc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người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tăng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cường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vận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ăn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uống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đầy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đủ</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dinh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dưỡng</a:t>
            </a:r>
            <a:r>
              <a:rPr lang="en-US" sz="4000" dirty="0">
                <a:solidFill>
                  <a:schemeClr val="bg1"/>
                </a:solidFill>
                <a:latin typeface="Times New Roman" pitchFamily="18" charset="0"/>
                <a:cs typeface="Times New Roman" pitchFamily="18" charset="0"/>
              </a:rPr>
              <a:t>.</a:t>
            </a:r>
          </a:p>
        </p:txBody>
      </p:sp>
      <p:sp>
        <p:nvSpPr>
          <p:cNvPr id="14" name="文本框 32"/>
          <p:cNvSpPr txBox="1"/>
          <p:nvPr/>
        </p:nvSpPr>
        <p:spPr>
          <a:xfrm>
            <a:off x="2094614" y="498008"/>
            <a:ext cx="16156172" cy="1015663"/>
          </a:xfrm>
          <a:prstGeom prst="rect">
            <a:avLst/>
          </a:prstGeom>
          <a:noFill/>
        </p:spPr>
        <p:txBody>
          <a:bodyPr wrap="square" rtlCol="0">
            <a:spAutoFit/>
          </a:bodyPr>
          <a:lstStyle/>
          <a:p>
            <a:pPr marR="0" lvl="0" defTabSz="1371600" rtl="0" eaLnBrk="1" fontAlgn="auto" latinLnBrk="0" hangingPunct="1">
              <a:lnSpc>
                <a:spcPct val="100000"/>
              </a:lnSpc>
              <a:spcBef>
                <a:spcPts val="0"/>
              </a:spcBef>
              <a:spcAft>
                <a:spcPts val="0"/>
              </a:spcAft>
              <a:buClrTx/>
              <a:buSzTx/>
              <a:tabLst/>
              <a:defRPr/>
            </a:pPr>
            <a:r>
              <a:rPr kumimoji="0" lang="en-US" altLang="zh-CN" sz="6000" b="1" i="0" u="none" strike="noStrike" kern="1200" cap="none" spc="0" normalizeH="0" baseline="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II.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lá</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tác</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hại</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của</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khói</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thuốc</a:t>
            </a:r>
            <a:r>
              <a:rPr lang="en-US" altLang="zh-CN" sz="6000" b="1" noProof="0"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lá</a:t>
            </a:r>
            <a:endParaRPr kumimoji="0" lang="zh-CN" altLang="en-US" sz="6000" b="1" i="0" u="none" strike="noStrike" kern="1200" cap="none" spc="0" normalizeH="0" baseline="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2061241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52" y="5547753"/>
            <a:ext cx="6902285" cy="257320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52" y="2991248"/>
            <a:ext cx="12637448" cy="3495998"/>
          </a:xfrm>
          <a:prstGeom prst="rect">
            <a:avLst/>
          </a:prstGeom>
        </p:spPr>
      </p:pic>
      <p:sp>
        <p:nvSpPr>
          <p:cNvPr id="32" name="文本框 31"/>
          <p:cNvSpPr txBox="1"/>
          <p:nvPr/>
        </p:nvSpPr>
        <p:spPr>
          <a:xfrm>
            <a:off x="3556464" y="3365794"/>
            <a:ext cx="2874505" cy="2746906"/>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altLang="zh-CN"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微软雅黑" panose="020B0503020204020204" pitchFamily="34" charset="-122"/>
                <a:cs typeface="#9Slide03 Arima Madurai Black" panose="00000A00000000000000" pitchFamily="2" charset="-93"/>
              </a:rPr>
              <a:t>IV.</a:t>
            </a:r>
            <a:endParaRPr kumimoji="0" lang="zh-CN" altLang="en-US"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6553200" y="3553242"/>
            <a:ext cx="11506200" cy="2123658"/>
          </a:xfrm>
          <a:prstGeom prst="rect">
            <a:avLst/>
          </a:prstGeom>
          <a:noFill/>
        </p:spPr>
        <p:txBody>
          <a:bodyPr wrap="square" rtlCol="0">
            <a:spAutoFit/>
          </a:bodyPr>
          <a:lstStyle/>
          <a:p>
            <a:pPr defTabSz="1371600"/>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Thực</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hành</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hô</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hấp</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nhân</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tạo</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cấp</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cứu</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người</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đuối</a:t>
            </a:r>
            <a:r>
              <a:rPr lang="en-US" altLang="zh-CN"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6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nước</a:t>
            </a:r>
            <a:endParaRPr lang="zh-CN" altLang="en-US" sz="66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1123330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C00000"/>
                </a:solidFill>
                <a:latin typeface="Times New Roman" pitchFamily="18" charset="0"/>
                <a:cs typeface="Times New Roman" pitchFamily="18" charset="0"/>
              </a:rPr>
              <a:t>HƯỚNG DẪN HÔ HẤP NHÂN TẠO</a:t>
            </a:r>
          </a:p>
        </p:txBody>
      </p:sp>
      <p:sp>
        <p:nvSpPr>
          <p:cNvPr id="5" name="Rectangle 4">
            <a:hlinkClick r:id="rId2" action="ppaction://hlinkfile"/>
          </p:cNvPr>
          <p:cNvSpPr/>
          <p:nvPr/>
        </p:nvSpPr>
        <p:spPr>
          <a:xfrm>
            <a:off x="1219200" y="2857500"/>
            <a:ext cx="15773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6889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C00000"/>
                </a:solidFill>
                <a:latin typeface="Times New Roman" pitchFamily="18" charset="0"/>
                <a:cs typeface="Times New Roman" pitchFamily="18" charset="0"/>
              </a:rPr>
              <a:t>HƯỚNG DẪN CẤP CỨU NGƯỜI ĐUỐI NƯỚC</a:t>
            </a:r>
          </a:p>
        </p:txBody>
      </p:sp>
      <p:sp>
        <p:nvSpPr>
          <p:cNvPr id="4" name="Rectangle 3">
            <a:hlinkClick r:id="rId2" action="ppaction://hlinkfile"/>
          </p:cNvPr>
          <p:cNvSpPr/>
          <p:nvPr/>
        </p:nvSpPr>
        <p:spPr>
          <a:xfrm>
            <a:off x="1295400" y="2781300"/>
            <a:ext cx="156972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537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800100"/>
            <a:ext cx="15621584" cy="707886"/>
          </a:xfrm>
          <a:prstGeom prst="rect">
            <a:avLst/>
          </a:prstGeom>
        </p:spPr>
        <p:txBody>
          <a:bodyPr wrap="none">
            <a:spAutoFit/>
          </a:bodyPr>
          <a:lstStyle/>
          <a:p>
            <a:r>
              <a:rPr lang="en-US" sz="4000" dirty="0" err="1">
                <a:solidFill>
                  <a:srgbClr val="C00000"/>
                </a:solidFill>
                <a:latin typeface="Times New Roman" pitchFamily="18" charset="0"/>
                <a:cs typeface="Times New Roman" pitchFamily="18" charset="0"/>
              </a:rPr>
              <a:t>Nêu</a:t>
            </a:r>
            <a:r>
              <a:rPr lang="en-US" sz="4000" dirty="0">
                <a:solidFill>
                  <a:srgbClr val="C00000"/>
                </a:solidFill>
                <a:latin typeface="Times New Roman" pitchFamily="18" charset="0"/>
                <a:cs typeface="Times New Roman" pitchFamily="18" charset="0"/>
              </a:rPr>
              <a:t> ý </a:t>
            </a:r>
            <a:r>
              <a:rPr lang="en-US" sz="4000" dirty="0" err="1">
                <a:solidFill>
                  <a:srgbClr val="C00000"/>
                </a:solidFill>
                <a:latin typeface="Times New Roman" pitchFamily="18" charset="0"/>
                <a:cs typeface="Times New Roman" pitchFamily="18" charset="0"/>
              </a:rPr>
              <a:t>nghĩa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của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việc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bịt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mũi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nhân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trong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phương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thổi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ngạt</a:t>
            </a:r>
            <a:r>
              <a:rPr lang="en-US" sz="4000" dirty="0">
                <a:solidFill>
                  <a:srgbClr val="C00000"/>
                </a:solidFill>
                <a:latin typeface="Times New Roman" pitchFamily="18" charset="0"/>
                <a:cs typeface="Times New Roman" pitchFamily="18" charset="0"/>
              </a:rPr>
              <a:t>.</a:t>
            </a:r>
          </a:p>
        </p:txBody>
      </p:sp>
      <p:pic>
        <p:nvPicPr>
          <p:cNvPr id="3" name="Graphic 8">
            <a:extLst>
              <a:ext uri="{FF2B5EF4-FFF2-40B4-BE49-F238E27FC236}">
                <a16:creationId xmlns:a16="http://schemas.microsoft.com/office/drawing/2014/main" id="{2D5D23DD-44FA-411B-B568-49B9C0F9C3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7200" y="1007626"/>
            <a:ext cx="7314203" cy="7314203"/>
          </a:xfrm>
          <a:prstGeom prst="rect">
            <a:avLst/>
          </a:prstGeom>
        </p:spPr>
      </p:pic>
      <p:sp>
        <p:nvSpPr>
          <p:cNvPr id="2" name="TextBox 1"/>
          <p:cNvSpPr txBox="1"/>
          <p:nvPr/>
        </p:nvSpPr>
        <p:spPr>
          <a:xfrm>
            <a:off x="609600" y="7886700"/>
            <a:ext cx="16383000" cy="1938992"/>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Hạn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chế</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việc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sau</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thổi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vào</a:t>
            </a:r>
            <a:r>
              <a:rPr lang="en-US" sz="4000" dirty="0">
                <a:solidFill>
                  <a:srgbClr val="C00000"/>
                </a:solidFill>
                <a:latin typeface="Times New Roman" pitchFamily="18" charset="0"/>
                <a:cs typeface="Times New Roman" pitchFamily="18" charset="0"/>
              </a:rPr>
              <a:t> quay </a:t>
            </a:r>
            <a:r>
              <a:rPr lang="en-US" sz="4000" dirty="0" err="1">
                <a:solidFill>
                  <a:srgbClr val="C00000"/>
                </a:solidFill>
                <a:latin typeface="Times New Roman" pitchFamily="18" charset="0"/>
                <a:cs typeface="Times New Roman" pitchFamily="18" charset="0"/>
              </a:rPr>
              <a:t>trở</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mũi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ra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ngoài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Nhờ</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đó</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nhân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sẽ</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nhận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được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nhiều</a:t>
            </a:r>
            <a:r>
              <a:rPr lang="en-US" sz="4000" dirty="0">
                <a:solidFill>
                  <a:srgbClr val="C00000"/>
                </a:solidFill>
                <a:latin typeface="Times New Roman" pitchFamily="18" charset="0"/>
                <a:cs typeface="Times New Roman" pitchFamily="18" charset="0"/>
              </a:rPr>
              <a:t> oxygen </a:t>
            </a:r>
            <a:r>
              <a:rPr lang="en-US" sz="4000" dirty="0" err="1">
                <a:solidFill>
                  <a:srgbClr val="C00000"/>
                </a:solidFill>
                <a:latin typeface="Times New Roman" pitchFamily="18" charset="0"/>
                <a:cs typeface="Times New Roman" pitchFamily="18" charset="0"/>
              </a:rPr>
              <a:t>hơn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phổi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tăng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hiệu</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quả</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của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biện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hấp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nhân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tạo</a:t>
            </a:r>
            <a:endParaRPr lang="en-US" sz="4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457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47700"/>
            <a:ext cx="16535399" cy="707886"/>
          </a:xfrm>
          <a:prstGeom prst="rect">
            <a:avLst/>
          </a:prstGeom>
        </p:spPr>
        <p:txBody>
          <a:bodyPr wrap="square">
            <a:spAutoFit/>
          </a:bodyPr>
          <a:lstStyle/>
          <a:p>
            <a:r>
              <a:rPr lang="en-US" sz="4000" dirty="0" err="1">
                <a:solidFill>
                  <a:srgbClr val="C00000"/>
                </a:solidFill>
                <a:latin typeface="Times New Roman" pitchFamily="18" charset="0"/>
                <a:cs typeface="Times New Roman" pitchFamily="18" charset="0"/>
              </a:rPr>
              <a:t>Tại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sao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phải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dùng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tay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ấn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lồng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ngực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trong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phương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ấn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lồng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ngực</a:t>
            </a:r>
            <a:r>
              <a:rPr lang="en-US" sz="4000" dirty="0">
                <a:solidFill>
                  <a:srgbClr val="C00000"/>
                </a:solidFill>
                <a:latin typeface="Times New Roman" pitchFamily="18" charset="0"/>
                <a:cs typeface="Times New Roman" pitchFamily="18" charset="0"/>
              </a:rPr>
              <a:t>?</a:t>
            </a:r>
          </a:p>
        </p:txBody>
      </p:sp>
      <p:pic>
        <p:nvPicPr>
          <p:cNvPr id="3" name="Graphic 8">
            <a:extLst>
              <a:ext uri="{FF2B5EF4-FFF2-40B4-BE49-F238E27FC236}">
                <a16:creationId xmlns:a16="http://schemas.microsoft.com/office/drawing/2014/main" id="{2D5D23DD-44FA-411B-B568-49B9C0F9C3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1024503"/>
            <a:ext cx="6704603" cy="6704603"/>
          </a:xfrm>
          <a:prstGeom prst="rect">
            <a:avLst/>
          </a:prstGeom>
        </p:spPr>
      </p:pic>
      <p:sp>
        <p:nvSpPr>
          <p:cNvPr id="2" name="TextBox 1"/>
          <p:cNvSpPr txBox="1"/>
          <p:nvPr/>
        </p:nvSpPr>
        <p:spPr>
          <a:xfrm>
            <a:off x="838201" y="7505700"/>
            <a:ext cx="16916400" cy="1323439"/>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Khi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dùng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tay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ấn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vào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ngực</a:t>
            </a:r>
            <a:r>
              <a:rPr lang="en-US" sz="4000" dirty="0">
                <a:solidFill>
                  <a:srgbClr val="C00000"/>
                </a:solidFill>
                <a:latin typeface="Times New Roman" pitchFamily="18" charset="0"/>
                <a:cs typeface="Times New Roman" pitchFamily="18" charset="0"/>
              </a:rPr>
              <a:t> sẽ </a:t>
            </a:r>
            <a:r>
              <a:rPr lang="en-US" sz="4000" dirty="0" err="1">
                <a:solidFill>
                  <a:srgbClr val="C00000"/>
                </a:solidFill>
                <a:latin typeface="Times New Roman" pitchFamily="18" charset="0"/>
                <a:cs typeface="Times New Roman" pitchFamily="18" charset="0"/>
              </a:rPr>
              <a:t>tạo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ra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lực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ép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tác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gián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tiếp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vào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tim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phổi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giúp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khôi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phục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tuần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hoàn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cư</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hấp</a:t>
            </a:r>
            <a:endParaRPr lang="en-US" sz="4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947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
            <a:ext cx="17176868" cy="94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01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23900"/>
            <a:ext cx="16840200" cy="707886"/>
          </a:xfrm>
          <a:prstGeom prst="rect">
            <a:avLst/>
          </a:prstGeom>
          <a:noFill/>
        </p:spPr>
        <p:txBody>
          <a:bodyPr wrap="square" rtlCol="0">
            <a:spAutoFit/>
          </a:bodyPr>
          <a:lstStyle/>
          <a:p>
            <a:r>
              <a:rPr lang="en-US" sz="4000" dirty="0" err="1">
                <a:solidFill>
                  <a:srgbClr val="7030A0"/>
                </a:solidFill>
                <a:latin typeface="Times New Roman" pitchFamily="18" charset="0"/>
                <a:cs typeface="Times New Roman" pitchFamily="18" charset="0"/>
              </a:rPr>
              <a:t>Cơ</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quan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gồm</a:t>
            </a:r>
            <a:r>
              <a:rPr lang="en-US" sz="4000" dirty="0">
                <a:solidFill>
                  <a:srgbClr val="7030A0"/>
                </a:solidFill>
                <a:latin typeface="Times New Roman" pitchFamily="18" charset="0"/>
                <a:cs typeface="Times New Roman" pitchFamily="18" charset="0"/>
              </a:rPr>
              <a:t>:</a:t>
            </a:r>
          </a:p>
        </p:txBody>
      </p:sp>
      <p:sp>
        <p:nvSpPr>
          <p:cNvPr id="5" name="TextBox 4"/>
          <p:cNvSpPr txBox="1"/>
          <p:nvPr/>
        </p:nvSpPr>
        <p:spPr>
          <a:xfrm>
            <a:off x="1752600" y="7658100"/>
            <a:ext cx="16383000"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Đáp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Mũi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quản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phế</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quản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hai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phổi</a:t>
            </a:r>
            <a:endParaRPr lang="en-US" sz="4000" dirty="0">
              <a:solidFill>
                <a:srgbClr val="C00000"/>
              </a:solidFill>
              <a:latin typeface="Times New Roman" pitchFamily="18" charset="0"/>
              <a:cs typeface="Times New Roman" pitchFamily="18" charset="0"/>
            </a:endParaRPr>
          </a:p>
        </p:txBody>
      </p:sp>
      <p:sp>
        <p:nvSpPr>
          <p:cNvPr id="6" name="AutoShape 2" descr="Cấu tạo, chức năng của hệ hô hấp và một số bệnh thường gặp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descr="Các biện pháp bảo vệ hệ hô hấp khỏe mạnh đơn giản, hiệu qu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62099"/>
            <a:ext cx="9067800" cy="6034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spTree>
    <p:extLst>
      <p:ext uri="{BB962C8B-B14F-4D97-AF65-F5344CB8AC3E}">
        <p14:creationId xmlns:p14="http://schemas.microsoft.com/office/powerpoint/2010/main" val="31243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899138"/>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5210"/>
            <a:ext cx="1700357" cy="147348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876" y="105210"/>
            <a:ext cx="1053146" cy="165843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11592" y="336460"/>
            <a:ext cx="1013702" cy="1594862"/>
          </a:xfrm>
          <a:prstGeom prst="rect">
            <a:avLst/>
          </a:prstGeom>
        </p:spPr>
      </p:pic>
      <p:pic>
        <p:nvPicPr>
          <p:cNvPr id="22" name="Picture 21">
            <a:extLst>
              <a:ext uri="{FF2B5EF4-FFF2-40B4-BE49-F238E27FC236}">
                <a16:creationId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461" y="4888499"/>
            <a:ext cx="2186540" cy="4789785"/>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495" y="685804"/>
            <a:ext cx="1082471" cy="955968"/>
          </a:xfrm>
          <a:prstGeom prst="rect">
            <a:avLst/>
          </a:prstGeom>
        </p:spPr>
      </p:pic>
      <p:pic>
        <p:nvPicPr>
          <p:cNvPr id="12" name="图片 30">
            <a:extLst>
              <a:ext uri="{FF2B5EF4-FFF2-40B4-BE49-F238E27FC236}">
                <a16:creationId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4965" y="1767231"/>
            <a:ext cx="16315421" cy="7795869"/>
          </a:xfrm>
          <a:prstGeom prst="rect">
            <a:avLst/>
          </a:prstGeom>
        </p:spPr>
      </p:pic>
      <p:sp>
        <p:nvSpPr>
          <p:cNvPr id="2" name="TextBox 1">
            <a:extLst>
              <a:ext uri="{FF2B5EF4-FFF2-40B4-BE49-F238E27FC236}">
                <a16:creationId xmlns:a16="http://schemas.microsoft.com/office/drawing/2014/main" id="{9B81BEF0-A39B-B938-7EB7-147B354D6282}"/>
              </a:ext>
            </a:extLst>
          </p:cNvPr>
          <p:cNvSpPr txBox="1"/>
          <p:nvPr/>
        </p:nvSpPr>
        <p:spPr>
          <a:xfrm>
            <a:off x="2971800" y="2403571"/>
            <a:ext cx="14905894" cy="1323439"/>
          </a:xfrm>
          <a:prstGeom prst="rect">
            <a:avLst/>
          </a:prstGeom>
          <a:noFill/>
        </p:spPr>
        <p:txBody>
          <a:bodyPr wrap="square" rtlCol="0">
            <a:spAutoFit/>
          </a:bodyPr>
          <a:lstStyle/>
          <a:p>
            <a:pPr marL="742950" indent="-742950">
              <a:buAutoNum type="arabicPeriod"/>
            </a:pPr>
            <a:r>
              <a:rPr lang="en-US" sz="4000" dirty="0" err="1">
                <a:solidFill>
                  <a:schemeClr val="bg1"/>
                </a:solidFill>
                <a:latin typeface="Times New Roman" pitchFamily="18" charset="0"/>
                <a:cs typeface="Times New Roman" pitchFamily="18" charset="0"/>
              </a:rPr>
              <a:t>Phương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pháp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ngạt</a:t>
            </a:r>
            <a:endParaRPr lang="en-US" sz="4000" dirty="0">
              <a:solidFill>
                <a:schemeClr val="bg1"/>
              </a:solidFill>
              <a:latin typeface="Times New Roman" pitchFamily="18" charset="0"/>
              <a:cs typeface="Times New Roman" pitchFamily="18" charset="0"/>
            </a:endParaRPr>
          </a:p>
          <a:p>
            <a:pPr marL="742950" indent="-742950">
              <a:buAutoNum type="arabicPeriod"/>
            </a:pPr>
            <a:r>
              <a:rPr lang="en-US" sz="4000" dirty="0" err="1">
                <a:solidFill>
                  <a:schemeClr val="bg1"/>
                </a:solidFill>
                <a:latin typeface="Times New Roman" pitchFamily="18" charset="0"/>
                <a:cs typeface="Times New Roman" pitchFamily="18" charset="0"/>
              </a:rPr>
              <a:t>Phương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pháp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ấn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lồng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ngực</a:t>
            </a:r>
            <a:endParaRPr lang="en-US" sz="4000" dirty="0">
              <a:solidFill>
                <a:schemeClr val="bg1"/>
              </a:solidFill>
              <a:latin typeface="Times New Roman" pitchFamily="18" charset="0"/>
              <a:cs typeface="Times New Roman" pitchFamily="18" charset="0"/>
            </a:endParaRPr>
          </a:p>
        </p:txBody>
      </p:sp>
      <p:sp>
        <p:nvSpPr>
          <p:cNvPr id="14" name="文本框 32"/>
          <p:cNvSpPr txBox="1"/>
          <p:nvPr/>
        </p:nvSpPr>
        <p:spPr>
          <a:xfrm>
            <a:off x="2094614" y="498008"/>
            <a:ext cx="16156172" cy="800219"/>
          </a:xfrm>
          <a:prstGeom prst="rect">
            <a:avLst/>
          </a:prstGeom>
          <a:noFill/>
        </p:spPr>
        <p:txBody>
          <a:bodyPr wrap="square" rtlCol="0">
            <a:spAutoFit/>
          </a:bodyPr>
          <a:lstStyle/>
          <a:p>
            <a:pPr marR="0" lvl="0" defTabSz="1371600" rtl="0" eaLnBrk="1" fontAlgn="auto" latinLnBrk="0" hangingPunct="1">
              <a:lnSpc>
                <a:spcPct val="100000"/>
              </a:lnSpc>
              <a:spcBef>
                <a:spcPts val="0"/>
              </a:spcBef>
              <a:spcAft>
                <a:spcPts val="0"/>
              </a:spcAft>
              <a:buClrTx/>
              <a:buSzTx/>
              <a:tabLst/>
              <a:defRPr/>
            </a:pPr>
            <a:r>
              <a:rPr kumimoji="0" lang="en-US" altLang="zh-CN" sz="4600" b="1" i="0" u="none" strike="noStrike" kern="1200" cap="none" spc="0" normalizeH="0" baseline="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IV.</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Thực</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hành</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hô</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hấp</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nhân</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tạo</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cấp</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cứu</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người</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đuối</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 </a:t>
            </a:r>
            <a:r>
              <a:rPr kumimoji="0" lang="en-US" altLang="zh-CN" sz="4600" b="1" i="0" u="none" strike="noStrike" kern="1200" cap="none" spc="0" normalizeH="0" noProof="0" dirty="0" err="1">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nước</a:t>
            </a:r>
            <a:r>
              <a:rPr kumimoji="0" lang="en-US" altLang="zh-CN" sz="4600" b="1" i="0" u="none" strike="noStrike" kern="1200" cap="none" spc="0" normalizeH="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a:t>
            </a:r>
            <a:endParaRPr kumimoji="0" lang="zh-CN" altLang="en-US" sz="4600" b="1" i="0" u="none" strike="noStrike" kern="1200" cap="none" spc="0" normalizeH="0" baseline="0" noProof="0" dirty="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3571437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92FB1-8170-54C1-2F4A-A0B852367DEF}"/>
              </a:ext>
            </a:extLst>
          </p:cNvPr>
          <p:cNvSpPr>
            <a:spLocks noGrp="1"/>
          </p:cNvSpPr>
          <p:nvPr>
            <p:ph idx="1"/>
          </p:nvPr>
        </p:nvSpPr>
        <p:spPr>
          <a:xfrm>
            <a:off x="1143000" y="2705100"/>
            <a:ext cx="15773400" cy="6527007"/>
          </a:xfrm>
        </p:spPr>
        <p:txBody>
          <a:bodyPr>
            <a:normAutofit/>
          </a:bodyPr>
          <a:lstStyle/>
          <a:p>
            <a:pPr marL="0" indent="0">
              <a:buNone/>
            </a:pPr>
            <a:r>
              <a:rPr lang="en-US" sz="4400" b="1" dirty="0" err="1">
                <a:latin typeface="Times New Roman" pitchFamily="18" charset="0"/>
                <a:cs typeface="Times New Roman" pitchFamily="18" charset="0"/>
              </a:rPr>
              <a:t>Câu</a:t>
            </a:r>
            <a:r>
              <a:rPr lang="en-US" sz="4400" b="1" dirty="0">
                <a:latin typeface="Times New Roman" pitchFamily="18" charset="0"/>
                <a:cs typeface="Times New Roman" pitchFamily="18" charset="0"/>
              </a:rPr>
              <a:t> 1:</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Bộ</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phận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đường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hô</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hấp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vai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trò</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chủ</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yếu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bảo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vệ</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diệt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trừ</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hại</a:t>
            </a:r>
            <a:r>
              <a:rPr lang="en-US" sz="4400" dirty="0">
                <a:latin typeface="Times New Roman" pitchFamily="18" charset="0"/>
                <a:cs typeface="Times New Roman" pitchFamily="18" charset="0"/>
              </a:rPr>
              <a:t>?</a:t>
            </a:r>
          </a:p>
          <a:p>
            <a:pPr marL="0" indent="0">
              <a:buNone/>
            </a:pP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A. </a:t>
            </a:r>
            <a:r>
              <a:rPr lang="en-US" sz="4400" dirty="0" err="1">
                <a:latin typeface="Times New Roman" pitchFamily="18" charset="0"/>
                <a:cs typeface="Times New Roman" pitchFamily="18" charset="0"/>
              </a:rPr>
              <a:t>Phế</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quản</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B. </a:t>
            </a:r>
            <a:r>
              <a:rPr lang="en-US" sz="4400" dirty="0" err="1">
                <a:latin typeface="Times New Roman" pitchFamily="18" charset="0"/>
                <a:cs typeface="Times New Roman" pitchFamily="18" charset="0"/>
              </a:rPr>
              <a:t>Khí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quản</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C. </a:t>
            </a:r>
            <a:r>
              <a:rPr lang="en-US" sz="4400" dirty="0" err="1">
                <a:latin typeface="Times New Roman" pitchFamily="18" charset="0"/>
                <a:cs typeface="Times New Roman" pitchFamily="18" charset="0"/>
              </a:rPr>
              <a:t>Thanh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quản</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D</a:t>
            </a:r>
            <a:r>
              <a:rPr lang="en-US" sz="4400" b="1" i="1" dirty="0">
                <a:latin typeface="Times New Roman" pitchFamily="18" charset="0"/>
                <a:cs typeface="Times New Roman" pitchFamily="18" charset="0"/>
              </a:rPr>
              <a:t>. </a:t>
            </a:r>
            <a:r>
              <a:rPr lang="en-US" sz="4400" dirty="0" err="1">
                <a:latin typeface="Times New Roman" pitchFamily="18" charset="0"/>
                <a:cs typeface="Times New Roman" pitchFamily="18" charset="0"/>
              </a:rPr>
              <a:t>Họng</a:t>
            </a: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
        <p:nvSpPr>
          <p:cNvPr id="2" name="Rounded Rectangle 1"/>
          <p:cNvSpPr/>
          <p:nvPr/>
        </p:nvSpPr>
        <p:spPr>
          <a:xfrm>
            <a:off x="2514600" y="495300"/>
            <a:ext cx="13792200" cy="167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a:latin typeface="Times New Roman" pitchFamily="18" charset="0"/>
                <a:cs typeface="Times New Roman" pitchFamily="18" charset="0"/>
              </a:rPr>
              <a:t>LUYỆN TẬP</a:t>
            </a:r>
          </a:p>
        </p:txBody>
      </p:sp>
      <p:sp>
        <p:nvSpPr>
          <p:cNvPr id="4" name="Oval 3"/>
          <p:cNvSpPr/>
          <p:nvPr/>
        </p:nvSpPr>
        <p:spPr>
          <a:xfrm>
            <a:off x="1066800" y="7277100"/>
            <a:ext cx="6858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957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62C843-1DD2-3E06-BAD4-6A022EAD5BFE}"/>
              </a:ext>
            </a:extLst>
          </p:cNvPr>
          <p:cNvSpPr>
            <a:spLocks noGrp="1"/>
          </p:cNvSpPr>
          <p:nvPr>
            <p:ph idx="1"/>
          </p:nvPr>
        </p:nvSpPr>
        <p:spPr>
          <a:xfrm>
            <a:off x="857250" y="1324420"/>
            <a:ext cx="16649700" cy="6527007"/>
          </a:xfrm>
        </p:spPr>
        <p:txBody>
          <a:bodyPr>
            <a:normAutofit/>
          </a:bodyPr>
          <a:lstStyle/>
          <a:p>
            <a:pPr marL="0" indent="0">
              <a:buNone/>
            </a:pPr>
            <a:r>
              <a:rPr lang="en-US" sz="4000" b="1" dirty="0" err="1"/>
              <a:t>Câu</a:t>
            </a:r>
            <a:r>
              <a:rPr lang="en-US" sz="4000" b="1" dirty="0"/>
              <a:t> 2:</a:t>
            </a:r>
            <a:r>
              <a:rPr lang="en-US" sz="4000" dirty="0"/>
              <a:t> </a:t>
            </a:r>
            <a:r>
              <a:rPr lang="en-US" sz="4000" dirty="0" err="1"/>
              <a:t>Khi</a:t>
            </a:r>
            <a:r>
              <a:rPr lang="en-US" sz="4000" dirty="0"/>
              <a:t> </a:t>
            </a:r>
            <a:r>
              <a:rPr lang="en-US" sz="4000" dirty="0" err="1"/>
              <a:t>chúng</a:t>
            </a:r>
            <a:r>
              <a:rPr lang="en-US" sz="4000" dirty="0"/>
              <a:t> ta </a:t>
            </a:r>
            <a:r>
              <a:rPr lang="en-US" sz="4000" dirty="0" err="1"/>
              <a:t>thở</a:t>
            </a:r>
            <a:r>
              <a:rPr lang="en-US" sz="4000" dirty="0"/>
              <a:t> </a:t>
            </a:r>
            <a:r>
              <a:rPr lang="en-US" sz="4000" dirty="0" err="1"/>
              <a:t>ra</a:t>
            </a:r>
            <a:r>
              <a:rPr lang="en-US" sz="4000" dirty="0"/>
              <a:t> </a:t>
            </a:r>
            <a:r>
              <a:rPr lang="en-US" sz="4000" dirty="0" err="1"/>
              <a:t>thì</a:t>
            </a:r>
            <a:endParaRPr lang="en-US" sz="4000" dirty="0"/>
          </a:p>
          <a:p>
            <a:pPr marL="0" indent="0">
              <a:buNone/>
            </a:pPr>
            <a:endParaRPr lang="en-US" sz="4000" dirty="0"/>
          </a:p>
          <a:p>
            <a:pPr marL="0" indent="0">
              <a:buNone/>
            </a:pPr>
            <a:r>
              <a:rPr lang="en-US" sz="4000" dirty="0"/>
              <a:t>A. </a:t>
            </a:r>
            <a:r>
              <a:rPr lang="en-US" sz="4000" dirty="0" err="1"/>
              <a:t>cơ</a:t>
            </a:r>
            <a:r>
              <a:rPr lang="en-US" sz="4000" dirty="0"/>
              <a:t> </a:t>
            </a:r>
            <a:r>
              <a:rPr lang="en-US" sz="4000" dirty="0" err="1"/>
              <a:t>liên</a:t>
            </a:r>
            <a:r>
              <a:rPr lang="en-US" sz="4000" dirty="0"/>
              <a:t> </a:t>
            </a:r>
            <a:r>
              <a:rPr lang="en-US" sz="4000" dirty="0" err="1"/>
              <a:t>sườn</a:t>
            </a:r>
            <a:r>
              <a:rPr lang="en-US" sz="4000" dirty="0"/>
              <a:t> </a:t>
            </a:r>
            <a:r>
              <a:rPr lang="en-US" sz="4000" dirty="0" err="1"/>
              <a:t>ngoài</a:t>
            </a:r>
            <a:r>
              <a:rPr lang="en-US" sz="4000" dirty="0"/>
              <a:t> co.			</a:t>
            </a:r>
          </a:p>
          <a:p>
            <a:pPr marL="0" indent="0">
              <a:buNone/>
            </a:pPr>
            <a:r>
              <a:rPr lang="en-US" sz="4000" dirty="0"/>
              <a:t>B. </a:t>
            </a:r>
            <a:r>
              <a:rPr lang="en-US" sz="4000" dirty="0" err="1"/>
              <a:t>cơ</a:t>
            </a:r>
            <a:r>
              <a:rPr lang="en-US" sz="4000" dirty="0"/>
              <a:t> </a:t>
            </a:r>
            <a:r>
              <a:rPr lang="en-US" sz="4000" dirty="0" err="1"/>
              <a:t>hoành</a:t>
            </a:r>
            <a:r>
              <a:rPr lang="en-US" sz="4000" dirty="0"/>
              <a:t> co.</a:t>
            </a:r>
          </a:p>
          <a:p>
            <a:pPr marL="0" indent="0">
              <a:buNone/>
            </a:pPr>
            <a:r>
              <a:rPr lang="en-US" sz="4000" dirty="0"/>
              <a:t>C. </a:t>
            </a:r>
            <a:r>
              <a:rPr lang="en-US" sz="4000" dirty="0" err="1"/>
              <a:t>thể</a:t>
            </a:r>
            <a:r>
              <a:rPr lang="en-US" sz="4000" dirty="0"/>
              <a:t> </a:t>
            </a:r>
            <a:r>
              <a:rPr lang="en-US" sz="4000" dirty="0" err="1"/>
              <a:t>tích</a:t>
            </a:r>
            <a:r>
              <a:rPr lang="en-US" sz="4000" dirty="0"/>
              <a:t> </a:t>
            </a:r>
            <a:r>
              <a:rPr lang="en-US" sz="4000" dirty="0" err="1"/>
              <a:t>lồng</a:t>
            </a:r>
            <a:r>
              <a:rPr lang="en-US" sz="4000" dirty="0"/>
              <a:t> </a:t>
            </a:r>
            <a:r>
              <a:rPr lang="en-US" sz="4000" dirty="0" err="1"/>
              <a:t>ngực</a:t>
            </a:r>
            <a:r>
              <a:rPr lang="en-US" sz="4000" dirty="0"/>
              <a:t> </a:t>
            </a:r>
            <a:r>
              <a:rPr lang="en-US" sz="4000" dirty="0" err="1"/>
              <a:t>giảm</a:t>
            </a:r>
            <a:r>
              <a:rPr lang="en-US" sz="4000" dirty="0"/>
              <a:t>.		</a:t>
            </a:r>
          </a:p>
          <a:p>
            <a:pPr marL="0" indent="0">
              <a:buNone/>
            </a:pPr>
            <a:r>
              <a:rPr lang="en-US" sz="4000" dirty="0"/>
              <a:t>D. </a:t>
            </a:r>
            <a:r>
              <a:rPr lang="en-US" sz="4000" dirty="0" err="1"/>
              <a:t>thể</a:t>
            </a:r>
            <a:r>
              <a:rPr lang="en-US" sz="4000" dirty="0"/>
              <a:t> </a:t>
            </a:r>
            <a:r>
              <a:rPr lang="en-US" sz="4000" dirty="0" err="1"/>
              <a:t>tích</a:t>
            </a:r>
            <a:r>
              <a:rPr lang="en-US" sz="4000" dirty="0"/>
              <a:t> </a:t>
            </a:r>
            <a:r>
              <a:rPr lang="en-US" sz="4000" dirty="0" err="1"/>
              <a:t>lồng</a:t>
            </a:r>
            <a:r>
              <a:rPr lang="en-US" sz="4000" dirty="0"/>
              <a:t> </a:t>
            </a:r>
            <a:r>
              <a:rPr lang="en-US" sz="4000" dirty="0" err="1"/>
              <a:t>ngực</a:t>
            </a:r>
            <a:r>
              <a:rPr lang="en-US" sz="4000" dirty="0"/>
              <a:t> </a:t>
            </a:r>
            <a:r>
              <a:rPr lang="en-US" sz="4000" dirty="0" err="1"/>
              <a:t>tăng</a:t>
            </a:r>
            <a:r>
              <a:rPr lang="en-US" sz="4000" dirty="0"/>
              <a:t>.</a:t>
            </a:r>
          </a:p>
        </p:txBody>
      </p:sp>
      <p:sp>
        <p:nvSpPr>
          <p:cNvPr id="5" name="Oval 4"/>
          <p:cNvSpPr/>
          <p:nvPr/>
        </p:nvSpPr>
        <p:spPr>
          <a:xfrm>
            <a:off x="762000" y="43053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2287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2B3F4F3-39DE-8EFB-9AF5-433A9554BF6E}"/>
              </a:ext>
            </a:extLst>
          </p:cNvPr>
          <p:cNvSpPr>
            <a:spLocks noGrp="1"/>
          </p:cNvSpPr>
          <p:nvPr>
            <p:ph idx="1"/>
          </p:nvPr>
        </p:nvSpPr>
        <p:spPr>
          <a:xfrm>
            <a:off x="1257300" y="2738438"/>
            <a:ext cx="15773400" cy="6527007"/>
          </a:xfrm>
        </p:spPr>
        <p:txBody>
          <a:bodyPr>
            <a:normAutofit/>
          </a:bodyPr>
          <a:lstStyle/>
          <a:p>
            <a:pPr marL="0" indent="0">
              <a:buNone/>
            </a:pPr>
            <a:r>
              <a:rPr lang="en-US" sz="4000" b="1" dirty="0" err="1"/>
              <a:t>Câu</a:t>
            </a:r>
            <a:r>
              <a:rPr lang="en-US" sz="4000" b="1" dirty="0"/>
              <a:t> 3:</a:t>
            </a:r>
            <a:r>
              <a:rPr lang="en-US" sz="4000" dirty="0"/>
              <a:t> </a:t>
            </a:r>
            <a:r>
              <a:rPr lang="en-US" sz="4000" dirty="0" err="1"/>
              <a:t>Các</a:t>
            </a:r>
            <a:r>
              <a:rPr lang="en-US" sz="4000" dirty="0"/>
              <a:t> </a:t>
            </a:r>
            <a:r>
              <a:rPr lang="en-US" sz="4000" dirty="0" err="1"/>
              <a:t>tác</a:t>
            </a:r>
            <a:r>
              <a:rPr lang="en-US" sz="4000" dirty="0"/>
              <a:t> </a:t>
            </a:r>
            <a:r>
              <a:rPr lang="en-US" sz="4000" dirty="0" err="1"/>
              <a:t>nhân</a:t>
            </a:r>
            <a:r>
              <a:rPr lang="en-US" sz="4000" dirty="0"/>
              <a:t> </a:t>
            </a:r>
            <a:r>
              <a:rPr lang="en-US" sz="4000" dirty="0" err="1"/>
              <a:t>có</a:t>
            </a:r>
            <a:r>
              <a:rPr lang="en-US" sz="4000" dirty="0"/>
              <a:t> </a:t>
            </a:r>
            <a:r>
              <a:rPr lang="en-US" sz="4000" dirty="0" err="1"/>
              <a:t>hại</a:t>
            </a:r>
            <a:r>
              <a:rPr lang="en-US" sz="4000" dirty="0"/>
              <a:t> </a:t>
            </a:r>
            <a:r>
              <a:rPr lang="en-US" sz="4000" dirty="0" err="1"/>
              <a:t>cho</a:t>
            </a:r>
            <a:r>
              <a:rPr lang="en-US" sz="4000" dirty="0"/>
              <a:t> </a:t>
            </a:r>
            <a:r>
              <a:rPr lang="en-US" sz="4000" dirty="0" err="1"/>
              <a:t>hệ</a:t>
            </a:r>
            <a:r>
              <a:rPr lang="en-US" sz="4000" dirty="0"/>
              <a:t> </a:t>
            </a:r>
            <a:r>
              <a:rPr lang="en-US" sz="4000" dirty="0" err="1"/>
              <a:t>hô</a:t>
            </a:r>
            <a:r>
              <a:rPr lang="en-US" sz="4000" dirty="0"/>
              <a:t> </a:t>
            </a:r>
            <a:r>
              <a:rPr lang="en-US" sz="4000" dirty="0" err="1"/>
              <a:t>hấp</a:t>
            </a:r>
            <a:r>
              <a:rPr lang="en-US" sz="4000" dirty="0"/>
              <a:t> </a:t>
            </a:r>
            <a:r>
              <a:rPr lang="en-US" sz="4000" dirty="0" err="1"/>
              <a:t>đó</a:t>
            </a:r>
            <a:r>
              <a:rPr lang="en-US" sz="4000" dirty="0"/>
              <a:t> </a:t>
            </a:r>
            <a:r>
              <a:rPr lang="en-US" sz="4000" dirty="0" err="1"/>
              <a:t>là</a:t>
            </a:r>
            <a:endParaRPr lang="en-US" sz="4000" dirty="0"/>
          </a:p>
          <a:p>
            <a:pPr marL="0" indent="0">
              <a:buNone/>
            </a:pPr>
            <a:endParaRPr lang="en-US" sz="4000" dirty="0"/>
          </a:p>
          <a:p>
            <a:pPr marL="742950" indent="-742950">
              <a:buAutoNum type="alphaUcPeriod"/>
            </a:pPr>
            <a:r>
              <a:rPr lang="en-US" sz="4000" dirty="0" err="1"/>
              <a:t>Bụi</a:t>
            </a:r>
            <a:r>
              <a:rPr lang="en-US" sz="4000" dirty="0"/>
              <a:t>						</a:t>
            </a:r>
          </a:p>
          <a:p>
            <a:pPr marL="742950" indent="-742950">
              <a:buAutoNum type="alphaUcPeriod"/>
            </a:pPr>
            <a:r>
              <a:rPr lang="en-US" sz="4000" dirty="0"/>
              <a:t>Nitrogen oxide</a:t>
            </a:r>
          </a:p>
          <a:p>
            <a:pPr marL="742950" indent="-742950">
              <a:buAutoNum type="alphaUcPeriod"/>
            </a:pPr>
            <a:r>
              <a:rPr lang="en-US" sz="4000" dirty="0"/>
              <a:t>Vi </a:t>
            </a:r>
            <a:r>
              <a:rPr lang="en-US" sz="4000" dirty="0" err="1"/>
              <a:t>sinh</a:t>
            </a:r>
            <a:r>
              <a:rPr lang="en-US" sz="4000" dirty="0"/>
              <a:t> </a:t>
            </a:r>
            <a:r>
              <a:rPr lang="en-US" sz="4000" dirty="0" err="1"/>
              <a:t>vật</a:t>
            </a:r>
            <a:r>
              <a:rPr lang="en-US" sz="4000" dirty="0"/>
              <a:t> </a:t>
            </a:r>
            <a:r>
              <a:rPr lang="en-US" sz="4000" dirty="0" err="1"/>
              <a:t>gây</a:t>
            </a:r>
            <a:r>
              <a:rPr lang="en-US" sz="4000" dirty="0"/>
              <a:t> </a:t>
            </a:r>
            <a:r>
              <a:rPr lang="en-US" sz="4000" dirty="0" err="1"/>
              <a:t>bệnh</a:t>
            </a:r>
            <a:r>
              <a:rPr lang="en-US" sz="4000" dirty="0"/>
              <a:t>			</a:t>
            </a:r>
          </a:p>
          <a:p>
            <a:pPr marL="742950" indent="-742950">
              <a:buAutoNum type="alphaUcPeriod"/>
            </a:pPr>
            <a:r>
              <a:rPr lang="en-US" sz="4000" dirty="0" err="1"/>
              <a:t>Tất</a:t>
            </a:r>
            <a:r>
              <a:rPr lang="en-US" sz="4000" dirty="0"/>
              <a:t> </a:t>
            </a:r>
            <a:r>
              <a:rPr lang="en-US" sz="4000" dirty="0" err="1"/>
              <a:t>cả</a:t>
            </a:r>
            <a:r>
              <a:rPr lang="en-US" sz="4000" dirty="0"/>
              <a:t> </a:t>
            </a:r>
            <a:r>
              <a:rPr lang="en-US" sz="4000" dirty="0" err="1"/>
              <a:t>các</a:t>
            </a:r>
            <a:r>
              <a:rPr lang="en-US" sz="4000" dirty="0"/>
              <a:t> </a:t>
            </a:r>
            <a:r>
              <a:rPr lang="en-US" sz="4000" dirty="0" err="1"/>
              <a:t>đáp</a:t>
            </a:r>
            <a:r>
              <a:rPr lang="en-US" sz="4000" dirty="0"/>
              <a:t> </a:t>
            </a:r>
            <a:r>
              <a:rPr lang="en-US" sz="4000" dirty="0" err="1"/>
              <a:t>án</a:t>
            </a:r>
            <a:r>
              <a:rPr lang="en-US" sz="4000" dirty="0"/>
              <a:t> </a:t>
            </a:r>
            <a:r>
              <a:rPr lang="en-US" sz="4000" dirty="0" err="1"/>
              <a:t>trên</a:t>
            </a:r>
            <a:endParaRPr lang="en-US" sz="4000" dirty="0"/>
          </a:p>
          <a:p>
            <a:pPr marL="0" indent="0">
              <a:buNone/>
            </a:pPr>
            <a:endParaRPr lang="en-US" sz="4000" dirty="0">
              <a:latin typeface="+mj-lt"/>
            </a:endParaRPr>
          </a:p>
        </p:txBody>
      </p:sp>
      <p:sp>
        <p:nvSpPr>
          <p:cNvPr id="3" name="Oval 2"/>
          <p:cNvSpPr/>
          <p:nvPr/>
        </p:nvSpPr>
        <p:spPr>
          <a:xfrm>
            <a:off x="1219200" y="6438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3540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5F6A69-5BB1-6A25-DFE1-C8621ABC2455}"/>
              </a:ext>
            </a:extLst>
          </p:cNvPr>
          <p:cNvSpPr>
            <a:spLocks noGrp="1"/>
          </p:cNvSpPr>
          <p:nvPr>
            <p:ph idx="1"/>
          </p:nvPr>
        </p:nvSpPr>
        <p:spPr>
          <a:xfrm>
            <a:off x="1257300" y="2738438"/>
            <a:ext cx="15773400" cy="6527007"/>
          </a:xfrm>
        </p:spPr>
        <p:txBody>
          <a:bodyPr>
            <a:normAutofit/>
          </a:bodyPr>
          <a:lstStyle/>
          <a:p>
            <a:pPr marL="0" indent="0">
              <a:buNone/>
            </a:pPr>
            <a:r>
              <a:rPr lang="en-US" sz="4000" b="1" dirty="0" err="1"/>
              <a:t>Câu</a:t>
            </a:r>
            <a:r>
              <a:rPr lang="en-US" sz="4000" b="1" dirty="0"/>
              <a:t> 4:</a:t>
            </a:r>
            <a:r>
              <a:rPr lang="en-US" sz="4000" dirty="0"/>
              <a:t> </a:t>
            </a:r>
            <a:r>
              <a:rPr lang="en-US" sz="4000" dirty="0" err="1"/>
              <a:t>Đường</a:t>
            </a:r>
            <a:r>
              <a:rPr lang="en-US" sz="4000" dirty="0"/>
              <a:t> </a:t>
            </a:r>
            <a:r>
              <a:rPr lang="en-US" sz="4000" dirty="0" err="1"/>
              <a:t>dẫn</a:t>
            </a:r>
            <a:r>
              <a:rPr lang="en-US" sz="4000" dirty="0"/>
              <a:t> </a:t>
            </a:r>
            <a:r>
              <a:rPr lang="en-US" sz="4000" dirty="0" err="1"/>
              <a:t>khí</a:t>
            </a:r>
            <a:r>
              <a:rPr lang="en-US" sz="4000" dirty="0"/>
              <a:t> </a:t>
            </a:r>
            <a:r>
              <a:rPr lang="en-US" sz="4000" dirty="0" err="1"/>
              <a:t>có</a:t>
            </a:r>
            <a:r>
              <a:rPr lang="en-US" sz="4000" dirty="0"/>
              <a:t> </a:t>
            </a:r>
            <a:r>
              <a:rPr lang="en-US" sz="4000" dirty="0" err="1"/>
              <a:t>chức</a:t>
            </a:r>
            <a:r>
              <a:rPr lang="en-US" sz="4000" dirty="0"/>
              <a:t> </a:t>
            </a:r>
            <a:r>
              <a:rPr lang="en-US" sz="4000" dirty="0" err="1"/>
              <a:t>năng</a:t>
            </a:r>
            <a:r>
              <a:rPr lang="en-US" sz="4000" dirty="0"/>
              <a:t> </a:t>
            </a:r>
            <a:r>
              <a:rPr lang="en-US" sz="4000" dirty="0" err="1"/>
              <a:t>gì</a:t>
            </a:r>
            <a:r>
              <a:rPr lang="en-US" sz="4000" dirty="0"/>
              <a:t>? </a:t>
            </a:r>
          </a:p>
          <a:p>
            <a:pPr marL="0" indent="0">
              <a:buNone/>
            </a:pPr>
            <a:endParaRPr lang="en-US" sz="4000" dirty="0"/>
          </a:p>
          <a:p>
            <a:pPr marL="0" indent="0">
              <a:buNone/>
            </a:pPr>
            <a:r>
              <a:rPr lang="en-US" sz="4000" dirty="0"/>
              <a:t>A. </a:t>
            </a:r>
            <a:r>
              <a:rPr lang="en-US" sz="4000" dirty="0" err="1"/>
              <a:t>Thực</a:t>
            </a:r>
            <a:r>
              <a:rPr lang="en-US" sz="4000" dirty="0"/>
              <a:t> </a:t>
            </a:r>
            <a:r>
              <a:rPr lang="en-US" sz="4000" dirty="0" err="1"/>
              <a:t>hiện</a:t>
            </a:r>
            <a:r>
              <a:rPr lang="en-US" sz="4000" dirty="0"/>
              <a:t> </a:t>
            </a:r>
            <a:r>
              <a:rPr lang="en-US" sz="4000" dirty="0" err="1"/>
              <a:t>trao</a:t>
            </a:r>
            <a:r>
              <a:rPr lang="en-US" sz="4000" dirty="0"/>
              <a:t> </a:t>
            </a:r>
            <a:r>
              <a:rPr lang="en-US" sz="4000" dirty="0" err="1"/>
              <a:t>đổi</a:t>
            </a:r>
            <a:r>
              <a:rPr lang="en-US" sz="4000" dirty="0"/>
              <a:t> </a:t>
            </a:r>
            <a:r>
              <a:rPr lang="en-US" sz="4000" dirty="0" err="1"/>
              <a:t>khí</a:t>
            </a:r>
            <a:r>
              <a:rPr lang="en-US" sz="4000" dirty="0"/>
              <a:t> </a:t>
            </a:r>
            <a:r>
              <a:rPr lang="en-US" sz="4000" dirty="0" err="1"/>
              <a:t>giữa</a:t>
            </a:r>
            <a:r>
              <a:rPr lang="en-US" sz="4000" dirty="0"/>
              <a:t> </a:t>
            </a:r>
            <a:r>
              <a:rPr lang="en-US" sz="4000" dirty="0" err="1"/>
              <a:t>cơ</a:t>
            </a:r>
            <a:r>
              <a:rPr lang="en-US" sz="4000" dirty="0"/>
              <a:t> </a:t>
            </a:r>
            <a:r>
              <a:rPr lang="en-US" sz="4000" dirty="0" err="1"/>
              <a:t>thể</a:t>
            </a:r>
            <a:r>
              <a:rPr lang="en-US" sz="4000" dirty="0"/>
              <a:t> </a:t>
            </a:r>
            <a:r>
              <a:rPr lang="en-US" sz="4000" dirty="0" err="1"/>
              <a:t>và</a:t>
            </a:r>
            <a:r>
              <a:rPr lang="en-US" sz="4000" dirty="0"/>
              <a:t> </a:t>
            </a:r>
            <a:r>
              <a:rPr lang="en-US" sz="4000" dirty="0" err="1"/>
              <a:t>môi</a:t>
            </a:r>
            <a:r>
              <a:rPr lang="en-US" sz="4000" dirty="0"/>
              <a:t> </a:t>
            </a:r>
            <a:r>
              <a:rPr lang="en-US" sz="4000" dirty="0" err="1"/>
              <a:t>trường</a:t>
            </a:r>
            <a:endParaRPr lang="en-US" sz="4000" dirty="0"/>
          </a:p>
          <a:p>
            <a:pPr marL="0" indent="0">
              <a:buNone/>
            </a:pPr>
            <a:r>
              <a:rPr lang="en-US" sz="4000" dirty="0"/>
              <a:t>B. </a:t>
            </a:r>
            <a:r>
              <a:rPr lang="en-US" sz="4000" dirty="0" err="1"/>
              <a:t>Trao</a:t>
            </a:r>
            <a:r>
              <a:rPr lang="en-US" sz="4000" dirty="0"/>
              <a:t> </a:t>
            </a:r>
            <a:r>
              <a:rPr lang="en-US" sz="4000" dirty="0" err="1"/>
              <a:t>đổi</a:t>
            </a:r>
            <a:r>
              <a:rPr lang="en-US" sz="4000" dirty="0"/>
              <a:t> </a:t>
            </a:r>
            <a:r>
              <a:rPr lang="en-US" sz="4000" dirty="0" err="1"/>
              <a:t>khí</a:t>
            </a:r>
            <a:r>
              <a:rPr lang="en-US" sz="4000" dirty="0"/>
              <a:t> ở </a:t>
            </a:r>
            <a:r>
              <a:rPr lang="en-US" sz="4000" dirty="0" err="1"/>
              <a:t>phổi</a:t>
            </a:r>
            <a:r>
              <a:rPr lang="en-US" sz="4000" dirty="0"/>
              <a:t> </a:t>
            </a:r>
            <a:r>
              <a:rPr lang="en-US" sz="4000" dirty="0" err="1"/>
              <a:t>và</a:t>
            </a:r>
            <a:r>
              <a:rPr lang="en-US" sz="4000" dirty="0"/>
              <a:t> </a:t>
            </a:r>
            <a:r>
              <a:rPr lang="en-US" sz="4000" dirty="0" err="1"/>
              <a:t>tế</a:t>
            </a:r>
            <a:r>
              <a:rPr lang="en-US" sz="4000" dirty="0"/>
              <a:t> </a:t>
            </a:r>
            <a:r>
              <a:rPr lang="en-US" sz="4000" dirty="0" err="1"/>
              <a:t>bào</a:t>
            </a:r>
            <a:endParaRPr lang="en-US" sz="4000" dirty="0"/>
          </a:p>
          <a:p>
            <a:pPr marL="0" indent="0">
              <a:buNone/>
            </a:pPr>
            <a:r>
              <a:rPr lang="en-US" sz="4000" dirty="0"/>
              <a:t>C</a:t>
            </a:r>
            <a:r>
              <a:rPr lang="en-US" sz="4000" b="1" i="1" dirty="0"/>
              <a:t>. </a:t>
            </a:r>
            <a:r>
              <a:rPr lang="en-US" sz="4000" dirty="0" err="1"/>
              <a:t>Dẫn</a:t>
            </a:r>
            <a:r>
              <a:rPr lang="en-US" sz="4000" dirty="0"/>
              <a:t> </a:t>
            </a:r>
            <a:r>
              <a:rPr lang="en-US" sz="4000" dirty="0" err="1"/>
              <a:t>khí</a:t>
            </a:r>
            <a:r>
              <a:rPr lang="en-US" sz="4000" dirty="0"/>
              <a:t>, </a:t>
            </a:r>
            <a:r>
              <a:rPr lang="en-US" sz="4000" dirty="0" err="1"/>
              <a:t>làm</a:t>
            </a:r>
            <a:r>
              <a:rPr lang="en-US" sz="4000" dirty="0"/>
              <a:t> </a:t>
            </a:r>
            <a:r>
              <a:rPr lang="en-US" sz="4000" dirty="0" err="1"/>
              <a:t>ấm</a:t>
            </a:r>
            <a:r>
              <a:rPr lang="en-US" sz="4000" dirty="0"/>
              <a:t>, </a:t>
            </a:r>
            <a:r>
              <a:rPr lang="en-US" sz="4000" dirty="0" err="1"/>
              <a:t>làm</a:t>
            </a:r>
            <a:r>
              <a:rPr lang="en-US" sz="4000" dirty="0"/>
              <a:t> </a:t>
            </a:r>
            <a:r>
              <a:rPr lang="en-US" sz="4000" dirty="0" err="1"/>
              <a:t>ẩm</a:t>
            </a:r>
            <a:r>
              <a:rPr lang="en-US" sz="4000" dirty="0"/>
              <a:t> </a:t>
            </a:r>
            <a:r>
              <a:rPr lang="en-US" sz="4000" dirty="0" err="1"/>
              <a:t>không</a:t>
            </a:r>
            <a:r>
              <a:rPr lang="en-US" sz="4000" dirty="0"/>
              <a:t> </a:t>
            </a:r>
            <a:r>
              <a:rPr lang="en-US" sz="4000" dirty="0" err="1"/>
              <a:t>khí</a:t>
            </a:r>
            <a:r>
              <a:rPr lang="en-US" sz="4000" dirty="0"/>
              <a:t> </a:t>
            </a:r>
            <a:r>
              <a:rPr lang="en-US" sz="4000" dirty="0" err="1"/>
              <a:t>và</a:t>
            </a:r>
            <a:r>
              <a:rPr lang="en-US" sz="4000" dirty="0"/>
              <a:t> </a:t>
            </a:r>
            <a:r>
              <a:rPr lang="en-US" sz="4000" dirty="0" err="1"/>
              <a:t>bảo</a:t>
            </a:r>
            <a:r>
              <a:rPr lang="en-US" sz="4000" dirty="0"/>
              <a:t> </a:t>
            </a:r>
            <a:r>
              <a:rPr lang="en-US" sz="4000" dirty="0" err="1"/>
              <a:t>vệ</a:t>
            </a:r>
            <a:r>
              <a:rPr lang="en-US" sz="4000" dirty="0"/>
              <a:t> </a:t>
            </a:r>
            <a:r>
              <a:rPr lang="en-US" sz="4000" dirty="0" err="1"/>
              <a:t>phổi</a:t>
            </a:r>
            <a:endParaRPr lang="en-US" sz="4000" dirty="0"/>
          </a:p>
          <a:p>
            <a:pPr marL="0" indent="0">
              <a:buNone/>
            </a:pPr>
            <a:r>
              <a:rPr lang="en-US" sz="4000" dirty="0"/>
              <a:t>D. </a:t>
            </a:r>
            <a:r>
              <a:rPr lang="en-US" sz="4000" dirty="0" err="1"/>
              <a:t>Bảo</a:t>
            </a:r>
            <a:r>
              <a:rPr lang="en-US" sz="4000" dirty="0"/>
              <a:t> </a:t>
            </a:r>
            <a:r>
              <a:rPr lang="en-US" sz="4000" dirty="0" err="1"/>
              <a:t>vệ</a:t>
            </a:r>
            <a:r>
              <a:rPr lang="en-US" sz="4000" dirty="0"/>
              <a:t> </a:t>
            </a:r>
            <a:r>
              <a:rPr lang="en-US" sz="4000" dirty="0" err="1"/>
              <a:t>hệ</a:t>
            </a:r>
            <a:r>
              <a:rPr lang="en-US" sz="4000" dirty="0"/>
              <a:t> </a:t>
            </a:r>
            <a:r>
              <a:rPr lang="en-US" sz="4000" dirty="0" err="1"/>
              <a:t>hô</a:t>
            </a:r>
            <a:r>
              <a:rPr lang="en-US" sz="4000" dirty="0"/>
              <a:t> </a:t>
            </a:r>
            <a:r>
              <a:rPr lang="en-US" sz="4000" dirty="0" err="1"/>
              <a:t>hấp</a:t>
            </a:r>
            <a:endParaRPr lang="en-US" sz="4000" dirty="0"/>
          </a:p>
          <a:p>
            <a:pPr marL="0" indent="0">
              <a:buNone/>
            </a:pPr>
            <a:endParaRPr lang="en-US" sz="4000" dirty="0">
              <a:latin typeface="+mj-lt"/>
            </a:endParaRPr>
          </a:p>
        </p:txBody>
      </p:sp>
      <p:sp>
        <p:nvSpPr>
          <p:cNvPr id="3" name="Oval 2"/>
          <p:cNvSpPr/>
          <p:nvPr/>
        </p:nvSpPr>
        <p:spPr>
          <a:xfrm>
            <a:off x="1219200" y="5676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24738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3B2CBD-39A8-12B2-DC30-48741F8AF1F1}"/>
              </a:ext>
            </a:extLst>
          </p:cNvPr>
          <p:cNvSpPr>
            <a:spLocks noGrp="1"/>
          </p:cNvSpPr>
          <p:nvPr>
            <p:ph idx="1"/>
          </p:nvPr>
        </p:nvSpPr>
        <p:spPr>
          <a:xfrm>
            <a:off x="1219200" y="2552700"/>
            <a:ext cx="15773400" cy="6527007"/>
          </a:xfrm>
        </p:spPr>
        <p:txBody>
          <a:bodyPr>
            <a:noAutofit/>
          </a:bodyPr>
          <a:lstStyle/>
          <a:p>
            <a:pPr marL="0" indent="0">
              <a:buNone/>
            </a:pPr>
            <a:r>
              <a:rPr lang="en-US" sz="4000" b="1" dirty="0" err="1"/>
              <a:t>Câu</a:t>
            </a:r>
            <a:r>
              <a:rPr lang="en-US" sz="4000" b="1" dirty="0"/>
              <a:t> 5:</a:t>
            </a:r>
            <a:r>
              <a:rPr lang="en-US" sz="4000" dirty="0"/>
              <a:t> </a:t>
            </a:r>
            <a:r>
              <a:rPr lang="en-US" sz="4000" dirty="0" err="1"/>
              <a:t>Khi</a:t>
            </a:r>
            <a:r>
              <a:rPr lang="en-US" sz="4000" dirty="0"/>
              <a:t> </a:t>
            </a:r>
            <a:r>
              <a:rPr lang="en-US" sz="4000" dirty="0" err="1"/>
              <a:t>chúng</a:t>
            </a:r>
            <a:r>
              <a:rPr lang="en-US" sz="4000" dirty="0"/>
              <a:t> ta </a:t>
            </a:r>
            <a:r>
              <a:rPr lang="en-US" sz="4000" dirty="0" err="1"/>
              <a:t>hít</a:t>
            </a:r>
            <a:r>
              <a:rPr lang="en-US" sz="4000" dirty="0"/>
              <a:t> </a:t>
            </a:r>
            <a:r>
              <a:rPr lang="en-US" sz="4000" dirty="0" err="1"/>
              <a:t>vào</a:t>
            </a:r>
            <a:r>
              <a:rPr lang="en-US" sz="4000" dirty="0"/>
              <a:t>, </a:t>
            </a:r>
            <a:r>
              <a:rPr lang="en-US" sz="4000" dirty="0" err="1"/>
              <a:t>cơ</a:t>
            </a:r>
            <a:r>
              <a:rPr lang="en-US" sz="4000" dirty="0"/>
              <a:t> </a:t>
            </a:r>
            <a:r>
              <a:rPr lang="en-US" sz="4000" dirty="0" err="1"/>
              <a:t>liên</a:t>
            </a:r>
            <a:r>
              <a:rPr lang="en-US" sz="4000" dirty="0"/>
              <a:t> </a:t>
            </a:r>
            <a:r>
              <a:rPr lang="en-US" sz="4000" dirty="0" err="1"/>
              <a:t>sườn</a:t>
            </a:r>
            <a:r>
              <a:rPr lang="en-US" sz="4000" dirty="0"/>
              <a:t> </a:t>
            </a:r>
            <a:r>
              <a:rPr lang="en-US" sz="4000" dirty="0" err="1"/>
              <a:t>ngoài</a:t>
            </a:r>
            <a:r>
              <a:rPr lang="en-US" sz="4000" dirty="0"/>
              <a:t> </a:t>
            </a:r>
            <a:r>
              <a:rPr lang="en-US" sz="4000" dirty="0" err="1"/>
              <a:t>và</a:t>
            </a:r>
            <a:r>
              <a:rPr lang="en-US" sz="4000" dirty="0"/>
              <a:t> </a:t>
            </a:r>
            <a:r>
              <a:rPr lang="en-US" sz="4000" dirty="0" err="1"/>
              <a:t>cơ</a:t>
            </a:r>
            <a:r>
              <a:rPr lang="en-US" sz="4000" dirty="0"/>
              <a:t> </a:t>
            </a:r>
            <a:r>
              <a:rPr lang="en-US" sz="4000" dirty="0" err="1"/>
              <a:t>hoành</a:t>
            </a:r>
            <a:r>
              <a:rPr lang="en-US" sz="4000" dirty="0"/>
              <a:t> </a:t>
            </a:r>
            <a:r>
              <a:rPr lang="en-US" sz="4000" dirty="0" err="1"/>
              <a:t>sẽ</a:t>
            </a:r>
            <a:r>
              <a:rPr lang="en-US" sz="4000" dirty="0"/>
              <a:t> ở </a:t>
            </a:r>
            <a:r>
              <a:rPr lang="en-US" sz="4000" dirty="0" err="1"/>
              <a:t>trạng</a:t>
            </a:r>
            <a:r>
              <a:rPr lang="en-US" sz="4000" dirty="0"/>
              <a:t> </a:t>
            </a:r>
            <a:r>
              <a:rPr lang="en-US" sz="4000" dirty="0" err="1"/>
              <a:t>thái</a:t>
            </a:r>
            <a:r>
              <a:rPr lang="en-US" sz="4000" dirty="0"/>
              <a:t> </a:t>
            </a:r>
            <a:r>
              <a:rPr lang="en-US" sz="4000" dirty="0" err="1"/>
              <a:t>nào</a:t>
            </a:r>
            <a:r>
              <a:rPr lang="en-US" sz="4000" dirty="0"/>
              <a:t>?</a:t>
            </a:r>
          </a:p>
          <a:p>
            <a:pPr marL="0" indent="0">
              <a:buNone/>
            </a:pPr>
            <a:endParaRPr lang="en-US" sz="4000" dirty="0"/>
          </a:p>
          <a:p>
            <a:pPr marL="0" indent="0">
              <a:buNone/>
            </a:pPr>
            <a:r>
              <a:rPr lang="en-US" sz="4000" dirty="0"/>
              <a:t>A. </a:t>
            </a:r>
            <a:r>
              <a:rPr lang="en-US" sz="4000" dirty="0" err="1"/>
              <a:t>Cơ</a:t>
            </a:r>
            <a:r>
              <a:rPr lang="en-US" sz="4000" dirty="0"/>
              <a:t> </a:t>
            </a:r>
            <a:r>
              <a:rPr lang="en-US" sz="4000" dirty="0" err="1"/>
              <a:t>liên</a:t>
            </a:r>
            <a:r>
              <a:rPr lang="en-US" sz="4000" dirty="0"/>
              <a:t> </a:t>
            </a:r>
            <a:r>
              <a:rPr lang="en-US" sz="4000" dirty="0" err="1"/>
              <a:t>sườn</a:t>
            </a:r>
            <a:r>
              <a:rPr lang="en-US" sz="4000" dirty="0"/>
              <a:t> </a:t>
            </a:r>
            <a:r>
              <a:rPr lang="en-US" sz="4000" dirty="0" err="1"/>
              <a:t>ngoài</a:t>
            </a:r>
            <a:r>
              <a:rPr lang="en-US" sz="4000" dirty="0"/>
              <a:t> </a:t>
            </a:r>
            <a:r>
              <a:rPr lang="en-US" sz="4000" dirty="0" err="1"/>
              <a:t>dãn</a:t>
            </a:r>
            <a:r>
              <a:rPr lang="en-US" sz="4000" dirty="0"/>
              <a:t> </a:t>
            </a:r>
            <a:r>
              <a:rPr lang="en-US" sz="4000" dirty="0" err="1"/>
              <a:t>còn</a:t>
            </a:r>
            <a:r>
              <a:rPr lang="en-US" sz="4000" dirty="0"/>
              <a:t> </a:t>
            </a:r>
            <a:r>
              <a:rPr lang="en-US" sz="4000" dirty="0" err="1"/>
              <a:t>cơ</a:t>
            </a:r>
            <a:r>
              <a:rPr lang="en-US" sz="4000" dirty="0"/>
              <a:t> </a:t>
            </a:r>
            <a:r>
              <a:rPr lang="en-US" sz="4000" dirty="0" err="1"/>
              <a:t>hoành</a:t>
            </a:r>
            <a:r>
              <a:rPr lang="en-US" sz="4000" dirty="0"/>
              <a:t> co</a:t>
            </a:r>
          </a:p>
          <a:p>
            <a:pPr marL="0" indent="0">
              <a:buNone/>
            </a:pPr>
            <a:r>
              <a:rPr lang="en-US" sz="4000" dirty="0"/>
              <a:t>B. </a:t>
            </a:r>
            <a:r>
              <a:rPr lang="en-US" sz="4000" dirty="0" err="1"/>
              <a:t>Cơ</a:t>
            </a:r>
            <a:r>
              <a:rPr lang="en-US" sz="4000" dirty="0"/>
              <a:t> </a:t>
            </a:r>
            <a:r>
              <a:rPr lang="en-US" sz="4000" dirty="0" err="1"/>
              <a:t>liên</a:t>
            </a:r>
            <a:r>
              <a:rPr lang="en-US" sz="4000" dirty="0"/>
              <a:t> </a:t>
            </a:r>
            <a:r>
              <a:rPr lang="en-US" sz="4000" dirty="0" err="1"/>
              <a:t>sườn</a:t>
            </a:r>
            <a:r>
              <a:rPr lang="en-US" sz="4000" dirty="0"/>
              <a:t> </a:t>
            </a:r>
            <a:r>
              <a:rPr lang="en-US" sz="4000" dirty="0" err="1"/>
              <a:t>ngoài</a:t>
            </a:r>
            <a:r>
              <a:rPr lang="en-US" sz="4000" dirty="0"/>
              <a:t> </a:t>
            </a:r>
            <a:r>
              <a:rPr lang="en-US" sz="4000" dirty="0" err="1"/>
              <a:t>và</a:t>
            </a:r>
            <a:r>
              <a:rPr lang="en-US" sz="4000" dirty="0"/>
              <a:t> </a:t>
            </a:r>
            <a:r>
              <a:rPr lang="en-US" sz="4000" dirty="0" err="1"/>
              <a:t>cơ</a:t>
            </a:r>
            <a:r>
              <a:rPr lang="en-US" sz="4000" dirty="0"/>
              <a:t> </a:t>
            </a:r>
            <a:r>
              <a:rPr lang="en-US" sz="4000" dirty="0" err="1"/>
              <a:t>hoành</a:t>
            </a:r>
            <a:r>
              <a:rPr lang="en-US" sz="4000" dirty="0"/>
              <a:t> </a:t>
            </a:r>
            <a:r>
              <a:rPr lang="en-US" sz="4000" dirty="0" err="1"/>
              <a:t>đều</a:t>
            </a:r>
            <a:r>
              <a:rPr lang="en-US" sz="4000" dirty="0"/>
              <a:t> </a:t>
            </a:r>
            <a:r>
              <a:rPr lang="en-US" sz="4000" dirty="0" err="1"/>
              <a:t>dãn</a:t>
            </a:r>
            <a:endParaRPr lang="en-US" sz="4000" dirty="0"/>
          </a:p>
          <a:p>
            <a:pPr marL="0" indent="0">
              <a:buNone/>
            </a:pPr>
            <a:r>
              <a:rPr lang="en-US" sz="4000" dirty="0"/>
              <a:t>C. </a:t>
            </a:r>
            <a:r>
              <a:rPr lang="en-US" sz="4000" dirty="0" err="1"/>
              <a:t>Cơ</a:t>
            </a:r>
            <a:r>
              <a:rPr lang="en-US" sz="4000" dirty="0"/>
              <a:t> </a:t>
            </a:r>
            <a:r>
              <a:rPr lang="en-US" sz="4000" dirty="0" err="1"/>
              <a:t>liên</a:t>
            </a:r>
            <a:r>
              <a:rPr lang="en-US" sz="4000" dirty="0"/>
              <a:t> </a:t>
            </a:r>
            <a:r>
              <a:rPr lang="en-US" sz="4000" dirty="0" err="1"/>
              <a:t>sườn</a:t>
            </a:r>
            <a:r>
              <a:rPr lang="en-US" sz="4000" dirty="0"/>
              <a:t> </a:t>
            </a:r>
            <a:r>
              <a:rPr lang="en-US" sz="4000" dirty="0" err="1"/>
              <a:t>ngoài</a:t>
            </a:r>
            <a:r>
              <a:rPr lang="en-US" sz="4000" dirty="0"/>
              <a:t> </a:t>
            </a:r>
            <a:r>
              <a:rPr lang="en-US" sz="4000" dirty="0" err="1"/>
              <a:t>và</a:t>
            </a:r>
            <a:r>
              <a:rPr lang="en-US" sz="4000" dirty="0"/>
              <a:t> </a:t>
            </a:r>
            <a:r>
              <a:rPr lang="en-US" sz="4000" dirty="0" err="1"/>
              <a:t>cơ</a:t>
            </a:r>
            <a:r>
              <a:rPr lang="en-US" sz="4000" dirty="0"/>
              <a:t> </a:t>
            </a:r>
            <a:r>
              <a:rPr lang="en-US" sz="4000" dirty="0" err="1"/>
              <a:t>hoành</a:t>
            </a:r>
            <a:r>
              <a:rPr lang="en-US" sz="4000" dirty="0"/>
              <a:t> </a:t>
            </a:r>
            <a:r>
              <a:rPr lang="en-US" sz="4000" dirty="0" err="1"/>
              <a:t>đều</a:t>
            </a:r>
            <a:r>
              <a:rPr lang="en-US" sz="4000" dirty="0"/>
              <a:t> co</a:t>
            </a:r>
          </a:p>
          <a:p>
            <a:pPr marL="0" indent="0">
              <a:buNone/>
            </a:pPr>
            <a:r>
              <a:rPr lang="en-US" sz="4000" dirty="0"/>
              <a:t>D. </a:t>
            </a:r>
            <a:r>
              <a:rPr lang="en-US" sz="4000" dirty="0" err="1"/>
              <a:t>Cơ</a:t>
            </a:r>
            <a:r>
              <a:rPr lang="en-US" sz="4000" dirty="0"/>
              <a:t> </a:t>
            </a:r>
            <a:r>
              <a:rPr lang="en-US" sz="4000" dirty="0" err="1"/>
              <a:t>liên</a:t>
            </a:r>
            <a:r>
              <a:rPr lang="en-US" sz="4000" dirty="0"/>
              <a:t> </a:t>
            </a:r>
            <a:r>
              <a:rPr lang="en-US" sz="4000" dirty="0" err="1"/>
              <a:t>sườn</a:t>
            </a:r>
            <a:r>
              <a:rPr lang="en-US" sz="4000" dirty="0"/>
              <a:t> </a:t>
            </a:r>
            <a:r>
              <a:rPr lang="en-US" sz="4000" dirty="0" err="1"/>
              <a:t>ngoài</a:t>
            </a:r>
            <a:r>
              <a:rPr lang="en-US" sz="4000" dirty="0"/>
              <a:t> co </a:t>
            </a:r>
            <a:r>
              <a:rPr lang="en-US" sz="4000" dirty="0" err="1"/>
              <a:t>còn</a:t>
            </a:r>
            <a:r>
              <a:rPr lang="en-US" sz="4000" dirty="0"/>
              <a:t> </a:t>
            </a:r>
            <a:r>
              <a:rPr lang="en-US" sz="4000" dirty="0" err="1"/>
              <a:t>cơ</a:t>
            </a:r>
            <a:r>
              <a:rPr lang="en-US" sz="4000" dirty="0"/>
              <a:t> </a:t>
            </a:r>
            <a:r>
              <a:rPr lang="en-US" sz="4000" dirty="0" err="1"/>
              <a:t>hoành</a:t>
            </a:r>
            <a:r>
              <a:rPr lang="en-US" sz="4000" dirty="0"/>
              <a:t> </a:t>
            </a:r>
            <a:r>
              <a:rPr lang="en-US" sz="4000" dirty="0" err="1"/>
              <a:t>dãn</a:t>
            </a:r>
            <a:endParaRPr lang="en-US" sz="4000" dirty="0"/>
          </a:p>
          <a:p>
            <a:pPr marL="0" indent="0">
              <a:buNone/>
            </a:pPr>
            <a:endParaRPr lang="en-US" sz="4000" dirty="0"/>
          </a:p>
        </p:txBody>
      </p:sp>
      <p:sp>
        <p:nvSpPr>
          <p:cNvPr id="3" name="Oval 2"/>
          <p:cNvSpPr/>
          <p:nvPr/>
        </p:nvSpPr>
        <p:spPr>
          <a:xfrm>
            <a:off x="1219200" y="601218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127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E8E43B-A7A9-03DB-B116-03FC7725D6B3}"/>
              </a:ext>
            </a:extLst>
          </p:cNvPr>
          <p:cNvSpPr>
            <a:spLocks noGrp="1"/>
          </p:cNvSpPr>
          <p:nvPr>
            <p:ph idx="1"/>
          </p:nvPr>
        </p:nvSpPr>
        <p:spPr>
          <a:xfrm>
            <a:off x="1219200" y="2705100"/>
            <a:ext cx="15773400" cy="6527007"/>
          </a:xfrm>
        </p:spPr>
        <p:txBody>
          <a:bodyPr>
            <a:normAutofit/>
          </a:bodyPr>
          <a:lstStyle/>
          <a:p>
            <a:pPr marL="0" indent="0">
              <a:buNone/>
            </a:pPr>
            <a:r>
              <a:rPr lang="en-US" sz="4000" b="1" dirty="0" err="1"/>
              <a:t>Câu</a:t>
            </a:r>
            <a:r>
              <a:rPr lang="en-US" sz="4000" b="1" dirty="0"/>
              <a:t> 6:</a:t>
            </a:r>
            <a:r>
              <a:rPr lang="en-US" sz="4000" dirty="0"/>
              <a:t> </a:t>
            </a:r>
            <a:r>
              <a:rPr lang="en-US" sz="4000" dirty="0" err="1"/>
              <a:t>Quá</a:t>
            </a:r>
            <a:r>
              <a:rPr lang="en-US" sz="4000" dirty="0"/>
              <a:t> </a:t>
            </a:r>
            <a:r>
              <a:rPr lang="en-US" sz="4000" dirty="0" err="1"/>
              <a:t>trình</a:t>
            </a:r>
            <a:r>
              <a:rPr lang="en-US" sz="4000" dirty="0"/>
              <a:t> </a:t>
            </a:r>
            <a:r>
              <a:rPr lang="en-US" sz="4000" dirty="0" err="1"/>
              <a:t>trao</a:t>
            </a:r>
            <a:r>
              <a:rPr lang="en-US" sz="4000" dirty="0"/>
              <a:t> </a:t>
            </a:r>
            <a:r>
              <a:rPr lang="en-US" sz="4000" dirty="0" err="1"/>
              <a:t>đổi</a:t>
            </a:r>
            <a:r>
              <a:rPr lang="en-US" sz="4000" dirty="0"/>
              <a:t> </a:t>
            </a:r>
            <a:r>
              <a:rPr lang="en-US" sz="4000" dirty="0" err="1"/>
              <a:t>khí</a:t>
            </a:r>
            <a:r>
              <a:rPr lang="en-US" sz="4000" dirty="0"/>
              <a:t> ở </a:t>
            </a:r>
            <a:r>
              <a:rPr lang="en-US" sz="4000" dirty="0" err="1"/>
              <a:t>người</a:t>
            </a:r>
            <a:r>
              <a:rPr lang="en-US" sz="4000" dirty="0"/>
              <a:t> </a:t>
            </a:r>
            <a:r>
              <a:rPr lang="en-US" sz="4000" dirty="0" err="1"/>
              <a:t>diễn</a:t>
            </a:r>
            <a:r>
              <a:rPr lang="en-US" sz="4000" dirty="0"/>
              <a:t> </a:t>
            </a:r>
            <a:r>
              <a:rPr lang="en-US" sz="4000" dirty="0" err="1"/>
              <a:t>ra</a:t>
            </a:r>
            <a:r>
              <a:rPr lang="en-US" sz="4000" dirty="0"/>
              <a:t> </a:t>
            </a:r>
            <a:r>
              <a:rPr lang="en-US" sz="4000" dirty="0" err="1"/>
              <a:t>theo</a:t>
            </a:r>
            <a:r>
              <a:rPr lang="en-US" sz="4000" dirty="0"/>
              <a:t> </a:t>
            </a:r>
            <a:r>
              <a:rPr lang="en-US" sz="4000" dirty="0" err="1"/>
              <a:t>cơ</a:t>
            </a:r>
            <a:r>
              <a:rPr lang="en-US" sz="4000" dirty="0"/>
              <a:t> </a:t>
            </a:r>
            <a:r>
              <a:rPr lang="en-US" sz="4000" dirty="0" err="1"/>
              <a:t>chế</a:t>
            </a:r>
            <a:endParaRPr lang="en-US" sz="4000" dirty="0"/>
          </a:p>
          <a:p>
            <a:pPr marL="0" indent="0">
              <a:buNone/>
            </a:pPr>
            <a:endParaRPr lang="en-US" sz="4000" dirty="0"/>
          </a:p>
          <a:p>
            <a:pPr marL="742950" indent="-742950">
              <a:buAutoNum type="alphaUcPeriod"/>
            </a:pPr>
            <a:r>
              <a:rPr lang="en-US" sz="4000" dirty="0" err="1"/>
              <a:t>bổ</a:t>
            </a:r>
            <a:r>
              <a:rPr lang="en-US" sz="4000" dirty="0"/>
              <a:t> sung.					</a:t>
            </a:r>
          </a:p>
          <a:p>
            <a:pPr marL="742950" indent="-742950">
              <a:buAutoNum type="alphaUcPeriod"/>
            </a:pPr>
            <a:r>
              <a:rPr lang="en-US" sz="4000" dirty="0" err="1"/>
              <a:t>chủ</a:t>
            </a:r>
            <a:r>
              <a:rPr lang="en-US" sz="4000" dirty="0"/>
              <a:t> </a:t>
            </a:r>
            <a:r>
              <a:rPr lang="en-US" sz="4000" dirty="0" err="1"/>
              <a:t>động</a:t>
            </a:r>
            <a:r>
              <a:rPr lang="en-US" sz="4000" dirty="0"/>
              <a:t>.</a:t>
            </a:r>
          </a:p>
          <a:p>
            <a:pPr marL="742950" indent="-742950">
              <a:buAutoNum type="alphaUcPeriod"/>
            </a:pPr>
            <a:r>
              <a:rPr lang="en-US" sz="4000" dirty="0" err="1"/>
              <a:t>thẩm</a:t>
            </a:r>
            <a:r>
              <a:rPr lang="en-US" sz="4000" dirty="0"/>
              <a:t> </a:t>
            </a:r>
            <a:r>
              <a:rPr lang="en-US" sz="4000" dirty="0" err="1"/>
              <a:t>thấu</a:t>
            </a:r>
            <a:r>
              <a:rPr lang="en-US" sz="4000" dirty="0"/>
              <a:t>.					</a:t>
            </a:r>
          </a:p>
          <a:p>
            <a:pPr marL="742950" indent="-742950">
              <a:buAutoNum type="alphaUcPeriod"/>
            </a:pPr>
            <a:r>
              <a:rPr lang="en-US" sz="4000" dirty="0" err="1"/>
              <a:t>khuếch</a:t>
            </a:r>
            <a:r>
              <a:rPr lang="en-US" sz="4000" dirty="0"/>
              <a:t> </a:t>
            </a:r>
            <a:r>
              <a:rPr lang="en-US" sz="4000" dirty="0" err="1"/>
              <a:t>tán</a:t>
            </a:r>
            <a:r>
              <a:rPr lang="en-US" sz="4000" dirty="0"/>
              <a:t>.</a:t>
            </a:r>
          </a:p>
          <a:p>
            <a:pPr marL="0" indent="0">
              <a:buNone/>
            </a:pPr>
            <a:endParaRPr lang="en-US" sz="4000" dirty="0">
              <a:latin typeface="+mj-lt"/>
            </a:endParaRPr>
          </a:p>
        </p:txBody>
      </p:sp>
      <p:sp>
        <p:nvSpPr>
          <p:cNvPr id="3" name="Oval 2"/>
          <p:cNvSpPr/>
          <p:nvPr/>
        </p:nvSpPr>
        <p:spPr>
          <a:xfrm>
            <a:off x="1143000" y="63627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2342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C5DA018-D475-CBC5-495B-076580688848}"/>
              </a:ext>
            </a:extLst>
          </p:cNvPr>
          <p:cNvSpPr>
            <a:spLocks noGrp="1"/>
          </p:cNvSpPr>
          <p:nvPr>
            <p:ph idx="1"/>
          </p:nvPr>
        </p:nvSpPr>
        <p:spPr>
          <a:xfrm>
            <a:off x="1295400" y="1803796"/>
            <a:ext cx="15773400" cy="6527007"/>
          </a:xfrm>
        </p:spPr>
        <p:txBody>
          <a:bodyPr>
            <a:normAutofit/>
          </a:bodyPr>
          <a:lstStyle/>
          <a:p>
            <a:pPr marL="0" indent="0">
              <a:buNone/>
            </a:pPr>
            <a:r>
              <a:rPr lang="en-US" sz="4000" b="1" dirty="0" err="1"/>
              <a:t>Câu</a:t>
            </a:r>
            <a:r>
              <a:rPr lang="en-US" sz="4000" b="1" dirty="0"/>
              <a:t> 7:</a:t>
            </a:r>
            <a:r>
              <a:rPr lang="en-US" sz="4000" dirty="0"/>
              <a:t> </a:t>
            </a:r>
            <a:r>
              <a:rPr lang="en-US" sz="4000" dirty="0" err="1"/>
              <a:t>Trong</a:t>
            </a:r>
            <a:r>
              <a:rPr lang="en-US" sz="4000" dirty="0"/>
              <a:t> </a:t>
            </a:r>
            <a:r>
              <a:rPr lang="en-US" sz="4000" dirty="0" err="1"/>
              <a:t>quá</a:t>
            </a:r>
            <a:r>
              <a:rPr lang="en-US" sz="4000" dirty="0"/>
              <a:t> </a:t>
            </a:r>
            <a:r>
              <a:rPr lang="en-US" sz="4000" dirty="0" err="1"/>
              <a:t>trình</a:t>
            </a:r>
            <a:r>
              <a:rPr lang="en-US" sz="4000" dirty="0"/>
              <a:t> </a:t>
            </a:r>
            <a:r>
              <a:rPr lang="en-US" sz="4000" dirty="0" err="1"/>
              <a:t>hô</a:t>
            </a:r>
            <a:r>
              <a:rPr lang="en-US" sz="4000" dirty="0"/>
              <a:t> </a:t>
            </a:r>
            <a:r>
              <a:rPr lang="en-US" sz="4000" dirty="0" err="1"/>
              <a:t>hấp</a:t>
            </a:r>
            <a:r>
              <a:rPr lang="en-US" sz="4000" dirty="0"/>
              <a:t>, con </a:t>
            </a:r>
            <a:r>
              <a:rPr lang="en-US" sz="4000" dirty="0" err="1"/>
              <a:t>người</a:t>
            </a:r>
            <a:r>
              <a:rPr lang="en-US" sz="4000" dirty="0"/>
              <a:t> </a:t>
            </a:r>
            <a:r>
              <a:rPr lang="en-US" sz="4000" dirty="0" err="1"/>
              <a:t>sử</a:t>
            </a:r>
            <a:r>
              <a:rPr lang="en-US" sz="4000" dirty="0"/>
              <a:t> </a:t>
            </a:r>
            <a:r>
              <a:rPr lang="en-US" sz="4000" dirty="0" err="1"/>
              <a:t>dụng</a:t>
            </a:r>
            <a:r>
              <a:rPr lang="en-US" sz="4000" dirty="0"/>
              <a:t> </a:t>
            </a:r>
            <a:r>
              <a:rPr lang="en-US" sz="4000" dirty="0" err="1"/>
              <a:t>khí</a:t>
            </a:r>
            <a:r>
              <a:rPr lang="en-US" sz="4000" dirty="0"/>
              <a:t> </a:t>
            </a:r>
            <a:r>
              <a:rPr lang="en-US" sz="4000" dirty="0" err="1"/>
              <a:t>gì</a:t>
            </a:r>
            <a:r>
              <a:rPr lang="en-US" sz="4000" dirty="0"/>
              <a:t> </a:t>
            </a:r>
            <a:r>
              <a:rPr lang="en-US" sz="4000" dirty="0" err="1"/>
              <a:t>và</a:t>
            </a:r>
            <a:r>
              <a:rPr lang="en-US" sz="4000" dirty="0"/>
              <a:t> </a:t>
            </a:r>
            <a:r>
              <a:rPr lang="en-US" sz="4000" dirty="0" err="1"/>
              <a:t>loại</a:t>
            </a:r>
            <a:r>
              <a:rPr lang="en-US" sz="4000" dirty="0"/>
              <a:t> </a:t>
            </a:r>
            <a:r>
              <a:rPr lang="en-US" sz="4000" dirty="0" err="1"/>
              <a:t>thải</a:t>
            </a:r>
            <a:r>
              <a:rPr lang="en-US" sz="4000" dirty="0"/>
              <a:t> </a:t>
            </a:r>
            <a:r>
              <a:rPr lang="en-US" sz="4000" dirty="0" err="1"/>
              <a:t>ra</a:t>
            </a:r>
            <a:r>
              <a:rPr lang="en-US" sz="4000" dirty="0"/>
              <a:t> </a:t>
            </a:r>
            <a:r>
              <a:rPr lang="en-US" sz="4000" dirty="0" err="1"/>
              <a:t>khí</a:t>
            </a:r>
            <a:r>
              <a:rPr lang="en-US" sz="4000" dirty="0"/>
              <a:t> </a:t>
            </a:r>
            <a:r>
              <a:rPr lang="en-US" sz="4000" dirty="0" err="1"/>
              <a:t>gì</a:t>
            </a:r>
            <a:r>
              <a:rPr lang="en-US" sz="4000" dirty="0"/>
              <a:t>?</a:t>
            </a:r>
          </a:p>
          <a:p>
            <a:pPr marL="0" indent="0">
              <a:buNone/>
            </a:pPr>
            <a:endParaRPr lang="en-US" sz="4000" dirty="0"/>
          </a:p>
          <a:p>
            <a:pPr marL="742950" indent="-742950">
              <a:buAutoNum type="alphaUcPeriod"/>
            </a:pPr>
            <a:r>
              <a:rPr lang="en-US" sz="4000" dirty="0" err="1"/>
              <a:t>Sử</a:t>
            </a:r>
            <a:r>
              <a:rPr lang="en-US" sz="4000" dirty="0"/>
              <a:t> </a:t>
            </a:r>
            <a:r>
              <a:rPr lang="en-US" sz="4000" dirty="0" err="1"/>
              <a:t>dụng</a:t>
            </a:r>
            <a:r>
              <a:rPr lang="en-US" sz="4000" dirty="0"/>
              <a:t> </a:t>
            </a:r>
            <a:r>
              <a:rPr lang="en-US" sz="4000" dirty="0" err="1"/>
              <a:t>khí</a:t>
            </a:r>
            <a:r>
              <a:rPr lang="en-US" sz="4000" dirty="0"/>
              <a:t> nitrogen </a:t>
            </a:r>
            <a:r>
              <a:rPr lang="en-US" sz="4000" dirty="0" err="1"/>
              <a:t>và</a:t>
            </a:r>
            <a:r>
              <a:rPr lang="en-US" sz="4000" dirty="0"/>
              <a:t> </a:t>
            </a:r>
            <a:r>
              <a:rPr lang="en-US" sz="4000" dirty="0" err="1"/>
              <a:t>loại</a:t>
            </a:r>
            <a:r>
              <a:rPr lang="en-US" sz="4000" dirty="0"/>
              <a:t> </a:t>
            </a:r>
            <a:r>
              <a:rPr lang="en-US" sz="4000" dirty="0" err="1"/>
              <a:t>thải</a:t>
            </a:r>
            <a:r>
              <a:rPr lang="en-US" sz="4000" dirty="0"/>
              <a:t> </a:t>
            </a:r>
            <a:r>
              <a:rPr lang="en-US" sz="4000" dirty="0" err="1"/>
              <a:t>khí</a:t>
            </a:r>
            <a:r>
              <a:rPr lang="en-US" sz="4000" dirty="0"/>
              <a:t> carbonic</a:t>
            </a:r>
          </a:p>
          <a:p>
            <a:pPr marL="742950" indent="-742950">
              <a:buAutoNum type="alphaUcPeriod"/>
            </a:pPr>
            <a:r>
              <a:rPr lang="en-US" sz="4000" dirty="0" err="1"/>
              <a:t>Sử</a:t>
            </a:r>
            <a:r>
              <a:rPr lang="en-US" sz="4000" dirty="0"/>
              <a:t> </a:t>
            </a:r>
            <a:r>
              <a:rPr lang="en-US" sz="4000" dirty="0" err="1"/>
              <a:t>dụng</a:t>
            </a:r>
            <a:r>
              <a:rPr lang="en-US" sz="4000" dirty="0"/>
              <a:t> </a:t>
            </a:r>
            <a:r>
              <a:rPr lang="en-US" sz="4000" dirty="0" err="1"/>
              <a:t>khí</a:t>
            </a:r>
            <a:r>
              <a:rPr lang="en-US" sz="4000" dirty="0"/>
              <a:t> carbonic </a:t>
            </a:r>
            <a:r>
              <a:rPr lang="en-US" sz="4000" dirty="0" err="1"/>
              <a:t>và</a:t>
            </a:r>
            <a:r>
              <a:rPr lang="en-US" sz="4000" dirty="0"/>
              <a:t> </a:t>
            </a:r>
            <a:r>
              <a:rPr lang="en-US" sz="4000" dirty="0" err="1"/>
              <a:t>loại</a:t>
            </a:r>
            <a:r>
              <a:rPr lang="en-US" sz="4000" dirty="0"/>
              <a:t> </a:t>
            </a:r>
            <a:r>
              <a:rPr lang="en-US" sz="4000" dirty="0" err="1"/>
              <a:t>thải</a:t>
            </a:r>
            <a:r>
              <a:rPr lang="en-US" sz="4000" dirty="0"/>
              <a:t> </a:t>
            </a:r>
            <a:r>
              <a:rPr lang="en-US" sz="4000" dirty="0" err="1"/>
              <a:t>khí</a:t>
            </a:r>
            <a:r>
              <a:rPr lang="en-US" sz="4000" dirty="0"/>
              <a:t> oxygen</a:t>
            </a:r>
          </a:p>
          <a:p>
            <a:pPr marL="742950" indent="-742950">
              <a:buAutoNum type="alphaUcPeriod"/>
            </a:pPr>
            <a:r>
              <a:rPr lang="en-US" sz="4000" dirty="0" err="1"/>
              <a:t>Sử</a:t>
            </a:r>
            <a:r>
              <a:rPr lang="en-US" sz="4000" dirty="0"/>
              <a:t> </a:t>
            </a:r>
            <a:r>
              <a:rPr lang="en-US" sz="4000" dirty="0" err="1"/>
              <a:t>dụng</a:t>
            </a:r>
            <a:r>
              <a:rPr lang="en-US" sz="4000" dirty="0"/>
              <a:t> </a:t>
            </a:r>
            <a:r>
              <a:rPr lang="en-US" sz="4000" dirty="0" err="1"/>
              <a:t>khí</a:t>
            </a:r>
            <a:r>
              <a:rPr lang="en-US" sz="4000" dirty="0"/>
              <a:t> oxygen </a:t>
            </a:r>
            <a:r>
              <a:rPr lang="en-US" sz="4000" dirty="0" err="1"/>
              <a:t>và</a:t>
            </a:r>
            <a:r>
              <a:rPr lang="en-US" sz="4000" dirty="0"/>
              <a:t> </a:t>
            </a:r>
            <a:r>
              <a:rPr lang="en-US" sz="4000" dirty="0" err="1"/>
              <a:t>loại</a:t>
            </a:r>
            <a:r>
              <a:rPr lang="en-US" sz="4000" dirty="0"/>
              <a:t> </a:t>
            </a:r>
            <a:r>
              <a:rPr lang="en-US" sz="4000" dirty="0" err="1"/>
              <a:t>thải</a:t>
            </a:r>
            <a:r>
              <a:rPr lang="en-US" sz="4000" dirty="0"/>
              <a:t> </a:t>
            </a:r>
            <a:r>
              <a:rPr lang="en-US" sz="4000" dirty="0" err="1"/>
              <a:t>khí</a:t>
            </a:r>
            <a:r>
              <a:rPr lang="en-US" sz="4000" dirty="0"/>
              <a:t> carbonic</a:t>
            </a:r>
          </a:p>
          <a:p>
            <a:pPr marL="742950" indent="-742950">
              <a:buAutoNum type="alphaUcPeriod"/>
            </a:pPr>
            <a:r>
              <a:rPr lang="en-US" sz="4000" dirty="0" err="1"/>
              <a:t>Sử</a:t>
            </a:r>
            <a:r>
              <a:rPr lang="en-US" sz="4000" dirty="0"/>
              <a:t> </a:t>
            </a:r>
            <a:r>
              <a:rPr lang="en-US" sz="4000" dirty="0" err="1"/>
              <a:t>dụng</a:t>
            </a:r>
            <a:r>
              <a:rPr lang="en-US" sz="4000" dirty="0"/>
              <a:t> </a:t>
            </a:r>
            <a:r>
              <a:rPr lang="en-US" sz="4000" dirty="0" err="1"/>
              <a:t>khí</a:t>
            </a:r>
            <a:r>
              <a:rPr lang="en-US" sz="4000" dirty="0"/>
              <a:t> oxygen </a:t>
            </a:r>
            <a:r>
              <a:rPr lang="en-US" sz="4000" dirty="0" err="1"/>
              <a:t>và</a:t>
            </a:r>
            <a:r>
              <a:rPr lang="en-US" sz="4000" dirty="0"/>
              <a:t> </a:t>
            </a:r>
            <a:r>
              <a:rPr lang="en-US" sz="4000" dirty="0" err="1"/>
              <a:t>loại</a:t>
            </a:r>
            <a:r>
              <a:rPr lang="en-US" sz="4000" dirty="0"/>
              <a:t> </a:t>
            </a:r>
            <a:r>
              <a:rPr lang="en-US" sz="4000" dirty="0" err="1"/>
              <a:t>thải</a:t>
            </a:r>
            <a:r>
              <a:rPr lang="en-US" sz="4000" dirty="0"/>
              <a:t> </a:t>
            </a:r>
            <a:r>
              <a:rPr lang="en-US" sz="4000" dirty="0" err="1"/>
              <a:t>khí</a:t>
            </a:r>
            <a:r>
              <a:rPr lang="en-US" sz="4000" dirty="0"/>
              <a:t> nitrogen</a:t>
            </a:r>
          </a:p>
          <a:p>
            <a:pPr marL="0" indent="0">
              <a:buNone/>
            </a:pPr>
            <a:endParaRPr lang="en-US" sz="4000" dirty="0">
              <a:latin typeface="+mj-lt"/>
            </a:endParaRPr>
          </a:p>
        </p:txBody>
      </p:sp>
      <p:sp>
        <p:nvSpPr>
          <p:cNvPr id="3" name="Oval 2"/>
          <p:cNvSpPr/>
          <p:nvPr/>
        </p:nvSpPr>
        <p:spPr>
          <a:xfrm>
            <a:off x="1295400" y="5295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3899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BCF147-ECEE-9A1F-6857-0C1DEB517814}"/>
              </a:ext>
            </a:extLst>
          </p:cNvPr>
          <p:cNvSpPr>
            <a:spLocks noGrp="1"/>
          </p:cNvSpPr>
          <p:nvPr>
            <p:ph idx="1"/>
          </p:nvPr>
        </p:nvSpPr>
        <p:spPr>
          <a:xfrm>
            <a:off x="1219200" y="1790700"/>
            <a:ext cx="15773400" cy="6527007"/>
          </a:xfrm>
        </p:spPr>
        <p:txBody>
          <a:bodyPr>
            <a:normAutofit/>
          </a:bodyPr>
          <a:lstStyle/>
          <a:p>
            <a:pPr marL="0" indent="0">
              <a:buNone/>
            </a:pPr>
            <a:r>
              <a:rPr lang="en-US" sz="4000" b="1" dirty="0" err="1"/>
              <a:t>Câu</a:t>
            </a:r>
            <a:r>
              <a:rPr lang="en-US" sz="4000" b="1" dirty="0"/>
              <a:t> 8:</a:t>
            </a:r>
            <a:r>
              <a:rPr lang="en-US" sz="4000" dirty="0"/>
              <a:t> </a:t>
            </a:r>
            <a:r>
              <a:rPr lang="en-US" sz="4000" dirty="0" err="1"/>
              <a:t>Bộ</a:t>
            </a:r>
            <a:r>
              <a:rPr lang="en-US" sz="4000" dirty="0"/>
              <a:t> </a:t>
            </a:r>
            <a:r>
              <a:rPr lang="en-US" sz="4000" dirty="0" err="1"/>
              <a:t>phận</a:t>
            </a:r>
            <a:r>
              <a:rPr lang="en-US" sz="4000" dirty="0"/>
              <a:t> </a:t>
            </a:r>
            <a:r>
              <a:rPr lang="en-US" sz="4000" dirty="0" err="1"/>
              <a:t>nào</a:t>
            </a:r>
            <a:r>
              <a:rPr lang="en-US" sz="4000" dirty="0"/>
              <a:t> </a:t>
            </a:r>
            <a:r>
              <a:rPr lang="en-US" sz="4000" dirty="0" err="1"/>
              <a:t>dưới</a:t>
            </a:r>
            <a:r>
              <a:rPr lang="en-US" sz="4000" dirty="0"/>
              <a:t> </a:t>
            </a:r>
            <a:r>
              <a:rPr lang="en-US" sz="4000" dirty="0" err="1"/>
              <a:t>đây</a:t>
            </a:r>
            <a:r>
              <a:rPr lang="en-US" sz="4000" dirty="0"/>
              <a:t> </a:t>
            </a:r>
            <a:r>
              <a:rPr lang="en-US" sz="4000" dirty="0" err="1"/>
              <a:t>ngoài</a:t>
            </a:r>
            <a:r>
              <a:rPr lang="en-US" sz="4000" dirty="0"/>
              <a:t> </a:t>
            </a:r>
            <a:r>
              <a:rPr lang="en-US" sz="4000" dirty="0" err="1"/>
              <a:t>chức</a:t>
            </a:r>
            <a:r>
              <a:rPr lang="en-US" sz="4000" dirty="0"/>
              <a:t> </a:t>
            </a:r>
            <a:r>
              <a:rPr lang="en-US" sz="4000" dirty="0" err="1"/>
              <a:t>năng</a:t>
            </a:r>
            <a:r>
              <a:rPr lang="en-US" sz="4000" dirty="0"/>
              <a:t> </a:t>
            </a:r>
            <a:r>
              <a:rPr lang="en-US" sz="4000" dirty="0" err="1"/>
              <a:t>hô</a:t>
            </a:r>
            <a:r>
              <a:rPr lang="en-US" sz="4000" dirty="0"/>
              <a:t> </a:t>
            </a:r>
            <a:r>
              <a:rPr lang="en-US" sz="4000" dirty="0" err="1"/>
              <a:t>hấp</a:t>
            </a:r>
            <a:r>
              <a:rPr lang="en-US" sz="4000" dirty="0"/>
              <a:t> </a:t>
            </a:r>
            <a:r>
              <a:rPr lang="en-US" sz="4000" dirty="0" err="1"/>
              <a:t>còn</a:t>
            </a:r>
            <a:r>
              <a:rPr lang="en-US" sz="4000" dirty="0"/>
              <a:t> </a:t>
            </a:r>
            <a:r>
              <a:rPr lang="en-US" sz="4000" dirty="0" err="1"/>
              <a:t>kiêm</a:t>
            </a:r>
            <a:r>
              <a:rPr lang="en-US" sz="4000" dirty="0"/>
              <a:t> </a:t>
            </a:r>
            <a:r>
              <a:rPr lang="en-US" sz="4000" dirty="0" err="1"/>
              <a:t>thêm</a:t>
            </a:r>
            <a:r>
              <a:rPr lang="en-US" sz="4000" dirty="0"/>
              <a:t> </a:t>
            </a:r>
            <a:r>
              <a:rPr lang="en-US" sz="4000" dirty="0" err="1"/>
              <a:t>vai</a:t>
            </a:r>
            <a:r>
              <a:rPr lang="en-US" sz="4000" dirty="0"/>
              <a:t> </a:t>
            </a:r>
            <a:r>
              <a:rPr lang="en-US" sz="4000" dirty="0" err="1"/>
              <a:t>trò</a:t>
            </a:r>
            <a:r>
              <a:rPr lang="en-US" sz="4000" dirty="0"/>
              <a:t> </a:t>
            </a:r>
            <a:r>
              <a:rPr lang="en-US" sz="4000" dirty="0" err="1"/>
              <a:t>khác</a:t>
            </a:r>
            <a:r>
              <a:rPr lang="en-US" sz="4000" dirty="0"/>
              <a:t>?</a:t>
            </a:r>
          </a:p>
          <a:p>
            <a:pPr marL="0" indent="0">
              <a:buNone/>
            </a:pPr>
            <a:endParaRPr lang="en-US" sz="4000" dirty="0"/>
          </a:p>
          <a:p>
            <a:pPr marL="0" indent="0">
              <a:buNone/>
            </a:pPr>
            <a:r>
              <a:rPr lang="en-US" sz="4000" dirty="0"/>
              <a:t>A. </a:t>
            </a:r>
            <a:r>
              <a:rPr lang="en-US" sz="4000" dirty="0" err="1"/>
              <a:t>Khí</a:t>
            </a:r>
            <a:r>
              <a:rPr lang="en-US" sz="4000" dirty="0"/>
              <a:t> </a:t>
            </a:r>
            <a:r>
              <a:rPr lang="en-US" sz="4000" dirty="0" err="1"/>
              <a:t>quản</a:t>
            </a:r>
            <a:r>
              <a:rPr lang="en-US" sz="4000" dirty="0"/>
              <a:t>					</a:t>
            </a:r>
          </a:p>
          <a:p>
            <a:pPr marL="0" indent="0">
              <a:buNone/>
            </a:pPr>
            <a:r>
              <a:rPr lang="en-US" sz="4000" dirty="0"/>
              <a:t>B. </a:t>
            </a:r>
            <a:r>
              <a:rPr lang="en-US" sz="4000" dirty="0" err="1"/>
              <a:t>Thanh</a:t>
            </a:r>
            <a:r>
              <a:rPr lang="en-US" sz="4000" dirty="0"/>
              <a:t> </a:t>
            </a:r>
            <a:r>
              <a:rPr lang="en-US" sz="4000" dirty="0" err="1"/>
              <a:t>quản</a:t>
            </a:r>
            <a:endParaRPr lang="en-US" sz="4000" dirty="0"/>
          </a:p>
          <a:p>
            <a:pPr marL="0" indent="0">
              <a:buNone/>
            </a:pPr>
            <a:r>
              <a:rPr lang="en-US" sz="4000" dirty="0"/>
              <a:t>C. </a:t>
            </a:r>
            <a:r>
              <a:rPr lang="en-US" sz="4000" dirty="0" err="1"/>
              <a:t>Phổi</a:t>
            </a:r>
            <a:r>
              <a:rPr lang="en-US" sz="4000" dirty="0"/>
              <a:t>					</a:t>
            </a:r>
          </a:p>
          <a:p>
            <a:pPr marL="0" indent="0">
              <a:buNone/>
            </a:pPr>
            <a:r>
              <a:rPr lang="en-US" sz="4000" dirty="0"/>
              <a:t>D. </a:t>
            </a:r>
            <a:r>
              <a:rPr lang="en-US" sz="4000" dirty="0" err="1"/>
              <a:t>Phế</a:t>
            </a:r>
            <a:r>
              <a:rPr lang="en-US" sz="4000" dirty="0"/>
              <a:t> </a:t>
            </a:r>
            <a:r>
              <a:rPr lang="en-US" sz="4000" dirty="0" err="1"/>
              <a:t>quản</a:t>
            </a:r>
            <a:endParaRPr lang="en-US" sz="4000" dirty="0"/>
          </a:p>
        </p:txBody>
      </p:sp>
      <p:sp>
        <p:nvSpPr>
          <p:cNvPr id="3" name="Oval 2"/>
          <p:cNvSpPr/>
          <p:nvPr/>
        </p:nvSpPr>
        <p:spPr>
          <a:xfrm>
            <a:off x="1143000" y="4533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17973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BCF147-ECEE-9A1F-6857-0C1DEB517814}"/>
              </a:ext>
            </a:extLst>
          </p:cNvPr>
          <p:cNvSpPr>
            <a:spLocks noGrp="1"/>
          </p:cNvSpPr>
          <p:nvPr>
            <p:ph idx="1"/>
          </p:nvPr>
        </p:nvSpPr>
        <p:spPr>
          <a:xfrm>
            <a:off x="1257300" y="2738438"/>
            <a:ext cx="15773400" cy="6527007"/>
          </a:xfrm>
        </p:spPr>
        <p:txBody>
          <a:bodyPr>
            <a:normAutofit/>
          </a:bodyPr>
          <a:lstStyle/>
          <a:p>
            <a:pPr marL="0" indent="0">
              <a:buNone/>
            </a:pPr>
            <a:r>
              <a:rPr lang="en-US" sz="4000" b="1" dirty="0" err="1"/>
              <a:t>Câu</a:t>
            </a:r>
            <a:r>
              <a:rPr lang="en-US" sz="4000" b="1" dirty="0"/>
              <a:t> 9:</a:t>
            </a:r>
            <a:r>
              <a:rPr lang="en-US" sz="4000" dirty="0"/>
              <a:t> </a:t>
            </a:r>
            <a:r>
              <a:rPr lang="en-US" sz="4000" dirty="0" err="1"/>
              <a:t>Bộ</a:t>
            </a:r>
            <a:r>
              <a:rPr lang="en-US" sz="4000" dirty="0"/>
              <a:t> </a:t>
            </a:r>
            <a:r>
              <a:rPr lang="en-US" sz="4000" dirty="0" err="1"/>
              <a:t>phận</a:t>
            </a:r>
            <a:r>
              <a:rPr lang="en-US" sz="4000" dirty="0"/>
              <a:t> </a:t>
            </a:r>
            <a:r>
              <a:rPr lang="en-US" sz="4000" dirty="0" err="1"/>
              <a:t>nào</a:t>
            </a:r>
            <a:r>
              <a:rPr lang="en-US" sz="4000" dirty="0"/>
              <a:t> </a:t>
            </a:r>
            <a:r>
              <a:rPr lang="en-US" sz="4000" dirty="0" err="1"/>
              <a:t>dưới</a:t>
            </a:r>
            <a:r>
              <a:rPr lang="en-US" sz="4000" dirty="0"/>
              <a:t> </a:t>
            </a:r>
            <a:r>
              <a:rPr lang="en-US" sz="4000" dirty="0" err="1"/>
              <a:t>đây</a:t>
            </a:r>
            <a:r>
              <a:rPr lang="en-US" sz="4000" dirty="0"/>
              <a:t> </a:t>
            </a:r>
            <a:r>
              <a:rPr lang="en-US" sz="4000" dirty="0" err="1"/>
              <a:t>không</a:t>
            </a:r>
            <a:r>
              <a:rPr lang="en-US" sz="4000" dirty="0"/>
              <a:t> </a:t>
            </a:r>
            <a:r>
              <a:rPr lang="en-US" sz="4000" dirty="0" err="1"/>
              <a:t>thuộc</a:t>
            </a:r>
            <a:r>
              <a:rPr lang="en-US" sz="4000" dirty="0"/>
              <a:t> </a:t>
            </a:r>
            <a:r>
              <a:rPr lang="en-US" sz="4000" dirty="0" err="1"/>
              <a:t>hệ</a:t>
            </a:r>
            <a:r>
              <a:rPr lang="en-US" sz="4000" dirty="0"/>
              <a:t> </a:t>
            </a:r>
            <a:r>
              <a:rPr lang="en-US" sz="4000" dirty="0" err="1"/>
              <a:t>hô</a:t>
            </a:r>
            <a:r>
              <a:rPr lang="en-US" sz="4000" dirty="0"/>
              <a:t> </a:t>
            </a:r>
            <a:r>
              <a:rPr lang="en-US" sz="4000" dirty="0" err="1"/>
              <a:t>hấp</a:t>
            </a:r>
            <a:r>
              <a:rPr lang="en-US" sz="4000" dirty="0"/>
              <a:t>?</a:t>
            </a:r>
          </a:p>
          <a:p>
            <a:pPr marL="0" indent="0">
              <a:buNone/>
            </a:pPr>
            <a:endParaRPr lang="en-US" sz="4000" dirty="0"/>
          </a:p>
          <a:p>
            <a:pPr marL="0" indent="0">
              <a:buNone/>
            </a:pPr>
            <a:r>
              <a:rPr lang="en-US" sz="4000" dirty="0"/>
              <a:t>A. </a:t>
            </a:r>
            <a:r>
              <a:rPr lang="en-US" sz="4000" dirty="0" err="1"/>
              <a:t>Thanh</a:t>
            </a:r>
            <a:r>
              <a:rPr lang="en-US" sz="4000" dirty="0"/>
              <a:t> </a:t>
            </a:r>
            <a:r>
              <a:rPr lang="en-US" sz="4000" dirty="0" err="1"/>
              <a:t>quản</a:t>
            </a:r>
            <a:r>
              <a:rPr lang="en-US" sz="4000" dirty="0"/>
              <a:t>				</a:t>
            </a:r>
          </a:p>
          <a:p>
            <a:pPr marL="0" indent="0">
              <a:buNone/>
            </a:pPr>
            <a:r>
              <a:rPr lang="en-US" sz="4000" dirty="0"/>
              <a:t>B. </a:t>
            </a:r>
            <a:r>
              <a:rPr lang="en-US" sz="4000" dirty="0" err="1"/>
              <a:t>Thực</a:t>
            </a:r>
            <a:r>
              <a:rPr lang="en-US" sz="4000" dirty="0"/>
              <a:t> </a:t>
            </a:r>
            <a:r>
              <a:rPr lang="en-US" sz="4000" dirty="0" err="1"/>
              <a:t>quản</a:t>
            </a:r>
            <a:endParaRPr lang="en-US" sz="4000" dirty="0"/>
          </a:p>
          <a:p>
            <a:pPr marL="0" indent="0">
              <a:buNone/>
            </a:pPr>
            <a:r>
              <a:rPr lang="en-US" sz="4000" dirty="0"/>
              <a:t>C. </a:t>
            </a:r>
            <a:r>
              <a:rPr lang="en-US" sz="4000" dirty="0" err="1"/>
              <a:t>Khí</a:t>
            </a:r>
            <a:r>
              <a:rPr lang="en-US" sz="4000" dirty="0"/>
              <a:t> </a:t>
            </a:r>
            <a:r>
              <a:rPr lang="en-US" sz="4000" dirty="0" err="1"/>
              <a:t>quản</a:t>
            </a:r>
            <a:r>
              <a:rPr lang="en-US" sz="4000" dirty="0"/>
              <a:t>					</a:t>
            </a:r>
          </a:p>
          <a:p>
            <a:pPr marL="0" indent="0">
              <a:buNone/>
            </a:pPr>
            <a:r>
              <a:rPr lang="en-US" sz="4000" dirty="0"/>
              <a:t>D. </a:t>
            </a:r>
            <a:r>
              <a:rPr lang="en-US" sz="4000" dirty="0" err="1"/>
              <a:t>Phế</a:t>
            </a:r>
            <a:r>
              <a:rPr lang="en-US" sz="4000" dirty="0"/>
              <a:t> </a:t>
            </a:r>
            <a:r>
              <a:rPr lang="en-US" sz="4000" dirty="0" err="1"/>
              <a:t>quản</a:t>
            </a:r>
            <a:endParaRPr lang="en-US" sz="4000" dirty="0"/>
          </a:p>
        </p:txBody>
      </p:sp>
      <p:sp>
        <p:nvSpPr>
          <p:cNvPr id="5" name="Oval 4"/>
          <p:cNvSpPr/>
          <p:nvPr/>
        </p:nvSpPr>
        <p:spPr>
          <a:xfrm>
            <a:off x="1219200" y="4914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25443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3695260"/>
              </p:ext>
            </p:extLst>
          </p:nvPr>
        </p:nvGraphicFramePr>
        <p:xfrm>
          <a:off x="457200" y="1790700"/>
          <a:ext cx="16764000" cy="5029200"/>
        </p:xfrm>
        <a:graphic>
          <a:graphicData uri="http://schemas.openxmlformats.org/drawingml/2006/table">
            <a:tbl>
              <a:tblPr firstRow="1" firstCol="1" bandRow="1">
                <a:tableStyleId>{5C22544A-7EE6-4342-B048-85BDC9FD1C3A}</a:tableStyleId>
              </a:tblPr>
              <a:tblGrid>
                <a:gridCol w="7620000">
                  <a:extLst>
                    <a:ext uri="{9D8B030D-6E8A-4147-A177-3AD203B41FA5}">
                      <a16:colId xmlns:a16="http://schemas.microsoft.com/office/drawing/2014/main" val="20000"/>
                    </a:ext>
                  </a:extLst>
                </a:gridCol>
                <a:gridCol w="9144000">
                  <a:extLst>
                    <a:ext uri="{9D8B030D-6E8A-4147-A177-3AD203B41FA5}">
                      <a16:colId xmlns:a16="http://schemas.microsoft.com/office/drawing/2014/main" val="20001"/>
                    </a:ext>
                  </a:extLst>
                </a:gridCol>
              </a:tblGrid>
              <a:tr h="838200">
                <a:tc>
                  <a:txBody>
                    <a:bodyPr/>
                    <a:lstStyle/>
                    <a:p>
                      <a:pPr marL="0" marR="0" algn="ctr">
                        <a:spcBef>
                          <a:spcPts val="0"/>
                        </a:spcBef>
                        <a:spcAft>
                          <a:spcPts val="0"/>
                        </a:spcAft>
                      </a:pPr>
                      <a:r>
                        <a:rPr lang="en-US" sz="4000">
                          <a:effectLst/>
                          <a:latin typeface="Times New Roman" pitchFamily="18" charset="0"/>
                          <a:cs typeface="Times New Roman" pitchFamily="18" charset="0"/>
                        </a:rPr>
                        <a:t>Cột A</a:t>
                      </a:r>
                      <a:endParaRPr lang="en-US" sz="400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4000" dirty="0" err="1">
                          <a:effectLst/>
                          <a:latin typeface="Times New Roman" pitchFamily="18" charset="0"/>
                          <a:cs typeface="Times New Roman" pitchFamily="18" charset="0"/>
                        </a:rPr>
                        <a:t>Cột</a:t>
                      </a:r>
                      <a:r>
                        <a:rPr lang="en-US" sz="4000" dirty="0">
                          <a:effectLst/>
                          <a:latin typeface="Times New Roman" pitchFamily="18" charset="0"/>
                          <a:cs typeface="Times New Roman" pitchFamily="18" charset="0"/>
                        </a:rPr>
                        <a:t> B</a:t>
                      </a:r>
                      <a:endParaRPr lang="en-US" sz="4000" dirty="0">
                        <a:solidFill>
                          <a:srgbClr val="00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838200">
                <a:tc>
                  <a:txBody>
                    <a:bodyPr/>
                    <a:lstStyle/>
                    <a:p>
                      <a:pPr marL="0" marR="0" algn="just">
                        <a:spcBef>
                          <a:spcPts val="0"/>
                        </a:spcBef>
                        <a:spcAft>
                          <a:spcPts val="0"/>
                        </a:spcAft>
                      </a:pPr>
                      <a:r>
                        <a:rPr lang="en-US" sz="4000">
                          <a:effectLst/>
                          <a:latin typeface="Times New Roman" pitchFamily="18" charset="0"/>
                          <a:cs typeface="Times New Roman" pitchFamily="18" charset="0"/>
                        </a:rPr>
                        <a:t>1. Lông mũi</a:t>
                      </a:r>
                      <a:endParaRPr lang="en-US" sz="400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US" sz="4000">
                          <a:effectLst/>
                          <a:latin typeface="Times New Roman" pitchFamily="18" charset="0"/>
                          <a:cs typeface="Times New Roman" pitchFamily="18" charset="0"/>
                        </a:rPr>
                        <a:t>a. sưởi ấm không khí vào phổi.</a:t>
                      </a:r>
                      <a:endParaRPr lang="en-US" sz="4000">
                        <a:solidFill>
                          <a:srgbClr val="00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1676400">
                <a:tc>
                  <a:txBody>
                    <a:bodyPr/>
                    <a:lstStyle/>
                    <a:p>
                      <a:pPr marL="0" marR="0" algn="just">
                        <a:spcBef>
                          <a:spcPts val="0"/>
                        </a:spcBef>
                        <a:spcAft>
                          <a:spcPts val="0"/>
                        </a:spcAft>
                      </a:pPr>
                      <a:r>
                        <a:rPr lang="en-US" sz="4000">
                          <a:effectLst/>
                          <a:latin typeface="Times New Roman" pitchFamily="18" charset="0"/>
                          <a:cs typeface="Times New Roman" pitchFamily="18" charset="0"/>
                        </a:rPr>
                        <a:t>2. Mạch máu nhỏ li ti</a:t>
                      </a:r>
                      <a:endParaRPr lang="en-US" sz="400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US" sz="4000">
                          <a:effectLst/>
                          <a:latin typeface="Times New Roman" pitchFamily="18" charset="0"/>
                          <a:cs typeface="Times New Roman" pitchFamily="18" charset="0"/>
                        </a:rPr>
                        <a:t>b. Cản bớt bụi làm không khí vào phổi sạch hơn.</a:t>
                      </a:r>
                      <a:endParaRPr lang="en-US" sz="4000">
                        <a:solidFill>
                          <a:srgbClr val="00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1676400">
                <a:tc>
                  <a:txBody>
                    <a:bodyPr/>
                    <a:lstStyle/>
                    <a:p>
                      <a:pPr marL="0" marR="0" algn="just">
                        <a:spcBef>
                          <a:spcPts val="0"/>
                        </a:spcBef>
                        <a:spcAft>
                          <a:spcPts val="0"/>
                        </a:spcAft>
                      </a:pPr>
                      <a:r>
                        <a:rPr lang="en-US" sz="4000">
                          <a:effectLst/>
                          <a:latin typeface="Times New Roman" pitchFamily="18" charset="0"/>
                          <a:cs typeface="Times New Roman" pitchFamily="18" charset="0"/>
                        </a:rPr>
                        <a:t>3. Chất nhầy</a:t>
                      </a:r>
                      <a:endParaRPr lang="en-US" sz="400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US" sz="4000" dirty="0">
                          <a:effectLst/>
                          <a:latin typeface="Times New Roman" pitchFamily="18" charset="0"/>
                          <a:cs typeface="Times New Roman" pitchFamily="18" charset="0"/>
                        </a:rPr>
                        <a:t>c. </a:t>
                      </a:r>
                      <a:r>
                        <a:rPr lang="en-US" sz="4000" dirty="0" err="1">
                          <a:effectLst/>
                          <a:latin typeface="Times New Roman" pitchFamily="18" charset="0"/>
                          <a:cs typeface="Times New Roman" pitchFamily="18" charset="0"/>
                        </a:rPr>
                        <a:t>diệt</a:t>
                      </a:r>
                      <a:r>
                        <a:rPr lang="en-US" sz="4000" dirty="0">
                          <a:effectLst/>
                          <a:latin typeface="Times New Roman" pitchFamily="18" charset="0"/>
                          <a:cs typeface="Times New Roman" pitchFamily="18" charset="0"/>
                        </a:rPr>
                        <a:t> vi </a:t>
                      </a:r>
                      <a:r>
                        <a:rPr lang="en-US" sz="4000" dirty="0" err="1">
                          <a:effectLst/>
                          <a:latin typeface="Times New Roman" pitchFamily="18" charset="0"/>
                          <a:cs typeface="Times New Roman" pitchFamily="18" charset="0"/>
                        </a:rPr>
                        <a:t>khuẩn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và</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làm</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ẩm</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không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khí</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vào</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phổi</a:t>
                      </a:r>
                      <a:r>
                        <a:rPr lang="en-US" sz="4000" dirty="0">
                          <a:effectLst/>
                          <a:latin typeface="Times New Roman" pitchFamily="18" charset="0"/>
                          <a:cs typeface="Times New Roman" pitchFamily="18" charset="0"/>
                        </a:rPr>
                        <a:t>.</a:t>
                      </a:r>
                      <a:endParaRPr lang="en-US" sz="4000" dirty="0">
                        <a:solidFill>
                          <a:srgbClr val="00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457200" y="369957"/>
            <a:ext cx="166268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Ghép</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nối</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các</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cột</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để</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hoàn</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thành</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vai</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trò</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của</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các</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bộ</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phận</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bên</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trong</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mũi</a:t>
            </a:r>
            <a:r>
              <a:rPr kumimoji="0" lang="en-US" sz="4000" b="0"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a:t>
            </a:r>
            <a:endParaRPr kumimoji="0" lang="en-US" sz="4000" b="0" i="0" u="none" strike="noStrike" cap="none" normalizeH="0" baseline="0" dirty="0">
              <a:ln>
                <a:noFill/>
              </a:ln>
              <a:solidFill>
                <a:srgbClr val="7030A0"/>
              </a:solidFill>
              <a:effectLst/>
              <a:latin typeface="Times New Roman" pitchFamily="18" charset="0"/>
              <a:cs typeface="Times New Roman" pitchFamily="18" charset="0"/>
            </a:endParaRPr>
          </a:p>
        </p:txBody>
      </p:sp>
      <p:sp>
        <p:nvSpPr>
          <p:cNvPr id="6" name="Rectangle 5"/>
          <p:cNvSpPr/>
          <p:nvPr/>
        </p:nvSpPr>
        <p:spPr>
          <a:xfrm>
            <a:off x="914400" y="7200900"/>
            <a:ext cx="2722220" cy="707886"/>
          </a:xfrm>
          <a:prstGeom prst="rect">
            <a:avLst/>
          </a:prstGeom>
        </p:spPr>
        <p:txBody>
          <a:bodyPr wrap="none">
            <a:spAutoFit/>
          </a:bodyPr>
          <a:lstStyle/>
          <a:p>
            <a:r>
              <a:rPr lang="en-US" sz="4000" dirty="0">
                <a:solidFill>
                  <a:srgbClr val="C00000"/>
                </a:solidFill>
                <a:latin typeface="Times New Roman" pitchFamily="18" charset="0"/>
                <a:cs typeface="Times New Roman" pitchFamily="18" charset="0"/>
              </a:rPr>
              <a:t>1-b; 2-a; 3-c</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spTree>
    <p:extLst>
      <p:ext uri="{BB962C8B-B14F-4D97-AF65-F5344CB8AC3E}">
        <p14:creationId xmlns:p14="http://schemas.microsoft.com/office/powerpoint/2010/main" val="108624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BCF147-ECEE-9A1F-6857-0C1DEB517814}"/>
              </a:ext>
            </a:extLst>
          </p:cNvPr>
          <p:cNvSpPr>
            <a:spLocks noGrp="1"/>
          </p:cNvSpPr>
          <p:nvPr>
            <p:ph idx="1"/>
          </p:nvPr>
        </p:nvSpPr>
        <p:spPr>
          <a:xfrm>
            <a:off x="1257300" y="2738438"/>
            <a:ext cx="15773400" cy="6527007"/>
          </a:xfrm>
        </p:spPr>
        <p:txBody>
          <a:bodyPr>
            <a:normAutofit/>
          </a:bodyPr>
          <a:lstStyle/>
          <a:p>
            <a:pPr marL="0" indent="0">
              <a:buNone/>
            </a:pPr>
            <a:r>
              <a:rPr lang="en-US" sz="4000" b="1" dirty="0" err="1"/>
              <a:t>Câu</a:t>
            </a:r>
            <a:r>
              <a:rPr lang="en-US" sz="4000" b="1" dirty="0"/>
              <a:t> 10:</a:t>
            </a:r>
            <a:r>
              <a:rPr lang="en-US" sz="4000" dirty="0"/>
              <a:t> </a:t>
            </a:r>
            <a:r>
              <a:rPr lang="en-US" sz="4000" dirty="0" err="1"/>
              <a:t>Để</a:t>
            </a:r>
            <a:r>
              <a:rPr lang="en-US" sz="4000" dirty="0"/>
              <a:t> </a:t>
            </a:r>
            <a:r>
              <a:rPr lang="en-US" sz="4000" dirty="0" err="1"/>
              <a:t>bảo</a:t>
            </a:r>
            <a:r>
              <a:rPr lang="en-US" sz="4000" dirty="0"/>
              <a:t> </a:t>
            </a:r>
            <a:r>
              <a:rPr lang="en-US" sz="4000" dirty="0" err="1"/>
              <a:t>vệ</a:t>
            </a:r>
            <a:r>
              <a:rPr lang="en-US" sz="4000" dirty="0"/>
              <a:t> </a:t>
            </a:r>
            <a:r>
              <a:rPr lang="en-US" sz="4000" dirty="0" err="1"/>
              <a:t>phổi</a:t>
            </a:r>
            <a:r>
              <a:rPr lang="en-US" sz="4000" dirty="0"/>
              <a:t> </a:t>
            </a:r>
            <a:r>
              <a:rPr lang="en-US" sz="4000" dirty="0" err="1"/>
              <a:t>và</a:t>
            </a:r>
            <a:r>
              <a:rPr lang="en-US" sz="4000" dirty="0"/>
              <a:t> </a:t>
            </a:r>
            <a:r>
              <a:rPr lang="en-US" sz="4000" dirty="0" err="1"/>
              <a:t>tăng</a:t>
            </a:r>
            <a:r>
              <a:rPr lang="en-US" sz="4000" dirty="0"/>
              <a:t> </a:t>
            </a:r>
            <a:r>
              <a:rPr lang="en-US" sz="4000" dirty="0" err="1"/>
              <a:t>hiệu</a:t>
            </a:r>
            <a:r>
              <a:rPr lang="en-US" sz="4000" dirty="0"/>
              <a:t> </a:t>
            </a:r>
            <a:r>
              <a:rPr lang="en-US" sz="4000" dirty="0" err="1"/>
              <a:t>quả</a:t>
            </a:r>
            <a:r>
              <a:rPr lang="en-US" sz="4000" dirty="0"/>
              <a:t> </a:t>
            </a:r>
            <a:r>
              <a:rPr lang="en-US" sz="4000" dirty="0" err="1"/>
              <a:t>hô</a:t>
            </a:r>
            <a:r>
              <a:rPr lang="en-US" sz="4000" dirty="0"/>
              <a:t> </a:t>
            </a:r>
            <a:r>
              <a:rPr lang="en-US" sz="4000" dirty="0" err="1"/>
              <a:t>hấp</a:t>
            </a:r>
            <a:r>
              <a:rPr lang="en-US" sz="4000" dirty="0"/>
              <a:t>, </a:t>
            </a:r>
            <a:r>
              <a:rPr lang="en-US" sz="4000" dirty="0" err="1"/>
              <a:t>chúng</a:t>
            </a:r>
            <a:r>
              <a:rPr lang="en-US" sz="4000" dirty="0"/>
              <a:t> ta </a:t>
            </a:r>
            <a:r>
              <a:rPr lang="en-US" sz="4000" dirty="0" err="1"/>
              <a:t>cần</a:t>
            </a:r>
            <a:r>
              <a:rPr lang="en-US" sz="4000" dirty="0"/>
              <a:t> </a:t>
            </a:r>
            <a:r>
              <a:rPr lang="en-US" sz="4000" dirty="0" err="1"/>
              <a:t>lưu</a:t>
            </a:r>
            <a:r>
              <a:rPr lang="en-US" sz="4000" dirty="0"/>
              <a:t> ý </a:t>
            </a:r>
            <a:r>
              <a:rPr lang="en-US" sz="4000" dirty="0" err="1"/>
              <a:t>điều</a:t>
            </a:r>
            <a:r>
              <a:rPr lang="en-US" sz="4000" dirty="0"/>
              <a:t> </a:t>
            </a:r>
            <a:r>
              <a:rPr lang="en-US" sz="4000" dirty="0" err="1"/>
              <a:t>nào</a:t>
            </a:r>
            <a:r>
              <a:rPr lang="en-US" sz="4000" dirty="0"/>
              <a:t> </a:t>
            </a:r>
            <a:r>
              <a:rPr lang="en-US" sz="4000" dirty="0" err="1"/>
              <a:t>sau</a:t>
            </a:r>
            <a:r>
              <a:rPr lang="en-US" sz="4000" dirty="0"/>
              <a:t> </a:t>
            </a:r>
            <a:r>
              <a:rPr lang="en-US" sz="4000" dirty="0" err="1"/>
              <a:t>đây</a:t>
            </a:r>
            <a:r>
              <a:rPr lang="en-US" sz="4000" dirty="0"/>
              <a:t>?</a:t>
            </a:r>
          </a:p>
          <a:p>
            <a:pPr marL="0" indent="0">
              <a:buNone/>
            </a:pPr>
            <a:endParaRPr lang="en-US" sz="4000" dirty="0"/>
          </a:p>
          <a:p>
            <a:pPr marL="0" indent="0">
              <a:buNone/>
            </a:pPr>
            <a:r>
              <a:rPr lang="en-US" sz="4000" dirty="0"/>
              <a:t>A. </a:t>
            </a:r>
            <a:r>
              <a:rPr lang="en-US" sz="4000" dirty="0" err="1"/>
              <a:t>Đeo</a:t>
            </a:r>
            <a:r>
              <a:rPr lang="en-US" sz="4000" dirty="0"/>
              <a:t> </a:t>
            </a:r>
            <a:r>
              <a:rPr lang="en-US" sz="4000" dirty="0" err="1"/>
              <a:t>khẩu</a:t>
            </a:r>
            <a:r>
              <a:rPr lang="en-US" sz="4000" dirty="0"/>
              <a:t> </a:t>
            </a:r>
            <a:r>
              <a:rPr lang="en-US" sz="4000" dirty="0" err="1"/>
              <a:t>trang</a:t>
            </a:r>
            <a:r>
              <a:rPr lang="en-US" sz="4000" dirty="0"/>
              <a:t> </a:t>
            </a:r>
            <a:r>
              <a:rPr lang="en-US" sz="4000" dirty="0" err="1"/>
              <a:t>khi</a:t>
            </a:r>
            <a:r>
              <a:rPr lang="en-US" sz="4000" dirty="0"/>
              <a:t> </a:t>
            </a:r>
            <a:r>
              <a:rPr lang="en-US" sz="4000" dirty="0" err="1"/>
              <a:t>tiếp</a:t>
            </a:r>
            <a:r>
              <a:rPr lang="en-US" sz="4000" dirty="0"/>
              <a:t> </a:t>
            </a:r>
            <a:r>
              <a:rPr lang="en-US" sz="4000" dirty="0" err="1"/>
              <a:t>xúc</a:t>
            </a:r>
            <a:r>
              <a:rPr lang="en-US" sz="4000" dirty="0"/>
              <a:t> </a:t>
            </a:r>
            <a:r>
              <a:rPr lang="en-US" sz="4000" dirty="0" err="1"/>
              <a:t>với</a:t>
            </a:r>
            <a:r>
              <a:rPr lang="en-US" sz="4000" dirty="0"/>
              <a:t> </a:t>
            </a:r>
            <a:r>
              <a:rPr lang="en-US" sz="4000" dirty="0" err="1"/>
              <a:t>khói</a:t>
            </a:r>
            <a:r>
              <a:rPr lang="en-US" sz="4000" dirty="0"/>
              <a:t> </a:t>
            </a:r>
            <a:r>
              <a:rPr lang="en-US" sz="4000" dirty="0" err="1"/>
              <a:t>bụi</a:t>
            </a:r>
            <a:r>
              <a:rPr lang="en-US" sz="4000" dirty="0"/>
              <a:t> hay </a:t>
            </a:r>
            <a:r>
              <a:rPr lang="en-US" sz="4000" dirty="0" err="1"/>
              <a:t>môi</a:t>
            </a:r>
            <a:r>
              <a:rPr lang="en-US" sz="4000" dirty="0"/>
              <a:t> </a:t>
            </a:r>
            <a:r>
              <a:rPr lang="en-US" sz="4000" dirty="0" err="1"/>
              <a:t>trường</a:t>
            </a:r>
            <a:r>
              <a:rPr lang="en-US" sz="4000" dirty="0"/>
              <a:t> </a:t>
            </a:r>
            <a:r>
              <a:rPr lang="en-US" sz="4000" dirty="0" err="1"/>
              <a:t>có</a:t>
            </a:r>
            <a:r>
              <a:rPr lang="en-US" sz="4000" dirty="0"/>
              <a:t> </a:t>
            </a:r>
            <a:r>
              <a:rPr lang="en-US" sz="4000" dirty="0" err="1"/>
              <a:t>nhiều</a:t>
            </a:r>
            <a:r>
              <a:rPr lang="en-US" sz="4000" dirty="0"/>
              <a:t> </a:t>
            </a:r>
            <a:r>
              <a:rPr lang="en-US" sz="4000" dirty="0" err="1"/>
              <a:t>hoá</a:t>
            </a:r>
            <a:r>
              <a:rPr lang="en-US" sz="4000" dirty="0"/>
              <a:t> </a:t>
            </a:r>
            <a:r>
              <a:rPr lang="en-US" sz="4000" dirty="0" err="1"/>
              <a:t>chất</a:t>
            </a:r>
            <a:r>
              <a:rPr lang="en-US" sz="4000" dirty="0"/>
              <a:t> </a:t>
            </a:r>
            <a:r>
              <a:rPr lang="en-US" sz="4000" dirty="0" err="1"/>
              <a:t>độc</a:t>
            </a:r>
            <a:r>
              <a:rPr lang="en-US" sz="4000" dirty="0"/>
              <a:t> </a:t>
            </a:r>
            <a:r>
              <a:rPr lang="en-US" sz="4000" dirty="0" err="1"/>
              <a:t>hại</a:t>
            </a:r>
            <a:endParaRPr lang="en-US" sz="4000" dirty="0"/>
          </a:p>
          <a:p>
            <a:pPr marL="0" indent="0">
              <a:buNone/>
            </a:pPr>
            <a:r>
              <a:rPr lang="en-US" sz="4000" dirty="0"/>
              <a:t>B. </a:t>
            </a:r>
            <a:r>
              <a:rPr lang="en-US" sz="4000" dirty="0" err="1"/>
              <a:t>Thường</a:t>
            </a:r>
            <a:r>
              <a:rPr lang="en-US" sz="4000" dirty="0"/>
              <a:t> </a:t>
            </a:r>
            <a:r>
              <a:rPr lang="en-US" sz="4000" dirty="0" err="1"/>
              <a:t>xuyên</a:t>
            </a:r>
            <a:r>
              <a:rPr lang="en-US" sz="4000" dirty="0"/>
              <a:t> </a:t>
            </a:r>
            <a:r>
              <a:rPr lang="en-US" sz="4000" dirty="0" err="1"/>
              <a:t>luyện</a:t>
            </a:r>
            <a:r>
              <a:rPr lang="en-US" sz="4000" dirty="0"/>
              <a:t> </a:t>
            </a:r>
            <a:r>
              <a:rPr lang="en-US" sz="4000" dirty="0" err="1"/>
              <a:t>tập</a:t>
            </a:r>
            <a:r>
              <a:rPr lang="en-US" sz="4000" dirty="0"/>
              <a:t> </a:t>
            </a:r>
            <a:r>
              <a:rPr lang="en-US" sz="4000" dirty="0" err="1"/>
              <a:t>thể</a:t>
            </a:r>
            <a:r>
              <a:rPr lang="en-US" sz="4000" dirty="0"/>
              <a:t> </a:t>
            </a:r>
            <a:r>
              <a:rPr lang="en-US" sz="4000" dirty="0" err="1"/>
              <a:t>dục</a:t>
            </a:r>
            <a:r>
              <a:rPr lang="en-US" sz="4000" dirty="0"/>
              <a:t> </a:t>
            </a:r>
            <a:r>
              <a:rPr lang="en-US" sz="4000" dirty="0" err="1"/>
              <a:t>thể</a:t>
            </a:r>
            <a:r>
              <a:rPr lang="en-US" sz="4000" dirty="0"/>
              <a:t> </a:t>
            </a:r>
            <a:r>
              <a:rPr lang="en-US" sz="4000" dirty="0" err="1"/>
              <a:t>thao</a:t>
            </a:r>
            <a:r>
              <a:rPr lang="en-US" sz="4000" dirty="0"/>
              <a:t>, </a:t>
            </a:r>
            <a:r>
              <a:rPr lang="en-US" sz="4000" dirty="0" err="1"/>
              <a:t>bao</a:t>
            </a:r>
            <a:r>
              <a:rPr lang="en-US" sz="4000" dirty="0"/>
              <a:t> </a:t>
            </a:r>
            <a:r>
              <a:rPr lang="en-US" sz="4000" dirty="0" err="1"/>
              <a:t>gồm</a:t>
            </a:r>
            <a:r>
              <a:rPr lang="en-US" sz="4000" dirty="0"/>
              <a:t> </a:t>
            </a:r>
            <a:r>
              <a:rPr lang="en-US" sz="4000" dirty="0" err="1"/>
              <a:t>cả</a:t>
            </a:r>
            <a:r>
              <a:rPr lang="en-US" sz="4000" dirty="0"/>
              <a:t> </a:t>
            </a:r>
            <a:r>
              <a:rPr lang="en-US" sz="4000" dirty="0" err="1"/>
              <a:t>luyện</a:t>
            </a:r>
            <a:r>
              <a:rPr lang="en-US" sz="4000" dirty="0"/>
              <a:t> </a:t>
            </a:r>
            <a:r>
              <a:rPr lang="en-US" sz="4000" dirty="0" err="1"/>
              <a:t>thở</a:t>
            </a:r>
            <a:endParaRPr lang="en-US" sz="4000" dirty="0"/>
          </a:p>
          <a:p>
            <a:pPr marL="0" indent="0">
              <a:buNone/>
            </a:pPr>
            <a:r>
              <a:rPr lang="en-US" sz="4000" dirty="0"/>
              <a:t>C. </a:t>
            </a:r>
            <a:r>
              <a:rPr lang="en-US" sz="4000" dirty="0" err="1"/>
              <a:t>Nói</a:t>
            </a:r>
            <a:r>
              <a:rPr lang="en-US" sz="4000" dirty="0"/>
              <a:t> </a:t>
            </a:r>
            <a:r>
              <a:rPr lang="en-US" sz="4000" dirty="0" err="1"/>
              <a:t>không</a:t>
            </a:r>
            <a:r>
              <a:rPr lang="en-US" sz="4000" dirty="0"/>
              <a:t> </a:t>
            </a:r>
            <a:r>
              <a:rPr lang="en-US" sz="4000" dirty="0" err="1"/>
              <a:t>với</a:t>
            </a:r>
            <a:r>
              <a:rPr lang="en-US" sz="4000" dirty="0"/>
              <a:t> </a:t>
            </a:r>
            <a:r>
              <a:rPr lang="en-US" sz="4000" dirty="0" err="1"/>
              <a:t>thuốc</a:t>
            </a:r>
            <a:r>
              <a:rPr lang="en-US" sz="4000" dirty="0"/>
              <a:t> </a:t>
            </a:r>
            <a:r>
              <a:rPr lang="en-US" sz="4000" dirty="0" err="1"/>
              <a:t>lá</a:t>
            </a:r>
            <a:endParaRPr lang="en-US" sz="4000" dirty="0"/>
          </a:p>
          <a:p>
            <a:pPr marL="0" indent="0">
              <a:buNone/>
            </a:pPr>
            <a:r>
              <a:rPr lang="en-US" sz="4000" dirty="0"/>
              <a:t>D. </a:t>
            </a:r>
            <a:r>
              <a:rPr lang="en-US" sz="4000" dirty="0" err="1"/>
              <a:t>Tất</a:t>
            </a:r>
            <a:r>
              <a:rPr lang="en-US" sz="4000" dirty="0"/>
              <a:t> </a:t>
            </a:r>
            <a:r>
              <a:rPr lang="en-US" sz="4000" dirty="0" err="1"/>
              <a:t>cả</a:t>
            </a:r>
            <a:r>
              <a:rPr lang="en-US" sz="4000" dirty="0"/>
              <a:t> </a:t>
            </a:r>
            <a:r>
              <a:rPr lang="en-US" sz="4000" dirty="0" err="1"/>
              <a:t>các</a:t>
            </a:r>
            <a:r>
              <a:rPr lang="en-US" sz="4000" dirty="0"/>
              <a:t> </a:t>
            </a:r>
            <a:r>
              <a:rPr lang="en-US" sz="4000" dirty="0" err="1"/>
              <a:t>phương</a:t>
            </a:r>
            <a:r>
              <a:rPr lang="en-US" sz="4000" dirty="0"/>
              <a:t> </a:t>
            </a:r>
            <a:r>
              <a:rPr lang="en-US" sz="4000" dirty="0" err="1"/>
              <a:t>án</a:t>
            </a:r>
            <a:r>
              <a:rPr lang="en-US" sz="4000" dirty="0"/>
              <a:t> </a:t>
            </a:r>
            <a:r>
              <a:rPr lang="en-US" sz="4000" dirty="0" err="1"/>
              <a:t>trên</a:t>
            </a:r>
            <a:endParaRPr lang="en-US" sz="4000" dirty="0"/>
          </a:p>
        </p:txBody>
      </p:sp>
      <p:sp>
        <p:nvSpPr>
          <p:cNvPr id="5" name="Oval 4"/>
          <p:cNvSpPr/>
          <p:nvPr/>
        </p:nvSpPr>
        <p:spPr>
          <a:xfrm>
            <a:off x="1206500" y="7429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29996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BCF147-ECEE-9A1F-6857-0C1DEB517814}"/>
              </a:ext>
            </a:extLst>
          </p:cNvPr>
          <p:cNvSpPr>
            <a:spLocks noGrp="1"/>
          </p:cNvSpPr>
          <p:nvPr>
            <p:ph idx="1"/>
          </p:nvPr>
        </p:nvSpPr>
        <p:spPr>
          <a:xfrm>
            <a:off x="1257300" y="2738438"/>
            <a:ext cx="15773400" cy="6527007"/>
          </a:xfrm>
        </p:spPr>
        <p:txBody>
          <a:bodyPr>
            <a:normAutofit/>
          </a:bodyPr>
          <a:lstStyle/>
          <a:p>
            <a:pPr marL="0" indent="0">
              <a:buNone/>
            </a:pPr>
            <a:r>
              <a:rPr lang="en-US" sz="4000" b="1" dirty="0" err="1"/>
              <a:t>Câu</a:t>
            </a:r>
            <a:r>
              <a:rPr lang="en-US" sz="4000" b="1" dirty="0"/>
              <a:t> 11:</a:t>
            </a:r>
            <a:r>
              <a:rPr lang="en-US" sz="4000" dirty="0"/>
              <a:t> </a:t>
            </a:r>
            <a:r>
              <a:rPr lang="en-US" sz="4000" dirty="0" err="1"/>
              <a:t>Đâu</a:t>
            </a:r>
            <a:r>
              <a:rPr lang="en-US" sz="4000" dirty="0"/>
              <a:t> </a:t>
            </a:r>
            <a:r>
              <a:rPr lang="en-US" sz="4000" dirty="0" err="1"/>
              <a:t>là</a:t>
            </a:r>
            <a:r>
              <a:rPr lang="en-US" sz="4000" dirty="0"/>
              <a:t> </a:t>
            </a:r>
            <a:r>
              <a:rPr lang="en-US" sz="4000" dirty="0" err="1"/>
              <a:t>nguyên</a:t>
            </a:r>
            <a:r>
              <a:rPr lang="en-US" sz="4000" dirty="0"/>
              <a:t> </a:t>
            </a:r>
            <a:r>
              <a:rPr lang="en-US" sz="4000" dirty="0" err="1"/>
              <a:t>nhân</a:t>
            </a:r>
            <a:r>
              <a:rPr lang="en-US" sz="4000" dirty="0"/>
              <a:t> </a:t>
            </a:r>
            <a:r>
              <a:rPr lang="en-US" sz="4000" dirty="0" err="1"/>
              <a:t>gây</a:t>
            </a:r>
            <a:r>
              <a:rPr lang="en-US" sz="4000" dirty="0"/>
              <a:t> </a:t>
            </a:r>
            <a:r>
              <a:rPr lang="en-US" sz="4000" dirty="0" err="1"/>
              <a:t>bệnh</a:t>
            </a:r>
            <a:r>
              <a:rPr lang="en-US" sz="4000" dirty="0"/>
              <a:t> </a:t>
            </a:r>
            <a:r>
              <a:rPr lang="en-US" sz="4000" dirty="0" err="1"/>
              <a:t>lao</a:t>
            </a:r>
            <a:r>
              <a:rPr lang="en-US" sz="4000" dirty="0"/>
              <a:t> </a:t>
            </a:r>
            <a:r>
              <a:rPr lang="en-US" sz="4000" dirty="0" err="1"/>
              <a:t>phổi</a:t>
            </a:r>
            <a:r>
              <a:rPr lang="en-US" sz="4000" dirty="0"/>
              <a:t>?</a:t>
            </a:r>
          </a:p>
          <a:p>
            <a:pPr marL="0" indent="0">
              <a:buNone/>
            </a:pPr>
            <a:endParaRPr lang="en-US" sz="4000" dirty="0"/>
          </a:p>
          <a:p>
            <a:pPr marL="0" indent="0">
              <a:buNone/>
            </a:pPr>
            <a:r>
              <a:rPr lang="en-US" sz="4000" dirty="0"/>
              <a:t>A. </a:t>
            </a:r>
            <a:r>
              <a:rPr lang="en-US" sz="4000" dirty="0" err="1"/>
              <a:t>Không</a:t>
            </a:r>
            <a:r>
              <a:rPr lang="en-US" sz="4000" dirty="0"/>
              <a:t> </a:t>
            </a:r>
            <a:r>
              <a:rPr lang="en-US" sz="4000" dirty="0" err="1"/>
              <a:t>khí</a:t>
            </a:r>
            <a:r>
              <a:rPr lang="en-US" sz="4000" dirty="0"/>
              <a:t> ô </a:t>
            </a:r>
            <a:r>
              <a:rPr lang="en-US" sz="4000" dirty="0" err="1"/>
              <a:t>nhiễm</a:t>
            </a:r>
            <a:endParaRPr lang="en-US" sz="4000" dirty="0"/>
          </a:p>
          <a:p>
            <a:pPr marL="0" indent="0">
              <a:buNone/>
            </a:pPr>
            <a:r>
              <a:rPr lang="en-US" sz="4000" dirty="0"/>
              <a:t>B. Vi </a:t>
            </a:r>
            <a:r>
              <a:rPr lang="en-US" sz="4000" dirty="0" err="1"/>
              <a:t>khuẩn</a:t>
            </a:r>
            <a:r>
              <a:rPr lang="en-US" sz="4000" dirty="0"/>
              <a:t> Mycobacterium tuberculosis</a:t>
            </a:r>
          </a:p>
          <a:p>
            <a:pPr marL="0" indent="0">
              <a:buNone/>
            </a:pPr>
            <a:r>
              <a:rPr lang="en-US" sz="4000" dirty="0"/>
              <a:t>C. Virus</a:t>
            </a:r>
          </a:p>
          <a:p>
            <a:pPr marL="0" indent="0">
              <a:buNone/>
            </a:pPr>
            <a:r>
              <a:rPr lang="en-US" sz="4000" dirty="0"/>
              <a:t>D. </a:t>
            </a:r>
            <a:r>
              <a:rPr lang="en-US" sz="4000" dirty="0" err="1"/>
              <a:t>Nấm</a:t>
            </a:r>
            <a:endParaRPr lang="en-US" sz="4000" dirty="0"/>
          </a:p>
        </p:txBody>
      </p:sp>
      <p:sp>
        <p:nvSpPr>
          <p:cNvPr id="5" name="Oval 4"/>
          <p:cNvSpPr/>
          <p:nvPr/>
        </p:nvSpPr>
        <p:spPr>
          <a:xfrm>
            <a:off x="1206500" y="49911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543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BCF147-ECEE-9A1F-6857-0C1DEB517814}"/>
              </a:ext>
            </a:extLst>
          </p:cNvPr>
          <p:cNvSpPr>
            <a:spLocks noGrp="1"/>
          </p:cNvSpPr>
          <p:nvPr>
            <p:ph idx="1"/>
          </p:nvPr>
        </p:nvSpPr>
        <p:spPr>
          <a:xfrm>
            <a:off x="1257300" y="2738438"/>
            <a:ext cx="15773400" cy="6527007"/>
          </a:xfrm>
        </p:spPr>
        <p:txBody>
          <a:bodyPr>
            <a:normAutofit/>
          </a:bodyPr>
          <a:lstStyle/>
          <a:p>
            <a:pPr marL="0" indent="0">
              <a:buNone/>
            </a:pPr>
            <a:r>
              <a:rPr lang="en-US" sz="4000" b="1" dirty="0" err="1"/>
              <a:t>Câu</a:t>
            </a:r>
            <a:r>
              <a:rPr lang="en-US" sz="4000" b="1" dirty="0"/>
              <a:t> 12:</a:t>
            </a:r>
            <a:r>
              <a:rPr lang="en-US" sz="4000" dirty="0"/>
              <a:t> </a:t>
            </a:r>
            <a:r>
              <a:rPr lang="en-US" sz="4000" dirty="0" err="1"/>
              <a:t>Vì</a:t>
            </a:r>
            <a:r>
              <a:rPr lang="en-US" sz="4000" dirty="0"/>
              <a:t> </a:t>
            </a:r>
            <a:r>
              <a:rPr lang="en-US" sz="4000" dirty="0" err="1"/>
              <a:t>sao</a:t>
            </a:r>
            <a:r>
              <a:rPr lang="en-US" sz="4000" dirty="0"/>
              <a:t> </a:t>
            </a:r>
            <a:r>
              <a:rPr lang="en-US" sz="4000" dirty="0" err="1"/>
              <a:t>công</a:t>
            </a:r>
            <a:r>
              <a:rPr lang="en-US" sz="4000" dirty="0"/>
              <a:t> </a:t>
            </a:r>
            <a:r>
              <a:rPr lang="en-US" sz="4000" dirty="0" err="1"/>
              <a:t>nhân</a:t>
            </a:r>
            <a:r>
              <a:rPr lang="en-US" sz="4000" dirty="0"/>
              <a:t> </a:t>
            </a:r>
            <a:r>
              <a:rPr lang="en-US" sz="4000" dirty="0" err="1"/>
              <a:t>làm</a:t>
            </a:r>
            <a:r>
              <a:rPr lang="en-US" sz="4000" dirty="0"/>
              <a:t> </a:t>
            </a:r>
            <a:r>
              <a:rPr lang="en-US" sz="4000" dirty="0" err="1"/>
              <a:t>trong</a:t>
            </a:r>
            <a:r>
              <a:rPr lang="en-US" sz="4000" dirty="0"/>
              <a:t> </a:t>
            </a:r>
            <a:r>
              <a:rPr lang="en-US" sz="4000" dirty="0" err="1"/>
              <a:t>các</a:t>
            </a:r>
            <a:r>
              <a:rPr lang="en-US" sz="4000" dirty="0"/>
              <a:t> </a:t>
            </a:r>
            <a:r>
              <a:rPr lang="en-US" sz="4000" dirty="0" err="1"/>
              <a:t>hầm</a:t>
            </a:r>
            <a:r>
              <a:rPr lang="en-US" sz="4000" dirty="0"/>
              <a:t> </a:t>
            </a:r>
            <a:r>
              <a:rPr lang="en-US" sz="4000" dirty="0" err="1"/>
              <a:t>mỏ</a:t>
            </a:r>
            <a:r>
              <a:rPr lang="en-US" sz="4000" dirty="0"/>
              <a:t> than </a:t>
            </a:r>
            <a:r>
              <a:rPr lang="en-US" sz="4000" dirty="0" err="1"/>
              <a:t>có</a:t>
            </a:r>
            <a:r>
              <a:rPr lang="en-US" sz="4000" dirty="0"/>
              <a:t> </a:t>
            </a:r>
            <a:r>
              <a:rPr lang="en-US" sz="4000" dirty="0" err="1"/>
              <a:t>nguy</a:t>
            </a:r>
            <a:r>
              <a:rPr lang="en-US" sz="4000" dirty="0"/>
              <a:t> </a:t>
            </a:r>
            <a:r>
              <a:rPr lang="en-US" sz="4000" dirty="0" err="1"/>
              <a:t>cơ</a:t>
            </a:r>
            <a:r>
              <a:rPr lang="en-US" sz="4000" dirty="0"/>
              <a:t> </a:t>
            </a:r>
            <a:r>
              <a:rPr lang="en-US" sz="4000" dirty="0" err="1"/>
              <a:t>bị</a:t>
            </a:r>
            <a:r>
              <a:rPr lang="en-US" sz="4000" dirty="0"/>
              <a:t> </a:t>
            </a:r>
            <a:r>
              <a:rPr lang="en-US" sz="4000" dirty="0" err="1"/>
              <a:t>mắc</a:t>
            </a:r>
            <a:r>
              <a:rPr lang="en-US" sz="4000" dirty="0"/>
              <a:t> </a:t>
            </a:r>
            <a:r>
              <a:rPr lang="en-US" sz="4000" dirty="0" err="1"/>
              <a:t>bệnh</a:t>
            </a:r>
            <a:r>
              <a:rPr lang="en-US" sz="4000" dirty="0"/>
              <a:t> </a:t>
            </a:r>
            <a:r>
              <a:rPr lang="en-US" sz="4000" dirty="0" err="1"/>
              <a:t>bụi</a:t>
            </a:r>
            <a:r>
              <a:rPr lang="en-US" sz="4000" dirty="0"/>
              <a:t> </a:t>
            </a:r>
            <a:r>
              <a:rPr lang="en-US" sz="4000" dirty="0" err="1"/>
              <a:t>phổi</a:t>
            </a:r>
            <a:r>
              <a:rPr lang="en-US" sz="4000" dirty="0"/>
              <a:t> </a:t>
            </a:r>
            <a:r>
              <a:rPr lang="en-US" sz="4000" dirty="0" err="1"/>
              <a:t>cao</a:t>
            </a:r>
            <a:r>
              <a:rPr lang="en-US" sz="4000" dirty="0"/>
              <a:t>? </a:t>
            </a:r>
          </a:p>
          <a:p>
            <a:pPr marL="0" indent="0">
              <a:buNone/>
            </a:pPr>
            <a:endParaRPr lang="en-US" sz="4000" dirty="0"/>
          </a:p>
          <a:p>
            <a:pPr marL="0" indent="0">
              <a:buNone/>
            </a:pPr>
            <a:r>
              <a:rPr lang="en-US" sz="4000" dirty="0"/>
              <a:t>A. </a:t>
            </a:r>
            <a:r>
              <a:rPr lang="en-US" sz="4000" dirty="0" err="1"/>
              <a:t>Môi</a:t>
            </a:r>
            <a:r>
              <a:rPr lang="en-US" sz="4000" dirty="0"/>
              <a:t> </a:t>
            </a:r>
            <a:r>
              <a:rPr lang="en-US" sz="4000" dirty="0" err="1"/>
              <a:t>trường</a:t>
            </a:r>
            <a:r>
              <a:rPr lang="en-US" sz="4000" dirty="0"/>
              <a:t> </a:t>
            </a:r>
            <a:r>
              <a:rPr lang="en-US" sz="4000" dirty="0" err="1"/>
              <a:t>làm</a:t>
            </a:r>
            <a:r>
              <a:rPr lang="en-US" sz="4000" dirty="0"/>
              <a:t> </a:t>
            </a:r>
            <a:r>
              <a:rPr lang="en-US" sz="4000" dirty="0" err="1"/>
              <a:t>việc</a:t>
            </a:r>
            <a:r>
              <a:rPr lang="en-US" sz="4000" dirty="0"/>
              <a:t> </a:t>
            </a:r>
            <a:r>
              <a:rPr lang="en-US" sz="4000" dirty="0" err="1"/>
              <a:t>có</a:t>
            </a:r>
            <a:r>
              <a:rPr lang="en-US" sz="4000" dirty="0"/>
              <a:t> </a:t>
            </a:r>
            <a:r>
              <a:rPr lang="en-US" sz="4000" dirty="0" err="1"/>
              <a:t>bụi</a:t>
            </a:r>
            <a:r>
              <a:rPr lang="en-US" sz="4000" dirty="0"/>
              <a:t> than, </a:t>
            </a:r>
            <a:r>
              <a:rPr lang="en-US" sz="4000" dirty="0" err="1"/>
              <a:t>cứ</a:t>
            </a:r>
            <a:r>
              <a:rPr lang="en-US" sz="4000" dirty="0"/>
              <a:t> </a:t>
            </a:r>
            <a:r>
              <a:rPr lang="en-US" sz="4000" dirty="0" err="1"/>
              <a:t>hít</a:t>
            </a:r>
            <a:r>
              <a:rPr lang="en-US" sz="4000" dirty="0"/>
              <a:t> </a:t>
            </a:r>
            <a:r>
              <a:rPr lang="en-US" sz="4000" dirty="0" err="1"/>
              <a:t>vào</a:t>
            </a:r>
            <a:r>
              <a:rPr lang="en-US" sz="4000" dirty="0"/>
              <a:t> </a:t>
            </a:r>
            <a:r>
              <a:rPr lang="en-US" sz="4000" dirty="0" err="1"/>
              <a:t>là</a:t>
            </a:r>
            <a:r>
              <a:rPr lang="en-US" sz="4000" dirty="0"/>
              <a:t> </a:t>
            </a:r>
            <a:r>
              <a:rPr lang="en-US" sz="4000" dirty="0" err="1"/>
              <a:t>sẽ</a:t>
            </a:r>
            <a:r>
              <a:rPr lang="en-US" sz="4000" dirty="0"/>
              <a:t> </a:t>
            </a:r>
            <a:r>
              <a:rPr lang="en-US" sz="4000" dirty="0" err="1"/>
              <a:t>mắc</a:t>
            </a:r>
            <a:r>
              <a:rPr lang="en-US" sz="4000" dirty="0"/>
              <a:t> </a:t>
            </a:r>
            <a:r>
              <a:rPr lang="en-US" sz="4000" dirty="0" err="1"/>
              <a:t>bệnh</a:t>
            </a:r>
            <a:endParaRPr lang="en-US" sz="4000" dirty="0"/>
          </a:p>
          <a:p>
            <a:pPr marL="0" indent="0">
              <a:buNone/>
            </a:pPr>
            <a:r>
              <a:rPr lang="en-US" sz="4000" dirty="0"/>
              <a:t>B. </a:t>
            </a:r>
            <a:r>
              <a:rPr lang="en-US" sz="4000" dirty="0" err="1"/>
              <a:t>Môi</a:t>
            </a:r>
            <a:r>
              <a:rPr lang="en-US" sz="4000" dirty="0"/>
              <a:t> </a:t>
            </a:r>
            <a:r>
              <a:rPr lang="en-US" sz="4000" dirty="0" err="1"/>
              <a:t>trường</a:t>
            </a:r>
            <a:r>
              <a:rPr lang="en-US" sz="4000" dirty="0"/>
              <a:t> </a:t>
            </a:r>
            <a:r>
              <a:rPr lang="en-US" sz="4000" dirty="0" err="1"/>
              <a:t>làm</a:t>
            </a:r>
            <a:r>
              <a:rPr lang="en-US" sz="4000" dirty="0"/>
              <a:t> </a:t>
            </a:r>
            <a:r>
              <a:rPr lang="en-US" sz="4000" dirty="0" err="1"/>
              <a:t>việc</a:t>
            </a:r>
            <a:r>
              <a:rPr lang="en-US" sz="4000" dirty="0"/>
              <a:t> </a:t>
            </a:r>
            <a:r>
              <a:rPr lang="en-US" sz="4000" dirty="0" err="1"/>
              <a:t>quá</a:t>
            </a:r>
            <a:r>
              <a:rPr lang="en-US" sz="4000" dirty="0"/>
              <a:t> </a:t>
            </a:r>
            <a:r>
              <a:rPr lang="en-US" sz="4000" dirty="0" err="1"/>
              <a:t>sức</a:t>
            </a:r>
            <a:r>
              <a:rPr lang="en-US" sz="4000" dirty="0"/>
              <a:t> </a:t>
            </a:r>
            <a:r>
              <a:rPr lang="en-US" sz="4000" dirty="0" err="1"/>
              <a:t>nên</a:t>
            </a:r>
            <a:r>
              <a:rPr lang="en-US" sz="4000" dirty="0"/>
              <a:t> </a:t>
            </a:r>
            <a:r>
              <a:rPr lang="en-US" sz="4000" dirty="0" err="1"/>
              <a:t>dễ</a:t>
            </a:r>
            <a:r>
              <a:rPr lang="en-US" sz="4000" dirty="0"/>
              <a:t> </a:t>
            </a:r>
            <a:r>
              <a:rPr lang="en-US" sz="4000" dirty="0" err="1"/>
              <a:t>bị</a:t>
            </a:r>
            <a:r>
              <a:rPr lang="en-US" sz="4000" dirty="0"/>
              <a:t> </a:t>
            </a:r>
            <a:r>
              <a:rPr lang="en-US" sz="4000" dirty="0" err="1"/>
              <a:t>bệnh</a:t>
            </a:r>
            <a:endParaRPr lang="en-US" sz="4000" dirty="0"/>
          </a:p>
          <a:p>
            <a:pPr marL="0" indent="0">
              <a:buNone/>
            </a:pPr>
            <a:r>
              <a:rPr lang="en-US" sz="4000" dirty="0"/>
              <a:t>C. </a:t>
            </a:r>
            <a:r>
              <a:rPr lang="en-US" sz="4000" dirty="0" err="1"/>
              <a:t>Hệ</a:t>
            </a:r>
            <a:r>
              <a:rPr lang="en-US" sz="4000" dirty="0"/>
              <a:t> </a:t>
            </a:r>
            <a:r>
              <a:rPr lang="en-US" sz="4000" dirty="0" err="1"/>
              <a:t>bài</a:t>
            </a:r>
            <a:r>
              <a:rPr lang="en-US" sz="4000" dirty="0"/>
              <a:t> </a:t>
            </a:r>
            <a:r>
              <a:rPr lang="en-US" sz="4000" dirty="0" err="1"/>
              <a:t>tiết</a:t>
            </a:r>
            <a:r>
              <a:rPr lang="en-US" sz="4000" dirty="0"/>
              <a:t> </a:t>
            </a:r>
            <a:r>
              <a:rPr lang="en-US" sz="4000" dirty="0" err="1"/>
              <a:t>không</a:t>
            </a:r>
            <a:r>
              <a:rPr lang="en-US" sz="4000" dirty="0"/>
              <a:t> </a:t>
            </a:r>
            <a:r>
              <a:rPr lang="en-US" sz="4000" dirty="0" err="1"/>
              <a:t>bài</a:t>
            </a:r>
            <a:r>
              <a:rPr lang="en-US" sz="4000" dirty="0"/>
              <a:t> </a:t>
            </a:r>
            <a:r>
              <a:rPr lang="en-US" sz="4000" dirty="0" err="1"/>
              <a:t>tiết</a:t>
            </a:r>
            <a:r>
              <a:rPr lang="en-US" sz="4000" dirty="0"/>
              <a:t> </a:t>
            </a:r>
            <a:r>
              <a:rPr lang="en-US" sz="4000" dirty="0" err="1"/>
              <a:t>hết</a:t>
            </a:r>
            <a:r>
              <a:rPr lang="en-US" sz="4000" dirty="0"/>
              <a:t> </a:t>
            </a:r>
            <a:r>
              <a:rPr lang="en-US" sz="4000" dirty="0" err="1"/>
              <a:t>bụi</a:t>
            </a:r>
            <a:r>
              <a:rPr lang="en-US" sz="4000" dirty="0"/>
              <a:t> than </a:t>
            </a:r>
            <a:r>
              <a:rPr lang="en-US" sz="4000" dirty="0" err="1"/>
              <a:t>hít</a:t>
            </a:r>
            <a:r>
              <a:rPr lang="en-US" sz="4000" dirty="0"/>
              <a:t> </a:t>
            </a:r>
            <a:r>
              <a:rPr lang="en-US" sz="4000" dirty="0" err="1"/>
              <a:t>vào</a:t>
            </a:r>
            <a:endParaRPr lang="en-US" sz="4000" dirty="0"/>
          </a:p>
          <a:p>
            <a:pPr marL="0" indent="0">
              <a:buNone/>
            </a:pPr>
            <a:r>
              <a:rPr lang="en-US" sz="4000" dirty="0"/>
              <a:t>D. </a:t>
            </a:r>
            <a:r>
              <a:rPr lang="en-US" sz="4000" dirty="0" err="1"/>
              <a:t>Vì</a:t>
            </a:r>
            <a:r>
              <a:rPr lang="en-US" sz="4000" dirty="0"/>
              <a:t> </a:t>
            </a:r>
            <a:r>
              <a:rPr lang="en-US" sz="4000" dirty="0" err="1"/>
              <a:t>hít</a:t>
            </a:r>
            <a:r>
              <a:rPr lang="en-US" sz="4000" dirty="0"/>
              <a:t> </a:t>
            </a:r>
            <a:r>
              <a:rPr lang="en-US" sz="4000" dirty="0" err="1"/>
              <a:t>vào</a:t>
            </a:r>
            <a:r>
              <a:rPr lang="en-US" sz="4000" dirty="0"/>
              <a:t> </a:t>
            </a:r>
            <a:r>
              <a:rPr lang="en-US" sz="4000" dirty="0" err="1"/>
              <a:t>nhiều</a:t>
            </a:r>
            <a:r>
              <a:rPr lang="en-US" sz="4000" dirty="0"/>
              <a:t> </a:t>
            </a:r>
            <a:r>
              <a:rPr lang="en-US" sz="4000" dirty="0" err="1"/>
              <a:t>bụi</a:t>
            </a:r>
            <a:r>
              <a:rPr lang="en-US" sz="4000" dirty="0"/>
              <a:t> than, </a:t>
            </a:r>
            <a:r>
              <a:rPr lang="en-US" sz="4000" dirty="0" err="1"/>
              <a:t>hệ</a:t>
            </a:r>
            <a:r>
              <a:rPr lang="en-US" sz="4000" dirty="0"/>
              <a:t> </a:t>
            </a:r>
            <a:r>
              <a:rPr lang="en-US" sz="4000" dirty="0" err="1"/>
              <a:t>hô</a:t>
            </a:r>
            <a:r>
              <a:rPr lang="en-US" sz="4000" dirty="0"/>
              <a:t> </a:t>
            </a:r>
            <a:r>
              <a:rPr lang="en-US" sz="4000" dirty="0" err="1"/>
              <a:t>hấp</a:t>
            </a:r>
            <a:r>
              <a:rPr lang="en-US" sz="4000" dirty="0"/>
              <a:t> </a:t>
            </a:r>
            <a:r>
              <a:rPr lang="en-US" sz="4000" dirty="0" err="1"/>
              <a:t>không</a:t>
            </a:r>
            <a:r>
              <a:rPr lang="en-US" sz="4000" dirty="0"/>
              <a:t> </a:t>
            </a:r>
            <a:r>
              <a:rPr lang="en-US" sz="4000" dirty="0" err="1"/>
              <a:t>thể</a:t>
            </a:r>
            <a:r>
              <a:rPr lang="en-US" sz="4000" dirty="0"/>
              <a:t> </a:t>
            </a:r>
            <a:r>
              <a:rPr lang="en-US" sz="4000" dirty="0" err="1"/>
              <a:t>lọc</a:t>
            </a:r>
            <a:r>
              <a:rPr lang="en-US" sz="4000" dirty="0"/>
              <a:t> </a:t>
            </a:r>
            <a:r>
              <a:rPr lang="en-US" sz="4000" dirty="0" err="1"/>
              <a:t>sạch</a:t>
            </a:r>
            <a:r>
              <a:rPr lang="en-US" sz="4000" dirty="0"/>
              <a:t> </a:t>
            </a:r>
            <a:r>
              <a:rPr lang="en-US" sz="4000" dirty="0" err="1"/>
              <a:t>hết</a:t>
            </a:r>
            <a:r>
              <a:rPr lang="en-US" sz="4000" dirty="0"/>
              <a:t> </a:t>
            </a:r>
            <a:r>
              <a:rPr lang="en-US" sz="4000" dirty="0" err="1"/>
              <a:t>được</a:t>
            </a:r>
            <a:endParaRPr lang="en-US" sz="4000" dirty="0"/>
          </a:p>
        </p:txBody>
      </p:sp>
      <p:sp>
        <p:nvSpPr>
          <p:cNvPr id="5" name="Oval 4"/>
          <p:cNvSpPr/>
          <p:nvPr/>
        </p:nvSpPr>
        <p:spPr>
          <a:xfrm>
            <a:off x="1206500" y="69723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543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19575"/>
            <a:ext cx="15773400" cy="1988345"/>
          </a:xfrm>
        </p:spPr>
        <p:txBody>
          <a:bodyPr>
            <a:noAutofit/>
          </a:bodyPr>
          <a:lstStyle/>
          <a:p>
            <a:r>
              <a:rPr lang="en-US" sz="4000" dirty="0" err="1">
                <a:solidFill>
                  <a:srgbClr val="C00000"/>
                </a:solidFill>
                <a:latin typeface="Times New Roman" pitchFamily="18" charset="0"/>
                <a:cs typeface="Times New Roman" pitchFamily="18" charset="0"/>
              </a:rPr>
              <a:t>Bạn</a:t>
            </a:r>
            <a:r>
              <a:rPr lang="en-US" sz="4000" dirty="0">
                <a:solidFill>
                  <a:srgbClr val="C00000"/>
                </a:solidFill>
                <a:latin typeface="Times New Roman" pitchFamily="18" charset="0"/>
                <a:cs typeface="Times New Roman" pitchFamily="18" charset="0"/>
              </a:rPr>
              <a:t> Nam </a:t>
            </a:r>
            <a:r>
              <a:rPr lang="en-US" sz="4000" dirty="0" err="1">
                <a:solidFill>
                  <a:srgbClr val="C00000"/>
                </a:solidFill>
                <a:latin typeface="Times New Roman" pitchFamily="18" charset="0"/>
                <a:cs typeface="Times New Roman" pitchFamily="18" charset="0"/>
              </a:rPr>
              <a:t>cho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rằng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một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số</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người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hút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thuốc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nhưng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vẫn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sống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đến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gần</a:t>
            </a:r>
            <a:r>
              <a:rPr lang="en-US" sz="4000" dirty="0">
                <a:solidFill>
                  <a:srgbClr val="C00000"/>
                </a:solidFill>
                <a:latin typeface="Times New Roman" pitchFamily="18" charset="0"/>
                <a:cs typeface="Times New Roman" pitchFamily="18" charset="0"/>
              </a:rPr>
              <a:t> 100 </a:t>
            </a:r>
            <a:r>
              <a:rPr lang="en-US" sz="4000" dirty="0" err="1">
                <a:solidFill>
                  <a:srgbClr val="C00000"/>
                </a:solidFill>
                <a:latin typeface="Times New Roman" pitchFamily="18" charset="0"/>
                <a:cs typeface="Times New Roman" pitchFamily="18" charset="0"/>
              </a:rPr>
              <a:t>tuổi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Chứng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tỏ</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hút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thuốc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ảnh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hưởng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đến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sức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khỏe</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như</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mọi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người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nói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Em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có</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đồng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tình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với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nhận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định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trên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không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Vì</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sao</a:t>
            </a:r>
            <a:r>
              <a:rPr lang="en-US" sz="4000" dirty="0">
                <a:solidFill>
                  <a:srgbClr val="C00000"/>
                </a:solidFill>
                <a:latin typeface="Times New Roman" pitchFamily="18" charset="0"/>
                <a:cs typeface="Times New Roman" pitchFamily="18" charset="0"/>
              </a:rPr>
              <a:t>.</a:t>
            </a:r>
            <a:br>
              <a:rPr lang="en-US" sz="4000" dirty="0">
                <a:solidFill>
                  <a:srgbClr val="C00000"/>
                </a:solidFill>
                <a:latin typeface="Times New Roman" pitchFamily="18" charset="0"/>
                <a:cs typeface="Times New Roman" pitchFamily="18" charset="0"/>
              </a:rPr>
            </a:br>
            <a:endParaRPr lang="en-US" sz="4000" dirty="0">
              <a:solidFill>
                <a:srgbClr val="C00000"/>
              </a:solidFill>
              <a:latin typeface="Times New Roman" pitchFamily="18" charset="0"/>
              <a:cs typeface="Times New Roman" pitchFamily="18" charset="0"/>
            </a:endParaRPr>
          </a:p>
        </p:txBody>
      </p:sp>
      <p:pic>
        <p:nvPicPr>
          <p:cNvPr id="12290" name="Picture 2" descr="Tiềm ẩn các tác hại của thuốc lá thuốc lào với người gi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71700"/>
            <a:ext cx="10392468" cy="647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8648700"/>
            <a:ext cx="16916400" cy="1323439"/>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Hút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thuốc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ảnh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hưởng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đến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sức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khỏe</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của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người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hút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làm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tăng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nguy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các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bệnh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tim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mạch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hấp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bên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cạnh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đó</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còn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ảnh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hưởng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đến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mọi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người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xung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quanh</a:t>
            </a:r>
            <a:r>
              <a:rPr lang="en-US" sz="4000"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744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800" b="1" dirty="0">
                <a:solidFill>
                  <a:srgbClr val="C00000"/>
                </a:solidFill>
                <a:latin typeface="Times New Roman" pitchFamily="18" charset="0"/>
                <a:cs typeface="Times New Roman" pitchFamily="18" charset="0"/>
              </a:rPr>
              <a:t>YÊU CẦU VỀ NHÀ</a:t>
            </a:r>
          </a:p>
        </p:txBody>
      </p:sp>
      <p:sp>
        <p:nvSpPr>
          <p:cNvPr id="2" name="TextBox 1"/>
          <p:cNvSpPr txBox="1"/>
          <p:nvPr/>
        </p:nvSpPr>
        <p:spPr>
          <a:xfrm>
            <a:off x="4419600" y="2171700"/>
            <a:ext cx="12420600" cy="2554545"/>
          </a:xfrm>
          <a:prstGeom prst="rect">
            <a:avLst/>
          </a:prstGeom>
          <a:noFill/>
        </p:spPr>
        <p:txBody>
          <a:bodyPr wrap="square" rtlCol="0">
            <a:spAutoFit/>
          </a:bodyPr>
          <a:lstStyle/>
          <a:p>
            <a:pPr marL="571500" indent="-571500">
              <a:buFont typeface="Arial" pitchFamily="34" charset="0"/>
              <a:buChar char="•"/>
            </a:pPr>
            <a:r>
              <a:rPr lang="en-US" sz="4000" dirty="0" err="1">
                <a:solidFill>
                  <a:srgbClr val="7030A0"/>
                </a:solidFill>
              </a:rPr>
              <a:t>Thuyết</a:t>
            </a:r>
            <a:r>
              <a:rPr lang="en-US" sz="4000" dirty="0">
                <a:solidFill>
                  <a:srgbClr val="7030A0"/>
                </a:solidFill>
              </a:rPr>
              <a:t> </a:t>
            </a:r>
            <a:r>
              <a:rPr lang="en-US" sz="4000" dirty="0" err="1">
                <a:solidFill>
                  <a:srgbClr val="7030A0"/>
                </a:solidFill>
              </a:rPr>
              <a:t>phục</a:t>
            </a:r>
            <a:r>
              <a:rPr lang="en-US" sz="4000" dirty="0">
                <a:solidFill>
                  <a:srgbClr val="7030A0"/>
                </a:solidFill>
              </a:rPr>
              <a:t> </a:t>
            </a:r>
            <a:r>
              <a:rPr lang="en-US" sz="4000" dirty="0" err="1">
                <a:solidFill>
                  <a:srgbClr val="7030A0"/>
                </a:solidFill>
              </a:rPr>
              <a:t>một</a:t>
            </a:r>
            <a:r>
              <a:rPr lang="en-US" sz="4000" dirty="0">
                <a:solidFill>
                  <a:srgbClr val="7030A0"/>
                </a:solidFill>
              </a:rPr>
              <a:t> </a:t>
            </a:r>
            <a:r>
              <a:rPr lang="en-US" sz="4000" dirty="0" err="1">
                <a:solidFill>
                  <a:srgbClr val="7030A0"/>
                </a:solidFill>
              </a:rPr>
              <a:t>người</a:t>
            </a:r>
            <a:r>
              <a:rPr lang="en-US" sz="4000" dirty="0">
                <a:solidFill>
                  <a:srgbClr val="7030A0"/>
                </a:solidFill>
              </a:rPr>
              <a:t> </a:t>
            </a:r>
            <a:r>
              <a:rPr lang="en-US" sz="4000" dirty="0" err="1">
                <a:solidFill>
                  <a:srgbClr val="7030A0"/>
                </a:solidFill>
              </a:rPr>
              <a:t>bỏ</a:t>
            </a:r>
            <a:r>
              <a:rPr lang="en-US" sz="4000" dirty="0">
                <a:solidFill>
                  <a:srgbClr val="7030A0"/>
                </a:solidFill>
              </a:rPr>
              <a:t> </a:t>
            </a:r>
            <a:r>
              <a:rPr lang="en-US" sz="4000" dirty="0" err="1">
                <a:solidFill>
                  <a:srgbClr val="7030A0"/>
                </a:solidFill>
              </a:rPr>
              <a:t>thuốc</a:t>
            </a:r>
            <a:r>
              <a:rPr lang="en-US" sz="4000" dirty="0">
                <a:solidFill>
                  <a:srgbClr val="7030A0"/>
                </a:solidFill>
              </a:rPr>
              <a:t> </a:t>
            </a:r>
            <a:r>
              <a:rPr lang="en-US" sz="4000" dirty="0" err="1">
                <a:solidFill>
                  <a:srgbClr val="7030A0"/>
                </a:solidFill>
              </a:rPr>
              <a:t>lá</a:t>
            </a:r>
            <a:r>
              <a:rPr lang="en-US" sz="4000" dirty="0">
                <a:solidFill>
                  <a:srgbClr val="7030A0"/>
                </a:solidFill>
              </a:rPr>
              <a:t>/ </a:t>
            </a:r>
            <a:r>
              <a:rPr lang="en-US" sz="4000" dirty="0" err="1">
                <a:solidFill>
                  <a:srgbClr val="7030A0"/>
                </a:solidFill>
              </a:rPr>
              <a:t>giữ</a:t>
            </a:r>
            <a:r>
              <a:rPr lang="en-US" sz="4000" dirty="0">
                <a:solidFill>
                  <a:srgbClr val="7030A0"/>
                </a:solidFill>
              </a:rPr>
              <a:t> </a:t>
            </a:r>
            <a:r>
              <a:rPr lang="en-US" sz="4000" dirty="0" err="1">
                <a:solidFill>
                  <a:srgbClr val="7030A0"/>
                </a:solidFill>
              </a:rPr>
              <a:t>sức</a:t>
            </a:r>
            <a:r>
              <a:rPr lang="en-US" sz="4000" dirty="0">
                <a:solidFill>
                  <a:srgbClr val="7030A0"/>
                </a:solidFill>
              </a:rPr>
              <a:t> </a:t>
            </a:r>
            <a:r>
              <a:rPr lang="en-US" sz="4000" dirty="0" err="1">
                <a:solidFill>
                  <a:srgbClr val="7030A0"/>
                </a:solidFill>
              </a:rPr>
              <a:t>khỏe</a:t>
            </a:r>
            <a:r>
              <a:rPr lang="en-US" sz="4000" dirty="0">
                <a:solidFill>
                  <a:srgbClr val="7030A0"/>
                </a:solidFill>
              </a:rPr>
              <a:t> </a:t>
            </a:r>
            <a:r>
              <a:rPr lang="en-US" sz="4000" dirty="0" err="1">
                <a:solidFill>
                  <a:srgbClr val="7030A0"/>
                </a:solidFill>
              </a:rPr>
              <a:t>đường</a:t>
            </a:r>
            <a:r>
              <a:rPr lang="en-US" sz="4000" dirty="0">
                <a:solidFill>
                  <a:srgbClr val="7030A0"/>
                </a:solidFill>
              </a:rPr>
              <a:t> </a:t>
            </a:r>
            <a:r>
              <a:rPr lang="en-US" sz="4000" dirty="0" err="1">
                <a:solidFill>
                  <a:srgbClr val="7030A0"/>
                </a:solidFill>
              </a:rPr>
              <a:t>hô</a:t>
            </a:r>
            <a:r>
              <a:rPr lang="en-US" sz="4000" dirty="0">
                <a:solidFill>
                  <a:srgbClr val="7030A0"/>
                </a:solidFill>
              </a:rPr>
              <a:t> </a:t>
            </a:r>
            <a:r>
              <a:rPr lang="en-US" sz="4000" dirty="0" err="1">
                <a:solidFill>
                  <a:srgbClr val="7030A0"/>
                </a:solidFill>
              </a:rPr>
              <a:t>hấp</a:t>
            </a:r>
            <a:r>
              <a:rPr lang="en-US" sz="4000" dirty="0">
                <a:solidFill>
                  <a:srgbClr val="7030A0"/>
                </a:solidFill>
              </a:rPr>
              <a:t>.</a:t>
            </a:r>
          </a:p>
          <a:p>
            <a:pPr marL="571500" indent="-571500">
              <a:buFont typeface="Arial" pitchFamily="34" charset="0"/>
              <a:buChar char="•"/>
            </a:pPr>
            <a:r>
              <a:rPr lang="en-US" sz="4000" dirty="0" err="1">
                <a:solidFill>
                  <a:srgbClr val="7030A0"/>
                </a:solidFill>
              </a:rPr>
              <a:t>Viết</a:t>
            </a:r>
            <a:r>
              <a:rPr lang="en-US" sz="4000" dirty="0">
                <a:solidFill>
                  <a:srgbClr val="7030A0"/>
                </a:solidFill>
              </a:rPr>
              <a:t> </a:t>
            </a:r>
            <a:r>
              <a:rPr lang="en-US" sz="4000" dirty="0" err="1">
                <a:solidFill>
                  <a:srgbClr val="7030A0"/>
                </a:solidFill>
              </a:rPr>
              <a:t>vào</a:t>
            </a:r>
            <a:r>
              <a:rPr lang="en-US" sz="4000" dirty="0">
                <a:solidFill>
                  <a:srgbClr val="7030A0"/>
                </a:solidFill>
              </a:rPr>
              <a:t> </a:t>
            </a:r>
            <a:r>
              <a:rPr lang="en-US" sz="4000" dirty="0" err="1">
                <a:solidFill>
                  <a:srgbClr val="7030A0"/>
                </a:solidFill>
              </a:rPr>
              <a:t>hồ</a:t>
            </a:r>
            <a:r>
              <a:rPr lang="en-US" sz="4000" dirty="0">
                <a:solidFill>
                  <a:srgbClr val="7030A0"/>
                </a:solidFill>
              </a:rPr>
              <a:t> </a:t>
            </a:r>
            <a:r>
              <a:rPr lang="en-US" sz="4000" dirty="0" err="1">
                <a:solidFill>
                  <a:srgbClr val="7030A0"/>
                </a:solidFill>
              </a:rPr>
              <a:t>sơ</a:t>
            </a:r>
            <a:r>
              <a:rPr lang="en-US" sz="4000" dirty="0">
                <a:solidFill>
                  <a:srgbClr val="7030A0"/>
                </a:solidFill>
              </a:rPr>
              <a:t> </a:t>
            </a:r>
            <a:r>
              <a:rPr lang="en-US" sz="4000" dirty="0" err="1">
                <a:solidFill>
                  <a:srgbClr val="7030A0"/>
                </a:solidFill>
              </a:rPr>
              <a:t>học</a:t>
            </a:r>
            <a:r>
              <a:rPr lang="en-US" sz="4000" dirty="0">
                <a:solidFill>
                  <a:srgbClr val="7030A0"/>
                </a:solidFill>
              </a:rPr>
              <a:t> </a:t>
            </a:r>
            <a:r>
              <a:rPr lang="en-US" sz="4000" dirty="0" err="1">
                <a:solidFill>
                  <a:srgbClr val="7030A0"/>
                </a:solidFill>
              </a:rPr>
              <a:t>tập</a:t>
            </a:r>
            <a:endParaRPr lang="en-US" sz="4000" dirty="0">
              <a:solidFill>
                <a:srgbClr val="7030A0"/>
              </a:solidFill>
            </a:endParaRPr>
          </a:p>
          <a:p>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713467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383441"/>
            <a:ext cx="15087600" cy="1323439"/>
          </a:xfrm>
          <a:prstGeom prst="rect">
            <a:avLst/>
          </a:prstGeom>
          <a:noFill/>
        </p:spPr>
        <p:txBody>
          <a:bodyPr wrap="square" rtlCol="0">
            <a:spAutoFit/>
          </a:bodyPr>
          <a:lstStyle/>
          <a:p>
            <a:r>
              <a:rPr lang="en-US" sz="4000" dirty="0" err="1">
                <a:solidFill>
                  <a:srgbClr val="7030A0"/>
                </a:solidFill>
                <a:latin typeface="Times New Roman" pitchFamily="18" charset="0"/>
                <a:cs typeface="Times New Roman" pitchFamily="18" charset="0"/>
              </a:rPr>
              <a:t>Kể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tên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bệnh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viêm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gặp</a:t>
            </a:r>
            <a:r>
              <a:rPr lang="en-US" sz="4000" dirty="0">
                <a:solidFill>
                  <a:srgbClr val="7030A0"/>
                </a:solidFill>
                <a:latin typeface="Times New Roman" pitchFamily="18" charset="0"/>
                <a:cs typeface="Times New Roman" pitchFamily="18" charset="0"/>
              </a:rPr>
              <a:t>?</a:t>
            </a:r>
          </a:p>
          <a:p>
            <a:endParaRPr lang="en-US" sz="4000" dirty="0">
              <a:solidFill>
                <a:srgbClr val="7030A0"/>
              </a:solidFill>
              <a:latin typeface="Times New Roman" pitchFamily="18" charset="0"/>
              <a:cs typeface="Times New Roman" pitchFamily="18" charset="0"/>
            </a:endParaRPr>
          </a:p>
        </p:txBody>
      </p:sp>
      <p:sp>
        <p:nvSpPr>
          <p:cNvPr id="5" name="TextBox 4"/>
          <p:cNvSpPr txBox="1"/>
          <p:nvPr/>
        </p:nvSpPr>
        <p:spPr>
          <a:xfrm>
            <a:off x="1676400" y="9022080"/>
            <a:ext cx="15621000"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Đáp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viêm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họng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viêm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phế</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quản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viêm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phổi</a:t>
            </a:r>
            <a:endParaRPr lang="en-US" sz="4000" dirty="0">
              <a:solidFill>
                <a:srgbClr val="C00000"/>
              </a:solidFill>
              <a:latin typeface="Times New Roman" pitchFamily="18" charset="0"/>
              <a:cs typeface="Times New Roman" pitchFamily="18" charset="0"/>
            </a:endParaRPr>
          </a:p>
        </p:txBody>
      </p:sp>
      <p:pic>
        <p:nvPicPr>
          <p:cNvPr id="15362" name="Picture 2" descr="6 bệnh đường hô hấp thường gặp | Trạm Y tế Phường Phú 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85900"/>
            <a:ext cx="8572500" cy="6534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hòng bệnh đường hô hấp cho người cao tuổi trong mùa đô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 t="23914" r="765" b="40869"/>
          <a:stretch/>
        </p:blipFill>
        <p:spPr bwMode="auto">
          <a:xfrm>
            <a:off x="1143000" y="1478280"/>
            <a:ext cx="15867178" cy="7170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spTree>
    <p:extLst>
      <p:ext uri="{BB962C8B-B14F-4D97-AF65-F5344CB8AC3E}">
        <p14:creationId xmlns:p14="http://schemas.microsoft.com/office/powerpoint/2010/main" val="420217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4920" y="800100"/>
            <a:ext cx="15392400" cy="707886"/>
          </a:xfrm>
          <a:prstGeom prst="rect">
            <a:avLst/>
          </a:prstGeom>
          <a:noFill/>
        </p:spPr>
        <p:txBody>
          <a:bodyPr wrap="square" rtlCol="0">
            <a:spAutoFit/>
          </a:bodyPr>
          <a:lstStyle/>
          <a:p>
            <a:r>
              <a:rPr lang="en-US" sz="4000" dirty="0" err="1">
                <a:solidFill>
                  <a:srgbClr val="7030A0"/>
                </a:solidFill>
                <a:latin typeface="Times New Roman" pitchFamily="18" charset="0"/>
                <a:cs typeface="Times New Roman" pitchFamily="18" charset="0"/>
              </a:rPr>
              <a:t>Nêu</a:t>
            </a:r>
            <a:r>
              <a:rPr lang="en-US" sz="4000" dirty="0">
                <a:solidFill>
                  <a:srgbClr val="7030A0"/>
                </a:solidFill>
                <a:latin typeface="Times New Roman" pitchFamily="18" charset="0"/>
                <a:cs typeface="Times New Roman" pitchFamily="18" charset="0"/>
              </a:rPr>
              <a:t> 3 </a:t>
            </a:r>
            <a:r>
              <a:rPr lang="en-US" sz="4000" dirty="0" err="1">
                <a:solidFill>
                  <a:srgbClr val="7030A0"/>
                </a:solidFill>
                <a:latin typeface="Times New Roman" pitchFamily="18" charset="0"/>
                <a:cs typeface="Times New Roman" pitchFamily="18" charset="0"/>
              </a:rPr>
              <a:t>cách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đề</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phòng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bệnh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viêm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đường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hô</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hấp</a:t>
            </a:r>
            <a:r>
              <a:rPr lang="en-US" sz="4000" dirty="0">
                <a:solidFill>
                  <a:srgbClr val="7030A0"/>
                </a:solidFill>
                <a:latin typeface="Times New Roman" pitchFamily="18" charset="0"/>
                <a:cs typeface="Times New Roman" pitchFamily="18" charset="0"/>
              </a:rPr>
              <a:t>?</a:t>
            </a:r>
          </a:p>
        </p:txBody>
      </p:sp>
      <p:sp>
        <p:nvSpPr>
          <p:cNvPr id="5" name="TextBox 4"/>
          <p:cNvSpPr txBox="1"/>
          <p:nvPr/>
        </p:nvSpPr>
        <p:spPr>
          <a:xfrm>
            <a:off x="990600" y="8496300"/>
            <a:ext cx="15011400" cy="1323439"/>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Đáp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giữ</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ấm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thể</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giữ</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vệ</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sinh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mũi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họng</a:t>
            </a:r>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giữ</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nơi</a:t>
            </a:r>
            <a:r>
              <a:rPr lang="en-US" sz="4000" dirty="0">
                <a:solidFill>
                  <a:srgbClr val="C00000"/>
                </a:solidFill>
                <a:latin typeface="Times New Roman" pitchFamily="18" charset="0"/>
                <a:cs typeface="Times New Roman" pitchFamily="18" charset="0"/>
              </a:rPr>
              <a:t> ở </a:t>
            </a:r>
            <a:r>
              <a:rPr lang="en-US" sz="4000" dirty="0" err="1">
                <a:solidFill>
                  <a:srgbClr val="C00000"/>
                </a:solidFill>
                <a:latin typeface="Times New Roman" pitchFamily="18" charset="0"/>
                <a:cs typeface="Times New Roman" pitchFamily="18" charset="0"/>
              </a:rPr>
              <a:t>đủ</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ấm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thoáng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khí</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tránh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gió</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lùa</a:t>
            </a:r>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ăn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uống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đủ</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chất</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tập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thể</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dục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thường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xuyên</a:t>
            </a:r>
            <a:r>
              <a:rPr lang="en-US" sz="4000" dirty="0">
                <a:solidFill>
                  <a:srgbClr val="C00000"/>
                </a:solidFill>
                <a:latin typeface="Times New Roman" pitchFamily="18" charset="0"/>
                <a:cs typeface="Times New Roman" pitchFamily="18" charset="0"/>
              </a:rPr>
              <a:t>,</a:t>
            </a:r>
          </a:p>
        </p:txBody>
      </p:sp>
      <p:sp>
        <p:nvSpPr>
          <p:cNvPr id="6" name="AutoShape 2" descr="Tăng cường phòng, chống dịch bệnh đường hô hấ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descr="Phòng bệnh đường hô hấp cho người cao tuổi trong mùa đô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29" b="5055"/>
          <a:stretch/>
        </p:blipFill>
        <p:spPr bwMode="auto">
          <a:xfrm>
            <a:off x="2057400" y="2171700"/>
            <a:ext cx="11958434" cy="5372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spTree>
    <p:extLst>
      <p:ext uri="{BB962C8B-B14F-4D97-AF65-F5344CB8AC3E}">
        <p14:creationId xmlns:p14="http://schemas.microsoft.com/office/powerpoint/2010/main" val="299486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800100"/>
            <a:ext cx="16383000" cy="707886"/>
          </a:xfrm>
          <a:prstGeom prst="rect">
            <a:avLst/>
          </a:prstGeom>
          <a:noFill/>
        </p:spPr>
        <p:txBody>
          <a:bodyPr wrap="square" rtlCol="0">
            <a:spAutoFit/>
          </a:bodyPr>
          <a:lstStyle/>
          <a:p>
            <a:r>
              <a:rPr lang="en-US" sz="4000" dirty="0" err="1">
                <a:solidFill>
                  <a:srgbClr val="7030A0"/>
                </a:solidFill>
                <a:latin typeface="Times New Roman" pitchFamily="18" charset="0"/>
                <a:cs typeface="Times New Roman" pitchFamily="18" charset="0"/>
              </a:rPr>
              <a:t>Khi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hít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thở</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lồng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ngực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thay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đổi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như</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thế</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nào</a:t>
            </a:r>
            <a:r>
              <a:rPr lang="en-US" sz="4000" dirty="0">
                <a:solidFill>
                  <a:srgbClr val="7030A0"/>
                </a:solidFill>
                <a:latin typeface="Times New Roman" pitchFamily="18" charset="0"/>
                <a:cs typeface="Times New Roman" pitchFamily="18" charset="0"/>
              </a:rPr>
              <a:t>?</a:t>
            </a:r>
          </a:p>
        </p:txBody>
      </p:sp>
      <p:sp>
        <p:nvSpPr>
          <p:cNvPr id="5" name="TextBox 4"/>
          <p:cNvSpPr txBox="1"/>
          <p:nvPr/>
        </p:nvSpPr>
        <p:spPr>
          <a:xfrm>
            <a:off x="1143000" y="8831580"/>
            <a:ext cx="8039100"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Đáp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án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phồng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lên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xẹp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xuống</a:t>
            </a:r>
            <a:endParaRPr lang="en-US" sz="4000" dirty="0">
              <a:solidFill>
                <a:srgbClr val="C00000"/>
              </a:solidFill>
              <a:latin typeface="Times New Roman" pitchFamily="18" charset="0"/>
              <a:cs typeface="Times New Roman" pitchFamily="18" charset="0"/>
            </a:endParaRPr>
          </a:p>
        </p:txBody>
      </p:sp>
      <p:pic>
        <p:nvPicPr>
          <p:cNvPr id="20482" name="Picture 2" descr="1. Quan sát hình 24.1: So sánh sự thay đổi về hình dạng, kích thước của  phổi và lồng ngực của người ở trạng thái hít vào và thở ra trong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43100"/>
            <a:ext cx="8534400" cy="6392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spTree>
    <p:extLst>
      <p:ext uri="{BB962C8B-B14F-4D97-AF65-F5344CB8AC3E}">
        <p14:creationId xmlns:p14="http://schemas.microsoft.com/office/powerpoint/2010/main" val="6609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2754"/>
            <a:ext cx="11748729" cy="707886"/>
          </a:xfrm>
          <a:prstGeom prst="rect">
            <a:avLst/>
          </a:prstGeom>
        </p:spPr>
        <p:txBody>
          <a:bodyPr wrap="none">
            <a:spAutoFit/>
          </a:bodyPr>
          <a:lstStyle/>
          <a:p>
            <a:r>
              <a:rPr lang="en-US" sz="4000" dirty="0" err="1">
                <a:solidFill>
                  <a:srgbClr val="7030A0"/>
                </a:solidFill>
                <a:latin typeface="Times New Roman" pitchFamily="18" charset="0"/>
                <a:cs typeface="Times New Roman" pitchFamily="18" charset="0"/>
              </a:rPr>
              <a:t>Vì</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sao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hít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thở</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không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trong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lành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có</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lợi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sức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khỏe</a:t>
            </a:r>
            <a:r>
              <a:rPr lang="en-US" sz="4000" dirty="0">
                <a:solidFill>
                  <a:srgbClr val="7030A0"/>
                </a:solidFill>
                <a:latin typeface="Times New Roman" pitchFamily="18" charset="0"/>
                <a:cs typeface="Times New Roman" pitchFamily="18" charset="0"/>
              </a:rPr>
              <a:t>?</a:t>
            </a:r>
          </a:p>
        </p:txBody>
      </p:sp>
      <p:pic>
        <p:nvPicPr>
          <p:cNvPr id="3" name="Picture 2" descr="Không khí là gì? Cách bảo vệ không khí trong lành, tránh ô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780" y="1638300"/>
            <a:ext cx="11544300" cy="7778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631315"/>
            <a:ext cx="17145000" cy="4401205"/>
          </a:xfrm>
          <a:prstGeom prst="rect">
            <a:avLst/>
          </a:prstGeom>
          <a:solidFill>
            <a:schemeClr val="accent4">
              <a:lumMod val="20000"/>
              <a:lumOff val="80000"/>
            </a:schemeClr>
          </a:solidFill>
        </p:spPr>
        <p:txBody>
          <a:bodyPr wrap="square">
            <a:spAutoFit/>
          </a:bodyPr>
          <a:lstStyle/>
          <a:p>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Đáp</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án</a:t>
            </a:r>
            <a:r>
              <a:rPr lang="en-US" sz="4000" dirty="0">
                <a:solidFill>
                  <a:srgbClr val="C00000"/>
                </a:solidFill>
                <a:latin typeface="Times New Roman" pitchFamily="18" charset="0"/>
                <a:cs typeface="Times New Roman" pitchFamily="18" charset="0"/>
              </a:rPr>
              <a:t>:</a:t>
            </a:r>
          </a:p>
          <a:p>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Ngăn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ngừa</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oxi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hóa</a:t>
            </a:r>
            <a:endParaRPr lang="en-US" sz="4000" dirty="0">
              <a:solidFill>
                <a:srgbClr val="C00000"/>
              </a:solidFill>
              <a:latin typeface="Times New Roman" pitchFamily="18" charset="0"/>
              <a:cs typeface="Times New Roman" pitchFamily="18" charset="0"/>
            </a:endParaRPr>
          </a:p>
          <a:p>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Giảm</a:t>
            </a:r>
            <a:r>
              <a:rPr lang="en-US" sz="4000" dirty="0">
                <a:solidFill>
                  <a:srgbClr val="C00000"/>
                </a:solidFill>
                <a:latin typeface="Times New Roman" pitchFamily="18" charset="0"/>
                <a:cs typeface="Times New Roman" pitchFamily="18" charset="0"/>
              </a:rPr>
              <a:t> Stress</a:t>
            </a:r>
          </a:p>
          <a:p>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Kích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thích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hệ</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miễn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dịch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giảm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dị</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ứng</a:t>
            </a:r>
            <a:r>
              <a:rPr lang="en-US" sz="4000" dirty="0">
                <a:solidFill>
                  <a:srgbClr val="C00000"/>
                </a:solidFill>
                <a:latin typeface="Times New Roman" pitchFamily="18" charset="0"/>
                <a:cs typeface="Times New Roman" pitchFamily="18" charset="0"/>
              </a:rPr>
              <a:t>, hen </a:t>
            </a:r>
            <a:r>
              <a:rPr lang="en-US" sz="4000" dirty="0" err="1">
                <a:solidFill>
                  <a:srgbClr val="C00000"/>
                </a:solidFill>
                <a:latin typeface="Times New Roman" pitchFamily="18" charset="0"/>
                <a:cs typeface="Times New Roman" pitchFamily="18" charset="0"/>
              </a:rPr>
              <a:t>suyễn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hoặc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các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tình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trạng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hô</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hấp</a:t>
            </a:r>
            <a:endParaRPr lang="en-US" sz="4000" dirty="0">
              <a:solidFill>
                <a:srgbClr val="C00000"/>
              </a:solidFill>
              <a:latin typeface="Times New Roman" pitchFamily="18" charset="0"/>
              <a:cs typeface="Times New Roman" pitchFamily="18" charset="0"/>
            </a:endParaRPr>
          </a:p>
          <a:p>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Cơ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thể</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khỏe</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khoắn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tràn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đầy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năng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lượng</a:t>
            </a:r>
            <a:endParaRPr lang="en-US" sz="4000" dirty="0">
              <a:solidFill>
                <a:srgbClr val="C00000"/>
              </a:solidFill>
              <a:latin typeface="Times New Roman" pitchFamily="18" charset="0"/>
              <a:cs typeface="Times New Roman" pitchFamily="18" charset="0"/>
            </a:endParaRPr>
          </a:p>
          <a:p>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Loại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bỏ</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độc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tố</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tích</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tụ</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trong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cơ</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thể</a:t>
            </a:r>
            <a:r>
              <a:rPr lang="en-US" sz="4000" dirty="0">
                <a:solidFill>
                  <a:srgbClr val="C00000"/>
                </a:solidFill>
                <a:latin typeface="Times New Roman" pitchFamily="18" charset="0"/>
                <a:cs typeface="Times New Roman" pitchFamily="18" charset="0"/>
              </a:rPr>
              <a:t>.</a:t>
            </a:r>
          </a:p>
          <a:p>
            <a:r>
              <a:rPr lang="en-US" sz="4000" dirty="0">
                <a:solidFill>
                  <a:srgbClr val="C00000"/>
                </a:solidFill>
                <a:latin typeface="Times New Roman" pitchFamily="18" charset="0"/>
                <a:cs typeface="Times New Roman" pitchFamily="18" charset="0"/>
              </a:rPr>
              <a:t>    + </a:t>
            </a:r>
            <a:r>
              <a:rPr lang="en-US" sz="4000" dirty="0" err="1">
                <a:solidFill>
                  <a:srgbClr val="C00000"/>
                </a:solidFill>
                <a:latin typeface="Times New Roman" pitchFamily="18" charset="0"/>
                <a:cs typeface="Times New Roman" pitchFamily="18" charset="0"/>
              </a:rPr>
              <a:t>Cải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thiện</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sức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khỏe</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và</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tâm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trạng</a:t>
            </a:r>
            <a:r>
              <a:rPr lang="en-US" sz="4000"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791258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2000"/>
                                        <p:tgtEl>
                                          <p:spTgt spid="3"/>
                                        </p:tgtEl>
                                        <p:attrNameLst>
                                          <p:attrName>ppt_x</p:attrName>
                                        </p:attrNameLst>
                                      </p:cBhvr>
                                      <p:tavLst>
                                        <p:tav tm="0">
                                          <p:val>
                                            <p:strVal val="ppt_x"/>
                                          </p:val>
                                        </p:tav>
                                        <p:tav tm="100000">
                                          <p:val>
                                            <p:strVal val="ppt_x"/>
                                          </p:val>
                                        </p:tav>
                                      </p:tavLst>
                                    </p:anim>
                                    <p:anim calcmode="lin" valueType="num">
                                      <p:cBhvr additive="base">
                                        <p:cTn id="15" dur="2000"/>
                                        <p:tgtEl>
                                          <p:spTgt spid="3"/>
                                        </p:tgtEl>
                                        <p:attrNameLst>
                                          <p:attrName>ppt_y</p:attrName>
                                        </p:attrNameLst>
                                      </p:cBhvr>
                                      <p:tavLst>
                                        <p:tav tm="0">
                                          <p:val>
                                            <p:strVal val="ppt_y"/>
                                          </p:val>
                                        </p:tav>
                                        <p:tav tm="100000">
                                          <p:val>
                                            <p:strVal val="1+ppt_h/2"/>
                                          </p:val>
                                        </p:tav>
                                      </p:tavLst>
                                    </p:anim>
                                    <p:set>
                                      <p:cBhvr>
                                        <p:cTn id="16" dur="1" fill="hold">
                                          <p:stCondLst>
                                            <p:cond delay="1999"/>
                                          </p:stCondLst>
                                        </p:cTn>
                                        <p:tgtEl>
                                          <p:spTgt spid="3"/>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0" nodeType="afterEffect">
                                  <p:stCondLst>
                                    <p:cond delay="500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2530</Words>
  <Application>Microsoft Office PowerPoint</Application>
  <PresentationFormat>Tùy chỉnh</PresentationFormat>
  <Paragraphs>256</Paragraphs>
  <Slides>54</Slides>
  <Notes>12</Notes>
  <HiddenSlides>0</HiddenSlides>
  <MMClips>1</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54</vt:i4>
      </vt:variant>
    </vt:vector>
  </HeadingPairs>
  <TitlesOfParts>
    <vt:vector size="62" baseType="lpstr">
      <vt:lpstr>Wingdings</vt:lpstr>
      <vt:lpstr>Calibri</vt:lpstr>
      <vt:lpstr>Arial</vt:lpstr>
      <vt:lpstr>Times New Roman</vt:lpstr>
      <vt:lpstr>Calibri Light</vt:lpstr>
      <vt:lpstr>#9Slide03 Arima Madurai Black</vt:lpstr>
      <vt:lpstr>#9Slide03 Arima Madurai</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NHIỆM VỤ 2</vt:lpstr>
      <vt:lpstr>Bản trình bày PowerPoint</vt:lpstr>
      <vt:lpstr>CẤU TẠO HỆ HÔ HẤP Ở NGƯỜI</vt:lpstr>
      <vt:lpstr>TRAO ĐỔI KHÍ Ở PHỔI</vt:lpstr>
      <vt:lpstr>Bản trình bày PowerPoint</vt:lpstr>
      <vt:lpstr>Bản trình bày PowerPoint</vt:lpstr>
      <vt:lpstr>Bản trình bày PowerPoint</vt:lpstr>
      <vt:lpstr>MỘT SỐ BỆNH HÔ HẤP THƯỜNG GẶP</vt:lpstr>
      <vt:lpstr>Bản trình bày PowerPoint</vt:lpstr>
      <vt:lpstr>PHIẾU HỌC TẬP SỐ 2</vt:lpstr>
      <vt:lpstr>Bản trình bày PowerPoint</vt:lpstr>
      <vt:lpstr>Bản trình bày PowerPoint</vt:lpstr>
      <vt:lpstr>Bản trình bày PowerPoint</vt:lpstr>
      <vt:lpstr>Bản trình bày PowerPoint</vt:lpstr>
      <vt:lpstr>THUỐC LÁ VÀ TÁC HẠI CỦA THUỐC  LÁ</vt:lpstr>
      <vt:lpstr>Bản trình bày PowerPoint</vt:lpstr>
      <vt:lpstr>NỘI QUY</vt:lpstr>
      <vt:lpstr>Bản trình bày PowerPoint</vt:lpstr>
      <vt:lpstr>Bản trình bày PowerPoint</vt:lpstr>
      <vt:lpstr>HƯỚNG DẪN HÔ HẤP NHÂN TẠO</vt:lpstr>
      <vt:lpstr>HƯỚNG DẪN CẤP CỨU NGƯỜI ĐUỐI NƯỚC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Bạn Nam cho rằng, một số người hút thuốc lá nhưng vẫn sống đến gần 100 tuổi. Chứng tỏ hút thuốc lá không ảnh hưởng đến sức khỏe như mọi người nói. Em có đồng tình với nhận định trên không? Vì sao. </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PHÚC</dc:creator>
  <cp:lastModifiedBy>Administrator</cp:lastModifiedBy>
  <cp:revision>58</cp:revision>
  <dcterms:created xsi:type="dcterms:W3CDTF">2006-08-16T00:00:00Z</dcterms:created>
  <dcterms:modified xsi:type="dcterms:W3CDTF">2025-04-09T00:18:43Z</dcterms:modified>
  <dc:identifier>DAE65lQ4ekI</dc:identifier>
</cp:coreProperties>
</file>