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5"/>
  </p:notesMasterIdLst>
  <p:sldIdLst>
    <p:sldId id="281" r:id="rId2"/>
    <p:sldId id="278" r:id="rId3"/>
    <p:sldId id="27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9" r:id="rId31"/>
    <p:sldId id="310" r:id="rId32"/>
    <p:sldId id="340" r:id="rId33"/>
    <p:sldId id="344" r:id="rId3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65" d="100"/>
          <a:sy n="65" d="100"/>
        </p:scale>
        <p:origin x="294" y="6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B726FDCA-72DA-DEC5-2E95-9DBEFD234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6D999154-1941-098B-BDDE-1845BF80B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D46C3CC9-4827-D806-2D2D-4FFA432BD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4E394-20E3-4A17-9BD3-5A36F15744B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81E6F9-B513-FEFE-5A90-230DD40DE6A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4C556-486A-A14C-B3FD-116702D7003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DD1E3-BE7F-143E-0235-2156E4E39B00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E08D1-C5A2-F7C6-CB0D-08F8A87F128D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51A1F68-9002-3791-2DD4-424EE6912D7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92F71-A3F0-5516-6E41-37AD21389616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FAEF5-25C2-0A7A-D2B8-3E4785F1E4BC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3E85B-DA61-18FA-60A6-D8482630FF1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669F-6E1C-159B-99F1-F7C341A1D58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6BA285-8EB6-34CF-E63D-A6B5E1E9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32-5716-478B-8CDA-6C0881EBC6E6}" type="datetimeFigureOut">
              <a:rPr lang="en-US"/>
              <a:pPr>
                <a:defRPr/>
              </a:pPr>
              <a:t>25-Jul-23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7F7650-20E3-2D7E-580C-D3DC9F67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A9C5BF-9D58-28FA-27C4-F208902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6C79-8087-4C2E-BE04-7EB0D0566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D8DA-EA11-4EC1-96BD-897C4ECC0E8B}"/>
              </a:ext>
            </a:extLst>
          </p:cNvPr>
          <p:cNvSpPr txBox="1">
            <a:spLocks/>
          </p:cNvSpPr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1C611-B0A7-7272-63B6-FBE950A8952F}"/>
              </a:ext>
            </a:extLst>
          </p:cNvPr>
          <p:cNvSpPr txBox="1">
            <a:spLocks/>
          </p:cNvSpPr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6CF11-26DE-F6D5-3BC0-0FD74D58EDD7}"/>
              </a:ext>
            </a:extLst>
          </p:cNvPr>
          <p:cNvSpPr txBox="1">
            <a:spLocks/>
          </p:cNvSpPr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E523B1-DCA9-85B0-E6A4-61216D6CEC2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9E3CD-5810-20B5-9C53-E9C70E98D9C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5B35-3134-B3F1-BF09-82BE008CAC02}"/>
              </a:ext>
            </a:extLst>
          </p:cNvPr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355F-DB81-C2FB-0019-12A7E334D145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3E800C-5231-CA44-5DEE-DE0DB79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AF20E3-8195-30BD-0C00-1E51F43D271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DE5F9-526D-2D91-0441-7042F5916BEF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53" r:id="rId5"/>
    <p:sldLayoutId id="2147483652" r:id="rId6"/>
    <p:sldLayoutId id="2147483655" r:id="rId7"/>
    <p:sldLayoutId id="2147483664" r:id="rId8"/>
    <p:sldLayoutId id="2147483667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54" r:id="rId18"/>
    <p:sldLayoutId id="2147483679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6F4EB4-74E0-9ACF-0A88-9F4A9DA04B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648930"/>
            <a:ext cx="12192000" cy="12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  <a:b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97046"/>
              </p:ext>
            </p:extLst>
          </p:nvPr>
        </p:nvGraphicFramePr>
        <p:xfrm>
          <a:off x="547572" y="2481592"/>
          <a:ext cx="10846141" cy="38559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015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59181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Bệnh động kinh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 giật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hành vi bất thường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ý thức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60D08-4381-59B7-BD9A-62C2E639966E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5174"/>
              </p:ext>
            </p:extLst>
          </p:nvPr>
        </p:nvGraphicFramePr>
        <p:xfrm>
          <a:off x="547572" y="2438051"/>
          <a:ext cx="10846141" cy="36959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4905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1992437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3.Bệnh Alzheimer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 loạn thần kinh (thường gặp người lớn tuổi)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trí nhớ, lẩm cẩm.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Giảm khả năng ngôn ngữ, hoạt động kém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F67644-DE20-2ECF-7A65-4E5570CC5508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5364"/>
              </p:ext>
            </p:extLst>
          </p:nvPr>
        </p:nvGraphicFramePr>
        <p:xfrm>
          <a:off x="547574" y="2429334"/>
          <a:ext cx="11179969" cy="28656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2826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7257143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15318"/>
              </p:ext>
            </p:extLst>
          </p:nvPr>
        </p:nvGraphicFramePr>
        <p:xfrm>
          <a:off x="576602" y="2385792"/>
          <a:ext cx="11179969" cy="4145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4940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8665029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xấu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Khi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cần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để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kịp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ngăn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chặn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chia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sẻ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giúp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đỡ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hòa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kì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C8773-9A56-148B-3A5B-2393FAD67379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5217145" y="1640114"/>
            <a:ext cx="6947643" cy="52178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5268-36A0-EA2E-AC31-1FCBE604C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235144"/>
            <a:ext cx="11132456" cy="108714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37.3, 37.4, 37.5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156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theo nhóm số 1-6 hoàn thành phiếu học tập số 2, 3,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5DBF-4756-C962-2C2D-0380CD780B1A}"/>
              </a:ext>
            </a:extLst>
          </p:cNvPr>
          <p:cNvSpPr txBox="1"/>
          <p:nvPr/>
        </p:nvSpPr>
        <p:spPr>
          <a:xfrm>
            <a:off x="566058" y="2240686"/>
            <a:ext cx="6096000" cy="451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công nhiệm vụ:</a:t>
            </a: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1,4: Tìm hiểu cấu tạo chức năng của cơ quan thị giác và quá trình thu nhận ánh sáng.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2,5: Tìm hiểu cấu tạo chức năng của cơ quan thính giác và quá trình thu nhận âm thanh.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3,6 : Tìm hiểu các bệnh, tật về thị giác và thính giác.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2357830" y="1640114"/>
            <a:ext cx="6947643" cy="521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94D8-F118-7AD9-9078-3E64B6D7DFBB}"/>
              </a:ext>
            </a:extLst>
          </p:cNvPr>
          <p:cNvSpPr txBox="1"/>
          <p:nvPr/>
        </p:nvSpPr>
        <p:spPr>
          <a:xfrm>
            <a:off x="159657" y="1236489"/>
            <a:ext cx="11858171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 diện nhóm được phân công dán nội dung của nhóm mình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di chuyển theo từng nhóm quan sát và đánh giá sản phẩm.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74842-A358-24D7-2424-D8BFC18C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26336"/>
              </p:ext>
            </p:extLst>
          </p:nvPr>
        </p:nvGraphicFramePr>
        <p:xfrm>
          <a:off x="634659" y="1686177"/>
          <a:ext cx="11020311" cy="50568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9112">
                  <a:extLst>
                    <a:ext uri="{9D8B030D-6E8A-4147-A177-3AD203B41FA5}">
                      <a16:colId xmlns:a16="http://schemas.microsoft.com/office/drawing/2014/main" val="29833406"/>
                    </a:ext>
                  </a:extLst>
                </a:gridCol>
                <a:gridCol w="8331199">
                  <a:extLst>
                    <a:ext uri="{9D8B030D-6E8A-4147-A177-3AD203B41FA5}">
                      <a16:colId xmlns:a16="http://schemas.microsoft.com/office/drawing/2014/main" val="4166661809"/>
                    </a:ext>
                  </a:extLst>
                </a:gridCol>
              </a:tblGrid>
              <a:tr h="36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98524"/>
                  </a:ext>
                </a:extLst>
              </a:tr>
              <a:tr h="17854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1. Cấu tạo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nằm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hốc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) ,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Bên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lông</a:t>
                      </a:r>
                      <a:r>
                        <a:rPr lang="en-US" sz="2800" dirty="0">
                          <a:effectLst/>
                        </a:rPr>
                        <a:t> mi, </a:t>
                      </a:r>
                      <a:r>
                        <a:rPr lang="en-US" sz="2800" dirty="0" err="1">
                          <a:effectLst/>
                        </a:rPr>
                        <a:t>mí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13806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Quan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sắc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sự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2748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3. Quá trình thu nhận ánh sáng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chiếu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khúc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xạ</a:t>
                      </a:r>
                      <a:r>
                        <a:rPr lang="en-US" sz="2800" dirty="0">
                          <a:effectLst/>
                        </a:rPr>
                        <a:t> qua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lưới</a:t>
                      </a:r>
                      <a:r>
                        <a:rPr lang="en-US" sz="2800" dirty="0">
                          <a:effectLst/>
                        </a:rPr>
                        <a:t> -&gt; TB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PT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=&gt;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381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CAF9-5A6B-6252-33A8-173263E7D76E}"/>
              </a:ext>
            </a:extLst>
          </p:cNvPr>
          <p:cNvSpPr txBox="1"/>
          <p:nvPr/>
        </p:nvSpPr>
        <p:spPr>
          <a:xfrm>
            <a:off x="3294743" y="11629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FBF78-B8B6-806D-8DFC-DA680170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58989"/>
              </p:ext>
            </p:extLst>
          </p:nvPr>
        </p:nvGraphicFramePr>
        <p:xfrm>
          <a:off x="508000" y="1750156"/>
          <a:ext cx="11074400" cy="4648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1827278706"/>
                    </a:ext>
                  </a:extLst>
                </a:gridCol>
                <a:gridCol w="8486156">
                  <a:extLst>
                    <a:ext uri="{9D8B030D-6E8A-4147-A177-3AD203B41FA5}">
                      <a16:colId xmlns:a16="http://schemas.microsoft.com/office/drawing/2014/main" val="3553292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72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+Tai: Tai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tai, 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tai):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khoang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miệng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(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5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thính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Thu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ta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43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678943-B2A5-74EA-1187-B6DD21902884}"/>
              </a:ext>
            </a:extLst>
          </p:cNvPr>
          <p:cNvSpPr txBox="1"/>
          <p:nvPr/>
        </p:nvSpPr>
        <p:spPr>
          <a:xfrm>
            <a:off x="0" y="120665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A298-E9F5-1F89-8765-E49E797B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6235"/>
              </p:ext>
            </p:extLst>
          </p:nvPr>
        </p:nvGraphicFramePr>
        <p:xfrm>
          <a:off x="566738" y="1426714"/>
          <a:ext cx="11175319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210">
                  <a:extLst>
                    <a:ext uri="{9D8B030D-6E8A-4147-A177-3AD203B41FA5}">
                      <a16:colId xmlns:a16="http://schemas.microsoft.com/office/drawing/2014/main" val="111913569"/>
                    </a:ext>
                  </a:extLst>
                </a:gridCol>
                <a:gridCol w="8880109">
                  <a:extLst>
                    <a:ext uri="{9D8B030D-6E8A-4147-A177-3AD203B41FA5}">
                      <a16:colId xmlns:a16="http://schemas.microsoft.com/office/drawing/2014/main" val="446002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75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err="1">
                          <a:effectLst/>
                        </a:rPr>
                        <a:t>Quá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 -&gt;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-&gt;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tích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747E1-1346-16AD-DF72-1A41067A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5546"/>
              </p:ext>
            </p:extLst>
          </p:nvPr>
        </p:nvGraphicFramePr>
        <p:xfrm>
          <a:off x="435429" y="1198600"/>
          <a:ext cx="11335657" cy="557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428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7344229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870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Thị giác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 phổ biến: đau mắt hột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Nguyên nhân: do virus, vi khuẩn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Triệu chứng: đỏ mắt, ngứa, nhiều ghèn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Phòng bệnh: vệ sinh mắt sạch sẽ, không dụi mắt, bổ sung vitamin A tốt cho mắt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dài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 </a:t>
                      </a:r>
                      <a:r>
                        <a:rPr lang="en-US" sz="2700" dirty="0" err="1">
                          <a:effectLst/>
                        </a:rPr>
                        <a:t>hoặc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đọc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sách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ánh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yếu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phồng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mất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đàn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hồi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phân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kì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Viễn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ngắn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),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hóa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xẹp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xuống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xa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hội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tụ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19534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BB56BB-D7A1-6332-7D9C-69B16F63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23" y="1514262"/>
            <a:ext cx="5151505" cy="417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2D1B-2E63-869D-0F01-16D750CE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9" y="1497136"/>
            <a:ext cx="5940234" cy="4189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350D0-C7D1-C880-5937-F375E0907A5C}"/>
              </a:ext>
            </a:extLst>
          </p:cNvPr>
          <p:cNvSpPr txBox="1"/>
          <p:nvPr/>
        </p:nvSpPr>
        <p:spPr>
          <a:xfrm>
            <a:off x="534007" y="271923"/>
            <a:ext cx="11123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ADD2D-EAA4-AAE9-9131-D34A124C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16253"/>
              </p:ext>
            </p:extLst>
          </p:nvPr>
        </p:nvGraphicFramePr>
        <p:xfrm>
          <a:off x="435429" y="1198600"/>
          <a:ext cx="11234056" cy="4343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6304514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3797428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544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r>
                        <a:rPr lang="en-US" sz="2700" dirty="0" err="1">
                          <a:effectLst/>
                        </a:rPr>
                        <a:t>Thính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Viêm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giữa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vi </a:t>
                      </a:r>
                      <a:r>
                        <a:rPr lang="en-US" sz="2700" dirty="0" err="1">
                          <a:effectLst/>
                        </a:rPr>
                        <a:t>khuẩn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gây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ra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nước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lọt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vào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ráy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thiếu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mãu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não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các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mũi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biến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Triệu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nhức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đầu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chảy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dịch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sốt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nhẹ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Ù tai: do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việc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nhiều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môi</a:t>
                      </a:r>
                      <a:r>
                        <a:rPr lang="en-US" sz="2700" dirty="0">
                          <a:effectLst/>
                        </a:rPr>
                        <a:t> trường </a:t>
                      </a:r>
                      <a:r>
                        <a:rPr lang="en-US" sz="2700" dirty="0" err="1">
                          <a:effectLst/>
                        </a:rPr>
                        <a:t>có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tiếng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ồn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lớn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dị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người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không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nghe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rõ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âm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thanh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232915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50D81D-7AE7-560C-0EF3-93FA7827D0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34657-DB26-2C31-5CD3-122330D4EB5D}"/>
              </a:ext>
            </a:extLst>
          </p:cNvPr>
          <p:cNvSpPr txBox="1"/>
          <p:nvPr/>
        </p:nvSpPr>
        <p:spPr>
          <a:xfrm>
            <a:off x="2888343" y="13901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02C8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 CHƠI: “AI NHANH HƠN” </a:t>
            </a:r>
            <a:endParaRPr lang="en-US" sz="2800" b="1" dirty="0">
              <a:solidFill>
                <a:srgbClr val="202C8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9CFAD-F7D5-4AB5-3F72-86C512630364}"/>
              </a:ext>
            </a:extLst>
          </p:cNvPr>
          <p:cNvSpPr txBox="1"/>
          <p:nvPr/>
        </p:nvSpPr>
        <p:spPr>
          <a:xfrm>
            <a:off x="558800" y="2057684"/>
            <a:ext cx="1107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4 nhóm “xuân, hạ, thu, đông”.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57C6CB-DB79-5398-EFB3-DEDF5F7AB2BF}"/>
              </a:ext>
            </a:extLst>
          </p:cNvPr>
          <p:cNvSpPr txBox="1"/>
          <p:nvPr/>
        </p:nvSpPr>
        <p:spPr>
          <a:xfrm>
            <a:off x="558799" y="2580686"/>
            <a:ext cx="11074399" cy="229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chơi: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nêu câu hỏi, 4 đại diện của 4 nhóm viết câu trả lời lên bảng, các nhóm chấm điểm nhau.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nào trả lời được nhiều câu đúng hơn thì nhóm đó giành chiến thắng.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300C-C216-F1B1-244B-FC3D2273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2203D6-E1EB-1F4A-98A9-D3CC143E69C1}"/>
              </a:ext>
            </a:extLst>
          </p:cNvPr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2076A-E762-9DDD-0A6E-D032CB02C562}"/>
              </a:ext>
            </a:extLst>
          </p:cNvPr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AE710-E6A7-045C-E06A-F7E0CC1BFD26}"/>
              </a:ext>
            </a:extLst>
          </p:cNvPr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AF788-2CC3-7730-DBEE-58B0CEC9C6E5}"/>
              </a:ext>
            </a:extLst>
          </p:cNvPr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12463-4B33-0524-2D38-8D615F29A371}"/>
              </a:ext>
            </a:extLst>
          </p:cNvPr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72660-75EF-B245-9525-8BCCF42ADCC2}"/>
              </a:ext>
            </a:extLst>
          </p:cNvPr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EE10EC-2C98-1AD8-22BB-96ECAC011924}"/>
              </a:ext>
            </a:extLst>
          </p:cNvPr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3E95-E32C-4AA8-2826-7394DBE1AD3C}"/>
              </a:ext>
            </a:extLst>
          </p:cNvPr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1600"/>
            <a:ext cx="12192000" cy="747486"/>
          </a:xfrm>
        </p:spPr>
        <p:txBody>
          <a:bodyPr/>
          <a:lstStyle/>
          <a:p>
            <a:r>
              <a:rPr lang="vi-VN" sz="2800" b="0" dirty="0">
                <a:solidFill>
                  <a:schemeClr val="accent6"/>
                </a:solidFill>
                <a:ea typeface="Arial Regular" pitchFamily="34" charset="-122"/>
              </a:rPr>
              <a:t>Bài 37. HỆ THẦN KINH VÀ CÁC GIÁC QUAN Ở NGƯỜI</a:t>
            </a:r>
            <a:endParaRPr lang="en-US" sz="2800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8914" y="2050143"/>
            <a:ext cx="5254172" cy="55778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985EC-172D-02D6-0E05-A8C61D10809B}"/>
              </a:ext>
            </a:extLst>
          </p:cNvPr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EE12-ACA3-E2E3-1AB8-BC4D141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CD5E-8187-30EE-2733-5F0406F63CEF}"/>
              </a:ext>
            </a:extLst>
          </p:cNvPr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8DC90-FDFF-BC7F-7EBB-1BD6FBF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 tuyên truyền của nhóm mình.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Lý do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poster.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505A9-E574-9C76-1175-D6B0F3904EEA}"/>
              </a:ext>
            </a:extLst>
          </p:cNvPr>
          <p:cNvSpPr txBox="1">
            <a:spLocks/>
          </p:cNvSpPr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12334204-BA01-DA6F-74B1-58ACAAB3DF1D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F5840B7-8585-AE71-43C8-22EAEB1D4F3E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97A97AF-99C7-CD76-C042-860F7A0C6143}"/>
              </a:ext>
            </a:extLst>
          </p:cNvPr>
          <p:cNvSpPr/>
          <p:nvPr/>
        </p:nvSpPr>
        <p:spPr>
          <a:xfrm>
            <a:off x="-1359095" y="1210855"/>
            <a:ext cx="7316081" cy="7316081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3427BAB-6233-BA83-8C73-FC5488426E6A}"/>
              </a:ext>
            </a:extLst>
          </p:cNvPr>
          <p:cNvSpPr/>
          <p:nvPr/>
        </p:nvSpPr>
        <p:spPr>
          <a:xfrm>
            <a:off x="161297" y="2868996"/>
            <a:ext cx="4295484" cy="4295484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6BDBA20-307E-DC63-1D6D-CB2B469E9A95}"/>
              </a:ext>
            </a:extLst>
          </p:cNvPr>
          <p:cNvSpPr/>
          <p:nvPr/>
        </p:nvSpPr>
        <p:spPr>
          <a:xfrm>
            <a:off x="-158453" y="2565206"/>
            <a:ext cx="4946514" cy="4946514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A0DCD9-E302-5DD2-5E83-E147BE898E49}"/>
              </a:ext>
            </a:extLst>
          </p:cNvPr>
          <p:cNvSpPr/>
          <p:nvPr/>
        </p:nvSpPr>
        <p:spPr>
          <a:xfrm>
            <a:off x="-545482" y="2156454"/>
            <a:ext cx="5720571" cy="5720571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E3FB06-3B8E-1C42-B8F7-5DBF877514B4}"/>
              </a:ext>
            </a:extLst>
          </p:cNvPr>
          <p:cNvSpPr/>
          <p:nvPr/>
        </p:nvSpPr>
        <p:spPr>
          <a:xfrm>
            <a:off x="2678114" y="1404938"/>
            <a:ext cx="477837" cy="47625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AFC591-1FAC-1096-AE78-DE925BF0ACA4}"/>
              </a:ext>
            </a:extLst>
          </p:cNvPr>
          <p:cNvSpPr/>
          <p:nvPr/>
        </p:nvSpPr>
        <p:spPr>
          <a:xfrm rot="16591078">
            <a:off x="3600450" y="2825750"/>
            <a:ext cx="325438" cy="325438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DC45799-D4D6-DB6B-B05D-FF3164A316E5}"/>
              </a:ext>
            </a:extLst>
          </p:cNvPr>
          <p:cNvSpPr/>
          <p:nvPr/>
        </p:nvSpPr>
        <p:spPr>
          <a:xfrm rot="16591078">
            <a:off x="5214144" y="3355181"/>
            <a:ext cx="146050" cy="14763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2E1B52-F724-C296-22E6-F1D8D2947F1C}"/>
              </a:ext>
            </a:extLst>
          </p:cNvPr>
          <p:cNvSpPr/>
          <p:nvPr/>
        </p:nvSpPr>
        <p:spPr>
          <a:xfrm rot="16591078">
            <a:off x="4641057" y="5349082"/>
            <a:ext cx="195262" cy="193675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7383921-EA01-4CA0-87D7-554AC2414158}"/>
              </a:ext>
            </a:extLst>
          </p:cNvPr>
          <p:cNvSpPr/>
          <p:nvPr/>
        </p:nvSpPr>
        <p:spPr>
          <a:xfrm>
            <a:off x="5476876" y="4633914"/>
            <a:ext cx="377825" cy="37782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8897BCA-2C3F-9473-4973-51EF31C5837F}"/>
              </a:ext>
            </a:extLst>
          </p:cNvPr>
          <p:cNvSpPr/>
          <p:nvPr/>
        </p:nvSpPr>
        <p:spPr>
          <a:xfrm>
            <a:off x="8937585" y="264805"/>
            <a:ext cx="1482250" cy="148225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ACBEFD-A064-C436-6912-1B047DEB8676}"/>
              </a:ext>
            </a:extLst>
          </p:cNvPr>
          <p:cNvSpPr/>
          <p:nvPr/>
        </p:nvSpPr>
        <p:spPr>
          <a:xfrm rot="9216396">
            <a:off x="4851606" y="1170744"/>
            <a:ext cx="842380" cy="84238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2456A7F-6EEA-B57D-F31A-EE434D18B82F}"/>
              </a:ext>
            </a:extLst>
          </p:cNvPr>
          <p:cNvSpPr/>
          <p:nvPr/>
        </p:nvSpPr>
        <p:spPr>
          <a:xfrm rot="16374775">
            <a:off x="10430125" y="5732492"/>
            <a:ext cx="415465" cy="415465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05C2D2BA-B2FC-BE42-6255-C7702D6B549F}"/>
              </a:ext>
            </a:extLst>
          </p:cNvPr>
          <p:cNvSpPr txBox="1">
            <a:spLocks/>
          </p:cNvSpPr>
          <p:nvPr/>
        </p:nvSpPr>
        <p:spPr>
          <a:xfrm>
            <a:off x="6470650" y="4144963"/>
            <a:ext cx="3867150" cy="67786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7200" b="1" spc="45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THANK YOU !!!</a:t>
            </a:r>
            <a:endParaRPr lang="zh-CN" altLang="en-US" sz="7200" b="1" spc="4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6351" name="Picture 42">
            <a:extLst>
              <a:ext uri="{FF2B5EF4-FFF2-40B4-BE49-F238E27FC236}">
                <a16:creationId xmlns:a16="http://schemas.microsoft.com/office/drawing/2014/main" id="{B7A71CE1-629A-9688-21EA-9D6E7938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488950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2" name="Picture 43">
            <a:extLst>
              <a:ext uri="{FF2B5EF4-FFF2-40B4-BE49-F238E27FC236}">
                <a16:creationId xmlns:a16="http://schemas.microsoft.com/office/drawing/2014/main" id="{0249D2E1-584B-33E8-CDF6-C9939A5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7450"/>
            <a:ext cx="2528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3" name="Picture 44">
            <a:extLst>
              <a:ext uri="{FF2B5EF4-FFF2-40B4-BE49-F238E27FC236}">
                <a16:creationId xmlns:a16="http://schemas.microsoft.com/office/drawing/2014/main" id="{E51B7077-6D40-811A-F42A-80AD933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813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4" name="Picture 45">
            <a:extLst>
              <a:ext uri="{FF2B5EF4-FFF2-40B4-BE49-F238E27FC236}">
                <a16:creationId xmlns:a16="http://schemas.microsoft.com/office/drawing/2014/main" id="{8E393B68-261E-9B84-F043-2A36D8C9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692276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104932"/>
            <a:ext cx="7013448" cy="70091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202C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38D-1FAC-188A-DAA6-C437421F7047}"/>
              </a:ext>
            </a:extLst>
          </p:cNvPr>
          <p:cNvSpPr txBox="1"/>
          <p:nvPr/>
        </p:nvSpPr>
        <p:spPr>
          <a:xfrm>
            <a:off x="2583543" y="2129250"/>
            <a:ext cx="9158514" cy="55758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b="0" dirty="0">
              <a:solidFill>
                <a:srgbClr val="FDFBF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A71A-2F3E-4027-F421-A1AC1E5C9E5A}"/>
              </a:ext>
            </a:extLst>
          </p:cNvPr>
          <p:cNvSpPr txBox="1"/>
          <p:nvPr/>
        </p:nvSpPr>
        <p:spPr>
          <a:xfrm>
            <a:off x="2583543" y="3010239"/>
            <a:ext cx="9158514" cy="105310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800" dirty="0">
              <a:solidFill>
                <a:srgbClr val="FDFBF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99FA1-B0A7-CA86-8469-84F132B23AC3}"/>
              </a:ext>
            </a:extLst>
          </p:cNvPr>
          <p:cNvSpPr txBox="1"/>
          <p:nvPr/>
        </p:nvSpPr>
        <p:spPr>
          <a:xfrm>
            <a:off x="2583542" y="4386747"/>
            <a:ext cx="9158513" cy="54809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806A2-2213-E02B-A057-6E50F60C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7173232" cy="14354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37.1 ,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FF4E7-5670-354F-8041-DE134360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CF0C24-CB25-82D7-45B2-6D1EB0C3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84279"/>
              </p:ext>
            </p:extLst>
          </p:nvPr>
        </p:nvGraphicFramePr>
        <p:xfrm>
          <a:off x="566057" y="2844800"/>
          <a:ext cx="7315199" cy="343255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49372">
                  <a:extLst>
                    <a:ext uri="{9D8B030D-6E8A-4147-A177-3AD203B41FA5}">
                      <a16:colId xmlns:a16="http://schemas.microsoft.com/office/drawing/2014/main" val="285026708"/>
                    </a:ext>
                  </a:extLst>
                </a:gridCol>
                <a:gridCol w="2365827">
                  <a:extLst>
                    <a:ext uri="{9D8B030D-6E8A-4147-A177-3AD203B41FA5}">
                      <a16:colId xmlns:a16="http://schemas.microsoft.com/office/drawing/2014/main" val="367335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6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khiển, điều hòa, phối hợp hoạt động các cơ quan trong cơ thể.                                                                                                           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64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D3EC-086E-1D71-A00F-AF46ACF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185057"/>
            <a:ext cx="4271413" cy="513115"/>
          </a:xfrm>
        </p:spPr>
        <p:txBody>
          <a:bodyPr anchor="ctr"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6D9F4-E08E-4634-1E65-F65A5E952799}"/>
              </a:ext>
            </a:extLst>
          </p:cNvPr>
          <p:cNvSpPr txBox="1"/>
          <p:nvPr/>
        </p:nvSpPr>
        <p:spPr>
          <a:xfrm>
            <a:off x="566058" y="1732760"/>
            <a:ext cx="731519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thần kinh ở người: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Cấu tạo: hình ống, gồm 2 phần: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trung ương (não, tủy sống</a:t>
            </a:r>
            <a:r>
              <a:rPr lang="nl-NL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ngoại biên (dây TK, hạch TK)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Chức năng: điều khiển, điều hòa, phối hợp hoạt động các cơ quan trong cơ thể.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854AE6-F911-EBF9-7A38-1FA3B70D9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50A0-A3A2-1A76-3786-F0F5D8E2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6937828" cy="104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37.2,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cặp đôi hoàn thành phiếu học tập số 1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5" y="1328601"/>
            <a:ext cx="4327769" cy="52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4" y="2827592"/>
            <a:ext cx="3300193" cy="40304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7658"/>
              </p:ext>
            </p:extLst>
          </p:nvPr>
        </p:nvGraphicFramePr>
        <p:xfrm>
          <a:off x="3821170" y="1413796"/>
          <a:ext cx="7946000" cy="5164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8007">
                  <a:extLst>
                    <a:ext uri="{9D8B030D-6E8A-4147-A177-3AD203B41FA5}">
                      <a16:colId xmlns:a16="http://schemas.microsoft.com/office/drawing/2014/main" val="3250663584"/>
                    </a:ext>
                  </a:extLst>
                </a:gridCol>
                <a:gridCol w="2001469">
                  <a:extLst>
                    <a:ext uri="{9D8B030D-6E8A-4147-A177-3AD203B41FA5}">
                      <a16:colId xmlns:a16="http://schemas.microsoft.com/office/drawing/2014/main" val="657916321"/>
                    </a:ext>
                  </a:extLst>
                </a:gridCol>
                <a:gridCol w="1857868">
                  <a:extLst>
                    <a:ext uri="{9D8B030D-6E8A-4147-A177-3AD203B41FA5}">
                      <a16:colId xmlns:a16="http://schemas.microsoft.com/office/drawing/2014/main" val="685708548"/>
                    </a:ext>
                  </a:extLst>
                </a:gridCol>
                <a:gridCol w="228315">
                  <a:extLst>
                    <a:ext uri="{9D8B030D-6E8A-4147-A177-3AD203B41FA5}">
                      <a16:colId xmlns:a16="http://schemas.microsoft.com/office/drawing/2014/main" val="3251595111"/>
                    </a:ext>
                  </a:extLst>
                </a:gridCol>
                <a:gridCol w="2380341">
                  <a:extLst>
                    <a:ext uri="{9D8B030D-6E8A-4147-A177-3AD203B41FA5}">
                      <a16:colId xmlns:a16="http://schemas.microsoft.com/office/drawing/2014/main" val="1162626991"/>
                    </a:ext>
                  </a:extLst>
                </a:gridCol>
              </a:tblGrid>
              <a:tr h="2900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84551"/>
                  </a:ext>
                </a:extLst>
              </a:tr>
              <a:tr h="13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755309663"/>
                  </a:ext>
                </a:extLst>
              </a:tr>
              <a:tr h="18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967231728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26473336"/>
                  </a:ext>
                </a:extLst>
              </a:tr>
              <a:tr h="23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3633018854"/>
                  </a:ext>
                </a:extLst>
              </a:tr>
              <a:tr h="643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00985"/>
                  </a:ext>
                </a:extLst>
              </a:tr>
              <a:tr h="64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83306"/>
                  </a:ext>
                </a:extLst>
              </a:tr>
              <a:tr h="5081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25694"/>
                  </a:ext>
                </a:extLst>
              </a:tr>
              <a:tr h="6233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89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8521A4-4FB7-435F-49F5-F6785DEB1658}"/>
              </a:ext>
            </a:extLst>
          </p:cNvPr>
          <p:cNvSpPr txBox="1"/>
          <p:nvPr/>
        </p:nvSpPr>
        <p:spPr>
          <a:xfrm>
            <a:off x="58056" y="2043277"/>
            <a:ext cx="364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5024"/>
              </p:ext>
            </p:extLst>
          </p:nvPr>
        </p:nvGraphicFramePr>
        <p:xfrm>
          <a:off x="547572" y="2510623"/>
          <a:ext cx="10846141" cy="39385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Bệnh</a:t>
                      </a:r>
                      <a:r>
                        <a:rPr lang="en-US" sz="2800" dirty="0">
                          <a:effectLst/>
                        </a:rPr>
                        <a:t> Parkinson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Thoái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(do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tuổi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khuẩn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...)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đông</a:t>
                      </a:r>
                      <a:r>
                        <a:rPr lang="en-US" sz="2800" dirty="0">
                          <a:effectLst/>
                        </a:rPr>
                        <a:t>, run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Mất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bằng</a:t>
                      </a:r>
                      <a:r>
                        <a:rPr lang="en-US" sz="2800" dirty="0">
                          <a:effectLst/>
                        </a:rPr>
                        <a:t>, di </a:t>
                      </a:r>
                      <a:r>
                        <a:rPr lang="en-US" sz="2800" dirty="0" err="1">
                          <a:effectLst/>
                        </a:rPr>
                        <a:t>chuyển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khăn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Bổ</a:t>
                      </a:r>
                      <a:r>
                        <a:rPr lang="en-US" sz="2800" dirty="0">
                          <a:effectLst/>
                        </a:rPr>
                        <a:t> sung vitamin D, </a:t>
                      </a:r>
                      <a:r>
                        <a:rPr lang="en-US" sz="2800" dirty="0" err="1">
                          <a:effectLst/>
                        </a:rPr>
                        <a:t>tắm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nắng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Luyện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tập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Tránh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hại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1082</TotalTime>
  <Words>2400</Words>
  <Application>Microsoft Office PowerPoint</Application>
  <PresentationFormat>Widescreen</PresentationFormat>
  <Paragraphs>204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Sabon Next LT</vt:lpstr>
      <vt:lpstr>Segoe UI</vt:lpstr>
      <vt:lpstr>Times New Roman</vt:lpstr>
      <vt:lpstr>Wingdings</vt:lpstr>
      <vt:lpstr>Office Theme</vt:lpstr>
      <vt:lpstr>CHÀO MỪNG CÁC EM  ĐẾN VỚI TIẾT HỌC HÔM NAY</vt:lpstr>
      <vt:lpstr>PowerPoint Presentation</vt:lpstr>
      <vt:lpstr>Bài 37. HỆ THẦN KINH VÀ CÁC GIÁC QUAN Ở NGƯỜI</vt:lpstr>
      <vt:lpstr>Nội dung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NỘI QUY TRÌNH BÀY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</dc:title>
  <dc:subject/>
  <dc:creator>ĐINH THỊ PHÚC</dc:creator>
  <cp:lastModifiedBy>Thien Thanh Bui</cp:lastModifiedBy>
  <cp:revision>10</cp:revision>
  <dcterms:created xsi:type="dcterms:W3CDTF">2023-07-20T01:42:56Z</dcterms:created>
  <dcterms:modified xsi:type="dcterms:W3CDTF">2023-07-24T23:48:37Z</dcterms:modified>
</cp:coreProperties>
</file>