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57" r:id="rId2"/>
    <p:sldId id="337" r:id="rId3"/>
    <p:sldId id="344" r:id="rId4"/>
    <p:sldId id="333" r:id="rId5"/>
    <p:sldId id="338" r:id="rId6"/>
    <p:sldId id="342" r:id="rId7"/>
    <p:sldId id="334" r:id="rId8"/>
    <p:sldId id="289" r:id="rId9"/>
    <p:sldId id="290" r:id="rId10"/>
    <p:sldId id="291" r:id="rId11"/>
    <p:sldId id="292" r:id="rId12"/>
    <p:sldId id="293" r:id="rId13"/>
    <p:sldId id="294" r:id="rId14"/>
    <p:sldId id="308" r:id="rId15"/>
    <p:sldId id="309" r:id="rId16"/>
    <p:sldId id="345" r:id="rId17"/>
    <p:sldId id="339" r:id="rId18"/>
    <p:sldId id="346" r:id="rId19"/>
    <p:sldId id="343" r:id="rId20"/>
    <p:sldId id="341" r:id="rId21"/>
    <p:sldId id="313" r:id="rId22"/>
    <p:sldId id="349" r:id="rId23"/>
    <p:sldId id="310" r:id="rId24"/>
    <p:sldId id="314" r:id="rId25"/>
    <p:sldId id="315" r:id="rId26"/>
    <p:sldId id="316" r:id="rId27"/>
    <p:sldId id="317" r:id="rId28"/>
    <p:sldId id="318" r:id="rId29"/>
    <p:sldId id="319" r:id="rId30"/>
    <p:sldId id="320" r:id="rId31"/>
    <p:sldId id="355" r:id="rId32"/>
    <p:sldId id="352" r:id="rId33"/>
    <p:sldId id="354" r:id="rId34"/>
    <p:sldId id="321" r:id="rId35"/>
    <p:sldId id="322" r:id="rId36"/>
    <p:sldId id="323" r:id="rId37"/>
    <p:sldId id="324" r:id="rId38"/>
    <p:sldId id="325" r:id="rId39"/>
    <p:sldId id="326" r:id="rId40"/>
    <p:sldId id="327" r:id="rId41"/>
    <p:sldId id="328" r:id="rId42"/>
    <p:sldId id="329" r:id="rId43"/>
    <p:sldId id="330" r:id="rId44"/>
    <p:sldId id="331" r:id="rId45"/>
    <p:sldId id="33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0C24"/>
    <a:srgbClr val="A8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745" autoAdjust="0"/>
  </p:normalViewPr>
  <p:slideViewPr>
    <p:cSldViewPr snapToGrid="0">
      <p:cViewPr varScale="1">
        <p:scale>
          <a:sx n="58" d="100"/>
          <a:sy n="58" d="100"/>
        </p:scale>
        <p:origin x="66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8509CC-B913-4774-8C86-F174A020E02C}"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CC2B8597-07E6-4794-854B-CD3C545C53DB}">
      <dgm:prSet phldrT="[Text]"/>
      <dgm:spPr>
        <a:solidFill>
          <a:srgbClr val="FFFF00"/>
        </a:solidFill>
      </dgm:spPr>
      <dgm:t>
        <a:bodyPr/>
        <a:lstStyle/>
        <a:p>
          <a:r>
            <a:rPr lang="en-US" b="1" dirty="0">
              <a:solidFill>
                <a:srgbClr val="FF0000"/>
              </a:solidFill>
            </a:rPr>
            <a:t>PHƯƠNG PHÁI VÀ KĨ NĂNG TRONG HỌC TẬP MÔN KHOA HỌC TỰ NHIÊN</a:t>
          </a:r>
        </a:p>
      </dgm:t>
    </dgm:pt>
    <dgm:pt modelId="{911EF1F5-5257-4BFE-BC8B-1179FCC6729D}" type="parTrans" cxnId="{F04BA29A-FA0E-45A5-AE60-E5D320BC41AD}">
      <dgm:prSet/>
      <dgm:spPr/>
      <dgm:t>
        <a:bodyPr/>
        <a:lstStyle/>
        <a:p>
          <a:endParaRPr lang="en-US" b="1">
            <a:solidFill>
              <a:srgbClr val="FF0000"/>
            </a:solidFill>
          </a:endParaRPr>
        </a:p>
      </dgm:t>
    </dgm:pt>
    <dgm:pt modelId="{A772E7AA-9660-48FD-B7E9-C0D589A53387}" type="sibTrans" cxnId="{F04BA29A-FA0E-45A5-AE60-E5D320BC41AD}">
      <dgm:prSet/>
      <dgm:spPr/>
      <dgm:t>
        <a:bodyPr/>
        <a:lstStyle/>
        <a:p>
          <a:endParaRPr lang="en-US" b="1">
            <a:solidFill>
              <a:srgbClr val="FF0000"/>
            </a:solidFill>
          </a:endParaRPr>
        </a:p>
      </dgm:t>
    </dgm:pt>
    <dgm:pt modelId="{E346B7E1-F1B2-4E34-B62D-71DBB436912E}">
      <dgm:prSet phldrT="[Text]"/>
      <dgm:spPr/>
      <dgm:t>
        <a:bodyPr/>
        <a:lstStyle/>
        <a:p>
          <a:r>
            <a:rPr lang="en-US" b="1" dirty="0">
              <a:solidFill>
                <a:schemeClr val="bg1"/>
              </a:solidFill>
            </a:rPr>
            <a:t>PHẦN I: PHƯƠNG PHÁP TÌM HIỂU TỰ NHIÊN</a:t>
          </a:r>
        </a:p>
      </dgm:t>
    </dgm:pt>
    <dgm:pt modelId="{78D65012-6F89-4961-BDD2-1254CCA7EE25}" type="parTrans" cxnId="{967106A0-F045-47FF-B99E-A9DC25615B7D}">
      <dgm:prSet/>
      <dgm:spPr/>
      <dgm:t>
        <a:bodyPr/>
        <a:lstStyle/>
        <a:p>
          <a:endParaRPr lang="en-US" b="1">
            <a:solidFill>
              <a:srgbClr val="FF0000"/>
            </a:solidFill>
          </a:endParaRPr>
        </a:p>
      </dgm:t>
    </dgm:pt>
    <dgm:pt modelId="{BA05FC6C-448C-4BA4-8E13-E0EE11052643}" type="sibTrans" cxnId="{967106A0-F045-47FF-B99E-A9DC25615B7D}">
      <dgm:prSet/>
      <dgm:spPr/>
      <dgm:t>
        <a:bodyPr/>
        <a:lstStyle/>
        <a:p>
          <a:endParaRPr lang="en-US" b="1">
            <a:solidFill>
              <a:srgbClr val="FF0000"/>
            </a:solidFill>
          </a:endParaRPr>
        </a:p>
      </dgm:t>
    </dgm:pt>
    <dgm:pt modelId="{72655EA9-85EE-4B2F-9630-29587C2A60CD}">
      <dgm:prSet phldrT="[Text]"/>
      <dgm:spPr/>
      <dgm:t>
        <a:bodyPr/>
        <a:lstStyle/>
        <a:p>
          <a:r>
            <a:rPr lang="en-US" b="1" dirty="0">
              <a:solidFill>
                <a:schemeClr val="bg1"/>
              </a:solidFill>
            </a:rPr>
            <a:t>PHẦN II: CÁC KĨ NĂNG TRONG TIẾN TRÌNH TÌM HIỂU TỰ NHIÊN</a:t>
          </a:r>
        </a:p>
      </dgm:t>
    </dgm:pt>
    <dgm:pt modelId="{104677B3-CC35-4F81-BA6E-5198AB445EBB}" type="parTrans" cxnId="{8BD6DE03-D5F5-4450-BA97-3BC23BBC5A0C}">
      <dgm:prSet/>
      <dgm:spPr/>
      <dgm:t>
        <a:bodyPr/>
        <a:lstStyle/>
        <a:p>
          <a:endParaRPr lang="en-US" b="1">
            <a:solidFill>
              <a:srgbClr val="FF0000"/>
            </a:solidFill>
          </a:endParaRPr>
        </a:p>
      </dgm:t>
    </dgm:pt>
    <dgm:pt modelId="{CF517CF7-C0AC-434B-9220-57324F11650B}" type="sibTrans" cxnId="{8BD6DE03-D5F5-4450-BA97-3BC23BBC5A0C}">
      <dgm:prSet/>
      <dgm:spPr/>
      <dgm:t>
        <a:bodyPr/>
        <a:lstStyle/>
        <a:p>
          <a:endParaRPr lang="en-US" b="1">
            <a:solidFill>
              <a:srgbClr val="FF0000"/>
            </a:solidFill>
          </a:endParaRPr>
        </a:p>
      </dgm:t>
    </dgm:pt>
    <dgm:pt modelId="{5779D956-7F48-457E-8A3C-C7A790CCCC35}">
      <dgm:prSet phldrT="[Text]"/>
      <dgm:spPr/>
      <dgm:t>
        <a:bodyPr/>
        <a:lstStyle/>
        <a:p>
          <a:r>
            <a:rPr lang="en-US" b="1" dirty="0">
              <a:solidFill>
                <a:schemeClr val="bg1"/>
              </a:solidFill>
            </a:rPr>
            <a:t>PHẦN III: MỘT SỐ DỤNG CỤ ĐO</a:t>
          </a:r>
        </a:p>
      </dgm:t>
    </dgm:pt>
    <dgm:pt modelId="{B02700E5-4442-4929-972B-80958C3E5706}" type="parTrans" cxnId="{CC38948E-1350-4248-ABB5-18062671AB32}">
      <dgm:prSet/>
      <dgm:spPr/>
      <dgm:t>
        <a:bodyPr/>
        <a:lstStyle/>
        <a:p>
          <a:endParaRPr lang="en-US" b="1">
            <a:solidFill>
              <a:srgbClr val="FF0000"/>
            </a:solidFill>
          </a:endParaRPr>
        </a:p>
      </dgm:t>
    </dgm:pt>
    <dgm:pt modelId="{F63864F8-019E-4FDC-AC3D-AF9BFF49E1AA}" type="sibTrans" cxnId="{CC38948E-1350-4248-ABB5-18062671AB32}">
      <dgm:prSet/>
      <dgm:spPr/>
      <dgm:t>
        <a:bodyPr/>
        <a:lstStyle/>
        <a:p>
          <a:endParaRPr lang="en-US" b="1">
            <a:solidFill>
              <a:srgbClr val="FF0000"/>
            </a:solidFill>
          </a:endParaRPr>
        </a:p>
      </dgm:t>
    </dgm:pt>
    <dgm:pt modelId="{BD008C0B-5E3E-4D2E-8ACB-52F91FCD083A}" type="pres">
      <dgm:prSet presAssocID="{738509CC-B913-4774-8C86-F174A020E02C}" presName="Name0" presStyleCnt="0">
        <dgm:presLayoutVars>
          <dgm:chPref val="1"/>
          <dgm:dir/>
          <dgm:animOne val="branch"/>
          <dgm:animLvl val="lvl"/>
          <dgm:resizeHandles val="exact"/>
        </dgm:presLayoutVars>
      </dgm:prSet>
      <dgm:spPr/>
    </dgm:pt>
    <dgm:pt modelId="{A1AAF77A-B2D5-47F1-978C-7D2EB7425BC6}" type="pres">
      <dgm:prSet presAssocID="{CC2B8597-07E6-4794-854B-CD3C545C53DB}" presName="root1" presStyleCnt="0"/>
      <dgm:spPr/>
    </dgm:pt>
    <dgm:pt modelId="{82523970-CDA6-4F95-8902-6412BAF03396}" type="pres">
      <dgm:prSet presAssocID="{CC2B8597-07E6-4794-854B-CD3C545C53DB}" presName="LevelOneTextNode" presStyleLbl="node0" presStyleIdx="0" presStyleCnt="1" custScaleX="243087">
        <dgm:presLayoutVars>
          <dgm:chPref val="3"/>
        </dgm:presLayoutVars>
      </dgm:prSet>
      <dgm:spPr/>
    </dgm:pt>
    <dgm:pt modelId="{64E2D0FA-7170-41CC-B0F1-C34E69C0BD0A}" type="pres">
      <dgm:prSet presAssocID="{CC2B8597-07E6-4794-854B-CD3C545C53DB}" presName="level2hierChild" presStyleCnt="0"/>
      <dgm:spPr/>
    </dgm:pt>
    <dgm:pt modelId="{3CD19B35-4972-4443-9334-AA75BBF5B7E9}" type="pres">
      <dgm:prSet presAssocID="{78D65012-6F89-4961-BDD2-1254CCA7EE25}" presName="conn2-1" presStyleLbl="parChTrans1D2" presStyleIdx="0" presStyleCnt="3"/>
      <dgm:spPr/>
    </dgm:pt>
    <dgm:pt modelId="{7E5A73DC-3A94-427A-BDA4-DEBDF92277E5}" type="pres">
      <dgm:prSet presAssocID="{78D65012-6F89-4961-BDD2-1254CCA7EE25}" presName="connTx" presStyleLbl="parChTrans1D2" presStyleIdx="0" presStyleCnt="3"/>
      <dgm:spPr/>
    </dgm:pt>
    <dgm:pt modelId="{26DA1095-511A-46E8-8A08-72B8ED9E7EF0}" type="pres">
      <dgm:prSet presAssocID="{E346B7E1-F1B2-4E34-B62D-71DBB436912E}" presName="root2" presStyleCnt="0"/>
      <dgm:spPr/>
    </dgm:pt>
    <dgm:pt modelId="{18583316-AB5A-4200-A307-CAE031EFFB5F}" type="pres">
      <dgm:prSet presAssocID="{E346B7E1-F1B2-4E34-B62D-71DBB436912E}" presName="LevelTwoTextNode" presStyleLbl="node2" presStyleIdx="0" presStyleCnt="3" custScaleX="177536" custScaleY="87474">
        <dgm:presLayoutVars>
          <dgm:chPref val="3"/>
        </dgm:presLayoutVars>
      </dgm:prSet>
      <dgm:spPr/>
    </dgm:pt>
    <dgm:pt modelId="{38E377D7-0924-4163-80A2-A9ADE5DB8151}" type="pres">
      <dgm:prSet presAssocID="{E346B7E1-F1B2-4E34-B62D-71DBB436912E}" presName="level3hierChild" presStyleCnt="0"/>
      <dgm:spPr/>
    </dgm:pt>
    <dgm:pt modelId="{E6ABC467-FC68-4BCF-8C8C-9643D63392FC}" type="pres">
      <dgm:prSet presAssocID="{104677B3-CC35-4F81-BA6E-5198AB445EBB}" presName="conn2-1" presStyleLbl="parChTrans1D2" presStyleIdx="1" presStyleCnt="3"/>
      <dgm:spPr/>
    </dgm:pt>
    <dgm:pt modelId="{9A7A729D-E6F6-41B9-890F-BEADF7C5BC8F}" type="pres">
      <dgm:prSet presAssocID="{104677B3-CC35-4F81-BA6E-5198AB445EBB}" presName="connTx" presStyleLbl="parChTrans1D2" presStyleIdx="1" presStyleCnt="3"/>
      <dgm:spPr/>
    </dgm:pt>
    <dgm:pt modelId="{CA0FF67A-A7D1-4D98-91A0-653B507E0488}" type="pres">
      <dgm:prSet presAssocID="{72655EA9-85EE-4B2F-9630-29587C2A60CD}" presName="root2" presStyleCnt="0"/>
      <dgm:spPr/>
    </dgm:pt>
    <dgm:pt modelId="{7E1DB049-1916-4EAC-80D9-C082F787595B}" type="pres">
      <dgm:prSet presAssocID="{72655EA9-85EE-4B2F-9630-29587C2A60CD}" presName="LevelTwoTextNode" presStyleLbl="node2" presStyleIdx="1" presStyleCnt="3" custScaleX="178032">
        <dgm:presLayoutVars>
          <dgm:chPref val="3"/>
        </dgm:presLayoutVars>
      </dgm:prSet>
      <dgm:spPr/>
    </dgm:pt>
    <dgm:pt modelId="{A0440D2F-5F93-4936-9E03-114AD2A95334}" type="pres">
      <dgm:prSet presAssocID="{72655EA9-85EE-4B2F-9630-29587C2A60CD}" presName="level3hierChild" presStyleCnt="0"/>
      <dgm:spPr/>
    </dgm:pt>
    <dgm:pt modelId="{B9A95E18-EE14-40FA-AEB6-422A1182E766}" type="pres">
      <dgm:prSet presAssocID="{B02700E5-4442-4929-972B-80958C3E5706}" presName="conn2-1" presStyleLbl="parChTrans1D2" presStyleIdx="2" presStyleCnt="3"/>
      <dgm:spPr/>
    </dgm:pt>
    <dgm:pt modelId="{2EB1AE60-A6B4-4D57-9989-10D58F463738}" type="pres">
      <dgm:prSet presAssocID="{B02700E5-4442-4929-972B-80958C3E5706}" presName="connTx" presStyleLbl="parChTrans1D2" presStyleIdx="2" presStyleCnt="3"/>
      <dgm:spPr/>
    </dgm:pt>
    <dgm:pt modelId="{8E66A54E-A637-4C25-944C-636EE2A0CBF0}" type="pres">
      <dgm:prSet presAssocID="{5779D956-7F48-457E-8A3C-C7A790CCCC35}" presName="root2" presStyleCnt="0"/>
      <dgm:spPr/>
    </dgm:pt>
    <dgm:pt modelId="{E4F6747A-CAD2-4DB0-8800-B5E9C5B7EA24}" type="pres">
      <dgm:prSet presAssocID="{5779D956-7F48-457E-8A3C-C7A790CCCC35}" presName="LevelTwoTextNode" presStyleLbl="node2" presStyleIdx="2" presStyleCnt="3" custScaleX="180068">
        <dgm:presLayoutVars>
          <dgm:chPref val="3"/>
        </dgm:presLayoutVars>
      </dgm:prSet>
      <dgm:spPr/>
    </dgm:pt>
    <dgm:pt modelId="{DA1A16B2-481E-4540-A832-E9F2975149D2}" type="pres">
      <dgm:prSet presAssocID="{5779D956-7F48-457E-8A3C-C7A790CCCC35}" presName="level3hierChild" presStyleCnt="0"/>
      <dgm:spPr/>
    </dgm:pt>
  </dgm:ptLst>
  <dgm:cxnLst>
    <dgm:cxn modelId="{8BD6DE03-D5F5-4450-BA97-3BC23BBC5A0C}" srcId="{CC2B8597-07E6-4794-854B-CD3C545C53DB}" destId="{72655EA9-85EE-4B2F-9630-29587C2A60CD}" srcOrd="1" destOrd="0" parTransId="{104677B3-CC35-4F81-BA6E-5198AB445EBB}" sibTransId="{CF517CF7-C0AC-434B-9220-57324F11650B}"/>
    <dgm:cxn modelId="{46DF7A21-5140-468B-9E1D-8750470D4A49}" type="presOf" srcId="{E346B7E1-F1B2-4E34-B62D-71DBB436912E}" destId="{18583316-AB5A-4200-A307-CAE031EFFB5F}" srcOrd="0" destOrd="0" presId="urn:microsoft.com/office/officeart/2008/layout/HorizontalMultiLevelHierarchy"/>
    <dgm:cxn modelId="{22513422-6B6B-4ED8-9680-C4EFCE487F42}" type="presOf" srcId="{738509CC-B913-4774-8C86-F174A020E02C}" destId="{BD008C0B-5E3E-4D2E-8ACB-52F91FCD083A}" srcOrd="0" destOrd="0" presId="urn:microsoft.com/office/officeart/2008/layout/HorizontalMultiLevelHierarchy"/>
    <dgm:cxn modelId="{B0B4A32A-CBF4-41C8-9E27-B4D51EC6D451}" type="presOf" srcId="{B02700E5-4442-4929-972B-80958C3E5706}" destId="{B9A95E18-EE14-40FA-AEB6-422A1182E766}" srcOrd="0" destOrd="0" presId="urn:microsoft.com/office/officeart/2008/layout/HorizontalMultiLevelHierarchy"/>
    <dgm:cxn modelId="{6D4E5A45-D3C1-4F0C-9F6F-C101B1F7B6A6}" type="presOf" srcId="{104677B3-CC35-4F81-BA6E-5198AB445EBB}" destId="{9A7A729D-E6F6-41B9-890F-BEADF7C5BC8F}" srcOrd="1" destOrd="0" presId="urn:microsoft.com/office/officeart/2008/layout/HorizontalMultiLevelHierarchy"/>
    <dgm:cxn modelId="{4F2B3E4E-7761-40E5-911F-B3F62681BFE7}" type="presOf" srcId="{78D65012-6F89-4961-BDD2-1254CCA7EE25}" destId="{7E5A73DC-3A94-427A-BDA4-DEBDF92277E5}" srcOrd="1" destOrd="0" presId="urn:microsoft.com/office/officeart/2008/layout/HorizontalMultiLevelHierarchy"/>
    <dgm:cxn modelId="{ABB1F350-8652-446A-AD40-63107D75A3AF}" type="presOf" srcId="{104677B3-CC35-4F81-BA6E-5198AB445EBB}" destId="{E6ABC467-FC68-4BCF-8C8C-9643D63392FC}" srcOrd="0" destOrd="0" presId="urn:microsoft.com/office/officeart/2008/layout/HorizontalMultiLevelHierarchy"/>
    <dgm:cxn modelId="{34012F55-6A4C-46DF-82C1-D5BF0B96E1BD}" type="presOf" srcId="{CC2B8597-07E6-4794-854B-CD3C545C53DB}" destId="{82523970-CDA6-4F95-8902-6412BAF03396}" srcOrd="0" destOrd="0" presId="urn:microsoft.com/office/officeart/2008/layout/HorizontalMultiLevelHierarchy"/>
    <dgm:cxn modelId="{178EEE79-B4FA-4594-A826-FA5167DB18ED}" type="presOf" srcId="{B02700E5-4442-4929-972B-80958C3E5706}" destId="{2EB1AE60-A6B4-4D57-9989-10D58F463738}" srcOrd="1" destOrd="0" presId="urn:microsoft.com/office/officeart/2008/layout/HorizontalMultiLevelHierarchy"/>
    <dgm:cxn modelId="{CC38948E-1350-4248-ABB5-18062671AB32}" srcId="{CC2B8597-07E6-4794-854B-CD3C545C53DB}" destId="{5779D956-7F48-457E-8A3C-C7A790CCCC35}" srcOrd="2" destOrd="0" parTransId="{B02700E5-4442-4929-972B-80958C3E5706}" sibTransId="{F63864F8-019E-4FDC-AC3D-AF9BFF49E1AA}"/>
    <dgm:cxn modelId="{F04BA29A-FA0E-45A5-AE60-E5D320BC41AD}" srcId="{738509CC-B913-4774-8C86-F174A020E02C}" destId="{CC2B8597-07E6-4794-854B-CD3C545C53DB}" srcOrd="0" destOrd="0" parTransId="{911EF1F5-5257-4BFE-BC8B-1179FCC6729D}" sibTransId="{A772E7AA-9660-48FD-B7E9-C0D589A53387}"/>
    <dgm:cxn modelId="{90A9959F-BECD-4B39-9793-BE931CC0CB49}" type="presOf" srcId="{72655EA9-85EE-4B2F-9630-29587C2A60CD}" destId="{7E1DB049-1916-4EAC-80D9-C082F787595B}" srcOrd="0" destOrd="0" presId="urn:microsoft.com/office/officeart/2008/layout/HorizontalMultiLevelHierarchy"/>
    <dgm:cxn modelId="{967106A0-F045-47FF-B99E-A9DC25615B7D}" srcId="{CC2B8597-07E6-4794-854B-CD3C545C53DB}" destId="{E346B7E1-F1B2-4E34-B62D-71DBB436912E}" srcOrd="0" destOrd="0" parTransId="{78D65012-6F89-4961-BDD2-1254CCA7EE25}" sibTransId="{BA05FC6C-448C-4BA4-8E13-E0EE11052643}"/>
    <dgm:cxn modelId="{7C22B3AA-AF9E-4259-A1BE-AB5C5E0FC437}" type="presOf" srcId="{5779D956-7F48-457E-8A3C-C7A790CCCC35}" destId="{E4F6747A-CAD2-4DB0-8800-B5E9C5B7EA24}" srcOrd="0" destOrd="0" presId="urn:microsoft.com/office/officeart/2008/layout/HorizontalMultiLevelHierarchy"/>
    <dgm:cxn modelId="{4FF269AD-1040-45CA-AB26-171009FDE49C}" type="presOf" srcId="{78D65012-6F89-4961-BDD2-1254CCA7EE25}" destId="{3CD19B35-4972-4443-9334-AA75BBF5B7E9}" srcOrd="0" destOrd="0" presId="urn:microsoft.com/office/officeart/2008/layout/HorizontalMultiLevelHierarchy"/>
    <dgm:cxn modelId="{4E92F8D0-198C-46EA-B82D-A5DB664D5466}" type="presParOf" srcId="{BD008C0B-5E3E-4D2E-8ACB-52F91FCD083A}" destId="{A1AAF77A-B2D5-47F1-978C-7D2EB7425BC6}" srcOrd="0" destOrd="0" presId="urn:microsoft.com/office/officeart/2008/layout/HorizontalMultiLevelHierarchy"/>
    <dgm:cxn modelId="{E2889680-1BA5-40BA-BF42-A84FE0DA10A8}" type="presParOf" srcId="{A1AAF77A-B2D5-47F1-978C-7D2EB7425BC6}" destId="{82523970-CDA6-4F95-8902-6412BAF03396}" srcOrd="0" destOrd="0" presId="urn:microsoft.com/office/officeart/2008/layout/HorizontalMultiLevelHierarchy"/>
    <dgm:cxn modelId="{7EBF9D31-A056-4288-B829-90780342B990}" type="presParOf" srcId="{A1AAF77A-B2D5-47F1-978C-7D2EB7425BC6}" destId="{64E2D0FA-7170-41CC-B0F1-C34E69C0BD0A}" srcOrd="1" destOrd="0" presId="urn:microsoft.com/office/officeart/2008/layout/HorizontalMultiLevelHierarchy"/>
    <dgm:cxn modelId="{2FD1AF12-0017-4B96-ADBF-02A43C7E5AB8}" type="presParOf" srcId="{64E2D0FA-7170-41CC-B0F1-C34E69C0BD0A}" destId="{3CD19B35-4972-4443-9334-AA75BBF5B7E9}" srcOrd="0" destOrd="0" presId="urn:microsoft.com/office/officeart/2008/layout/HorizontalMultiLevelHierarchy"/>
    <dgm:cxn modelId="{D9B3CC56-8597-42D4-8221-3CFECAD03E60}" type="presParOf" srcId="{3CD19B35-4972-4443-9334-AA75BBF5B7E9}" destId="{7E5A73DC-3A94-427A-BDA4-DEBDF92277E5}" srcOrd="0" destOrd="0" presId="urn:microsoft.com/office/officeart/2008/layout/HorizontalMultiLevelHierarchy"/>
    <dgm:cxn modelId="{B4E0AE7F-D2FD-4191-AB1D-BC8472B6BFBD}" type="presParOf" srcId="{64E2D0FA-7170-41CC-B0F1-C34E69C0BD0A}" destId="{26DA1095-511A-46E8-8A08-72B8ED9E7EF0}" srcOrd="1" destOrd="0" presId="urn:microsoft.com/office/officeart/2008/layout/HorizontalMultiLevelHierarchy"/>
    <dgm:cxn modelId="{A1A8E00D-CE5F-4236-9DD1-2E726653D015}" type="presParOf" srcId="{26DA1095-511A-46E8-8A08-72B8ED9E7EF0}" destId="{18583316-AB5A-4200-A307-CAE031EFFB5F}" srcOrd="0" destOrd="0" presId="urn:microsoft.com/office/officeart/2008/layout/HorizontalMultiLevelHierarchy"/>
    <dgm:cxn modelId="{427283DC-145A-48DE-9766-30BFB35D33A1}" type="presParOf" srcId="{26DA1095-511A-46E8-8A08-72B8ED9E7EF0}" destId="{38E377D7-0924-4163-80A2-A9ADE5DB8151}" srcOrd="1" destOrd="0" presId="urn:microsoft.com/office/officeart/2008/layout/HorizontalMultiLevelHierarchy"/>
    <dgm:cxn modelId="{1574E7EB-AF00-4819-AC10-F535498705E0}" type="presParOf" srcId="{64E2D0FA-7170-41CC-B0F1-C34E69C0BD0A}" destId="{E6ABC467-FC68-4BCF-8C8C-9643D63392FC}" srcOrd="2" destOrd="0" presId="urn:microsoft.com/office/officeart/2008/layout/HorizontalMultiLevelHierarchy"/>
    <dgm:cxn modelId="{33D0176F-39A0-45AE-96A5-70B6B68FEA43}" type="presParOf" srcId="{E6ABC467-FC68-4BCF-8C8C-9643D63392FC}" destId="{9A7A729D-E6F6-41B9-890F-BEADF7C5BC8F}" srcOrd="0" destOrd="0" presId="urn:microsoft.com/office/officeart/2008/layout/HorizontalMultiLevelHierarchy"/>
    <dgm:cxn modelId="{C420231C-A3CF-4D12-A86C-06E5447056CF}" type="presParOf" srcId="{64E2D0FA-7170-41CC-B0F1-C34E69C0BD0A}" destId="{CA0FF67A-A7D1-4D98-91A0-653B507E0488}" srcOrd="3" destOrd="0" presId="urn:microsoft.com/office/officeart/2008/layout/HorizontalMultiLevelHierarchy"/>
    <dgm:cxn modelId="{434CE1BB-F624-4B15-A7FF-2034B942F252}" type="presParOf" srcId="{CA0FF67A-A7D1-4D98-91A0-653B507E0488}" destId="{7E1DB049-1916-4EAC-80D9-C082F787595B}" srcOrd="0" destOrd="0" presId="urn:microsoft.com/office/officeart/2008/layout/HorizontalMultiLevelHierarchy"/>
    <dgm:cxn modelId="{41306D27-63C2-41B6-9FAE-B7B492B472E4}" type="presParOf" srcId="{CA0FF67A-A7D1-4D98-91A0-653B507E0488}" destId="{A0440D2F-5F93-4936-9E03-114AD2A95334}" srcOrd="1" destOrd="0" presId="urn:microsoft.com/office/officeart/2008/layout/HorizontalMultiLevelHierarchy"/>
    <dgm:cxn modelId="{0463A10E-8C03-4FB9-B49A-776BD79317A1}" type="presParOf" srcId="{64E2D0FA-7170-41CC-B0F1-C34E69C0BD0A}" destId="{B9A95E18-EE14-40FA-AEB6-422A1182E766}" srcOrd="4" destOrd="0" presId="urn:microsoft.com/office/officeart/2008/layout/HorizontalMultiLevelHierarchy"/>
    <dgm:cxn modelId="{244232D4-C2BA-4E0A-9575-8E5BABEE0BC9}" type="presParOf" srcId="{B9A95E18-EE14-40FA-AEB6-422A1182E766}" destId="{2EB1AE60-A6B4-4D57-9989-10D58F463738}" srcOrd="0" destOrd="0" presId="urn:microsoft.com/office/officeart/2008/layout/HorizontalMultiLevelHierarchy"/>
    <dgm:cxn modelId="{8CA32354-E660-46F2-A61A-E8FCB39EC2DF}" type="presParOf" srcId="{64E2D0FA-7170-41CC-B0F1-C34E69C0BD0A}" destId="{8E66A54E-A637-4C25-944C-636EE2A0CBF0}" srcOrd="5" destOrd="0" presId="urn:microsoft.com/office/officeart/2008/layout/HorizontalMultiLevelHierarchy"/>
    <dgm:cxn modelId="{1F681C90-287E-4846-BD82-E2F74CEF60EE}" type="presParOf" srcId="{8E66A54E-A637-4C25-944C-636EE2A0CBF0}" destId="{E4F6747A-CAD2-4DB0-8800-B5E9C5B7EA24}" srcOrd="0" destOrd="0" presId="urn:microsoft.com/office/officeart/2008/layout/HorizontalMultiLevelHierarchy"/>
    <dgm:cxn modelId="{D7F5E48B-7003-4F15-A03C-A608B094E520}" type="presParOf" srcId="{8E66A54E-A637-4C25-944C-636EE2A0CBF0}" destId="{DA1A16B2-481E-4540-A832-E9F2975149D2}"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A95E18-EE14-40FA-AEB6-422A1182E766}">
      <dsp:nvSpPr>
        <dsp:cNvPr id="0" name=""/>
        <dsp:cNvSpPr/>
      </dsp:nvSpPr>
      <dsp:spPr>
        <a:xfrm>
          <a:off x="3267102" y="3361764"/>
          <a:ext cx="838020" cy="1516830"/>
        </a:xfrm>
        <a:custGeom>
          <a:avLst/>
          <a:gdLst/>
          <a:ahLst/>
          <a:cxnLst/>
          <a:rect l="0" t="0" r="0" b="0"/>
          <a:pathLst>
            <a:path>
              <a:moveTo>
                <a:pt x="0" y="0"/>
              </a:moveTo>
              <a:lnTo>
                <a:pt x="419010" y="0"/>
              </a:lnTo>
              <a:lnTo>
                <a:pt x="419010" y="1516830"/>
              </a:lnTo>
              <a:lnTo>
                <a:pt x="838020" y="15168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1" kern="1200">
            <a:solidFill>
              <a:srgbClr val="FF0000"/>
            </a:solidFill>
          </a:endParaRPr>
        </a:p>
      </dsp:txBody>
      <dsp:txXfrm>
        <a:off x="3642789" y="4076856"/>
        <a:ext cx="86646" cy="86646"/>
      </dsp:txXfrm>
    </dsp:sp>
    <dsp:sp modelId="{E6ABC467-FC68-4BCF-8C8C-9643D63392FC}">
      <dsp:nvSpPr>
        <dsp:cNvPr id="0" name=""/>
        <dsp:cNvSpPr/>
      </dsp:nvSpPr>
      <dsp:spPr>
        <a:xfrm>
          <a:off x="3267102" y="3236036"/>
          <a:ext cx="838020" cy="91440"/>
        </a:xfrm>
        <a:custGeom>
          <a:avLst/>
          <a:gdLst/>
          <a:ahLst/>
          <a:cxnLst/>
          <a:rect l="0" t="0" r="0" b="0"/>
          <a:pathLst>
            <a:path>
              <a:moveTo>
                <a:pt x="0" y="125727"/>
              </a:moveTo>
              <a:lnTo>
                <a:pt x="419010" y="125727"/>
              </a:lnTo>
              <a:lnTo>
                <a:pt x="419010" y="45720"/>
              </a:lnTo>
              <a:lnTo>
                <a:pt x="838020"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a:solidFill>
              <a:srgbClr val="FF0000"/>
            </a:solidFill>
          </a:endParaRPr>
        </a:p>
      </dsp:txBody>
      <dsp:txXfrm>
        <a:off x="3665067" y="3260710"/>
        <a:ext cx="42091" cy="42091"/>
      </dsp:txXfrm>
    </dsp:sp>
    <dsp:sp modelId="{3CD19B35-4972-4443-9334-AA75BBF5B7E9}">
      <dsp:nvSpPr>
        <dsp:cNvPr id="0" name=""/>
        <dsp:cNvSpPr/>
      </dsp:nvSpPr>
      <dsp:spPr>
        <a:xfrm>
          <a:off x="3267102" y="1764926"/>
          <a:ext cx="838020" cy="1596838"/>
        </a:xfrm>
        <a:custGeom>
          <a:avLst/>
          <a:gdLst/>
          <a:ahLst/>
          <a:cxnLst/>
          <a:rect l="0" t="0" r="0" b="0"/>
          <a:pathLst>
            <a:path>
              <a:moveTo>
                <a:pt x="0" y="1596838"/>
              </a:moveTo>
              <a:lnTo>
                <a:pt x="419010" y="1596838"/>
              </a:lnTo>
              <a:lnTo>
                <a:pt x="419010" y="0"/>
              </a:lnTo>
              <a:lnTo>
                <a:pt x="83802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1" kern="1200">
            <a:solidFill>
              <a:srgbClr val="FF0000"/>
            </a:solidFill>
          </a:endParaRPr>
        </a:p>
      </dsp:txBody>
      <dsp:txXfrm>
        <a:off x="3641028" y="2518260"/>
        <a:ext cx="90168" cy="90168"/>
      </dsp:txXfrm>
    </dsp:sp>
    <dsp:sp modelId="{82523970-CDA6-4F95-8902-6412BAF03396}">
      <dsp:nvSpPr>
        <dsp:cNvPr id="0" name=""/>
        <dsp:cNvSpPr/>
      </dsp:nvSpPr>
      <dsp:spPr>
        <a:xfrm rot="16200000">
          <a:off x="-1647344" y="1809082"/>
          <a:ext cx="6723529" cy="3105364"/>
        </a:xfrm>
        <a:prstGeom prst="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655" tIns="33655" rIns="33655" bIns="33655" numCol="1" spcCol="1270" anchor="ctr" anchorCtr="0">
          <a:noAutofit/>
        </a:bodyPr>
        <a:lstStyle/>
        <a:p>
          <a:pPr marL="0" lvl="0" indent="0" algn="ctr" defTabSz="2355850">
            <a:lnSpc>
              <a:spcPct val="90000"/>
            </a:lnSpc>
            <a:spcBef>
              <a:spcPct val="0"/>
            </a:spcBef>
            <a:spcAft>
              <a:spcPct val="35000"/>
            </a:spcAft>
            <a:buNone/>
          </a:pPr>
          <a:r>
            <a:rPr lang="en-US" sz="5300" b="1" kern="1200" dirty="0">
              <a:solidFill>
                <a:srgbClr val="FF0000"/>
              </a:solidFill>
            </a:rPr>
            <a:t>PHƯƠNG PHÁI VÀ KĨ NĂNG TRONG HỌC TẬP MÔN KHOA HỌC TỰ NHIÊN</a:t>
          </a:r>
        </a:p>
      </dsp:txBody>
      <dsp:txXfrm>
        <a:off x="-1647344" y="1809082"/>
        <a:ext cx="6723529" cy="3105364"/>
      </dsp:txXfrm>
    </dsp:sp>
    <dsp:sp modelId="{18583316-AB5A-4200-A307-CAE031EFFB5F}">
      <dsp:nvSpPr>
        <dsp:cNvPr id="0" name=""/>
        <dsp:cNvSpPr/>
      </dsp:nvSpPr>
      <dsp:spPr>
        <a:xfrm>
          <a:off x="4105123" y="1206199"/>
          <a:ext cx="7438941" cy="11174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b="1" kern="1200" dirty="0">
              <a:solidFill>
                <a:schemeClr val="bg1"/>
              </a:solidFill>
            </a:rPr>
            <a:t>PHẦN I: PHƯƠNG PHÁP TÌM HIỂU TỰ NHIÊN</a:t>
          </a:r>
        </a:p>
      </dsp:txBody>
      <dsp:txXfrm>
        <a:off x="4105123" y="1206199"/>
        <a:ext cx="7438941" cy="1117454"/>
      </dsp:txXfrm>
    </dsp:sp>
    <dsp:sp modelId="{7E1DB049-1916-4EAC-80D9-C082F787595B}">
      <dsp:nvSpPr>
        <dsp:cNvPr id="0" name=""/>
        <dsp:cNvSpPr/>
      </dsp:nvSpPr>
      <dsp:spPr>
        <a:xfrm>
          <a:off x="4105123" y="2643021"/>
          <a:ext cx="7459724" cy="12774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b="1" kern="1200" dirty="0">
              <a:solidFill>
                <a:schemeClr val="bg1"/>
              </a:solidFill>
            </a:rPr>
            <a:t>PHẦN II: CÁC KĨ NĂNG TRONG TIẾN TRÌNH TÌM HIỂU TỰ NHIÊN</a:t>
          </a:r>
        </a:p>
      </dsp:txBody>
      <dsp:txXfrm>
        <a:off x="4105123" y="2643021"/>
        <a:ext cx="7459724" cy="1277470"/>
      </dsp:txXfrm>
    </dsp:sp>
    <dsp:sp modelId="{E4F6747A-CAD2-4DB0-8800-B5E9C5B7EA24}">
      <dsp:nvSpPr>
        <dsp:cNvPr id="0" name=""/>
        <dsp:cNvSpPr/>
      </dsp:nvSpPr>
      <dsp:spPr>
        <a:xfrm>
          <a:off x="4105123" y="4239859"/>
          <a:ext cx="7545035" cy="12774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b="1" kern="1200" dirty="0">
              <a:solidFill>
                <a:schemeClr val="bg1"/>
              </a:solidFill>
            </a:rPr>
            <a:t>PHẦN III: MỘT SỐ DỤNG CỤ ĐO</a:t>
          </a:r>
        </a:p>
      </dsp:txBody>
      <dsp:txXfrm>
        <a:off x="4105123" y="4239859"/>
        <a:ext cx="7545035" cy="1277470"/>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7BCDB4-68F1-4CF5-B86E-7ECC8F61CF4F}" type="datetimeFigureOut">
              <a:rPr lang="en-US" smtClean="0"/>
              <a:t>9/7/2025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19BF97-CCE8-4556-AECF-D3B0ACA3D1B9}" type="slidenum">
              <a:rPr lang="en-US" smtClean="0"/>
              <a:t>‹#›</a:t>
            </a:fld>
            <a:endParaRPr lang="en-US"/>
          </a:p>
        </p:txBody>
      </p:sp>
    </p:spTree>
    <p:extLst>
      <p:ext uri="{BB962C8B-B14F-4D97-AF65-F5344CB8AC3E}">
        <p14:creationId xmlns:p14="http://schemas.microsoft.com/office/powerpoint/2010/main" val="2409274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C519BF97-CCE8-4556-AECF-D3B0ACA3D1B9}" type="slidenum">
              <a:rPr lang="en-US" smtClean="0"/>
              <a:t>2</a:t>
            </a:fld>
            <a:endParaRPr lang="en-US"/>
          </a:p>
        </p:txBody>
      </p:sp>
    </p:spTree>
    <p:extLst>
      <p:ext uri="{BB962C8B-B14F-4D97-AF65-F5344CB8AC3E}">
        <p14:creationId xmlns:p14="http://schemas.microsoft.com/office/powerpoint/2010/main" val="803662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9BF97-CCE8-4556-AECF-D3B0ACA3D1B9}" type="slidenum">
              <a:rPr lang="en-US" smtClean="0"/>
              <a:t>15</a:t>
            </a:fld>
            <a:endParaRPr lang="en-US"/>
          </a:p>
        </p:txBody>
      </p:sp>
    </p:spTree>
    <p:extLst>
      <p:ext uri="{BB962C8B-B14F-4D97-AF65-F5344CB8AC3E}">
        <p14:creationId xmlns:p14="http://schemas.microsoft.com/office/powerpoint/2010/main" val="986583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03423-AC26-81A6-D911-CC9E4035B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29A722-DED6-E4C0-713C-06AAA68E7C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A308FB-1498-7B9A-946F-62E1B0251D58}"/>
              </a:ext>
            </a:extLst>
          </p:cNvPr>
          <p:cNvSpPr>
            <a:spLocks noGrp="1"/>
          </p:cNvSpPr>
          <p:nvPr>
            <p:ph type="dt" sz="half" idx="10"/>
          </p:nvPr>
        </p:nvSpPr>
        <p:spPr/>
        <p:txBody>
          <a:bodyPr/>
          <a:lstStyle/>
          <a:p>
            <a:fld id="{5C547B41-D574-4D99-8733-CDF2B4333776}" type="datetimeFigureOut">
              <a:rPr lang="en-US" smtClean="0"/>
              <a:t>9/7/2025</a:t>
            </a:fld>
            <a:endParaRPr lang="en-US"/>
          </a:p>
        </p:txBody>
      </p:sp>
      <p:sp>
        <p:nvSpPr>
          <p:cNvPr id="5" name="Footer Placeholder 4">
            <a:extLst>
              <a:ext uri="{FF2B5EF4-FFF2-40B4-BE49-F238E27FC236}">
                <a16:creationId xmlns:a16="http://schemas.microsoft.com/office/drawing/2014/main" id="{AE3CFA85-9F4C-191C-F201-193CD17CA9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AB831E-DA43-063D-18A1-DB90E8D6AD93}"/>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429091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6AB99-42D0-CE95-4922-976A7F2DF9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F6EB7F-1B14-FDAC-D9F6-7677633F1B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353-18A1-E62E-F0E7-0D1DB37C746D}"/>
              </a:ext>
            </a:extLst>
          </p:cNvPr>
          <p:cNvSpPr>
            <a:spLocks noGrp="1"/>
          </p:cNvSpPr>
          <p:nvPr>
            <p:ph type="dt" sz="half" idx="10"/>
          </p:nvPr>
        </p:nvSpPr>
        <p:spPr/>
        <p:txBody>
          <a:bodyPr/>
          <a:lstStyle/>
          <a:p>
            <a:fld id="{5C547B41-D574-4D99-8733-CDF2B4333776}" type="datetimeFigureOut">
              <a:rPr lang="en-US" smtClean="0"/>
              <a:t>9/7/2025</a:t>
            </a:fld>
            <a:endParaRPr lang="en-US"/>
          </a:p>
        </p:txBody>
      </p:sp>
      <p:sp>
        <p:nvSpPr>
          <p:cNvPr id="5" name="Footer Placeholder 4">
            <a:extLst>
              <a:ext uri="{FF2B5EF4-FFF2-40B4-BE49-F238E27FC236}">
                <a16:creationId xmlns:a16="http://schemas.microsoft.com/office/drawing/2014/main" id="{ECCFBAF1-8F12-554D-5626-6E222607E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51114-B29E-9DB5-1161-02C36CE1D3EA}"/>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2242198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4FAE5C-66BA-BDC3-EED8-AB2E7FDBE5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B6C9E6-16C6-6AEE-AEA6-FD466789C7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68DFEF-F563-6ADA-AE7D-EA7B9CBD9BA3}"/>
              </a:ext>
            </a:extLst>
          </p:cNvPr>
          <p:cNvSpPr>
            <a:spLocks noGrp="1"/>
          </p:cNvSpPr>
          <p:nvPr>
            <p:ph type="dt" sz="half" idx="10"/>
          </p:nvPr>
        </p:nvSpPr>
        <p:spPr/>
        <p:txBody>
          <a:bodyPr/>
          <a:lstStyle/>
          <a:p>
            <a:fld id="{5C547B41-D574-4D99-8733-CDF2B4333776}" type="datetimeFigureOut">
              <a:rPr lang="en-US" smtClean="0"/>
              <a:t>9/7/2025</a:t>
            </a:fld>
            <a:endParaRPr lang="en-US"/>
          </a:p>
        </p:txBody>
      </p:sp>
      <p:sp>
        <p:nvSpPr>
          <p:cNvPr id="5" name="Footer Placeholder 4">
            <a:extLst>
              <a:ext uri="{FF2B5EF4-FFF2-40B4-BE49-F238E27FC236}">
                <a16:creationId xmlns:a16="http://schemas.microsoft.com/office/drawing/2014/main" id="{A1B8784B-C865-9894-5752-1B48F7CB77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68AD1F-F136-ABB3-FCE9-BBCDA401D4DA}"/>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1073369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6424F-6FF3-581E-D9F7-CC3699FF3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20A5D7-9373-D28C-F89A-7376169690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FF51C-A686-C9EF-6705-2D21B90A814C}"/>
              </a:ext>
            </a:extLst>
          </p:cNvPr>
          <p:cNvSpPr>
            <a:spLocks noGrp="1"/>
          </p:cNvSpPr>
          <p:nvPr>
            <p:ph type="dt" sz="half" idx="10"/>
          </p:nvPr>
        </p:nvSpPr>
        <p:spPr/>
        <p:txBody>
          <a:bodyPr/>
          <a:lstStyle/>
          <a:p>
            <a:fld id="{5C547B41-D574-4D99-8733-CDF2B4333776}" type="datetimeFigureOut">
              <a:rPr lang="en-US" smtClean="0"/>
              <a:t>9/7/2025</a:t>
            </a:fld>
            <a:endParaRPr lang="en-US"/>
          </a:p>
        </p:txBody>
      </p:sp>
      <p:sp>
        <p:nvSpPr>
          <p:cNvPr id="5" name="Footer Placeholder 4">
            <a:extLst>
              <a:ext uri="{FF2B5EF4-FFF2-40B4-BE49-F238E27FC236}">
                <a16:creationId xmlns:a16="http://schemas.microsoft.com/office/drawing/2014/main" id="{D40D90C3-869F-C288-4F55-A252885B3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3D1F9-89D8-9F64-B07C-D123DEE88145}"/>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2026962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D1C4D-97AE-9836-D351-8BB2475332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DF857A-248B-AA0A-6ECD-ED130A5EC1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A1E298-89A3-8D15-25E9-03DFDEE533DC}"/>
              </a:ext>
            </a:extLst>
          </p:cNvPr>
          <p:cNvSpPr>
            <a:spLocks noGrp="1"/>
          </p:cNvSpPr>
          <p:nvPr>
            <p:ph type="dt" sz="half" idx="10"/>
          </p:nvPr>
        </p:nvSpPr>
        <p:spPr/>
        <p:txBody>
          <a:bodyPr/>
          <a:lstStyle/>
          <a:p>
            <a:fld id="{5C547B41-D574-4D99-8733-CDF2B4333776}" type="datetimeFigureOut">
              <a:rPr lang="en-US" smtClean="0"/>
              <a:t>9/7/2025</a:t>
            </a:fld>
            <a:endParaRPr lang="en-US"/>
          </a:p>
        </p:txBody>
      </p:sp>
      <p:sp>
        <p:nvSpPr>
          <p:cNvPr id="5" name="Footer Placeholder 4">
            <a:extLst>
              <a:ext uri="{FF2B5EF4-FFF2-40B4-BE49-F238E27FC236}">
                <a16:creationId xmlns:a16="http://schemas.microsoft.com/office/drawing/2014/main" id="{0BDA0F6F-0B75-E846-009B-1690213FC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8A3CF-BCE3-2EA9-2FDD-D98673788DB2}"/>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2929511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DFA6C-AB45-DD85-3521-91DF4480D1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93F6DC-66D1-6A8D-28C7-C530456E1E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A55E59-565D-A0D6-B7A4-34CCB370ED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06D9F4-C35F-E5D4-C980-AF9C8B965E7C}"/>
              </a:ext>
            </a:extLst>
          </p:cNvPr>
          <p:cNvSpPr>
            <a:spLocks noGrp="1"/>
          </p:cNvSpPr>
          <p:nvPr>
            <p:ph type="dt" sz="half" idx="10"/>
          </p:nvPr>
        </p:nvSpPr>
        <p:spPr/>
        <p:txBody>
          <a:bodyPr/>
          <a:lstStyle/>
          <a:p>
            <a:fld id="{5C547B41-D574-4D99-8733-CDF2B4333776}" type="datetimeFigureOut">
              <a:rPr lang="en-US" smtClean="0"/>
              <a:t>9/7/2025</a:t>
            </a:fld>
            <a:endParaRPr lang="en-US"/>
          </a:p>
        </p:txBody>
      </p:sp>
      <p:sp>
        <p:nvSpPr>
          <p:cNvPr id="6" name="Footer Placeholder 5">
            <a:extLst>
              <a:ext uri="{FF2B5EF4-FFF2-40B4-BE49-F238E27FC236}">
                <a16:creationId xmlns:a16="http://schemas.microsoft.com/office/drawing/2014/main" id="{212C7EAD-7C89-6EC3-C7A8-B66DDE2B4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29EFD7-C7BF-5164-3CF1-8FB389B52F23}"/>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88102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78A87-FB49-3DEE-3661-0A34760C73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0BB807-E386-B2CB-7253-C78C9FA983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D7D980-B07A-E27C-2A45-68A39F972A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49F2E8-928C-854C-F944-59D364FCF4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264C32-CCC0-5C55-C11E-C5BFD0D835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7046D3-876D-4C5B-45C3-7A78EAF1461A}"/>
              </a:ext>
            </a:extLst>
          </p:cNvPr>
          <p:cNvSpPr>
            <a:spLocks noGrp="1"/>
          </p:cNvSpPr>
          <p:nvPr>
            <p:ph type="dt" sz="half" idx="10"/>
          </p:nvPr>
        </p:nvSpPr>
        <p:spPr/>
        <p:txBody>
          <a:bodyPr/>
          <a:lstStyle/>
          <a:p>
            <a:fld id="{5C547B41-D574-4D99-8733-CDF2B4333776}" type="datetimeFigureOut">
              <a:rPr lang="en-US" smtClean="0"/>
              <a:t>9/7/2025</a:t>
            </a:fld>
            <a:endParaRPr lang="en-US"/>
          </a:p>
        </p:txBody>
      </p:sp>
      <p:sp>
        <p:nvSpPr>
          <p:cNvPr id="8" name="Footer Placeholder 7">
            <a:extLst>
              <a:ext uri="{FF2B5EF4-FFF2-40B4-BE49-F238E27FC236}">
                <a16:creationId xmlns:a16="http://schemas.microsoft.com/office/drawing/2014/main" id="{508E8B65-41C0-F8DC-75B1-B3B3144050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F5E86F-4264-6A88-EF6C-EF2EE1D61724}"/>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423043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6D308-D658-43EC-8619-1829004A63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7C2031-2CC5-7BA1-98FD-2403904DC528}"/>
              </a:ext>
            </a:extLst>
          </p:cNvPr>
          <p:cNvSpPr>
            <a:spLocks noGrp="1"/>
          </p:cNvSpPr>
          <p:nvPr>
            <p:ph type="dt" sz="half" idx="10"/>
          </p:nvPr>
        </p:nvSpPr>
        <p:spPr/>
        <p:txBody>
          <a:bodyPr/>
          <a:lstStyle/>
          <a:p>
            <a:fld id="{5C547B41-D574-4D99-8733-CDF2B4333776}" type="datetimeFigureOut">
              <a:rPr lang="en-US" smtClean="0"/>
              <a:t>9/7/2025</a:t>
            </a:fld>
            <a:endParaRPr lang="en-US"/>
          </a:p>
        </p:txBody>
      </p:sp>
      <p:sp>
        <p:nvSpPr>
          <p:cNvPr id="4" name="Footer Placeholder 3">
            <a:extLst>
              <a:ext uri="{FF2B5EF4-FFF2-40B4-BE49-F238E27FC236}">
                <a16:creationId xmlns:a16="http://schemas.microsoft.com/office/drawing/2014/main" id="{179A14F2-E749-902A-31C6-F874B212B9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D2D4EB-9FBC-B70F-8618-4A37A97BF3B7}"/>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374063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F85CE8-8581-2F50-4DAF-FC03F1FDF7FE}"/>
              </a:ext>
            </a:extLst>
          </p:cNvPr>
          <p:cNvSpPr>
            <a:spLocks noGrp="1"/>
          </p:cNvSpPr>
          <p:nvPr>
            <p:ph type="dt" sz="half" idx="10"/>
          </p:nvPr>
        </p:nvSpPr>
        <p:spPr/>
        <p:txBody>
          <a:bodyPr/>
          <a:lstStyle/>
          <a:p>
            <a:fld id="{5C547B41-D574-4D99-8733-CDF2B4333776}" type="datetimeFigureOut">
              <a:rPr lang="en-US" smtClean="0"/>
              <a:t>9/7/2025</a:t>
            </a:fld>
            <a:endParaRPr lang="en-US"/>
          </a:p>
        </p:txBody>
      </p:sp>
      <p:sp>
        <p:nvSpPr>
          <p:cNvPr id="3" name="Footer Placeholder 2">
            <a:extLst>
              <a:ext uri="{FF2B5EF4-FFF2-40B4-BE49-F238E27FC236}">
                <a16:creationId xmlns:a16="http://schemas.microsoft.com/office/drawing/2014/main" id="{667E7FA6-B5DF-8560-6067-2C59387AA6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7ED599-BE0F-70D7-28EE-1D8ED4885CFA}"/>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1864436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2498-553D-A2DB-F771-00B5A2B995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321FBF-EDCB-43AA-0632-84400D0C6E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1847BC-9E53-30FA-0FD6-6BE424C74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2C796-6882-D4E3-AA7F-532004367F89}"/>
              </a:ext>
            </a:extLst>
          </p:cNvPr>
          <p:cNvSpPr>
            <a:spLocks noGrp="1"/>
          </p:cNvSpPr>
          <p:nvPr>
            <p:ph type="dt" sz="half" idx="10"/>
          </p:nvPr>
        </p:nvSpPr>
        <p:spPr/>
        <p:txBody>
          <a:bodyPr/>
          <a:lstStyle/>
          <a:p>
            <a:fld id="{5C547B41-D574-4D99-8733-CDF2B4333776}" type="datetimeFigureOut">
              <a:rPr lang="en-US" smtClean="0"/>
              <a:t>9/7/2025</a:t>
            </a:fld>
            <a:endParaRPr lang="en-US"/>
          </a:p>
        </p:txBody>
      </p:sp>
      <p:sp>
        <p:nvSpPr>
          <p:cNvPr id="6" name="Footer Placeholder 5">
            <a:extLst>
              <a:ext uri="{FF2B5EF4-FFF2-40B4-BE49-F238E27FC236}">
                <a16:creationId xmlns:a16="http://schemas.microsoft.com/office/drawing/2014/main" id="{85B08152-6956-F4C5-3A69-7CC7C7E2F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DD2FE6-4227-FD82-4937-8D59EA69BE13}"/>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2600234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C873F-E510-719F-98AC-3E70D87AE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C9E2E2-2AE6-3EBD-A9E4-7ED224ABC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D2EBDC-61E3-44F2-ABB4-2EB1749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F2E887-1386-15D9-5ECB-2E2384DFF0F1}"/>
              </a:ext>
            </a:extLst>
          </p:cNvPr>
          <p:cNvSpPr>
            <a:spLocks noGrp="1"/>
          </p:cNvSpPr>
          <p:nvPr>
            <p:ph type="dt" sz="half" idx="10"/>
          </p:nvPr>
        </p:nvSpPr>
        <p:spPr/>
        <p:txBody>
          <a:bodyPr/>
          <a:lstStyle/>
          <a:p>
            <a:fld id="{5C547B41-D574-4D99-8733-CDF2B4333776}" type="datetimeFigureOut">
              <a:rPr lang="en-US" smtClean="0"/>
              <a:t>9/7/2025</a:t>
            </a:fld>
            <a:endParaRPr lang="en-US"/>
          </a:p>
        </p:txBody>
      </p:sp>
      <p:sp>
        <p:nvSpPr>
          <p:cNvPr id="6" name="Footer Placeholder 5">
            <a:extLst>
              <a:ext uri="{FF2B5EF4-FFF2-40B4-BE49-F238E27FC236}">
                <a16:creationId xmlns:a16="http://schemas.microsoft.com/office/drawing/2014/main" id="{F8D42CEC-AEEF-DFC4-E282-D593A0296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F40693-F29B-CF3B-65FE-11FC48F97020}"/>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4000316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A1EDD5-0880-E869-4D10-C85553C03F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80795F-1B41-82CD-C290-311DBA831F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86E56-0772-62DB-E800-7629071249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547B41-D574-4D99-8733-CDF2B4333776}" type="datetimeFigureOut">
              <a:rPr lang="en-US" smtClean="0"/>
              <a:t>9/7/2025</a:t>
            </a:fld>
            <a:endParaRPr lang="en-US"/>
          </a:p>
        </p:txBody>
      </p:sp>
      <p:sp>
        <p:nvSpPr>
          <p:cNvPr id="5" name="Footer Placeholder 4">
            <a:extLst>
              <a:ext uri="{FF2B5EF4-FFF2-40B4-BE49-F238E27FC236}">
                <a16:creationId xmlns:a16="http://schemas.microsoft.com/office/drawing/2014/main" id="{7BB15C0E-FBAF-B2D2-251A-970E2D4CC2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E648B1-B142-9FCA-13B3-C5042150F3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5BB2F-C9CB-4F18-9077-FBA6E68299B4}" type="slidenum">
              <a:rPr lang="en-US" smtClean="0"/>
              <a:t>‹#›</a:t>
            </a:fld>
            <a:endParaRPr lang="en-US"/>
          </a:p>
        </p:txBody>
      </p:sp>
    </p:spTree>
    <p:extLst>
      <p:ext uri="{BB962C8B-B14F-4D97-AF65-F5344CB8AC3E}">
        <p14:creationId xmlns:p14="http://schemas.microsoft.com/office/powerpoint/2010/main" val="1710290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EBC02AF-CABF-0F55-2375-E489315D6A9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F844168-C690-59E0-8C06-00E257FE7CD4}"/>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718255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6B201-4078-43CA-2C0D-025A1D1D5985}"/>
              </a:ext>
            </a:extLst>
          </p:cNvPr>
          <p:cNvSpPr>
            <a:spLocks noGrp="1"/>
          </p:cNvSpPr>
          <p:nvPr>
            <p:ph type="title"/>
          </p:nvPr>
        </p:nvSpPr>
        <p:spPr>
          <a:xfrm>
            <a:off x="-10630" y="0"/>
            <a:ext cx="12192000" cy="1325563"/>
          </a:xfrm>
          <a:solidFill>
            <a:schemeClr val="accent5"/>
          </a:solidFill>
        </p:spPr>
        <p:txBody>
          <a:bodyPr/>
          <a:lstStyle/>
          <a:p>
            <a:pPr algn="ctr"/>
            <a:r>
              <a:rPr lang="en-US" dirty="0">
                <a:latin typeface="Arial" panose="020B0604020202020204" pitchFamily="34" charset="0"/>
                <a:cs typeface="Arial" panose="020B0604020202020204" pitchFamily="34" charset="0"/>
              </a:rPr>
              <a:t>BƯỚC 2: XÂY DỰNG GIẢ THUYẾT </a:t>
            </a:r>
          </a:p>
        </p:txBody>
      </p:sp>
      <p:sp>
        <p:nvSpPr>
          <p:cNvPr id="6" name="TextBox 5">
            <a:extLst>
              <a:ext uri="{FF2B5EF4-FFF2-40B4-BE49-F238E27FC236}">
                <a16:creationId xmlns:a16="http://schemas.microsoft.com/office/drawing/2014/main" id="{7F090AD5-490E-CBF8-B7A0-790DB0C40946}"/>
              </a:ext>
            </a:extLst>
          </p:cNvPr>
          <p:cNvSpPr txBox="1"/>
          <p:nvPr/>
        </p:nvSpPr>
        <p:spPr>
          <a:xfrm>
            <a:off x="552891" y="1680795"/>
            <a:ext cx="11238615" cy="954107"/>
          </a:xfrm>
          <a:prstGeom prst="rect">
            <a:avLst/>
          </a:prstGeom>
          <a:noFill/>
        </p:spPr>
        <p:txBody>
          <a:bodyPr wrap="square">
            <a:spAutoFit/>
          </a:bodyPr>
          <a:lstStyle/>
          <a:p>
            <a:r>
              <a:rPr lang="en-US" sz="2800" dirty="0" err="1">
                <a:effectLst/>
                <a:latin typeface="Arial" panose="020B0604020202020204" pitchFamily="34" charset="0"/>
                <a:ea typeface="Calibri" panose="020F0502020204030204" pitchFamily="34" charset="0"/>
                <a:cs typeface="Arial" panose="020B0604020202020204" pitchFamily="34" charset="0"/>
              </a:rPr>
              <a:t>Dựa</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trên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hiểu</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biết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của</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mình</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và</a:t>
            </a:r>
            <a:r>
              <a:rPr lang="en-US" sz="2800" dirty="0">
                <a:effectLst/>
                <a:latin typeface="Arial" panose="020B0604020202020204" pitchFamily="34" charset="0"/>
                <a:ea typeface="Calibri" panose="020F0502020204030204" pitchFamily="34" charset="0"/>
                <a:cs typeface="Arial" panose="020B0604020202020204" pitchFamily="34" charset="0"/>
              </a:rPr>
              <a:t> qua </a:t>
            </a:r>
            <a:r>
              <a:rPr lang="en-US" sz="2800" dirty="0" err="1">
                <a:effectLst/>
                <a:latin typeface="Arial" panose="020B0604020202020204" pitchFamily="34" charset="0"/>
                <a:ea typeface="Calibri" panose="020F0502020204030204" pitchFamily="34" charset="0"/>
                <a:cs typeface="Arial" panose="020B0604020202020204" pitchFamily="34" charset="0"/>
              </a:rPr>
              <a:t>phân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tích</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kết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quả</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quan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sát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em</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đưa</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ra</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dự</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đoán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tức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là</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giả</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thuyết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để</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trả</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lời</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cho</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câu</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hỏi</a:t>
            </a:r>
            <a:r>
              <a:rPr lang="en-US" sz="2800" dirty="0">
                <a:effectLst/>
                <a:latin typeface="Arial" panose="020B0604020202020204" pitchFamily="34" charset="0"/>
                <a:ea typeface="Calibri" panose="020F0502020204030204" pitchFamily="34" charset="0"/>
                <a:cs typeface="Arial" panose="020B0604020202020204" pitchFamily="34" charset="0"/>
              </a:rPr>
              <a:t> ở </a:t>
            </a:r>
            <a:r>
              <a:rPr lang="en-US" sz="2800" dirty="0" err="1">
                <a:effectLst/>
                <a:latin typeface="Arial" panose="020B0604020202020204" pitchFamily="34" charset="0"/>
                <a:ea typeface="Calibri" panose="020F0502020204030204" pitchFamily="34" charset="0"/>
                <a:cs typeface="Arial" panose="020B0604020202020204" pitchFamily="34" charset="0"/>
              </a:rPr>
              <a:t>bước</a:t>
            </a:r>
            <a:r>
              <a:rPr lang="en-US" sz="2800" dirty="0">
                <a:effectLst/>
                <a:latin typeface="Arial" panose="020B0604020202020204" pitchFamily="34" charset="0"/>
                <a:ea typeface="Calibri" panose="020F0502020204030204" pitchFamily="34" charset="0"/>
                <a:cs typeface="Arial" panose="020B0604020202020204" pitchFamily="34" charset="0"/>
              </a:rPr>
              <a:t> 1.</a:t>
            </a:r>
            <a:endParaRPr lang="en-US" sz="2800" dirty="0">
              <a:latin typeface="Arial" panose="020B0604020202020204" pitchFamily="34" charset="0"/>
              <a:cs typeface="Arial" panose="020B0604020202020204" pitchFamily="34" charset="0"/>
            </a:endParaRPr>
          </a:p>
        </p:txBody>
      </p:sp>
      <p:sp>
        <p:nvSpPr>
          <p:cNvPr id="4" name="TextBox 2">
            <a:extLst>
              <a:ext uri="{FF2B5EF4-FFF2-40B4-BE49-F238E27FC236}">
                <a16:creationId xmlns:a16="http://schemas.microsoft.com/office/drawing/2014/main" id="{BB72EE8C-1F15-1A1C-D6FE-D82498775428}"/>
              </a:ext>
            </a:extLst>
          </p:cNvPr>
          <p:cNvSpPr txBox="1"/>
          <p:nvPr/>
        </p:nvSpPr>
        <p:spPr>
          <a:xfrm>
            <a:off x="180559" y="2710558"/>
            <a:ext cx="8015789" cy="954107"/>
          </a:xfrm>
          <a:prstGeom prst="rect">
            <a:avLst/>
          </a:prstGeom>
          <a:noFill/>
        </p:spPr>
        <p:txBody>
          <a:bodyPr wrap="square" rtlCol="0">
            <a:spAutoFit/>
          </a:bodyPr>
          <a:lstStyle/>
          <a:p>
            <a:r>
              <a:rPr lang="vi-VN" sz="2800" b="1" dirty="0">
                <a:solidFill>
                  <a:schemeClr val="accent1"/>
                </a:solidFill>
                <a:latin typeface="Arial" panose="020B0604020202020204" pitchFamily="34" charset="0"/>
                <a:cs typeface="Arial" panose="020B0604020202020204" pitchFamily="34" charset="0"/>
              </a:rPr>
              <a:t>? Liệu kiểu nằm của hạt đỗ có ảnh hưởng đến khả năng nẩy mầm không?</a:t>
            </a:r>
          </a:p>
        </p:txBody>
      </p:sp>
      <p:sp>
        <p:nvSpPr>
          <p:cNvPr id="5" name="TextBox 2">
            <a:extLst>
              <a:ext uri="{FF2B5EF4-FFF2-40B4-BE49-F238E27FC236}">
                <a16:creationId xmlns:a16="http://schemas.microsoft.com/office/drawing/2014/main" id="{B0CC9685-3410-1775-AAA2-81E42FAF2B6D}"/>
              </a:ext>
            </a:extLst>
          </p:cNvPr>
          <p:cNvSpPr txBox="1"/>
          <p:nvPr/>
        </p:nvSpPr>
        <p:spPr>
          <a:xfrm>
            <a:off x="180561" y="3988414"/>
            <a:ext cx="8015788" cy="954107"/>
          </a:xfrm>
          <a:prstGeom prst="rect">
            <a:avLst/>
          </a:prstGeom>
          <a:noFill/>
        </p:spPr>
        <p:txBody>
          <a:bodyPr wrap="square" rtlCol="0">
            <a:spAutoFit/>
          </a:bodyPr>
          <a:lstStyle/>
          <a:p>
            <a:r>
              <a:rPr lang="vi-VN" sz="2800" b="1" dirty="0">
                <a:solidFill>
                  <a:schemeClr val="accent1"/>
                </a:solidFill>
                <a:latin typeface="Arial" panose="020B0604020202020204" pitchFamily="34" charset="0"/>
                <a:cs typeface="Arial" panose="020B0604020202020204" pitchFamily="34" charset="0"/>
              </a:rPr>
              <a:t>? Những yếu tố nào ảnh hưởng đến khả năng nẩy mầm của hạt đỗ?</a:t>
            </a:r>
          </a:p>
        </p:txBody>
      </p:sp>
      <p:sp>
        <p:nvSpPr>
          <p:cNvPr id="7" name="TextBox 2">
            <a:extLst>
              <a:ext uri="{FF2B5EF4-FFF2-40B4-BE49-F238E27FC236}">
                <a16:creationId xmlns:a16="http://schemas.microsoft.com/office/drawing/2014/main" id="{A6B06C37-44FD-8689-28CC-9365191551FE}"/>
              </a:ext>
            </a:extLst>
          </p:cNvPr>
          <p:cNvSpPr txBox="1"/>
          <p:nvPr/>
        </p:nvSpPr>
        <p:spPr>
          <a:xfrm>
            <a:off x="180560" y="5132942"/>
            <a:ext cx="8132168" cy="954107"/>
          </a:xfrm>
          <a:prstGeom prst="rect">
            <a:avLst/>
          </a:prstGeom>
          <a:noFill/>
        </p:spPr>
        <p:txBody>
          <a:bodyPr wrap="square" rtlCol="0">
            <a:spAutoFit/>
          </a:bodyPr>
          <a:lstStyle/>
          <a:p>
            <a:r>
              <a:rPr lang="vi-VN" sz="2800" b="1" dirty="0">
                <a:solidFill>
                  <a:schemeClr val="accent1"/>
                </a:solidFill>
                <a:latin typeface="Arial" panose="020B0604020202020204" pitchFamily="34" charset="0"/>
                <a:cs typeface="Arial" panose="020B0604020202020204" pitchFamily="34" charset="0"/>
              </a:rPr>
              <a:t>? Ánh sáng có ảnh hưởng đến khả năng nẩy mầm của hạt đỗ không</a:t>
            </a:r>
            <a:endParaRPr lang="en-US" sz="2800" b="1" dirty="0">
              <a:solidFill>
                <a:schemeClr val="accent1"/>
              </a:solidFill>
              <a:latin typeface="Arial" panose="020B0604020202020204" pitchFamily="34" charset="0"/>
              <a:cs typeface="Arial" panose="020B0604020202020204" pitchFamily="34" charset="0"/>
            </a:endParaRPr>
          </a:p>
        </p:txBody>
      </p:sp>
      <p:sp>
        <p:nvSpPr>
          <p:cNvPr id="8" name="TextBox 2">
            <a:extLst>
              <a:ext uri="{FF2B5EF4-FFF2-40B4-BE49-F238E27FC236}">
                <a16:creationId xmlns:a16="http://schemas.microsoft.com/office/drawing/2014/main" id="{F5DC2B59-1FC3-3EDE-657D-9B92B23B4153}"/>
              </a:ext>
            </a:extLst>
          </p:cNvPr>
          <p:cNvSpPr txBox="1"/>
          <p:nvPr/>
        </p:nvSpPr>
        <p:spPr>
          <a:xfrm>
            <a:off x="5018568" y="3169533"/>
            <a:ext cx="3044778" cy="523220"/>
          </a:xfrm>
          <a:prstGeom prst="rect">
            <a:avLst/>
          </a:prstGeom>
          <a:noFill/>
        </p:spPr>
        <p:txBody>
          <a:bodyPr wrap="square" rtlCol="0">
            <a:spAutoFit/>
          </a:bodyPr>
          <a:lstStyle/>
          <a:p>
            <a:r>
              <a:rPr lang="vi-VN" sz="2800" b="1" dirty="0">
                <a:solidFill>
                  <a:srgbClr val="FF0000"/>
                </a:solidFill>
                <a:latin typeface="Arial" panose="020B0604020202020204" pitchFamily="34" charset="0"/>
                <a:cs typeface="Arial" panose="020B0604020202020204" pitchFamily="34" charset="0"/>
              </a:rPr>
              <a:t>Có/Không</a:t>
            </a:r>
            <a:endParaRPr lang="en-US" sz="2800" b="1" dirty="0">
              <a:solidFill>
                <a:srgbClr val="FF0000"/>
              </a:solidFill>
              <a:latin typeface="Arial" panose="020B0604020202020204" pitchFamily="34" charset="0"/>
              <a:cs typeface="Arial" panose="020B0604020202020204" pitchFamily="34" charset="0"/>
            </a:endParaRPr>
          </a:p>
        </p:txBody>
      </p:sp>
      <p:sp>
        <p:nvSpPr>
          <p:cNvPr id="9" name="TextBox 2">
            <a:extLst>
              <a:ext uri="{FF2B5EF4-FFF2-40B4-BE49-F238E27FC236}">
                <a16:creationId xmlns:a16="http://schemas.microsoft.com/office/drawing/2014/main" id="{8B29300F-4C65-955F-DEE7-D8357CF2BE10}"/>
              </a:ext>
            </a:extLst>
          </p:cNvPr>
          <p:cNvSpPr txBox="1"/>
          <p:nvPr/>
        </p:nvSpPr>
        <p:spPr>
          <a:xfrm>
            <a:off x="4246644" y="4534066"/>
            <a:ext cx="5994636" cy="523220"/>
          </a:xfrm>
          <a:prstGeom prst="rect">
            <a:avLst/>
          </a:prstGeom>
          <a:noFill/>
        </p:spPr>
        <p:txBody>
          <a:bodyPr wrap="square" rtlCol="0">
            <a:spAutoFit/>
          </a:bodyPr>
          <a:lstStyle/>
          <a:p>
            <a:r>
              <a:rPr lang="vi-VN" sz="2800" b="1">
                <a:solidFill>
                  <a:srgbClr val="FF0000"/>
                </a:solidFill>
                <a:latin typeface="Arial" panose="020B0604020202020204" pitchFamily="34" charset="0"/>
                <a:cs typeface="Arial" panose="020B0604020202020204" pitchFamily="34" charset="0"/>
              </a:rPr>
              <a:t>Nhiệt độ, độ ẩm, ánh sáng</a:t>
            </a:r>
            <a:endParaRPr lang="en-US" sz="2800" b="1" dirty="0">
              <a:solidFill>
                <a:srgbClr val="FF0000"/>
              </a:solidFill>
              <a:latin typeface="Arial" panose="020B0604020202020204" pitchFamily="34" charset="0"/>
              <a:cs typeface="Arial" panose="020B0604020202020204" pitchFamily="34" charset="0"/>
            </a:endParaRPr>
          </a:p>
        </p:txBody>
      </p:sp>
      <p:sp>
        <p:nvSpPr>
          <p:cNvPr id="11" name="TextBox 2">
            <a:extLst>
              <a:ext uri="{FF2B5EF4-FFF2-40B4-BE49-F238E27FC236}">
                <a16:creationId xmlns:a16="http://schemas.microsoft.com/office/drawing/2014/main" id="{61BDF772-871A-024D-1066-AC4A29F4E9D2}"/>
              </a:ext>
            </a:extLst>
          </p:cNvPr>
          <p:cNvSpPr txBox="1"/>
          <p:nvPr/>
        </p:nvSpPr>
        <p:spPr>
          <a:xfrm>
            <a:off x="4363023" y="5591917"/>
            <a:ext cx="5994636" cy="523220"/>
          </a:xfrm>
          <a:prstGeom prst="rect">
            <a:avLst/>
          </a:prstGeom>
          <a:noFill/>
        </p:spPr>
        <p:txBody>
          <a:bodyPr wrap="square" rtlCol="0">
            <a:spAutoFit/>
          </a:bodyPr>
          <a:lstStyle/>
          <a:p>
            <a:r>
              <a:rPr lang="vi-VN" sz="2800" b="1">
                <a:solidFill>
                  <a:srgbClr val="FF0000"/>
                </a:solidFill>
                <a:latin typeface="Arial" panose="020B0604020202020204" pitchFamily="34" charset="0"/>
                <a:cs typeface="Arial" panose="020B0604020202020204" pitchFamily="34" charset="0"/>
              </a:rPr>
              <a:t>Có/ Không</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263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5" grpId="0"/>
      <p:bldP spid="7" grpId="0"/>
      <p:bldP spid="8" grpId="0"/>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6B201-4078-43CA-2C0D-025A1D1D5985}"/>
              </a:ext>
            </a:extLst>
          </p:cNvPr>
          <p:cNvSpPr>
            <a:spLocks noGrp="1"/>
          </p:cNvSpPr>
          <p:nvPr>
            <p:ph type="title"/>
          </p:nvPr>
        </p:nvSpPr>
        <p:spPr>
          <a:xfrm>
            <a:off x="-10630" y="0"/>
            <a:ext cx="12192000" cy="1325563"/>
          </a:xfrm>
          <a:solidFill>
            <a:schemeClr val="accent5"/>
          </a:solidFill>
        </p:spPr>
        <p:txBody>
          <a:bodyPr/>
          <a:lstStyle/>
          <a:p>
            <a:pPr algn="ctr"/>
            <a:r>
              <a:rPr lang="en-US" dirty="0">
                <a:latin typeface="Arial" panose="020B0604020202020204" pitchFamily="34" charset="0"/>
                <a:cs typeface="Arial" panose="020B0604020202020204" pitchFamily="34" charset="0"/>
              </a:rPr>
              <a:t>BƯỚC 3: KIỂM TRA GIẢ THUYẾT </a:t>
            </a:r>
          </a:p>
        </p:txBody>
      </p:sp>
      <p:sp>
        <p:nvSpPr>
          <p:cNvPr id="7" name="TextBox 6">
            <a:extLst>
              <a:ext uri="{FF2B5EF4-FFF2-40B4-BE49-F238E27FC236}">
                <a16:creationId xmlns:a16="http://schemas.microsoft.com/office/drawing/2014/main" id="{E06EF115-8585-DAC5-8445-69E108AEDBE5}"/>
              </a:ext>
            </a:extLst>
          </p:cNvPr>
          <p:cNvSpPr txBox="1"/>
          <p:nvPr/>
        </p:nvSpPr>
        <p:spPr>
          <a:xfrm>
            <a:off x="797441" y="1545673"/>
            <a:ext cx="10302950" cy="1771767"/>
          </a:xfrm>
          <a:prstGeom prst="rect">
            <a:avLst/>
          </a:prstGeom>
          <a:noFill/>
        </p:spPr>
        <p:txBody>
          <a:bodyPr wrap="square">
            <a:spAutoFit/>
          </a:bodyPr>
          <a:lstStyle/>
          <a:p>
            <a:pPr marL="342900" lvl="0" indent="-342900" algn="just">
              <a:lnSpc>
                <a:spcPct val="130000"/>
              </a:lnSpc>
              <a:buFont typeface="Symbol" panose="05050102010706020507" pitchFamily="18" charset="2"/>
              <a:buChar char=""/>
            </a:pPr>
            <a:r>
              <a:rPr lang="en-US" sz="2800" dirty="0" err="1">
                <a:effectLst/>
                <a:latin typeface="Arial" panose="020B0604020202020204" pitchFamily="34" charset="0"/>
                <a:ea typeface="Calibri" panose="020F0502020204030204" pitchFamily="34" charset="0"/>
                <a:cs typeface="Arial" panose="020B0604020202020204" pitchFamily="34" charset="0"/>
              </a:rPr>
              <a:t>Chuẩn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bị</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các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mẫu</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vật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dụng</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cụ</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thí</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nghiệm</a:t>
            </a:r>
            <a:r>
              <a:rPr lang="en-US" sz="2800" dirty="0">
                <a:effectLst/>
                <a:latin typeface="Arial" panose="020B0604020202020204" pitchFamily="34" charset="0"/>
                <a:ea typeface="Calibri" panose="020F0502020204030204" pitchFamily="34" charset="0"/>
                <a:cs typeface="Arial" panose="020B0604020202020204" pitchFamily="34" charset="0"/>
              </a:rPr>
              <a:t>.</a:t>
            </a:r>
          </a:p>
          <a:p>
            <a:pPr marL="342900" lvl="0" indent="-342900" algn="just">
              <a:lnSpc>
                <a:spcPct val="130000"/>
              </a:lnSpc>
              <a:spcAft>
                <a:spcPts val="1000"/>
              </a:spcAft>
              <a:buFont typeface="Symbol" panose="05050102010706020507" pitchFamily="18" charset="2"/>
              <a:buChar char=""/>
            </a:pPr>
            <a:r>
              <a:rPr lang="en-US" sz="2800" dirty="0" err="1">
                <a:effectLst/>
                <a:latin typeface="Arial" panose="020B0604020202020204" pitchFamily="34" charset="0"/>
                <a:ea typeface="Calibri" panose="020F0502020204030204" pitchFamily="34" charset="0"/>
                <a:cs typeface="Arial" panose="020B0604020202020204" pitchFamily="34" charset="0"/>
              </a:rPr>
              <a:t>Lập</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phương</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án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thí</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nghiệm</a:t>
            </a:r>
            <a:r>
              <a:rPr lang="en-US" sz="2800" dirty="0">
                <a:effectLst/>
                <a:latin typeface="Arial" panose="020B0604020202020204" pitchFamily="34" charset="0"/>
                <a:ea typeface="Calibri" panose="020F0502020204030204" pitchFamily="34" charset="0"/>
                <a:cs typeface="Arial" panose="020B0604020202020204" pitchFamily="34" charset="0"/>
              </a:rPr>
              <a:t>.</a:t>
            </a:r>
          </a:p>
          <a:p>
            <a:r>
              <a:rPr lang="en-US" sz="2800" dirty="0" err="1">
                <a:effectLst/>
                <a:latin typeface="Arial" panose="020B0604020202020204" pitchFamily="34" charset="0"/>
                <a:ea typeface="Calibri" panose="020F0502020204030204" pitchFamily="34" charset="0"/>
                <a:cs typeface="Arial" panose="020B0604020202020204" pitchFamily="34" charset="0"/>
              </a:rPr>
              <a:t>Tiến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hành</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thí</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nghiệm</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theo</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phương</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án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đã</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lập</a:t>
            </a:r>
            <a:r>
              <a:rPr lang="en-US" sz="2800" dirty="0">
                <a:effectLst/>
                <a:latin typeface="Arial" panose="020B0604020202020204" pitchFamily="34" charset="0"/>
                <a:ea typeface="Calibri" panose="020F050202020403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29134EE-F059-7113-5C7D-DD8B5EA31A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869" y="3537550"/>
            <a:ext cx="10302950" cy="3001473"/>
          </a:xfrm>
          <a:prstGeom prst="rect">
            <a:avLst/>
          </a:prstGeom>
        </p:spPr>
      </p:pic>
    </p:spTree>
    <p:extLst>
      <p:ext uri="{BB962C8B-B14F-4D97-AF65-F5344CB8AC3E}">
        <p14:creationId xmlns:p14="http://schemas.microsoft.com/office/powerpoint/2010/main" val="353318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6B201-4078-43CA-2C0D-025A1D1D5985}"/>
              </a:ext>
            </a:extLst>
          </p:cNvPr>
          <p:cNvSpPr>
            <a:spLocks noGrp="1"/>
          </p:cNvSpPr>
          <p:nvPr>
            <p:ph type="title"/>
          </p:nvPr>
        </p:nvSpPr>
        <p:spPr>
          <a:xfrm>
            <a:off x="-10630" y="0"/>
            <a:ext cx="12192000" cy="1325563"/>
          </a:xfrm>
          <a:solidFill>
            <a:schemeClr val="accent5"/>
          </a:solidFill>
        </p:spPr>
        <p:txBody>
          <a:bodyPr/>
          <a:lstStyle/>
          <a:p>
            <a:pPr algn="ctr"/>
            <a:r>
              <a:rPr lang="en-US" dirty="0">
                <a:latin typeface="Arial" panose="020B0604020202020204" pitchFamily="34" charset="0"/>
                <a:cs typeface="Arial" panose="020B0604020202020204" pitchFamily="34" charset="0"/>
              </a:rPr>
              <a:t>BƯỚC 4: PHÂN TÍCH KẾT QUẢ </a:t>
            </a:r>
          </a:p>
        </p:txBody>
      </p:sp>
      <p:sp>
        <p:nvSpPr>
          <p:cNvPr id="6" name="TextBox 5">
            <a:extLst>
              <a:ext uri="{FF2B5EF4-FFF2-40B4-BE49-F238E27FC236}">
                <a16:creationId xmlns:a16="http://schemas.microsoft.com/office/drawing/2014/main" id="{72607E9F-A80F-52E1-FF82-7040606FDCE2}"/>
              </a:ext>
            </a:extLst>
          </p:cNvPr>
          <p:cNvSpPr txBox="1"/>
          <p:nvPr/>
        </p:nvSpPr>
        <p:spPr>
          <a:xfrm>
            <a:off x="496024" y="1517107"/>
            <a:ext cx="11199951" cy="1642501"/>
          </a:xfrm>
          <a:prstGeom prst="rect">
            <a:avLst/>
          </a:prstGeom>
          <a:noFill/>
        </p:spPr>
        <p:txBody>
          <a:bodyPr wrap="square">
            <a:spAutoFit/>
          </a:bodyPr>
          <a:lstStyle/>
          <a:p>
            <a:pPr algn="just">
              <a:lnSpc>
                <a:spcPct val="130000"/>
              </a:lnSpc>
              <a:spcAft>
                <a:spcPts val="1000"/>
              </a:spcAft>
            </a:pPr>
            <a:r>
              <a:rPr lang="en-US" sz="2800" dirty="0" err="1">
                <a:effectLst/>
                <a:latin typeface="Arial" panose="020B0604020202020204" pitchFamily="34" charset="0"/>
                <a:ea typeface="Calibri" panose="020F0502020204030204" pitchFamily="34" charset="0"/>
                <a:cs typeface="Arial" panose="020B0604020202020204" pitchFamily="34" charset="0"/>
              </a:rPr>
              <a:t>Thực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hiện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các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phép</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tính</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cần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thiết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lập</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bảng</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xây</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dựng</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biểu</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đồ</a:t>
            </a:r>
            <a:r>
              <a:rPr lang="en-US" sz="2800" dirty="0">
                <a:effectLst/>
                <a:latin typeface="Arial" panose="020B0604020202020204" pitchFamily="34" charset="0"/>
                <a:ea typeface="Calibri" panose="020F0502020204030204" pitchFamily="34" charset="0"/>
                <a:cs typeface="Arial" panose="020B0604020202020204" pitchFamily="34" charset="0"/>
              </a:rPr>
              <a:t>,…</a:t>
            </a:r>
          </a:p>
          <a:p>
            <a:r>
              <a:rPr lang="en-US" sz="2800" dirty="0" err="1">
                <a:effectLst/>
                <a:latin typeface="Arial" panose="020B0604020202020204" pitchFamily="34" charset="0"/>
                <a:ea typeface="Calibri" panose="020F0502020204030204" pitchFamily="34" charset="0"/>
                <a:cs typeface="Arial" panose="020B0604020202020204" pitchFamily="34" charset="0"/>
              </a:rPr>
              <a:t>Từ</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việc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phân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tích</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kết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quả</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rút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ra</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kết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luận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giả</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thuyết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được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chấp</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nhận</a:t>
            </a:r>
            <a:r>
              <a:rPr lang="en-US" sz="2800" dirty="0">
                <a:effectLst/>
                <a:latin typeface="Arial" panose="020B0604020202020204" pitchFamily="34" charset="0"/>
                <a:ea typeface="Calibri" panose="020F0502020204030204" pitchFamily="34" charset="0"/>
                <a:cs typeface="Arial" panose="020B0604020202020204" pitchFamily="34" charset="0"/>
              </a:rPr>
              <a:t> hay </a:t>
            </a:r>
            <a:r>
              <a:rPr lang="en-US" sz="2800" dirty="0" err="1">
                <a:effectLst/>
                <a:latin typeface="Arial" panose="020B0604020202020204" pitchFamily="34" charset="0"/>
                <a:ea typeface="Calibri" panose="020F0502020204030204" pitchFamily="34" charset="0"/>
                <a:cs typeface="Arial" panose="020B0604020202020204" pitchFamily="34" charset="0"/>
              </a:rPr>
              <a:t>bị</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bác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bỏ</a:t>
            </a:r>
            <a:r>
              <a:rPr lang="en-US" sz="1800" dirty="0">
                <a:effectLst/>
                <a:latin typeface="Times New Roman" panose="02020603050405020304" pitchFamily="18" charset="0"/>
                <a:ea typeface="Calibri" panose="020F0502020204030204" pitchFamily="34" charset="0"/>
              </a:rPr>
              <a:t>.</a:t>
            </a:r>
            <a:endParaRPr lang="en-US" dirty="0"/>
          </a:p>
        </p:txBody>
      </p:sp>
      <p:sp>
        <p:nvSpPr>
          <p:cNvPr id="3" name="TextBox 2">
            <a:extLst>
              <a:ext uri="{FF2B5EF4-FFF2-40B4-BE49-F238E27FC236}">
                <a16:creationId xmlns:a16="http://schemas.microsoft.com/office/drawing/2014/main" id="{AEBA34B6-8769-C316-8ACF-32FFE71CAF1D}"/>
              </a:ext>
            </a:extLst>
          </p:cNvPr>
          <p:cNvSpPr txBox="1"/>
          <p:nvPr/>
        </p:nvSpPr>
        <p:spPr>
          <a:xfrm>
            <a:off x="299258" y="3429000"/>
            <a:ext cx="11396717" cy="954107"/>
          </a:xfrm>
          <a:prstGeom prst="rect">
            <a:avLst/>
          </a:prstGeom>
          <a:noFill/>
        </p:spPr>
        <p:txBody>
          <a:bodyPr wrap="square" rtlCol="0">
            <a:spAutoFit/>
          </a:bodyPr>
          <a:lstStyle/>
          <a:p>
            <a:r>
              <a:rPr lang="vi-VN" sz="2800" b="1" dirty="0">
                <a:solidFill>
                  <a:schemeClr val="accent1"/>
                </a:solidFill>
                <a:latin typeface="Arial" panose="020B0604020202020204" pitchFamily="34" charset="0"/>
                <a:cs typeface="Arial" panose="020B0604020202020204" pitchFamily="34" charset="0"/>
              </a:rPr>
              <a:t>? Liệu kiểu nằm của hạt đỗ có ảnh hưởng đến khả năng nẩy mầm không?</a:t>
            </a:r>
          </a:p>
        </p:txBody>
      </p:sp>
      <p:sp>
        <p:nvSpPr>
          <p:cNvPr id="4" name="TextBox 2">
            <a:extLst>
              <a:ext uri="{FF2B5EF4-FFF2-40B4-BE49-F238E27FC236}">
                <a16:creationId xmlns:a16="http://schemas.microsoft.com/office/drawing/2014/main" id="{3AF3E81A-F63C-94FD-9111-C28890872EDF}"/>
              </a:ext>
            </a:extLst>
          </p:cNvPr>
          <p:cNvSpPr txBox="1"/>
          <p:nvPr/>
        </p:nvSpPr>
        <p:spPr>
          <a:xfrm>
            <a:off x="385366" y="4627885"/>
            <a:ext cx="11224500" cy="954107"/>
          </a:xfrm>
          <a:prstGeom prst="rect">
            <a:avLst/>
          </a:prstGeom>
          <a:noFill/>
        </p:spPr>
        <p:txBody>
          <a:bodyPr wrap="square" rtlCol="0">
            <a:spAutoFit/>
          </a:bodyPr>
          <a:lstStyle/>
          <a:p>
            <a:r>
              <a:rPr lang="vi-VN" sz="2800" b="1" dirty="0">
                <a:solidFill>
                  <a:schemeClr val="accent1"/>
                </a:solidFill>
                <a:latin typeface="Arial" panose="020B0604020202020204" pitchFamily="34" charset="0"/>
                <a:cs typeface="Arial" panose="020B0604020202020204" pitchFamily="34" charset="0"/>
              </a:rPr>
              <a:t>? Những yếu tố nào ảnh hưởng đến khả năng nẩy mầm của hạt đỗ?</a:t>
            </a:r>
          </a:p>
        </p:txBody>
      </p:sp>
      <p:sp>
        <p:nvSpPr>
          <p:cNvPr id="5" name="TextBox 2">
            <a:extLst>
              <a:ext uri="{FF2B5EF4-FFF2-40B4-BE49-F238E27FC236}">
                <a16:creationId xmlns:a16="http://schemas.microsoft.com/office/drawing/2014/main" id="{A8774063-CC52-41B9-B339-041230942E8E}"/>
              </a:ext>
            </a:extLst>
          </p:cNvPr>
          <p:cNvSpPr txBox="1"/>
          <p:nvPr/>
        </p:nvSpPr>
        <p:spPr>
          <a:xfrm>
            <a:off x="496024" y="5826770"/>
            <a:ext cx="11396716" cy="954107"/>
          </a:xfrm>
          <a:prstGeom prst="rect">
            <a:avLst/>
          </a:prstGeom>
          <a:noFill/>
        </p:spPr>
        <p:txBody>
          <a:bodyPr wrap="square" rtlCol="0">
            <a:spAutoFit/>
          </a:bodyPr>
          <a:lstStyle/>
          <a:p>
            <a:r>
              <a:rPr lang="vi-VN" sz="2800" b="1" dirty="0">
                <a:solidFill>
                  <a:schemeClr val="accent1"/>
                </a:solidFill>
                <a:latin typeface="Arial" panose="020B0604020202020204" pitchFamily="34" charset="0"/>
                <a:cs typeface="Arial" panose="020B0604020202020204" pitchFamily="34" charset="0"/>
              </a:rPr>
              <a:t>? Ánh sáng có ảnh hưởng đến khả năng nẩy mầm của hạt đỗ không</a:t>
            </a:r>
            <a:endParaRPr lang="en-US" sz="2800" b="1"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003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6B201-4078-43CA-2C0D-025A1D1D5985}"/>
              </a:ext>
            </a:extLst>
          </p:cNvPr>
          <p:cNvSpPr>
            <a:spLocks noGrp="1"/>
          </p:cNvSpPr>
          <p:nvPr>
            <p:ph type="title"/>
          </p:nvPr>
        </p:nvSpPr>
        <p:spPr>
          <a:xfrm>
            <a:off x="-10630" y="0"/>
            <a:ext cx="12192000" cy="1325563"/>
          </a:xfrm>
          <a:solidFill>
            <a:schemeClr val="accent5"/>
          </a:solidFill>
        </p:spPr>
        <p:txBody>
          <a:bodyPr/>
          <a:lstStyle/>
          <a:p>
            <a:pPr algn="ctr"/>
            <a:r>
              <a:rPr lang="en-US" dirty="0">
                <a:latin typeface="Arial" panose="020B0604020202020204" pitchFamily="34" charset="0"/>
                <a:cs typeface="Arial" panose="020B0604020202020204" pitchFamily="34" charset="0"/>
              </a:rPr>
              <a:t>BƯỚC 5: VIẾT, TRÌNH BÀY BÁO CÁO </a:t>
            </a:r>
          </a:p>
        </p:txBody>
      </p:sp>
      <p:sp>
        <p:nvSpPr>
          <p:cNvPr id="7" name="TextBox 6">
            <a:extLst>
              <a:ext uri="{FF2B5EF4-FFF2-40B4-BE49-F238E27FC236}">
                <a16:creationId xmlns:a16="http://schemas.microsoft.com/office/drawing/2014/main" id="{757C7AC7-C624-2C6A-1FA6-4A49040123F5}"/>
              </a:ext>
            </a:extLst>
          </p:cNvPr>
          <p:cNvSpPr txBox="1"/>
          <p:nvPr/>
        </p:nvSpPr>
        <p:spPr>
          <a:xfrm>
            <a:off x="563527" y="1476711"/>
            <a:ext cx="11617843" cy="5161413"/>
          </a:xfrm>
          <a:prstGeom prst="rect">
            <a:avLst/>
          </a:prstGeom>
          <a:noFill/>
        </p:spPr>
        <p:txBody>
          <a:bodyPr wrap="square">
            <a:spAutoFit/>
          </a:bodyPr>
          <a:lstStyle/>
          <a:p>
            <a:pPr algn="just">
              <a:lnSpc>
                <a:spcPct val="130000"/>
              </a:lnSpc>
              <a:spcAft>
                <a:spcPts val="1000"/>
              </a:spcAft>
            </a:pPr>
            <a:r>
              <a:rPr lang="en-US" sz="2200" dirty="0" err="1">
                <a:effectLst/>
                <a:latin typeface="Arial" panose="020B0604020202020204" pitchFamily="34" charset="0"/>
                <a:ea typeface="Calibri" panose="020F0502020204030204" pitchFamily="34" charset="0"/>
                <a:cs typeface="Arial" panose="020B0604020202020204" pitchFamily="34" charset="0"/>
              </a:rPr>
              <a:t>Một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báo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kết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quả</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tìm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hiểu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tự</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nhiên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thường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gồm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các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nội</a:t>
            </a:r>
            <a:r>
              <a:rPr lang="en-US" sz="2200" dirty="0">
                <a:effectLst/>
                <a:latin typeface="Arial" panose="020B0604020202020204" pitchFamily="34" charset="0"/>
                <a:ea typeface="Calibri" panose="020F0502020204030204" pitchFamily="34" charset="0"/>
                <a:cs typeface="Arial" panose="020B0604020202020204" pitchFamily="34" charset="0"/>
              </a:rPr>
              <a:t> dung </a:t>
            </a:r>
            <a:r>
              <a:rPr lang="en-US" sz="2200" dirty="0" err="1">
                <a:effectLst/>
                <a:latin typeface="Arial" panose="020B0604020202020204" pitchFamily="34" charset="0"/>
                <a:ea typeface="Calibri" panose="020F0502020204030204" pitchFamily="34" charset="0"/>
                <a:cs typeface="Arial" panose="020B0604020202020204" pitchFamily="34" charset="0"/>
              </a:rPr>
              <a:t>chính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như</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sau</a:t>
            </a:r>
            <a:r>
              <a:rPr lang="en-US" sz="2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1000"/>
              </a:spcAft>
            </a:pP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b="1" dirty="0" err="1">
                <a:effectLst/>
                <a:latin typeface="Arial" panose="020B0604020202020204" pitchFamily="34" charset="0"/>
                <a:ea typeface="Calibri" panose="020F0502020204030204" pitchFamily="34" charset="0"/>
                <a:cs typeface="Arial" panose="020B0604020202020204" pitchFamily="34" charset="0"/>
              </a:rPr>
              <a:t>Tên</a:t>
            </a:r>
            <a:r>
              <a:rPr lang="en-US" sz="2200" b="1" dirty="0">
                <a:effectLst/>
                <a:latin typeface="Arial" panose="020B0604020202020204" pitchFamily="34" charset="0"/>
                <a:ea typeface="Calibri" panose="020F0502020204030204" pitchFamily="34" charset="0"/>
                <a:cs typeface="Arial" panose="020B0604020202020204" pitchFamily="34" charset="0"/>
              </a:rPr>
              <a:t> </a:t>
            </a:r>
            <a:r>
              <a:rPr lang="en-US" sz="2200" b="1" dirty="0" err="1">
                <a:effectLst/>
                <a:latin typeface="Arial" panose="020B0604020202020204" pitchFamily="34" charset="0"/>
                <a:ea typeface="Calibri" panose="020F0502020204030204" pitchFamily="34" charset="0"/>
                <a:cs typeface="Arial" panose="020B0604020202020204" pitchFamily="34" charset="0"/>
              </a:rPr>
              <a:t>báo</a:t>
            </a:r>
            <a:r>
              <a:rPr lang="en-US" sz="2200" b="1" dirty="0">
                <a:effectLst/>
                <a:latin typeface="Arial" panose="020B0604020202020204" pitchFamily="34" charset="0"/>
                <a:ea typeface="Calibri" panose="020F0502020204030204" pitchFamily="34" charset="0"/>
                <a:cs typeface="Arial" panose="020B0604020202020204" pitchFamily="34" charset="0"/>
              </a:rPr>
              <a:t> </a:t>
            </a:r>
            <a:r>
              <a:rPr lang="en-US" sz="2200" b="1" dirty="0" err="1">
                <a:effectLst/>
                <a:latin typeface="Arial" panose="020B0604020202020204" pitchFamily="34" charset="0"/>
                <a:ea typeface="Calibri" panose="020F0502020204030204" pitchFamily="34" charset="0"/>
                <a:cs typeface="Arial" panose="020B0604020202020204" pitchFamily="34" charset="0"/>
              </a:rPr>
              <a:t>cáo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Thể</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hiện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được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nội</a:t>
            </a:r>
            <a:r>
              <a:rPr lang="en-US" sz="2200" dirty="0">
                <a:effectLst/>
                <a:latin typeface="Arial" panose="020B0604020202020204" pitchFamily="34" charset="0"/>
                <a:ea typeface="Calibri" panose="020F0502020204030204" pitchFamily="34" charset="0"/>
                <a:cs typeface="Arial" panose="020B0604020202020204" pitchFamily="34" charset="0"/>
              </a:rPr>
              <a:t> dung </a:t>
            </a:r>
            <a:r>
              <a:rPr lang="en-US" sz="2200" dirty="0" err="1">
                <a:effectLst/>
                <a:latin typeface="Arial" panose="020B0604020202020204" pitchFamily="34" charset="0"/>
                <a:ea typeface="Calibri" panose="020F0502020204030204" pitchFamily="34" charset="0"/>
                <a:cs typeface="Arial" panose="020B0604020202020204" pitchFamily="34" charset="0"/>
              </a:rPr>
              <a:t>cốt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lõi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của</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vấn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đề</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tìm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hiểu</a:t>
            </a:r>
            <a:r>
              <a:rPr lang="en-US" sz="2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1000"/>
              </a:spcAft>
            </a:pP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b="1" dirty="0" err="1">
                <a:effectLst/>
                <a:latin typeface="Arial" panose="020B0604020202020204" pitchFamily="34" charset="0"/>
                <a:ea typeface="Calibri" panose="020F0502020204030204" pitchFamily="34" charset="0"/>
                <a:cs typeface="Arial" panose="020B0604020202020204" pitchFamily="34" charset="0"/>
              </a:rPr>
              <a:t>Tên</a:t>
            </a:r>
            <a:r>
              <a:rPr lang="en-US" sz="2200" b="1" dirty="0">
                <a:effectLst/>
                <a:latin typeface="Arial" panose="020B0604020202020204" pitchFamily="34" charset="0"/>
                <a:ea typeface="Calibri" panose="020F0502020204030204" pitchFamily="34" charset="0"/>
                <a:cs typeface="Arial" panose="020B0604020202020204" pitchFamily="34" charset="0"/>
              </a:rPr>
              <a:t> </a:t>
            </a:r>
            <a:r>
              <a:rPr lang="en-US" sz="2200" b="1" dirty="0" err="1">
                <a:effectLst/>
                <a:latin typeface="Arial" panose="020B0604020202020204" pitchFamily="34" charset="0"/>
                <a:ea typeface="Calibri" panose="020F0502020204030204" pitchFamily="34" charset="0"/>
                <a:cs typeface="Arial" panose="020B0604020202020204" pitchFamily="34" charset="0"/>
              </a:rPr>
              <a:t>người</a:t>
            </a:r>
            <a:r>
              <a:rPr lang="en-US" sz="2200" b="1" dirty="0">
                <a:effectLst/>
                <a:latin typeface="Arial" panose="020B0604020202020204" pitchFamily="34" charset="0"/>
                <a:ea typeface="Calibri" panose="020F0502020204030204" pitchFamily="34" charset="0"/>
                <a:cs typeface="Arial" panose="020B0604020202020204" pitchFamily="34" charset="0"/>
              </a:rPr>
              <a:t> </a:t>
            </a:r>
            <a:r>
              <a:rPr lang="en-US" sz="2200" b="1" dirty="0" err="1">
                <a:effectLst/>
                <a:latin typeface="Arial" panose="020B0604020202020204" pitchFamily="34" charset="0"/>
                <a:ea typeface="Calibri" panose="020F0502020204030204" pitchFamily="34" charset="0"/>
                <a:cs typeface="Arial" panose="020B0604020202020204" pitchFamily="34" charset="0"/>
              </a:rPr>
              <a:t>thực</a:t>
            </a:r>
            <a:r>
              <a:rPr lang="en-US" sz="2200" b="1" dirty="0">
                <a:effectLst/>
                <a:latin typeface="Arial" panose="020B0604020202020204" pitchFamily="34" charset="0"/>
                <a:ea typeface="Calibri" panose="020F0502020204030204" pitchFamily="34" charset="0"/>
                <a:cs typeface="Arial" panose="020B0604020202020204" pitchFamily="34" charset="0"/>
              </a:rPr>
              <a:t> </a:t>
            </a:r>
            <a:r>
              <a:rPr lang="en-US" sz="2200" b="1" dirty="0" err="1">
                <a:effectLst/>
                <a:latin typeface="Arial" panose="020B0604020202020204" pitchFamily="34" charset="0"/>
                <a:ea typeface="Calibri" panose="020F0502020204030204" pitchFamily="34" charset="0"/>
                <a:cs typeface="Arial" panose="020B0604020202020204" pitchFamily="34" charset="0"/>
              </a:rPr>
              <a:t>hiện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Nêu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được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tên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người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hoặc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nhóm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người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thực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hiện</a:t>
            </a:r>
            <a:r>
              <a:rPr lang="en-US" sz="2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1000"/>
              </a:spcAft>
            </a:pP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b="1" dirty="0" err="1">
                <a:effectLst/>
                <a:latin typeface="Arial" panose="020B0604020202020204" pitchFamily="34" charset="0"/>
                <a:ea typeface="Calibri" panose="020F0502020204030204" pitchFamily="34" charset="0"/>
                <a:cs typeface="Arial" panose="020B0604020202020204" pitchFamily="34" charset="0"/>
              </a:rPr>
              <a:t>Mục</a:t>
            </a:r>
            <a:r>
              <a:rPr lang="en-US" sz="2200" b="1" dirty="0">
                <a:effectLst/>
                <a:latin typeface="Arial" panose="020B0604020202020204" pitchFamily="34" charset="0"/>
                <a:ea typeface="Calibri" panose="020F0502020204030204" pitchFamily="34" charset="0"/>
                <a:cs typeface="Arial" panose="020B0604020202020204" pitchFamily="34" charset="0"/>
              </a:rPr>
              <a:t> </a:t>
            </a:r>
            <a:r>
              <a:rPr lang="en-US" sz="2200" b="1" dirty="0" err="1">
                <a:effectLst/>
                <a:latin typeface="Arial" panose="020B0604020202020204" pitchFamily="34" charset="0"/>
                <a:ea typeface="Calibri" panose="020F0502020204030204" pitchFamily="34" charset="0"/>
                <a:cs typeface="Arial" panose="020B0604020202020204" pitchFamily="34" charset="0"/>
              </a:rPr>
              <a:t>đích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Nêu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được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mục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đích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của</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hoạt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động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tìm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hiểu</a:t>
            </a:r>
            <a:r>
              <a:rPr lang="en-US" sz="2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1000"/>
              </a:spcAft>
            </a:pP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b="1" dirty="0" err="1">
                <a:effectLst/>
                <a:latin typeface="Arial" panose="020B0604020202020204" pitchFamily="34" charset="0"/>
                <a:ea typeface="Calibri" panose="020F0502020204030204" pitchFamily="34" charset="0"/>
                <a:cs typeface="Arial" panose="020B0604020202020204" pitchFamily="34" charset="0"/>
              </a:rPr>
              <a:t>Mẫu</a:t>
            </a:r>
            <a:r>
              <a:rPr lang="en-US" sz="2200" b="1" dirty="0">
                <a:effectLst/>
                <a:latin typeface="Arial" panose="020B0604020202020204" pitchFamily="34" charset="0"/>
                <a:ea typeface="Calibri" panose="020F0502020204030204" pitchFamily="34" charset="0"/>
                <a:cs typeface="Arial" panose="020B0604020202020204" pitchFamily="34" charset="0"/>
              </a:rPr>
              <a:t> </a:t>
            </a:r>
            <a:r>
              <a:rPr lang="en-US" sz="2200" b="1" dirty="0" err="1">
                <a:effectLst/>
                <a:latin typeface="Arial" panose="020B0604020202020204" pitchFamily="34" charset="0"/>
                <a:ea typeface="Calibri" panose="020F0502020204030204" pitchFamily="34" charset="0"/>
                <a:cs typeface="Arial" panose="020B0604020202020204" pitchFamily="34" charset="0"/>
              </a:rPr>
              <a:t>vật</a:t>
            </a:r>
            <a:r>
              <a:rPr lang="en-US" sz="2200" b="1" dirty="0">
                <a:effectLst/>
                <a:latin typeface="Arial" panose="020B0604020202020204" pitchFamily="34" charset="0"/>
                <a:ea typeface="Calibri" panose="020F0502020204030204" pitchFamily="34" charset="0"/>
                <a:cs typeface="Arial" panose="020B0604020202020204" pitchFamily="34" charset="0"/>
              </a:rPr>
              <a:t>, </a:t>
            </a:r>
            <a:r>
              <a:rPr lang="en-US" sz="2200" b="1" dirty="0" err="1">
                <a:effectLst/>
                <a:latin typeface="Arial" panose="020B0604020202020204" pitchFamily="34" charset="0"/>
                <a:ea typeface="Calibri" panose="020F0502020204030204" pitchFamily="34" charset="0"/>
                <a:cs typeface="Arial" panose="020B0604020202020204" pitchFamily="34" charset="0"/>
              </a:rPr>
              <a:t>dụng</a:t>
            </a:r>
            <a:r>
              <a:rPr lang="en-US" sz="2200" b="1" dirty="0">
                <a:effectLst/>
                <a:latin typeface="Arial" panose="020B0604020202020204" pitchFamily="34" charset="0"/>
                <a:ea typeface="Calibri" panose="020F0502020204030204" pitchFamily="34" charset="0"/>
                <a:cs typeface="Arial" panose="020B0604020202020204" pitchFamily="34" charset="0"/>
              </a:rPr>
              <a:t> </a:t>
            </a:r>
            <a:r>
              <a:rPr lang="en-US" sz="2200" b="1" dirty="0" err="1">
                <a:effectLst/>
                <a:latin typeface="Arial" panose="020B0604020202020204" pitchFamily="34" charset="0"/>
                <a:ea typeface="Calibri" panose="020F0502020204030204" pitchFamily="34" charset="0"/>
                <a:cs typeface="Arial" panose="020B0604020202020204" pitchFamily="34" charset="0"/>
              </a:rPr>
              <a:t>cụ</a:t>
            </a:r>
            <a:r>
              <a:rPr lang="en-US" sz="2200" b="1" dirty="0">
                <a:effectLst/>
                <a:latin typeface="Arial" panose="020B0604020202020204" pitchFamily="34" charset="0"/>
                <a:ea typeface="Calibri" panose="020F0502020204030204" pitchFamily="34" charset="0"/>
                <a:cs typeface="Arial" panose="020B0604020202020204" pitchFamily="34" charset="0"/>
              </a:rPr>
              <a:t> </a:t>
            </a:r>
            <a:r>
              <a:rPr lang="en-US" sz="2200" b="1" dirty="0" err="1">
                <a:effectLst/>
                <a:latin typeface="Arial" panose="020B0604020202020204" pitchFamily="34" charset="0"/>
                <a:ea typeface="Calibri" panose="020F0502020204030204" pitchFamily="34" charset="0"/>
                <a:cs typeface="Arial" panose="020B0604020202020204" pitchFamily="34" charset="0"/>
              </a:rPr>
              <a:t>và</a:t>
            </a:r>
            <a:r>
              <a:rPr lang="en-US" sz="2200" b="1" dirty="0">
                <a:effectLst/>
                <a:latin typeface="Arial" panose="020B0604020202020204" pitchFamily="34" charset="0"/>
                <a:ea typeface="Calibri" panose="020F0502020204030204" pitchFamily="34" charset="0"/>
                <a:cs typeface="Arial" panose="020B0604020202020204" pitchFamily="34" charset="0"/>
              </a:rPr>
              <a:t> </a:t>
            </a:r>
            <a:r>
              <a:rPr lang="en-US" sz="2200" b="1" dirty="0" err="1">
                <a:effectLst/>
                <a:latin typeface="Arial" panose="020B0604020202020204" pitchFamily="34" charset="0"/>
                <a:ea typeface="Calibri" panose="020F0502020204030204" pitchFamily="34" charset="0"/>
                <a:cs typeface="Arial" panose="020B0604020202020204" pitchFamily="34" charset="0"/>
              </a:rPr>
              <a:t>phương</a:t>
            </a:r>
            <a:r>
              <a:rPr lang="en-US" sz="2200" b="1" dirty="0">
                <a:effectLst/>
                <a:latin typeface="Arial" panose="020B0604020202020204" pitchFamily="34" charset="0"/>
                <a:ea typeface="Calibri" panose="020F0502020204030204" pitchFamily="34" charset="0"/>
                <a:cs typeface="Arial" panose="020B0604020202020204" pitchFamily="34" charset="0"/>
              </a:rPr>
              <a:t> </a:t>
            </a:r>
            <a:r>
              <a:rPr lang="en-US" sz="2200" b="1" dirty="0" err="1">
                <a:effectLst/>
                <a:latin typeface="Arial" panose="020B0604020202020204" pitchFamily="34" charset="0"/>
                <a:ea typeface="Calibri" panose="020F0502020204030204" pitchFamily="34" charset="0"/>
                <a:cs typeface="Arial" panose="020B0604020202020204" pitchFamily="34" charset="0"/>
              </a:rPr>
              <a:t>pháp</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Mô</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tả</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được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đầy</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đủ</a:t>
            </a:r>
            <a:r>
              <a:rPr lang="en-US" sz="2200" dirty="0">
                <a:effectLst/>
                <a:latin typeface="Arial" panose="020B0604020202020204" pitchFamily="34" charset="0"/>
                <a:ea typeface="Calibri" panose="020F0502020204030204" pitchFamily="34" charset="0"/>
                <a:cs typeface="Arial" panose="020B0604020202020204" pitchFamily="34" charset="0"/>
              </a:rPr>
              <a:t>, chi </a:t>
            </a:r>
            <a:r>
              <a:rPr lang="en-US" sz="2200" dirty="0" err="1">
                <a:effectLst/>
                <a:latin typeface="Arial" panose="020B0604020202020204" pitchFamily="34" charset="0"/>
                <a:ea typeface="Calibri" panose="020F0502020204030204" pitchFamily="34" charset="0"/>
                <a:cs typeface="Arial" panose="020B0604020202020204" pitchFamily="34" charset="0"/>
              </a:rPr>
              <a:t>tiết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về</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phương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pháp</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thiết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bị</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và</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vật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liệu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đã</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dùng</a:t>
            </a:r>
            <a:r>
              <a:rPr lang="en-US" sz="2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1000"/>
              </a:spcAft>
            </a:pP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b="1" dirty="0" err="1">
                <a:effectLst/>
                <a:latin typeface="Arial" panose="020B0604020202020204" pitchFamily="34" charset="0"/>
                <a:ea typeface="Calibri" panose="020F0502020204030204" pitchFamily="34" charset="0"/>
                <a:cs typeface="Arial" panose="020B0604020202020204" pitchFamily="34" charset="0"/>
              </a:rPr>
              <a:t>Kết</a:t>
            </a:r>
            <a:r>
              <a:rPr lang="en-US" sz="2200" b="1" dirty="0">
                <a:effectLst/>
                <a:latin typeface="Arial" panose="020B0604020202020204" pitchFamily="34" charset="0"/>
                <a:ea typeface="Calibri" panose="020F0502020204030204" pitchFamily="34" charset="0"/>
                <a:cs typeface="Arial" panose="020B0604020202020204" pitchFamily="34" charset="0"/>
              </a:rPr>
              <a:t> </a:t>
            </a:r>
            <a:r>
              <a:rPr lang="en-US" sz="2200" b="1" dirty="0" err="1">
                <a:effectLst/>
                <a:latin typeface="Arial" panose="020B0604020202020204" pitchFamily="34" charset="0"/>
                <a:ea typeface="Calibri" panose="020F0502020204030204" pitchFamily="34" charset="0"/>
                <a:cs typeface="Arial" panose="020B0604020202020204" pitchFamily="34" charset="0"/>
              </a:rPr>
              <a:t>quả</a:t>
            </a:r>
            <a:r>
              <a:rPr lang="en-US" sz="2200" b="1" dirty="0">
                <a:effectLst/>
                <a:latin typeface="Arial" panose="020B0604020202020204" pitchFamily="34" charset="0"/>
                <a:ea typeface="Calibri" panose="020F0502020204030204" pitchFamily="34" charset="0"/>
                <a:cs typeface="Arial" panose="020B0604020202020204" pitchFamily="34" charset="0"/>
              </a:rPr>
              <a:t> </a:t>
            </a:r>
            <a:r>
              <a:rPr lang="en-US" sz="2200" b="1" dirty="0" err="1">
                <a:effectLst/>
                <a:latin typeface="Arial" panose="020B0604020202020204" pitchFamily="34" charset="0"/>
                <a:ea typeface="Calibri" panose="020F0502020204030204" pitchFamily="34" charset="0"/>
                <a:cs typeface="Arial" panose="020B0604020202020204" pitchFamily="34" charset="0"/>
              </a:rPr>
              <a:t>và</a:t>
            </a:r>
            <a:r>
              <a:rPr lang="en-US" sz="2200" b="1" dirty="0">
                <a:effectLst/>
                <a:latin typeface="Arial" panose="020B0604020202020204" pitchFamily="34" charset="0"/>
                <a:ea typeface="Calibri" panose="020F0502020204030204" pitchFamily="34" charset="0"/>
                <a:cs typeface="Arial" panose="020B0604020202020204" pitchFamily="34" charset="0"/>
              </a:rPr>
              <a:t> </a:t>
            </a:r>
            <a:r>
              <a:rPr lang="en-US" sz="2200" b="1" dirty="0" err="1">
                <a:effectLst/>
                <a:latin typeface="Arial" panose="020B0604020202020204" pitchFamily="34" charset="0"/>
                <a:ea typeface="Calibri" panose="020F0502020204030204" pitchFamily="34" charset="0"/>
                <a:cs typeface="Arial" panose="020B0604020202020204" pitchFamily="34" charset="0"/>
              </a:rPr>
              <a:t>thảo</a:t>
            </a:r>
            <a:r>
              <a:rPr lang="en-US" sz="2200" b="1" dirty="0">
                <a:effectLst/>
                <a:latin typeface="Arial" panose="020B0604020202020204" pitchFamily="34" charset="0"/>
                <a:ea typeface="Calibri" panose="020F0502020204030204" pitchFamily="34" charset="0"/>
                <a:cs typeface="Arial" panose="020B0604020202020204" pitchFamily="34" charset="0"/>
              </a:rPr>
              <a:t> </a:t>
            </a:r>
            <a:r>
              <a:rPr lang="en-US" sz="2200" b="1" dirty="0" err="1">
                <a:effectLst/>
                <a:latin typeface="Arial" panose="020B0604020202020204" pitchFamily="34" charset="0"/>
                <a:ea typeface="Calibri" panose="020F0502020204030204" pitchFamily="34" charset="0"/>
                <a:cs typeface="Arial" panose="020B0604020202020204" pitchFamily="34" charset="0"/>
              </a:rPr>
              <a:t>luận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Thể</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hiện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được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quá</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trình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và</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kết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quả</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tìm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hiểu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bằng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chữ</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viết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hình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vẽ</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sơ</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đồ</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biểu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bảng</a:t>
            </a:r>
            <a:r>
              <a:rPr lang="en-US" sz="2200" dirty="0">
                <a:effectLst/>
                <a:latin typeface="Arial" panose="020B0604020202020204" pitchFamily="34" charset="0"/>
                <a:ea typeface="Calibri" panose="020F0502020204030204" pitchFamily="34" charset="0"/>
                <a:cs typeface="Arial" panose="020B0604020202020204" pitchFamily="34" charset="0"/>
              </a:rPr>
              <a:t>,…</a:t>
            </a:r>
            <a:r>
              <a:rPr lang="en-US" sz="2200" dirty="0" err="1">
                <a:effectLst/>
                <a:latin typeface="Arial" panose="020B0604020202020204" pitchFamily="34" charset="0"/>
                <a:ea typeface="Calibri" panose="020F0502020204030204" pitchFamily="34" charset="0"/>
                <a:cs typeface="Arial" panose="020B0604020202020204" pitchFamily="34" charset="0"/>
              </a:rPr>
              <a:t>giải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thích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được</a:t>
            </a:r>
            <a:r>
              <a:rPr lang="en-US" sz="2200" dirty="0">
                <a:effectLst/>
                <a:latin typeface="Arial" panose="020B0604020202020204" pitchFamily="34" charset="0"/>
                <a:ea typeface="Calibri" panose="020F0502020204030204" pitchFamily="34" charset="0"/>
                <a:cs typeface="Arial" panose="020B0604020202020204" pitchFamily="34" charset="0"/>
              </a:rPr>
              <a:t> ý </a:t>
            </a:r>
            <a:r>
              <a:rPr lang="en-US" sz="2200" dirty="0" err="1">
                <a:effectLst/>
                <a:latin typeface="Arial" panose="020B0604020202020204" pitchFamily="34" charset="0"/>
                <a:ea typeface="Calibri" panose="020F0502020204030204" pitchFamily="34" charset="0"/>
                <a:cs typeface="Arial" panose="020B0604020202020204" pitchFamily="34" charset="0"/>
              </a:rPr>
              <a:t>nghĩa</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của</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kết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quả</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và</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gợi</a:t>
            </a:r>
            <a:r>
              <a:rPr lang="en-US" sz="2200" dirty="0">
                <a:effectLst/>
                <a:latin typeface="Arial" panose="020B0604020202020204" pitchFamily="34" charset="0"/>
                <a:ea typeface="Calibri" panose="020F0502020204030204" pitchFamily="34" charset="0"/>
                <a:cs typeface="Arial" panose="020B0604020202020204" pitchFamily="34" charset="0"/>
              </a:rPr>
              <a:t> ý </a:t>
            </a:r>
            <a:r>
              <a:rPr lang="en-US" sz="2200" dirty="0" err="1">
                <a:effectLst/>
                <a:latin typeface="Arial" panose="020B0604020202020204" pitchFamily="34" charset="0"/>
                <a:ea typeface="Calibri" panose="020F0502020204030204" pitchFamily="34" charset="0"/>
                <a:cs typeface="Arial" panose="020B0604020202020204" pitchFamily="34" charset="0"/>
              </a:rPr>
              <a:t>cho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các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vấn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đề</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cần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tìm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hiểu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tiếp</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theo.</a:t>
            </a:r>
            <a:endParaRPr lang="en-US" sz="2200" dirty="0">
              <a:effectLst/>
              <a:latin typeface="Arial" panose="020B0604020202020204" pitchFamily="34" charset="0"/>
              <a:ea typeface="Calibri" panose="020F0502020204030204" pitchFamily="34" charset="0"/>
              <a:cs typeface="Arial" panose="020B0604020202020204" pitchFamily="34" charset="0"/>
            </a:endParaRPr>
          </a:p>
          <a:p>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b="1" dirty="0" err="1">
                <a:effectLst/>
                <a:latin typeface="Arial" panose="020B0604020202020204" pitchFamily="34" charset="0"/>
                <a:ea typeface="Calibri" panose="020F0502020204030204" pitchFamily="34" charset="0"/>
                <a:cs typeface="Arial" panose="020B0604020202020204" pitchFamily="34" charset="0"/>
              </a:rPr>
              <a:t>Kết</a:t>
            </a:r>
            <a:r>
              <a:rPr lang="en-US" sz="2200" b="1" dirty="0">
                <a:effectLst/>
                <a:latin typeface="Arial" panose="020B0604020202020204" pitchFamily="34" charset="0"/>
                <a:ea typeface="Calibri" panose="020F0502020204030204" pitchFamily="34" charset="0"/>
                <a:cs typeface="Arial" panose="020B0604020202020204" pitchFamily="34" charset="0"/>
              </a:rPr>
              <a:t> </a:t>
            </a:r>
            <a:r>
              <a:rPr lang="en-US" sz="2200" b="1" dirty="0" err="1">
                <a:effectLst/>
                <a:latin typeface="Arial" panose="020B0604020202020204" pitchFamily="34" charset="0"/>
                <a:ea typeface="Calibri" panose="020F0502020204030204" pitchFamily="34" charset="0"/>
                <a:cs typeface="Arial" panose="020B0604020202020204" pitchFamily="34" charset="0"/>
              </a:rPr>
              <a:t>luận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Phát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biểu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được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các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kết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luận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quan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trọng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nhất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phù</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hợp</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với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nội</a:t>
            </a:r>
            <a:r>
              <a:rPr lang="en-US" sz="2200" dirty="0">
                <a:effectLst/>
                <a:latin typeface="Arial" panose="020B0604020202020204" pitchFamily="34" charset="0"/>
                <a:ea typeface="Calibri" panose="020F0502020204030204" pitchFamily="34" charset="0"/>
                <a:cs typeface="Arial" panose="020B0604020202020204" pitchFamily="34" charset="0"/>
              </a:rPr>
              <a:t> dung </a:t>
            </a:r>
            <a:r>
              <a:rPr lang="en-US" sz="2200" dirty="0" err="1">
                <a:effectLst/>
                <a:latin typeface="Arial" panose="020B0604020202020204" pitchFamily="34" charset="0"/>
                <a:ea typeface="Calibri" panose="020F0502020204030204" pitchFamily="34" charset="0"/>
                <a:cs typeface="Arial" panose="020B0604020202020204" pitchFamily="34" charset="0"/>
              </a:rPr>
              <a:t>tìm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hiểu</a:t>
            </a:r>
            <a:r>
              <a:rPr lang="en-US" sz="2200" dirty="0">
                <a:effectLst/>
                <a:latin typeface="Arial" panose="020B0604020202020204" pitchFamily="34" charset="0"/>
                <a:ea typeface="Calibri" panose="020F050202020403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465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0826" y="590132"/>
            <a:ext cx="10195035" cy="1077218"/>
          </a:xfrm>
          <a:prstGeom prst="rect">
            <a:avLst/>
          </a:prstGeom>
        </p:spPr>
        <p:txBody>
          <a:bodyPr wrap="square">
            <a:spAutoFit/>
          </a:bodyPr>
          <a:lstStyle/>
          <a:p>
            <a:pPr algn="ctr"/>
            <a:r>
              <a:rPr lang="vi-VN" sz="3200" b="1" dirty="0">
                <a:solidFill>
                  <a:srgbClr val="FF0000"/>
                </a:solidFill>
                <a:latin typeface="Times New Roman" pitchFamily="18" charset="0"/>
                <a:cs typeface="Times New Roman" pitchFamily="18" charset="0"/>
              </a:rPr>
              <a:t>Luyện tập 1/SGK/6. </a:t>
            </a:r>
            <a:r>
              <a:rPr lang="en-US" sz="3200" b="1" dirty="0">
                <a:solidFill>
                  <a:srgbClr val="FF0000"/>
                </a:solidFill>
                <a:latin typeface="Times New Roman" pitchFamily="18" charset="0"/>
                <a:cs typeface="Times New Roman" pitchFamily="18" charset="0"/>
              </a:rPr>
              <a:t>Em </a:t>
            </a:r>
            <a:r>
              <a:rPr lang="en-US" sz="3200" b="1" dirty="0" err="1">
                <a:solidFill>
                  <a:srgbClr val="FF0000"/>
                </a:solidFill>
                <a:latin typeface="Times New Roman" pitchFamily="18" charset="0"/>
                <a:cs typeface="Times New Roman" pitchFamily="18" charset="0"/>
              </a:rPr>
              <a:t>hãy</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viết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báo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tìm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hiểu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sự</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nảy</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mầm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hạt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đỗ</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trong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tự</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nhiên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được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trình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bày</a:t>
            </a:r>
            <a:r>
              <a:rPr lang="en-US" sz="3200" b="1" dirty="0">
                <a:solidFill>
                  <a:srgbClr val="FF0000"/>
                </a:solidFill>
                <a:latin typeface="Times New Roman" pitchFamily="18" charset="0"/>
                <a:cs typeface="Times New Roman" pitchFamily="18" charset="0"/>
              </a:rPr>
              <a:t> ở </a:t>
            </a:r>
            <a:r>
              <a:rPr lang="en-US" sz="3200" b="1" dirty="0" err="1">
                <a:solidFill>
                  <a:srgbClr val="FF0000"/>
                </a:solidFill>
                <a:latin typeface="Times New Roman" pitchFamily="18" charset="0"/>
                <a:cs typeface="Times New Roman" pitchFamily="18" charset="0"/>
              </a:rPr>
              <a:t>trên</a:t>
            </a:r>
            <a:r>
              <a:rPr lang="en-US" sz="32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782634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556766222"/>
              </p:ext>
            </p:extLst>
          </p:nvPr>
        </p:nvGraphicFramePr>
        <p:xfrm>
          <a:off x="1295029" y="835573"/>
          <a:ext cx="9914254" cy="5693473"/>
        </p:xfrm>
        <a:graphic>
          <a:graphicData uri="http://schemas.openxmlformats.org/drawingml/2006/table">
            <a:tbl>
              <a:tblPr firstRow="1" firstCol="1" bandRow="1">
                <a:tableStyleId>{5DA37D80-6434-44D0-A028-1B22A696006F}</a:tableStyleId>
              </a:tblPr>
              <a:tblGrid>
                <a:gridCol w="843745">
                  <a:extLst>
                    <a:ext uri="{9D8B030D-6E8A-4147-A177-3AD203B41FA5}">
                      <a16:colId xmlns:a16="http://schemas.microsoft.com/office/drawing/2014/main" val="20000"/>
                    </a:ext>
                  </a:extLst>
                </a:gridCol>
                <a:gridCol w="2488889">
                  <a:extLst>
                    <a:ext uri="{9D8B030D-6E8A-4147-A177-3AD203B41FA5}">
                      <a16:colId xmlns:a16="http://schemas.microsoft.com/office/drawing/2014/main" val="20001"/>
                    </a:ext>
                  </a:extLst>
                </a:gridCol>
                <a:gridCol w="4831134">
                  <a:extLst>
                    <a:ext uri="{9D8B030D-6E8A-4147-A177-3AD203B41FA5}">
                      <a16:colId xmlns:a16="http://schemas.microsoft.com/office/drawing/2014/main" val="20002"/>
                    </a:ext>
                  </a:extLst>
                </a:gridCol>
                <a:gridCol w="1750486">
                  <a:extLst>
                    <a:ext uri="{9D8B030D-6E8A-4147-A177-3AD203B41FA5}">
                      <a16:colId xmlns:a16="http://schemas.microsoft.com/office/drawing/2014/main" val="20003"/>
                    </a:ext>
                  </a:extLst>
                </a:gridCol>
              </a:tblGrid>
              <a:tr h="309419">
                <a:tc>
                  <a:txBody>
                    <a:bodyPr/>
                    <a:lstStyle/>
                    <a:p>
                      <a:pPr algn="ctr">
                        <a:lnSpc>
                          <a:spcPct val="130000"/>
                        </a:lnSpc>
                        <a:spcAft>
                          <a:spcPts val="0"/>
                        </a:spcAft>
                      </a:pPr>
                      <a:r>
                        <a:rPr lang="nl-NL" sz="1800" b="1" dirty="0">
                          <a:effectLst/>
                          <a:latin typeface="Times New Roman" pitchFamily="18" charset="0"/>
                          <a:cs typeface="Times New Roman" pitchFamily="18" charset="0"/>
                        </a:rPr>
                        <a:t>STT</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a:effectLst/>
                          <a:latin typeface="Times New Roman" pitchFamily="18" charset="0"/>
                          <a:cs typeface="Times New Roman" pitchFamily="18" charset="0"/>
                        </a:rPr>
                        <a:t>Nội dung</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a:effectLst/>
                          <a:latin typeface="Times New Roman" pitchFamily="18" charset="0"/>
                          <a:cs typeface="Times New Roman" pitchFamily="18" charset="0"/>
                        </a:rPr>
                        <a:t>Yêu cầu</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a:effectLst/>
                          <a:latin typeface="Times New Roman" pitchFamily="18" charset="0"/>
                          <a:cs typeface="Times New Roman" pitchFamily="18" charset="0"/>
                        </a:rPr>
                        <a:t>Điểm</a:t>
                      </a:r>
                      <a:endParaRPr lang="en-US" sz="1800" b="1">
                        <a:effectLst/>
                        <a:latin typeface="Times New Roman" pitchFamily="18" charset="0"/>
                        <a:ea typeface="Calibri"/>
                        <a:cs typeface="Times New Roman" pitchFamily="18" charset="0"/>
                      </a:endParaRPr>
                    </a:p>
                  </a:txBody>
                  <a:tcPr marL="63287" marR="63287" marT="0" marB="0" anchor="ctr"/>
                </a:tc>
                <a:extLst>
                  <a:ext uri="{0D108BD9-81ED-4DB2-BD59-A6C34878D82A}">
                    <a16:rowId xmlns:a16="http://schemas.microsoft.com/office/drawing/2014/main" val="10000"/>
                  </a:ext>
                </a:extLst>
              </a:tr>
              <a:tr h="309419">
                <a:tc>
                  <a:txBody>
                    <a:bodyPr/>
                    <a:lstStyle/>
                    <a:p>
                      <a:pPr algn="ctr">
                        <a:lnSpc>
                          <a:spcPct val="130000"/>
                        </a:lnSpc>
                        <a:spcAft>
                          <a:spcPts val="0"/>
                        </a:spcAft>
                      </a:pPr>
                      <a:r>
                        <a:rPr lang="nl-NL" sz="1800" b="1" dirty="0">
                          <a:effectLst/>
                          <a:latin typeface="Times New Roman" pitchFamily="18" charset="0"/>
                          <a:cs typeface="Times New Roman" pitchFamily="18" charset="0"/>
                        </a:rPr>
                        <a:t>1</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nl-NL" sz="1800" b="1" dirty="0">
                          <a:effectLst/>
                          <a:latin typeface="Times New Roman" pitchFamily="18" charset="0"/>
                          <a:cs typeface="Times New Roman" pitchFamily="18" charset="0"/>
                        </a:rPr>
                        <a:t>Mẫu báo cáo</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nl-NL" sz="1800" b="0" dirty="0">
                          <a:effectLst/>
                          <a:latin typeface="Times New Roman" pitchFamily="18" charset="0"/>
                          <a:cs typeface="Times New Roman" pitchFamily="18" charset="0"/>
                        </a:rPr>
                        <a:t>Đầy đủ nội dung theo tiến trình</a:t>
                      </a:r>
                      <a:endParaRPr lang="en-US" sz="1800" b="0"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a:effectLst/>
                          <a:latin typeface="Times New Roman" pitchFamily="18" charset="0"/>
                          <a:cs typeface="Times New Roman" pitchFamily="18" charset="0"/>
                        </a:rPr>
                        <a:t>1</a:t>
                      </a:r>
                      <a:endParaRPr lang="en-US" sz="1800" b="1">
                        <a:effectLst/>
                        <a:latin typeface="Times New Roman" pitchFamily="18" charset="0"/>
                        <a:ea typeface="Calibri"/>
                        <a:cs typeface="Times New Roman" pitchFamily="18" charset="0"/>
                      </a:endParaRPr>
                    </a:p>
                  </a:txBody>
                  <a:tcPr marL="63287" marR="63287" marT="0" marB="0" anchor="ctr"/>
                </a:tc>
                <a:extLst>
                  <a:ext uri="{0D108BD9-81ED-4DB2-BD59-A6C34878D82A}">
                    <a16:rowId xmlns:a16="http://schemas.microsoft.com/office/drawing/2014/main" val="10001"/>
                  </a:ext>
                </a:extLst>
              </a:tr>
              <a:tr h="588465">
                <a:tc>
                  <a:txBody>
                    <a:bodyPr/>
                    <a:lstStyle/>
                    <a:p>
                      <a:pPr algn="ctr">
                        <a:lnSpc>
                          <a:spcPct val="130000"/>
                        </a:lnSpc>
                        <a:spcAft>
                          <a:spcPts val="0"/>
                        </a:spcAft>
                      </a:pPr>
                      <a:r>
                        <a:rPr lang="nl-NL" sz="1800" b="1" dirty="0">
                          <a:effectLst/>
                          <a:latin typeface="Times New Roman" pitchFamily="18" charset="0"/>
                          <a:cs typeface="Times New Roman" pitchFamily="18" charset="0"/>
                        </a:rPr>
                        <a:t>2</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1800" b="1" dirty="0" err="1">
                          <a:effectLst/>
                          <a:latin typeface="Times New Roman" pitchFamily="18" charset="0"/>
                          <a:cs typeface="Times New Roman" pitchFamily="18" charset="0"/>
                        </a:rPr>
                        <a:t>Tên</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báo</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cáo</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1800" b="0" dirty="0" err="1">
                          <a:effectLst/>
                          <a:latin typeface="Times New Roman" pitchFamily="18" charset="0"/>
                          <a:cs typeface="Times New Roman" pitchFamily="18" charset="0"/>
                        </a:rPr>
                        <a:t>Thể</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hiện</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được</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nội</a:t>
                      </a:r>
                      <a:r>
                        <a:rPr lang="en-US" sz="1800" b="0" dirty="0">
                          <a:effectLst/>
                          <a:latin typeface="Times New Roman" pitchFamily="18" charset="0"/>
                          <a:cs typeface="Times New Roman" pitchFamily="18" charset="0"/>
                        </a:rPr>
                        <a:t> dung </a:t>
                      </a:r>
                      <a:r>
                        <a:rPr lang="en-US" sz="1800" b="0" dirty="0" err="1">
                          <a:effectLst/>
                          <a:latin typeface="Times New Roman" pitchFamily="18" charset="0"/>
                          <a:cs typeface="Times New Roman" pitchFamily="18" charset="0"/>
                        </a:rPr>
                        <a:t>cốt</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lõi</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của</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vấn</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đề</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tìm</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hiểu</a:t>
                      </a:r>
                      <a:r>
                        <a:rPr lang="en-US" sz="1800" b="0" dirty="0">
                          <a:effectLst/>
                          <a:latin typeface="Times New Roman" pitchFamily="18" charset="0"/>
                          <a:cs typeface="Times New Roman" pitchFamily="18" charset="0"/>
                        </a:rPr>
                        <a:t>.</a:t>
                      </a:r>
                      <a:endParaRPr lang="en-US" sz="1800" b="0"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a:effectLst/>
                          <a:latin typeface="Times New Roman" pitchFamily="18" charset="0"/>
                          <a:cs typeface="Times New Roman" pitchFamily="18" charset="0"/>
                        </a:rPr>
                        <a:t>1</a:t>
                      </a:r>
                      <a:endParaRPr lang="en-US" sz="1800" b="1">
                        <a:effectLst/>
                        <a:latin typeface="Times New Roman" pitchFamily="18" charset="0"/>
                        <a:ea typeface="Calibri"/>
                        <a:cs typeface="Times New Roman" pitchFamily="18" charset="0"/>
                      </a:endParaRPr>
                    </a:p>
                  </a:txBody>
                  <a:tcPr marL="63287" marR="63287" marT="0" marB="0" anchor="ctr"/>
                </a:tc>
                <a:extLst>
                  <a:ext uri="{0D108BD9-81ED-4DB2-BD59-A6C34878D82A}">
                    <a16:rowId xmlns:a16="http://schemas.microsoft.com/office/drawing/2014/main" val="10002"/>
                  </a:ext>
                </a:extLst>
              </a:tr>
              <a:tr h="588465">
                <a:tc>
                  <a:txBody>
                    <a:bodyPr/>
                    <a:lstStyle/>
                    <a:p>
                      <a:pPr algn="ctr">
                        <a:lnSpc>
                          <a:spcPct val="130000"/>
                        </a:lnSpc>
                        <a:spcAft>
                          <a:spcPts val="0"/>
                        </a:spcAft>
                      </a:pPr>
                      <a:r>
                        <a:rPr lang="nl-NL" sz="1800" b="1">
                          <a:effectLst/>
                          <a:latin typeface="Times New Roman" pitchFamily="18" charset="0"/>
                          <a:cs typeface="Times New Roman" pitchFamily="18" charset="0"/>
                        </a:rPr>
                        <a:t>3</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1800" b="1" dirty="0" err="1">
                          <a:effectLst/>
                          <a:latin typeface="Times New Roman" pitchFamily="18" charset="0"/>
                          <a:cs typeface="Times New Roman" pitchFamily="18" charset="0"/>
                        </a:rPr>
                        <a:t>Tên</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người</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thực</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hiện</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1800" b="0" dirty="0" err="1">
                          <a:effectLst/>
                          <a:latin typeface="Times New Roman" pitchFamily="18" charset="0"/>
                          <a:cs typeface="Times New Roman" pitchFamily="18" charset="0"/>
                        </a:rPr>
                        <a:t>Nêu</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được</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tên</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người</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hoặc</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nhóm</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người</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thực</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hiện</a:t>
                      </a:r>
                      <a:r>
                        <a:rPr lang="en-US" sz="1800" b="0" dirty="0">
                          <a:effectLst/>
                          <a:latin typeface="Times New Roman" pitchFamily="18" charset="0"/>
                          <a:cs typeface="Times New Roman" pitchFamily="18" charset="0"/>
                        </a:rPr>
                        <a:t>.</a:t>
                      </a:r>
                      <a:endParaRPr lang="en-US" sz="1800" b="0"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a:effectLst/>
                          <a:latin typeface="Times New Roman" pitchFamily="18" charset="0"/>
                          <a:cs typeface="Times New Roman" pitchFamily="18" charset="0"/>
                        </a:rPr>
                        <a:t>1</a:t>
                      </a:r>
                      <a:endParaRPr lang="en-US" sz="1800" b="1">
                        <a:effectLst/>
                        <a:latin typeface="Times New Roman" pitchFamily="18" charset="0"/>
                        <a:ea typeface="Calibri"/>
                        <a:cs typeface="Times New Roman" pitchFamily="18" charset="0"/>
                      </a:endParaRPr>
                    </a:p>
                  </a:txBody>
                  <a:tcPr marL="63287" marR="63287" marT="0" marB="0" anchor="ctr"/>
                </a:tc>
                <a:extLst>
                  <a:ext uri="{0D108BD9-81ED-4DB2-BD59-A6C34878D82A}">
                    <a16:rowId xmlns:a16="http://schemas.microsoft.com/office/drawing/2014/main" val="10003"/>
                  </a:ext>
                </a:extLst>
              </a:tr>
              <a:tr h="588465">
                <a:tc>
                  <a:txBody>
                    <a:bodyPr/>
                    <a:lstStyle/>
                    <a:p>
                      <a:pPr algn="ctr">
                        <a:lnSpc>
                          <a:spcPct val="130000"/>
                        </a:lnSpc>
                        <a:spcAft>
                          <a:spcPts val="0"/>
                        </a:spcAft>
                      </a:pPr>
                      <a:r>
                        <a:rPr lang="nl-NL" sz="1800" b="1">
                          <a:effectLst/>
                          <a:latin typeface="Times New Roman" pitchFamily="18" charset="0"/>
                          <a:cs typeface="Times New Roman" pitchFamily="18" charset="0"/>
                        </a:rPr>
                        <a:t>4</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1800" b="1" dirty="0" err="1">
                          <a:effectLst/>
                          <a:latin typeface="Times New Roman" pitchFamily="18" charset="0"/>
                          <a:cs typeface="Times New Roman" pitchFamily="18" charset="0"/>
                        </a:rPr>
                        <a:t>Mục</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đích</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1800" b="0" dirty="0" err="1">
                          <a:effectLst/>
                          <a:latin typeface="Times New Roman" pitchFamily="18" charset="0"/>
                          <a:cs typeface="Times New Roman" pitchFamily="18" charset="0"/>
                        </a:rPr>
                        <a:t>Nêu</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được</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mục</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đích</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của</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hoạt</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động</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tìm</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hiểu</a:t>
                      </a:r>
                      <a:r>
                        <a:rPr lang="en-US" sz="1800" b="0" dirty="0">
                          <a:effectLst/>
                          <a:latin typeface="Times New Roman" pitchFamily="18" charset="0"/>
                          <a:cs typeface="Times New Roman" pitchFamily="18" charset="0"/>
                        </a:rPr>
                        <a:t>.</a:t>
                      </a:r>
                      <a:endParaRPr lang="en-US" sz="1800" b="0"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dirty="0">
                          <a:effectLst/>
                          <a:latin typeface="Times New Roman" pitchFamily="18" charset="0"/>
                          <a:cs typeface="Times New Roman" pitchFamily="18" charset="0"/>
                        </a:rPr>
                        <a:t>1</a:t>
                      </a:r>
                      <a:endParaRPr lang="en-US" sz="1800" b="1" dirty="0">
                        <a:effectLst/>
                        <a:latin typeface="Times New Roman" pitchFamily="18" charset="0"/>
                        <a:ea typeface="Calibri"/>
                        <a:cs typeface="Times New Roman" pitchFamily="18" charset="0"/>
                      </a:endParaRPr>
                    </a:p>
                  </a:txBody>
                  <a:tcPr marL="63287" marR="63287" marT="0" marB="0" anchor="ctr"/>
                </a:tc>
                <a:extLst>
                  <a:ext uri="{0D108BD9-81ED-4DB2-BD59-A6C34878D82A}">
                    <a16:rowId xmlns:a16="http://schemas.microsoft.com/office/drawing/2014/main" val="10004"/>
                  </a:ext>
                </a:extLst>
              </a:tr>
              <a:tr h="862797">
                <a:tc>
                  <a:txBody>
                    <a:bodyPr/>
                    <a:lstStyle/>
                    <a:p>
                      <a:pPr algn="ctr">
                        <a:lnSpc>
                          <a:spcPct val="130000"/>
                        </a:lnSpc>
                        <a:spcAft>
                          <a:spcPts val="0"/>
                        </a:spcAft>
                      </a:pPr>
                      <a:r>
                        <a:rPr lang="nl-NL" sz="1800" b="1">
                          <a:effectLst/>
                          <a:latin typeface="Times New Roman" pitchFamily="18" charset="0"/>
                          <a:cs typeface="Times New Roman" pitchFamily="18" charset="0"/>
                        </a:rPr>
                        <a:t>5</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vi-VN" sz="1800" b="1" dirty="0">
                          <a:effectLst/>
                          <a:latin typeface="Times New Roman" pitchFamily="18" charset="0"/>
                          <a:cs typeface="Times New Roman" pitchFamily="18" charset="0"/>
                        </a:rPr>
                        <a:t>Mẫu vật, dụng cụ và phương pháp</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vi-VN" sz="1800" b="0" dirty="0">
                          <a:effectLst/>
                          <a:latin typeface="Times New Roman" pitchFamily="18" charset="0"/>
                          <a:cs typeface="Times New Roman" pitchFamily="18" charset="0"/>
                        </a:rPr>
                        <a:t>Mô tả được đầy đủ, chi tiết về phương pháp, thiết bị và vật liệu đã dùng.</a:t>
                      </a:r>
                      <a:endParaRPr lang="en-US" sz="1800" b="0"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dirty="0">
                          <a:effectLst/>
                          <a:latin typeface="Times New Roman" pitchFamily="18" charset="0"/>
                          <a:cs typeface="Times New Roman" pitchFamily="18" charset="0"/>
                        </a:rPr>
                        <a:t>2</a:t>
                      </a:r>
                      <a:endParaRPr lang="en-US" sz="1800" b="1" dirty="0">
                        <a:effectLst/>
                        <a:latin typeface="Times New Roman" pitchFamily="18" charset="0"/>
                        <a:ea typeface="Calibri"/>
                        <a:cs typeface="Times New Roman" pitchFamily="18" charset="0"/>
                      </a:endParaRPr>
                    </a:p>
                  </a:txBody>
                  <a:tcPr marL="63287" marR="63287" marT="0" marB="0" anchor="ctr"/>
                </a:tc>
                <a:extLst>
                  <a:ext uri="{0D108BD9-81ED-4DB2-BD59-A6C34878D82A}">
                    <a16:rowId xmlns:a16="http://schemas.microsoft.com/office/drawing/2014/main" val="10005"/>
                  </a:ext>
                </a:extLst>
              </a:tr>
              <a:tr h="1471165">
                <a:tc>
                  <a:txBody>
                    <a:bodyPr/>
                    <a:lstStyle/>
                    <a:p>
                      <a:pPr algn="ctr">
                        <a:lnSpc>
                          <a:spcPct val="130000"/>
                        </a:lnSpc>
                        <a:spcAft>
                          <a:spcPts val="0"/>
                        </a:spcAft>
                      </a:pPr>
                      <a:r>
                        <a:rPr lang="nl-NL" sz="1800" b="1">
                          <a:effectLst/>
                          <a:latin typeface="Times New Roman" pitchFamily="18" charset="0"/>
                          <a:cs typeface="Times New Roman" pitchFamily="18" charset="0"/>
                        </a:rPr>
                        <a:t>6</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vi-VN" sz="1800" b="1" dirty="0">
                          <a:effectLst/>
                          <a:latin typeface="Times New Roman" pitchFamily="18" charset="0"/>
                          <a:cs typeface="Times New Roman" pitchFamily="18" charset="0"/>
                        </a:rPr>
                        <a:t>Kết quả và thảo luận</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vi-VN" sz="1800" b="0" dirty="0">
                          <a:effectLst/>
                          <a:latin typeface="Times New Roman" pitchFamily="18" charset="0"/>
                          <a:cs typeface="Times New Roman" pitchFamily="18" charset="0"/>
                        </a:rPr>
                        <a:t>Thể hiện được quá trình và kết quả tìm hiểu bằng chữ viết, hình vẽ, sơ đồ, biểu bằng,…giải thích được ý nghĩa của kết quả và gợi ý cho các vấn đề cần tìm hiểu tiếp theo</a:t>
                      </a:r>
                      <a:endParaRPr lang="en-US" sz="1800" b="0"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dirty="0">
                          <a:effectLst/>
                          <a:latin typeface="Times New Roman" pitchFamily="18" charset="0"/>
                          <a:cs typeface="Times New Roman" pitchFamily="18" charset="0"/>
                        </a:rPr>
                        <a:t>2</a:t>
                      </a:r>
                      <a:endParaRPr lang="en-US" sz="1800" b="1" dirty="0">
                        <a:effectLst/>
                        <a:latin typeface="Times New Roman" pitchFamily="18" charset="0"/>
                        <a:ea typeface="Calibri"/>
                        <a:cs typeface="Times New Roman" pitchFamily="18" charset="0"/>
                      </a:endParaRPr>
                    </a:p>
                  </a:txBody>
                  <a:tcPr marL="63287" marR="63287" marT="0" marB="0" anchor="ctr"/>
                </a:tc>
                <a:extLst>
                  <a:ext uri="{0D108BD9-81ED-4DB2-BD59-A6C34878D82A}">
                    <a16:rowId xmlns:a16="http://schemas.microsoft.com/office/drawing/2014/main" val="10006"/>
                  </a:ext>
                </a:extLst>
              </a:tr>
              <a:tr h="862797">
                <a:tc>
                  <a:txBody>
                    <a:bodyPr/>
                    <a:lstStyle/>
                    <a:p>
                      <a:pPr algn="ctr">
                        <a:lnSpc>
                          <a:spcPct val="130000"/>
                        </a:lnSpc>
                        <a:spcAft>
                          <a:spcPts val="0"/>
                        </a:spcAft>
                      </a:pPr>
                      <a:r>
                        <a:rPr lang="nl-NL" sz="1800" b="1">
                          <a:effectLst/>
                          <a:latin typeface="Times New Roman" pitchFamily="18" charset="0"/>
                          <a:cs typeface="Times New Roman" pitchFamily="18" charset="0"/>
                        </a:rPr>
                        <a:t>7</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gn="l">
                        <a:lnSpc>
                          <a:spcPct val="130000"/>
                        </a:lnSpc>
                        <a:spcAft>
                          <a:spcPts val="0"/>
                        </a:spcAft>
                      </a:pPr>
                      <a:r>
                        <a:rPr lang="vi-VN" sz="1800" b="1" dirty="0">
                          <a:effectLst/>
                          <a:latin typeface="Times New Roman" pitchFamily="18" charset="0"/>
                          <a:cs typeface="Times New Roman" pitchFamily="18" charset="0"/>
                        </a:rPr>
                        <a:t>Kết luận</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vi-VN" sz="1800" b="0" dirty="0">
                          <a:effectLst/>
                          <a:latin typeface="Times New Roman" pitchFamily="18" charset="0"/>
                          <a:cs typeface="Times New Roman" pitchFamily="18" charset="0"/>
                        </a:rPr>
                        <a:t>Phát biểu được các kết luận quan trọng nhất phù hợp với nội dung tìm hiểu.</a:t>
                      </a:r>
                      <a:endParaRPr lang="en-US" sz="1800" b="0"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dirty="0">
                          <a:effectLst/>
                          <a:latin typeface="Times New Roman" pitchFamily="18" charset="0"/>
                          <a:cs typeface="Times New Roman" pitchFamily="18" charset="0"/>
                        </a:rPr>
                        <a:t>2</a:t>
                      </a:r>
                      <a:endParaRPr lang="en-US" sz="1800" b="1" dirty="0">
                        <a:effectLst/>
                        <a:latin typeface="Times New Roman" pitchFamily="18" charset="0"/>
                        <a:ea typeface="Calibri"/>
                        <a:cs typeface="Times New Roman" pitchFamily="18" charset="0"/>
                      </a:endParaRPr>
                    </a:p>
                  </a:txBody>
                  <a:tcPr marL="63287" marR="63287" marT="0" marB="0" anchor="ctr"/>
                </a:tc>
                <a:extLst>
                  <a:ext uri="{0D108BD9-81ED-4DB2-BD59-A6C34878D82A}">
                    <a16:rowId xmlns:a16="http://schemas.microsoft.com/office/drawing/2014/main" val="10007"/>
                  </a:ext>
                </a:extLst>
              </a:tr>
            </a:tbl>
          </a:graphicData>
        </a:graphic>
      </p:graphicFrame>
      <p:sp>
        <p:nvSpPr>
          <p:cNvPr id="4" name="Rectangle 1"/>
          <p:cNvSpPr>
            <a:spLocks noChangeArrowheads="1"/>
          </p:cNvSpPr>
          <p:nvPr/>
        </p:nvSpPr>
        <p:spPr bwMode="auto">
          <a:xfrm>
            <a:off x="804041" y="154868"/>
            <a:ext cx="94667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nl-NL" sz="2800" b="1" i="0" u="none" strike="noStrike" cap="none" normalizeH="0" baseline="0" dirty="0">
                <a:ln>
                  <a:noFill/>
                </a:ln>
                <a:solidFill>
                  <a:srgbClr val="FF0000"/>
                </a:solidFill>
                <a:effectLst/>
                <a:latin typeface="Times New Roman" pitchFamily="18" charset="0"/>
                <a:ea typeface="Calibri" pitchFamily="34" charset="0"/>
                <a:cs typeface="Times New Roman" pitchFamily="18" charset="0"/>
              </a:rPr>
              <a:t>Biểu điểm chấm sản phẩm</a:t>
            </a:r>
            <a:endParaRPr kumimoji="0" lang="nl-NL" sz="2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276855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B951A5B8-0B74-1A66-8F82-D311800482A3}"/>
              </a:ext>
            </a:extLst>
          </p:cNvPr>
          <p:cNvPicPr>
            <a:picLocks noChangeAspect="1" noChangeArrowheads="1"/>
          </p:cNvPicPr>
          <p:nvPr/>
        </p:nvPicPr>
        <p:blipFill>
          <a:blip r:embed="rId2"/>
          <a:srcRect/>
          <a:stretch>
            <a:fillRect/>
          </a:stretch>
        </p:blipFill>
        <p:spPr bwMode="auto">
          <a:xfrm>
            <a:off x="665017" y="0"/>
            <a:ext cx="9476510" cy="6805601"/>
          </a:xfrm>
          <a:prstGeom prst="rect">
            <a:avLst/>
          </a:prstGeom>
          <a:noFill/>
          <a:ln w="9525">
            <a:noFill/>
            <a:miter lim="800000"/>
            <a:headEnd/>
            <a:tailEnd/>
          </a:ln>
          <a:effectLst/>
        </p:spPr>
      </p:pic>
      <p:sp>
        <p:nvSpPr>
          <p:cNvPr id="4" name="Hình chữ nhật 3">
            <a:extLst>
              <a:ext uri="{FF2B5EF4-FFF2-40B4-BE49-F238E27FC236}">
                <a16:creationId xmlns:a16="http://schemas.microsoft.com/office/drawing/2014/main" id="{47D4DB41-D7EE-C359-7215-FE68A12369FC}"/>
              </a:ext>
            </a:extLst>
          </p:cNvPr>
          <p:cNvSpPr/>
          <p:nvPr/>
        </p:nvSpPr>
        <p:spPr>
          <a:xfrm>
            <a:off x="2460567" y="615142"/>
            <a:ext cx="3341717" cy="4156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7614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1F3A87E-E183-41DD-95BC-C2029AB1C36B}"/>
              </a:ext>
            </a:extLst>
          </p:cNvPr>
          <p:cNvGraphicFramePr>
            <a:graphicFrameLocks noGrp="1"/>
          </p:cNvGraphicFramePr>
          <p:nvPr>
            <p:extLst>
              <p:ext uri="{D42A27DB-BD31-4B8C-83A1-F6EECF244321}">
                <p14:modId xmlns:p14="http://schemas.microsoft.com/office/powerpoint/2010/main" val="4172248697"/>
              </p:ext>
            </p:extLst>
          </p:nvPr>
        </p:nvGraphicFramePr>
        <p:xfrm>
          <a:off x="172122" y="268941"/>
          <a:ext cx="11811895" cy="6528319"/>
        </p:xfrm>
        <a:graphic>
          <a:graphicData uri="http://schemas.openxmlformats.org/drawingml/2006/table">
            <a:tbl>
              <a:tblPr firstRow="1" firstCol="1" bandRow="1">
                <a:tableStyleId>{5DA37D80-6434-44D0-A028-1B22A696006F}</a:tableStyleId>
              </a:tblPr>
              <a:tblGrid>
                <a:gridCol w="789684">
                  <a:extLst>
                    <a:ext uri="{9D8B030D-6E8A-4147-A177-3AD203B41FA5}">
                      <a16:colId xmlns:a16="http://schemas.microsoft.com/office/drawing/2014/main" val="20000"/>
                    </a:ext>
                  </a:extLst>
                </a:gridCol>
                <a:gridCol w="2691599">
                  <a:extLst>
                    <a:ext uri="{9D8B030D-6E8A-4147-A177-3AD203B41FA5}">
                      <a16:colId xmlns:a16="http://schemas.microsoft.com/office/drawing/2014/main" val="20001"/>
                    </a:ext>
                  </a:extLst>
                </a:gridCol>
                <a:gridCol w="7491517">
                  <a:extLst>
                    <a:ext uri="{9D8B030D-6E8A-4147-A177-3AD203B41FA5}">
                      <a16:colId xmlns:a16="http://schemas.microsoft.com/office/drawing/2014/main" val="20002"/>
                    </a:ext>
                  </a:extLst>
                </a:gridCol>
                <a:gridCol w="839095">
                  <a:extLst>
                    <a:ext uri="{9D8B030D-6E8A-4147-A177-3AD203B41FA5}">
                      <a16:colId xmlns:a16="http://schemas.microsoft.com/office/drawing/2014/main" val="20003"/>
                    </a:ext>
                  </a:extLst>
                </a:gridCol>
              </a:tblGrid>
              <a:tr h="319926">
                <a:tc>
                  <a:txBody>
                    <a:bodyPr/>
                    <a:lstStyle/>
                    <a:p>
                      <a:pPr algn="ctr">
                        <a:lnSpc>
                          <a:spcPct val="130000"/>
                        </a:lnSpc>
                        <a:spcAft>
                          <a:spcPts val="0"/>
                        </a:spcAft>
                      </a:pPr>
                      <a:r>
                        <a:rPr lang="nl-NL" sz="2000" b="1" dirty="0">
                          <a:effectLst/>
                          <a:latin typeface="Times New Roman" pitchFamily="18" charset="0"/>
                          <a:cs typeface="Times New Roman" pitchFamily="18" charset="0"/>
                        </a:rPr>
                        <a:t>1</a:t>
                      </a:r>
                      <a:endParaRPr lang="en-US" sz="2000" b="1" dirty="0">
                        <a:effectLst/>
                        <a:latin typeface="Times New Roman" pitchFamily="18" charset="0"/>
                        <a:ea typeface="Calibri"/>
                        <a:cs typeface="Times New Roman" pitchFamily="18" charset="0"/>
                      </a:endParaRPr>
                    </a:p>
                  </a:txBody>
                  <a:tcPr marL="63287" marR="63287" marT="0" marB="0" anchor="ct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nl-NL" sz="2000" b="1" dirty="0">
                          <a:effectLst/>
                          <a:latin typeface="Times New Roman" pitchFamily="18" charset="0"/>
                          <a:cs typeface="Times New Roman" pitchFamily="18" charset="0"/>
                        </a:rPr>
                        <a:t>Mẫu báo cáo</a:t>
                      </a:r>
                      <a:endParaRPr lang="en-US" sz="2000" b="1" dirty="0">
                        <a:effectLst/>
                        <a:latin typeface="Times New Roman" pitchFamily="18" charset="0"/>
                        <a:ea typeface="Calibri"/>
                        <a:cs typeface="Times New Roman" pitchFamily="18" charset="0"/>
                      </a:endParaRPr>
                    </a:p>
                  </a:txBody>
                  <a:tcPr marL="63287" marR="63287" marT="0" marB="0" anchor="ct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nl-NL" sz="2000" b="1" dirty="0">
                          <a:solidFill>
                            <a:srgbClr val="0070C0"/>
                          </a:solidFill>
                          <a:effectLst/>
                          <a:latin typeface="Times New Roman" pitchFamily="18" charset="0"/>
                          <a:cs typeface="Times New Roman" pitchFamily="18" charset="0"/>
                        </a:rPr>
                        <a:t>Đầy đủ nội dung theo tiến trình</a:t>
                      </a:r>
                      <a:endParaRPr lang="en-US" sz="2000" b="1" dirty="0">
                        <a:solidFill>
                          <a:srgbClr val="0070C0"/>
                        </a:solidFill>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en-US" sz="2000" b="1" dirty="0">
                          <a:effectLst/>
                          <a:latin typeface="Times New Roman" pitchFamily="18" charset="0"/>
                          <a:ea typeface="Calibri"/>
                          <a:cs typeface="Times New Roman" pitchFamily="18" charset="0"/>
                        </a:rPr>
                        <a:t>1</a:t>
                      </a:r>
                    </a:p>
                  </a:txBody>
                  <a:tcPr marL="63287" marR="63287" marT="0" marB="0" anchor="ctr"/>
                </a:tc>
                <a:extLst>
                  <a:ext uri="{0D108BD9-81ED-4DB2-BD59-A6C34878D82A}">
                    <a16:rowId xmlns:a16="http://schemas.microsoft.com/office/drawing/2014/main" val="10001"/>
                  </a:ext>
                </a:extLst>
              </a:tr>
              <a:tr h="418142">
                <a:tc>
                  <a:txBody>
                    <a:bodyPr/>
                    <a:lstStyle/>
                    <a:p>
                      <a:pPr algn="ctr">
                        <a:lnSpc>
                          <a:spcPct val="130000"/>
                        </a:lnSpc>
                        <a:spcAft>
                          <a:spcPts val="0"/>
                        </a:spcAft>
                      </a:pPr>
                      <a:r>
                        <a:rPr lang="nl-NL" sz="2000" b="1" dirty="0">
                          <a:effectLst/>
                          <a:latin typeface="Times New Roman" pitchFamily="18" charset="0"/>
                          <a:cs typeface="Times New Roman" pitchFamily="18" charset="0"/>
                        </a:rPr>
                        <a:t>2</a:t>
                      </a:r>
                      <a:endParaRPr lang="en-US" sz="20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2000" b="1" dirty="0" err="1">
                          <a:effectLst/>
                          <a:latin typeface="Times New Roman" pitchFamily="18" charset="0"/>
                          <a:cs typeface="Times New Roman" pitchFamily="18" charset="0"/>
                        </a:rPr>
                        <a:t>Tên</a:t>
                      </a:r>
                      <a:r>
                        <a:rPr lang="en-US" sz="2000" b="1" dirty="0">
                          <a:effectLst/>
                          <a:latin typeface="Times New Roman" pitchFamily="18" charset="0"/>
                          <a:cs typeface="Times New Roman" pitchFamily="18" charset="0"/>
                        </a:rPr>
                        <a:t> </a:t>
                      </a:r>
                      <a:r>
                        <a:rPr lang="en-US" sz="2000" b="1" dirty="0" err="1">
                          <a:effectLst/>
                          <a:latin typeface="Times New Roman" pitchFamily="18" charset="0"/>
                          <a:cs typeface="Times New Roman" pitchFamily="18" charset="0"/>
                        </a:rPr>
                        <a:t>báo</a:t>
                      </a:r>
                      <a:r>
                        <a:rPr lang="en-US" sz="2000" b="1" dirty="0">
                          <a:effectLst/>
                          <a:latin typeface="Times New Roman" pitchFamily="18" charset="0"/>
                          <a:cs typeface="Times New Roman" pitchFamily="18" charset="0"/>
                        </a:rPr>
                        <a:t> </a:t>
                      </a:r>
                      <a:r>
                        <a:rPr lang="en-US" sz="2000" b="1" dirty="0" err="1">
                          <a:effectLst/>
                          <a:latin typeface="Times New Roman" pitchFamily="18" charset="0"/>
                          <a:cs typeface="Times New Roman" pitchFamily="18" charset="0"/>
                        </a:rPr>
                        <a:t>cáo</a:t>
                      </a:r>
                      <a:endParaRPr lang="en-US" sz="20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2000" b="1" dirty="0" err="1">
                          <a:solidFill>
                            <a:srgbClr val="0070C0"/>
                          </a:solidFill>
                          <a:effectLst/>
                          <a:latin typeface="Times New Roman" pitchFamily="18" charset="0"/>
                          <a:cs typeface="Times New Roman" pitchFamily="18" charset="0"/>
                        </a:rPr>
                        <a:t>Tiến</a:t>
                      </a:r>
                      <a:r>
                        <a:rPr lang="en-US" sz="2000" b="1" dirty="0">
                          <a:solidFill>
                            <a:srgbClr val="0070C0"/>
                          </a:solidFill>
                          <a:effectLst/>
                          <a:latin typeface="Times New Roman" pitchFamily="18" charset="0"/>
                          <a:cs typeface="Times New Roman" pitchFamily="18" charset="0"/>
                        </a:rPr>
                        <a:t> </a:t>
                      </a:r>
                      <a:r>
                        <a:rPr lang="en-US" sz="2000" b="1" dirty="0" err="1">
                          <a:solidFill>
                            <a:srgbClr val="0070C0"/>
                          </a:solidFill>
                          <a:effectLst/>
                          <a:latin typeface="Times New Roman" pitchFamily="18" charset="0"/>
                          <a:cs typeface="Times New Roman" pitchFamily="18" charset="0"/>
                        </a:rPr>
                        <a:t>trình</a:t>
                      </a:r>
                      <a:r>
                        <a:rPr lang="en-US" sz="2000" b="1" dirty="0">
                          <a:solidFill>
                            <a:srgbClr val="0070C0"/>
                          </a:solidFill>
                          <a:effectLst/>
                          <a:latin typeface="Times New Roman" pitchFamily="18" charset="0"/>
                          <a:cs typeface="Times New Roman" pitchFamily="18" charset="0"/>
                        </a:rPr>
                        <a:t> </a:t>
                      </a:r>
                      <a:r>
                        <a:rPr lang="en-US" sz="2000" b="1" dirty="0" err="1">
                          <a:solidFill>
                            <a:srgbClr val="0070C0"/>
                          </a:solidFill>
                          <a:effectLst/>
                          <a:latin typeface="Times New Roman" pitchFamily="18" charset="0"/>
                          <a:cs typeface="Times New Roman" pitchFamily="18" charset="0"/>
                        </a:rPr>
                        <a:t>tìm</a:t>
                      </a:r>
                      <a:r>
                        <a:rPr lang="en-US" sz="2000" b="1" dirty="0">
                          <a:solidFill>
                            <a:srgbClr val="0070C0"/>
                          </a:solidFill>
                          <a:effectLst/>
                          <a:latin typeface="Times New Roman" pitchFamily="18" charset="0"/>
                          <a:cs typeface="Times New Roman" pitchFamily="18" charset="0"/>
                        </a:rPr>
                        <a:t> </a:t>
                      </a:r>
                      <a:r>
                        <a:rPr lang="en-US" sz="2000" b="1" dirty="0" err="1">
                          <a:solidFill>
                            <a:srgbClr val="0070C0"/>
                          </a:solidFill>
                          <a:effectLst/>
                          <a:latin typeface="Times New Roman" pitchFamily="18" charset="0"/>
                          <a:cs typeface="Times New Roman" pitchFamily="18" charset="0"/>
                        </a:rPr>
                        <a:t>hiểu</a:t>
                      </a:r>
                      <a:r>
                        <a:rPr lang="en-US" sz="2000" b="1" dirty="0">
                          <a:solidFill>
                            <a:srgbClr val="0070C0"/>
                          </a:solidFill>
                          <a:effectLst/>
                          <a:latin typeface="Times New Roman" pitchFamily="18" charset="0"/>
                          <a:cs typeface="Times New Roman" pitchFamily="18" charset="0"/>
                        </a:rPr>
                        <a:t> </a:t>
                      </a:r>
                      <a:r>
                        <a:rPr lang="en-US" sz="2000" b="1" dirty="0" err="1">
                          <a:solidFill>
                            <a:srgbClr val="0070C0"/>
                          </a:solidFill>
                          <a:effectLst/>
                          <a:latin typeface="Times New Roman" pitchFamily="18" charset="0"/>
                          <a:cs typeface="Times New Roman" pitchFamily="18" charset="0"/>
                        </a:rPr>
                        <a:t>sự</a:t>
                      </a:r>
                      <a:r>
                        <a:rPr lang="en-US" sz="2000" b="1" dirty="0">
                          <a:solidFill>
                            <a:srgbClr val="0070C0"/>
                          </a:solidFill>
                          <a:effectLst/>
                          <a:latin typeface="Times New Roman" pitchFamily="18" charset="0"/>
                          <a:cs typeface="Times New Roman" pitchFamily="18" charset="0"/>
                        </a:rPr>
                        <a:t> </a:t>
                      </a:r>
                      <a:r>
                        <a:rPr lang="en-US" sz="2000" b="1" dirty="0" err="1">
                          <a:solidFill>
                            <a:srgbClr val="0070C0"/>
                          </a:solidFill>
                          <a:effectLst/>
                          <a:latin typeface="Times New Roman" pitchFamily="18" charset="0"/>
                          <a:cs typeface="Times New Roman" pitchFamily="18" charset="0"/>
                        </a:rPr>
                        <a:t>nảy</a:t>
                      </a:r>
                      <a:r>
                        <a:rPr lang="en-US" sz="2000" b="1" dirty="0">
                          <a:solidFill>
                            <a:srgbClr val="0070C0"/>
                          </a:solidFill>
                          <a:effectLst/>
                          <a:latin typeface="Times New Roman" pitchFamily="18" charset="0"/>
                          <a:cs typeface="Times New Roman" pitchFamily="18" charset="0"/>
                        </a:rPr>
                        <a:t> </a:t>
                      </a:r>
                      <a:r>
                        <a:rPr lang="en-US" sz="2000" b="1" dirty="0" err="1">
                          <a:solidFill>
                            <a:srgbClr val="0070C0"/>
                          </a:solidFill>
                          <a:effectLst/>
                          <a:latin typeface="Times New Roman" pitchFamily="18" charset="0"/>
                          <a:cs typeface="Times New Roman" pitchFamily="18" charset="0"/>
                        </a:rPr>
                        <a:t>mầm</a:t>
                      </a:r>
                      <a:r>
                        <a:rPr lang="en-US" sz="2000" b="1" dirty="0">
                          <a:solidFill>
                            <a:srgbClr val="0070C0"/>
                          </a:solidFill>
                          <a:effectLst/>
                          <a:latin typeface="Times New Roman" pitchFamily="18" charset="0"/>
                          <a:cs typeface="Times New Roman" pitchFamily="18" charset="0"/>
                        </a:rPr>
                        <a:t> </a:t>
                      </a:r>
                      <a:r>
                        <a:rPr lang="en-US" sz="2000" b="1" dirty="0" err="1">
                          <a:solidFill>
                            <a:srgbClr val="0070C0"/>
                          </a:solidFill>
                          <a:effectLst/>
                          <a:latin typeface="Times New Roman" pitchFamily="18" charset="0"/>
                          <a:cs typeface="Times New Roman" pitchFamily="18" charset="0"/>
                        </a:rPr>
                        <a:t>của</a:t>
                      </a:r>
                      <a:r>
                        <a:rPr lang="en-US" sz="2000" b="1" dirty="0">
                          <a:solidFill>
                            <a:srgbClr val="0070C0"/>
                          </a:solidFill>
                          <a:effectLst/>
                          <a:latin typeface="Times New Roman" pitchFamily="18" charset="0"/>
                          <a:cs typeface="Times New Roman" pitchFamily="18" charset="0"/>
                        </a:rPr>
                        <a:t> </a:t>
                      </a:r>
                      <a:r>
                        <a:rPr lang="en-US" sz="2000" b="1" dirty="0" err="1">
                          <a:solidFill>
                            <a:srgbClr val="0070C0"/>
                          </a:solidFill>
                          <a:effectLst/>
                          <a:latin typeface="Times New Roman" pitchFamily="18" charset="0"/>
                          <a:cs typeface="Times New Roman" pitchFamily="18" charset="0"/>
                        </a:rPr>
                        <a:t>hạt</a:t>
                      </a:r>
                      <a:r>
                        <a:rPr lang="en-US" sz="2000" b="1" dirty="0">
                          <a:solidFill>
                            <a:srgbClr val="0070C0"/>
                          </a:solidFill>
                          <a:effectLst/>
                          <a:latin typeface="Times New Roman" pitchFamily="18" charset="0"/>
                          <a:cs typeface="Times New Roman" pitchFamily="18" charset="0"/>
                        </a:rPr>
                        <a:t> </a:t>
                      </a:r>
                      <a:r>
                        <a:rPr lang="en-US" sz="2000" b="1" dirty="0" err="1">
                          <a:solidFill>
                            <a:srgbClr val="0070C0"/>
                          </a:solidFill>
                          <a:effectLst/>
                          <a:latin typeface="Times New Roman" pitchFamily="18" charset="0"/>
                          <a:cs typeface="Times New Roman" pitchFamily="18" charset="0"/>
                        </a:rPr>
                        <a:t>đỗ</a:t>
                      </a:r>
                      <a:endParaRPr lang="en-US" sz="2000" b="1" dirty="0">
                        <a:solidFill>
                          <a:srgbClr val="0070C0"/>
                        </a:solidFill>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2000" b="1">
                          <a:effectLst/>
                          <a:latin typeface="Times New Roman" pitchFamily="18" charset="0"/>
                          <a:cs typeface="Times New Roman" pitchFamily="18" charset="0"/>
                        </a:rPr>
                        <a:t>1</a:t>
                      </a:r>
                      <a:endParaRPr lang="en-US" sz="2000" b="1">
                        <a:effectLst/>
                        <a:latin typeface="Times New Roman" pitchFamily="18" charset="0"/>
                        <a:ea typeface="Calibri"/>
                        <a:cs typeface="Times New Roman" pitchFamily="18" charset="0"/>
                      </a:endParaRPr>
                    </a:p>
                  </a:txBody>
                  <a:tcPr marL="63287" marR="63287" marT="0" marB="0" anchor="ctr"/>
                </a:tc>
                <a:extLst>
                  <a:ext uri="{0D108BD9-81ED-4DB2-BD59-A6C34878D82A}">
                    <a16:rowId xmlns:a16="http://schemas.microsoft.com/office/drawing/2014/main" val="10002"/>
                  </a:ext>
                </a:extLst>
              </a:tr>
              <a:tr h="406650">
                <a:tc>
                  <a:txBody>
                    <a:bodyPr/>
                    <a:lstStyle/>
                    <a:p>
                      <a:pPr algn="ctr">
                        <a:lnSpc>
                          <a:spcPct val="130000"/>
                        </a:lnSpc>
                        <a:spcAft>
                          <a:spcPts val="0"/>
                        </a:spcAft>
                      </a:pPr>
                      <a:r>
                        <a:rPr lang="nl-NL" sz="2000" b="1">
                          <a:effectLst/>
                          <a:latin typeface="Times New Roman" pitchFamily="18" charset="0"/>
                          <a:cs typeface="Times New Roman" pitchFamily="18" charset="0"/>
                        </a:rPr>
                        <a:t>3</a:t>
                      </a:r>
                      <a:endParaRPr lang="en-US" sz="2000" b="1">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2000" b="1" dirty="0" err="1">
                          <a:effectLst/>
                          <a:latin typeface="Times New Roman" pitchFamily="18" charset="0"/>
                          <a:cs typeface="Times New Roman" pitchFamily="18" charset="0"/>
                        </a:rPr>
                        <a:t>Tên</a:t>
                      </a:r>
                      <a:r>
                        <a:rPr lang="en-US" sz="2000" b="1" dirty="0">
                          <a:effectLst/>
                          <a:latin typeface="Times New Roman" pitchFamily="18" charset="0"/>
                          <a:cs typeface="Times New Roman" pitchFamily="18" charset="0"/>
                        </a:rPr>
                        <a:t> </a:t>
                      </a:r>
                      <a:r>
                        <a:rPr lang="en-US" sz="2000" b="1" dirty="0" err="1">
                          <a:effectLst/>
                          <a:latin typeface="Times New Roman" pitchFamily="18" charset="0"/>
                          <a:cs typeface="Times New Roman" pitchFamily="18" charset="0"/>
                        </a:rPr>
                        <a:t>người</a:t>
                      </a:r>
                      <a:r>
                        <a:rPr lang="en-US" sz="2000" b="1" dirty="0">
                          <a:effectLst/>
                          <a:latin typeface="Times New Roman" pitchFamily="18" charset="0"/>
                          <a:cs typeface="Times New Roman" pitchFamily="18" charset="0"/>
                        </a:rPr>
                        <a:t> </a:t>
                      </a:r>
                      <a:r>
                        <a:rPr lang="en-US" sz="2000" b="1" dirty="0" err="1">
                          <a:effectLst/>
                          <a:latin typeface="Times New Roman" pitchFamily="18" charset="0"/>
                          <a:cs typeface="Times New Roman" pitchFamily="18" charset="0"/>
                        </a:rPr>
                        <a:t>thực</a:t>
                      </a:r>
                      <a:r>
                        <a:rPr lang="en-US" sz="2000" b="1" dirty="0">
                          <a:effectLst/>
                          <a:latin typeface="Times New Roman" pitchFamily="18" charset="0"/>
                          <a:cs typeface="Times New Roman" pitchFamily="18" charset="0"/>
                        </a:rPr>
                        <a:t> </a:t>
                      </a:r>
                      <a:r>
                        <a:rPr lang="en-US" sz="2000" b="1" dirty="0" err="1">
                          <a:effectLst/>
                          <a:latin typeface="Times New Roman" pitchFamily="18" charset="0"/>
                          <a:cs typeface="Times New Roman" pitchFamily="18" charset="0"/>
                        </a:rPr>
                        <a:t>hiện</a:t>
                      </a:r>
                      <a:endParaRPr lang="en-US" sz="20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2000" b="1" dirty="0" err="1">
                          <a:solidFill>
                            <a:srgbClr val="0070C0"/>
                          </a:solidFill>
                          <a:effectLst/>
                          <a:latin typeface="Times New Roman" pitchFamily="18" charset="0"/>
                          <a:cs typeface="Times New Roman" pitchFamily="18" charset="0"/>
                        </a:rPr>
                        <a:t>Nhóm</a:t>
                      </a:r>
                      <a:r>
                        <a:rPr lang="en-US" sz="2000" b="1" dirty="0">
                          <a:solidFill>
                            <a:srgbClr val="0070C0"/>
                          </a:solidFill>
                          <a:effectLst/>
                          <a:latin typeface="Times New Roman" pitchFamily="18" charset="0"/>
                          <a:cs typeface="Times New Roman" pitchFamily="18" charset="0"/>
                        </a:rPr>
                        <a:t> ….</a:t>
                      </a:r>
                      <a:endParaRPr lang="en-US" sz="2000" b="1" dirty="0">
                        <a:solidFill>
                          <a:srgbClr val="0070C0"/>
                        </a:solidFill>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2000" b="1">
                          <a:effectLst/>
                          <a:latin typeface="Times New Roman" pitchFamily="18" charset="0"/>
                          <a:cs typeface="Times New Roman" pitchFamily="18" charset="0"/>
                        </a:rPr>
                        <a:t>1</a:t>
                      </a:r>
                      <a:endParaRPr lang="en-US" sz="2000" b="1">
                        <a:effectLst/>
                        <a:latin typeface="Times New Roman" pitchFamily="18" charset="0"/>
                        <a:ea typeface="Calibri"/>
                        <a:cs typeface="Times New Roman" pitchFamily="18" charset="0"/>
                      </a:endParaRPr>
                    </a:p>
                  </a:txBody>
                  <a:tcPr marL="63287" marR="63287" marT="0" marB="0" anchor="ctr"/>
                </a:tc>
                <a:extLst>
                  <a:ext uri="{0D108BD9-81ED-4DB2-BD59-A6C34878D82A}">
                    <a16:rowId xmlns:a16="http://schemas.microsoft.com/office/drawing/2014/main" val="10003"/>
                  </a:ext>
                </a:extLst>
              </a:tr>
              <a:tr h="675287">
                <a:tc>
                  <a:txBody>
                    <a:bodyPr/>
                    <a:lstStyle/>
                    <a:p>
                      <a:pPr algn="ctr">
                        <a:lnSpc>
                          <a:spcPct val="130000"/>
                        </a:lnSpc>
                        <a:spcAft>
                          <a:spcPts val="0"/>
                        </a:spcAft>
                      </a:pPr>
                      <a:r>
                        <a:rPr lang="nl-NL" sz="2000" b="1">
                          <a:effectLst/>
                          <a:latin typeface="Times New Roman" pitchFamily="18" charset="0"/>
                          <a:cs typeface="Times New Roman" pitchFamily="18" charset="0"/>
                        </a:rPr>
                        <a:t>4</a:t>
                      </a:r>
                      <a:endParaRPr lang="en-US" sz="2000" b="1">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2000" b="1" dirty="0" err="1">
                          <a:effectLst/>
                          <a:latin typeface="Times New Roman" pitchFamily="18" charset="0"/>
                          <a:cs typeface="Times New Roman" pitchFamily="18" charset="0"/>
                        </a:rPr>
                        <a:t>Mục</a:t>
                      </a:r>
                      <a:r>
                        <a:rPr lang="en-US" sz="2000" b="1" dirty="0">
                          <a:effectLst/>
                          <a:latin typeface="Times New Roman" pitchFamily="18" charset="0"/>
                          <a:cs typeface="Times New Roman" pitchFamily="18" charset="0"/>
                        </a:rPr>
                        <a:t> </a:t>
                      </a:r>
                      <a:r>
                        <a:rPr lang="en-US" sz="2000" b="1" dirty="0" err="1">
                          <a:effectLst/>
                          <a:latin typeface="Times New Roman" pitchFamily="18" charset="0"/>
                          <a:cs typeface="Times New Roman" pitchFamily="18" charset="0"/>
                        </a:rPr>
                        <a:t>đích</a:t>
                      </a:r>
                      <a:endParaRPr lang="en-US" sz="20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2000" b="1" dirty="0" err="1">
                          <a:solidFill>
                            <a:srgbClr val="0070C0"/>
                          </a:solidFill>
                          <a:effectLst/>
                          <a:latin typeface="Times New Roman" pitchFamily="18" charset="0"/>
                          <a:ea typeface="Calibri"/>
                          <a:cs typeface="Times New Roman" pitchFamily="18" charset="0"/>
                        </a:rPr>
                        <a:t>Tìm</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hiểu</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kiểu</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nằm</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của</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hạt</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có</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ảnh</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hưởng</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đến</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sự</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nảy</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mầm</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của</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hạt</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không</a:t>
                      </a:r>
                      <a:r>
                        <a:rPr lang="en-US" sz="2000" b="1" dirty="0">
                          <a:solidFill>
                            <a:srgbClr val="0070C0"/>
                          </a:solidFill>
                          <a:effectLst/>
                          <a:latin typeface="Times New Roman" pitchFamily="18" charset="0"/>
                          <a:ea typeface="Calibri"/>
                          <a:cs typeface="Times New Roman" pitchFamily="18" charset="0"/>
                        </a:rPr>
                        <a:t>?</a:t>
                      </a:r>
                    </a:p>
                  </a:txBody>
                  <a:tcPr marL="63287" marR="63287" marT="0" marB="0" anchor="ctr"/>
                </a:tc>
                <a:tc>
                  <a:txBody>
                    <a:bodyPr/>
                    <a:lstStyle/>
                    <a:p>
                      <a:pPr algn="ctr">
                        <a:lnSpc>
                          <a:spcPct val="130000"/>
                        </a:lnSpc>
                        <a:spcAft>
                          <a:spcPts val="0"/>
                        </a:spcAft>
                      </a:pPr>
                      <a:r>
                        <a:rPr lang="nl-NL" sz="2000" b="1" dirty="0">
                          <a:effectLst/>
                          <a:latin typeface="Times New Roman" pitchFamily="18" charset="0"/>
                          <a:cs typeface="Times New Roman" pitchFamily="18" charset="0"/>
                        </a:rPr>
                        <a:t>1</a:t>
                      </a:r>
                      <a:endParaRPr lang="en-US" sz="2000" b="1" dirty="0">
                        <a:effectLst/>
                        <a:latin typeface="Times New Roman" pitchFamily="18" charset="0"/>
                        <a:ea typeface="Calibri"/>
                        <a:cs typeface="Times New Roman" pitchFamily="18" charset="0"/>
                      </a:endParaRPr>
                    </a:p>
                  </a:txBody>
                  <a:tcPr marL="63287" marR="63287" marT="0" marB="0" anchor="ctr"/>
                </a:tc>
                <a:extLst>
                  <a:ext uri="{0D108BD9-81ED-4DB2-BD59-A6C34878D82A}">
                    <a16:rowId xmlns:a16="http://schemas.microsoft.com/office/drawing/2014/main" val="10004"/>
                  </a:ext>
                </a:extLst>
              </a:tr>
              <a:tr h="2807452">
                <a:tc>
                  <a:txBody>
                    <a:bodyPr/>
                    <a:lstStyle/>
                    <a:p>
                      <a:pPr algn="ctr">
                        <a:lnSpc>
                          <a:spcPct val="130000"/>
                        </a:lnSpc>
                        <a:spcAft>
                          <a:spcPts val="0"/>
                        </a:spcAft>
                      </a:pPr>
                      <a:r>
                        <a:rPr lang="nl-NL" sz="2000" b="1">
                          <a:effectLst/>
                          <a:latin typeface="Times New Roman" pitchFamily="18" charset="0"/>
                          <a:cs typeface="Times New Roman" pitchFamily="18" charset="0"/>
                        </a:rPr>
                        <a:t>5</a:t>
                      </a:r>
                      <a:endParaRPr lang="en-US" sz="2000" b="1">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vi-VN" sz="2000" b="1" dirty="0">
                          <a:effectLst/>
                          <a:latin typeface="Times New Roman" pitchFamily="18" charset="0"/>
                          <a:cs typeface="Times New Roman" pitchFamily="18" charset="0"/>
                        </a:rPr>
                        <a:t>Mẫu vật, dụng cụ và phương pháp</a:t>
                      </a:r>
                      <a:endParaRPr lang="en-US" sz="2000" b="1" dirty="0">
                        <a:effectLst/>
                        <a:latin typeface="Times New Roman" pitchFamily="18" charset="0"/>
                        <a:ea typeface="Calibri"/>
                        <a:cs typeface="Times New Roman" pitchFamily="18" charset="0"/>
                      </a:endParaRPr>
                    </a:p>
                  </a:txBody>
                  <a:tcPr marL="63287" marR="63287" marT="0" marB="0" anchor="ctr"/>
                </a:tc>
                <a:tc>
                  <a:txBody>
                    <a:bodyPr/>
                    <a:lstStyle/>
                    <a:p>
                      <a:pPr marL="0" indent="0">
                        <a:lnSpc>
                          <a:spcPct val="130000"/>
                        </a:lnSpc>
                        <a:spcAft>
                          <a:spcPts val="0"/>
                        </a:spcAft>
                        <a:buFontTx/>
                        <a:buNone/>
                      </a:pP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Mẫu</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vật</a:t>
                      </a:r>
                      <a:r>
                        <a:rPr lang="en-US" sz="2000" b="1" dirty="0">
                          <a:solidFill>
                            <a:srgbClr val="0070C0"/>
                          </a:solidFill>
                          <a:effectLst/>
                          <a:latin typeface="Times New Roman" pitchFamily="18" charset="0"/>
                          <a:ea typeface="Calibri"/>
                          <a:cs typeface="Times New Roman" pitchFamily="18" charset="0"/>
                        </a:rPr>
                        <a:t>: 45 </a:t>
                      </a:r>
                      <a:r>
                        <a:rPr lang="en-US" sz="2000" b="1" dirty="0" err="1">
                          <a:solidFill>
                            <a:srgbClr val="0070C0"/>
                          </a:solidFill>
                          <a:effectLst/>
                          <a:latin typeface="Times New Roman" pitchFamily="18" charset="0"/>
                          <a:ea typeface="Calibri"/>
                          <a:cs typeface="Times New Roman" pitchFamily="18" charset="0"/>
                        </a:rPr>
                        <a:t>hạt</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đỗ</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có</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hình</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dạng</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và</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kích</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thước</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như</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nhau</a:t>
                      </a:r>
                      <a:endParaRPr lang="en-US" sz="2000" b="1" dirty="0">
                        <a:solidFill>
                          <a:srgbClr val="0070C0"/>
                        </a:solidFill>
                        <a:effectLst/>
                        <a:latin typeface="Times New Roman" pitchFamily="18" charset="0"/>
                        <a:ea typeface="Calibri"/>
                        <a:cs typeface="Times New Roman" pitchFamily="18" charset="0"/>
                      </a:endParaRPr>
                    </a:p>
                    <a:p>
                      <a:pPr marL="0" indent="0">
                        <a:lnSpc>
                          <a:spcPct val="130000"/>
                        </a:lnSpc>
                        <a:spcAft>
                          <a:spcPts val="0"/>
                        </a:spcAft>
                        <a:buFontTx/>
                        <a:buNone/>
                      </a:pP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Dụng</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cụ</a:t>
                      </a:r>
                      <a:r>
                        <a:rPr lang="en-US" sz="2000" b="1" dirty="0">
                          <a:solidFill>
                            <a:srgbClr val="0070C0"/>
                          </a:solidFill>
                          <a:effectLst/>
                          <a:latin typeface="Times New Roman" pitchFamily="18" charset="0"/>
                          <a:ea typeface="Calibri"/>
                          <a:cs typeface="Times New Roman" pitchFamily="18" charset="0"/>
                        </a:rPr>
                        <a:t>: 3 </a:t>
                      </a:r>
                      <a:r>
                        <a:rPr lang="en-US" sz="2000" b="1" dirty="0" err="1">
                          <a:solidFill>
                            <a:srgbClr val="0070C0"/>
                          </a:solidFill>
                          <a:effectLst/>
                          <a:latin typeface="Times New Roman" pitchFamily="18" charset="0"/>
                          <a:ea typeface="Calibri"/>
                          <a:cs typeface="Times New Roman" pitchFamily="18" charset="0"/>
                        </a:rPr>
                        <a:t>khay</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chứa</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cùng</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lượng</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đất</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ẩm</a:t>
                      </a:r>
                      <a:endParaRPr lang="en-US" sz="2000" b="1" dirty="0">
                        <a:solidFill>
                          <a:srgbClr val="0070C0"/>
                        </a:solidFill>
                        <a:effectLst/>
                        <a:latin typeface="Times New Roman" pitchFamily="18" charset="0"/>
                        <a:ea typeface="Calibri"/>
                        <a:cs typeface="Times New Roman" pitchFamily="18" charset="0"/>
                      </a:endParaRPr>
                    </a:p>
                    <a:p>
                      <a:pPr marL="0" indent="0">
                        <a:lnSpc>
                          <a:spcPct val="130000"/>
                        </a:lnSpc>
                        <a:spcAft>
                          <a:spcPts val="0"/>
                        </a:spcAft>
                        <a:buFontTx/>
                        <a:buNone/>
                      </a:pP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Phương</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pháp</a:t>
                      </a:r>
                      <a:r>
                        <a:rPr lang="en-US" sz="2000" b="1" dirty="0">
                          <a:solidFill>
                            <a:srgbClr val="0070C0"/>
                          </a:solidFill>
                          <a:effectLst/>
                          <a:latin typeface="Times New Roman" pitchFamily="18" charset="0"/>
                          <a:ea typeface="Calibri"/>
                          <a:cs typeface="Times New Roman" pitchFamily="18" charset="0"/>
                        </a:rPr>
                        <a:t>: - </a:t>
                      </a:r>
                      <a:r>
                        <a:rPr lang="en-US" sz="2000" b="1" dirty="0" err="1">
                          <a:solidFill>
                            <a:srgbClr val="0070C0"/>
                          </a:solidFill>
                          <a:effectLst/>
                          <a:latin typeface="Times New Roman" pitchFamily="18" charset="0"/>
                          <a:ea typeface="Calibri"/>
                          <a:cs typeface="Times New Roman" pitchFamily="18" charset="0"/>
                        </a:rPr>
                        <a:t>Ngâm</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nước</a:t>
                      </a:r>
                      <a:r>
                        <a:rPr lang="en-US" sz="2000" b="1" dirty="0">
                          <a:solidFill>
                            <a:srgbClr val="0070C0"/>
                          </a:solidFill>
                          <a:effectLst/>
                          <a:latin typeface="Times New Roman" pitchFamily="18" charset="0"/>
                          <a:ea typeface="Calibri"/>
                          <a:cs typeface="Times New Roman" pitchFamily="18" charset="0"/>
                        </a:rPr>
                        <a:t> 45 </a:t>
                      </a:r>
                      <a:r>
                        <a:rPr lang="en-US" sz="2000" b="1" dirty="0" err="1">
                          <a:solidFill>
                            <a:srgbClr val="0070C0"/>
                          </a:solidFill>
                          <a:effectLst/>
                          <a:latin typeface="Times New Roman" pitchFamily="18" charset="0"/>
                          <a:ea typeface="Calibri"/>
                          <a:cs typeface="Times New Roman" pitchFamily="18" charset="0"/>
                        </a:rPr>
                        <a:t>hạt</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đỗ</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trong</a:t>
                      </a:r>
                      <a:r>
                        <a:rPr lang="en-US" sz="2000" b="1" dirty="0">
                          <a:solidFill>
                            <a:srgbClr val="0070C0"/>
                          </a:solidFill>
                          <a:effectLst/>
                          <a:latin typeface="Times New Roman" pitchFamily="18" charset="0"/>
                          <a:ea typeface="Calibri"/>
                          <a:cs typeface="Times New Roman" pitchFamily="18" charset="0"/>
                        </a:rPr>
                        <a:t> 10 </a:t>
                      </a:r>
                      <a:r>
                        <a:rPr lang="en-US" sz="2000" b="1" dirty="0" err="1">
                          <a:solidFill>
                            <a:srgbClr val="0070C0"/>
                          </a:solidFill>
                          <a:effectLst/>
                          <a:latin typeface="Times New Roman" pitchFamily="18" charset="0"/>
                          <a:ea typeface="Calibri"/>
                          <a:cs typeface="Times New Roman" pitchFamily="18" charset="0"/>
                        </a:rPr>
                        <a:t>giờ</a:t>
                      </a:r>
                      <a:endParaRPr lang="en-US" sz="2000" b="1" dirty="0">
                        <a:solidFill>
                          <a:srgbClr val="0070C0"/>
                        </a:solidFill>
                        <a:effectLst/>
                        <a:latin typeface="Times New Roman" pitchFamily="18" charset="0"/>
                        <a:ea typeface="Calibri"/>
                        <a:cs typeface="Times New Roman" pitchFamily="18" charset="0"/>
                      </a:endParaRPr>
                    </a:p>
                    <a:p>
                      <a:pPr marL="285750" indent="-285750">
                        <a:lnSpc>
                          <a:spcPct val="130000"/>
                        </a:lnSpc>
                        <a:spcAft>
                          <a:spcPts val="0"/>
                        </a:spcAft>
                        <a:buFontTx/>
                        <a:buChar char="-"/>
                      </a:pPr>
                      <a:r>
                        <a:rPr lang="en-US" sz="2000" b="1" dirty="0" err="1">
                          <a:solidFill>
                            <a:srgbClr val="0070C0"/>
                          </a:solidFill>
                          <a:effectLst/>
                          <a:latin typeface="Times New Roman" pitchFamily="18" charset="0"/>
                          <a:ea typeface="Calibri"/>
                          <a:cs typeface="Times New Roman" pitchFamily="18" charset="0"/>
                        </a:rPr>
                        <a:t>Đặt</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vào</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mỗi</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khay</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chứa</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đất</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ẩm</a:t>
                      </a:r>
                      <a:r>
                        <a:rPr lang="en-US" sz="2000" b="1" dirty="0">
                          <a:solidFill>
                            <a:srgbClr val="0070C0"/>
                          </a:solidFill>
                          <a:effectLst/>
                          <a:latin typeface="Times New Roman" pitchFamily="18" charset="0"/>
                          <a:ea typeface="Calibri"/>
                          <a:cs typeface="Times New Roman" pitchFamily="18" charset="0"/>
                        </a:rPr>
                        <a:t> 15 </a:t>
                      </a:r>
                      <a:r>
                        <a:rPr lang="en-US" sz="2000" b="1" dirty="0" err="1">
                          <a:solidFill>
                            <a:srgbClr val="0070C0"/>
                          </a:solidFill>
                          <a:effectLst/>
                          <a:latin typeface="Times New Roman" pitchFamily="18" charset="0"/>
                          <a:ea typeface="Calibri"/>
                          <a:cs typeface="Times New Roman" pitchFamily="18" charset="0"/>
                        </a:rPr>
                        <a:t>hạt</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đỗ</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và</a:t>
                      </a:r>
                      <a:r>
                        <a:rPr lang="en-US" sz="2000" b="1" dirty="0">
                          <a:solidFill>
                            <a:srgbClr val="0070C0"/>
                          </a:solidFill>
                          <a:effectLst/>
                          <a:latin typeface="Times New Roman" pitchFamily="18" charset="0"/>
                          <a:ea typeface="Calibri"/>
                          <a:cs typeface="Times New Roman" pitchFamily="18" charset="0"/>
                        </a:rPr>
                        <a:t> chia </a:t>
                      </a:r>
                      <a:r>
                        <a:rPr lang="en-US" sz="2000" b="1" dirty="0" err="1">
                          <a:solidFill>
                            <a:srgbClr val="0070C0"/>
                          </a:solidFill>
                          <a:effectLst/>
                          <a:latin typeface="Times New Roman" pitchFamily="18" charset="0"/>
                          <a:ea typeface="Calibri"/>
                          <a:cs typeface="Times New Roman" pitchFamily="18" charset="0"/>
                        </a:rPr>
                        <a:t>thành</a:t>
                      </a:r>
                      <a:r>
                        <a:rPr lang="en-US" sz="2000" b="1" dirty="0">
                          <a:solidFill>
                            <a:srgbClr val="0070C0"/>
                          </a:solidFill>
                          <a:effectLst/>
                          <a:latin typeface="Times New Roman" pitchFamily="18" charset="0"/>
                          <a:ea typeface="Calibri"/>
                          <a:cs typeface="Times New Roman" pitchFamily="18" charset="0"/>
                        </a:rPr>
                        <a:t> 3 </a:t>
                      </a:r>
                      <a:r>
                        <a:rPr lang="en-US" sz="2000" b="1" dirty="0" err="1">
                          <a:solidFill>
                            <a:srgbClr val="0070C0"/>
                          </a:solidFill>
                          <a:effectLst/>
                          <a:latin typeface="Times New Roman" pitchFamily="18" charset="0"/>
                          <a:ea typeface="Calibri"/>
                          <a:cs typeface="Times New Roman" pitchFamily="18" charset="0"/>
                        </a:rPr>
                        <a:t>hàng</a:t>
                      </a:r>
                      <a:r>
                        <a:rPr lang="en-US" sz="2000" b="1" dirty="0">
                          <a:solidFill>
                            <a:srgbClr val="0070C0"/>
                          </a:solidFill>
                          <a:effectLst/>
                          <a:latin typeface="Times New Roman" pitchFamily="18" charset="0"/>
                          <a:ea typeface="Calibri"/>
                          <a:cs typeface="Times New Roman" pitchFamily="18" charset="0"/>
                        </a:rPr>
                        <a:t>: 5 </a:t>
                      </a:r>
                      <a:r>
                        <a:rPr lang="en-US" sz="2000" b="1" dirty="0" err="1">
                          <a:solidFill>
                            <a:srgbClr val="0070C0"/>
                          </a:solidFill>
                          <a:effectLst/>
                          <a:latin typeface="Times New Roman" pitchFamily="18" charset="0"/>
                          <a:ea typeface="Calibri"/>
                          <a:cs typeface="Times New Roman" pitchFamily="18" charset="0"/>
                        </a:rPr>
                        <a:t>hạt</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nằm</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ngang</a:t>
                      </a:r>
                      <a:r>
                        <a:rPr lang="en-US" sz="2000" b="1" dirty="0">
                          <a:solidFill>
                            <a:srgbClr val="0070C0"/>
                          </a:solidFill>
                          <a:effectLst/>
                          <a:latin typeface="Times New Roman" pitchFamily="18" charset="0"/>
                          <a:ea typeface="Calibri"/>
                          <a:cs typeface="Times New Roman" pitchFamily="18" charset="0"/>
                        </a:rPr>
                        <a:t>, 5 </a:t>
                      </a:r>
                      <a:r>
                        <a:rPr lang="en-US" sz="2000" b="1" dirty="0" err="1">
                          <a:solidFill>
                            <a:srgbClr val="0070C0"/>
                          </a:solidFill>
                          <a:effectLst/>
                          <a:latin typeface="Times New Roman" pitchFamily="18" charset="0"/>
                          <a:ea typeface="Calibri"/>
                          <a:cs typeface="Times New Roman" pitchFamily="18" charset="0"/>
                        </a:rPr>
                        <a:t>hạt</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nằm</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nghiêng</a:t>
                      </a:r>
                      <a:r>
                        <a:rPr lang="en-US" sz="2000" b="1" dirty="0">
                          <a:solidFill>
                            <a:srgbClr val="0070C0"/>
                          </a:solidFill>
                          <a:effectLst/>
                          <a:latin typeface="Times New Roman" pitchFamily="18" charset="0"/>
                          <a:ea typeface="Calibri"/>
                          <a:cs typeface="Times New Roman" pitchFamily="18" charset="0"/>
                        </a:rPr>
                        <a:t>, 5 </a:t>
                      </a:r>
                      <a:r>
                        <a:rPr lang="en-US" sz="2000" b="1" dirty="0" err="1">
                          <a:solidFill>
                            <a:srgbClr val="0070C0"/>
                          </a:solidFill>
                          <a:effectLst/>
                          <a:latin typeface="Times New Roman" pitchFamily="18" charset="0"/>
                          <a:ea typeface="Calibri"/>
                          <a:cs typeface="Times New Roman" pitchFamily="18" charset="0"/>
                        </a:rPr>
                        <a:t>hạt</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nằm</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ngửa</a:t>
                      </a:r>
                      <a:endParaRPr lang="en-US" sz="2000" b="1" dirty="0">
                        <a:solidFill>
                          <a:srgbClr val="0070C0"/>
                        </a:solidFill>
                        <a:effectLst/>
                        <a:latin typeface="Times New Roman" pitchFamily="18" charset="0"/>
                        <a:ea typeface="Calibri"/>
                        <a:cs typeface="Times New Roman" pitchFamily="18" charset="0"/>
                      </a:endParaRPr>
                    </a:p>
                    <a:p>
                      <a:pPr marL="285750" indent="-285750">
                        <a:lnSpc>
                          <a:spcPct val="130000"/>
                        </a:lnSpc>
                        <a:spcAft>
                          <a:spcPts val="0"/>
                        </a:spcAft>
                        <a:buFontTx/>
                        <a:buChar char="-"/>
                      </a:pPr>
                      <a:r>
                        <a:rPr lang="en-US" sz="2000" b="1" dirty="0" err="1">
                          <a:solidFill>
                            <a:srgbClr val="0070C0"/>
                          </a:solidFill>
                          <a:effectLst/>
                          <a:latin typeface="Times New Roman" pitchFamily="18" charset="0"/>
                          <a:ea typeface="Calibri"/>
                          <a:cs typeface="Times New Roman" pitchFamily="18" charset="0"/>
                        </a:rPr>
                        <a:t>Đặt</a:t>
                      </a:r>
                      <a:r>
                        <a:rPr lang="en-US" sz="2000" b="1" dirty="0">
                          <a:solidFill>
                            <a:srgbClr val="0070C0"/>
                          </a:solidFill>
                          <a:effectLst/>
                          <a:latin typeface="Times New Roman" pitchFamily="18" charset="0"/>
                          <a:ea typeface="Calibri"/>
                          <a:cs typeface="Times New Roman" pitchFamily="18" charset="0"/>
                        </a:rPr>
                        <a:t> 3 </a:t>
                      </a:r>
                      <a:r>
                        <a:rPr lang="en-US" sz="2000" b="1" dirty="0" err="1">
                          <a:solidFill>
                            <a:srgbClr val="0070C0"/>
                          </a:solidFill>
                          <a:effectLst/>
                          <a:latin typeface="Times New Roman" pitchFamily="18" charset="0"/>
                          <a:ea typeface="Calibri"/>
                          <a:cs typeface="Times New Roman" pitchFamily="18" charset="0"/>
                        </a:rPr>
                        <a:t>khay</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đất</a:t>
                      </a:r>
                      <a:r>
                        <a:rPr lang="en-US" sz="2000" b="1" dirty="0">
                          <a:solidFill>
                            <a:srgbClr val="0070C0"/>
                          </a:solidFill>
                          <a:effectLst/>
                          <a:latin typeface="Times New Roman" pitchFamily="18" charset="0"/>
                          <a:ea typeface="Calibri"/>
                          <a:cs typeface="Times New Roman" pitchFamily="18" charset="0"/>
                        </a:rPr>
                        <a:t> ở </a:t>
                      </a:r>
                      <a:r>
                        <a:rPr lang="en-US" sz="2000" b="1" dirty="0" err="1">
                          <a:solidFill>
                            <a:srgbClr val="0070C0"/>
                          </a:solidFill>
                          <a:effectLst/>
                          <a:latin typeface="Times New Roman" pitchFamily="18" charset="0"/>
                          <a:ea typeface="Calibri"/>
                          <a:cs typeface="Times New Roman" pitchFamily="18" charset="0"/>
                        </a:rPr>
                        <a:t>nơi</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có</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điều</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kiện</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như</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nhau</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giữ</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ẩm</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cho</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đất</a:t>
                      </a:r>
                      <a:endParaRPr lang="en-US" sz="2000" b="1" dirty="0">
                        <a:solidFill>
                          <a:srgbClr val="0070C0"/>
                        </a:solidFill>
                        <a:effectLst/>
                        <a:latin typeface="Times New Roman" pitchFamily="18" charset="0"/>
                        <a:ea typeface="Calibri"/>
                        <a:cs typeface="Times New Roman" pitchFamily="18" charset="0"/>
                      </a:endParaRPr>
                    </a:p>
                    <a:p>
                      <a:pPr marL="0" indent="0">
                        <a:lnSpc>
                          <a:spcPct val="130000"/>
                        </a:lnSpc>
                        <a:spcAft>
                          <a:spcPts val="0"/>
                        </a:spcAft>
                        <a:buFontTx/>
                        <a:buNone/>
                      </a:pP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Hàng</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ngày</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theo</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dõi</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sự</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nảy</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mầm</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và</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ghi</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số</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hạt</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đã</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nảy</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mầm</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vào</a:t>
                      </a:r>
                      <a:r>
                        <a:rPr lang="en-US" sz="2000" b="1" dirty="0">
                          <a:solidFill>
                            <a:srgbClr val="0070C0"/>
                          </a:solidFill>
                          <a:effectLst/>
                          <a:latin typeface="Times New Roman" pitchFamily="18" charset="0"/>
                          <a:ea typeface="Calibri"/>
                          <a:cs typeface="Times New Roman" pitchFamily="18" charset="0"/>
                        </a:rPr>
                        <a:t> 1 </a:t>
                      </a:r>
                      <a:r>
                        <a:rPr lang="en-US" sz="2000" b="1" dirty="0" err="1">
                          <a:solidFill>
                            <a:srgbClr val="0070C0"/>
                          </a:solidFill>
                          <a:effectLst/>
                          <a:latin typeface="Times New Roman" pitchFamily="18" charset="0"/>
                          <a:ea typeface="Calibri"/>
                          <a:cs typeface="Times New Roman" pitchFamily="18" charset="0"/>
                        </a:rPr>
                        <a:t>giờ</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nhất</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định</a:t>
                      </a:r>
                      <a:endParaRPr lang="en-US" sz="2000" b="1" dirty="0">
                        <a:solidFill>
                          <a:srgbClr val="0070C0"/>
                        </a:solidFill>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2000" b="1" dirty="0">
                          <a:effectLst/>
                          <a:latin typeface="Times New Roman" pitchFamily="18" charset="0"/>
                          <a:cs typeface="Times New Roman" pitchFamily="18" charset="0"/>
                        </a:rPr>
                        <a:t>2</a:t>
                      </a:r>
                      <a:endParaRPr lang="en-US" sz="2000" b="1" dirty="0">
                        <a:effectLst/>
                        <a:latin typeface="Times New Roman" pitchFamily="18" charset="0"/>
                        <a:ea typeface="Calibri"/>
                        <a:cs typeface="Times New Roman" pitchFamily="18" charset="0"/>
                      </a:endParaRPr>
                    </a:p>
                  </a:txBody>
                  <a:tcPr marL="63287" marR="63287" marT="0" marB="0" anchor="ctr"/>
                </a:tc>
                <a:extLst>
                  <a:ext uri="{0D108BD9-81ED-4DB2-BD59-A6C34878D82A}">
                    <a16:rowId xmlns:a16="http://schemas.microsoft.com/office/drawing/2014/main" val="10005"/>
                  </a:ext>
                </a:extLst>
              </a:tr>
              <a:tr h="550110">
                <a:tc>
                  <a:txBody>
                    <a:bodyPr/>
                    <a:lstStyle/>
                    <a:p>
                      <a:pPr algn="ctr">
                        <a:lnSpc>
                          <a:spcPct val="130000"/>
                        </a:lnSpc>
                        <a:spcAft>
                          <a:spcPts val="0"/>
                        </a:spcAft>
                      </a:pPr>
                      <a:r>
                        <a:rPr lang="nl-NL" sz="2000" b="1">
                          <a:effectLst/>
                          <a:latin typeface="Times New Roman" pitchFamily="18" charset="0"/>
                          <a:cs typeface="Times New Roman" pitchFamily="18" charset="0"/>
                        </a:rPr>
                        <a:t>6</a:t>
                      </a:r>
                      <a:endParaRPr lang="en-US" sz="2000" b="1">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vi-VN" sz="2000" b="1" dirty="0">
                          <a:effectLst/>
                          <a:latin typeface="Times New Roman" pitchFamily="18" charset="0"/>
                          <a:cs typeface="Times New Roman" pitchFamily="18" charset="0"/>
                        </a:rPr>
                        <a:t>Kết quả và thảo luận</a:t>
                      </a:r>
                      <a:endParaRPr lang="en-US" sz="2000" b="1" dirty="0">
                        <a:effectLst/>
                        <a:latin typeface="Times New Roman" pitchFamily="18" charset="0"/>
                        <a:ea typeface="Calibri"/>
                        <a:cs typeface="Times New Roman" pitchFamily="18" charset="0"/>
                      </a:endParaRPr>
                    </a:p>
                  </a:txBody>
                  <a:tcPr marL="63287" marR="63287" marT="0" marB="0" anchor="ctr"/>
                </a:tc>
                <a:tc>
                  <a:txBody>
                    <a:bodyPr/>
                    <a:lstStyle/>
                    <a:p>
                      <a:pPr marL="0" indent="0">
                        <a:lnSpc>
                          <a:spcPct val="130000"/>
                        </a:lnSpc>
                        <a:spcAft>
                          <a:spcPts val="0"/>
                        </a:spcAft>
                        <a:buFontTx/>
                        <a:buNone/>
                      </a:pP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Các</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hạt</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nằm</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nghiêng</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nằm</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ngang</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nằm</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ngửa</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đều</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nảy</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mầm</a:t>
                      </a:r>
                      <a:r>
                        <a:rPr lang="en-US" sz="2000" b="1" dirty="0">
                          <a:solidFill>
                            <a:srgbClr val="0070C0"/>
                          </a:solidFill>
                          <a:effectLst/>
                          <a:latin typeface="Times New Roman" pitchFamily="18" charset="0"/>
                          <a:ea typeface="Calibri"/>
                          <a:cs typeface="Times New Roman" pitchFamily="18" charset="0"/>
                        </a:rPr>
                        <a:t>.</a:t>
                      </a:r>
                    </a:p>
                  </a:txBody>
                  <a:tcPr marL="63287" marR="63287" marT="0" marB="0" anchor="ctr"/>
                </a:tc>
                <a:tc>
                  <a:txBody>
                    <a:bodyPr/>
                    <a:lstStyle/>
                    <a:p>
                      <a:pPr algn="ctr">
                        <a:lnSpc>
                          <a:spcPct val="130000"/>
                        </a:lnSpc>
                        <a:spcAft>
                          <a:spcPts val="0"/>
                        </a:spcAft>
                      </a:pPr>
                      <a:r>
                        <a:rPr lang="nl-NL" sz="2000" b="1" dirty="0">
                          <a:effectLst/>
                          <a:latin typeface="Times New Roman" pitchFamily="18" charset="0"/>
                          <a:cs typeface="Times New Roman" pitchFamily="18" charset="0"/>
                        </a:rPr>
                        <a:t>2</a:t>
                      </a:r>
                      <a:endParaRPr lang="en-US" sz="2000" b="1" dirty="0">
                        <a:effectLst/>
                        <a:latin typeface="Times New Roman" pitchFamily="18" charset="0"/>
                        <a:ea typeface="Calibri"/>
                        <a:cs typeface="Times New Roman" pitchFamily="18" charset="0"/>
                      </a:endParaRPr>
                    </a:p>
                  </a:txBody>
                  <a:tcPr marL="63287" marR="63287" marT="0" marB="0" anchor="ctr"/>
                </a:tc>
                <a:extLst>
                  <a:ext uri="{0D108BD9-81ED-4DB2-BD59-A6C34878D82A}">
                    <a16:rowId xmlns:a16="http://schemas.microsoft.com/office/drawing/2014/main" val="10006"/>
                  </a:ext>
                </a:extLst>
              </a:tr>
              <a:tr h="913457">
                <a:tc>
                  <a:txBody>
                    <a:bodyPr/>
                    <a:lstStyle/>
                    <a:p>
                      <a:pPr algn="ctr">
                        <a:lnSpc>
                          <a:spcPct val="130000"/>
                        </a:lnSpc>
                        <a:spcAft>
                          <a:spcPts val="0"/>
                        </a:spcAft>
                      </a:pPr>
                      <a:r>
                        <a:rPr lang="nl-NL" sz="2000" b="1">
                          <a:effectLst/>
                          <a:latin typeface="Times New Roman" pitchFamily="18" charset="0"/>
                          <a:cs typeface="Times New Roman" pitchFamily="18" charset="0"/>
                        </a:rPr>
                        <a:t>7</a:t>
                      </a:r>
                      <a:endParaRPr lang="en-US" sz="2000" b="1">
                        <a:effectLst/>
                        <a:latin typeface="Times New Roman" pitchFamily="18" charset="0"/>
                        <a:ea typeface="Calibri"/>
                        <a:cs typeface="Times New Roman" pitchFamily="18" charset="0"/>
                      </a:endParaRPr>
                    </a:p>
                  </a:txBody>
                  <a:tcPr marL="63287" marR="63287" marT="0" marB="0" anchor="ctr"/>
                </a:tc>
                <a:tc>
                  <a:txBody>
                    <a:bodyPr/>
                    <a:lstStyle/>
                    <a:p>
                      <a:pPr algn="l">
                        <a:lnSpc>
                          <a:spcPct val="130000"/>
                        </a:lnSpc>
                        <a:spcAft>
                          <a:spcPts val="0"/>
                        </a:spcAft>
                      </a:pPr>
                      <a:r>
                        <a:rPr lang="vi-VN" sz="2000" b="1" dirty="0">
                          <a:effectLst/>
                          <a:latin typeface="Times New Roman" pitchFamily="18" charset="0"/>
                          <a:cs typeface="Times New Roman" pitchFamily="18" charset="0"/>
                        </a:rPr>
                        <a:t>Kết luận</a:t>
                      </a:r>
                      <a:endParaRPr lang="en-US" sz="2000" b="1" dirty="0">
                        <a:effectLst/>
                        <a:latin typeface="Times New Roman" pitchFamily="18" charset="0"/>
                        <a:ea typeface="Calibri"/>
                        <a:cs typeface="Times New Roman" pitchFamily="18" charset="0"/>
                      </a:endParaRPr>
                    </a:p>
                  </a:txBody>
                  <a:tcPr marL="63287" marR="63287" marT="0" marB="0" anchor="ctr"/>
                </a:tc>
                <a:tc>
                  <a:txBody>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lang="en-US" sz="2000" b="1" dirty="0" err="1">
                          <a:solidFill>
                            <a:srgbClr val="0070C0"/>
                          </a:solidFill>
                          <a:effectLst/>
                          <a:latin typeface="Times New Roman" pitchFamily="18" charset="0"/>
                          <a:ea typeface="Calibri"/>
                          <a:cs typeface="Times New Roman" pitchFamily="18" charset="0"/>
                        </a:rPr>
                        <a:t>Kiểu</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nằm</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của</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hạt</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đỗ</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không</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ảnh</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hưởng</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đến</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sự</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nảy</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mầm</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của</a:t>
                      </a:r>
                      <a:r>
                        <a:rPr lang="en-US" sz="2000" b="1" dirty="0">
                          <a:solidFill>
                            <a:srgbClr val="0070C0"/>
                          </a:solidFill>
                          <a:effectLst/>
                          <a:latin typeface="Times New Roman" pitchFamily="18" charset="0"/>
                          <a:ea typeface="Calibri"/>
                          <a:cs typeface="Times New Roman" pitchFamily="18" charset="0"/>
                        </a:rPr>
                        <a:t> </a:t>
                      </a:r>
                      <a:r>
                        <a:rPr lang="en-US" sz="2000" b="1" dirty="0" err="1">
                          <a:solidFill>
                            <a:srgbClr val="0070C0"/>
                          </a:solidFill>
                          <a:effectLst/>
                          <a:latin typeface="Times New Roman" pitchFamily="18" charset="0"/>
                          <a:ea typeface="Calibri"/>
                          <a:cs typeface="Times New Roman" pitchFamily="18" charset="0"/>
                        </a:rPr>
                        <a:t>hạt</a:t>
                      </a:r>
                      <a:r>
                        <a:rPr lang="en-US" sz="2000" b="1" dirty="0">
                          <a:solidFill>
                            <a:srgbClr val="0070C0"/>
                          </a:solidFill>
                          <a:effectLst/>
                          <a:latin typeface="Times New Roman" pitchFamily="18" charset="0"/>
                          <a:ea typeface="Calibri"/>
                          <a:cs typeface="Times New Roman" pitchFamily="18" charset="0"/>
                        </a:rPr>
                        <a:t> </a:t>
                      </a:r>
                    </a:p>
                  </a:txBody>
                  <a:tcPr marL="63287" marR="63287" marT="0" marB="0" anchor="ctr"/>
                </a:tc>
                <a:tc>
                  <a:txBody>
                    <a:bodyPr/>
                    <a:lstStyle/>
                    <a:p>
                      <a:pPr algn="ctr">
                        <a:lnSpc>
                          <a:spcPct val="130000"/>
                        </a:lnSpc>
                        <a:spcAft>
                          <a:spcPts val="0"/>
                        </a:spcAft>
                      </a:pPr>
                      <a:r>
                        <a:rPr lang="nl-NL" sz="2000" b="1" dirty="0">
                          <a:effectLst/>
                          <a:latin typeface="Times New Roman" pitchFamily="18" charset="0"/>
                          <a:cs typeface="Times New Roman" pitchFamily="18" charset="0"/>
                        </a:rPr>
                        <a:t>2</a:t>
                      </a:r>
                      <a:endParaRPr lang="en-US" sz="2000" b="1" dirty="0">
                        <a:effectLst/>
                        <a:latin typeface="Times New Roman" pitchFamily="18" charset="0"/>
                        <a:ea typeface="Calibri"/>
                        <a:cs typeface="Times New Roman" pitchFamily="18" charset="0"/>
                      </a:endParaRPr>
                    </a:p>
                  </a:txBody>
                  <a:tcPr marL="63287" marR="63287" marT="0" marB="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293465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26E5371-82F6-ACA7-5352-0407A47B24A2}"/>
              </a:ext>
            </a:extLst>
          </p:cNvPr>
          <p:cNvSpPr txBox="1"/>
          <p:nvPr/>
        </p:nvSpPr>
        <p:spPr>
          <a:xfrm>
            <a:off x="0" y="588092"/>
            <a:ext cx="11770822" cy="4201599"/>
          </a:xfrm>
          <a:prstGeom prst="rect">
            <a:avLst/>
          </a:prstGeom>
          <a:noFill/>
        </p:spPr>
        <p:txBody>
          <a:bodyPr wrap="square">
            <a:spAutoFit/>
          </a:bodyPr>
          <a:lstStyle/>
          <a:p>
            <a:pPr algn="just">
              <a:lnSpc>
                <a:spcPct val="130000"/>
              </a:lnSpc>
            </a:pP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Để</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tìm</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hiểu</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ánh</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sáng</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ảnh</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hưởng</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như</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thế</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nào</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đến</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sự</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phát</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triển</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của</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cây</a:t>
            </a:r>
            <a:r>
              <a:rPr lang="en-US" sz="2600" dirty="0">
                <a:solidFill>
                  <a:srgbClr val="FF00FF"/>
                </a:solidFill>
                <a:effectLst/>
                <a:latin typeface="Times New Roman" pitchFamily="18" charset="0"/>
                <a:ea typeface="Calibri" panose="020F0502020204030204" pitchFamily="34" charset="0"/>
                <a:cs typeface="Times New Roman" pitchFamily="18" charset="0"/>
              </a:rPr>
              <a:t> non, </a:t>
            </a:r>
            <a:r>
              <a:rPr lang="en-US" sz="2600" dirty="0" err="1">
                <a:solidFill>
                  <a:srgbClr val="FF00FF"/>
                </a:solidFill>
                <a:effectLst/>
                <a:latin typeface="Times New Roman" pitchFamily="18" charset="0"/>
                <a:ea typeface="Calibri" panose="020F0502020204030204" pitchFamily="34" charset="0"/>
                <a:cs typeface="Times New Roman" pitchFamily="18" charset="0"/>
              </a:rPr>
              <a:t>một</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nhóm</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học</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sinh</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làm</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thí</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nghiệm</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sau</a:t>
            </a:r>
            <a:r>
              <a:rPr lang="en-US" sz="2600" dirty="0">
                <a:solidFill>
                  <a:srgbClr val="FF00FF"/>
                </a:solidFill>
                <a:effectLst/>
                <a:latin typeface="Times New Roman" pitchFamily="18" charset="0"/>
                <a:ea typeface="Calibri" panose="020F0502020204030204" pitchFamily="34" charset="0"/>
                <a:cs typeface="Times New Roman" pitchFamily="18" charset="0"/>
              </a:rPr>
              <a:t>:</a:t>
            </a:r>
          </a:p>
          <a:p>
            <a:pPr algn="just">
              <a:lnSpc>
                <a:spcPct val="130000"/>
              </a:lnSpc>
            </a:pPr>
            <a:r>
              <a:rPr lang="en-US" sz="2600" dirty="0">
                <a:solidFill>
                  <a:srgbClr val="FF00FF"/>
                </a:solidFill>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Trồng</a:t>
            </a:r>
            <a:r>
              <a:rPr lang="en-US" sz="2600" dirty="0">
                <a:solidFill>
                  <a:srgbClr val="FF00FF"/>
                </a:solidFill>
                <a:effectLst/>
                <a:latin typeface="Times New Roman" pitchFamily="18" charset="0"/>
                <a:ea typeface="Calibri" panose="020F0502020204030204" pitchFamily="34" charset="0"/>
                <a:cs typeface="Times New Roman" pitchFamily="18" charset="0"/>
              </a:rPr>
              <a:t> 10 </a:t>
            </a:r>
            <a:r>
              <a:rPr lang="en-US" sz="2600" dirty="0" err="1">
                <a:solidFill>
                  <a:srgbClr val="FF00FF"/>
                </a:solidFill>
                <a:effectLst/>
                <a:latin typeface="Times New Roman" pitchFamily="18" charset="0"/>
                <a:ea typeface="Calibri" panose="020F0502020204030204" pitchFamily="34" charset="0"/>
                <a:cs typeface="Times New Roman" pitchFamily="18" charset="0"/>
              </a:rPr>
              <a:t>hạt</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đỗ</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có</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hình</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dạng</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kích</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thước</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gần</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giống</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nhau</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vào</a:t>
            </a:r>
            <a:r>
              <a:rPr lang="en-US" sz="2600" dirty="0">
                <a:solidFill>
                  <a:srgbClr val="FF00FF"/>
                </a:solidFill>
                <a:effectLst/>
                <a:latin typeface="Times New Roman" pitchFamily="18" charset="0"/>
                <a:ea typeface="Calibri" panose="020F0502020204030204" pitchFamily="34" charset="0"/>
                <a:cs typeface="Times New Roman" pitchFamily="18" charset="0"/>
              </a:rPr>
              <a:t> 10 </a:t>
            </a:r>
            <a:r>
              <a:rPr lang="en-US" sz="2600" dirty="0" err="1">
                <a:solidFill>
                  <a:srgbClr val="FF00FF"/>
                </a:solidFill>
                <a:effectLst/>
                <a:latin typeface="Times New Roman" pitchFamily="18" charset="0"/>
                <a:ea typeface="Calibri" panose="020F0502020204030204" pitchFamily="34" charset="0"/>
                <a:cs typeface="Times New Roman" pitchFamily="18" charset="0"/>
              </a:rPr>
              <a:t>khay</a:t>
            </a:r>
            <a:r>
              <a:rPr lang="vi-VN"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a:solidFill>
                  <a:srgbClr val="FF00FF"/>
                </a:solidFill>
                <a:effectLst/>
                <a:latin typeface="Times New Roman" pitchFamily="18" charset="0"/>
                <a:ea typeface="Calibri" panose="020F0502020204030204" pitchFamily="34" charset="0"/>
                <a:cs typeface="Times New Roman" pitchFamily="18" charset="0"/>
              </a:rPr>
              <a:t>(</a:t>
            </a:r>
            <a:r>
              <a:rPr lang="en-US" sz="2600" dirty="0" err="1">
                <a:solidFill>
                  <a:srgbClr val="FF00FF"/>
                </a:solidFill>
                <a:effectLst/>
                <a:latin typeface="Times New Roman" pitchFamily="18" charset="0"/>
                <a:ea typeface="Calibri" panose="020F0502020204030204" pitchFamily="34" charset="0"/>
                <a:cs typeface="Times New Roman" pitchFamily="18" charset="0"/>
              </a:rPr>
              <a:t>chậu</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chứa</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cùng</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một</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lượng</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đất</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như</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nhau</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Để</a:t>
            </a:r>
            <a:r>
              <a:rPr lang="en-US" sz="2600" dirty="0">
                <a:solidFill>
                  <a:srgbClr val="FF00FF"/>
                </a:solidFill>
                <a:effectLst/>
                <a:latin typeface="Times New Roman" pitchFamily="18" charset="0"/>
                <a:ea typeface="Calibri" panose="020F0502020204030204" pitchFamily="34" charset="0"/>
                <a:cs typeface="Times New Roman" pitchFamily="18" charset="0"/>
              </a:rPr>
              <a:t> 5 </a:t>
            </a:r>
            <a:r>
              <a:rPr lang="en-US" sz="2600" dirty="0" err="1">
                <a:solidFill>
                  <a:srgbClr val="FF00FF"/>
                </a:solidFill>
                <a:effectLst/>
                <a:latin typeface="Times New Roman" pitchFamily="18" charset="0"/>
                <a:ea typeface="Calibri" panose="020F0502020204030204" pitchFamily="34" charset="0"/>
                <a:cs typeface="Times New Roman" pitchFamily="18" charset="0"/>
              </a:rPr>
              <a:t>chậu</a:t>
            </a:r>
            <a:r>
              <a:rPr lang="en-US" sz="2600" dirty="0">
                <a:solidFill>
                  <a:srgbClr val="FF00FF"/>
                </a:solidFill>
                <a:effectLst/>
                <a:latin typeface="Times New Roman" pitchFamily="18" charset="0"/>
                <a:ea typeface="Calibri" panose="020F0502020204030204" pitchFamily="34" charset="0"/>
                <a:cs typeface="Times New Roman" pitchFamily="18" charset="0"/>
              </a:rPr>
              <a:t> ở </a:t>
            </a:r>
            <a:r>
              <a:rPr lang="en-US" sz="2600" dirty="0" err="1">
                <a:solidFill>
                  <a:srgbClr val="FF00FF"/>
                </a:solidFill>
                <a:effectLst/>
                <a:latin typeface="Times New Roman" pitchFamily="18" charset="0"/>
                <a:ea typeface="Calibri" panose="020F0502020204030204" pitchFamily="34" charset="0"/>
                <a:cs typeface="Times New Roman" pitchFamily="18" charset="0"/>
              </a:rPr>
              <a:t>nơi</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không</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có</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ánh</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nắng</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mặt</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trời</a:t>
            </a:r>
            <a:r>
              <a:rPr lang="en-US" sz="2600" dirty="0">
                <a:solidFill>
                  <a:srgbClr val="FF00FF"/>
                </a:solidFill>
                <a:effectLst/>
                <a:latin typeface="Times New Roman" pitchFamily="18" charset="0"/>
                <a:ea typeface="Calibri" panose="020F0502020204030204" pitchFamily="34" charset="0"/>
                <a:cs typeface="Times New Roman" pitchFamily="18" charset="0"/>
              </a:rPr>
              <a:t>, 5 </a:t>
            </a:r>
            <a:r>
              <a:rPr lang="en-US" sz="2600" dirty="0" err="1">
                <a:solidFill>
                  <a:srgbClr val="FF00FF"/>
                </a:solidFill>
                <a:effectLst/>
                <a:latin typeface="Times New Roman" pitchFamily="18" charset="0"/>
                <a:ea typeface="Calibri" panose="020F0502020204030204" pitchFamily="34" charset="0"/>
                <a:cs typeface="Times New Roman" pitchFamily="18" charset="0"/>
              </a:rPr>
              <a:t>khay</a:t>
            </a:r>
            <a:r>
              <a:rPr lang="en-US" sz="2600" dirty="0">
                <a:solidFill>
                  <a:srgbClr val="FF00FF"/>
                </a:solidFill>
                <a:effectLst/>
                <a:latin typeface="Times New Roman" pitchFamily="18" charset="0"/>
                <a:ea typeface="Calibri" panose="020F0502020204030204" pitchFamily="34" charset="0"/>
                <a:cs typeface="Times New Roman" pitchFamily="18" charset="0"/>
              </a:rPr>
              <a:t>(</a:t>
            </a:r>
            <a:r>
              <a:rPr lang="en-US" sz="2600" dirty="0" err="1">
                <a:solidFill>
                  <a:srgbClr val="FF00FF"/>
                </a:solidFill>
                <a:effectLst/>
                <a:latin typeface="Times New Roman" pitchFamily="18" charset="0"/>
                <a:ea typeface="Calibri" panose="020F0502020204030204" pitchFamily="34" charset="0"/>
                <a:cs typeface="Times New Roman" pitchFamily="18" charset="0"/>
              </a:rPr>
              <a:t>chậu</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nơi</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có</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ánh</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nắng</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mặt</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trời</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Giữ</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ẩm</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đất</a:t>
            </a:r>
            <a:r>
              <a:rPr lang="en-US" sz="2600" dirty="0">
                <a:solidFill>
                  <a:srgbClr val="FF00FF"/>
                </a:solidFill>
                <a:effectLst/>
                <a:latin typeface="Times New Roman" pitchFamily="18" charset="0"/>
                <a:ea typeface="Calibri" panose="020F0502020204030204" pitchFamily="34" charset="0"/>
                <a:cs typeface="Times New Roman" pitchFamily="18" charset="0"/>
              </a:rPr>
              <a:t>.</a:t>
            </a:r>
          </a:p>
          <a:p>
            <a:pPr algn="just">
              <a:lnSpc>
                <a:spcPct val="130000"/>
              </a:lnSpc>
            </a:pP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Khi</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cây</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mọc</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đo</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chiều</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cao</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của</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cây</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mỗi</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ngày</a:t>
            </a:r>
            <a:r>
              <a:rPr lang="en-US" sz="2600" dirty="0">
                <a:solidFill>
                  <a:srgbClr val="FF00FF"/>
                </a:solidFill>
                <a:effectLst/>
                <a:latin typeface="Times New Roman" pitchFamily="18" charset="0"/>
                <a:ea typeface="Calibri" panose="020F0502020204030204" pitchFamily="34" charset="0"/>
                <a:cs typeface="Times New Roman" pitchFamily="18" charset="0"/>
              </a:rPr>
              <a:t>.</a:t>
            </a:r>
          </a:p>
          <a:p>
            <a:pPr algn="just">
              <a:lnSpc>
                <a:spcPct val="130000"/>
              </a:lnSpc>
            </a:pPr>
            <a:r>
              <a:rPr lang="en-US" sz="2600" dirty="0">
                <a:solidFill>
                  <a:srgbClr val="FF00FF"/>
                </a:solidFill>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Kết</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quả</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thí</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nghiệm</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đã</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khẳng</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định</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giả</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thuyết</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đặt</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ra</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là</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đúng</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cây</a:t>
            </a:r>
            <a:r>
              <a:rPr lang="en-US" sz="2600" dirty="0">
                <a:solidFill>
                  <a:srgbClr val="FF00FF"/>
                </a:solidFill>
                <a:effectLst/>
                <a:latin typeface="Times New Roman" pitchFamily="18" charset="0"/>
                <a:ea typeface="Calibri" panose="020F0502020204030204" pitchFamily="34" charset="0"/>
                <a:cs typeface="Times New Roman" pitchFamily="18" charset="0"/>
              </a:rPr>
              <a:t> non ở </a:t>
            </a:r>
            <a:r>
              <a:rPr lang="en-US" sz="2600" dirty="0" err="1">
                <a:solidFill>
                  <a:srgbClr val="FF00FF"/>
                </a:solidFill>
                <a:effectLst/>
                <a:latin typeface="Times New Roman" pitchFamily="18" charset="0"/>
                <a:ea typeface="Calibri" panose="020F0502020204030204" pitchFamily="34" charset="0"/>
                <a:cs typeface="Times New Roman" pitchFamily="18" charset="0"/>
              </a:rPr>
              <a:t>nơi</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có</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đủ</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ánh</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sáng</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mặt</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trời</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phát</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triển</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tốt</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hơn</a:t>
            </a:r>
            <a:r>
              <a:rPr lang="en-US" sz="2600" dirty="0">
                <a:solidFill>
                  <a:srgbClr val="FF00FF"/>
                </a:solidFill>
                <a:effectLst/>
                <a:latin typeface="Times New Roman" pitchFamily="18" charset="0"/>
                <a:ea typeface="Calibri" panose="020F0502020204030204" pitchFamily="34" charset="0"/>
                <a:cs typeface="Times New Roman" pitchFamily="18" charset="0"/>
              </a:rPr>
              <a:t> ở </a:t>
            </a:r>
            <a:r>
              <a:rPr lang="en-US" sz="2600" dirty="0" err="1">
                <a:solidFill>
                  <a:srgbClr val="FF00FF"/>
                </a:solidFill>
                <a:effectLst/>
                <a:latin typeface="Times New Roman" pitchFamily="18" charset="0"/>
                <a:ea typeface="Calibri" panose="020F0502020204030204" pitchFamily="34" charset="0"/>
                <a:cs typeface="Times New Roman" pitchFamily="18" charset="0"/>
              </a:rPr>
              <a:t>nơi</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thiếu</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ánh</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sáng</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mặt</a:t>
            </a:r>
            <a:r>
              <a:rPr lang="en-US" sz="2600" dirty="0">
                <a:solidFill>
                  <a:srgbClr val="FF00FF"/>
                </a:solidFill>
                <a:effectLst/>
                <a:latin typeface="Times New Roman" pitchFamily="18" charset="0"/>
                <a:ea typeface="Calibri" panose="020F0502020204030204" pitchFamily="34" charset="0"/>
                <a:cs typeface="Times New Roman" pitchFamily="18" charset="0"/>
              </a:rPr>
              <a:t> </a:t>
            </a:r>
            <a:r>
              <a:rPr lang="en-US" sz="2600" dirty="0" err="1">
                <a:solidFill>
                  <a:srgbClr val="FF00FF"/>
                </a:solidFill>
                <a:effectLst/>
                <a:latin typeface="Times New Roman" pitchFamily="18" charset="0"/>
                <a:ea typeface="Calibri" panose="020F0502020204030204" pitchFamily="34" charset="0"/>
                <a:cs typeface="Times New Roman" pitchFamily="18" charset="0"/>
              </a:rPr>
              <a:t>trời</a:t>
            </a:r>
            <a:r>
              <a:rPr lang="en-US" sz="2600" dirty="0">
                <a:solidFill>
                  <a:srgbClr val="FF00FF"/>
                </a:solidFill>
                <a:effectLst/>
                <a:latin typeface="Times New Roman" pitchFamily="18" charset="0"/>
                <a:ea typeface="Calibri" panose="020F0502020204030204" pitchFamily="34" charset="0"/>
                <a:cs typeface="Times New Roman" pitchFamily="18" charset="0"/>
              </a:rPr>
              <a:t>.</a:t>
            </a:r>
          </a:p>
        </p:txBody>
      </p:sp>
      <p:sp>
        <p:nvSpPr>
          <p:cNvPr id="35" name="TextBox 34">
            <a:extLst>
              <a:ext uri="{FF2B5EF4-FFF2-40B4-BE49-F238E27FC236}">
                <a16:creationId xmlns:a16="http://schemas.microsoft.com/office/drawing/2014/main" id="{F57DBFED-AF61-506C-A75A-D17083979493}"/>
              </a:ext>
            </a:extLst>
          </p:cNvPr>
          <p:cNvSpPr txBox="1"/>
          <p:nvPr/>
        </p:nvSpPr>
        <p:spPr>
          <a:xfrm>
            <a:off x="0" y="64872"/>
            <a:ext cx="3716915" cy="523220"/>
          </a:xfrm>
          <a:prstGeom prst="rect">
            <a:avLst/>
          </a:prstGeom>
          <a:noFill/>
        </p:spPr>
        <p:txBody>
          <a:bodyPr wrap="none" rtlCol="0">
            <a:spAutoFit/>
          </a:bodyPr>
          <a:lstStyle/>
          <a:p>
            <a:pPr algn="ctr"/>
            <a:r>
              <a:rPr lang="vi-VN" sz="2800" b="1" dirty="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LUYỆN TẬP 2/ SGK/6</a:t>
            </a:r>
            <a:endParaRPr lang="x-none" sz="2800" b="1" dirty="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sp>
        <p:nvSpPr>
          <p:cNvPr id="2" name="Rectangle 2">
            <a:extLst>
              <a:ext uri="{FF2B5EF4-FFF2-40B4-BE49-F238E27FC236}">
                <a16:creationId xmlns:a16="http://schemas.microsoft.com/office/drawing/2014/main" id="{945C5719-8BED-5093-A5E3-DBFF7985B675}"/>
              </a:ext>
            </a:extLst>
          </p:cNvPr>
          <p:cNvSpPr/>
          <p:nvPr/>
        </p:nvSpPr>
        <p:spPr>
          <a:xfrm>
            <a:off x="199003" y="4884913"/>
            <a:ext cx="11106807" cy="138499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a:buAutoNum type="arabicParenR"/>
            </a:pP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Thí</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nghiệm</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này</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thuộc</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bước</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nào</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trong</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tiến</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trình</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tìm</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hiểu</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của</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nhóm</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học</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sinh</a:t>
            </a:r>
            <a:r>
              <a:rPr lang="en-US" sz="2800" dirty="0">
                <a:latin typeface="Times New Roman" pitchFamily="18" charset="0"/>
                <a:ea typeface="Calibri" panose="020F0502020204030204" pitchFamily="34" charset="0"/>
                <a:cs typeface="Times New Roman" pitchFamily="18" charset="0"/>
              </a:rPr>
              <a:t>?</a:t>
            </a:r>
          </a:p>
          <a:p>
            <a:pPr algn="just"/>
            <a:r>
              <a:rPr lang="en-US" sz="2800" dirty="0">
                <a:latin typeface="Times New Roman" pitchFamily="18" charset="0"/>
                <a:ea typeface="Calibri" panose="020F0502020204030204" pitchFamily="34" charset="0"/>
                <a:cs typeface="Times New Roman" pitchFamily="18" charset="0"/>
              </a:rPr>
              <a:t>2) Thảo </a:t>
            </a:r>
            <a:r>
              <a:rPr lang="en-US" sz="2800" dirty="0" err="1">
                <a:latin typeface="Times New Roman" pitchFamily="18" charset="0"/>
                <a:ea typeface="Calibri" panose="020F0502020204030204" pitchFamily="34" charset="0"/>
                <a:cs typeface="Times New Roman" pitchFamily="18" charset="0"/>
              </a:rPr>
              <a:t>luận</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để</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đề</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xuất</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nội</a:t>
            </a:r>
            <a:r>
              <a:rPr lang="en-US" sz="2800" dirty="0">
                <a:latin typeface="Times New Roman" pitchFamily="18" charset="0"/>
                <a:ea typeface="Calibri" panose="020F0502020204030204" pitchFamily="34" charset="0"/>
                <a:cs typeface="Times New Roman" pitchFamily="18" charset="0"/>
              </a:rPr>
              <a:t> dung </a:t>
            </a:r>
            <a:r>
              <a:rPr lang="en-US" sz="2800" dirty="0" err="1">
                <a:latin typeface="Times New Roman" pitchFamily="18" charset="0"/>
                <a:ea typeface="Calibri" panose="020F0502020204030204" pitchFamily="34" charset="0"/>
                <a:cs typeface="Times New Roman" pitchFamily="18" charset="0"/>
              </a:rPr>
              <a:t>các</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bước</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của</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tiến</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trình</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tìm</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hiểu</a:t>
            </a:r>
            <a:r>
              <a:rPr lang="en-US" sz="2800" dirty="0">
                <a:latin typeface="Times New Roman" pitchFamily="18" charset="0"/>
                <a:ea typeface="Calibri" panose="020F0502020204030204" pitchFamily="34" charset="0"/>
                <a:cs typeface="Times New Roman" pitchFamily="18" charset="0"/>
              </a:rPr>
              <a:t> </a:t>
            </a:r>
            <a:r>
              <a:rPr lang="en-US" sz="2800" dirty="0" err="1">
                <a:latin typeface="Times New Roman" pitchFamily="18" charset="0"/>
                <a:ea typeface="Calibri" panose="020F0502020204030204" pitchFamily="34" charset="0"/>
                <a:cs typeface="Times New Roman" pitchFamily="18" charset="0"/>
              </a:rPr>
              <a:t>này</a:t>
            </a:r>
            <a:r>
              <a:rPr lang="en-US" sz="2800" dirty="0">
                <a:latin typeface="Times New Roman" pitchFamily="18" charset="0"/>
                <a:ea typeface="Calibri" panose="020F0502020204030204" pitchFamily="34" charset="0"/>
                <a:cs typeface="Times New Roman" pitchFamily="18" charset="0"/>
              </a:rPr>
              <a:t>.</a:t>
            </a:r>
          </a:p>
        </p:txBody>
      </p:sp>
      <p:sp>
        <p:nvSpPr>
          <p:cNvPr id="3" name="TextBox 7">
            <a:extLst>
              <a:ext uri="{FF2B5EF4-FFF2-40B4-BE49-F238E27FC236}">
                <a16:creationId xmlns:a16="http://schemas.microsoft.com/office/drawing/2014/main" id="{326E5371-82F6-ACA7-5352-0407A47B24A2}"/>
              </a:ext>
            </a:extLst>
          </p:cNvPr>
          <p:cNvSpPr txBox="1"/>
          <p:nvPr/>
        </p:nvSpPr>
        <p:spPr>
          <a:xfrm>
            <a:off x="1858457" y="5279123"/>
            <a:ext cx="10980213" cy="59657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spcAft>
                <a:spcPts val="1000"/>
              </a:spcAft>
            </a:pPr>
            <a:r>
              <a:rPr lang="en-US" sz="2800" dirty="0" err="1">
                <a:solidFill>
                  <a:srgbClr val="FF0000"/>
                </a:solidFill>
                <a:effectLst/>
                <a:latin typeface="Times New Roman" pitchFamily="18" charset="0"/>
                <a:ea typeface="Calibri" panose="020F0502020204030204" pitchFamily="34" charset="0"/>
                <a:cs typeface="Times New Roman" pitchFamily="18" charset="0"/>
              </a:rPr>
              <a:t>Thí</a:t>
            </a:r>
            <a:r>
              <a:rPr lang="en-US" sz="2800" dirty="0">
                <a:solidFill>
                  <a:srgbClr val="FF0000"/>
                </a:solidFill>
                <a:effectLst/>
                <a:latin typeface="Times New Roman" pitchFamily="18" charset="0"/>
                <a:ea typeface="Calibri" panose="020F0502020204030204" pitchFamily="34" charset="0"/>
                <a:cs typeface="Times New Roman" pitchFamily="18" charset="0"/>
              </a:rPr>
              <a:t> </a:t>
            </a:r>
            <a:r>
              <a:rPr lang="en-US" sz="2800" dirty="0" err="1">
                <a:solidFill>
                  <a:srgbClr val="FF0000"/>
                </a:solidFill>
                <a:effectLst/>
                <a:latin typeface="Times New Roman" pitchFamily="18" charset="0"/>
                <a:ea typeface="Calibri" panose="020F0502020204030204" pitchFamily="34" charset="0"/>
                <a:cs typeface="Times New Roman" pitchFamily="18" charset="0"/>
              </a:rPr>
              <a:t>nghiệm</a:t>
            </a:r>
            <a:r>
              <a:rPr lang="en-US" sz="2800" dirty="0">
                <a:solidFill>
                  <a:srgbClr val="FF0000"/>
                </a:solidFill>
                <a:effectLst/>
                <a:latin typeface="Times New Roman" pitchFamily="18" charset="0"/>
                <a:ea typeface="Calibri" panose="020F0502020204030204" pitchFamily="34" charset="0"/>
                <a:cs typeface="Times New Roman" pitchFamily="18" charset="0"/>
              </a:rPr>
              <a:t> </a:t>
            </a:r>
            <a:r>
              <a:rPr lang="en-US" sz="2800" dirty="0" err="1">
                <a:solidFill>
                  <a:srgbClr val="FF0000"/>
                </a:solidFill>
                <a:effectLst/>
                <a:latin typeface="Times New Roman" pitchFamily="18" charset="0"/>
                <a:ea typeface="Calibri" panose="020F0502020204030204" pitchFamily="34" charset="0"/>
                <a:cs typeface="Times New Roman" pitchFamily="18" charset="0"/>
              </a:rPr>
              <a:t>này</a:t>
            </a:r>
            <a:r>
              <a:rPr lang="en-US" sz="2800" dirty="0">
                <a:solidFill>
                  <a:srgbClr val="FF0000"/>
                </a:solidFill>
                <a:effectLst/>
                <a:latin typeface="Times New Roman" pitchFamily="18" charset="0"/>
                <a:ea typeface="Calibri" panose="020F0502020204030204" pitchFamily="34" charset="0"/>
                <a:cs typeface="Times New Roman" pitchFamily="18" charset="0"/>
              </a:rPr>
              <a:t> </a:t>
            </a:r>
            <a:r>
              <a:rPr lang="en-US" sz="2800" dirty="0" err="1">
                <a:solidFill>
                  <a:srgbClr val="FF0000"/>
                </a:solidFill>
                <a:effectLst/>
                <a:latin typeface="Times New Roman" pitchFamily="18" charset="0"/>
                <a:ea typeface="Calibri" panose="020F0502020204030204" pitchFamily="34" charset="0"/>
                <a:cs typeface="Times New Roman" pitchFamily="18" charset="0"/>
              </a:rPr>
              <a:t>thuộc</a:t>
            </a:r>
            <a:r>
              <a:rPr lang="en-US" sz="2800" dirty="0">
                <a:solidFill>
                  <a:srgbClr val="FF0000"/>
                </a:solidFill>
                <a:effectLst/>
                <a:latin typeface="Times New Roman" pitchFamily="18" charset="0"/>
                <a:ea typeface="Calibri" panose="020F0502020204030204" pitchFamily="34" charset="0"/>
                <a:cs typeface="Times New Roman" pitchFamily="18" charset="0"/>
              </a:rPr>
              <a:t> </a:t>
            </a:r>
            <a:r>
              <a:rPr lang="en-US" sz="2800" dirty="0" err="1">
                <a:solidFill>
                  <a:srgbClr val="FF0000"/>
                </a:solidFill>
                <a:effectLst/>
                <a:latin typeface="Times New Roman" pitchFamily="18" charset="0"/>
                <a:ea typeface="Calibri" panose="020F0502020204030204" pitchFamily="34" charset="0"/>
                <a:cs typeface="Times New Roman" pitchFamily="18" charset="0"/>
              </a:rPr>
              <a:t>bước</a:t>
            </a:r>
            <a:r>
              <a:rPr lang="en-US" sz="2800" dirty="0">
                <a:solidFill>
                  <a:srgbClr val="FF0000"/>
                </a:solidFill>
                <a:effectLst/>
                <a:latin typeface="Times New Roman" pitchFamily="18" charset="0"/>
                <a:ea typeface="Calibri" panose="020F0502020204030204" pitchFamily="34" charset="0"/>
                <a:cs typeface="Times New Roman" pitchFamily="18" charset="0"/>
              </a:rPr>
              <a:t> </a:t>
            </a:r>
            <a:r>
              <a:rPr lang="en-US" sz="2800" dirty="0" err="1">
                <a:solidFill>
                  <a:srgbClr val="FF0000"/>
                </a:solidFill>
                <a:effectLst/>
                <a:latin typeface="Times New Roman" pitchFamily="18" charset="0"/>
                <a:ea typeface="Calibri" panose="020F0502020204030204" pitchFamily="34" charset="0"/>
                <a:cs typeface="Times New Roman" pitchFamily="18" charset="0"/>
              </a:rPr>
              <a:t>kiểm</a:t>
            </a:r>
            <a:r>
              <a:rPr lang="en-US" sz="2800" dirty="0">
                <a:solidFill>
                  <a:srgbClr val="FF0000"/>
                </a:solidFill>
                <a:effectLst/>
                <a:latin typeface="Times New Roman" pitchFamily="18" charset="0"/>
                <a:ea typeface="Calibri" panose="020F0502020204030204" pitchFamily="34" charset="0"/>
                <a:cs typeface="Times New Roman" pitchFamily="18" charset="0"/>
              </a:rPr>
              <a:t> </a:t>
            </a:r>
            <a:r>
              <a:rPr lang="en-US" sz="2800" dirty="0" err="1">
                <a:solidFill>
                  <a:srgbClr val="FF0000"/>
                </a:solidFill>
                <a:effectLst/>
                <a:latin typeface="Times New Roman" pitchFamily="18" charset="0"/>
                <a:ea typeface="Calibri" panose="020F0502020204030204" pitchFamily="34" charset="0"/>
                <a:cs typeface="Times New Roman" pitchFamily="18" charset="0"/>
              </a:rPr>
              <a:t>tra</a:t>
            </a:r>
            <a:r>
              <a:rPr lang="en-US" sz="2800" dirty="0">
                <a:solidFill>
                  <a:srgbClr val="FF0000"/>
                </a:solidFill>
                <a:effectLst/>
                <a:latin typeface="Times New Roman" pitchFamily="18" charset="0"/>
                <a:ea typeface="Calibri" panose="020F0502020204030204" pitchFamily="34" charset="0"/>
                <a:cs typeface="Times New Roman" pitchFamily="18" charset="0"/>
              </a:rPr>
              <a:t> </a:t>
            </a:r>
            <a:r>
              <a:rPr lang="en-US" sz="2800" dirty="0" err="1">
                <a:solidFill>
                  <a:srgbClr val="FF0000"/>
                </a:solidFill>
                <a:effectLst/>
                <a:latin typeface="Times New Roman" pitchFamily="18" charset="0"/>
                <a:ea typeface="Calibri" panose="020F0502020204030204" pitchFamily="34" charset="0"/>
                <a:cs typeface="Times New Roman" pitchFamily="18" charset="0"/>
              </a:rPr>
              <a:t>giả</a:t>
            </a:r>
            <a:r>
              <a:rPr lang="en-US" sz="2800" dirty="0">
                <a:solidFill>
                  <a:srgbClr val="FF0000"/>
                </a:solidFill>
                <a:effectLst/>
                <a:latin typeface="Times New Roman" pitchFamily="18" charset="0"/>
                <a:ea typeface="Calibri" panose="020F0502020204030204" pitchFamily="34" charset="0"/>
                <a:cs typeface="Times New Roman" pitchFamily="18" charset="0"/>
              </a:rPr>
              <a:t> </a:t>
            </a:r>
            <a:r>
              <a:rPr lang="en-US" sz="2800" dirty="0" err="1">
                <a:solidFill>
                  <a:srgbClr val="FF0000"/>
                </a:solidFill>
                <a:effectLst/>
                <a:latin typeface="Times New Roman" pitchFamily="18" charset="0"/>
                <a:ea typeface="Calibri" panose="020F0502020204030204" pitchFamily="34" charset="0"/>
                <a:cs typeface="Times New Roman" pitchFamily="18" charset="0"/>
              </a:rPr>
              <a:t>thiết</a:t>
            </a:r>
            <a:r>
              <a:rPr lang="en-US" sz="2800" dirty="0">
                <a:solidFill>
                  <a:srgbClr val="FF0000"/>
                </a:solidFill>
                <a:effectLst/>
                <a:latin typeface="Times New Roman" pitchFamily="18" charset="0"/>
                <a:ea typeface="Calibri" panose="020F0502020204030204" pitchFamily="34" charset="0"/>
                <a:cs typeface="Times New Roman" pitchFamily="18" charset="0"/>
              </a:rPr>
              <a:t>.</a:t>
            </a:r>
          </a:p>
        </p:txBody>
      </p:sp>
    </p:spTree>
    <p:extLst>
      <p:ext uri="{BB962C8B-B14F-4D97-AF65-F5344CB8AC3E}">
        <p14:creationId xmlns:p14="http://schemas.microsoft.com/office/powerpoint/2010/main" val="426760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326E5371-82F6-ACA7-5352-0407A47B24A2}"/>
              </a:ext>
            </a:extLst>
          </p:cNvPr>
          <p:cNvSpPr txBox="1"/>
          <p:nvPr/>
        </p:nvSpPr>
        <p:spPr>
          <a:xfrm>
            <a:off x="116378" y="0"/>
            <a:ext cx="11155680" cy="523470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spcAft>
                <a:spcPts val="1000"/>
              </a:spcAft>
            </a:pPr>
            <a:r>
              <a:rPr lang="en-US" sz="2600" dirty="0" err="1">
                <a:solidFill>
                  <a:srgbClr val="FF0000"/>
                </a:solidFill>
                <a:effectLst/>
                <a:latin typeface="Times New Roman" pitchFamily="18" charset="0"/>
                <a:ea typeface="Calibri" panose="020F0502020204030204" pitchFamily="34" charset="0"/>
                <a:cs typeface="Times New Roman" pitchFamily="18" charset="0"/>
              </a:rPr>
              <a:t>Nội</a:t>
            </a:r>
            <a:r>
              <a:rPr lang="en-US" sz="2600" dirty="0">
                <a:solidFill>
                  <a:srgbClr val="FF0000"/>
                </a:solidFill>
                <a:effectLst/>
                <a:latin typeface="Times New Roman" pitchFamily="18" charset="0"/>
                <a:ea typeface="Calibri" panose="020F0502020204030204" pitchFamily="34" charset="0"/>
                <a:cs typeface="Times New Roman" pitchFamily="18" charset="0"/>
              </a:rPr>
              <a:t> dung </a:t>
            </a:r>
            <a:r>
              <a:rPr lang="en-US" sz="2600" dirty="0" err="1">
                <a:solidFill>
                  <a:srgbClr val="FF0000"/>
                </a:solidFill>
                <a:effectLst/>
                <a:latin typeface="Times New Roman" pitchFamily="18" charset="0"/>
                <a:ea typeface="Calibri" panose="020F0502020204030204" pitchFamily="34" charset="0"/>
                <a:cs typeface="Times New Roman" pitchFamily="18" charset="0"/>
              </a:rPr>
              <a:t>các</a:t>
            </a:r>
            <a:r>
              <a:rPr lang="en-US" sz="2600" dirty="0">
                <a:solidFill>
                  <a:srgbClr val="FF0000"/>
                </a:solidFill>
                <a:effectLst/>
                <a:latin typeface="Times New Roman" pitchFamily="18" charset="0"/>
                <a:ea typeface="Calibri" panose="020F0502020204030204" pitchFamily="34" charset="0"/>
                <a:cs typeface="Times New Roman" pitchFamily="18" charset="0"/>
              </a:rPr>
              <a:t> </a:t>
            </a:r>
            <a:r>
              <a:rPr lang="en-US" sz="2600" dirty="0" err="1">
                <a:solidFill>
                  <a:srgbClr val="FF0000"/>
                </a:solidFill>
                <a:effectLst/>
                <a:latin typeface="Times New Roman" pitchFamily="18" charset="0"/>
                <a:ea typeface="Calibri" panose="020F0502020204030204" pitchFamily="34" charset="0"/>
                <a:cs typeface="Times New Roman" pitchFamily="18" charset="0"/>
              </a:rPr>
              <a:t>bước</a:t>
            </a:r>
            <a:r>
              <a:rPr lang="en-US" sz="2600" dirty="0">
                <a:solidFill>
                  <a:srgbClr val="FF0000"/>
                </a:solidFill>
                <a:effectLst/>
                <a:latin typeface="Times New Roman" pitchFamily="18" charset="0"/>
                <a:ea typeface="Calibri" panose="020F0502020204030204" pitchFamily="34" charset="0"/>
                <a:cs typeface="Times New Roman" pitchFamily="18" charset="0"/>
              </a:rPr>
              <a:t> </a:t>
            </a:r>
            <a:r>
              <a:rPr lang="en-US" sz="2600" dirty="0" err="1">
                <a:solidFill>
                  <a:srgbClr val="FF0000"/>
                </a:solidFill>
                <a:effectLst/>
                <a:latin typeface="Times New Roman" pitchFamily="18" charset="0"/>
                <a:ea typeface="Calibri" panose="020F0502020204030204" pitchFamily="34" charset="0"/>
                <a:cs typeface="Times New Roman" pitchFamily="18" charset="0"/>
              </a:rPr>
              <a:t>của</a:t>
            </a:r>
            <a:r>
              <a:rPr lang="en-US" sz="2600" dirty="0">
                <a:solidFill>
                  <a:srgbClr val="FF0000"/>
                </a:solidFill>
                <a:effectLst/>
                <a:latin typeface="Times New Roman" pitchFamily="18" charset="0"/>
                <a:ea typeface="Calibri" panose="020F0502020204030204" pitchFamily="34" charset="0"/>
                <a:cs typeface="Times New Roman" pitchFamily="18" charset="0"/>
              </a:rPr>
              <a:t> </a:t>
            </a:r>
            <a:r>
              <a:rPr lang="en-US" sz="2600" dirty="0" err="1">
                <a:solidFill>
                  <a:srgbClr val="FF0000"/>
                </a:solidFill>
                <a:effectLst/>
                <a:latin typeface="Times New Roman" pitchFamily="18" charset="0"/>
                <a:ea typeface="Calibri" panose="020F0502020204030204" pitchFamily="34" charset="0"/>
                <a:cs typeface="Times New Roman" pitchFamily="18" charset="0"/>
              </a:rPr>
              <a:t>tiến</a:t>
            </a:r>
            <a:r>
              <a:rPr lang="en-US" sz="2600" dirty="0">
                <a:solidFill>
                  <a:srgbClr val="FF0000"/>
                </a:solidFill>
                <a:effectLst/>
                <a:latin typeface="Times New Roman" pitchFamily="18" charset="0"/>
                <a:ea typeface="Calibri" panose="020F0502020204030204" pitchFamily="34" charset="0"/>
                <a:cs typeface="Times New Roman" pitchFamily="18" charset="0"/>
              </a:rPr>
              <a:t> </a:t>
            </a:r>
            <a:r>
              <a:rPr lang="en-US" sz="2600" dirty="0" err="1">
                <a:solidFill>
                  <a:srgbClr val="FF0000"/>
                </a:solidFill>
                <a:effectLst/>
                <a:latin typeface="Times New Roman" pitchFamily="18" charset="0"/>
                <a:ea typeface="Calibri" panose="020F0502020204030204" pitchFamily="34" charset="0"/>
                <a:cs typeface="Times New Roman" pitchFamily="18" charset="0"/>
              </a:rPr>
              <a:t>trình</a:t>
            </a:r>
            <a:r>
              <a:rPr lang="en-US" sz="2600" dirty="0">
                <a:solidFill>
                  <a:srgbClr val="FF0000"/>
                </a:solidFill>
                <a:effectLst/>
                <a:latin typeface="Times New Roman" pitchFamily="18" charset="0"/>
                <a:ea typeface="Calibri" panose="020F0502020204030204" pitchFamily="34" charset="0"/>
                <a:cs typeface="Times New Roman" pitchFamily="18" charset="0"/>
              </a:rPr>
              <a:t>:</a:t>
            </a:r>
          </a:p>
          <a:p>
            <a:pPr algn="just">
              <a:lnSpc>
                <a:spcPct val="130000"/>
              </a:lnSpc>
              <a:spcAft>
                <a:spcPts val="1000"/>
              </a:spcAft>
              <a:buFontTx/>
              <a:buChar char="-"/>
            </a:pPr>
            <a:r>
              <a:rPr lang="en-US" sz="2600" dirty="0">
                <a:solidFill>
                  <a:srgbClr val="FF0000"/>
                </a:solidFill>
                <a:effectLst/>
                <a:latin typeface="Times New Roman" pitchFamily="18" charset="0"/>
                <a:ea typeface="Calibri" panose="020F0502020204030204" pitchFamily="34" charset="0"/>
                <a:cs typeface="Times New Roman" pitchFamily="18" charset="0"/>
              </a:rPr>
              <a:t> </a:t>
            </a:r>
            <a:r>
              <a:rPr lang="en-US" sz="2600" dirty="0" err="1">
                <a:solidFill>
                  <a:srgbClr val="FF0000"/>
                </a:solidFill>
                <a:effectLst/>
                <a:latin typeface="Times New Roman" pitchFamily="18" charset="0"/>
                <a:ea typeface="Calibri" panose="020F0502020204030204" pitchFamily="34" charset="0"/>
                <a:cs typeface="Times New Roman" pitchFamily="18" charset="0"/>
              </a:rPr>
              <a:t>Bước</a:t>
            </a:r>
            <a:r>
              <a:rPr lang="en-US" sz="2600" dirty="0">
                <a:solidFill>
                  <a:srgbClr val="FF0000"/>
                </a:solidFill>
                <a:effectLst/>
                <a:latin typeface="Times New Roman" pitchFamily="18" charset="0"/>
                <a:ea typeface="Calibri" panose="020F0502020204030204" pitchFamily="34" charset="0"/>
                <a:cs typeface="Times New Roman" pitchFamily="18" charset="0"/>
              </a:rPr>
              <a:t> 1: </a:t>
            </a:r>
            <a:r>
              <a:rPr lang="en-US" sz="2600" b="1" dirty="0" err="1">
                <a:effectLst/>
                <a:latin typeface="Times New Roman" pitchFamily="18" charset="0"/>
                <a:ea typeface="Calibri" panose="020F0502020204030204" pitchFamily="34" charset="0"/>
                <a:cs typeface="Times New Roman" pitchFamily="18" charset="0"/>
              </a:rPr>
              <a:t>Quan</a:t>
            </a:r>
            <a:r>
              <a:rPr lang="en-US" sz="2600" b="1" dirty="0">
                <a:effectLst/>
                <a:latin typeface="Times New Roman" pitchFamily="18" charset="0"/>
                <a:ea typeface="Calibri" panose="020F0502020204030204" pitchFamily="34" charset="0"/>
                <a:cs typeface="Times New Roman" pitchFamily="18" charset="0"/>
              </a:rPr>
              <a:t> </a:t>
            </a:r>
            <a:r>
              <a:rPr lang="en-US" sz="2600" b="1" dirty="0" err="1">
                <a:effectLst/>
                <a:latin typeface="Times New Roman" pitchFamily="18" charset="0"/>
                <a:ea typeface="Calibri" panose="020F0502020204030204" pitchFamily="34" charset="0"/>
                <a:cs typeface="Times New Roman" pitchFamily="18" charset="0"/>
              </a:rPr>
              <a:t>sát</a:t>
            </a:r>
            <a:r>
              <a:rPr lang="en-US" sz="2600" b="1" dirty="0">
                <a:effectLst/>
                <a:latin typeface="Times New Roman" pitchFamily="18" charset="0"/>
                <a:ea typeface="Calibri" panose="020F0502020204030204" pitchFamily="34" charset="0"/>
                <a:cs typeface="Times New Roman" pitchFamily="18" charset="0"/>
              </a:rPr>
              <a:t>, </a:t>
            </a:r>
            <a:r>
              <a:rPr lang="en-US" sz="2600" b="1" dirty="0" err="1">
                <a:effectLst/>
                <a:latin typeface="Times New Roman" pitchFamily="18" charset="0"/>
                <a:ea typeface="Calibri" panose="020F0502020204030204" pitchFamily="34" charset="0"/>
                <a:cs typeface="Times New Roman" pitchFamily="18" charset="0"/>
              </a:rPr>
              <a:t>đặt</a:t>
            </a:r>
            <a:r>
              <a:rPr lang="en-US" sz="2600" b="1" dirty="0">
                <a:effectLst/>
                <a:latin typeface="Times New Roman" pitchFamily="18" charset="0"/>
                <a:ea typeface="Calibri" panose="020F0502020204030204" pitchFamily="34" charset="0"/>
                <a:cs typeface="Times New Roman" pitchFamily="18" charset="0"/>
              </a:rPr>
              <a:t> </a:t>
            </a:r>
            <a:r>
              <a:rPr lang="en-US" sz="2600" b="1" dirty="0" err="1">
                <a:effectLst/>
                <a:latin typeface="Times New Roman" pitchFamily="18" charset="0"/>
                <a:ea typeface="Calibri" panose="020F0502020204030204" pitchFamily="34" charset="0"/>
                <a:cs typeface="Times New Roman" pitchFamily="18" charset="0"/>
              </a:rPr>
              <a:t>câu</a:t>
            </a:r>
            <a:r>
              <a:rPr lang="en-US" sz="2600" b="1" dirty="0">
                <a:effectLst/>
                <a:latin typeface="Times New Roman" pitchFamily="18" charset="0"/>
                <a:ea typeface="Calibri" panose="020F0502020204030204" pitchFamily="34" charset="0"/>
                <a:cs typeface="Times New Roman" pitchFamily="18" charset="0"/>
              </a:rPr>
              <a:t> </a:t>
            </a:r>
            <a:r>
              <a:rPr lang="en-US" sz="2600" b="1" dirty="0" err="1">
                <a:effectLst/>
                <a:latin typeface="Times New Roman" pitchFamily="18" charset="0"/>
                <a:ea typeface="Calibri" panose="020F0502020204030204" pitchFamily="34" charset="0"/>
                <a:cs typeface="Times New Roman" pitchFamily="18" charset="0"/>
              </a:rPr>
              <a:t>hỏi</a:t>
            </a:r>
            <a:r>
              <a:rPr lang="en-US" sz="2600" dirty="0">
                <a:effectLst/>
                <a:latin typeface="Times New Roman" pitchFamily="18" charset="0"/>
                <a:ea typeface="Calibri" panose="020F0502020204030204" pitchFamily="34" charset="0"/>
                <a:cs typeface="Times New Roman" pitchFamily="18" charset="0"/>
              </a:rPr>
              <a:t>: </a:t>
            </a:r>
            <a:r>
              <a:rPr lang="en-US" sz="2600" dirty="0" err="1">
                <a:solidFill>
                  <a:srgbClr val="FF0000"/>
                </a:solidFill>
                <a:effectLst/>
                <a:latin typeface="Times New Roman" pitchFamily="18" charset="0"/>
                <a:ea typeface="Calibri" panose="020F0502020204030204" pitchFamily="34" charset="0"/>
                <a:cs typeface="Times New Roman" pitchFamily="18" charset="0"/>
              </a:rPr>
              <a:t>Có</a:t>
            </a:r>
            <a:r>
              <a:rPr lang="en-US" sz="2600" dirty="0">
                <a:solidFill>
                  <a:srgbClr val="FF0000"/>
                </a:solidFill>
                <a:effectLst/>
                <a:latin typeface="Times New Roman" pitchFamily="18" charset="0"/>
                <a:ea typeface="Calibri" panose="020F0502020204030204" pitchFamily="34" charset="0"/>
                <a:cs typeface="Times New Roman" pitchFamily="18" charset="0"/>
              </a:rPr>
              <a:t> </a:t>
            </a:r>
            <a:r>
              <a:rPr lang="en-US" sz="2600" dirty="0" err="1">
                <a:solidFill>
                  <a:srgbClr val="FF0000"/>
                </a:solidFill>
                <a:effectLst/>
                <a:latin typeface="Times New Roman" pitchFamily="18" charset="0"/>
                <a:ea typeface="Calibri" panose="020F0502020204030204" pitchFamily="34" charset="0"/>
                <a:cs typeface="Times New Roman" pitchFamily="18" charset="0"/>
              </a:rPr>
              <a:t>phải</a:t>
            </a:r>
            <a:r>
              <a:rPr lang="en-US" sz="2600" dirty="0">
                <a:solidFill>
                  <a:srgbClr val="FF0000"/>
                </a:solidFill>
                <a:effectLst/>
                <a:latin typeface="Times New Roman" pitchFamily="18" charset="0"/>
                <a:ea typeface="Calibri" panose="020F0502020204030204" pitchFamily="34" charset="0"/>
                <a:cs typeface="Times New Roman" pitchFamily="18" charset="0"/>
              </a:rPr>
              <a:t> </a:t>
            </a:r>
            <a:r>
              <a:rPr lang="en-US" sz="2600" dirty="0" err="1">
                <a:solidFill>
                  <a:srgbClr val="FF0000"/>
                </a:solidFill>
                <a:effectLst/>
                <a:latin typeface="Times New Roman" pitchFamily="18" charset="0"/>
                <a:ea typeface="Calibri" panose="020F0502020204030204" pitchFamily="34" charset="0"/>
                <a:cs typeface="Times New Roman" pitchFamily="18" charset="0"/>
              </a:rPr>
              <a:t>cây</a:t>
            </a:r>
            <a:r>
              <a:rPr lang="en-US" sz="2600" dirty="0">
                <a:solidFill>
                  <a:srgbClr val="FF0000"/>
                </a:solidFill>
                <a:effectLst/>
                <a:latin typeface="Times New Roman" pitchFamily="18" charset="0"/>
                <a:ea typeface="Calibri" panose="020F0502020204030204" pitchFamily="34" charset="0"/>
                <a:cs typeface="Times New Roman" pitchFamily="18" charset="0"/>
              </a:rPr>
              <a:t> non </a:t>
            </a:r>
            <a:r>
              <a:rPr lang="en-US" sz="2600" dirty="0" err="1">
                <a:solidFill>
                  <a:srgbClr val="FF0000"/>
                </a:solidFill>
                <a:effectLst/>
                <a:latin typeface="Times New Roman" pitchFamily="18" charset="0"/>
                <a:ea typeface="Calibri" panose="020F0502020204030204" pitchFamily="34" charset="0"/>
                <a:cs typeface="Times New Roman" pitchFamily="18" charset="0"/>
              </a:rPr>
              <a:t>mọc</a:t>
            </a:r>
            <a:r>
              <a:rPr lang="en-US" sz="2600" dirty="0">
                <a:solidFill>
                  <a:srgbClr val="FF0000"/>
                </a:solidFill>
                <a:effectLst/>
                <a:latin typeface="Times New Roman" pitchFamily="18" charset="0"/>
                <a:ea typeface="Calibri" panose="020F0502020204030204" pitchFamily="34" charset="0"/>
                <a:cs typeface="Times New Roman" pitchFamily="18" charset="0"/>
              </a:rPr>
              <a:t> ở </a:t>
            </a:r>
            <a:r>
              <a:rPr lang="en-US" sz="2600" dirty="0" err="1">
                <a:solidFill>
                  <a:srgbClr val="FF0000"/>
                </a:solidFill>
                <a:effectLst/>
                <a:latin typeface="Times New Roman" pitchFamily="18" charset="0"/>
                <a:ea typeface="Calibri" panose="020F0502020204030204" pitchFamily="34" charset="0"/>
                <a:cs typeface="Times New Roman" pitchFamily="18" charset="0"/>
              </a:rPr>
              <a:t>nơi</a:t>
            </a:r>
            <a:r>
              <a:rPr lang="en-US" sz="2600" dirty="0">
                <a:solidFill>
                  <a:srgbClr val="FF0000"/>
                </a:solidFill>
                <a:effectLst/>
                <a:latin typeface="Times New Roman" pitchFamily="18" charset="0"/>
                <a:ea typeface="Calibri" panose="020F0502020204030204" pitchFamily="34" charset="0"/>
                <a:cs typeface="Times New Roman" pitchFamily="18" charset="0"/>
              </a:rPr>
              <a:t> </a:t>
            </a:r>
            <a:r>
              <a:rPr lang="en-US" sz="2600" dirty="0" err="1">
                <a:solidFill>
                  <a:srgbClr val="FF0000"/>
                </a:solidFill>
                <a:effectLst/>
                <a:latin typeface="Times New Roman" pitchFamily="18" charset="0"/>
                <a:ea typeface="Calibri" panose="020F0502020204030204" pitchFamily="34" charset="0"/>
                <a:cs typeface="Times New Roman" pitchFamily="18" charset="0"/>
              </a:rPr>
              <a:t>đủ</a:t>
            </a:r>
            <a:r>
              <a:rPr lang="en-US" sz="2600" dirty="0">
                <a:solidFill>
                  <a:srgbClr val="FF0000"/>
                </a:solidFill>
                <a:effectLst/>
                <a:latin typeface="Times New Roman" pitchFamily="18" charset="0"/>
                <a:ea typeface="Calibri" panose="020F0502020204030204" pitchFamily="34" charset="0"/>
                <a:cs typeface="Times New Roman" pitchFamily="18" charset="0"/>
              </a:rPr>
              <a:t> </a:t>
            </a:r>
            <a:r>
              <a:rPr lang="en-US" sz="2600" dirty="0" err="1">
                <a:solidFill>
                  <a:srgbClr val="FF0000"/>
                </a:solidFill>
                <a:effectLst/>
                <a:latin typeface="Times New Roman" pitchFamily="18" charset="0"/>
                <a:ea typeface="Calibri" panose="020F0502020204030204" pitchFamily="34" charset="0"/>
                <a:cs typeface="Times New Roman" pitchFamily="18" charset="0"/>
              </a:rPr>
              <a:t>ánh</a:t>
            </a:r>
            <a:r>
              <a:rPr lang="en-US" sz="2600" dirty="0">
                <a:solidFill>
                  <a:srgbClr val="FF0000"/>
                </a:solidFill>
                <a:effectLst/>
                <a:latin typeface="Times New Roman" pitchFamily="18" charset="0"/>
                <a:ea typeface="Calibri" panose="020F0502020204030204" pitchFamily="34" charset="0"/>
                <a:cs typeface="Times New Roman" pitchFamily="18" charset="0"/>
              </a:rPr>
              <a:t> </a:t>
            </a:r>
            <a:r>
              <a:rPr lang="en-US" sz="2600" dirty="0" err="1">
                <a:solidFill>
                  <a:srgbClr val="FF0000"/>
                </a:solidFill>
                <a:effectLst/>
                <a:latin typeface="Times New Roman" pitchFamily="18" charset="0"/>
                <a:ea typeface="Calibri" panose="020F0502020204030204" pitchFamily="34" charset="0"/>
                <a:cs typeface="Times New Roman" pitchFamily="18" charset="0"/>
              </a:rPr>
              <a:t>sáng</a:t>
            </a:r>
            <a:r>
              <a:rPr lang="en-US" sz="2600" dirty="0">
                <a:solidFill>
                  <a:srgbClr val="FF0000"/>
                </a:solidFill>
                <a:effectLst/>
                <a:latin typeface="Times New Roman" pitchFamily="18" charset="0"/>
                <a:ea typeface="Calibri" panose="020F0502020204030204" pitchFamily="34" charset="0"/>
                <a:cs typeface="Times New Roman" pitchFamily="18" charset="0"/>
              </a:rPr>
              <a:t> </a:t>
            </a:r>
            <a:r>
              <a:rPr lang="en-US" sz="2600" dirty="0" err="1">
                <a:solidFill>
                  <a:srgbClr val="FF0000"/>
                </a:solidFill>
                <a:effectLst/>
                <a:latin typeface="Times New Roman" pitchFamily="18" charset="0"/>
                <a:ea typeface="Calibri" panose="020F0502020204030204" pitchFamily="34" charset="0"/>
                <a:cs typeface="Times New Roman" pitchFamily="18" charset="0"/>
              </a:rPr>
              <a:t>mặt</a:t>
            </a:r>
            <a:r>
              <a:rPr lang="en-US" sz="2600" dirty="0">
                <a:solidFill>
                  <a:srgbClr val="FF0000"/>
                </a:solidFill>
                <a:effectLst/>
                <a:latin typeface="Times New Roman" pitchFamily="18" charset="0"/>
                <a:ea typeface="Calibri" panose="020F0502020204030204" pitchFamily="34" charset="0"/>
                <a:cs typeface="Times New Roman" pitchFamily="18" charset="0"/>
              </a:rPr>
              <a:t> </a:t>
            </a:r>
            <a:r>
              <a:rPr lang="en-US" sz="2600" dirty="0" err="1">
                <a:solidFill>
                  <a:srgbClr val="FF0000"/>
                </a:solidFill>
                <a:effectLst/>
                <a:latin typeface="Times New Roman" pitchFamily="18" charset="0"/>
                <a:ea typeface="Calibri" panose="020F0502020204030204" pitchFamily="34" charset="0"/>
                <a:cs typeface="Times New Roman" pitchFamily="18" charset="0"/>
              </a:rPr>
              <a:t>trời</a:t>
            </a:r>
            <a:r>
              <a:rPr lang="en-US" sz="2600" dirty="0">
                <a:solidFill>
                  <a:srgbClr val="FF0000"/>
                </a:solidFill>
                <a:effectLst/>
                <a:latin typeface="Times New Roman" pitchFamily="18" charset="0"/>
                <a:ea typeface="Calibri" panose="020F0502020204030204" pitchFamily="34" charset="0"/>
                <a:cs typeface="Times New Roman" pitchFamily="18" charset="0"/>
              </a:rPr>
              <a:t> </a:t>
            </a:r>
            <a:r>
              <a:rPr lang="en-US" sz="2600" dirty="0" err="1">
                <a:solidFill>
                  <a:srgbClr val="FF0000"/>
                </a:solidFill>
                <a:effectLst/>
                <a:latin typeface="Times New Roman" pitchFamily="18" charset="0"/>
                <a:ea typeface="Calibri" panose="020F0502020204030204" pitchFamily="34" charset="0"/>
                <a:cs typeface="Times New Roman" pitchFamily="18" charset="0"/>
              </a:rPr>
              <a:t>phát</a:t>
            </a:r>
            <a:r>
              <a:rPr lang="en-US" sz="2600" dirty="0">
                <a:solidFill>
                  <a:srgbClr val="FF0000"/>
                </a:solidFill>
                <a:effectLst/>
                <a:latin typeface="Times New Roman" pitchFamily="18" charset="0"/>
                <a:ea typeface="Calibri" panose="020F0502020204030204" pitchFamily="34" charset="0"/>
                <a:cs typeface="Times New Roman" pitchFamily="18" charset="0"/>
              </a:rPr>
              <a:t> </a:t>
            </a:r>
            <a:r>
              <a:rPr lang="en-US" sz="2600" dirty="0" err="1">
                <a:solidFill>
                  <a:srgbClr val="FF0000"/>
                </a:solidFill>
                <a:effectLst/>
                <a:latin typeface="Times New Roman" pitchFamily="18" charset="0"/>
                <a:ea typeface="Calibri" panose="020F0502020204030204" pitchFamily="34" charset="0"/>
                <a:cs typeface="Times New Roman" pitchFamily="18" charset="0"/>
              </a:rPr>
              <a:t>triển</a:t>
            </a:r>
            <a:r>
              <a:rPr lang="en-US" sz="2600" dirty="0">
                <a:solidFill>
                  <a:srgbClr val="FF0000"/>
                </a:solidFill>
                <a:effectLst/>
                <a:latin typeface="Times New Roman" pitchFamily="18" charset="0"/>
                <a:ea typeface="Calibri" panose="020F0502020204030204" pitchFamily="34" charset="0"/>
                <a:cs typeface="Times New Roman" pitchFamily="18" charset="0"/>
              </a:rPr>
              <a:t> </a:t>
            </a:r>
            <a:r>
              <a:rPr lang="en-US" sz="2600" dirty="0" err="1">
                <a:solidFill>
                  <a:srgbClr val="FF0000"/>
                </a:solidFill>
                <a:effectLst/>
                <a:latin typeface="Times New Roman" pitchFamily="18" charset="0"/>
                <a:ea typeface="Calibri" panose="020F0502020204030204" pitchFamily="34" charset="0"/>
                <a:cs typeface="Times New Roman" pitchFamily="18" charset="0"/>
              </a:rPr>
              <a:t>tốt</a:t>
            </a:r>
            <a:r>
              <a:rPr lang="en-US" sz="2600" dirty="0">
                <a:solidFill>
                  <a:srgbClr val="FF0000"/>
                </a:solidFill>
                <a:effectLst/>
                <a:latin typeface="Times New Roman" pitchFamily="18" charset="0"/>
                <a:ea typeface="Calibri" panose="020F0502020204030204" pitchFamily="34" charset="0"/>
                <a:cs typeface="Times New Roman" pitchFamily="18" charset="0"/>
              </a:rPr>
              <a:t> </a:t>
            </a:r>
            <a:r>
              <a:rPr lang="en-US" sz="2600" dirty="0" err="1">
                <a:solidFill>
                  <a:srgbClr val="FF0000"/>
                </a:solidFill>
                <a:effectLst/>
                <a:latin typeface="Times New Roman" pitchFamily="18" charset="0"/>
                <a:ea typeface="Calibri" panose="020F0502020204030204" pitchFamily="34" charset="0"/>
                <a:cs typeface="Times New Roman" pitchFamily="18" charset="0"/>
              </a:rPr>
              <a:t>hơn</a:t>
            </a:r>
            <a:r>
              <a:rPr lang="en-US" sz="2600" dirty="0">
                <a:solidFill>
                  <a:srgbClr val="FF0000"/>
                </a:solidFill>
                <a:effectLst/>
                <a:latin typeface="Times New Roman" pitchFamily="18" charset="0"/>
                <a:ea typeface="Calibri" panose="020F0502020204030204" pitchFamily="34" charset="0"/>
                <a:cs typeface="Times New Roman" pitchFamily="18" charset="0"/>
              </a:rPr>
              <a:t> </a:t>
            </a:r>
            <a:r>
              <a:rPr lang="en-US" sz="2600" dirty="0" err="1">
                <a:solidFill>
                  <a:srgbClr val="FF0000"/>
                </a:solidFill>
                <a:effectLst/>
                <a:latin typeface="Times New Roman" pitchFamily="18" charset="0"/>
                <a:ea typeface="Calibri" panose="020F0502020204030204" pitchFamily="34" charset="0"/>
                <a:cs typeface="Times New Roman" pitchFamily="18" charset="0"/>
              </a:rPr>
              <a:t>cây</a:t>
            </a:r>
            <a:r>
              <a:rPr lang="en-US" sz="2600" dirty="0">
                <a:solidFill>
                  <a:srgbClr val="FF0000"/>
                </a:solidFill>
                <a:effectLst/>
                <a:latin typeface="Times New Roman" pitchFamily="18" charset="0"/>
                <a:ea typeface="Calibri" panose="020F0502020204030204" pitchFamily="34" charset="0"/>
                <a:cs typeface="Times New Roman" pitchFamily="18" charset="0"/>
              </a:rPr>
              <a:t> non </a:t>
            </a:r>
            <a:r>
              <a:rPr lang="en-US" sz="2600" dirty="0" err="1">
                <a:solidFill>
                  <a:srgbClr val="FF0000"/>
                </a:solidFill>
                <a:effectLst/>
                <a:latin typeface="Times New Roman" pitchFamily="18" charset="0"/>
                <a:ea typeface="Calibri" panose="020F0502020204030204" pitchFamily="34" charset="0"/>
                <a:cs typeface="Times New Roman" pitchFamily="18" charset="0"/>
              </a:rPr>
              <a:t>mọc</a:t>
            </a:r>
            <a:r>
              <a:rPr lang="en-US" sz="2600" dirty="0">
                <a:solidFill>
                  <a:srgbClr val="FF0000"/>
                </a:solidFill>
                <a:effectLst/>
                <a:latin typeface="Times New Roman" pitchFamily="18" charset="0"/>
                <a:ea typeface="Calibri" panose="020F0502020204030204" pitchFamily="34" charset="0"/>
                <a:cs typeface="Times New Roman" pitchFamily="18" charset="0"/>
              </a:rPr>
              <a:t> ở </a:t>
            </a:r>
            <a:r>
              <a:rPr lang="en-US" sz="2600" dirty="0" err="1">
                <a:solidFill>
                  <a:srgbClr val="FF0000"/>
                </a:solidFill>
                <a:effectLst/>
                <a:latin typeface="Times New Roman" pitchFamily="18" charset="0"/>
                <a:ea typeface="Calibri" panose="020F0502020204030204" pitchFamily="34" charset="0"/>
                <a:cs typeface="Times New Roman" pitchFamily="18" charset="0"/>
              </a:rPr>
              <a:t>nơi</a:t>
            </a:r>
            <a:r>
              <a:rPr lang="en-US" sz="2600" dirty="0">
                <a:solidFill>
                  <a:srgbClr val="FF0000"/>
                </a:solidFill>
                <a:effectLst/>
                <a:latin typeface="Times New Roman" pitchFamily="18" charset="0"/>
                <a:ea typeface="Calibri" panose="020F0502020204030204" pitchFamily="34" charset="0"/>
                <a:cs typeface="Times New Roman" pitchFamily="18" charset="0"/>
              </a:rPr>
              <a:t> </a:t>
            </a:r>
            <a:r>
              <a:rPr lang="en-US" sz="2600" dirty="0" err="1">
                <a:solidFill>
                  <a:srgbClr val="FF0000"/>
                </a:solidFill>
                <a:effectLst/>
                <a:latin typeface="Times New Roman" pitchFamily="18" charset="0"/>
                <a:ea typeface="Calibri" panose="020F0502020204030204" pitchFamily="34" charset="0"/>
                <a:cs typeface="Times New Roman" pitchFamily="18" charset="0"/>
              </a:rPr>
              <a:t>thiếu</a:t>
            </a:r>
            <a:r>
              <a:rPr lang="en-US" sz="2600" dirty="0">
                <a:solidFill>
                  <a:srgbClr val="FF0000"/>
                </a:solidFill>
                <a:effectLst/>
                <a:latin typeface="Times New Roman" pitchFamily="18" charset="0"/>
                <a:ea typeface="Calibri" panose="020F0502020204030204" pitchFamily="34" charset="0"/>
                <a:cs typeface="Times New Roman" pitchFamily="18" charset="0"/>
              </a:rPr>
              <a:t> </a:t>
            </a:r>
            <a:r>
              <a:rPr lang="en-US" sz="2600" dirty="0" err="1">
                <a:solidFill>
                  <a:srgbClr val="FF0000"/>
                </a:solidFill>
                <a:effectLst/>
                <a:latin typeface="Times New Roman" pitchFamily="18" charset="0"/>
                <a:ea typeface="Calibri" panose="020F0502020204030204" pitchFamily="34" charset="0"/>
                <a:cs typeface="Times New Roman" pitchFamily="18" charset="0"/>
              </a:rPr>
              <a:t>ánh</a:t>
            </a:r>
            <a:r>
              <a:rPr lang="en-US" sz="2600" dirty="0">
                <a:solidFill>
                  <a:srgbClr val="FF0000"/>
                </a:solidFill>
                <a:effectLst/>
                <a:latin typeface="Times New Roman" pitchFamily="18" charset="0"/>
                <a:ea typeface="Calibri" panose="020F0502020204030204" pitchFamily="34" charset="0"/>
                <a:cs typeface="Times New Roman" pitchFamily="18" charset="0"/>
              </a:rPr>
              <a:t> </a:t>
            </a:r>
            <a:r>
              <a:rPr lang="en-US" sz="2600" dirty="0" err="1">
                <a:solidFill>
                  <a:srgbClr val="FF0000"/>
                </a:solidFill>
                <a:effectLst/>
                <a:latin typeface="Times New Roman" pitchFamily="18" charset="0"/>
                <a:ea typeface="Calibri" panose="020F0502020204030204" pitchFamily="34" charset="0"/>
                <a:cs typeface="Times New Roman" pitchFamily="18" charset="0"/>
              </a:rPr>
              <a:t>sáng</a:t>
            </a:r>
            <a:r>
              <a:rPr lang="en-US" sz="2600" dirty="0">
                <a:solidFill>
                  <a:srgbClr val="FF0000"/>
                </a:solidFill>
                <a:effectLst/>
                <a:latin typeface="Times New Roman" pitchFamily="18" charset="0"/>
                <a:ea typeface="Calibri" panose="020F0502020204030204" pitchFamily="34" charset="0"/>
                <a:cs typeface="Times New Roman" pitchFamily="18" charset="0"/>
              </a:rPr>
              <a:t> </a:t>
            </a:r>
            <a:r>
              <a:rPr lang="en-US" sz="2600" dirty="0" err="1">
                <a:solidFill>
                  <a:srgbClr val="FF0000"/>
                </a:solidFill>
                <a:effectLst/>
                <a:latin typeface="Times New Roman" pitchFamily="18" charset="0"/>
                <a:ea typeface="Calibri" panose="020F0502020204030204" pitchFamily="34" charset="0"/>
                <a:cs typeface="Times New Roman" pitchFamily="18" charset="0"/>
              </a:rPr>
              <a:t>mặt</a:t>
            </a:r>
            <a:r>
              <a:rPr lang="en-US" sz="2600" dirty="0">
                <a:solidFill>
                  <a:srgbClr val="FF0000"/>
                </a:solidFill>
                <a:effectLst/>
                <a:latin typeface="Times New Roman" pitchFamily="18" charset="0"/>
                <a:ea typeface="Calibri" panose="020F0502020204030204" pitchFamily="34" charset="0"/>
                <a:cs typeface="Times New Roman" pitchFamily="18" charset="0"/>
              </a:rPr>
              <a:t> </a:t>
            </a:r>
            <a:r>
              <a:rPr lang="en-US" sz="2600" dirty="0" err="1">
                <a:solidFill>
                  <a:srgbClr val="FF0000"/>
                </a:solidFill>
                <a:effectLst/>
                <a:latin typeface="Times New Roman" pitchFamily="18" charset="0"/>
                <a:ea typeface="Calibri" panose="020F0502020204030204" pitchFamily="34" charset="0"/>
                <a:cs typeface="Times New Roman" pitchFamily="18" charset="0"/>
              </a:rPr>
              <a:t>trời</a:t>
            </a:r>
            <a:r>
              <a:rPr lang="en-US" sz="2600" dirty="0">
                <a:solidFill>
                  <a:srgbClr val="FF0000"/>
                </a:solidFill>
                <a:effectLst/>
                <a:latin typeface="Times New Roman" pitchFamily="18" charset="0"/>
                <a:ea typeface="Calibri" panose="020F0502020204030204" pitchFamily="34" charset="0"/>
                <a:cs typeface="Times New Roman" pitchFamily="18" charset="0"/>
              </a:rPr>
              <a:t> </a:t>
            </a:r>
            <a:r>
              <a:rPr lang="en-US" sz="2600" dirty="0" err="1">
                <a:solidFill>
                  <a:srgbClr val="FF0000"/>
                </a:solidFill>
                <a:effectLst/>
                <a:latin typeface="Times New Roman" pitchFamily="18" charset="0"/>
                <a:ea typeface="Calibri" panose="020F0502020204030204" pitchFamily="34" charset="0"/>
                <a:cs typeface="Times New Roman" pitchFamily="18" charset="0"/>
              </a:rPr>
              <a:t>không</a:t>
            </a:r>
            <a:r>
              <a:rPr lang="en-US" sz="2600" dirty="0">
                <a:solidFill>
                  <a:srgbClr val="FF0000"/>
                </a:solidFill>
                <a:effectLst/>
                <a:latin typeface="Times New Roman" pitchFamily="18" charset="0"/>
                <a:ea typeface="Calibri" panose="020F0502020204030204" pitchFamily="34" charset="0"/>
                <a:cs typeface="Times New Roman" pitchFamily="18" charset="0"/>
              </a:rPr>
              <a:t>?</a:t>
            </a:r>
          </a:p>
          <a:p>
            <a:pPr algn="just">
              <a:lnSpc>
                <a:spcPct val="130000"/>
              </a:lnSpc>
              <a:spcAft>
                <a:spcPts val="1000"/>
              </a:spcAft>
              <a:buFontTx/>
              <a:buChar char="-"/>
            </a:pPr>
            <a:r>
              <a:rPr lang="en-US" sz="2600" dirty="0">
                <a:solidFill>
                  <a:srgbClr val="FF0000"/>
                </a:solidFill>
                <a:latin typeface="Times New Roman" pitchFamily="18" charset="0"/>
                <a:ea typeface="Calibri" panose="020F0502020204030204" pitchFamily="34" charset="0"/>
                <a:cs typeface="Times New Roman" pitchFamily="18" charset="0"/>
              </a:rPr>
              <a:t> </a:t>
            </a:r>
            <a:r>
              <a:rPr lang="en-US" sz="2600" dirty="0" err="1">
                <a:solidFill>
                  <a:srgbClr val="FF0000"/>
                </a:solidFill>
                <a:latin typeface="Times New Roman" pitchFamily="18" charset="0"/>
                <a:ea typeface="Calibri" panose="020F0502020204030204" pitchFamily="34" charset="0"/>
                <a:cs typeface="Times New Roman" pitchFamily="18" charset="0"/>
              </a:rPr>
              <a:t>Bước</a:t>
            </a:r>
            <a:r>
              <a:rPr lang="en-US" sz="2600" dirty="0">
                <a:solidFill>
                  <a:srgbClr val="FF0000"/>
                </a:solidFill>
                <a:latin typeface="Times New Roman" pitchFamily="18" charset="0"/>
                <a:ea typeface="Calibri" panose="020F0502020204030204" pitchFamily="34" charset="0"/>
                <a:cs typeface="Times New Roman" pitchFamily="18" charset="0"/>
              </a:rPr>
              <a:t> 2: </a:t>
            </a:r>
            <a:r>
              <a:rPr lang="en-US" sz="2600" b="1" dirty="0" err="1">
                <a:latin typeface="Times New Roman" pitchFamily="18" charset="0"/>
                <a:ea typeface="Calibri" panose="020F0502020204030204" pitchFamily="34" charset="0"/>
                <a:cs typeface="Times New Roman" pitchFamily="18" charset="0"/>
              </a:rPr>
              <a:t>Xây</a:t>
            </a:r>
            <a:r>
              <a:rPr lang="en-US" sz="2600" b="1" dirty="0">
                <a:latin typeface="Times New Roman" pitchFamily="18" charset="0"/>
                <a:ea typeface="Calibri" panose="020F0502020204030204" pitchFamily="34" charset="0"/>
                <a:cs typeface="Times New Roman" pitchFamily="18" charset="0"/>
              </a:rPr>
              <a:t> </a:t>
            </a:r>
            <a:r>
              <a:rPr lang="en-US" sz="2600" b="1" dirty="0" err="1">
                <a:latin typeface="Times New Roman" pitchFamily="18" charset="0"/>
                <a:ea typeface="Calibri" panose="020F0502020204030204" pitchFamily="34" charset="0"/>
                <a:cs typeface="Times New Roman" pitchFamily="18" charset="0"/>
              </a:rPr>
              <a:t>dựng</a:t>
            </a:r>
            <a:r>
              <a:rPr lang="en-US" sz="2600" b="1" dirty="0">
                <a:latin typeface="Times New Roman" pitchFamily="18" charset="0"/>
                <a:ea typeface="Calibri" panose="020F0502020204030204" pitchFamily="34" charset="0"/>
                <a:cs typeface="Times New Roman" pitchFamily="18" charset="0"/>
              </a:rPr>
              <a:t> </a:t>
            </a:r>
            <a:r>
              <a:rPr lang="en-US" sz="2600" b="1" dirty="0" err="1">
                <a:latin typeface="Times New Roman" pitchFamily="18" charset="0"/>
                <a:ea typeface="Calibri" panose="020F0502020204030204" pitchFamily="34" charset="0"/>
                <a:cs typeface="Times New Roman" pitchFamily="18" charset="0"/>
              </a:rPr>
              <a:t>giả</a:t>
            </a:r>
            <a:r>
              <a:rPr lang="en-US" sz="2600" b="1" dirty="0">
                <a:latin typeface="Times New Roman" pitchFamily="18" charset="0"/>
                <a:ea typeface="Calibri" panose="020F0502020204030204" pitchFamily="34" charset="0"/>
                <a:cs typeface="Times New Roman" pitchFamily="18" charset="0"/>
              </a:rPr>
              <a:t> </a:t>
            </a:r>
            <a:r>
              <a:rPr lang="en-US" sz="2600" b="1" dirty="0" err="1">
                <a:latin typeface="Times New Roman" pitchFamily="18" charset="0"/>
                <a:ea typeface="Calibri" panose="020F0502020204030204" pitchFamily="34" charset="0"/>
                <a:cs typeface="Times New Roman" pitchFamily="18" charset="0"/>
              </a:rPr>
              <a:t>thiết</a:t>
            </a:r>
            <a:r>
              <a:rPr lang="en-US" sz="2600" dirty="0">
                <a:solidFill>
                  <a:srgbClr val="FF0000"/>
                </a:solidFill>
                <a:latin typeface="Times New Roman" pitchFamily="18" charset="0"/>
                <a:ea typeface="Calibri" panose="020F0502020204030204" pitchFamily="34" charset="0"/>
                <a:cs typeface="Times New Roman" pitchFamily="18" charset="0"/>
              </a:rPr>
              <a:t>: </a:t>
            </a:r>
            <a:r>
              <a:rPr lang="en-US" sz="2600" dirty="0" err="1">
                <a:solidFill>
                  <a:srgbClr val="FF0000"/>
                </a:solidFill>
                <a:latin typeface="Times New Roman" pitchFamily="18" charset="0"/>
                <a:ea typeface="Calibri" panose="020F0502020204030204" pitchFamily="34" charset="0"/>
                <a:cs typeface="Times New Roman" pitchFamily="18" charset="0"/>
              </a:rPr>
              <a:t>cây</a:t>
            </a:r>
            <a:r>
              <a:rPr lang="en-US" sz="2600" dirty="0">
                <a:solidFill>
                  <a:srgbClr val="FF0000"/>
                </a:solidFill>
                <a:latin typeface="Times New Roman" pitchFamily="18" charset="0"/>
                <a:ea typeface="Calibri" panose="020F0502020204030204" pitchFamily="34" charset="0"/>
                <a:cs typeface="Times New Roman" pitchFamily="18" charset="0"/>
              </a:rPr>
              <a:t> non </a:t>
            </a:r>
            <a:r>
              <a:rPr lang="en-US" sz="2600" dirty="0" err="1">
                <a:solidFill>
                  <a:srgbClr val="FF0000"/>
                </a:solidFill>
                <a:latin typeface="Times New Roman" pitchFamily="18" charset="0"/>
                <a:ea typeface="Calibri" panose="020F0502020204030204" pitchFamily="34" charset="0"/>
                <a:cs typeface="Times New Roman" pitchFamily="18" charset="0"/>
              </a:rPr>
              <a:t>mọc</a:t>
            </a:r>
            <a:r>
              <a:rPr lang="en-US" sz="2600" dirty="0">
                <a:solidFill>
                  <a:srgbClr val="FF0000"/>
                </a:solidFill>
                <a:latin typeface="Times New Roman" pitchFamily="18" charset="0"/>
                <a:ea typeface="Calibri" panose="020F0502020204030204" pitchFamily="34" charset="0"/>
                <a:cs typeface="Times New Roman" pitchFamily="18" charset="0"/>
              </a:rPr>
              <a:t> ở </a:t>
            </a:r>
            <a:r>
              <a:rPr lang="en-US" sz="2600" dirty="0" err="1">
                <a:solidFill>
                  <a:srgbClr val="FF0000"/>
                </a:solidFill>
                <a:latin typeface="Times New Roman" pitchFamily="18" charset="0"/>
                <a:ea typeface="Calibri" panose="020F0502020204030204" pitchFamily="34" charset="0"/>
                <a:cs typeface="Times New Roman" pitchFamily="18" charset="0"/>
              </a:rPr>
              <a:t>nơi</a:t>
            </a:r>
            <a:r>
              <a:rPr lang="en-US" sz="2600" dirty="0">
                <a:solidFill>
                  <a:srgbClr val="FF0000"/>
                </a:solidFill>
                <a:latin typeface="Times New Roman" pitchFamily="18" charset="0"/>
                <a:ea typeface="Calibri" panose="020F0502020204030204" pitchFamily="34" charset="0"/>
                <a:cs typeface="Times New Roman" pitchFamily="18" charset="0"/>
              </a:rPr>
              <a:t> </a:t>
            </a:r>
            <a:r>
              <a:rPr lang="en-US" sz="2600" dirty="0" err="1">
                <a:solidFill>
                  <a:srgbClr val="FF0000"/>
                </a:solidFill>
                <a:latin typeface="Times New Roman" pitchFamily="18" charset="0"/>
                <a:ea typeface="Calibri" panose="020F0502020204030204" pitchFamily="34" charset="0"/>
                <a:cs typeface="Times New Roman" pitchFamily="18" charset="0"/>
              </a:rPr>
              <a:t>đủ</a:t>
            </a:r>
            <a:r>
              <a:rPr lang="en-US" sz="2600" dirty="0">
                <a:solidFill>
                  <a:srgbClr val="FF0000"/>
                </a:solidFill>
                <a:latin typeface="Times New Roman" pitchFamily="18" charset="0"/>
                <a:ea typeface="Calibri" panose="020F0502020204030204" pitchFamily="34" charset="0"/>
                <a:cs typeface="Times New Roman" pitchFamily="18" charset="0"/>
              </a:rPr>
              <a:t> </a:t>
            </a:r>
            <a:r>
              <a:rPr lang="en-US" sz="2600" dirty="0" err="1">
                <a:solidFill>
                  <a:srgbClr val="FF0000"/>
                </a:solidFill>
                <a:latin typeface="Times New Roman" pitchFamily="18" charset="0"/>
                <a:ea typeface="Calibri" panose="020F0502020204030204" pitchFamily="34" charset="0"/>
                <a:cs typeface="Times New Roman" pitchFamily="18" charset="0"/>
              </a:rPr>
              <a:t>ánh</a:t>
            </a:r>
            <a:r>
              <a:rPr lang="en-US" sz="2600" dirty="0">
                <a:solidFill>
                  <a:srgbClr val="FF0000"/>
                </a:solidFill>
                <a:latin typeface="Times New Roman" pitchFamily="18" charset="0"/>
                <a:ea typeface="Calibri" panose="020F0502020204030204" pitchFamily="34" charset="0"/>
                <a:cs typeface="Times New Roman" pitchFamily="18" charset="0"/>
              </a:rPr>
              <a:t> </a:t>
            </a:r>
            <a:r>
              <a:rPr lang="en-US" sz="2600" dirty="0" err="1">
                <a:solidFill>
                  <a:srgbClr val="FF0000"/>
                </a:solidFill>
                <a:latin typeface="Times New Roman" pitchFamily="18" charset="0"/>
                <a:ea typeface="Calibri" panose="020F0502020204030204" pitchFamily="34" charset="0"/>
                <a:cs typeface="Times New Roman" pitchFamily="18" charset="0"/>
              </a:rPr>
              <a:t>sáng</a:t>
            </a:r>
            <a:r>
              <a:rPr lang="en-US" sz="2600" dirty="0">
                <a:solidFill>
                  <a:srgbClr val="FF0000"/>
                </a:solidFill>
                <a:latin typeface="Times New Roman" pitchFamily="18" charset="0"/>
                <a:ea typeface="Calibri" panose="020F0502020204030204" pitchFamily="34" charset="0"/>
                <a:cs typeface="Times New Roman" pitchFamily="18" charset="0"/>
              </a:rPr>
              <a:t> </a:t>
            </a:r>
            <a:r>
              <a:rPr lang="en-US" sz="2600" dirty="0" err="1">
                <a:solidFill>
                  <a:srgbClr val="FF0000"/>
                </a:solidFill>
                <a:latin typeface="Times New Roman" pitchFamily="18" charset="0"/>
                <a:ea typeface="Calibri" panose="020F0502020204030204" pitchFamily="34" charset="0"/>
                <a:cs typeface="Times New Roman" pitchFamily="18" charset="0"/>
              </a:rPr>
              <a:t>mặt</a:t>
            </a:r>
            <a:r>
              <a:rPr lang="en-US" sz="2600" dirty="0">
                <a:solidFill>
                  <a:srgbClr val="FF0000"/>
                </a:solidFill>
                <a:latin typeface="Times New Roman" pitchFamily="18" charset="0"/>
                <a:ea typeface="Calibri" panose="020F0502020204030204" pitchFamily="34" charset="0"/>
                <a:cs typeface="Times New Roman" pitchFamily="18" charset="0"/>
              </a:rPr>
              <a:t> </a:t>
            </a:r>
            <a:r>
              <a:rPr lang="en-US" sz="2600" dirty="0" err="1">
                <a:solidFill>
                  <a:srgbClr val="FF0000"/>
                </a:solidFill>
                <a:latin typeface="Times New Roman" pitchFamily="18" charset="0"/>
                <a:ea typeface="Calibri" panose="020F0502020204030204" pitchFamily="34" charset="0"/>
                <a:cs typeface="Times New Roman" pitchFamily="18" charset="0"/>
              </a:rPr>
              <a:t>trời</a:t>
            </a:r>
            <a:r>
              <a:rPr lang="en-US" sz="2600" dirty="0">
                <a:solidFill>
                  <a:srgbClr val="FF0000"/>
                </a:solidFill>
                <a:latin typeface="Times New Roman" pitchFamily="18" charset="0"/>
                <a:ea typeface="Calibri" panose="020F0502020204030204" pitchFamily="34" charset="0"/>
                <a:cs typeface="Times New Roman" pitchFamily="18" charset="0"/>
              </a:rPr>
              <a:t> </a:t>
            </a:r>
            <a:r>
              <a:rPr lang="en-US" sz="2600" dirty="0" err="1">
                <a:solidFill>
                  <a:srgbClr val="FF0000"/>
                </a:solidFill>
                <a:latin typeface="Times New Roman" pitchFamily="18" charset="0"/>
                <a:ea typeface="Calibri" panose="020F0502020204030204" pitchFamily="34" charset="0"/>
                <a:cs typeface="Times New Roman" pitchFamily="18" charset="0"/>
              </a:rPr>
              <a:t>phát</a:t>
            </a:r>
            <a:r>
              <a:rPr lang="en-US" sz="2600" dirty="0">
                <a:solidFill>
                  <a:srgbClr val="FF0000"/>
                </a:solidFill>
                <a:latin typeface="Times New Roman" pitchFamily="18" charset="0"/>
                <a:ea typeface="Calibri" panose="020F0502020204030204" pitchFamily="34" charset="0"/>
                <a:cs typeface="Times New Roman" pitchFamily="18" charset="0"/>
              </a:rPr>
              <a:t> </a:t>
            </a:r>
            <a:r>
              <a:rPr lang="en-US" sz="2600" dirty="0" err="1">
                <a:solidFill>
                  <a:srgbClr val="FF0000"/>
                </a:solidFill>
                <a:latin typeface="Times New Roman" pitchFamily="18" charset="0"/>
                <a:ea typeface="Calibri" panose="020F0502020204030204" pitchFamily="34" charset="0"/>
                <a:cs typeface="Times New Roman" pitchFamily="18" charset="0"/>
              </a:rPr>
              <a:t>triển</a:t>
            </a:r>
            <a:r>
              <a:rPr lang="en-US" sz="2600" dirty="0">
                <a:solidFill>
                  <a:srgbClr val="FF0000"/>
                </a:solidFill>
                <a:latin typeface="Times New Roman" pitchFamily="18" charset="0"/>
                <a:ea typeface="Calibri" panose="020F0502020204030204" pitchFamily="34" charset="0"/>
                <a:cs typeface="Times New Roman" pitchFamily="18" charset="0"/>
              </a:rPr>
              <a:t> </a:t>
            </a:r>
            <a:r>
              <a:rPr lang="en-US" sz="2600" dirty="0" err="1">
                <a:solidFill>
                  <a:srgbClr val="FF0000"/>
                </a:solidFill>
                <a:latin typeface="Times New Roman" pitchFamily="18" charset="0"/>
                <a:ea typeface="Calibri" panose="020F0502020204030204" pitchFamily="34" charset="0"/>
                <a:cs typeface="Times New Roman" pitchFamily="18" charset="0"/>
              </a:rPr>
              <a:t>tốt</a:t>
            </a:r>
            <a:r>
              <a:rPr lang="en-US" sz="2600" dirty="0">
                <a:solidFill>
                  <a:srgbClr val="FF0000"/>
                </a:solidFill>
                <a:latin typeface="Times New Roman" pitchFamily="18" charset="0"/>
                <a:ea typeface="Calibri" panose="020F0502020204030204" pitchFamily="34" charset="0"/>
                <a:cs typeface="Times New Roman" pitchFamily="18" charset="0"/>
              </a:rPr>
              <a:t> </a:t>
            </a:r>
            <a:r>
              <a:rPr lang="en-US" sz="2600" dirty="0" err="1">
                <a:solidFill>
                  <a:srgbClr val="FF0000"/>
                </a:solidFill>
                <a:latin typeface="Times New Roman" pitchFamily="18" charset="0"/>
                <a:ea typeface="Calibri" panose="020F0502020204030204" pitchFamily="34" charset="0"/>
                <a:cs typeface="Times New Roman" pitchFamily="18" charset="0"/>
              </a:rPr>
              <a:t>hơn</a:t>
            </a:r>
            <a:r>
              <a:rPr lang="en-US" sz="2600" dirty="0">
                <a:solidFill>
                  <a:srgbClr val="FF0000"/>
                </a:solidFill>
                <a:latin typeface="Times New Roman" pitchFamily="18" charset="0"/>
                <a:ea typeface="Calibri" panose="020F0502020204030204" pitchFamily="34" charset="0"/>
                <a:cs typeface="Times New Roman" pitchFamily="18" charset="0"/>
              </a:rPr>
              <a:t> </a:t>
            </a:r>
            <a:r>
              <a:rPr lang="en-US" sz="2600" dirty="0" err="1">
                <a:solidFill>
                  <a:srgbClr val="FF0000"/>
                </a:solidFill>
                <a:latin typeface="Times New Roman" pitchFamily="18" charset="0"/>
                <a:ea typeface="Calibri" panose="020F0502020204030204" pitchFamily="34" charset="0"/>
                <a:cs typeface="Times New Roman" pitchFamily="18" charset="0"/>
              </a:rPr>
              <a:t>cây</a:t>
            </a:r>
            <a:r>
              <a:rPr lang="en-US" sz="2600" dirty="0">
                <a:solidFill>
                  <a:srgbClr val="FF0000"/>
                </a:solidFill>
                <a:latin typeface="Times New Roman" pitchFamily="18" charset="0"/>
                <a:ea typeface="Calibri" panose="020F0502020204030204" pitchFamily="34" charset="0"/>
                <a:cs typeface="Times New Roman" pitchFamily="18" charset="0"/>
              </a:rPr>
              <a:t> non </a:t>
            </a:r>
            <a:r>
              <a:rPr lang="en-US" sz="2600" dirty="0" err="1">
                <a:solidFill>
                  <a:srgbClr val="FF0000"/>
                </a:solidFill>
                <a:latin typeface="Times New Roman" pitchFamily="18" charset="0"/>
                <a:ea typeface="Calibri" panose="020F0502020204030204" pitchFamily="34" charset="0"/>
                <a:cs typeface="Times New Roman" pitchFamily="18" charset="0"/>
              </a:rPr>
              <a:t>mọc</a:t>
            </a:r>
            <a:r>
              <a:rPr lang="en-US" sz="2600" dirty="0">
                <a:solidFill>
                  <a:srgbClr val="FF0000"/>
                </a:solidFill>
                <a:latin typeface="Times New Roman" pitchFamily="18" charset="0"/>
                <a:ea typeface="Calibri" panose="020F0502020204030204" pitchFamily="34" charset="0"/>
                <a:cs typeface="Times New Roman" pitchFamily="18" charset="0"/>
              </a:rPr>
              <a:t> ở </a:t>
            </a:r>
            <a:r>
              <a:rPr lang="en-US" sz="2600" dirty="0" err="1">
                <a:solidFill>
                  <a:srgbClr val="FF0000"/>
                </a:solidFill>
                <a:latin typeface="Times New Roman" pitchFamily="18" charset="0"/>
                <a:ea typeface="Calibri" panose="020F0502020204030204" pitchFamily="34" charset="0"/>
                <a:cs typeface="Times New Roman" pitchFamily="18" charset="0"/>
              </a:rPr>
              <a:t>nơi</a:t>
            </a:r>
            <a:r>
              <a:rPr lang="en-US" sz="2600" dirty="0">
                <a:solidFill>
                  <a:srgbClr val="FF0000"/>
                </a:solidFill>
                <a:latin typeface="Times New Roman" pitchFamily="18" charset="0"/>
                <a:ea typeface="Calibri" panose="020F0502020204030204" pitchFamily="34" charset="0"/>
                <a:cs typeface="Times New Roman" pitchFamily="18" charset="0"/>
              </a:rPr>
              <a:t> </a:t>
            </a:r>
            <a:r>
              <a:rPr lang="en-US" sz="2600" dirty="0" err="1">
                <a:solidFill>
                  <a:srgbClr val="FF0000"/>
                </a:solidFill>
                <a:latin typeface="Times New Roman" pitchFamily="18" charset="0"/>
                <a:ea typeface="Calibri" panose="020F0502020204030204" pitchFamily="34" charset="0"/>
                <a:cs typeface="Times New Roman" pitchFamily="18" charset="0"/>
              </a:rPr>
              <a:t>thiếu</a:t>
            </a:r>
            <a:r>
              <a:rPr lang="en-US" sz="2600" dirty="0">
                <a:solidFill>
                  <a:srgbClr val="FF0000"/>
                </a:solidFill>
                <a:latin typeface="Times New Roman" pitchFamily="18" charset="0"/>
                <a:ea typeface="Calibri" panose="020F0502020204030204" pitchFamily="34" charset="0"/>
                <a:cs typeface="Times New Roman" pitchFamily="18" charset="0"/>
              </a:rPr>
              <a:t> </a:t>
            </a:r>
            <a:r>
              <a:rPr lang="en-US" sz="2600" dirty="0" err="1">
                <a:solidFill>
                  <a:srgbClr val="FF0000"/>
                </a:solidFill>
                <a:latin typeface="Times New Roman" pitchFamily="18" charset="0"/>
                <a:ea typeface="Calibri" panose="020F0502020204030204" pitchFamily="34" charset="0"/>
                <a:cs typeface="Times New Roman" pitchFamily="18" charset="0"/>
              </a:rPr>
              <a:t>ánh</a:t>
            </a:r>
            <a:r>
              <a:rPr lang="en-US" sz="2600" dirty="0">
                <a:solidFill>
                  <a:srgbClr val="FF0000"/>
                </a:solidFill>
                <a:latin typeface="Times New Roman" pitchFamily="18" charset="0"/>
                <a:ea typeface="Calibri" panose="020F0502020204030204" pitchFamily="34" charset="0"/>
                <a:cs typeface="Times New Roman" pitchFamily="18" charset="0"/>
              </a:rPr>
              <a:t> </a:t>
            </a:r>
            <a:r>
              <a:rPr lang="en-US" sz="2600" dirty="0" err="1">
                <a:solidFill>
                  <a:srgbClr val="FF0000"/>
                </a:solidFill>
                <a:latin typeface="Times New Roman" pitchFamily="18" charset="0"/>
                <a:ea typeface="Calibri" panose="020F0502020204030204" pitchFamily="34" charset="0"/>
                <a:cs typeface="Times New Roman" pitchFamily="18" charset="0"/>
              </a:rPr>
              <a:t>sáng</a:t>
            </a:r>
            <a:r>
              <a:rPr lang="en-US" sz="2600" dirty="0">
                <a:solidFill>
                  <a:srgbClr val="FF0000"/>
                </a:solidFill>
                <a:latin typeface="Times New Roman" pitchFamily="18" charset="0"/>
                <a:ea typeface="Calibri" panose="020F0502020204030204" pitchFamily="34" charset="0"/>
                <a:cs typeface="Times New Roman" pitchFamily="18" charset="0"/>
              </a:rPr>
              <a:t> </a:t>
            </a:r>
            <a:r>
              <a:rPr lang="en-US" sz="2600" dirty="0" err="1">
                <a:solidFill>
                  <a:srgbClr val="FF0000"/>
                </a:solidFill>
                <a:latin typeface="Times New Roman" pitchFamily="18" charset="0"/>
                <a:ea typeface="Calibri" panose="020F0502020204030204" pitchFamily="34" charset="0"/>
                <a:cs typeface="Times New Roman" pitchFamily="18" charset="0"/>
              </a:rPr>
              <a:t>mặt</a:t>
            </a:r>
            <a:r>
              <a:rPr lang="en-US" sz="2600" dirty="0">
                <a:solidFill>
                  <a:srgbClr val="FF0000"/>
                </a:solidFill>
                <a:latin typeface="Times New Roman" pitchFamily="18" charset="0"/>
                <a:ea typeface="Calibri" panose="020F0502020204030204" pitchFamily="34" charset="0"/>
                <a:cs typeface="Times New Roman" pitchFamily="18" charset="0"/>
              </a:rPr>
              <a:t> </a:t>
            </a:r>
            <a:r>
              <a:rPr lang="en-US" sz="2600" dirty="0" err="1">
                <a:solidFill>
                  <a:srgbClr val="FF0000"/>
                </a:solidFill>
                <a:latin typeface="Times New Roman" pitchFamily="18" charset="0"/>
                <a:ea typeface="Calibri" panose="020F0502020204030204" pitchFamily="34" charset="0"/>
                <a:cs typeface="Times New Roman" pitchFamily="18" charset="0"/>
              </a:rPr>
              <a:t>trời</a:t>
            </a:r>
            <a:r>
              <a:rPr lang="en-US" sz="2600" dirty="0">
                <a:solidFill>
                  <a:srgbClr val="FF0000"/>
                </a:solidFill>
                <a:latin typeface="Times New Roman" pitchFamily="18" charset="0"/>
                <a:ea typeface="Calibri" panose="020F0502020204030204" pitchFamily="34" charset="0"/>
                <a:cs typeface="Times New Roman" pitchFamily="18" charset="0"/>
              </a:rPr>
              <a:t> .</a:t>
            </a:r>
          </a:p>
          <a:p>
            <a:pPr algn="just">
              <a:lnSpc>
                <a:spcPct val="130000"/>
              </a:lnSpc>
              <a:spcAft>
                <a:spcPts val="1000"/>
              </a:spcAft>
              <a:buFontTx/>
              <a:buChar char="-"/>
            </a:pPr>
            <a:r>
              <a:rPr lang="en-US" sz="2600" dirty="0">
                <a:solidFill>
                  <a:srgbClr val="FF0000"/>
                </a:solidFill>
                <a:effectLst/>
                <a:latin typeface="Times New Roman" pitchFamily="18" charset="0"/>
                <a:ea typeface="Calibri" panose="020F0502020204030204" pitchFamily="34" charset="0"/>
                <a:cs typeface="Times New Roman" pitchFamily="18" charset="0"/>
              </a:rPr>
              <a:t> </a:t>
            </a:r>
            <a:r>
              <a:rPr lang="en-US" sz="2600" dirty="0" err="1">
                <a:solidFill>
                  <a:srgbClr val="FF0000"/>
                </a:solidFill>
                <a:effectLst/>
                <a:latin typeface="Times New Roman" pitchFamily="18" charset="0"/>
                <a:ea typeface="Calibri" panose="020F0502020204030204" pitchFamily="34" charset="0"/>
                <a:cs typeface="Times New Roman" pitchFamily="18" charset="0"/>
              </a:rPr>
              <a:t>Bước</a:t>
            </a:r>
            <a:r>
              <a:rPr lang="en-US" sz="2600" dirty="0">
                <a:solidFill>
                  <a:srgbClr val="FF0000"/>
                </a:solidFill>
                <a:effectLst/>
                <a:latin typeface="Times New Roman" pitchFamily="18" charset="0"/>
                <a:ea typeface="Calibri" panose="020F0502020204030204" pitchFamily="34" charset="0"/>
                <a:cs typeface="Times New Roman" pitchFamily="18" charset="0"/>
              </a:rPr>
              <a:t> 3: </a:t>
            </a:r>
            <a:r>
              <a:rPr lang="en-US" sz="2600" b="1" dirty="0" err="1">
                <a:effectLst/>
                <a:latin typeface="Times New Roman" pitchFamily="18" charset="0"/>
                <a:ea typeface="Calibri" panose="020F0502020204030204" pitchFamily="34" charset="0"/>
                <a:cs typeface="Times New Roman" pitchFamily="18" charset="0"/>
              </a:rPr>
              <a:t>Kiểm</a:t>
            </a:r>
            <a:r>
              <a:rPr lang="en-US" sz="2600" b="1" dirty="0">
                <a:effectLst/>
                <a:latin typeface="Times New Roman" pitchFamily="18" charset="0"/>
                <a:ea typeface="Calibri" panose="020F0502020204030204" pitchFamily="34" charset="0"/>
                <a:cs typeface="Times New Roman" pitchFamily="18" charset="0"/>
              </a:rPr>
              <a:t> </a:t>
            </a:r>
            <a:r>
              <a:rPr lang="en-US" sz="2600" b="1" dirty="0" err="1">
                <a:effectLst/>
                <a:latin typeface="Times New Roman" pitchFamily="18" charset="0"/>
                <a:ea typeface="Calibri" panose="020F0502020204030204" pitchFamily="34" charset="0"/>
                <a:cs typeface="Times New Roman" pitchFamily="18" charset="0"/>
              </a:rPr>
              <a:t>tra</a:t>
            </a:r>
            <a:r>
              <a:rPr lang="en-US" sz="2600" b="1" dirty="0">
                <a:effectLst/>
                <a:latin typeface="Times New Roman" pitchFamily="18" charset="0"/>
                <a:ea typeface="Calibri" panose="020F0502020204030204" pitchFamily="34" charset="0"/>
                <a:cs typeface="Times New Roman" pitchFamily="18" charset="0"/>
              </a:rPr>
              <a:t> </a:t>
            </a:r>
            <a:r>
              <a:rPr lang="en-US" sz="2600" b="1" dirty="0" err="1">
                <a:effectLst/>
                <a:latin typeface="Times New Roman" pitchFamily="18" charset="0"/>
                <a:ea typeface="Calibri" panose="020F0502020204030204" pitchFamily="34" charset="0"/>
                <a:cs typeface="Times New Roman" pitchFamily="18" charset="0"/>
              </a:rPr>
              <a:t>giả</a:t>
            </a:r>
            <a:r>
              <a:rPr lang="en-US" sz="2600" b="1" dirty="0">
                <a:effectLst/>
                <a:latin typeface="Times New Roman" pitchFamily="18" charset="0"/>
                <a:ea typeface="Calibri" panose="020F0502020204030204" pitchFamily="34" charset="0"/>
                <a:cs typeface="Times New Roman" pitchFamily="18" charset="0"/>
              </a:rPr>
              <a:t> </a:t>
            </a:r>
            <a:r>
              <a:rPr lang="en-US" sz="2600" b="1" dirty="0" err="1">
                <a:effectLst/>
                <a:latin typeface="Times New Roman" pitchFamily="18" charset="0"/>
                <a:ea typeface="Calibri" panose="020F0502020204030204" pitchFamily="34" charset="0"/>
                <a:cs typeface="Times New Roman" pitchFamily="18" charset="0"/>
              </a:rPr>
              <a:t>thiết</a:t>
            </a:r>
            <a:r>
              <a:rPr lang="en-US" sz="2600" dirty="0">
                <a:solidFill>
                  <a:srgbClr val="FF0000"/>
                </a:solidFill>
                <a:effectLst/>
                <a:latin typeface="Times New Roman" pitchFamily="18" charset="0"/>
                <a:ea typeface="Calibri" panose="020F0502020204030204" pitchFamily="34" charset="0"/>
                <a:cs typeface="Times New Roman" pitchFamily="18" charset="0"/>
              </a:rPr>
              <a:t>: </a:t>
            </a:r>
            <a:r>
              <a:rPr lang="en-US" sz="2600" dirty="0" err="1">
                <a:solidFill>
                  <a:srgbClr val="FF0000"/>
                </a:solidFill>
                <a:effectLst/>
                <a:latin typeface="Times New Roman" pitchFamily="18" charset="0"/>
                <a:ea typeface="Calibri" panose="020F0502020204030204" pitchFamily="34" charset="0"/>
                <a:cs typeface="Times New Roman" pitchFamily="18" charset="0"/>
              </a:rPr>
              <a:t>trồng</a:t>
            </a:r>
            <a:r>
              <a:rPr lang="en-US" sz="2600" dirty="0">
                <a:solidFill>
                  <a:srgbClr val="FF0000"/>
                </a:solidFill>
                <a:effectLst/>
                <a:latin typeface="Times New Roman" pitchFamily="18" charset="0"/>
                <a:ea typeface="Calibri" panose="020F0502020204030204" pitchFamily="34" charset="0"/>
                <a:cs typeface="Times New Roman" pitchFamily="18" charset="0"/>
              </a:rPr>
              <a:t> 10 </a:t>
            </a:r>
            <a:r>
              <a:rPr lang="en-US" sz="2600" dirty="0" err="1">
                <a:solidFill>
                  <a:srgbClr val="FF0000"/>
                </a:solidFill>
                <a:effectLst/>
                <a:latin typeface="Times New Roman" pitchFamily="18" charset="0"/>
                <a:ea typeface="Calibri" panose="020F0502020204030204" pitchFamily="34" charset="0"/>
                <a:cs typeface="Times New Roman" pitchFamily="18" charset="0"/>
              </a:rPr>
              <a:t>hạt</a:t>
            </a:r>
            <a:r>
              <a:rPr lang="en-US" sz="2600" dirty="0">
                <a:solidFill>
                  <a:srgbClr val="FF0000"/>
                </a:solidFill>
                <a:effectLst/>
                <a:latin typeface="Times New Roman" pitchFamily="18" charset="0"/>
                <a:ea typeface="Calibri" panose="020F0502020204030204" pitchFamily="34" charset="0"/>
                <a:cs typeface="Times New Roman" pitchFamily="18" charset="0"/>
              </a:rPr>
              <a:t> </a:t>
            </a:r>
            <a:r>
              <a:rPr lang="en-US" sz="2600" dirty="0" err="1">
                <a:solidFill>
                  <a:srgbClr val="FF0000"/>
                </a:solidFill>
                <a:effectLst/>
                <a:latin typeface="Times New Roman" pitchFamily="18" charset="0"/>
                <a:ea typeface="Calibri" panose="020F0502020204030204" pitchFamily="34" charset="0"/>
                <a:cs typeface="Times New Roman" pitchFamily="18" charset="0"/>
              </a:rPr>
              <a:t>đỗ</a:t>
            </a:r>
            <a:r>
              <a:rPr lang="en-US" sz="2600" dirty="0">
                <a:solidFill>
                  <a:srgbClr val="FF0000"/>
                </a:solidFill>
                <a:effectLst/>
                <a:latin typeface="Times New Roman" pitchFamily="18" charset="0"/>
                <a:ea typeface="Calibri" panose="020F0502020204030204" pitchFamily="34" charset="0"/>
                <a:cs typeface="Times New Roman" pitchFamily="18" charset="0"/>
              </a:rPr>
              <a:t> </a:t>
            </a:r>
            <a:r>
              <a:rPr lang="en-US" sz="2600" dirty="0" err="1">
                <a:solidFill>
                  <a:srgbClr val="FF0000"/>
                </a:solidFill>
                <a:effectLst/>
                <a:latin typeface="Times New Roman" pitchFamily="18" charset="0"/>
                <a:ea typeface="Calibri" panose="020F0502020204030204" pitchFamily="34" charset="0"/>
                <a:cs typeface="Times New Roman" pitchFamily="18" charset="0"/>
              </a:rPr>
              <a:t>vào</a:t>
            </a:r>
            <a:r>
              <a:rPr lang="en-US" sz="2600" dirty="0">
                <a:solidFill>
                  <a:srgbClr val="FF0000"/>
                </a:solidFill>
                <a:effectLst/>
                <a:latin typeface="Times New Roman" pitchFamily="18" charset="0"/>
                <a:ea typeface="Calibri" panose="020F0502020204030204" pitchFamily="34" charset="0"/>
                <a:cs typeface="Times New Roman" pitchFamily="18" charset="0"/>
              </a:rPr>
              <a:t> 10 </a:t>
            </a:r>
            <a:r>
              <a:rPr lang="en-US" sz="2600" dirty="0" err="1">
                <a:solidFill>
                  <a:srgbClr val="FF0000"/>
                </a:solidFill>
                <a:effectLst/>
                <a:latin typeface="Times New Roman" pitchFamily="18" charset="0"/>
                <a:ea typeface="Calibri" panose="020F0502020204030204" pitchFamily="34" charset="0"/>
                <a:cs typeface="Times New Roman" pitchFamily="18" charset="0"/>
              </a:rPr>
              <a:t>chậu</a:t>
            </a:r>
            <a:r>
              <a:rPr lang="en-US" sz="2600" dirty="0">
                <a:solidFill>
                  <a:srgbClr val="FF0000"/>
                </a:solidFill>
                <a:effectLst/>
                <a:latin typeface="Times New Roman" pitchFamily="18" charset="0"/>
                <a:ea typeface="Calibri" panose="020F0502020204030204" pitchFamily="34" charset="0"/>
                <a:cs typeface="Times New Roman" pitchFamily="18" charset="0"/>
              </a:rPr>
              <a:t> </a:t>
            </a:r>
            <a:r>
              <a:rPr lang="en-US" sz="2600" dirty="0" err="1">
                <a:solidFill>
                  <a:srgbClr val="FF0000"/>
                </a:solidFill>
                <a:effectLst/>
                <a:latin typeface="Times New Roman" pitchFamily="18" charset="0"/>
                <a:ea typeface="Calibri" panose="020F0502020204030204" pitchFamily="34" charset="0"/>
                <a:cs typeface="Times New Roman" pitchFamily="18" charset="0"/>
              </a:rPr>
              <a:t>như</a:t>
            </a:r>
            <a:r>
              <a:rPr lang="en-US" sz="2600" dirty="0">
                <a:solidFill>
                  <a:srgbClr val="FF0000"/>
                </a:solidFill>
                <a:effectLst/>
                <a:latin typeface="Times New Roman" pitchFamily="18" charset="0"/>
                <a:ea typeface="Calibri" panose="020F0502020204030204" pitchFamily="34" charset="0"/>
                <a:cs typeface="Times New Roman" pitchFamily="18" charset="0"/>
              </a:rPr>
              <a:t> </a:t>
            </a:r>
            <a:r>
              <a:rPr lang="en-US" sz="2600" dirty="0" err="1">
                <a:solidFill>
                  <a:srgbClr val="FF0000"/>
                </a:solidFill>
                <a:effectLst/>
                <a:latin typeface="Times New Roman" pitchFamily="18" charset="0"/>
                <a:ea typeface="Calibri" panose="020F0502020204030204" pitchFamily="34" charset="0"/>
                <a:cs typeface="Times New Roman" pitchFamily="18" charset="0"/>
              </a:rPr>
              <a:t>mô</a:t>
            </a:r>
            <a:r>
              <a:rPr lang="en-US" sz="2600" dirty="0">
                <a:solidFill>
                  <a:srgbClr val="FF0000"/>
                </a:solidFill>
                <a:effectLst/>
                <a:latin typeface="Times New Roman" pitchFamily="18" charset="0"/>
                <a:ea typeface="Calibri" panose="020F0502020204030204" pitchFamily="34" charset="0"/>
                <a:cs typeface="Times New Roman" pitchFamily="18" charset="0"/>
              </a:rPr>
              <a:t> </a:t>
            </a:r>
            <a:r>
              <a:rPr lang="en-US" sz="2600" dirty="0" err="1">
                <a:solidFill>
                  <a:srgbClr val="FF0000"/>
                </a:solidFill>
                <a:effectLst/>
                <a:latin typeface="Times New Roman" pitchFamily="18" charset="0"/>
                <a:ea typeface="Calibri" panose="020F0502020204030204" pitchFamily="34" charset="0"/>
                <a:cs typeface="Times New Roman" pitchFamily="18" charset="0"/>
              </a:rPr>
              <a:t>tả</a:t>
            </a:r>
            <a:r>
              <a:rPr lang="en-US" sz="2600" dirty="0">
                <a:solidFill>
                  <a:srgbClr val="FF0000"/>
                </a:solidFill>
                <a:effectLst/>
                <a:latin typeface="Times New Roman" pitchFamily="18" charset="0"/>
                <a:ea typeface="Calibri" panose="020F0502020204030204" pitchFamily="34" charset="0"/>
                <a:cs typeface="Times New Roman" pitchFamily="18" charset="0"/>
              </a:rPr>
              <a:t> ở </a:t>
            </a:r>
            <a:r>
              <a:rPr lang="en-US" sz="2600" dirty="0" err="1">
                <a:solidFill>
                  <a:srgbClr val="FF0000"/>
                </a:solidFill>
                <a:effectLst/>
                <a:latin typeface="Times New Roman" pitchFamily="18" charset="0"/>
                <a:ea typeface="Calibri" panose="020F0502020204030204" pitchFamily="34" charset="0"/>
                <a:cs typeface="Times New Roman" pitchFamily="18" charset="0"/>
              </a:rPr>
              <a:t>trang</a:t>
            </a:r>
            <a:r>
              <a:rPr lang="en-US" sz="2600" dirty="0">
                <a:solidFill>
                  <a:srgbClr val="FF0000"/>
                </a:solidFill>
                <a:effectLst/>
                <a:latin typeface="Times New Roman" pitchFamily="18" charset="0"/>
                <a:ea typeface="Calibri" panose="020F0502020204030204" pitchFamily="34" charset="0"/>
                <a:cs typeface="Times New Roman" pitchFamily="18" charset="0"/>
              </a:rPr>
              <a:t> 6 SGK.</a:t>
            </a:r>
          </a:p>
          <a:p>
            <a:pPr algn="just">
              <a:lnSpc>
                <a:spcPct val="130000"/>
              </a:lnSpc>
              <a:spcAft>
                <a:spcPts val="1000"/>
              </a:spcAft>
              <a:buFontTx/>
              <a:buChar char="-"/>
            </a:pPr>
            <a:r>
              <a:rPr lang="en-US" sz="2600" dirty="0">
                <a:solidFill>
                  <a:srgbClr val="FF0000"/>
                </a:solidFill>
                <a:latin typeface="Times New Roman" pitchFamily="18" charset="0"/>
                <a:ea typeface="Calibri" panose="020F0502020204030204" pitchFamily="34" charset="0"/>
                <a:cs typeface="Times New Roman" pitchFamily="18" charset="0"/>
              </a:rPr>
              <a:t> </a:t>
            </a:r>
            <a:r>
              <a:rPr lang="en-US" sz="2600" dirty="0" err="1">
                <a:solidFill>
                  <a:srgbClr val="FF0000"/>
                </a:solidFill>
                <a:latin typeface="Times New Roman" pitchFamily="18" charset="0"/>
                <a:ea typeface="Calibri" panose="020F0502020204030204" pitchFamily="34" charset="0"/>
                <a:cs typeface="Times New Roman" pitchFamily="18" charset="0"/>
              </a:rPr>
              <a:t>Bước</a:t>
            </a:r>
            <a:r>
              <a:rPr lang="en-US" sz="2600" dirty="0">
                <a:solidFill>
                  <a:srgbClr val="FF0000"/>
                </a:solidFill>
                <a:latin typeface="Times New Roman" pitchFamily="18" charset="0"/>
                <a:ea typeface="Calibri" panose="020F0502020204030204" pitchFamily="34" charset="0"/>
                <a:cs typeface="Times New Roman" pitchFamily="18" charset="0"/>
              </a:rPr>
              <a:t> 4: </a:t>
            </a:r>
            <a:r>
              <a:rPr lang="en-US" sz="2600" b="1" dirty="0" err="1">
                <a:latin typeface="Times New Roman" pitchFamily="18" charset="0"/>
                <a:ea typeface="Calibri" panose="020F0502020204030204" pitchFamily="34" charset="0"/>
                <a:cs typeface="Times New Roman" pitchFamily="18" charset="0"/>
              </a:rPr>
              <a:t>Phân</a:t>
            </a:r>
            <a:r>
              <a:rPr lang="en-US" sz="2600" b="1" dirty="0">
                <a:latin typeface="Times New Roman" pitchFamily="18" charset="0"/>
                <a:ea typeface="Calibri" panose="020F0502020204030204" pitchFamily="34" charset="0"/>
                <a:cs typeface="Times New Roman" pitchFamily="18" charset="0"/>
              </a:rPr>
              <a:t> </a:t>
            </a:r>
            <a:r>
              <a:rPr lang="en-US" sz="2600" b="1" dirty="0" err="1">
                <a:latin typeface="Times New Roman" pitchFamily="18" charset="0"/>
                <a:ea typeface="Calibri" panose="020F0502020204030204" pitchFamily="34" charset="0"/>
                <a:cs typeface="Times New Roman" pitchFamily="18" charset="0"/>
              </a:rPr>
              <a:t>tích</a:t>
            </a:r>
            <a:r>
              <a:rPr lang="en-US" sz="2600" b="1" dirty="0">
                <a:latin typeface="Times New Roman" pitchFamily="18" charset="0"/>
                <a:ea typeface="Calibri" panose="020F0502020204030204" pitchFamily="34" charset="0"/>
                <a:cs typeface="Times New Roman" pitchFamily="18" charset="0"/>
              </a:rPr>
              <a:t> </a:t>
            </a:r>
            <a:r>
              <a:rPr lang="en-US" sz="2600" b="1" dirty="0" err="1">
                <a:latin typeface="Times New Roman" pitchFamily="18" charset="0"/>
                <a:ea typeface="Calibri" panose="020F0502020204030204" pitchFamily="34" charset="0"/>
                <a:cs typeface="Times New Roman" pitchFamily="18" charset="0"/>
              </a:rPr>
              <a:t>kết</a:t>
            </a:r>
            <a:r>
              <a:rPr lang="en-US" sz="2600" b="1" dirty="0">
                <a:latin typeface="Times New Roman" pitchFamily="18" charset="0"/>
                <a:ea typeface="Calibri" panose="020F0502020204030204" pitchFamily="34" charset="0"/>
                <a:cs typeface="Times New Roman" pitchFamily="18" charset="0"/>
              </a:rPr>
              <a:t> </a:t>
            </a:r>
            <a:r>
              <a:rPr lang="en-US" sz="2600" b="1" dirty="0" err="1">
                <a:latin typeface="Times New Roman" pitchFamily="18" charset="0"/>
                <a:ea typeface="Calibri" panose="020F0502020204030204" pitchFamily="34" charset="0"/>
                <a:cs typeface="Times New Roman" pitchFamily="18" charset="0"/>
              </a:rPr>
              <a:t>quả</a:t>
            </a:r>
            <a:r>
              <a:rPr lang="en-US" sz="2600" dirty="0">
                <a:solidFill>
                  <a:srgbClr val="FF0000"/>
                </a:solidFill>
                <a:latin typeface="Times New Roman" pitchFamily="18" charset="0"/>
                <a:ea typeface="Calibri" panose="020F0502020204030204" pitchFamily="34" charset="0"/>
                <a:cs typeface="Times New Roman" pitchFamily="18" charset="0"/>
              </a:rPr>
              <a:t>: </a:t>
            </a:r>
            <a:r>
              <a:rPr lang="en-US" sz="2600" dirty="0" err="1">
                <a:solidFill>
                  <a:srgbClr val="FF0000"/>
                </a:solidFill>
                <a:latin typeface="Times New Roman" pitchFamily="18" charset="0"/>
                <a:ea typeface="Calibri" panose="020F0502020204030204" pitchFamily="34" charset="0"/>
                <a:cs typeface="Times New Roman" pitchFamily="18" charset="0"/>
              </a:rPr>
              <a:t>Từ</a:t>
            </a:r>
            <a:r>
              <a:rPr lang="en-US" sz="2600" dirty="0">
                <a:solidFill>
                  <a:srgbClr val="FF0000"/>
                </a:solidFill>
                <a:latin typeface="Times New Roman" pitchFamily="18" charset="0"/>
                <a:ea typeface="Calibri" panose="020F0502020204030204" pitchFamily="34" charset="0"/>
                <a:cs typeface="Times New Roman" pitchFamily="18" charset="0"/>
              </a:rPr>
              <a:t> </a:t>
            </a:r>
            <a:r>
              <a:rPr lang="en-US" sz="2600" dirty="0" err="1">
                <a:solidFill>
                  <a:srgbClr val="FF0000"/>
                </a:solidFill>
                <a:latin typeface="Times New Roman" pitchFamily="18" charset="0"/>
                <a:ea typeface="Calibri" panose="020F0502020204030204" pitchFamily="34" charset="0"/>
                <a:cs typeface="Times New Roman" pitchFamily="18" charset="0"/>
              </a:rPr>
              <a:t>chiều</a:t>
            </a:r>
            <a:r>
              <a:rPr lang="en-US" sz="2600" dirty="0">
                <a:solidFill>
                  <a:srgbClr val="FF0000"/>
                </a:solidFill>
                <a:latin typeface="Times New Roman" pitchFamily="18" charset="0"/>
                <a:ea typeface="Calibri" panose="020F0502020204030204" pitchFamily="34" charset="0"/>
                <a:cs typeface="Times New Roman" pitchFamily="18" charset="0"/>
              </a:rPr>
              <a:t> </a:t>
            </a:r>
            <a:r>
              <a:rPr lang="en-US" sz="2600" dirty="0" err="1">
                <a:solidFill>
                  <a:srgbClr val="FF0000"/>
                </a:solidFill>
                <a:latin typeface="Times New Roman" pitchFamily="18" charset="0"/>
                <a:ea typeface="Calibri" panose="020F0502020204030204" pitchFamily="34" charset="0"/>
                <a:cs typeface="Times New Roman" pitchFamily="18" charset="0"/>
              </a:rPr>
              <a:t>cao</a:t>
            </a:r>
            <a:r>
              <a:rPr lang="en-US" sz="2600" dirty="0">
                <a:solidFill>
                  <a:srgbClr val="FF0000"/>
                </a:solidFill>
                <a:latin typeface="Times New Roman" pitchFamily="18" charset="0"/>
                <a:ea typeface="Calibri" panose="020F0502020204030204" pitchFamily="34" charset="0"/>
                <a:cs typeface="Times New Roman" pitchFamily="18" charset="0"/>
              </a:rPr>
              <a:t>, </a:t>
            </a:r>
            <a:r>
              <a:rPr lang="en-US" sz="2600" dirty="0" err="1">
                <a:solidFill>
                  <a:srgbClr val="FF0000"/>
                </a:solidFill>
                <a:latin typeface="Times New Roman" pitchFamily="18" charset="0"/>
                <a:ea typeface="Calibri" panose="020F0502020204030204" pitchFamily="34" charset="0"/>
                <a:cs typeface="Times New Roman" pitchFamily="18" charset="0"/>
              </a:rPr>
              <a:t>cân</a:t>
            </a:r>
            <a:r>
              <a:rPr lang="en-US" sz="2600" dirty="0">
                <a:solidFill>
                  <a:srgbClr val="FF0000"/>
                </a:solidFill>
                <a:latin typeface="Times New Roman" pitchFamily="18" charset="0"/>
                <a:ea typeface="Calibri" panose="020F0502020204030204" pitchFamily="34" charset="0"/>
                <a:cs typeface="Times New Roman" pitchFamily="18" charset="0"/>
              </a:rPr>
              <a:t> </a:t>
            </a:r>
            <a:r>
              <a:rPr lang="en-US" sz="2600" dirty="0" err="1">
                <a:solidFill>
                  <a:srgbClr val="FF0000"/>
                </a:solidFill>
                <a:latin typeface="Times New Roman" pitchFamily="18" charset="0"/>
                <a:ea typeface="Calibri" panose="020F0502020204030204" pitchFamily="34" charset="0"/>
                <a:cs typeface="Times New Roman" pitchFamily="18" charset="0"/>
              </a:rPr>
              <a:t>nặng</a:t>
            </a:r>
            <a:r>
              <a:rPr lang="en-US" sz="2600" dirty="0">
                <a:solidFill>
                  <a:srgbClr val="FF0000"/>
                </a:solidFill>
                <a:latin typeface="Times New Roman" pitchFamily="18" charset="0"/>
                <a:ea typeface="Calibri" panose="020F0502020204030204" pitchFamily="34" charset="0"/>
                <a:cs typeface="Times New Roman" pitchFamily="18" charset="0"/>
              </a:rPr>
              <a:t>…</a:t>
            </a:r>
            <a:r>
              <a:rPr lang="en-US" sz="2600" dirty="0" err="1">
                <a:solidFill>
                  <a:srgbClr val="FF0000"/>
                </a:solidFill>
                <a:latin typeface="Times New Roman" pitchFamily="18" charset="0"/>
                <a:ea typeface="Calibri" panose="020F0502020204030204" pitchFamily="34" charset="0"/>
                <a:cs typeface="Times New Roman" pitchFamily="18" charset="0"/>
              </a:rPr>
              <a:t>của</a:t>
            </a:r>
            <a:r>
              <a:rPr lang="en-US" sz="2600" dirty="0">
                <a:solidFill>
                  <a:srgbClr val="FF0000"/>
                </a:solidFill>
                <a:latin typeface="Times New Roman" pitchFamily="18" charset="0"/>
                <a:ea typeface="Calibri" panose="020F0502020204030204" pitchFamily="34" charset="0"/>
                <a:cs typeface="Times New Roman" pitchFamily="18" charset="0"/>
              </a:rPr>
              <a:t> 10 </a:t>
            </a:r>
            <a:r>
              <a:rPr lang="en-US" sz="2600" dirty="0" err="1">
                <a:solidFill>
                  <a:srgbClr val="FF0000"/>
                </a:solidFill>
                <a:latin typeface="Times New Roman" pitchFamily="18" charset="0"/>
                <a:ea typeface="Calibri" panose="020F0502020204030204" pitchFamily="34" charset="0"/>
                <a:cs typeface="Times New Roman" pitchFamily="18" charset="0"/>
              </a:rPr>
              <a:t>cây</a:t>
            </a:r>
            <a:r>
              <a:rPr lang="en-US" sz="2600" dirty="0">
                <a:solidFill>
                  <a:srgbClr val="FF0000"/>
                </a:solidFill>
                <a:latin typeface="Times New Roman" pitchFamily="18" charset="0"/>
                <a:ea typeface="Calibri" panose="020F0502020204030204" pitchFamily="34" charset="0"/>
                <a:cs typeface="Times New Roman" pitchFamily="18" charset="0"/>
              </a:rPr>
              <a:t>, </a:t>
            </a:r>
            <a:r>
              <a:rPr lang="en-US" sz="2600" dirty="0" err="1">
                <a:solidFill>
                  <a:srgbClr val="FF0000"/>
                </a:solidFill>
                <a:latin typeface="Times New Roman" pitchFamily="18" charset="0"/>
                <a:ea typeface="Calibri" panose="020F0502020204030204" pitchFamily="34" charset="0"/>
                <a:cs typeface="Times New Roman" pitchFamily="18" charset="0"/>
              </a:rPr>
              <a:t>kết</a:t>
            </a:r>
            <a:r>
              <a:rPr lang="en-US" sz="2600" dirty="0">
                <a:solidFill>
                  <a:srgbClr val="FF0000"/>
                </a:solidFill>
                <a:latin typeface="Times New Roman" pitchFamily="18" charset="0"/>
                <a:ea typeface="Calibri" panose="020F0502020204030204" pitchFamily="34" charset="0"/>
                <a:cs typeface="Times New Roman" pitchFamily="18" charset="0"/>
              </a:rPr>
              <a:t> </a:t>
            </a:r>
            <a:r>
              <a:rPr lang="en-US" sz="2600" dirty="0" err="1">
                <a:solidFill>
                  <a:srgbClr val="FF0000"/>
                </a:solidFill>
                <a:latin typeface="Times New Roman" pitchFamily="18" charset="0"/>
                <a:ea typeface="Calibri" panose="020F0502020204030204" pitchFamily="34" charset="0"/>
                <a:cs typeface="Times New Roman" pitchFamily="18" charset="0"/>
              </a:rPr>
              <a:t>luận</a:t>
            </a:r>
            <a:r>
              <a:rPr lang="en-US" sz="2600" dirty="0">
                <a:solidFill>
                  <a:srgbClr val="FF0000"/>
                </a:solidFill>
                <a:latin typeface="Times New Roman" pitchFamily="18" charset="0"/>
                <a:ea typeface="Calibri" panose="020F0502020204030204" pitchFamily="34" charset="0"/>
                <a:cs typeface="Times New Roman" pitchFamily="18" charset="0"/>
              </a:rPr>
              <a:t> </a:t>
            </a:r>
            <a:r>
              <a:rPr lang="en-US" sz="2600" dirty="0" err="1">
                <a:solidFill>
                  <a:srgbClr val="FF0000"/>
                </a:solidFill>
                <a:latin typeface="Times New Roman" pitchFamily="18" charset="0"/>
                <a:ea typeface="Calibri" panose="020F0502020204030204" pitchFamily="34" charset="0"/>
                <a:cs typeface="Times New Roman" pitchFamily="18" charset="0"/>
              </a:rPr>
              <a:t>giả</a:t>
            </a:r>
            <a:r>
              <a:rPr lang="en-US" sz="2600" dirty="0">
                <a:solidFill>
                  <a:srgbClr val="FF0000"/>
                </a:solidFill>
                <a:latin typeface="Times New Roman" pitchFamily="18" charset="0"/>
                <a:ea typeface="Calibri" panose="020F0502020204030204" pitchFamily="34" charset="0"/>
                <a:cs typeface="Times New Roman" pitchFamily="18" charset="0"/>
              </a:rPr>
              <a:t> </a:t>
            </a:r>
            <a:r>
              <a:rPr lang="en-US" sz="2600" dirty="0" err="1">
                <a:solidFill>
                  <a:srgbClr val="FF0000"/>
                </a:solidFill>
                <a:latin typeface="Times New Roman" pitchFamily="18" charset="0"/>
                <a:ea typeface="Calibri" panose="020F0502020204030204" pitchFamily="34" charset="0"/>
                <a:cs typeface="Times New Roman" pitchFamily="18" charset="0"/>
              </a:rPr>
              <a:t>thiết</a:t>
            </a:r>
            <a:r>
              <a:rPr lang="en-US" sz="2600" dirty="0">
                <a:solidFill>
                  <a:srgbClr val="FF0000"/>
                </a:solidFill>
                <a:latin typeface="Times New Roman" pitchFamily="18" charset="0"/>
                <a:ea typeface="Calibri" panose="020F0502020204030204" pitchFamily="34" charset="0"/>
                <a:cs typeface="Times New Roman" pitchFamily="18" charset="0"/>
              </a:rPr>
              <a:t> </a:t>
            </a:r>
            <a:r>
              <a:rPr lang="en-US" sz="2600" dirty="0" err="1">
                <a:solidFill>
                  <a:srgbClr val="FF0000"/>
                </a:solidFill>
                <a:latin typeface="Times New Roman" pitchFamily="18" charset="0"/>
                <a:ea typeface="Calibri" panose="020F0502020204030204" pitchFamily="34" charset="0"/>
                <a:cs typeface="Times New Roman" pitchFamily="18" charset="0"/>
              </a:rPr>
              <a:t>này</a:t>
            </a:r>
            <a:r>
              <a:rPr lang="en-US" sz="2600" dirty="0">
                <a:solidFill>
                  <a:srgbClr val="FF0000"/>
                </a:solidFill>
                <a:latin typeface="Times New Roman" pitchFamily="18" charset="0"/>
                <a:ea typeface="Calibri" panose="020F0502020204030204" pitchFamily="34" charset="0"/>
                <a:cs typeface="Times New Roman" pitchFamily="18" charset="0"/>
              </a:rPr>
              <a:t> </a:t>
            </a:r>
            <a:r>
              <a:rPr lang="en-US" sz="2600" dirty="0" err="1">
                <a:solidFill>
                  <a:srgbClr val="FF0000"/>
                </a:solidFill>
                <a:latin typeface="Times New Roman" pitchFamily="18" charset="0"/>
                <a:ea typeface="Calibri" panose="020F0502020204030204" pitchFamily="34" charset="0"/>
                <a:cs typeface="Times New Roman" pitchFamily="18" charset="0"/>
              </a:rPr>
              <a:t>là</a:t>
            </a:r>
            <a:r>
              <a:rPr lang="en-US" sz="2600" dirty="0">
                <a:solidFill>
                  <a:srgbClr val="FF0000"/>
                </a:solidFill>
                <a:latin typeface="Times New Roman" pitchFamily="18" charset="0"/>
                <a:ea typeface="Calibri" panose="020F0502020204030204" pitchFamily="34" charset="0"/>
                <a:cs typeface="Times New Roman" pitchFamily="18" charset="0"/>
              </a:rPr>
              <a:t> </a:t>
            </a:r>
            <a:r>
              <a:rPr lang="en-US" sz="2600" dirty="0" err="1">
                <a:solidFill>
                  <a:srgbClr val="FF0000"/>
                </a:solidFill>
                <a:latin typeface="Times New Roman" pitchFamily="18" charset="0"/>
                <a:ea typeface="Calibri" panose="020F0502020204030204" pitchFamily="34" charset="0"/>
                <a:cs typeface="Times New Roman" pitchFamily="18" charset="0"/>
              </a:rPr>
              <a:t>đúng</a:t>
            </a:r>
            <a:r>
              <a:rPr lang="en-US" sz="2600" dirty="0">
                <a:solidFill>
                  <a:srgbClr val="FF0000"/>
                </a:solidFill>
                <a:latin typeface="Times New Roman" pitchFamily="18" charset="0"/>
                <a:ea typeface="Calibri" panose="020F0502020204030204" pitchFamily="34" charset="0"/>
                <a:cs typeface="Times New Roman" pitchFamily="18" charset="0"/>
              </a:rPr>
              <a:t>.</a:t>
            </a:r>
            <a:endParaRPr lang="en-US" sz="2600" dirty="0">
              <a:solidFill>
                <a:srgbClr val="FF0000"/>
              </a:solidFill>
              <a:effectLst/>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3358605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50DC46A3-E5D9-47A1-8946-D882E100EF20}"/>
              </a:ext>
            </a:extLst>
          </p:cNvPr>
          <p:cNvGraphicFramePr/>
          <p:nvPr>
            <p:extLst>
              <p:ext uri="{D42A27DB-BD31-4B8C-83A1-F6EECF244321}">
                <p14:modId xmlns:p14="http://schemas.microsoft.com/office/powerpoint/2010/main" val="2953333603"/>
              </p:ext>
            </p:extLst>
          </p:nvPr>
        </p:nvGraphicFramePr>
        <p:xfrm>
          <a:off x="215153" y="0"/>
          <a:ext cx="11811896" cy="67235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1752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ách trồng đậu đen - Bí quyết &quot;hữu hiệu&quot; mà bạn cần biết - Nuôi trồng">
            <a:extLst>
              <a:ext uri="{FF2B5EF4-FFF2-40B4-BE49-F238E27FC236}">
                <a16:creationId xmlns:a16="http://schemas.microsoft.com/office/drawing/2014/main" id="{21DD3B31-EF44-4BF8-9111-933685DD75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59" y="1296786"/>
            <a:ext cx="5865113" cy="37241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34">
            <a:extLst>
              <a:ext uri="{FF2B5EF4-FFF2-40B4-BE49-F238E27FC236}">
                <a16:creationId xmlns:a16="http://schemas.microsoft.com/office/drawing/2014/main" id="{F4A6706F-DE33-0125-BFF8-92530F30291B}"/>
              </a:ext>
            </a:extLst>
          </p:cNvPr>
          <p:cNvSpPr txBox="1"/>
          <p:nvPr/>
        </p:nvSpPr>
        <p:spPr>
          <a:xfrm>
            <a:off x="-1563213" y="64872"/>
            <a:ext cx="12735518" cy="954107"/>
          </a:xfrm>
          <a:prstGeom prst="rect">
            <a:avLst/>
          </a:prstGeom>
          <a:noFill/>
        </p:spPr>
        <p:txBody>
          <a:bodyPr wrap="square" rtlCol="0">
            <a:spAutoFit/>
          </a:bodyPr>
          <a:lstStyle/>
          <a:p>
            <a:pPr algn="ctr"/>
            <a:r>
              <a:rPr lang="vi-VN" sz="2800" b="1" dirty="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LUYỆN TẬP 2/ SGK/6</a:t>
            </a:r>
          </a:p>
          <a:p>
            <a:pPr algn="ctr"/>
            <a:r>
              <a:rPr lang="vi-VN" sz="2800" b="1" dirty="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Yêu cầu 3. Thực hiện thí nghiệm tại nhà</a:t>
            </a:r>
            <a:endParaRPr lang="x-none" sz="2800" b="1" dirty="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pic>
        <p:nvPicPr>
          <p:cNvPr id="3" name="Picture 2" descr="Hướng dẫn chi tiết CÁCH TRỒNG CÂY ĐẬU XANH TẠI NHÀ">
            <a:extLst>
              <a:ext uri="{FF2B5EF4-FFF2-40B4-BE49-F238E27FC236}">
                <a16:creationId xmlns:a16="http://schemas.microsoft.com/office/drawing/2014/main" id="{02A0D6C0-BC08-01EF-70B4-8DCC9F3A77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026"/>
          <a:stretch/>
        </p:blipFill>
        <p:spPr bwMode="auto">
          <a:xfrm>
            <a:off x="6450676" y="1296787"/>
            <a:ext cx="5070764" cy="37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32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9925855"/>
              </p:ext>
            </p:extLst>
          </p:nvPr>
        </p:nvGraphicFramePr>
        <p:xfrm>
          <a:off x="599089" y="567560"/>
          <a:ext cx="11319643" cy="6182182"/>
        </p:xfrm>
        <a:graphic>
          <a:graphicData uri="http://schemas.openxmlformats.org/drawingml/2006/table">
            <a:tbl>
              <a:tblPr firstRow="1" firstCol="1" bandRow="1">
                <a:tableStyleId>{5940675A-B579-460E-94D1-54222C63F5DA}</a:tableStyleId>
              </a:tblPr>
              <a:tblGrid>
                <a:gridCol w="1891863">
                  <a:extLst>
                    <a:ext uri="{9D8B030D-6E8A-4147-A177-3AD203B41FA5}">
                      <a16:colId xmlns:a16="http://schemas.microsoft.com/office/drawing/2014/main" val="20000"/>
                    </a:ext>
                  </a:extLst>
                </a:gridCol>
                <a:gridCol w="2635521">
                  <a:extLst>
                    <a:ext uri="{9D8B030D-6E8A-4147-A177-3AD203B41FA5}">
                      <a16:colId xmlns:a16="http://schemas.microsoft.com/office/drawing/2014/main" val="20001"/>
                    </a:ext>
                  </a:extLst>
                </a:gridCol>
                <a:gridCol w="2263692">
                  <a:extLst>
                    <a:ext uri="{9D8B030D-6E8A-4147-A177-3AD203B41FA5}">
                      <a16:colId xmlns:a16="http://schemas.microsoft.com/office/drawing/2014/main" val="20002"/>
                    </a:ext>
                  </a:extLst>
                </a:gridCol>
                <a:gridCol w="2263692">
                  <a:extLst>
                    <a:ext uri="{9D8B030D-6E8A-4147-A177-3AD203B41FA5}">
                      <a16:colId xmlns:a16="http://schemas.microsoft.com/office/drawing/2014/main" val="20003"/>
                    </a:ext>
                  </a:extLst>
                </a:gridCol>
                <a:gridCol w="2264875">
                  <a:extLst>
                    <a:ext uri="{9D8B030D-6E8A-4147-A177-3AD203B41FA5}">
                      <a16:colId xmlns:a16="http://schemas.microsoft.com/office/drawing/2014/main" val="20004"/>
                    </a:ext>
                  </a:extLst>
                </a:gridCol>
              </a:tblGrid>
              <a:tr h="478248">
                <a:tc>
                  <a:txBody>
                    <a:bodyPr/>
                    <a:lstStyle/>
                    <a:p>
                      <a:pPr algn="ctr">
                        <a:lnSpc>
                          <a:spcPct val="130000"/>
                        </a:lnSpc>
                        <a:spcAft>
                          <a:spcPts val="0"/>
                        </a:spcAft>
                      </a:pPr>
                      <a:r>
                        <a:rPr lang="vi-VN" sz="1800" b="1" dirty="0">
                          <a:effectLst/>
                        </a:rPr>
                        <a:t>Tiêu chí đánh giá</a:t>
                      </a:r>
                      <a:endParaRPr lang="en-US" sz="1800" b="1" dirty="0">
                        <a:solidFill>
                          <a:schemeClr val="tx1"/>
                        </a:solidFill>
                        <a:effectLst/>
                        <a:latin typeface="+mj-lt"/>
                        <a:ea typeface="Calibri"/>
                        <a:cs typeface="Times New Roman"/>
                      </a:endParaRPr>
                    </a:p>
                  </a:txBody>
                  <a:tcPr marL="46191" marR="46191" marT="0" marB="0" anchor="ctr"/>
                </a:tc>
                <a:tc gridSpan="4">
                  <a:txBody>
                    <a:bodyPr/>
                    <a:lstStyle/>
                    <a:p>
                      <a:pPr algn="ctr">
                        <a:lnSpc>
                          <a:spcPct val="130000"/>
                        </a:lnSpc>
                        <a:spcAft>
                          <a:spcPts val="0"/>
                        </a:spcAft>
                      </a:pPr>
                      <a:r>
                        <a:rPr lang="vi-VN" sz="1800" b="1" dirty="0">
                          <a:effectLst/>
                        </a:rPr>
                        <a:t>Cách đánh giá</a:t>
                      </a:r>
                      <a:endParaRPr lang="en-US" sz="1800" b="1" dirty="0">
                        <a:solidFill>
                          <a:schemeClr val="tx1"/>
                        </a:solidFill>
                        <a:effectLst/>
                        <a:latin typeface="+mj-lt"/>
                        <a:ea typeface="Calibri"/>
                        <a:cs typeface="Times New Roman"/>
                      </a:endParaRPr>
                    </a:p>
                  </a:txBody>
                  <a:tcPr marL="46191" marR="46191"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474920">
                <a:tc>
                  <a:txBody>
                    <a:bodyPr/>
                    <a:lstStyle/>
                    <a:p>
                      <a:pPr algn="ctr">
                        <a:lnSpc>
                          <a:spcPct val="107000"/>
                        </a:lnSpc>
                        <a:spcAft>
                          <a:spcPts val="0"/>
                        </a:spcAft>
                      </a:pPr>
                      <a:r>
                        <a:rPr lang="vi-VN" sz="1800" b="1" dirty="0">
                          <a:effectLst/>
                        </a:rPr>
                        <a:t>1, Báo cáo</a:t>
                      </a:r>
                      <a:endParaRPr lang="en-US" sz="1800" b="1" dirty="0">
                        <a:effectLst/>
                      </a:endParaRPr>
                    </a:p>
                    <a:p>
                      <a:pPr algn="ctr">
                        <a:lnSpc>
                          <a:spcPct val="130000"/>
                        </a:lnSpc>
                        <a:spcAft>
                          <a:spcPts val="0"/>
                        </a:spcAft>
                      </a:pPr>
                      <a:r>
                        <a:rPr lang="nl-NL" sz="1800" b="1" dirty="0">
                          <a:effectLst/>
                        </a:rPr>
                        <a:t> </a:t>
                      </a:r>
                      <a:endParaRPr lang="en-US" sz="1800" b="1" dirty="0">
                        <a:solidFill>
                          <a:schemeClr val="tx1"/>
                        </a:solidFill>
                        <a:effectLst/>
                        <a:latin typeface="+mj-lt"/>
                        <a:ea typeface="Calibri"/>
                        <a:cs typeface="Times New Roman"/>
                      </a:endParaRPr>
                    </a:p>
                  </a:txBody>
                  <a:tcPr marL="46191" marR="46191" marT="0" marB="0" anchor="ctr"/>
                </a:tc>
                <a:tc>
                  <a:txBody>
                    <a:bodyPr/>
                    <a:lstStyle/>
                    <a:p>
                      <a:pPr algn="ctr">
                        <a:lnSpc>
                          <a:spcPct val="130000"/>
                        </a:lnSpc>
                        <a:spcAft>
                          <a:spcPts val="0"/>
                        </a:spcAft>
                      </a:pPr>
                      <a:r>
                        <a:rPr lang="vi-VN" sz="1800" dirty="0">
                          <a:effectLst/>
                        </a:rPr>
                        <a:t>Có đầy đủ, chi tiết, chính xác nội dung các nhiệm vụ 1,2,4</a:t>
                      </a:r>
                      <a:endParaRPr lang="en-US" sz="1800"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dirty="0">
                          <a:effectLst/>
                        </a:rPr>
                        <a:t>Có đầy đủ, khá chi tiết, chính xác nội dung các nhiệm vụ 1,2,4</a:t>
                      </a:r>
                      <a:endParaRPr lang="en-US" sz="1800"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a:effectLst/>
                        </a:rPr>
                        <a:t>Có đầy đủ, nội dung các nhiệm vụ 1,2,4, chưa chi tiết, có 1 số sai sót nhỏ </a:t>
                      </a:r>
                      <a:endParaRPr lang="en-US" sz="180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a:effectLst/>
                        </a:rPr>
                        <a:t>Không đầy đủ, nội dung các nhiệm vụ 1,2,4, chưa chi tiết, có nhiều lỗi sai</a:t>
                      </a:r>
                      <a:endParaRPr lang="en-US" sz="1800">
                        <a:solidFill>
                          <a:schemeClr val="tx1"/>
                        </a:solidFill>
                        <a:effectLst/>
                        <a:latin typeface="+mj-lt"/>
                        <a:ea typeface="Calibri"/>
                        <a:cs typeface="Times New Roman"/>
                      </a:endParaRPr>
                    </a:p>
                  </a:txBody>
                  <a:tcPr marL="46191" marR="46191" marT="0" marB="0"/>
                </a:tc>
                <a:extLst>
                  <a:ext uri="{0D108BD9-81ED-4DB2-BD59-A6C34878D82A}">
                    <a16:rowId xmlns:a16="http://schemas.microsoft.com/office/drawing/2014/main" val="10001"/>
                  </a:ext>
                </a:extLst>
              </a:tr>
              <a:tr h="348571">
                <a:tc>
                  <a:txBody>
                    <a:bodyPr/>
                    <a:lstStyle/>
                    <a:p>
                      <a:pPr algn="ctr">
                        <a:lnSpc>
                          <a:spcPct val="130000"/>
                        </a:lnSpc>
                        <a:spcAft>
                          <a:spcPts val="0"/>
                        </a:spcAft>
                      </a:pPr>
                      <a:r>
                        <a:rPr lang="vi-VN" sz="1800" b="1" dirty="0">
                          <a:effectLst/>
                        </a:rPr>
                        <a:t>5 điểm</a:t>
                      </a:r>
                      <a:endParaRPr lang="en-US" sz="1800" b="1" dirty="0">
                        <a:solidFill>
                          <a:schemeClr val="tx1"/>
                        </a:solidFill>
                        <a:effectLst/>
                        <a:latin typeface="+mj-lt"/>
                        <a:ea typeface="Calibri"/>
                        <a:cs typeface="Times New Roman"/>
                      </a:endParaRPr>
                    </a:p>
                  </a:txBody>
                  <a:tcPr marL="46191" marR="46191" marT="0" marB="0" anchor="ctr"/>
                </a:tc>
                <a:tc>
                  <a:txBody>
                    <a:bodyPr/>
                    <a:lstStyle/>
                    <a:p>
                      <a:pPr algn="ctr">
                        <a:lnSpc>
                          <a:spcPct val="130000"/>
                        </a:lnSpc>
                        <a:spcAft>
                          <a:spcPts val="0"/>
                        </a:spcAft>
                      </a:pPr>
                      <a:r>
                        <a:rPr lang="vi-VN" sz="1800" b="1" dirty="0">
                          <a:effectLst/>
                        </a:rPr>
                        <a:t>5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4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3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1 - 2 điểm</a:t>
                      </a:r>
                      <a:endParaRPr lang="en-US" sz="1800" b="1" dirty="0">
                        <a:solidFill>
                          <a:schemeClr val="tx1"/>
                        </a:solidFill>
                        <a:effectLst/>
                        <a:latin typeface="+mj-lt"/>
                        <a:ea typeface="Calibri"/>
                        <a:cs typeface="Times New Roman"/>
                      </a:endParaRPr>
                    </a:p>
                  </a:txBody>
                  <a:tcPr marL="46191" marR="46191" marT="0" marB="0"/>
                </a:tc>
                <a:extLst>
                  <a:ext uri="{0D108BD9-81ED-4DB2-BD59-A6C34878D82A}">
                    <a16:rowId xmlns:a16="http://schemas.microsoft.com/office/drawing/2014/main" val="10002"/>
                  </a:ext>
                </a:extLst>
              </a:tr>
              <a:tr h="1474920">
                <a:tc>
                  <a:txBody>
                    <a:bodyPr/>
                    <a:lstStyle/>
                    <a:p>
                      <a:pPr algn="ctr">
                        <a:lnSpc>
                          <a:spcPct val="130000"/>
                        </a:lnSpc>
                        <a:spcAft>
                          <a:spcPts val="0"/>
                        </a:spcAft>
                      </a:pPr>
                      <a:r>
                        <a:rPr lang="vi-VN" sz="1800" b="1" dirty="0">
                          <a:effectLst/>
                        </a:rPr>
                        <a:t>2. Thiết kế</a:t>
                      </a:r>
                      <a:endParaRPr lang="en-US" sz="1800" b="1" dirty="0">
                        <a:solidFill>
                          <a:schemeClr val="tx1"/>
                        </a:solidFill>
                        <a:effectLst/>
                        <a:latin typeface="+mj-lt"/>
                        <a:ea typeface="Calibri"/>
                        <a:cs typeface="Times New Roman"/>
                      </a:endParaRPr>
                    </a:p>
                  </a:txBody>
                  <a:tcPr marL="46191" marR="46191" marT="0" marB="0" anchor="ctr"/>
                </a:tc>
                <a:tc>
                  <a:txBody>
                    <a:bodyPr/>
                    <a:lstStyle/>
                    <a:p>
                      <a:pPr algn="ctr">
                        <a:lnSpc>
                          <a:spcPct val="130000"/>
                        </a:lnSpc>
                        <a:spcAft>
                          <a:spcPts val="0"/>
                        </a:spcAft>
                      </a:pPr>
                      <a:r>
                        <a:rPr lang="vi-VN" sz="1800">
                          <a:effectLst/>
                        </a:rPr>
                        <a:t>Hình ảnh hài hòa, thẩm mỹ. Làm nổi bật các nội dung trọng tâm</a:t>
                      </a:r>
                      <a:endParaRPr lang="en-US" sz="180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dirty="0">
                          <a:effectLst/>
                        </a:rPr>
                        <a:t>Hình ảnh chưa thật hài hòa, chưa làm nổi bật các nội dung chính</a:t>
                      </a:r>
                      <a:endParaRPr lang="en-US" sz="1800"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dirty="0">
                          <a:effectLst/>
                        </a:rPr>
                        <a:t>Hình ảnh chưa hài hòa, chưa làm nổi bật các nội dung chính</a:t>
                      </a:r>
                      <a:endParaRPr lang="en-US" sz="1800"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a:effectLst/>
                        </a:rPr>
                        <a:t>Không có tính thẩm mỹ, sơ sài, đơn điệu</a:t>
                      </a:r>
                      <a:endParaRPr lang="en-US" sz="1800">
                        <a:solidFill>
                          <a:schemeClr val="tx1"/>
                        </a:solidFill>
                        <a:effectLst/>
                        <a:latin typeface="+mj-lt"/>
                        <a:ea typeface="Calibri"/>
                        <a:cs typeface="Times New Roman"/>
                      </a:endParaRPr>
                    </a:p>
                  </a:txBody>
                  <a:tcPr marL="46191" marR="46191" marT="0" marB="0"/>
                </a:tc>
                <a:extLst>
                  <a:ext uri="{0D108BD9-81ED-4DB2-BD59-A6C34878D82A}">
                    <a16:rowId xmlns:a16="http://schemas.microsoft.com/office/drawing/2014/main" val="10003"/>
                  </a:ext>
                </a:extLst>
              </a:tr>
              <a:tr h="348571">
                <a:tc>
                  <a:txBody>
                    <a:bodyPr/>
                    <a:lstStyle/>
                    <a:p>
                      <a:pPr algn="ctr">
                        <a:lnSpc>
                          <a:spcPct val="130000"/>
                        </a:lnSpc>
                        <a:spcAft>
                          <a:spcPts val="0"/>
                        </a:spcAft>
                      </a:pPr>
                      <a:r>
                        <a:rPr lang="vi-VN" sz="1800" b="1" dirty="0">
                          <a:effectLst/>
                        </a:rPr>
                        <a:t>2 điểm</a:t>
                      </a:r>
                      <a:endParaRPr lang="en-US" sz="1800" b="1" dirty="0">
                        <a:solidFill>
                          <a:schemeClr val="tx1"/>
                        </a:solidFill>
                        <a:effectLst/>
                        <a:latin typeface="+mj-lt"/>
                        <a:ea typeface="Calibri"/>
                        <a:cs typeface="Times New Roman"/>
                      </a:endParaRPr>
                    </a:p>
                  </a:txBody>
                  <a:tcPr marL="46191" marR="46191" marT="0" marB="0" anchor="ctr"/>
                </a:tc>
                <a:tc>
                  <a:txBody>
                    <a:bodyPr/>
                    <a:lstStyle/>
                    <a:p>
                      <a:pPr algn="ctr">
                        <a:lnSpc>
                          <a:spcPct val="130000"/>
                        </a:lnSpc>
                        <a:spcAft>
                          <a:spcPts val="0"/>
                        </a:spcAft>
                      </a:pPr>
                      <a:r>
                        <a:rPr lang="vi-VN" sz="1800" b="1" dirty="0">
                          <a:effectLst/>
                        </a:rPr>
                        <a:t>2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1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0,75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0,5 điểm</a:t>
                      </a:r>
                      <a:endParaRPr lang="en-US" sz="1800" b="1" dirty="0">
                        <a:solidFill>
                          <a:schemeClr val="tx1"/>
                        </a:solidFill>
                        <a:effectLst/>
                        <a:latin typeface="+mj-lt"/>
                        <a:ea typeface="Calibri"/>
                        <a:cs typeface="Times New Roman"/>
                      </a:endParaRPr>
                    </a:p>
                  </a:txBody>
                  <a:tcPr marL="46191" marR="46191" marT="0" marB="0"/>
                </a:tc>
                <a:extLst>
                  <a:ext uri="{0D108BD9-81ED-4DB2-BD59-A6C34878D82A}">
                    <a16:rowId xmlns:a16="http://schemas.microsoft.com/office/drawing/2014/main" val="10004"/>
                  </a:ext>
                </a:extLst>
              </a:tr>
              <a:tr h="1125860">
                <a:tc>
                  <a:txBody>
                    <a:bodyPr/>
                    <a:lstStyle/>
                    <a:p>
                      <a:pPr algn="ctr">
                        <a:lnSpc>
                          <a:spcPct val="130000"/>
                        </a:lnSpc>
                        <a:spcAft>
                          <a:spcPts val="0"/>
                        </a:spcAft>
                      </a:pPr>
                      <a:r>
                        <a:rPr lang="vi-VN" sz="1800" b="1" dirty="0">
                          <a:effectLst/>
                        </a:rPr>
                        <a:t>3.Thuyết trình</a:t>
                      </a:r>
                      <a:endParaRPr lang="en-US" sz="1800" b="1" dirty="0">
                        <a:solidFill>
                          <a:schemeClr val="tx1"/>
                        </a:solidFill>
                        <a:effectLst/>
                        <a:latin typeface="+mj-lt"/>
                        <a:ea typeface="Calibri"/>
                        <a:cs typeface="Times New Roman"/>
                      </a:endParaRPr>
                    </a:p>
                  </a:txBody>
                  <a:tcPr marL="46191" marR="46191" marT="0" marB="0" anchor="ctr"/>
                </a:tc>
                <a:tc>
                  <a:txBody>
                    <a:bodyPr/>
                    <a:lstStyle/>
                    <a:p>
                      <a:pPr>
                        <a:lnSpc>
                          <a:spcPct val="107000"/>
                        </a:lnSpc>
                        <a:spcAft>
                          <a:spcPts val="0"/>
                        </a:spcAft>
                      </a:pPr>
                      <a:r>
                        <a:rPr lang="vi-VN" sz="1600" dirty="0">
                          <a:effectLst/>
                        </a:rPr>
                        <a:t>Lưu loát, dễ nghe, dễ hiểu, thu hút được người nghe </a:t>
                      </a:r>
                      <a:endParaRPr lang="en-US" sz="1600" dirty="0">
                        <a:effectLst/>
                      </a:endParaRPr>
                    </a:p>
                    <a:p>
                      <a:pPr algn="ctr">
                        <a:lnSpc>
                          <a:spcPct val="130000"/>
                        </a:lnSpc>
                        <a:spcAft>
                          <a:spcPts val="0"/>
                        </a:spcAft>
                      </a:pPr>
                      <a:r>
                        <a:rPr lang="vi-VN" sz="1600" dirty="0">
                          <a:effectLst/>
                        </a:rPr>
                        <a:t>Làm nổi bật các nội dung trọng tâm</a:t>
                      </a:r>
                      <a:endParaRPr lang="en-US" sz="1600" dirty="0">
                        <a:solidFill>
                          <a:schemeClr val="tx1"/>
                        </a:solidFill>
                        <a:effectLst/>
                        <a:latin typeface="+mj-lt"/>
                        <a:ea typeface="Calibri"/>
                        <a:cs typeface="Times New Roman"/>
                      </a:endParaRPr>
                    </a:p>
                  </a:txBody>
                  <a:tcPr marL="46191" marR="46191" marT="0" marB="0"/>
                </a:tc>
                <a:tc>
                  <a:txBody>
                    <a:bodyPr/>
                    <a:lstStyle/>
                    <a:p>
                      <a:pPr>
                        <a:lnSpc>
                          <a:spcPct val="107000"/>
                        </a:lnSpc>
                        <a:spcAft>
                          <a:spcPts val="0"/>
                        </a:spcAft>
                      </a:pPr>
                      <a:r>
                        <a:rPr lang="vi-VN" sz="1800" dirty="0">
                          <a:effectLst/>
                        </a:rPr>
                        <a:t>Lưu loát, chưa thật làm nổi bật được trọng tâm của bài thuyết trình</a:t>
                      </a:r>
                      <a:r>
                        <a:rPr lang="nl-NL" sz="1800" dirty="0">
                          <a:effectLst/>
                        </a:rPr>
                        <a:t> </a:t>
                      </a:r>
                      <a:endParaRPr lang="en-US" sz="1800"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dirty="0">
                          <a:effectLst/>
                        </a:rPr>
                        <a:t>Chưa lưu loát, khá dễ nghe, dễ hiểu. </a:t>
                      </a:r>
                      <a:endParaRPr lang="en-US" sz="1800"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dirty="0">
                          <a:effectLst/>
                        </a:rPr>
                        <a:t>Chưa lưu loát, gây nhàm chán đối với người nghe </a:t>
                      </a:r>
                      <a:endParaRPr lang="en-US" sz="1800" dirty="0">
                        <a:solidFill>
                          <a:schemeClr val="tx1"/>
                        </a:solidFill>
                        <a:effectLst/>
                        <a:latin typeface="+mj-lt"/>
                        <a:ea typeface="Calibri"/>
                        <a:cs typeface="Times New Roman"/>
                      </a:endParaRPr>
                    </a:p>
                  </a:txBody>
                  <a:tcPr marL="46191" marR="46191" marT="0" marB="0"/>
                </a:tc>
                <a:extLst>
                  <a:ext uri="{0D108BD9-81ED-4DB2-BD59-A6C34878D82A}">
                    <a16:rowId xmlns:a16="http://schemas.microsoft.com/office/drawing/2014/main" val="10005"/>
                  </a:ext>
                </a:extLst>
              </a:tr>
              <a:tr h="348571">
                <a:tc>
                  <a:txBody>
                    <a:bodyPr/>
                    <a:lstStyle/>
                    <a:p>
                      <a:pPr algn="ctr">
                        <a:lnSpc>
                          <a:spcPct val="130000"/>
                        </a:lnSpc>
                        <a:spcAft>
                          <a:spcPts val="0"/>
                        </a:spcAft>
                      </a:pPr>
                      <a:r>
                        <a:rPr lang="vi-VN" sz="1800" b="1" dirty="0">
                          <a:effectLst/>
                        </a:rPr>
                        <a:t>3 điểm</a:t>
                      </a:r>
                      <a:endParaRPr lang="en-US" sz="1800" b="1" dirty="0">
                        <a:solidFill>
                          <a:schemeClr val="tx1"/>
                        </a:solidFill>
                        <a:effectLst/>
                        <a:latin typeface="+mj-lt"/>
                        <a:ea typeface="Calibri"/>
                        <a:cs typeface="Times New Roman"/>
                      </a:endParaRPr>
                    </a:p>
                  </a:txBody>
                  <a:tcPr marL="46191" marR="46191" marT="0" marB="0" anchor="ctr"/>
                </a:tc>
                <a:tc>
                  <a:txBody>
                    <a:bodyPr/>
                    <a:lstStyle/>
                    <a:p>
                      <a:pPr algn="ctr">
                        <a:lnSpc>
                          <a:spcPct val="130000"/>
                        </a:lnSpc>
                        <a:spcAft>
                          <a:spcPts val="0"/>
                        </a:spcAft>
                      </a:pPr>
                      <a:r>
                        <a:rPr lang="vi-VN" sz="1800" b="1" dirty="0">
                          <a:effectLst/>
                        </a:rPr>
                        <a:t>3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2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1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0,5 điểm</a:t>
                      </a:r>
                      <a:endParaRPr lang="en-US" sz="1800" b="1" dirty="0">
                        <a:solidFill>
                          <a:schemeClr val="tx1"/>
                        </a:solidFill>
                        <a:effectLst/>
                        <a:latin typeface="+mj-lt"/>
                        <a:ea typeface="Calibri"/>
                        <a:cs typeface="Times New Roman"/>
                      </a:endParaRPr>
                    </a:p>
                  </a:txBody>
                  <a:tcPr marL="46191" marR="46191" marT="0" marB="0"/>
                </a:tc>
                <a:extLst>
                  <a:ext uri="{0D108BD9-81ED-4DB2-BD59-A6C34878D82A}">
                    <a16:rowId xmlns:a16="http://schemas.microsoft.com/office/drawing/2014/main" val="10006"/>
                  </a:ext>
                </a:extLst>
              </a:tr>
              <a:tr h="344811">
                <a:tc gridSpan="5">
                  <a:txBody>
                    <a:bodyPr/>
                    <a:lstStyle/>
                    <a:p>
                      <a:pPr algn="ctr">
                        <a:lnSpc>
                          <a:spcPct val="130000"/>
                        </a:lnSpc>
                        <a:spcAft>
                          <a:spcPts val="0"/>
                        </a:spcAft>
                      </a:pPr>
                      <a:r>
                        <a:rPr lang="en-US" sz="1800" b="1" dirty="0" err="1">
                          <a:solidFill>
                            <a:srgbClr val="FF0000"/>
                          </a:solidFill>
                          <a:effectLst/>
                          <a:latin typeface="Times New Roman" pitchFamily="18" charset="0"/>
                          <a:cs typeface="Times New Roman" pitchFamily="18" charset="0"/>
                        </a:rPr>
                        <a:t>Tổng</a:t>
                      </a:r>
                      <a:r>
                        <a:rPr lang="en-US" sz="1800" b="1" dirty="0">
                          <a:solidFill>
                            <a:srgbClr val="FF0000"/>
                          </a:solidFill>
                          <a:effectLst/>
                          <a:latin typeface="Times New Roman" pitchFamily="18" charset="0"/>
                          <a:cs typeface="Times New Roman" pitchFamily="18" charset="0"/>
                        </a:rPr>
                        <a:t> </a:t>
                      </a:r>
                      <a:r>
                        <a:rPr lang="en-US" sz="1800" b="1" dirty="0" err="1">
                          <a:solidFill>
                            <a:srgbClr val="FF0000"/>
                          </a:solidFill>
                          <a:effectLst/>
                          <a:latin typeface="Times New Roman" pitchFamily="18" charset="0"/>
                          <a:cs typeface="Times New Roman" pitchFamily="18" charset="0"/>
                        </a:rPr>
                        <a:t>điểm</a:t>
                      </a:r>
                      <a:r>
                        <a:rPr lang="en-US" sz="1800" b="1" dirty="0">
                          <a:solidFill>
                            <a:srgbClr val="FF0000"/>
                          </a:solidFill>
                          <a:effectLst/>
                          <a:latin typeface="Times New Roman" pitchFamily="18" charset="0"/>
                          <a:cs typeface="Times New Roman" pitchFamily="18" charset="0"/>
                        </a:rPr>
                        <a:t>: 10 </a:t>
                      </a:r>
                      <a:r>
                        <a:rPr lang="en-US" sz="1800" b="1" dirty="0" err="1">
                          <a:solidFill>
                            <a:srgbClr val="FF0000"/>
                          </a:solidFill>
                          <a:effectLst/>
                          <a:latin typeface="Times New Roman" pitchFamily="18" charset="0"/>
                          <a:cs typeface="Times New Roman" pitchFamily="18" charset="0"/>
                        </a:rPr>
                        <a:t>điểm</a:t>
                      </a:r>
                      <a:endParaRPr lang="en-US" sz="1800" b="1" dirty="0">
                        <a:solidFill>
                          <a:srgbClr val="FF0000"/>
                        </a:solidFill>
                        <a:effectLst/>
                        <a:latin typeface="Times New Roman" pitchFamily="18" charset="0"/>
                        <a:ea typeface="Calibri"/>
                        <a:cs typeface="Times New Roman" pitchFamily="18" charset="0"/>
                      </a:endParaRPr>
                    </a:p>
                  </a:txBody>
                  <a:tcPr marL="46191" marR="46191"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4" name="Rectangle 3"/>
          <p:cNvSpPr/>
          <p:nvPr/>
        </p:nvSpPr>
        <p:spPr>
          <a:xfrm>
            <a:off x="3667901" y="159860"/>
            <a:ext cx="2585964" cy="369332"/>
          </a:xfrm>
          <a:prstGeom prst="rect">
            <a:avLst/>
          </a:prstGeom>
        </p:spPr>
        <p:txBody>
          <a:bodyPr wrap="none">
            <a:spAutoFit/>
          </a:bodyPr>
          <a:lstStyle/>
          <a:p>
            <a:r>
              <a:rPr lang="nl-NL" b="1" dirty="0">
                <a:solidFill>
                  <a:srgbClr val="FF0000"/>
                </a:solidFill>
              </a:rPr>
              <a:t>Phiếu đánh giá sản phẩm</a:t>
            </a:r>
            <a:endParaRPr lang="en-US" dirty="0">
              <a:solidFill>
                <a:srgbClr val="FF0000"/>
              </a:solidFill>
            </a:endParaRPr>
          </a:p>
        </p:txBody>
      </p:sp>
    </p:spTree>
    <p:extLst>
      <p:ext uri="{BB962C8B-B14F-4D97-AF65-F5344CB8AC3E}">
        <p14:creationId xmlns:p14="http://schemas.microsoft.com/office/powerpoint/2010/main" val="2202851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2757" y="1369210"/>
            <a:ext cx="11959243" cy="5314223"/>
          </a:xfrm>
          <a:ln>
            <a:noFill/>
          </a:ln>
        </p:spPr>
        <p:txBody>
          <a:bodyPr>
            <a:normAutofit fontScale="92500" lnSpcReduction="10000"/>
          </a:bodyPr>
          <a:lstStyle/>
          <a:p>
            <a:pPr algn="l"/>
            <a:r>
              <a:rPr lang="en-US" sz="2800" b="1" dirty="0">
                <a:solidFill>
                  <a:srgbClr val="0000FF"/>
                </a:solidFill>
                <a:latin typeface="Times New Roman" pitchFamily="18" charset="0"/>
                <a:cs typeface="Times New Roman" pitchFamily="18" charset="0"/>
              </a:rPr>
              <a:t>1. PHƯƠNG PHÁP TÌM HIỂU TỰ NHIÊN:</a:t>
            </a:r>
          </a:p>
          <a:p>
            <a:pPr algn="l"/>
            <a:r>
              <a:rPr lang="vi-VN"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Bước</a:t>
            </a:r>
            <a:r>
              <a:rPr lang="en-US" sz="2800" b="1" dirty="0">
                <a:solidFill>
                  <a:srgbClr val="0000FF"/>
                </a:solidFill>
                <a:latin typeface="Times New Roman" pitchFamily="18" charset="0"/>
                <a:cs typeface="Times New Roman" pitchFamily="18" charset="0"/>
              </a:rPr>
              <a:t> 1: </a:t>
            </a:r>
            <a:r>
              <a:rPr lang="en-US" sz="2800" dirty="0">
                <a:solidFill>
                  <a:srgbClr val="0000FF"/>
                </a:solidFill>
                <a:latin typeface="Times New Roman" pitchFamily="18" charset="0"/>
                <a:cs typeface="Times New Roman" pitchFamily="18" charset="0"/>
              </a:rPr>
              <a:t>Quan </a:t>
            </a:r>
            <a:r>
              <a:rPr lang="en-US" sz="2800" dirty="0" err="1">
                <a:solidFill>
                  <a:srgbClr val="0000FF"/>
                </a:solidFill>
                <a:latin typeface="Times New Roman" pitchFamily="18" charset="0"/>
                <a:cs typeface="Times New Roman" pitchFamily="18" charset="0"/>
              </a:rPr>
              <a:t>sát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đặt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câu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hỏi</a:t>
            </a:r>
            <a:r>
              <a:rPr lang="en-US" sz="2800" dirty="0">
                <a:solidFill>
                  <a:srgbClr val="0000FF"/>
                </a:solidFill>
                <a:latin typeface="Times New Roman" pitchFamily="18" charset="0"/>
                <a:cs typeface="Times New Roman" pitchFamily="18" charset="0"/>
              </a:rPr>
              <a:t>.		</a:t>
            </a:r>
            <a:endParaRPr lang="vi-VN" sz="2800" dirty="0">
              <a:solidFill>
                <a:srgbClr val="0000FF"/>
              </a:solidFill>
              <a:latin typeface="Times New Roman" pitchFamily="18" charset="0"/>
              <a:cs typeface="Times New Roman" pitchFamily="18" charset="0"/>
            </a:endParaRPr>
          </a:p>
          <a:p>
            <a:pPr algn="l"/>
            <a:r>
              <a:rPr lang="en-US" sz="2800" dirty="0">
                <a:solidFill>
                  <a:srgbClr val="0000FF"/>
                </a:solidFill>
                <a:latin typeface="Times New Roman" pitchFamily="18" charset="0"/>
                <a:cs typeface="Times New Roman" pitchFamily="18" charset="0"/>
              </a:rPr>
              <a: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Bước</a:t>
            </a:r>
            <a:r>
              <a:rPr lang="en-US" sz="2800" b="1" dirty="0">
                <a:solidFill>
                  <a:srgbClr val="0000FF"/>
                </a:solidFill>
                <a:latin typeface="Times New Roman" pitchFamily="18" charset="0"/>
                <a:cs typeface="Times New Roman" pitchFamily="18" charset="0"/>
              </a:rPr>
              <a:t> 2: </a:t>
            </a:r>
            <a:r>
              <a:rPr lang="en-US" sz="2800" dirty="0" err="1">
                <a:solidFill>
                  <a:srgbClr val="0000FF"/>
                </a:solidFill>
                <a:latin typeface="Times New Roman" pitchFamily="18" charset="0"/>
                <a:cs typeface="Times New Roman" pitchFamily="18" charset="0"/>
              </a:rPr>
              <a:t>Xây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dựng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giả</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thuyết</a:t>
            </a:r>
            <a:endParaRPr lang="en-US" sz="2800" dirty="0">
              <a:solidFill>
                <a:srgbClr val="0000FF"/>
              </a:solidFill>
              <a:latin typeface="Times New Roman" pitchFamily="18" charset="0"/>
              <a:cs typeface="Times New Roman" pitchFamily="18" charset="0"/>
            </a:endParaRPr>
          </a:p>
          <a:p>
            <a:pPr algn="l"/>
            <a:r>
              <a:rPr lang="vi-VN"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Bước</a:t>
            </a:r>
            <a:r>
              <a:rPr lang="en-US" sz="2800" b="1" dirty="0">
                <a:solidFill>
                  <a:srgbClr val="0000FF"/>
                </a:solidFill>
                <a:latin typeface="Times New Roman" pitchFamily="18" charset="0"/>
                <a:cs typeface="Times New Roman" pitchFamily="18" charset="0"/>
              </a:rPr>
              <a:t> 3: </a:t>
            </a:r>
            <a:r>
              <a:rPr lang="en-US" sz="2800" dirty="0" err="1">
                <a:solidFill>
                  <a:srgbClr val="0000FF"/>
                </a:solidFill>
                <a:latin typeface="Times New Roman" pitchFamily="18" charset="0"/>
                <a:cs typeface="Times New Roman" pitchFamily="18" charset="0"/>
              </a:rPr>
              <a:t>Kiểm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giả</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thuyết</a:t>
            </a:r>
            <a:r>
              <a:rPr lang="en-US" sz="2800" dirty="0">
                <a:solidFill>
                  <a:srgbClr val="0000FF"/>
                </a:solidFill>
                <a:latin typeface="Times New Roman" pitchFamily="18" charset="0"/>
                <a:cs typeface="Times New Roman" pitchFamily="18" charset="0"/>
              </a:rPr>
              <a:t>		</a:t>
            </a:r>
            <a:endParaRPr lang="vi-VN" sz="2800" dirty="0">
              <a:solidFill>
                <a:srgbClr val="0000FF"/>
              </a:solidFill>
              <a:latin typeface="Times New Roman" pitchFamily="18" charset="0"/>
              <a:cs typeface="Times New Roman" pitchFamily="18" charset="0"/>
            </a:endParaRPr>
          </a:p>
          <a:p>
            <a:pPr algn="l"/>
            <a:r>
              <a:rPr lang="en-US" sz="2800"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Bước</a:t>
            </a:r>
            <a:r>
              <a:rPr lang="en-US" sz="2800" b="1" dirty="0">
                <a:solidFill>
                  <a:srgbClr val="0000FF"/>
                </a:solidFill>
                <a:latin typeface="Times New Roman" pitchFamily="18" charset="0"/>
                <a:cs typeface="Times New Roman" pitchFamily="18" charset="0"/>
              </a:rPr>
              <a:t> 4:</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tích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kết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quả</a:t>
            </a:r>
            <a:endParaRPr lang="en-US" sz="2800" dirty="0">
              <a:solidFill>
                <a:srgbClr val="0000FF"/>
              </a:solidFill>
              <a:latin typeface="Times New Roman" pitchFamily="18" charset="0"/>
              <a:cs typeface="Times New Roman" pitchFamily="18" charset="0"/>
            </a:endParaRPr>
          </a:p>
          <a:p>
            <a:pPr algn="l">
              <a:buFontTx/>
              <a:buChar char="-"/>
            </a:pP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Bước</a:t>
            </a:r>
            <a:r>
              <a:rPr lang="en-US" sz="2800" b="1" dirty="0">
                <a:solidFill>
                  <a:srgbClr val="0000FF"/>
                </a:solidFill>
                <a:latin typeface="Times New Roman" pitchFamily="18" charset="0"/>
                <a:cs typeface="Times New Roman" pitchFamily="18" charset="0"/>
              </a:rPr>
              <a:t> 5: </a:t>
            </a:r>
            <a:r>
              <a:rPr lang="en-US" sz="2800" dirty="0" err="1">
                <a:solidFill>
                  <a:srgbClr val="0000FF"/>
                </a:solidFill>
                <a:latin typeface="Times New Roman" pitchFamily="18" charset="0"/>
                <a:cs typeface="Times New Roman" pitchFamily="18" charset="0"/>
              </a:rPr>
              <a:t>Viết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trình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bày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báo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cáo</a:t>
            </a:r>
            <a:r>
              <a:rPr lang="en-US" sz="2800" dirty="0">
                <a:solidFill>
                  <a:srgbClr val="0000FF"/>
                </a:solidFill>
                <a:latin typeface="Times New Roman" pitchFamily="18" charset="0"/>
                <a:cs typeface="Times New Roman" pitchFamily="18" charset="0"/>
              </a:rPr>
              <a:t>:</a:t>
            </a:r>
          </a:p>
          <a:p>
            <a:pPr algn="l"/>
            <a:r>
              <a:rPr lang="en-US" sz="2800" dirty="0">
                <a:solidFill>
                  <a:srgbClr val="0000FF"/>
                </a:solidFill>
                <a:latin typeface="Times New Roman" pitchFamily="18" charset="0"/>
                <a:cs typeface="Times New Roman" pitchFamily="18" charset="0"/>
              </a:rPr>
              <a:t>	+ </a:t>
            </a:r>
            <a:r>
              <a:rPr lang="en-US" sz="2800" dirty="0" err="1">
                <a:solidFill>
                  <a:srgbClr val="0000FF"/>
                </a:solidFill>
                <a:latin typeface="Times New Roman" pitchFamily="18" charset="0"/>
                <a:cs typeface="Times New Roman" pitchFamily="18" charset="0"/>
              </a:rPr>
              <a:t>Tên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báo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cáo</a:t>
            </a:r>
            <a:r>
              <a:rPr lang="en-US" sz="2800" dirty="0">
                <a:solidFill>
                  <a:srgbClr val="0000FF"/>
                </a:solidFill>
                <a:latin typeface="Times New Roman" pitchFamily="18" charset="0"/>
                <a:cs typeface="Times New Roman" pitchFamily="18" charset="0"/>
              </a:rPr>
              <a:t>.				</a:t>
            </a:r>
            <a:endParaRPr lang="vi-VN" sz="2800" dirty="0">
              <a:solidFill>
                <a:srgbClr val="0000FF"/>
              </a:solidFill>
              <a:latin typeface="Times New Roman" pitchFamily="18" charset="0"/>
              <a:cs typeface="Times New Roman" pitchFamily="18" charset="0"/>
            </a:endParaRPr>
          </a:p>
          <a:p>
            <a:pPr algn="l"/>
            <a:r>
              <a:rPr lang="vi-VN" sz="2800" dirty="0">
                <a:solidFill>
                  <a:srgbClr val="0000FF"/>
                </a:solidFill>
                <a:latin typeface="Times New Roman" pitchFamily="18" charset="0"/>
                <a:cs typeface="Times New Roman" pitchFamily="18" charset="0"/>
              </a:rPr>
              <a:t>	</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người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thực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hiện</a:t>
            </a:r>
            <a:endParaRPr lang="en-US" sz="2800" dirty="0">
              <a:solidFill>
                <a:srgbClr val="0000FF"/>
              </a:solidFill>
              <a:latin typeface="Times New Roman" pitchFamily="18" charset="0"/>
              <a:cs typeface="Times New Roman" pitchFamily="18" charset="0"/>
            </a:endParaRPr>
          </a:p>
          <a:p>
            <a:pPr algn="l"/>
            <a:r>
              <a:rPr lang="en-US" sz="2800" dirty="0">
                <a:solidFill>
                  <a:srgbClr val="0000FF"/>
                </a:solidFill>
                <a:latin typeface="Times New Roman" pitchFamily="18" charset="0"/>
                <a:cs typeface="Times New Roman" pitchFamily="18" charset="0"/>
              </a:rPr>
              <a:t>	+ </a:t>
            </a:r>
            <a:r>
              <a:rPr lang="en-US" sz="2800" dirty="0" err="1">
                <a:solidFill>
                  <a:srgbClr val="0000FF"/>
                </a:solidFill>
                <a:latin typeface="Times New Roman" pitchFamily="18" charset="0"/>
                <a:cs typeface="Times New Roman" pitchFamily="18" charset="0"/>
              </a:rPr>
              <a:t>Mục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đích</a:t>
            </a:r>
            <a:r>
              <a:rPr lang="en-US" sz="2800" dirty="0">
                <a:solidFill>
                  <a:srgbClr val="0000FF"/>
                </a:solidFill>
                <a:latin typeface="Times New Roman" pitchFamily="18" charset="0"/>
                <a:cs typeface="Times New Roman" pitchFamily="18" charset="0"/>
              </a:rPr>
              <a:t>					</a:t>
            </a:r>
            <a:endParaRPr lang="vi-VN" sz="2800" dirty="0">
              <a:solidFill>
                <a:srgbClr val="0000FF"/>
              </a:solidFill>
              <a:latin typeface="Times New Roman" pitchFamily="18" charset="0"/>
              <a:cs typeface="Times New Roman" pitchFamily="18" charset="0"/>
            </a:endParaRPr>
          </a:p>
          <a:p>
            <a:pPr algn="l"/>
            <a:r>
              <a:rPr lang="vi-VN" sz="2800" dirty="0">
                <a:solidFill>
                  <a:srgbClr val="0000FF"/>
                </a:solidFill>
                <a:latin typeface="Times New Roman" pitchFamily="18" charset="0"/>
                <a:cs typeface="Times New Roman" pitchFamily="18" charset="0"/>
              </a:rPr>
              <a:t>	</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Mẫu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vật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dụng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cụ</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phương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pháp</a:t>
            </a:r>
            <a:endParaRPr lang="en-US" sz="2800" dirty="0">
              <a:solidFill>
                <a:srgbClr val="0000FF"/>
              </a:solidFill>
              <a:latin typeface="Times New Roman" pitchFamily="18" charset="0"/>
              <a:cs typeface="Times New Roman" pitchFamily="18" charset="0"/>
            </a:endParaRPr>
          </a:p>
          <a:p>
            <a:pPr algn="l"/>
            <a:r>
              <a:rPr lang="en-US" sz="2800" dirty="0">
                <a:solidFill>
                  <a:srgbClr val="0000FF"/>
                </a:solidFill>
                <a:latin typeface="Times New Roman" pitchFamily="18" charset="0"/>
                <a:cs typeface="Times New Roman" pitchFamily="18" charset="0"/>
              </a:rPr>
              <a:t>	+ </a:t>
            </a:r>
            <a:r>
              <a:rPr lang="en-US" sz="2800" dirty="0" err="1">
                <a:solidFill>
                  <a:srgbClr val="0000FF"/>
                </a:solidFill>
                <a:latin typeface="Times New Roman" pitchFamily="18" charset="0"/>
                <a:cs typeface="Times New Roman" pitchFamily="18" charset="0"/>
              </a:rPr>
              <a:t>Kết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quả</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thảo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luận</a:t>
            </a:r>
            <a:r>
              <a:rPr lang="en-US" sz="2800" dirty="0">
                <a:solidFill>
                  <a:srgbClr val="0000FF"/>
                </a:solidFill>
                <a:latin typeface="Times New Roman" pitchFamily="18" charset="0"/>
                <a:cs typeface="Times New Roman" pitchFamily="18" charset="0"/>
              </a:rPr>
              <a:t>			</a:t>
            </a:r>
            <a:endParaRPr lang="vi-VN" sz="2800" dirty="0">
              <a:solidFill>
                <a:srgbClr val="0000FF"/>
              </a:solidFill>
              <a:latin typeface="Times New Roman" pitchFamily="18" charset="0"/>
              <a:cs typeface="Times New Roman" pitchFamily="18" charset="0"/>
            </a:endParaRPr>
          </a:p>
          <a:p>
            <a:pPr algn="l"/>
            <a:r>
              <a:rPr lang="vi-VN" sz="2800" dirty="0">
                <a:solidFill>
                  <a:srgbClr val="0000FF"/>
                </a:solidFill>
                <a:latin typeface="Times New Roman" pitchFamily="18" charset="0"/>
                <a:cs typeface="Times New Roman" pitchFamily="18" charset="0"/>
              </a:rPr>
              <a:t>	</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Kết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luận</a:t>
            </a:r>
            <a:endParaRPr lang="en-US" sz="2800" dirty="0">
              <a:solidFill>
                <a:srgbClr val="0000FF"/>
              </a:solidFill>
              <a:latin typeface="Times New Roman" pitchFamily="18" charset="0"/>
              <a:cs typeface="Times New Roman" pitchFamily="18" charset="0"/>
            </a:endParaRPr>
          </a:p>
        </p:txBody>
      </p:sp>
      <p:sp>
        <p:nvSpPr>
          <p:cNvPr id="8" name="TextBox 7"/>
          <p:cNvSpPr txBox="1"/>
          <p:nvPr/>
        </p:nvSpPr>
        <p:spPr>
          <a:xfrm>
            <a:off x="0" y="0"/>
            <a:ext cx="12192000" cy="954107"/>
          </a:xfrm>
          <a:prstGeom prst="rect">
            <a:avLst/>
          </a:prstGeom>
          <a:noFill/>
        </p:spPr>
        <p:txBody>
          <a:bodyPr wrap="square" rtlCol="0">
            <a:spAutoFit/>
          </a:bodyPr>
          <a:lstStyle/>
          <a:p>
            <a:pPr algn="ctr"/>
            <a:r>
              <a:rPr lang="en-US" sz="2800" b="1" dirty="0">
                <a:solidFill>
                  <a:srgbClr val="FF00FF"/>
                </a:solidFill>
                <a:latin typeface="Times New Roman" pitchFamily="18" charset="0"/>
                <a:cs typeface="Times New Roman" pitchFamily="18" charset="0"/>
              </a:rPr>
              <a:t>BÀI MỞ ĐẦU: PHƯƠNG PHÁP VÀ KỸ NĂNG </a:t>
            </a:r>
          </a:p>
          <a:p>
            <a:pPr algn="ctr"/>
            <a:r>
              <a:rPr lang="en-US" sz="2800" b="1" dirty="0">
                <a:solidFill>
                  <a:srgbClr val="FF00FF"/>
                </a:solidFill>
                <a:latin typeface="Times New Roman" pitchFamily="18" charset="0"/>
                <a:cs typeface="Times New Roman" pitchFamily="18" charset="0"/>
              </a:rPr>
              <a:t>TRONG HỌC TẬP MÔN KHOA HỌC TỰ NHIÊN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A75127D-08BA-7884-67A2-B877C3340C5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141D496C-8186-E306-FE11-72D0077C8A56}"/>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6404797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4937" y="865707"/>
            <a:ext cx="10123597" cy="5126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44085" y="2154253"/>
            <a:ext cx="1845441" cy="34163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solidFill>
                  <a:srgbClr val="C00000"/>
                </a:solidFill>
                <a:effectLst>
                  <a:outerShdw blurRad="50800" dist="39000" dir="5460000" algn="tl">
                    <a:srgbClr val="000000">
                      <a:alpha val="38000"/>
                    </a:srgbClr>
                  </a:outerShdw>
                </a:effectLst>
              </a:rPr>
              <a:t>1. </a:t>
            </a:r>
            <a:r>
              <a:rPr lang="en-US" sz="5400" b="1" cap="none" spc="0" dirty="0" err="1">
                <a:ln w="11430"/>
                <a:solidFill>
                  <a:srgbClr val="C00000"/>
                </a:solidFill>
                <a:effectLst>
                  <a:outerShdw blurRad="50800" dist="39000" dir="5460000" algn="tl">
                    <a:srgbClr val="000000">
                      <a:alpha val="38000"/>
                    </a:srgbClr>
                  </a:outerShdw>
                </a:effectLst>
              </a:rPr>
              <a:t>Kĩ</a:t>
            </a:r>
            <a:r>
              <a:rPr lang="en-US" sz="5400" b="1" cap="none" spc="0" dirty="0">
                <a:ln w="11430"/>
                <a:solidFill>
                  <a:srgbClr val="C00000"/>
                </a:solidFill>
                <a:effectLst>
                  <a:outerShdw blurRad="50800" dist="39000" dir="5460000" algn="tl">
                    <a:srgbClr val="000000">
                      <a:alpha val="38000"/>
                    </a:srgbClr>
                  </a:outerShdw>
                </a:effectLst>
              </a:rPr>
              <a:t> </a:t>
            </a:r>
          </a:p>
          <a:p>
            <a:pPr algn="ctr"/>
            <a:r>
              <a:rPr lang="en-US" sz="5400" b="1" cap="none" spc="0" dirty="0" err="1">
                <a:ln w="11430"/>
                <a:solidFill>
                  <a:srgbClr val="C00000"/>
                </a:solidFill>
                <a:effectLst>
                  <a:outerShdw blurRad="50800" dist="39000" dir="5460000" algn="tl">
                    <a:srgbClr val="000000">
                      <a:alpha val="38000"/>
                    </a:srgbClr>
                  </a:outerShdw>
                </a:effectLst>
              </a:rPr>
              <a:t>năng</a:t>
            </a:r>
            <a:r>
              <a:rPr lang="en-US" sz="5400" b="1" cap="none" spc="0" dirty="0">
                <a:ln w="11430"/>
                <a:solidFill>
                  <a:srgbClr val="C00000"/>
                </a:solidFill>
                <a:effectLst>
                  <a:outerShdw blurRad="50800" dist="39000" dir="5460000" algn="tl">
                    <a:srgbClr val="000000">
                      <a:alpha val="38000"/>
                    </a:srgbClr>
                  </a:outerShdw>
                </a:effectLst>
              </a:rPr>
              <a:t> </a:t>
            </a:r>
          </a:p>
          <a:p>
            <a:pPr algn="ctr"/>
            <a:r>
              <a:rPr lang="en-US" sz="5400" b="1" cap="none" spc="0" dirty="0" err="1">
                <a:ln w="11430"/>
                <a:solidFill>
                  <a:srgbClr val="C00000"/>
                </a:solidFill>
                <a:effectLst>
                  <a:outerShdw blurRad="50800" dist="39000" dir="5460000" algn="tl">
                    <a:srgbClr val="000000">
                      <a:alpha val="38000"/>
                    </a:srgbClr>
                  </a:outerShdw>
                </a:effectLst>
              </a:rPr>
              <a:t>quan</a:t>
            </a:r>
            <a:r>
              <a:rPr lang="en-US" sz="5400" b="1" cap="none" spc="0" dirty="0">
                <a:ln w="11430"/>
                <a:solidFill>
                  <a:srgbClr val="C00000"/>
                </a:solidFill>
                <a:effectLst>
                  <a:outerShdw blurRad="50800" dist="39000" dir="5460000" algn="tl">
                    <a:srgbClr val="000000">
                      <a:alpha val="38000"/>
                    </a:srgbClr>
                  </a:outerShdw>
                </a:effectLst>
              </a:rPr>
              <a:t> </a:t>
            </a:r>
          </a:p>
          <a:p>
            <a:pPr algn="ctr"/>
            <a:r>
              <a:rPr lang="en-US" sz="5400" b="1" cap="none" spc="0" dirty="0" err="1">
                <a:ln w="11430"/>
                <a:solidFill>
                  <a:srgbClr val="C00000"/>
                </a:solidFill>
                <a:effectLst>
                  <a:outerShdw blurRad="50800" dist="39000" dir="5460000" algn="tl">
                    <a:srgbClr val="000000">
                      <a:alpha val="38000"/>
                    </a:srgbClr>
                  </a:outerShdw>
                </a:effectLst>
              </a:rPr>
              <a:t>sát</a:t>
            </a:r>
            <a:endParaRPr lang="en-US" sz="5400" b="1" cap="none" spc="0" dirty="0">
              <a:ln w="11430"/>
              <a:solidFill>
                <a:srgbClr val="C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571988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1297" y="867104"/>
            <a:ext cx="9546842" cy="566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89001" y="2154253"/>
            <a:ext cx="1755609" cy="34163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solidFill>
                  <a:srgbClr val="C00000"/>
                </a:solidFill>
                <a:effectLst>
                  <a:outerShdw blurRad="50800" dist="39000" dir="5460000" algn="tl">
                    <a:srgbClr val="000000">
                      <a:alpha val="38000"/>
                    </a:srgbClr>
                  </a:outerShdw>
                </a:effectLst>
              </a:rPr>
              <a:t>2. </a:t>
            </a:r>
            <a:r>
              <a:rPr lang="en-US" sz="5400" b="1" cap="none" spc="0" dirty="0" err="1">
                <a:ln w="11430"/>
                <a:solidFill>
                  <a:srgbClr val="C00000"/>
                </a:solidFill>
                <a:effectLst>
                  <a:outerShdw blurRad="50800" dist="39000" dir="5460000" algn="tl">
                    <a:srgbClr val="000000">
                      <a:alpha val="38000"/>
                    </a:srgbClr>
                  </a:outerShdw>
                </a:effectLst>
              </a:rPr>
              <a:t>Kĩ</a:t>
            </a:r>
            <a:r>
              <a:rPr lang="en-US" sz="5400" b="1" cap="none" spc="0" dirty="0">
                <a:ln w="11430"/>
                <a:solidFill>
                  <a:srgbClr val="C00000"/>
                </a:solidFill>
                <a:effectLst>
                  <a:outerShdw blurRad="50800" dist="39000" dir="5460000" algn="tl">
                    <a:srgbClr val="000000">
                      <a:alpha val="38000"/>
                    </a:srgbClr>
                  </a:outerShdw>
                </a:effectLst>
              </a:rPr>
              <a:t> </a:t>
            </a:r>
          </a:p>
          <a:p>
            <a:pPr algn="ctr"/>
            <a:r>
              <a:rPr lang="en-US" sz="5400" b="1" cap="none" spc="0" dirty="0" err="1">
                <a:ln w="11430"/>
                <a:solidFill>
                  <a:srgbClr val="C00000"/>
                </a:solidFill>
                <a:effectLst>
                  <a:outerShdw blurRad="50800" dist="39000" dir="5460000" algn="tl">
                    <a:srgbClr val="000000">
                      <a:alpha val="38000"/>
                    </a:srgbClr>
                  </a:outerShdw>
                </a:effectLst>
              </a:rPr>
              <a:t>năng</a:t>
            </a:r>
            <a:r>
              <a:rPr lang="en-US" sz="5400" b="1" cap="none" spc="0" dirty="0">
                <a:ln w="11430"/>
                <a:solidFill>
                  <a:srgbClr val="C00000"/>
                </a:solidFill>
                <a:effectLst>
                  <a:outerShdw blurRad="50800" dist="39000" dir="5460000" algn="tl">
                    <a:srgbClr val="000000">
                      <a:alpha val="38000"/>
                    </a:srgbClr>
                  </a:outerShdw>
                </a:effectLst>
              </a:rPr>
              <a:t> </a:t>
            </a:r>
          </a:p>
          <a:p>
            <a:pPr algn="ctr"/>
            <a:r>
              <a:rPr lang="en-US" sz="5400" b="1" cap="none" spc="0" dirty="0" err="1">
                <a:ln w="11430"/>
                <a:solidFill>
                  <a:srgbClr val="C00000"/>
                </a:solidFill>
                <a:effectLst>
                  <a:outerShdw blurRad="50800" dist="39000" dir="5460000" algn="tl">
                    <a:srgbClr val="000000">
                      <a:alpha val="38000"/>
                    </a:srgbClr>
                  </a:outerShdw>
                </a:effectLst>
              </a:rPr>
              <a:t>phân</a:t>
            </a:r>
            <a:endParaRPr lang="en-US" sz="5400" b="1" cap="none" spc="0" dirty="0">
              <a:ln w="11430"/>
              <a:solidFill>
                <a:srgbClr val="C00000"/>
              </a:solidFill>
              <a:effectLst>
                <a:outerShdw blurRad="50800" dist="39000" dir="5460000" algn="tl">
                  <a:srgbClr val="000000">
                    <a:alpha val="38000"/>
                  </a:srgbClr>
                </a:outerShdw>
              </a:effectLst>
            </a:endParaRPr>
          </a:p>
          <a:p>
            <a:pPr algn="ctr"/>
            <a:r>
              <a:rPr lang="en-US" sz="5400" b="1" dirty="0" err="1">
                <a:ln w="11430"/>
                <a:solidFill>
                  <a:srgbClr val="C00000"/>
                </a:solidFill>
                <a:effectLst>
                  <a:outerShdw blurRad="50800" dist="39000" dir="5460000" algn="tl">
                    <a:srgbClr val="000000">
                      <a:alpha val="38000"/>
                    </a:srgbClr>
                  </a:outerShdw>
                </a:effectLst>
              </a:rPr>
              <a:t>Loại</a:t>
            </a:r>
            <a:r>
              <a:rPr lang="en-US" sz="5400" b="1" cap="none" spc="0" dirty="0">
                <a:ln w="11430"/>
                <a:solidFill>
                  <a:srgbClr val="C00000"/>
                </a:solidFill>
                <a:effectLst>
                  <a:outerShdw blurRad="50800" dist="39000" dir="5460000" algn="tl">
                    <a:srgbClr val="000000">
                      <a:alpha val="38000"/>
                    </a:srgbClr>
                  </a:outerShdw>
                </a:effectLst>
              </a:rPr>
              <a:t> </a:t>
            </a:r>
          </a:p>
        </p:txBody>
      </p:sp>
    </p:spTree>
    <p:extLst>
      <p:ext uri="{BB962C8B-B14F-4D97-AF65-F5344CB8AC3E}">
        <p14:creationId xmlns:p14="http://schemas.microsoft.com/office/powerpoint/2010/main" val="442156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0593" y="795338"/>
            <a:ext cx="9406595" cy="526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78187" y="1492101"/>
            <a:ext cx="1755609" cy="34163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solidFill>
                  <a:srgbClr val="C00000"/>
                </a:solidFill>
                <a:effectLst>
                  <a:outerShdw blurRad="50800" dist="39000" dir="5460000" algn="tl">
                    <a:srgbClr val="000000">
                      <a:alpha val="38000"/>
                    </a:srgbClr>
                  </a:outerShdw>
                </a:effectLst>
              </a:rPr>
              <a:t>2. </a:t>
            </a:r>
            <a:r>
              <a:rPr lang="en-US" sz="5400" b="1" cap="none" spc="0" dirty="0" err="1">
                <a:ln w="11430"/>
                <a:solidFill>
                  <a:srgbClr val="C00000"/>
                </a:solidFill>
                <a:effectLst>
                  <a:outerShdw blurRad="50800" dist="39000" dir="5460000" algn="tl">
                    <a:srgbClr val="000000">
                      <a:alpha val="38000"/>
                    </a:srgbClr>
                  </a:outerShdw>
                </a:effectLst>
              </a:rPr>
              <a:t>Kĩ</a:t>
            </a:r>
            <a:r>
              <a:rPr lang="en-US" sz="5400" b="1" cap="none" spc="0" dirty="0">
                <a:ln w="11430"/>
                <a:solidFill>
                  <a:srgbClr val="C00000"/>
                </a:solidFill>
                <a:effectLst>
                  <a:outerShdw blurRad="50800" dist="39000" dir="5460000" algn="tl">
                    <a:srgbClr val="000000">
                      <a:alpha val="38000"/>
                    </a:srgbClr>
                  </a:outerShdw>
                </a:effectLst>
              </a:rPr>
              <a:t> </a:t>
            </a:r>
          </a:p>
          <a:p>
            <a:pPr algn="ctr"/>
            <a:r>
              <a:rPr lang="en-US" sz="5400" b="1" cap="none" spc="0" dirty="0" err="1">
                <a:ln w="11430"/>
                <a:solidFill>
                  <a:srgbClr val="C00000"/>
                </a:solidFill>
                <a:effectLst>
                  <a:outerShdw blurRad="50800" dist="39000" dir="5460000" algn="tl">
                    <a:srgbClr val="000000">
                      <a:alpha val="38000"/>
                    </a:srgbClr>
                  </a:outerShdw>
                </a:effectLst>
              </a:rPr>
              <a:t>năng</a:t>
            </a:r>
            <a:r>
              <a:rPr lang="en-US" sz="5400" b="1" cap="none" spc="0" dirty="0">
                <a:ln w="11430"/>
                <a:solidFill>
                  <a:srgbClr val="C00000"/>
                </a:solidFill>
                <a:effectLst>
                  <a:outerShdw blurRad="50800" dist="39000" dir="5460000" algn="tl">
                    <a:srgbClr val="000000">
                      <a:alpha val="38000"/>
                    </a:srgbClr>
                  </a:outerShdw>
                </a:effectLst>
              </a:rPr>
              <a:t> </a:t>
            </a:r>
          </a:p>
          <a:p>
            <a:pPr algn="ctr"/>
            <a:r>
              <a:rPr lang="en-US" sz="5400" b="1" cap="none" spc="0" dirty="0" err="1">
                <a:ln w="11430"/>
                <a:solidFill>
                  <a:srgbClr val="C00000"/>
                </a:solidFill>
                <a:effectLst>
                  <a:outerShdw blurRad="50800" dist="39000" dir="5460000" algn="tl">
                    <a:srgbClr val="000000">
                      <a:alpha val="38000"/>
                    </a:srgbClr>
                  </a:outerShdw>
                </a:effectLst>
              </a:rPr>
              <a:t>phân</a:t>
            </a:r>
            <a:endParaRPr lang="en-US" sz="5400" b="1" cap="none" spc="0" dirty="0">
              <a:ln w="11430"/>
              <a:solidFill>
                <a:srgbClr val="C00000"/>
              </a:solidFill>
              <a:effectLst>
                <a:outerShdw blurRad="50800" dist="39000" dir="5460000" algn="tl">
                  <a:srgbClr val="000000">
                    <a:alpha val="38000"/>
                  </a:srgbClr>
                </a:outerShdw>
              </a:effectLst>
            </a:endParaRPr>
          </a:p>
          <a:p>
            <a:pPr algn="ctr"/>
            <a:r>
              <a:rPr lang="en-US" sz="5400" b="1" dirty="0" err="1">
                <a:ln w="11430"/>
                <a:solidFill>
                  <a:srgbClr val="C00000"/>
                </a:solidFill>
                <a:effectLst>
                  <a:outerShdw blurRad="50800" dist="39000" dir="5460000" algn="tl">
                    <a:srgbClr val="000000">
                      <a:alpha val="38000"/>
                    </a:srgbClr>
                  </a:outerShdw>
                </a:effectLst>
              </a:rPr>
              <a:t>Loại</a:t>
            </a:r>
            <a:r>
              <a:rPr lang="en-US" sz="5400" b="1" cap="none" spc="0" dirty="0">
                <a:ln w="11430"/>
                <a:solidFill>
                  <a:srgbClr val="C00000"/>
                </a:solidFill>
                <a:effectLst>
                  <a:outerShdw blurRad="50800" dist="39000" dir="5460000" algn="tl">
                    <a:srgbClr val="000000">
                      <a:alpha val="38000"/>
                    </a:srgbClr>
                  </a:outerShdw>
                </a:effectLst>
              </a:rPr>
              <a:t> </a:t>
            </a:r>
          </a:p>
        </p:txBody>
      </p:sp>
    </p:spTree>
    <p:extLst>
      <p:ext uri="{BB962C8B-B14F-4D97-AF65-F5344CB8AC3E}">
        <p14:creationId xmlns:p14="http://schemas.microsoft.com/office/powerpoint/2010/main" val="332053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5283" y="842963"/>
            <a:ext cx="9617130" cy="517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78187" y="1492101"/>
            <a:ext cx="1755609" cy="258532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solidFill>
                  <a:srgbClr val="C00000"/>
                </a:solidFill>
                <a:effectLst>
                  <a:outerShdw blurRad="50800" dist="39000" dir="5460000" algn="tl">
                    <a:srgbClr val="000000">
                      <a:alpha val="38000"/>
                    </a:srgbClr>
                  </a:outerShdw>
                </a:effectLst>
              </a:rPr>
              <a:t>3. </a:t>
            </a:r>
            <a:r>
              <a:rPr lang="en-US" sz="5400" b="1" cap="none" spc="0" dirty="0" err="1">
                <a:ln w="11430"/>
                <a:solidFill>
                  <a:srgbClr val="C00000"/>
                </a:solidFill>
                <a:effectLst>
                  <a:outerShdw blurRad="50800" dist="39000" dir="5460000" algn="tl">
                    <a:srgbClr val="000000">
                      <a:alpha val="38000"/>
                    </a:srgbClr>
                  </a:outerShdw>
                </a:effectLst>
              </a:rPr>
              <a:t>Kĩ</a:t>
            </a:r>
            <a:r>
              <a:rPr lang="en-US" sz="5400" b="1" cap="none" spc="0" dirty="0">
                <a:ln w="11430"/>
                <a:solidFill>
                  <a:srgbClr val="C00000"/>
                </a:solidFill>
                <a:effectLst>
                  <a:outerShdw blurRad="50800" dist="39000" dir="5460000" algn="tl">
                    <a:srgbClr val="000000">
                      <a:alpha val="38000"/>
                    </a:srgbClr>
                  </a:outerShdw>
                </a:effectLst>
              </a:rPr>
              <a:t> </a:t>
            </a:r>
          </a:p>
          <a:p>
            <a:pPr algn="ctr"/>
            <a:r>
              <a:rPr lang="en-US" sz="5400" b="1" cap="none" spc="0" dirty="0" err="1">
                <a:ln w="11430"/>
                <a:solidFill>
                  <a:srgbClr val="C00000"/>
                </a:solidFill>
                <a:effectLst>
                  <a:outerShdw blurRad="50800" dist="39000" dir="5460000" algn="tl">
                    <a:srgbClr val="000000">
                      <a:alpha val="38000"/>
                    </a:srgbClr>
                  </a:outerShdw>
                </a:effectLst>
              </a:rPr>
              <a:t>năng</a:t>
            </a:r>
            <a:r>
              <a:rPr lang="en-US" sz="5400" b="1" cap="none" spc="0" dirty="0">
                <a:ln w="11430"/>
                <a:solidFill>
                  <a:srgbClr val="C00000"/>
                </a:solidFill>
                <a:effectLst>
                  <a:outerShdw blurRad="50800" dist="39000" dir="5460000" algn="tl">
                    <a:srgbClr val="000000">
                      <a:alpha val="38000"/>
                    </a:srgbClr>
                  </a:outerShdw>
                </a:effectLst>
              </a:rPr>
              <a:t> </a:t>
            </a:r>
          </a:p>
          <a:p>
            <a:pPr algn="ctr"/>
            <a:r>
              <a:rPr lang="en-US" sz="5400" b="1" dirty="0" err="1">
                <a:ln w="11430"/>
                <a:solidFill>
                  <a:srgbClr val="C00000"/>
                </a:solidFill>
                <a:effectLst>
                  <a:outerShdw blurRad="50800" dist="39000" dir="5460000" algn="tl">
                    <a:srgbClr val="000000">
                      <a:alpha val="38000"/>
                    </a:srgbClr>
                  </a:outerShdw>
                </a:effectLst>
              </a:rPr>
              <a:t>đo</a:t>
            </a:r>
            <a:endParaRPr lang="en-US" sz="5400" b="1" cap="none" spc="0" dirty="0">
              <a:ln w="11430"/>
              <a:solidFill>
                <a:srgbClr val="C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277994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913" y="995363"/>
            <a:ext cx="9782175" cy="48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73539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1407" y="823913"/>
            <a:ext cx="9757706"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10763" y="955775"/>
            <a:ext cx="1880643" cy="507831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solidFill>
                  <a:srgbClr val="C00000"/>
                </a:solidFill>
                <a:effectLst>
                  <a:outerShdw blurRad="50800" dist="39000" dir="5460000" algn="tl">
                    <a:srgbClr val="000000">
                      <a:alpha val="38000"/>
                    </a:srgbClr>
                  </a:outerShdw>
                </a:effectLst>
              </a:rPr>
              <a:t>4. </a:t>
            </a:r>
            <a:r>
              <a:rPr lang="en-US" sz="5400" b="1" cap="none" spc="0" dirty="0" err="1">
                <a:ln w="11430"/>
                <a:solidFill>
                  <a:srgbClr val="C00000"/>
                </a:solidFill>
                <a:effectLst>
                  <a:outerShdw blurRad="50800" dist="39000" dir="5460000" algn="tl">
                    <a:srgbClr val="000000">
                      <a:alpha val="38000"/>
                    </a:srgbClr>
                  </a:outerShdw>
                </a:effectLst>
              </a:rPr>
              <a:t>Kĩ</a:t>
            </a:r>
            <a:r>
              <a:rPr lang="en-US" sz="5400" b="1" cap="none" spc="0" dirty="0">
                <a:ln w="11430"/>
                <a:solidFill>
                  <a:srgbClr val="C00000"/>
                </a:solidFill>
                <a:effectLst>
                  <a:outerShdw blurRad="50800" dist="39000" dir="5460000" algn="tl">
                    <a:srgbClr val="000000">
                      <a:alpha val="38000"/>
                    </a:srgbClr>
                  </a:outerShdw>
                </a:effectLst>
              </a:rPr>
              <a:t> </a:t>
            </a:r>
          </a:p>
          <a:p>
            <a:pPr algn="ctr"/>
            <a:r>
              <a:rPr lang="en-US" sz="5400" b="1" cap="none" spc="0" dirty="0" err="1">
                <a:ln w="11430"/>
                <a:solidFill>
                  <a:srgbClr val="C00000"/>
                </a:solidFill>
                <a:effectLst>
                  <a:outerShdw blurRad="50800" dist="39000" dir="5460000" algn="tl">
                    <a:srgbClr val="000000">
                      <a:alpha val="38000"/>
                    </a:srgbClr>
                  </a:outerShdw>
                </a:effectLst>
              </a:rPr>
              <a:t>năng</a:t>
            </a:r>
            <a:r>
              <a:rPr lang="en-US" sz="5400" b="1" cap="none" spc="0" dirty="0">
                <a:ln w="11430"/>
                <a:solidFill>
                  <a:srgbClr val="C00000"/>
                </a:solidFill>
                <a:effectLst>
                  <a:outerShdw blurRad="50800" dist="39000" dir="5460000" algn="tl">
                    <a:srgbClr val="000000">
                      <a:alpha val="38000"/>
                    </a:srgbClr>
                  </a:outerShdw>
                </a:effectLst>
              </a:rPr>
              <a:t> </a:t>
            </a:r>
          </a:p>
          <a:p>
            <a:pPr algn="ctr"/>
            <a:r>
              <a:rPr lang="en-US" sz="5400" b="1" dirty="0" err="1">
                <a:ln w="11430"/>
                <a:solidFill>
                  <a:srgbClr val="C00000"/>
                </a:solidFill>
                <a:effectLst>
                  <a:outerShdw blurRad="50800" dist="39000" dir="5460000" algn="tl">
                    <a:srgbClr val="000000">
                      <a:alpha val="38000"/>
                    </a:srgbClr>
                  </a:outerShdw>
                </a:effectLst>
              </a:rPr>
              <a:t>Dự</a:t>
            </a:r>
            <a:r>
              <a:rPr lang="en-US" sz="5400" b="1" dirty="0">
                <a:ln w="11430"/>
                <a:solidFill>
                  <a:srgbClr val="C00000"/>
                </a:solidFill>
                <a:effectLst>
                  <a:outerShdw blurRad="50800" dist="39000" dir="5460000" algn="tl">
                    <a:srgbClr val="000000">
                      <a:alpha val="38000"/>
                    </a:srgbClr>
                  </a:outerShdw>
                </a:effectLst>
              </a:rPr>
              <a:t> </a:t>
            </a:r>
          </a:p>
          <a:p>
            <a:pPr algn="ctr"/>
            <a:r>
              <a:rPr lang="en-US" sz="5400" b="1" cap="none" spc="0" dirty="0" err="1">
                <a:ln w="11430"/>
                <a:solidFill>
                  <a:srgbClr val="C00000"/>
                </a:solidFill>
                <a:effectLst>
                  <a:outerShdw blurRad="50800" dist="39000" dir="5460000" algn="tl">
                    <a:srgbClr val="000000">
                      <a:alpha val="38000"/>
                    </a:srgbClr>
                  </a:outerShdw>
                </a:effectLst>
              </a:rPr>
              <a:t>báo</a:t>
            </a:r>
            <a:endParaRPr lang="en-US" sz="5400" b="1" cap="none" spc="0" dirty="0">
              <a:ln w="11430"/>
              <a:solidFill>
                <a:srgbClr val="C00000"/>
              </a:solidFill>
              <a:effectLst>
                <a:outerShdw blurRad="50800" dist="39000" dir="5460000" algn="tl">
                  <a:srgbClr val="000000">
                    <a:alpha val="38000"/>
                  </a:srgbClr>
                </a:outerShdw>
              </a:effectLst>
            </a:endParaRPr>
          </a:p>
          <a:p>
            <a:pPr algn="ctr"/>
            <a:r>
              <a:rPr lang="en-US" sz="5400" b="1" dirty="0">
                <a:ln w="11430"/>
                <a:solidFill>
                  <a:srgbClr val="C00000"/>
                </a:solidFill>
                <a:effectLst>
                  <a:outerShdw blurRad="50800" dist="39000" dir="5460000" algn="tl">
                    <a:srgbClr val="000000">
                      <a:alpha val="38000"/>
                    </a:srgbClr>
                  </a:outerShdw>
                </a:effectLst>
              </a:rPr>
              <a:t>( </a:t>
            </a:r>
            <a:r>
              <a:rPr lang="en-US" sz="5400" b="1" dirty="0" err="1">
                <a:ln w="11430"/>
                <a:solidFill>
                  <a:srgbClr val="C00000"/>
                </a:solidFill>
                <a:effectLst>
                  <a:outerShdw blurRad="50800" dist="39000" dir="5460000" algn="tl">
                    <a:srgbClr val="000000">
                      <a:alpha val="38000"/>
                    </a:srgbClr>
                  </a:outerShdw>
                </a:effectLst>
              </a:rPr>
              <a:t>dự</a:t>
            </a:r>
            <a:r>
              <a:rPr lang="en-US" sz="5400" b="1" dirty="0">
                <a:ln w="11430"/>
                <a:solidFill>
                  <a:srgbClr val="C00000"/>
                </a:solidFill>
                <a:effectLst>
                  <a:outerShdw blurRad="50800" dist="39000" dir="5460000" algn="tl">
                    <a:srgbClr val="000000">
                      <a:alpha val="38000"/>
                    </a:srgbClr>
                  </a:outerShdw>
                </a:effectLst>
              </a:rPr>
              <a:t> </a:t>
            </a:r>
          </a:p>
          <a:p>
            <a:pPr algn="ctr"/>
            <a:r>
              <a:rPr lang="en-US" sz="5400" b="1" dirty="0" err="1">
                <a:ln w="11430"/>
                <a:solidFill>
                  <a:srgbClr val="C00000"/>
                </a:solidFill>
                <a:effectLst>
                  <a:outerShdw blurRad="50800" dist="39000" dir="5460000" algn="tl">
                    <a:srgbClr val="000000">
                      <a:alpha val="38000"/>
                    </a:srgbClr>
                  </a:outerShdw>
                </a:effectLst>
              </a:rPr>
              <a:t>đoán</a:t>
            </a:r>
            <a:r>
              <a:rPr lang="en-US" sz="5400" b="1" dirty="0">
                <a:ln w="11430"/>
                <a:solidFill>
                  <a:srgbClr val="C00000"/>
                </a:solidFill>
                <a:effectLst>
                  <a:outerShdw blurRad="50800" dist="39000" dir="5460000" algn="tl">
                    <a:srgbClr val="000000">
                      <a:alpha val="38000"/>
                    </a:srgbClr>
                  </a:outerShdw>
                </a:effectLst>
              </a:rPr>
              <a:t>)</a:t>
            </a:r>
            <a:endParaRPr lang="en-US" sz="5400" b="1" cap="none" spc="0" dirty="0">
              <a:ln w="11430"/>
              <a:solidFill>
                <a:srgbClr val="C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006162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28700" y="1383049"/>
            <a:ext cx="6302648" cy="1815882"/>
          </a:xfrm>
          <a:prstGeom prst="rect">
            <a:avLst/>
          </a:prstGeom>
        </p:spPr>
        <p:txBody>
          <a:bodyPr wrap="square">
            <a:spAutoFit/>
          </a:bodyPr>
          <a:lstStyle/>
          <a:p>
            <a:pPr algn="just"/>
            <a:r>
              <a:rPr lang="en-US" sz="2800" dirty="0" err="1">
                <a:solidFill>
                  <a:srgbClr val="006600"/>
                </a:solidFill>
                <a:latin typeface="Times New Roman" pitchFamily="18" charset="0"/>
                <a:cs typeface="Times New Roman" pitchFamily="18" charset="0"/>
              </a:rPr>
              <a:t>Khi</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hạt</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đậu</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rơi</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xuống</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đất</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các</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hạt</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đỗ</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có</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thể</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nằm</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nghiêng</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nằm</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ngang</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hoặc</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nằm</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ngửa</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Liệu</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kiểu</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nằm</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của</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hạt</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có</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ảnh</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hưởng</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đến</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khả</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năng</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nảy</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mầm</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của</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nó</a:t>
            </a:r>
            <a:r>
              <a:rPr lang="en-US" sz="2800" dirty="0">
                <a:solidFill>
                  <a:srgbClr val="006600"/>
                </a:solidFill>
                <a:latin typeface="Times New Roman" pitchFamily="18" charset="0"/>
                <a:cs typeface="Times New Roman" pitchFamily="18" charset="0"/>
              </a:rPr>
              <a:t> hay </a:t>
            </a:r>
            <a:r>
              <a:rPr lang="en-US" sz="2800" dirty="0" err="1">
                <a:solidFill>
                  <a:srgbClr val="006600"/>
                </a:solidFill>
                <a:latin typeface="Times New Roman" pitchFamily="18" charset="0"/>
                <a:cs typeface="Times New Roman" pitchFamily="18" charset="0"/>
              </a:rPr>
              <a:t>không</a:t>
            </a:r>
            <a:r>
              <a:rPr lang="en-US" sz="2800" dirty="0">
                <a:solidFill>
                  <a:srgbClr val="006600"/>
                </a:solidFill>
                <a:latin typeface="Times New Roman" pitchFamily="18" charset="0"/>
                <a:cs typeface="Times New Roman" pitchFamily="18" charset="0"/>
              </a:rPr>
              <a:t>?</a:t>
            </a:r>
            <a:endParaRPr lang="en-US" sz="2800" b="1" dirty="0">
              <a:solidFill>
                <a:srgbClr val="006600"/>
              </a:solidFill>
              <a:latin typeface="Times New Roman" pitchFamily="18" charset="0"/>
              <a:cs typeface="Times New Roman" pitchFamily="18" charset="0"/>
            </a:endParaRPr>
          </a:p>
        </p:txBody>
      </p:sp>
      <p:sp>
        <p:nvSpPr>
          <p:cNvPr id="6" name="Rectangle 5"/>
          <p:cNvSpPr/>
          <p:nvPr/>
        </p:nvSpPr>
        <p:spPr>
          <a:xfrm>
            <a:off x="0" y="1629271"/>
            <a:ext cx="1135121" cy="156966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9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sz="9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7" name="Rectangle 6"/>
          <p:cNvSpPr/>
          <p:nvPr/>
        </p:nvSpPr>
        <p:spPr>
          <a:xfrm>
            <a:off x="898892" y="3383279"/>
            <a:ext cx="6096000" cy="1569660"/>
          </a:xfrm>
          <a:prstGeom prst="rect">
            <a:avLst/>
          </a:prstGeom>
        </p:spPr>
        <p:txBody>
          <a:bodyPr>
            <a:spAutoFit/>
          </a:bodyPr>
          <a:lstStyle/>
          <a:p>
            <a:r>
              <a:rPr lang="en-US" sz="3200" dirty="0">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Để</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kiểm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các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suy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đoán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trên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theo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các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em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thì</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chúng</a:t>
            </a:r>
            <a:r>
              <a:rPr lang="en-US" sz="3200" dirty="0">
                <a:solidFill>
                  <a:srgbClr val="FF0000"/>
                </a:solidFill>
                <a:latin typeface="Times New Roman" pitchFamily="18" charset="0"/>
                <a:cs typeface="Times New Roman" pitchFamily="18" charset="0"/>
              </a:rPr>
              <a:t> ta </a:t>
            </a:r>
            <a:r>
              <a:rPr lang="en-US" sz="3200" dirty="0" err="1">
                <a:solidFill>
                  <a:srgbClr val="FF0000"/>
                </a:solidFill>
                <a:latin typeface="Times New Roman" pitchFamily="18" charset="0"/>
                <a:cs typeface="Times New Roman" pitchFamily="18" charset="0"/>
              </a:rPr>
              <a:t>cần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làm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như</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thế</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nào</a:t>
            </a:r>
            <a:r>
              <a:rPr lang="en-US" sz="3200" dirty="0">
                <a:solidFill>
                  <a:srgbClr val="FF0000"/>
                </a:solidFill>
                <a:latin typeface="Times New Roman" pitchFamily="18" charset="0"/>
                <a:cs typeface="Times New Roman" pitchFamily="18" charset="0"/>
              </a:rPr>
              <a:t>? </a:t>
            </a:r>
          </a:p>
        </p:txBody>
      </p:sp>
      <p:sp>
        <p:nvSpPr>
          <p:cNvPr id="10" name="Rectangle 9"/>
          <p:cNvSpPr/>
          <p:nvPr/>
        </p:nvSpPr>
        <p:spPr>
          <a:xfrm>
            <a:off x="1235348" y="5120861"/>
            <a:ext cx="6096000" cy="584775"/>
          </a:xfrm>
          <a:prstGeom prst="rect">
            <a:avLst/>
          </a:prstGeom>
        </p:spPr>
        <p:txBody>
          <a:bodyPr>
            <a:spAutoFit/>
          </a:bodyPr>
          <a:lstStyle/>
          <a:p>
            <a:r>
              <a:rPr lang="en-US" sz="3200" dirty="0">
                <a:latin typeface="Times New Roman" pitchFamily="18" charset="0"/>
                <a:cs typeface="Times New Roman" pitchFamily="18" charset="0"/>
              </a:rPr>
              <a:t> =&gt; </a:t>
            </a:r>
            <a:r>
              <a:rPr lang="en-US" sz="3200" b="1" dirty="0" err="1">
                <a:latin typeface="Times New Roman" pitchFamily="18" charset="0"/>
                <a:cs typeface="Times New Roman" pitchFamily="18" charset="0"/>
              </a:rPr>
              <a:t>Tìm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hiểu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tự</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nhiên</a:t>
            </a:r>
            <a:r>
              <a:rPr lang="en-US" sz="3200" dirty="0">
                <a:latin typeface="Times New Roman" pitchFamily="18" charset="0"/>
                <a:cs typeface="Times New Roman" pitchFamily="18" charset="0"/>
              </a:rPr>
              <a:t>.</a:t>
            </a:r>
          </a:p>
        </p:txBody>
      </p:sp>
      <p:pic>
        <p:nvPicPr>
          <p:cNvPr id="11" name="Picture 10">
            <a:extLst>
              <a:ext uri="{FF2B5EF4-FFF2-40B4-BE49-F238E27FC236}">
                <a16:creationId xmlns:a16="http://schemas.microsoft.com/office/drawing/2014/main" id="{E34F594A-B2CB-39F5-D0FE-3516C2851E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978" y="3218599"/>
            <a:ext cx="4490588" cy="3639401"/>
          </a:xfrm>
          <a:prstGeom prst="rect">
            <a:avLst/>
          </a:prstGeom>
        </p:spPr>
      </p:pic>
      <p:pic>
        <p:nvPicPr>
          <p:cNvPr id="2" name="Picture 2"/>
          <p:cNvPicPr>
            <a:picLocks noChangeAspect="1" noChangeArrowheads="1"/>
          </p:cNvPicPr>
          <p:nvPr/>
        </p:nvPicPr>
        <p:blipFill>
          <a:blip r:embed="rId3"/>
          <a:srcRect/>
          <a:stretch>
            <a:fillRect/>
          </a:stretch>
        </p:blipFill>
        <p:spPr bwMode="auto">
          <a:xfrm>
            <a:off x="8451928" y="0"/>
            <a:ext cx="2651514" cy="3361741"/>
          </a:xfrm>
          <a:prstGeom prst="rect">
            <a:avLst/>
          </a:prstGeom>
          <a:noFill/>
          <a:ln w="9525">
            <a:noFill/>
            <a:miter lim="800000"/>
            <a:headEnd/>
            <a:tailEnd/>
          </a:ln>
          <a:effectLst/>
        </p:spPr>
      </p:pic>
    </p:spTree>
    <p:extLst>
      <p:ext uri="{BB962C8B-B14F-4D97-AF65-F5344CB8AC3E}">
        <p14:creationId xmlns:p14="http://schemas.microsoft.com/office/powerpoint/2010/main" val="128026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1000"/>
                                        <p:tgtEl>
                                          <p:spTgt spid="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1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9" y="814388"/>
            <a:ext cx="10940776"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8889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87072"/>
            <a:ext cx="12192000" cy="5849007"/>
          </a:xfrm>
          <a:ln>
            <a:noFill/>
          </a:ln>
        </p:spPr>
        <p:txBody>
          <a:bodyPr>
            <a:normAutofit/>
          </a:bodyPr>
          <a:lstStyle/>
          <a:p>
            <a:pPr algn="l"/>
            <a:r>
              <a:rPr lang="en-US" sz="2800" b="1" dirty="0">
                <a:solidFill>
                  <a:srgbClr val="0000FF"/>
                </a:solidFill>
                <a:latin typeface="Times New Roman" pitchFamily="18" charset="0"/>
                <a:cs typeface="Times New Roman" pitchFamily="18" charset="0"/>
              </a:rPr>
              <a:t>2. CÁC KĨ NĂNG TRONG TIẾN TRÌNH TÌM HIỂU TỰ NHIÊN:</a:t>
            </a:r>
          </a:p>
          <a:p>
            <a:pPr algn="l">
              <a:buFontTx/>
              <a:buChar char="-"/>
            </a:pP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Kĩ</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năng</a:t>
            </a:r>
            <a:r>
              <a:rPr lang="en-US" sz="2800"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quan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sát</a:t>
            </a:r>
            <a:r>
              <a:rPr lang="en-US" sz="2800" b="1" dirty="0">
                <a:solidFill>
                  <a:srgbClr val="0000FF"/>
                </a:solidFill>
                <a:latin typeface="Times New Roman" pitchFamily="18" charset="0"/>
                <a:cs typeface="Times New Roman" pitchFamily="18" charset="0"/>
              </a:rPr>
              <a:t>.</a:t>
            </a:r>
          </a:p>
          <a:p>
            <a:pPr algn="l">
              <a:buFontTx/>
              <a:buChar char="-"/>
            </a:pP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Kĩ</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năng</a:t>
            </a:r>
            <a:r>
              <a:rPr lang="en-US" sz="2800"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phân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loại</a:t>
            </a:r>
            <a:r>
              <a:rPr lang="en-US" sz="2800" b="1" dirty="0">
                <a:solidFill>
                  <a:srgbClr val="0000FF"/>
                </a:solidFill>
                <a:latin typeface="Times New Roman" pitchFamily="18" charset="0"/>
                <a:cs typeface="Times New Roman" pitchFamily="18" charset="0"/>
              </a:rPr>
              <a:t>.</a:t>
            </a:r>
          </a:p>
          <a:p>
            <a:pPr algn="l">
              <a:buFontTx/>
              <a:buChar char="-"/>
            </a:pPr>
            <a:r>
              <a:rPr lang="en-US" sz="2800" b="1"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Kĩ</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năng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đo</a:t>
            </a:r>
            <a:r>
              <a:rPr lang="en-US" sz="2800" b="1" dirty="0">
                <a:solidFill>
                  <a:srgbClr val="0000FF"/>
                </a:solidFill>
                <a:latin typeface="Times New Roman" pitchFamily="18" charset="0"/>
                <a:cs typeface="Times New Roman" pitchFamily="18" charset="0"/>
              </a:rPr>
              <a:t>.</a:t>
            </a:r>
          </a:p>
          <a:p>
            <a:pPr algn="l">
              <a:buFontTx/>
              <a:buChar char="-"/>
            </a:pP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Kĩ</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năng</a:t>
            </a:r>
            <a:r>
              <a:rPr lang="en-US" sz="2800"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dự</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đoán</a:t>
            </a:r>
            <a:r>
              <a:rPr lang="en-US" sz="2800" b="1" dirty="0">
                <a:solidFill>
                  <a:srgbClr val="0000FF"/>
                </a:solidFill>
                <a:latin typeface="Times New Roman" pitchFamily="18" charset="0"/>
                <a:cs typeface="Times New Roman" pitchFamily="18" charset="0"/>
              </a:rPr>
              <a:t>.</a:t>
            </a:r>
          </a:p>
          <a:p>
            <a:pPr algn="l">
              <a:buFontTx/>
              <a:buChar char="-"/>
            </a:pP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Kĩ</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năng</a:t>
            </a:r>
            <a:r>
              <a:rPr lang="en-US" sz="2800"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liên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hệ</a:t>
            </a:r>
            <a:r>
              <a:rPr lang="en-US" sz="2800" b="1" dirty="0">
                <a:solidFill>
                  <a:srgbClr val="0000FF"/>
                </a:solidFill>
                <a:latin typeface="Times New Roman" pitchFamily="18" charset="0"/>
                <a:cs typeface="Times New Roman" pitchFamily="18" charset="0"/>
              </a:rPr>
              <a:t>.</a:t>
            </a:r>
          </a:p>
        </p:txBody>
      </p:sp>
      <p:sp>
        <p:nvSpPr>
          <p:cNvPr id="8" name="TextBox 7"/>
          <p:cNvSpPr txBox="1"/>
          <p:nvPr/>
        </p:nvSpPr>
        <p:spPr>
          <a:xfrm>
            <a:off x="0" y="0"/>
            <a:ext cx="12192000" cy="954107"/>
          </a:xfrm>
          <a:prstGeom prst="rect">
            <a:avLst/>
          </a:prstGeom>
          <a:noFill/>
        </p:spPr>
        <p:txBody>
          <a:bodyPr wrap="square" rtlCol="0">
            <a:spAutoFit/>
          </a:bodyPr>
          <a:lstStyle/>
          <a:p>
            <a:pPr algn="ctr"/>
            <a:r>
              <a:rPr lang="en-US" sz="2800" b="1" dirty="0">
                <a:solidFill>
                  <a:srgbClr val="FF00FF"/>
                </a:solidFill>
                <a:latin typeface="Times New Roman" pitchFamily="18" charset="0"/>
                <a:cs typeface="Times New Roman" pitchFamily="18" charset="0"/>
              </a:rPr>
              <a:t>BÀI MỞ ĐẦU: PHƯƠNG PHÁP VÀ KỸ NĂNG </a:t>
            </a:r>
          </a:p>
          <a:p>
            <a:pPr algn="ctr"/>
            <a:r>
              <a:rPr lang="en-US" sz="2800" b="1" dirty="0">
                <a:solidFill>
                  <a:srgbClr val="FF00FF"/>
                </a:solidFill>
                <a:latin typeface="Times New Roman" pitchFamily="18" charset="0"/>
                <a:cs typeface="Times New Roman" pitchFamily="18" charset="0"/>
              </a:rPr>
              <a:t>TRONG HỌC TẬP MÔN KHOA HỌC TỰ NHIÊN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strips(downRight)">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2312" y="725735"/>
            <a:ext cx="4502568" cy="2246769"/>
          </a:xfrm>
          <a:prstGeom prst="rect">
            <a:avLst/>
          </a:prstGeom>
        </p:spPr>
        <p:txBody>
          <a:bodyPr wrap="square">
            <a:spAutoFit/>
          </a:bodyPr>
          <a:lstStyle/>
          <a:p>
            <a:pPr marL="342900" indent="-342900"/>
            <a:r>
              <a:rPr lang="vi-VN" sz="2800" dirty="0">
                <a:solidFill>
                  <a:srgbClr val="FF0000"/>
                </a:solidFill>
                <a:latin typeface="Times New Roman" pitchFamily="18" charset="0"/>
                <a:ea typeface="Calibri" panose="020F0502020204030204" pitchFamily="34" charset="0"/>
                <a:cs typeface="Times New Roman" pitchFamily="18" charset="0"/>
              </a:rPr>
              <a:t>Câu hỏi </a:t>
            </a:r>
            <a:r>
              <a:rPr lang="vi-VN" sz="2800" dirty="0" err="1">
                <a:solidFill>
                  <a:srgbClr val="FF0000"/>
                </a:solidFill>
                <a:latin typeface="Times New Roman" pitchFamily="18" charset="0"/>
                <a:ea typeface="Calibri" panose="020F0502020204030204" pitchFamily="34" charset="0"/>
                <a:cs typeface="Times New Roman" pitchFamily="18" charset="0"/>
              </a:rPr>
              <a:t>sgk</a:t>
            </a:r>
            <a:r>
              <a:rPr lang="vi-VN" sz="2800" dirty="0">
                <a:solidFill>
                  <a:srgbClr val="FF0000"/>
                </a:solidFill>
                <a:latin typeface="Times New Roman" pitchFamily="18" charset="0"/>
                <a:ea typeface="Calibri" panose="020F0502020204030204" pitchFamily="34" charset="0"/>
                <a:cs typeface="Times New Roman" pitchFamily="18" charset="0"/>
              </a:rPr>
              <a:t>/7</a:t>
            </a:r>
          </a:p>
          <a:p>
            <a:pPr marL="342900" indent="-342900"/>
            <a:r>
              <a:rPr lang="en-US" sz="2800" dirty="0">
                <a:solidFill>
                  <a:srgbClr val="FF0000"/>
                </a:solidFill>
                <a:latin typeface="Times New Roman" pitchFamily="18" charset="0"/>
                <a:ea typeface="Calibri" panose="020F0502020204030204" pitchFamily="34" charset="0"/>
                <a:cs typeface="Times New Roman" pitchFamily="18" charset="0"/>
              </a:rPr>
              <a:t>Em </a:t>
            </a:r>
            <a:r>
              <a:rPr lang="en-US" sz="2800" dirty="0" err="1">
                <a:solidFill>
                  <a:srgbClr val="FF0000"/>
                </a:solidFill>
                <a:latin typeface="Times New Roman" pitchFamily="18" charset="0"/>
                <a:ea typeface="Calibri" panose="020F0502020204030204" pitchFamily="34" charset="0"/>
                <a:cs typeface="Times New Roman" pitchFamily="18" charset="0"/>
              </a:rPr>
              <a:t>đã</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dùng</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những</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kĩ</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năng</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nào</a:t>
            </a:r>
            <a:r>
              <a:rPr lang="en-US" sz="2800" dirty="0">
                <a:solidFill>
                  <a:srgbClr val="FF0000"/>
                </a:solidFill>
                <a:latin typeface="Times New Roman" pitchFamily="18" charset="0"/>
                <a:ea typeface="Calibri" panose="020F0502020204030204" pitchFamily="34" charset="0"/>
                <a:cs typeface="Times New Roman" pitchFamily="18" charset="0"/>
              </a:rPr>
              <a:t> ở </a:t>
            </a:r>
            <a:r>
              <a:rPr lang="en-US" sz="2800" dirty="0" err="1">
                <a:solidFill>
                  <a:srgbClr val="FF0000"/>
                </a:solidFill>
                <a:latin typeface="Times New Roman" pitchFamily="18" charset="0"/>
                <a:ea typeface="Calibri" panose="020F0502020204030204" pitchFamily="34" charset="0"/>
                <a:cs typeface="Times New Roman" pitchFamily="18" charset="0"/>
              </a:rPr>
              <a:t>mỗi</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bước</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trong</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tiến</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trình</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tìm</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hiểu</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sự</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nảy</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mầm</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của</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hạt</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đỗ</a:t>
            </a:r>
            <a:r>
              <a:rPr lang="en-US" sz="2800" dirty="0">
                <a:solidFill>
                  <a:srgbClr val="FF0000"/>
                </a:solidFill>
                <a:latin typeface="Times New Roman" pitchFamily="18" charset="0"/>
                <a:ea typeface="Calibri" panose="020F0502020204030204" pitchFamily="34" charset="0"/>
                <a:cs typeface="Times New Roman" pitchFamily="18" charset="0"/>
              </a:rPr>
              <a:t> ở </a:t>
            </a:r>
            <a:r>
              <a:rPr lang="en-US" sz="2800" dirty="0" err="1">
                <a:solidFill>
                  <a:srgbClr val="FF0000"/>
                </a:solidFill>
                <a:latin typeface="Times New Roman" pitchFamily="18" charset="0"/>
                <a:ea typeface="Calibri" panose="020F0502020204030204" pitchFamily="34" charset="0"/>
                <a:cs typeface="Times New Roman" pitchFamily="18" charset="0"/>
              </a:rPr>
              <a:t>phần</a:t>
            </a:r>
            <a:r>
              <a:rPr lang="en-US" sz="2800" dirty="0">
                <a:solidFill>
                  <a:srgbClr val="FF0000"/>
                </a:solidFill>
                <a:latin typeface="Times New Roman" pitchFamily="18" charset="0"/>
                <a:ea typeface="Calibri" panose="020F0502020204030204" pitchFamily="34" charset="0"/>
                <a:cs typeface="Times New Roman" pitchFamily="18" charset="0"/>
              </a:rPr>
              <a:t> 1?</a:t>
            </a:r>
          </a:p>
        </p:txBody>
      </p:sp>
      <p:sp>
        <p:nvSpPr>
          <p:cNvPr id="5" name="TextBox 4">
            <a:extLst>
              <a:ext uri="{FF2B5EF4-FFF2-40B4-BE49-F238E27FC236}">
                <a16:creationId xmlns:a16="http://schemas.microsoft.com/office/drawing/2014/main" id="{F57DBFED-AF61-506C-A75A-D17083979493}"/>
              </a:ext>
            </a:extLst>
          </p:cNvPr>
          <p:cNvSpPr txBox="1"/>
          <p:nvPr/>
        </p:nvSpPr>
        <p:spPr>
          <a:xfrm>
            <a:off x="964496" y="1849120"/>
            <a:ext cx="184731" cy="523220"/>
          </a:xfrm>
          <a:prstGeom prst="rect">
            <a:avLst/>
          </a:prstGeom>
          <a:noFill/>
        </p:spPr>
        <p:txBody>
          <a:bodyPr wrap="none" rtlCol="0">
            <a:spAutoFit/>
          </a:bodyPr>
          <a:lstStyle/>
          <a:p>
            <a:endParaRPr lang="en-US" sz="2800" b="1" dirty="0">
              <a:solidFill>
                <a:srgbClr val="FF0000"/>
              </a:solidFill>
              <a:latin typeface="Times New Roman" pitchFamily="18" charset="0"/>
              <a:ea typeface="Hiragino Kaku Gothic StdN W8" panose="020B0800000000000000" pitchFamily="34" charset="-128"/>
              <a:cs typeface="Times New Roman" pitchFamily="18" charset="0"/>
            </a:endParaRPr>
          </a:p>
        </p:txBody>
      </p:sp>
      <p:pic>
        <p:nvPicPr>
          <p:cNvPr id="4099" name="Picture 3"/>
          <p:cNvPicPr>
            <a:picLocks noChangeAspect="1" noChangeArrowheads="1"/>
          </p:cNvPicPr>
          <p:nvPr/>
        </p:nvPicPr>
        <p:blipFill>
          <a:blip r:embed="rId2"/>
          <a:srcRect/>
          <a:stretch>
            <a:fillRect/>
          </a:stretch>
        </p:blipFill>
        <p:spPr bwMode="auto">
          <a:xfrm>
            <a:off x="5470897" y="113983"/>
            <a:ext cx="6721104" cy="759777"/>
          </a:xfrm>
          <a:prstGeom prst="rect">
            <a:avLst/>
          </a:prstGeom>
          <a:noFill/>
          <a:ln w="9525">
            <a:noFill/>
            <a:miter lim="800000"/>
            <a:headEnd/>
            <a:tailEnd/>
          </a:ln>
          <a:effectLst/>
        </p:spPr>
      </p:pic>
      <p:pic>
        <p:nvPicPr>
          <p:cNvPr id="4100" name="Picture 4"/>
          <p:cNvPicPr>
            <a:picLocks noChangeAspect="1" noChangeArrowheads="1"/>
          </p:cNvPicPr>
          <p:nvPr/>
        </p:nvPicPr>
        <p:blipFill>
          <a:blip r:embed="rId3"/>
          <a:srcRect/>
          <a:stretch>
            <a:fillRect/>
          </a:stretch>
        </p:blipFill>
        <p:spPr bwMode="auto">
          <a:xfrm>
            <a:off x="5383339" y="881380"/>
            <a:ext cx="6808661" cy="784860"/>
          </a:xfrm>
          <a:prstGeom prst="rect">
            <a:avLst/>
          </a:prstGeom>
          <a:noFill/>
          <a:ln w="9525">
            <a:noFill/>
            <a:miter lim="800000"/>
            <a:headEnd/>
            <a:tailEnd/>
          </a:ln>
          <a:effectLst/>
        </p:spPr>
      </p:pic>
      <p:pic>
        <p:nvPicPr>
          <p:cNvPr id="4101" name="Picture 5"/>
          <p:cNvPicPr>
            <a:picLocks noChangeAspect="1" noChangeArrowheads="1"/>
          </p:cNvPicPr>
          <p:nvPr/>
        </p:nvPicPr>
        <p:blipFill>
          <a:blip r:embed="rId4"/>
          <a:srcRect/>
          <a:stretch>
            <a:fillRect/>
          </a:stretch>
        </p:blipFill>
        <p:spPr bwMode="auto">
          <a:xfrm>
            <a:off x="5401767" y="1563688"/>
            <a:ext cx="6790234" cy="1809432"/>
          </a:xfrm>
          <a:prstGeom prst="rect">
            <a:avLst/>
          </a:prstGeom>
          <a:noFill/>
          <a:ln w="9525">
            <a:noFill/>
            <a:miter lim="800000"/>
            <a:headEnd/>
            <a:tailEnd/>
          </a:ln>
          <a:effectLst/>
        </p:spPr>
      </p:pic>
      <p:pic>
        <p:nvPicPr>
          <p:cNvPr id="4102" name="Picture 6"/>
          <p:cNvPicPr>
            <a:picLocks noChangeAspect="1" noChangeArrowheads="1"/>
          </p:cNvPicPr>
          <p:nvPr/>
        </p:nvPicPr>
        <p:blipFill>
          <a:blip r:embed="rId5"/>
          <a:srcRect/>
          <a:stretch>
            <a:fillRect/>
          </a:stretch>
        </p:blipFill>
        <p:spPr bwMode="auto">
          <a:xfrm>
            <a:off x="5451527" y="3371533"/>
            <a:ext cx="6740474" cy="1139507"/>
          </a:xfrm>
          <a:prstGeom prst="rect">
            <a:avLst/>
          </a:prstGeom>
          <a:noFill/>
          <a:ln w="9525">
            <a:noFill/>
            <a:miter lim="800000"/>
            <a:headEnd/>
            <a:tailEnd/>
          </a:ln>
          <a:effectLst/>
        </p:spPr>
      </p:pic>
      <p:pic>
        <p:nvPicPr>
          <p:cNvPr id="4103" name="Picture 7"/>
          <p:cNvPicPr>
            <a:picLocks noChangeAspect="1" noChangeArrowheads="1"/>
          </p:cNvPicPr>
          <p:nvPr/>
        </p:nvPicPr>
        <p:blipFill>
          <a:blip r:embed="rId6"/>
          <a:srcRect/>
          <a:stretch>
            <a:fillRect/>
          </a:stretch>
        </p:blipFill>
        <p:spPr bwMode="auto">
          <a:xfrm>
            <a:off x="5405121" y="4407853"/>
            <a:ext cx="6786880" cy="1140815"/>
          </a:xfrm>
          <a:prstGeom prst="rect">
            <a:avLst/>
          </a:prstGeom>
          <a:noFill/>
          <a:ln w="9525">
            <a:noFill/>
            <a:miter lim="800000"/>
            <a:headEnd/>
            <a:tailEnd/>
          </a:ln>
          <a:effectLst/>
        </p:spPr>
      </p:pic>
      <p:pic>
        <p:nvPicPr>
          <p:cNvPr id="4104" name="Picture 8"/>
          <p:cNvPicPr>
            <a:picLocks noChangeAspect="1" noChangeArrowheads="1"/>
          </p:cNvPicPr>
          <p:nvPr/>
        </p:nvPicPr>
        <p:blipFill>
          <a:blip r:embed="rId7"/>
          <a:srcRect/>
          <a:stretch>
            <a:fillRect/>
          </a:stretch>
        </p:blipFill>
        <p:spPr bwMode="auto">
          <a:xfrm>
            <a:off x="5379485" y="5608320"/>
            <a:ext cx="6690595" cy="1249680"/>
          </a:xfrm>
          <a:prstGeom prst="rect">
            <a:avLst/>
          </a:prstGeom>
          <a:noFill/>
          <a:ln w="9525">
            <a:noFill/>
            <a:miter lim="800000"/>
            <a:headEnd/>
            <a:tailEnd/>
          </a:ln>
          <a:effectLst/>
        </p:spPr>
      </p:pic>
    </p:spTree>
    <p:extLst>
      <p:ext uri="{BB962C8B-B14F-4D97-AF65-F5344CB8AC3E}">
        <p14:creationId xmlns:p14="http://schemas.microsoft.com/office/powerpoint/2010/main" val="421455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4099"/>
                                        </p:tgtEl>
                                        <p:attrNameLst>
                                          <p:attrName>style.visibility</p:attrName>
                                        </p:attrNameLst>
                                      </p:cBhvr>
                                      <p:to>
                                        <p:strVal val="visible"/>
                                      </p:to>
                                    </p:set>
                                    <p:animEffect transition="in" filter="diamond(in)">
                                      <p:cBhvr>
                                        <p:cTn id="17" dur="2000"/>
                                        <p:tgtEl>
                                          <p:spTgt spid="4099"/>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diamond(in)">
                                      <p:cBhvr>
                                        <p:cTn id="22" dur="2000"/>
                                        <p:tgtEl>
                                          <p:spTgt spid="4100"/>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4101"/>
                                        </p:tgtEl>
                                        <p:attrNameLst>
                                          <p:attrName>style.visibility</p:attrName>
                                        </p:attrNameLst>
                                      </p:cBhvr>
                                      <p:to>
                                        <p:strVal val="visible"/>
                                      </p:to>
                                    </p:set>
                                    <p:animEffect transition="in" filter="diamond(in)">
                                      <p:cBhvr>
                                        <p:cTn id="27" dur="2000"/>
                                        <p:tgtEl>
                                          <p:spTgt spid="4101"/>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4102"/>
                                        </p:tgtEl>
                                        <p:attrNameLst>
                                          <p:attrName>style.visibility</p:attrName>
                                        </p:attrNameLst>
                                      </p:cBhvr>
                                      <p:to>
                                        <p:strVal val="visible"/>
                                      </p:to>
                                    </p:set>
                                    <p:animEffect transition="in" filter="diamond(in)">
                                      <p:cBhvr>
                                        <p:cTn id="32" dur="2000"/>
                                        <p:tgtEl>
                                          <p:spTgt spid="4102"/>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4103"/>
                                        </p:tgtEl>
                                        <p:attrNameLst>
                                          <p:attrName>style.visibility</p:attrName>
                                        </p:attrNameLst>
                                      </p:cBhvr>
                                      <p:to>
                                        <p:strVal val="visible"/>
                                      </p:to>
                                    </p:set>
                                    <p:animEffect transition="in" filter="diamond(in)">
                                      <p:cBhvr>
                                        <p:cTn id="37" dur="2000"/>
                                        <p:tgtEl>
                                          <p:spTgt spid="4103"/>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nodeType="clickEffect">
                                  <p:stCondLst>
                                    <p:cond delay="0"/>
                                  </p:stCondLst>
                                  <p:childTnLst>
                                    <p:set>
                                      <p:cBhvr>
                                        <p:cTn id="41" dur="1" fill="hold">
                                          <p:stCondLst>
                                            <p:cond delay="0"/>
                                          </p:stCondLst>
                                        </p:cTn>
                                        <p:tgtEl>
                                          <p:spTgt spid="4104"/>
                                        </p:tgtEl>
                                        <p:attrNameLst>
                                          <p:attrName>style.visibility</p:attrName>
                                        </p:attrNameLst>
                                      </p:cBhvr>
                                      <p:to>
                                        <p:strVal val="visible"/>
                                      </p:to>
                                    </p:set>
                                    <p:animEffect transition="in" filter="diamond(in)">
                                      <p:cBhvr>
                                        <p:cTn id="42" dur="20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4" y="1258905"/>
            <a:ext cx="4944066" cy="1384995"/>
          </a:xfrm>
          <a:prstGeom prst="rect">
            <a:avLst/>
          </a:prstGeom>
        </p:spPr>
        <p:txBody>
          <a:bodyPr wrap="square">
            <a:spAutoFit/>
          </a:bodyPr>
          <a:lstStyle/>
          <a:p>
            <a:pPr marL="342900" indent="-342900" algn="just"/>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Làm</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thí</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nghiệm</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trồng</a:t>
            </a:r>
            <a:r>
              <a:rPr lang="en-US" sz="2800" dirty="0">
                <a:solidFill>
                  <a:srgbClr val="FF0000"/>
                </a:solidFill>
                <a:latin typeface="Times New Roman" pitchFamily="18" charset="0"/>
                <a:ea typeface="Calibri" panose="020F0502020204030204" pitchFamily="34" charset="0"/>
                <a:cs typeface="Times New Roman" pitchFamily="18" charset="0"/>
              </a:rPr>
              <a:t> 10 </a:t>
            </a:r>
            <a:r>
              <a:rPr lang="en-US" sz="2800" dirty="0" err="1">
                <a:solidFill>
                  <a:srgbClr val="FF0000"/>
                </a:solidFill>
                <a:latin typeface="Times New Roman" pitchFamily="18" charset="0"/>
                <a:ea typeface="Calibri" panose="020F0502020204030204" pitchFamily="34" charset="0"/>
                <a:cs typeface="Times New Roman" pitchFamily="18" charset="0"/>
              </a:rPr>
              <a:t>hạt</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đỗ</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vào</a:t>
            </a:r>
            <a:r>
              <a:rPr lang="en-US" sz="2800" dirty="0">
                <a:solidFill>
                  <a:srgbClr val="FF0000"/>
                </a:solidFill>
                <a:latin typeface="Times New Roman" pitchFamily="18" charset="0"/>
                <a:ea typeface="Calibri" panose="020F0502020204030204" pitchFamily="34" charset="0"/>
                <a:cs typeface="Times New Roman" pitchFamily="18" charset="0"/>
              </a:rPr>
              <a:t> 10 </a:t>
            </a:r>
            <a:r>
              <a:rPr lang="en-US" sz="2800" dirty="0" err="1">
                <a:solidFill>
                  <a:srgbClr val="FF0000"/>
                </a:solidFill>
                <a:latin typeface="Times New Roman" pitchFamily="18" charset="0"/>
                <a:ea typeface="Calibri" panose="020F0502020204030204" pitchFamily="34" charset="0"/>
                <a:cs typeface="Times New Roman" pitchFamily="18" charset="0"/>
              </a:rPr>
              <a:t>chậu</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đất</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như</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mô</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tả</a:t>
            </a:r>
            <a:r>
              <a:rPr lang="en-US" sz="2800" dirty="0">
                <a:solidFill>
                  <a:srgbClr val="FF0000"/>
                </a:solidFill>
                <a:latin typeface="Times New Roman" pitchFamily="18" charset="0"/>
                <a:ea typeface="Calibri" panose="020F0502020204030204" pitchFamily="34" charset="0"/>
                <a:cs typeface="Times New Roman" pitchFamily="18" charset="0"/>
              </a:rPr>
              <a:t> ở </a:t>
            </a:r>
            <a:r>
              <a:rPr lang="en-US" sz="2800" dirty="0" err="1">
                <a:solidFill>
                  <a:srgbClr val="FF0000"/>
                </a:solidFill>
                <a:latin typeface="Times New Roman" pitchFamily="18" charset="0"/>
                <a:ea typeface="Calibri" panose="020F0502020204030204" pitchFamily="34" charset="0"/>
                <a:cs typeface="Times New Roman" pitchFamily="18" charset="0"/>
              </a:rPr>
              <a:t>phần</a:t>
            </a:r>
            <a:r>
              <a:rPr lang="en-US" sz="2800" dirty="0">
                <a:solidFill>
                  <a:srgbClr val="FF0000"/>
                </a:solidFill>
                <a:latin typeface="Times New Roman" pitchFamily="18" charset="0"/>
                <a:ea typeface="Calibri" panose="020F0502020204030204" pitchFamily="34" charset="0"/>
                <a:cs typeface="Times New Roman" pitchFamily="18" charset="0"/>
              </a:rPr>
              <a:t> 1</a:t>
            </a:r>
          </a:p>
        </p:txBody>
      </p:sp>
      <p:sp>
        <p:nvSpPr>
          <p:cNvPr id="5" name="TextBox 4">
            <a:extLst>
              <a:ext uri="{FF2B5EF4-FFF2-40B4-BE49-F238E27FC236}">
                <a16:creationId xmlns:a16="http://schemas.microsoft.com/office/drawing/2014/main" id="{F57DBFED-AF61-506C-A75A-D17083979493}"/>
              </a:ext>
            </a:extLst>
          </p:cNvPr>
          <p:cNvSpPr txBox="1"/>
          <p:nvPr/>
        </p:nvSpPr>
        <p:spPr>
          <a:xfrm>
            <a:off x="964496" y="690880"/>
            <a:ext cx="2111475" cy="523220"/>
          </a:xfrm>
          <a:prstGeom prst="rect">
            <a:avLst/>
          </a:prstGeom>
          <a:noFill/>
        </p:spPr>
        <p:txBody>
          <a:bodyPr wrap="none" rtlCol="0">
            <a:spAutoFit/>
          </a:bodyPr>
          <a:lstStyle/>
          <a:p>
            <a:r>
              <a:rPr lang="vi-VN" sz="2800" b="1" dirty="0">
                <a:solidFill>
                  <a:srgbClr val="FF0000"/>
                </a:solidFill>
                <a:latin typeface="Times New Roman" pitchFamily="18" charset="0"/>
                <a:ea typeface="Hiragino Kaku Gothic StdN W8" panose="020B0800000000000000" pitchFamily="34" charset="-128"/>
                <a:cs typeface="Times New Roman" pitchFamily="18" charset="0"/>
              </a:rPr>
              <a:t>VẬN DỤNG</a:t>
            </a:r>
            <a:endParaRPr lang="en-US" sz="2800" b="1" dirty="0">
              <a:solidFill>
                <a:srgbClr val="FF0000"/>
              </a:solidFill>
              <a:latin typeface="Times New Roman" pitchFamily="18" charset="0"/>
              <a:ea typeface="Hiragino Kaku Gothic StdN W8" panose="020B0800000000000000" pitchFamily="34" charset="-128"/>
              <a:cs typeface="Times New Roman" pitchFamily="18" charset="0"/>
            </a:endParaRPr>
          </a:p>
        </p:txBody>
      </p:sp>
      <p:sp>
        <p:nvSpPr>
          <p:cNvPr id="10" name="Rectangle 9"/>
          <p:cNvSpPr/>
          <p:nvPr/>
        </p:nvSpPr>
        <p:spPr>
          <a:xfrm>
            <a:off x="-16466" y="2671145"/>
            <a:ext cx="4944066" cy="954107"/>
          </a:xfrm>
          <a:prstGeom prst="rect">
            <a:avLst/>
          </a:prstGeom>
        </p:spPr>
        <p:txBody>
          <a:bodyPr wrap="square">
            <a:spAutoFit/>
          </a:bodyPr>
          <a:lstStyle/>
          <a:p>
            <a:pPr marL="342900" indent="-342900" algn="just"/>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Trong</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thí</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nghiệm</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này</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em</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đã</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sử</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sụng</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các</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kĩ</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năng</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như</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thế</a:t>
            </a:r>
            <a:r>
              <a:rPr lang="en-US" sz="2800" dirty="0">
                <a:solidFill>
                  <a:srgbClr val="FF0000"/>
                </a:solidFill>
                <a:latin typeface="Times New Roman" pitchFamily="18" charset="0"/>
                <a:ea typeface="Calibri" panose="020F0502020204030204" pitchFamily="34" charset="0"/>
                <a:cs typeface="Times New Roman" pitchFamily="18" charset="0"/>
              </a:rPr>
              <a:t> </a:t>
            </a:r>
            <a:r>
              <a:rPr lang="en-US" sz="2800" dirty="0" err="1">
                <a:solidFill>
                  <a:srgbClr val="FF0000"/>
                </a:solidFill>
                <a:latin typeface="Times New Roman" pitchFamily="18" charset="0"/>
                <a:ea typeface="Calibri" panose="020F0502020204030204" pitchFamily="34" charset="0"/>
                <a:cs typeface="Times New Roman" pitchFamily="18" charset="0"/>
              </a:rPr>
              <a:t>nào</a:t>
            </a:r>
            <a:r>
              <a:rPr lang="en-US" sz="2800" dirty="0">
                <a:solidFill>
                  <a:srgbClr val="FF0000"/>
                </a:solidFill>
                <a:latin typeface="Times New Roman" pitchFamily="18" charset="0"/>
                <a:ea typeface="Calibri" panose="020F0502020204030204" pitchFamily="34" charset="0"/>
                <a:cs typeface="Times New Roman" pitchFamily="18" charset="0"/>
              </a:rPr>
              <a:t>?</a:t>
            </a:r>
          </a:p>
        </p:txBody>
      </p:sp>
      <p:sp>
        <p:nvSpPr>
          <p:cNvPr id="11" name="TextBox 10"/>
          <p:cNvSpPr txBox="1"/>
          <p:nvPr/>
        </p:nvSpPr>
        <p:spPr>
          <a:xfrm>
            <a:off x="5161280" y="0"/>
            <a:ext cx="7030720" cy="1384995"/>
          </a:xfrm>
          <a:prstGeom prst="rect">
            <a:avLst/>
          </a:prstGeom>
          <a:noFill/>
        </p:spPr>
        <p:txBody>
          <a:bodyPr wrap="square" rtlCol="0">
            <a:spAutoFit/>
          </a:bodyPr>
          <a:lstStyle/>
          <a:p>
            <a:r>
              <a:rPr lang="en-US" sz="2800" b="1" dirty="0" err="1">
                <a:solidFill>
                  <a:srgbClr val="FF00FF"/>
                </a:solidFill>
                <a:latin typeface="Times New Roman" pitchFamily="18" charset="0"/>
                <a:cs typeface="Times New Roman" pitchFamily="18" charset="0"/>
              </a:rPr>
              <a:t>Kỹ</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năng</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quan</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sát</a:t>
            </a:r>
            <a:r>
              <a:rPr lang="en-US" sz="2800" b="1"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Bằng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quan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sát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của</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mình</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em</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thấy</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rằng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sự</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phát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triển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của</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cây</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trong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điều</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kiện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ánh</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sáng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khác</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nhau</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là</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không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giống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nhau</a:t>
            </a:r>
            <a:r>
              <a:rPr lang="en-US" sz="2800" dirty="0">
                <a:solidFill>
                  <a:srgbClr val="FF00FF"/>
                </a:solidFill>
                <a:latin typeface="Times New Roman" pitchFamily="18" charset="0"/>
                <a:cs typeface="Times New Roman" pitchFamily="18" charset="0"/>
              </a:rPr>
              <a:t>.</a:t>
            </a:r>
          </a:p>
        </p:txBody>
      </p:sp>
      <p:sp>
        <p:nvSpPr>
          <p:cNvPr id="12" name="TextBox 11"/>
          <p:cNvSpPr txBox="1"/>
          <p:nvPr/>
        </p:nvSpPr>
        <p:spPr>
          <a:xfrm>
            <a:off x="5130800" y="1249680"/>
            <a:ext cx="7030720" cy="954107"/>
          </a:xfrm>
          <a:prstGeom prst="rect">
            <a:avLst/>
          </a:prstGeom>
          <a:noFill/>
        </p:spPr>
        <p:txBody>
          <a:bodyPr wrap="square" rtlCol="0">
            <a:spAutoFit/>
          </a:bodyPr>
          <a:lstStyle/>
          <a:p>
            <a:r>
              <a:rPr lang="en-US" sz="2800" b="1" dirty="0" err="1">
                <a:solidFill>
                  <a:srgbClr val="FF00FF"/>
                </a:solidFill>
                <a:latin typeface="Times New Roman" pitchFamily="18" charset="0"/>
                <a:cs typeface="Times New Roman" pitchFamily="18" charset="0"/>
              </a:rPr>
              <a:t>Kỹ</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năng</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phân</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loại</a:t>
            </a:r>
            <a:r>
              <a:rPr lang="en-US" sz="2800" b="1"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Phân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loại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nơi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nhiều</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ánh</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sáng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ít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ánh</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sáng</a:t>
            </a:r>
            <a:endParaRPr lang="en-US" sz="2800" dirty="0">
              <a:solidFill>
                <a:srgbClr val="FF00FF"/>
              </a:solidFill>
              <a:latin typeface="Times New Roman" pitchFamily="18" charset="0"/>
              <a:cs typeface="Times New Roman" pitchFamily="18" charset="0"/>
            </a:endParaRPr>
          </a:p>
        </p:txBody>
      </p:sp>
      <p:sp>
        <p:nvSpPr>
          <p:cNvPr id="13" name="TextBox 12"/>
          <p:cNvSpPr txBox="1"/>
          <p:nvPr/>
        </p:nvSpPr>
        <p:spPr>
          <a:xfrm>
            <a:off x="5151120" y="2143760"/>
            <a:ext cx="7030720" cy="954107"/>
          </a:xfrm>
          <a:prstGeom prst="rect">
            <a:avLst/>
          </a:prstGeom>
          <a:noFill/>
        </p:spPr>
        <p:txBody>
          <a:bodyPr wrap="square" rtlCol="0">
            <a:spAutoFit/>
          </a:bodyPr>
          <a:lstStyle/>
          <a:p>
            <a:r>
              <a:rPr lang="en-US" sz="2800" b="1" dirty="0" err="1">
                <a:solidFill>
                  <a:srgbClr val="FF00FF"/>
                </a:solidFill>
                <a:latin typeface="Times New Roman" pitchFamily="18" charset="0"/>
                <a:cs typeface="Times New Roman" pitchFamily="18" charset="0"/>
              </a:rPr>
              <a:t>Kỹ</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năng</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dự</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đoán</a:t>
            </a:r>
            <a:r>
              <a:rPr lang="en-US" sz="2800" b="1"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dự</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đoán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cây</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sẽ</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phát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triển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tốt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hơn</a:t>
            </a:r>
            <a:r>
              <a:rPr lang="en-US" sz="2800" dirty="0">
                <a:solidFill>
                  <a:srgbClr val="FF00FF"/>
                </a:solidFill>
                <a:latin typeface="Times New Roman" pitchFamily="18" charset="0"/>
                <a:cs typeface="Times New Roman" pitchFamily="18" charset="0"/>
              </a:rPr>
              <a:t> ở </a:t>
            </a:r>
            <a:r>
              <a:rPr lang="en-US" sz="2800" dirty="0" err="1">
                <a:solidFill>
                  <a:srgbClr val="FF00FF"/>
                </a:solidFill>
                <a:latin typeface="Times New Roman" pitchFamily="18" charset="0"/>
                <a:cs typeface="Times New Roman" pitchFamily="18" charset="0"/>
              </a:rPr>
              <a:t>nơi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có</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đủ</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ánh</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sáng</a:t>
            </a:r>
            <a:r>
              <a:rPr lang="en-US" sz="2800" dirty="0">
                <a:solidFill>
                  <a:srgbClr val="FF00FF"/>
                </a:solidFill>
                <a:latin typeface="Times New Roman" pitchFamily="18" charset="0"/>
                <a:cs typeface="Times New Roman" pitchFamily="18" charset="0"/>
              </a:rPr>
              <a:t>.</a:t>
            </a:r>
          </a:p>
        </p:txBody>
      </p:sp>
      <p:sp>
        <p:nvSpPr>
          <p:cNvPr id="14" name="TextBox 13"/>
          <p:cNvSpPr txBox="1"/>
          <p:nvPr/>
        </p:nvSpPr>
        <p:spPr>
          <a:xfrm>
            <a:off x="5130800" y="3159760"/>
            <a:ext cx="7030720" cy="1384995"/>
          </a:xfrm>
          <a:prstGeom prst="rect">
            <a:avLst/>
          </a:prstGeom>
          <a:noFill/>
        </p:spPr>
        <p:txBody>
          <a:bodyPr wrap="square" rtlCol="0">
            <a:spAutoFit/>
          </a:bodyPr>
          <a:lstStyle/>
          <a:p>
            <a:r>
              <a:rPr lang="en-US" sz="2800" b="1" dirty="0" err="1">
                <a:solidFill>
                  <a:srgbClr val="FF00FF"/>
                </a:solidFill>
                <a:latin typeface="Times New Roman" pitchFamily="18" charset="0"/>
                <a:cs typeface="Times New Roman" pitchFamily="18" charset="0"/>
              </a:rPr>
              <a:t>Kỹ</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năng</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đo</a:t>
            </a:r>
            <a:r>
              <a:rPr lang="en-US" sz="2800" b="1"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để</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kiểm</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tra</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dự</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đoán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của</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mình</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các</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em</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phải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tiến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hành</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đo</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chiều</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cao</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cân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nặng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của</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cây</a:t>
            </a:r>
            <a:r>
              <a:rPr lang="en-US" sz="2800" dirty="0">
                <a:solidFill>
                  <a:srgbClr val="FF00FF"/>
                </a:solidFill>
                <a:latin typeface="Times New Roman" pitchFamily="18" charset="0"/>
                <a:cs typeface="Times New Roman" pitchFamily="18" charset="0"/>
              </a:rPr>
              <a:t>...</a:t>
            </a:r>
          </a:p>
        </p:txBody>
      </p:sp>
      <p:sp>
        <p:nvSpPr>
          <p:cNvPr id="15" name="TextBox 14"/>
          <p:cNvSpPr txBox="1"/>
          <p:nvPr/>
        </p:nvSpPr>
        <p:spPr>
          <a:xfrm>
            <a:off x="5140960" y="4429760"/>
            <a:ext cx="7030720" cy="1815882"/>
          </a:xfrm>
          <a:prstGeom prst="rect">
            <a:avLst/>
          </a:prstGeom>
          <a:noFill/>
        </p:spPr>
        <p:txBody>
          <a:bodyPr wrap="square" rtlCol="0">
            <a:spAutoFit/>
          </a:bodyPr>
          <a:lstStyle/>
          <a:p>
            <a:r>
              <a:rPr lang="en-US" sz="2800" b="1" dirty="0" err="1">
                <a:solidFill>
                  <a:srgbClr val="FF00FF"/>
                </a:solidFill>
                <a:latin typeface="Times New Roman" pitchFamily="18" charset="0"/>
                <a:cs typeface="Times New Roman" pitchFamily="18" charset="0"/>
              </a:rPr>
              <a:t>Kỹ</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năng</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liên</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hệ</a:t>
            </a:r>
            <a:r>
              <a:rPr lang="en-US" sz="2800" b="1"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Liên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hệ</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với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hiểu</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biết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của</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mình</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em</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nhận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thấy</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các</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cây</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trong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thiên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nhiên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khi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mọc</a:t>
            </a:r>
            <a:r>
              <a:rPr lang="en-US" sz="2800" dirty="0">
                <a:solidFill>
                  <a:srgbClr val="FF00FF"/>
                </a:solidFill>
                <a:latin typeface="Times New Roman" pitchFamily="18" charset="0"/>
                <a:cs typeface="Times New Roman" pitchFamily="18" charset="0"/>
              </a:rPr>
              <a:t> ở </a:t>
            </a:r>
            <a:r>
              <a:rPr lang="en-US" sz="2800" dirty="0" err="1">
                <a:solidFill>
                  <a:srgbClr val="FF00FF"/>
                </a:solidFill>
                <a:latin typeface="Times New Roman" pitchFamily="18" charset="0"/>
                <a:cs typeface="Times New Roman" pitchFamily="18" charset="0"/>
              </a:rPr>
              <a:t>nơi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thiếu</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sáng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thường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kém</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phát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triển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hơn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nơi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có</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đủ</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ánh</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sáng</a:t>
            </a:r>
            <a:r>
              <a:rPr lang="en-US" sz="2800" dirty="0">
                <a:solidFill>
                  <a:srgbClr val="FF00FF"/>
                </a:solidFill>
                <a:latin typeface="Times New Roman" pitchFamily="18" charset="0"/>
                <a:cs typeface="Times New Roman" pitchFamily="18" charset="0"/>
              </a:rPr>
              <a:t>.</a:t>
            </a:r>
          </a:p>
        </p:txBody>
      </p:sp>
    </p:spTree>
    <p:extLst>
      <p:ext uri="{BB962C8B-B14F-4D97-AF65-F5344CB8AC3E}">
        <p14:creationId xmlns:p14="http://schemas.microsoft.com/office/powerpoint/2010/main" val="8033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strips(down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strips(down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strips(down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strips(down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strips(downLeft)">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P spid="11" grpId="0"/>
      <p:bldP spid="12" grpId="0"/>
      <p:bldP spid="13" grpId="0"/>
      <p:bldP spid="14"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A75127D-08BA-7884-67A2-B877C3340C5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141D496C-8186-E306-FE11-72D0077C8A56}"/>
              </a:ext>
            </a:extLst>
          </p:cNvPr>
          <p:cNvPicPr/>
          <p:nvPr/>
        </p:nvPicPr>
        <p:blipFill>
          <a:blip r:embed="rId2"/>
          <a:stretch>
            <a:fillRect/>
          </a:stretch>
        </p:blipFill>
        <p:spPr>
          <a:xfrm>
            <a:off x="2722" y="0"/>
            <a:ext cx="12192000" cy="6858000"/>
          </a:xfrm>
          <a:prstGeom prst="rect">
            <a:avLst/>
          </a:prstGeom>
          <a:solidFill>
            <a:schemeClr val="tx1">
              <a:lumMod val="85000"/>
              <a:lumOff val="15000"/>
            </a:schemeClr>
          </a:solidFill>
        </p:spPr>
      </p:pic>
      <p:sp>
        <p:nvSpPr>
          <p:cNvPr id="4" name="TextBox 3"/>
          <p:cNvSpPr txBox="1"/>
          <p:nvPr/>
        </p:nvSpPr>
        <p:spPr>
          <a:xfrm>
            <a:off x="4637690" y="2159874"/>
            <a:ext cx="2916620" cy="923330"/>
          </a:xfrm>
          <a:prstGeom prst="rect">
            <a:avLst/>
          </a:prstGeom>
          <a:solidFill>
            <a:srgbClr val="9C0C24"/>
          </a:solidFill>
        </p:spPr>
        <p:txBody>
          <a:bodyPr wrap="square" rtlCol="0">
            <a:spAutoFit/>
          </a:bodyPr>
          <a:lstStyle/>
          <a:p>
            <a:r>
              <a:rPr lang="en-US" sz="5400" b="1" dirty="0">
                <a:solidFill>
                  <a:schemeClr val="bg1"/>
                </a:solidFill>
              </a:rPr>
              <a:t>PHẦN III</a:t>
            </a:r>
          </a:p>
        </p:txBody>
      </p:sp>
      <p:sp>
        <p:nvSpPr>
          <p:cNvPr id="5" name="TextBox 4"/>
          <p:cNvSpPr txBox="1"/>
          <p:nvPr/>
        </p:nvSpPr>
        <p:spPr>
          <a:xfrm>
            <a:off x="1861455" y="3295476"/>
            <a:ext cx="8588829" cy="1446550"/>
          </a:xfrm>
          <a:prstGeom prst="rect">
            <a:avLst/>
          </a:prstGeom>
          <a:solidFill>
            <a:schemeClr val="tx1">
              <a:lumMod val="85000"/>
              <a:lumOff val="15000"/>
            </a:schemeClr>
          </a:solidFill>
        </p:spPr>
        <p:txBody>
          <a:bodyPr wrap="square" rtlCol="0">
            <a:spAutoFit/>
          </a:bodyPr>
          <a:lstStyle/>
          <a:p>
            <a:pPr algn="ctr"/>
            <a:r>
              <a:rPr lang="en-US" sz="4400" b="1" dirty="0">
                <a:solidFill>
                  <a:schemeClr val="bg1"/>
                </a:solidFill>
              </a:rPr>
              <a:t>MỘT SỐ DỤNG CỤ ĐO TRONG NỘI DUNG MÔN KHTN 7</a:t>
            </a:r>
          </a:p>
        </p:txBody>
      </p:sp>
    </p:spTree>
    <p:extLst>
      <p:ext uri="{BB962C8B-B14F-4D97-AF65-F5344CB8AC3E}">
        <p14:creationId xmlns:p14="http://schemas.microsoft.com/office/powerpoint/2010/main" val="95398545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976" y="301680"/>
            <a:ext cx="6767139" cy="754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958" y="1171245"/>
            <a:ext cx="9847665" cy="270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2664" y="4015117"/>
            <a:ext cx="2943225"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952" y="3878317"/>
            <a:ext cx="4261124" cy="71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9908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8509" y="2017986"/>
            <a:ext cx="8050250" cy="458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5347" y="683173"/>
            <a:ext cx="5955260" cy="897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34109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92623" y="386366"/>
            <a:ext cx="9075682" cy="2646878"/>
          </a:xfrm>
          <a:prstGeom prst="rect">
            <a:avLst/>
          </a:prstGeom>
        </p:spPr>
        <p:txBody>
          <a:bodyPr wrap="square">
            <a:spAutoFit/>
          </a:bodyPr>
          <a:lstStyle/>
          <a:p>
            <a:r>
              <a:rPr lang="nl-NL" sz="5400" dirty="0">
                <a:solidFill>
                  <a:srgbClr val="FF0000"/>
                </a:solidFill>
                <a:latin typeface="Times New Roman" pitchFamily="18" charset="0"/>
                <a:cs typeface="Times New Roman" pitchFamily="18" charset="0"/>
              </a:rPr>
              <a:t>Thực hiện các nhiệm vụ sau.</a:t>
            </a:r>
          </a:p>
          <a:p>
            <a:r>
              <a:rPr lang="nl-NL" sz="2800" dirty="0">
                <a:latin typeface="Times New Roman" pitchFamily="18" charset="0"/>
                <a:cs typeface="Times New Roman" pitchFamily="18" charset="0"/>
              </a:rPr>
              <a:t>Cá nhân học sinh đọc toàn bộ thông tin sách giáo khoa về đồng hồ do hiện số, cổng quang điện và thí nghiệm đo thời gian chuyển động của xe giữa 2 vị trí.</a:t>
            </a:r>
          </a:p>
          <a:p>
            <a:r>
              <a:rPr lang="nl-NL" sz="2800" dirty="0">
                <a:latin typeface="Times New Roman" pitchFamily="18" charset="0"/>
                <a:cs typeface="Times New Roman" pitchFamily="18" charset="0"/>
              </a:rPr>
              <a:t>* Thời gian: 2p</a:t>
            </a:r>
            <a:endParaRPr lang="en-US" sz="2800" dirty="0">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8894" y="3040256"/>
            <a:ext cx="5169119" cy="304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72631" y="1291320"/>
            <a:ext cx="719992" cy="1323439"/>
          </a:xfrm>
          <a:prstGeom prst="rect">
            <a:avLst/>
          </a:prstGeom>
          <a:noFill/>
        </p:spPr>
        <p:txBody>
          <a:bodyPr wrap="square" lIns="91440" tIns="45720" rIns="91440" bIns="45720">
            <a:spAutoFit/>
          </a:bodyPr>
          <a:lstStyle/>
          <a:p>
            <a:pPr algn="ctr"/>
            <a:r>
              <a:rPr lang="en-US" sz="80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1</a:t>
            </a:r>
          </a:p>
        </p:txBody>
      </p:sp>
    </p:spTree>
    <p:extLst>
      <p:ext uri="{BB962C8B-B14F-4D97-AF65-F5344CB8AC3E}">
        <p14:creationId xmlns:p14="http://schemas.microsoft.com/office/powerpoint/2010/main" val="3907898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53885" y="829654"/>
            <a:ext cx="9075682" cy="2215991"/>
          </a:xfrm>
          <a:prstGeom prst="rect">
            <a:avLst/>
          </a:prstGeom>
        </p:spPr>
        <p:txBody>
          <a:bodyPr wrap="square">
            <a:spAutoFit/>
          </a:bodyPr>
          <a:lstStyle/>
          <a:p>
            <a:r>
              <a:rPr lang="nl-NL" sz="5400" dirty="0">
                <a:solidFill>
                  <a:srgbClr val="FF0000"/>
                </a:solidFill>
                <a:latin typeface="Times New Roman" pitchFamily="18" charset="0"/>
                <a:cs typeface="Times New Roman" pitchFamily="18" charset="0"/>
              </a:rPr>
              <a:t>Thực hiện các nhiệm vụ sau.</a:t>
            </a:r>
          </a:p>
          <a:p>
            <a:r>
              <a:rPr lang="nl-NL" sz="2800" dirty="0">
                <a:latin typeface="Times New Roman" pitchFamily="18" charset="0"/>
                <a:cs typeface="Times New Roman" pitchFamily="18" charset="0"/>
              </a:rPr>
              <a:t>Trao đổi cặp đôi để xác định cấu tạo của cổng quang điện và đồng hồ hiện số theo hình.</a:t>
            </a:r>
          </a:p>
          <a:p>
            <a:r>
              <a:rPr lang="nl-NL" sz="2800" dirty="0">
                <a:latin typeface="Times New Roman" pitchFamily="18" charset="0"/>
                <a:cs typeface="Times New Roman" pitchFamily="18" charset="0"/>
              </a:rPr>
              <a:t>* Thời gian: 3p</a:t>
            </a:r>
            <a:endParaRPr lang="en-US" sz="2800" dirty="0">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7395" y="2333297"/>
            <a:ext cx="5475060" cy="4267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33893" y="1354382"/>
            <a:ext cx="719992" cy="1323439"/>
          </a:xfrm>
          <a:prstGeom prst="rect">
            <a:avLst/>
          </a:prstGeom>
          <a:noFill/>
        </p:spPr>
        <p:txBody>
          <a:bodyPr wrap="square" lIns="91440" tIns="45720" rIns="91440" bIns="45720">
            <a:spAutoFit/>
          </a:bodyPr>
          <a:lstStyle/>
          <a:p>
            <a:pPr algn="ctr"/>
            <a:r>
              <a:rPr lang="en-US" sz="80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2</a:t>
            </a:r>
          </a:p>
        </p:txBody>
      </p:sp>
    </p:spTree>
    <p:extLst>
      <p:ext uri="{BB962C8B-B14F-4D97-AF65-F5344CB8AC3E}">
        <p14:creationId xmlns:p14="http://schemas.microsoft.com/office/powerpoint/2010/main" val="6197381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53885" y="469824"/>
            <a:ext cx="9075682" cy="2215991"/>
          </a:xfrm>
          <a:prstGeom prst="rect">
            <a:avLst/>
          </a:prstGeom>
        </p:spPr>
        <p:txBody>
          <a:bodyPr wrap="square">
            <a:spAutoFit/>
          </a:bodyPr>
          <a:lstStyle/>
          <a:p>
            <a:r>
              <a:rPr lang="nl-NL" sz="5400" dirty="0">
                <a:solidFill>
                  <a:srgbClr val="FF0000"/>
                </a:solidFill>
                <a:latin typeface="Times New Roman" pitchFamily="18" charset="0"/>
                <a:cs typeface="Times New Roman" pitchFamily="18" charset="0"/>
              </a:rPr>
              <a:t>Thực hiện các nhiệm vụ sau.</a:t>
            </a:r>
          </a:p>
          <a:p>
            <a:r>
              <a:rPr lang="nl-NL" sz="2800" dirty="0">
                <a:latin typeface="Times New Roman" pitchFamily="18" charset="0"/>
                <a:cs typeface="Times New Roman" pitchFamily="18" charset="0"/>
              </a:rPr>
              <a:t>Trao đổi nhóm để thuyết trình về cách đo trong thí nghiệm theo hình.</a:t>
            </a:r>
            <a:endParaRPr lang="en-US" sz="2800" dirty="0">
              <a:latin typeface="Times New Roman" pitchFamily="18" charset="0"/>
              <a:cs typeface="Times New Roman" pitchFamily="18" charset="0"/>
            </a:endParaRPr>
          </a:p>
          <a:p>
            <a:r>
              <a:rPr lang="nl-NL" sz="2800" dirty="0">
                <a:latin typeface="Times New Roman" pitchFamily="18" charset="0"/>
                <a:cs typeface="Times New Roman" pitchFamily="18" charset="0"/>
              </a:rPr>
              <a:t>Thực hành thí nghiệm đo với dụng cụ trong phòng thực hành.</a:t>
            </a:r>
            <a:endParaRPr lang="en-US" sz="2800" dirty="0">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46276" y="3003806"/>
            <a:ext cx="4261945" cy="3628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33893" y="1354382"/>
            <a:ext cx="719992" cy="1323439"/>
          </a:xfrm>
          <a:prstGeom prst="rect">
            <a:avLst/>
          </a:prstGeom>
          <a:noFill/>
        </p:spPr>
        <p:txBody>
          <a:bodyPr wrap="square" lIns="91440" tIns="45720" rIns="91440" bIns="45720">
            <a:spAutoFit/>
          </a:bodyPr>
          <a:lstStyle/>
          <a:p>
            <a:pPr algn="ctr"/>
            <a:r>
              <a:rPr lang="en-US" sz="80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3</a:t>
            </a:r>
          </a:p>
        </p:txBody>
      </p:sp>
    </p:spTree>
    <p:extLst>
      <p:ext uri="{BB962C8B-B14F-4D97-AF65-F5344CB8AC3E}">
        <p14:creationId xmlns:p14="http://schemas.microsoft.com/office/powerpoint/2010/main" val="619738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Đậu đen với tác dụng của đậu đen và cách dùng đậu đen chữa bệnh">
            <a:extLst>
              <a:ext uri="{FF2B5EF4-FFF2-40B4-BE49-F238E27FC236}">
                <a16:creationId xmlns:a16="http://schemas.microsoft.com/office/drawing/2014/main" id="{BC635279-1E8E-49F8-9173-2B2C761729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2CE61CCF-4501-49A9-8541-D8A519278EDE}"/>
              </a:ext>
            </a:extLst>
          </p:cNvPr>
          <p:cNvPicPr>
            <a:picLocks noChangeAspect="1"/>
          </p:cNvPicPr>
          <p:nvPr/>
        </p:nvPicPr>
        <p:blipFill>
          <a:blip r:embed="rId2"/>
          <a:stretch>
            <a:fillRect/>
          </a:stretch>
        </p:blipFill>
        <p:spPr>
          <a:xfrm>
            <a:off x="333487" y="161364"/>
            <a:ext cx="5507915" cy="6465345"/>
          </a:xfrm>
          <a:prstGeom prst="rect">
            <a:avLst/>
          </a:prstGeom>
        </p:spPr>
      </p:pic>
      <p:pic>
        <p:nvPicPr>
          <p:cNvPr id="5" name="Picture 4">
            <a:extLst>
              <a:ext uri="{FF2B5EF4-FFF2-40B4-BE49-F238E27FC236}">
                <a16:creationId xmlns:a16="http://schemas.microsoft.com/office/drawing/2014/main" id="{E439A48A-392D-4C94-A9B1-FC67A1211B98}"/>
              </a:ext>
            </a:extLst>
          </p:cNvPr>
          <p:cNvPicPr>
            <a:picLocks noChangeAspect="1"/>
          </p:cNvPicPr>
          <p:nvPr/>
        </p:nvPicPr>
        <p:blipFill>
          <a:blip r:embed="rId3"/>
          <a:stretch>
            <a:fillRect/>
          </a:stretch>
        </p:blipFill>
        <p:spPr>
          <a:xfrm>
            <a:off x="5943600" y="161365"/>
            <a:ext cx="5914913" cy="6465344"/>
          </a:xfrm>
          <a:prstGeom prst="rect">
            <a:avLst/>
          </a:prstGeom>
        </p:spPr>
      </p:pic>
    </p:spTree>
    <p:extLst>
      <p:ext uri="{BB962C8B-B14F-4D97-AF65-F5344CB8AC3E}">
        <p14:creationId xmlns:p14="http://schemas.microsoft.com/office/powerpoint/2010/main" val="16506225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88425378"/>
              </p:ext>
            </p:extLst>
          </p:nvPr>
        </p:nvGraphicFramePr>
        <p:xfrm>
          <a:off x="1119352" y="1025969"/>
          <a:ext cx="9443544" cy="5169982"/>
        </p:xfrm>
        <a:graphic>
          <a:graphicData uri="http://schemas.openxmlformats.org/drawingml/2006/table">
            <a:tbl>
              <a:tblPr firstRow="1" bandRow="1">
                <a:tableStyleId>{BDBED569-4797-4DF1-A0F4-6AAB3CD982D8}</a:tableStyleId>
              </a:tblPr>
              <a:tblGrid>
                <a:gridCol w="1101059">
                  <a:extLst>
                    <a:ext uri="{9D8B030D-6E8A-4147-A177-3AD203B41FA5}">
                      <a16:colId xmlns:a16="http://schemas.microsoft.com/office/drawing/2014/main" val="20000"/>
                    </a:ext>
                  </a:extLst>
                </a:gridCol>
                <a:gridCol w="4436225">
                  <a:extLst>
                    <a:ext uri="{9D8B030D-6E8A-4147-A177-3AD203B41FA5}">
                      <a16:colId xmlns:a16="http://schemas.microsoft.com/office/drawing/2014/main" val="20001"/>
                    </a:ext>
                  </a:extLst>
                </a:gridCol>
                <a:gridCol w="1231404">
                  <a:extLst>
                    <a:ext uri="{9D8B030D-6E8A-4147-A177-3AD203B41FA5}">
                      <a16:colId xmlns:a16="http://schemas.microsoft.com/office/drawing/2014/main" val="20002"/>
                    </a:ext>
                  </a:extLst>
                </a:gridCol>
                <a:gridCol w="1582079">
                  <a:extLst>
                    <a:ext uri="{9D8B030D-6E8A-4147-A177-3AD203B41FA5}">
                      <a16:colId xmlns:a16="http://schemas.microsoft.com/office/drawing/2014/main" val="20003"/>
                    </a:ext>
                  </a:extLst>
                </a:gridCol>
                <a:gridCol w="1092777">
                  <a:extLst>
                    <a:ext uri="{9D8B030D-6E8A-4147-A177-3AD203B41FA5}">
                      <a16:colId xmlns:a16="http://schemas.microsoft.com/office/drawing/2014/main" val="20004"/>
                    </a:ext>
                  </a:extLst>
                </a:gridCol>
              </a:tblGrid>
              <a:tr h="370840">
                <a:tc rowSpan="2">
                  <a:txBody>
                    <a:bodyPr/>
                    <a:lstStyle/>
                    <a:p>
                      <a:pPr algn="ctr">
                        <a:lnSpc>
                          <a:spcPct val="130000"/>
                        </a:lnSpc>
                        <a:spcAft>
                          <a:spcPts val="0"/>
                        </a:spcAft>
                      </a:pPr>
                      <a:r>
                        <a:rPr lang="en-US" sz="2400" b="1" dirty="0">
                          <a:solidFill>
                            <a:srgbClr val="FF0000"/>
                          </a:solidFill>
                          <a:effectLst/>
                          <a:highlight>
                            <a:srgbClr val="FFFFFF"/>
                          </a:highlight>
                          <a:latin typeface="Times New Roman" pitchFamily="18" charset="0"/>
                          <a:cs typeface="Times New Roman" pitchFamily="18" charset="0"/>
                        </a:rPr>
                        <a:t> </a:t>
                      </a:r>
                      <a:endParaRPr lang="en-US" sz="2400" b="1" dirty="0">
                        <a:solidFill>
                          <a:srgbClr val="FF0000"/>
                        </a:solidFill>
                        <a:effectLst/>
                        <a:latin typeface="Times New Roman" pitchFamily="18" charset="0"/>
                        <a:cs typeface="Times New Roman" pitchFamily="18" charset="0"/>
                      </a:endParaRPr>
                    </a:p>
                    <a:p>
                      <a:pPr algn="ctr">
                        <a:lnSpc>
                          <a:spcPct val="130000"/>
                        </a:lnSpc>
                        <a:spcAft>
                          <a:spcPts val="0"/>
                        </a:spcAft>
                      </a:pPr>
                      <a:r>
                        <a:rPr lang="en-US" sz="2400" b="1" dirty="0">
                          <a:solidFill>
                            <a:srgbClr val="FF0000"/>
                          </a:solidFill>
                          <a:effectLst/>
                          <a:highlight>
                            <a:srgbClr val="FFFFFF"/>
                          </a:highlight>
                          <a:latin typeface="Times New Roman" pitchFamily="18" charset="0"/>
                          <a:cs typeface="Times New Roman" pitchFamily="18" charset="0"/>
                        </a:rPr>
                        <a:t>STT</a:t>
                      </a:r>
                      <a:endParaRPr lang="en-US" sz="2400" b="1" dirty="0">
                        <a:solidFill>
                          <a:srgbClr val="FF0000"/>
                        </a:solidFill>
                        <a:effectLst/>
                        <a:latin typeface="Times New Roman" pitchFamily="18" charset="0"/>
                        <a:ea typeface="Calibri"/>
                        <a:cs typeface="Times New Roman" pitchFamily="18" charset="0"/>
                      </a:endParaRPr>
                    </a:p>
                  </a:txBody>
                  <a:tcPr marL="63500" marR="63500" marT="63500" marB="63500" anchor="ctr"/>
                </a:tc>
                <a:tc rowSpan="2">
                  <a:txBody>
                    <a:bodyPr/>
                    <a:lstStyle/>
                    <a:p>
                      <a:pPr algn="ctr">
                        <a:lnSpc>
                          <a:spcPct val="130000"/>
                        </a:lnSpc>
                        <a:spcAft>
                          <a:spcPts val="0"/>
                        </a:spcAft>
                      </a:pPr>
                      <a:r>
                        <a:rPr lang="en-US" sz="2400" b="1" dirty="0" err="1">
                          <a:solidFill>
                            <a:srgbClr val="FF0000"/>
                          </a:solidFill>
                          <a:effectLst/>
                          <a:highlight>
                            <a:srgbClr val="FFFFFF"/>
                          </a:highlight>
                          <a:latin typeface="Times New Roman" pitchFamily="18" charset="0"/>
                          <a:cs typeface="Times New Roman" pitchFamily="18" charset="0"/>
                        </a:rPr>
                        <a:t>Tiêu</a:t>
                      </a:r>
                      <a:r>
                        <a:rPr lang="en-US" sz="2400" b="1" dirty="0">
                          <a:solidFill>
                            <a:srgbClr val="FF0000"/>
                          </a:solidFill>
                          <a:effectLst/>
                          <a:highlight>
                            <a:srgbClr val="FFFFFF"/>
                          </a:highlight>
                          <a:latin typeface="Times New Roman" pitchFamily="18" charset="0"/>
                          <a:cs typeface="Times New Roman" pitchFamily="18" charset="0"/>
                        </a:rPr>
                        <a:t> </a:t>
                      </a:r>
                      <a:r>
                        <a:rPr lang="en-US" sz="2400" b="1" dirty="0" err="1">
                          <a:solidFill>
                            <a:srgbClr val="FF0000"/>
                          </a:solidFill>
                          <a:effectLst/>
                          <a:highlight>
                            <a:srgbClr val="FFFFFF"/>
                          </a:highlight>
                          <a:latin typeface="Times New Roman" pitchFamily="18" charset="0"/>
                          <a:cs typeface="Times New Roman" pitchFamily="18" charset="0"/>
                        </a:rPr>
                        <a:t>chí</a:t>
                      </a:r>
                      <a:r>
                        <a:rPr lang="en-US" sz="2400" b="1" dirty="0">
                          <a:solidFill>
                            <a:srgbClr val="FF0000"/>
                          </a:solidFill>
                          <a:effectLst/>
                          <a:highlight>
                            <a:srgbClr val="FFFFFF"/>
                          </a:highlight>
                          <a:latin typeface="Times New Roman" pitchFamily="18" charset="0"/>
                          <a:cs typeface="Times New Roman" pitchFamily="18" charset="0"/>
                        </a:rPr>
                        <a:t> </a:t>
                      </a:r>
                      <a:r>
                        <a:rPr lang="en-US" sz="2400" b="1" dirty="0" err="1">
                          <a:solidFill>
                            <a:srgbClr val="FF0000"/>
                          </a:solidFill>
                          <a:effectLst/>
                          <a:highlight>
                            <a:srgbClr val="FFFFFF"/>
                          </a:highlight>
                          <a:latin typeface="Times New Roman" pitchFamily="18" charset="0"/>
                          <a:cs typeface="Times New Roman" pitchFamily="18" charset="0"/>
                        </a:rPr>
                        <a:t>đánh</a:t>
                      </a:r>
                      <a:r>
                        <a:rPr lang="en-US" sz="2400" b="1" dirty="0">
                          <a:solidFill>
                            <a:srgbClr val="FF0000"/>
                          </a:solidFill>
                          <a:effectLst/>
                          <a:highlight>
                            <a:srgbClr val="FFFFFF"/>
                          </a:highlight>
                          <a:latin typeface="Times New Roman" pitchFamily="18" charset="0"/>
                          <a:cs typeface="Times New Roman" pitchFamily="18" charset="0"/>
                        </a:rPr>
                        <a:t> </a:t>
                      </a:r>
                      <a:r>
                        <a:rPr lang="en-US" sz="2400" b="1" dirty="0" err="1">
                          <a:solidFill>
                            <a:srgbClr val="FF0000"/>
                          </a:solidFill>
                          <a:effectLst/>
                          <a:highlight>
                            <a:srgbClr val="FFFFFF"/>
                          </a:highlight>
                          <a:latin typeface="Times New Roman" pitchFamily="18" charset="0"/>
                          <a:cs typeface="Times New Roman" pitchFamily="18" charset="0"/>
                        </a:rPr>
                        <a:t>giá</a:t>
                      </a:r>
                      <a:endParaRPr lang="en-US" sz="2400" b="1" dirty="0">
                        <a:solidFill>
                          <a:srgbClr val="FF0000"/>
                        </a:solidFill>
                        <a:effectLst/>
                        <a:latin typeface="Times New Roman" pitchFamily="18" charset="0"/>
                        <a:ea typeface="Calibri"/>
                        <a:cs typeface="Times New Roman" pitchFamily="18" charset="0"/>
                      </a:endParaRPr>
                    </a:p>
                  </a:txBody>
                  <a:tcPr marL="63500" marR="63500" marT="63500" marB="63500" anchor="ctr"/>
                </a:tc>
                <a:tc gridSpan="3">
                  <a:txBody>
                    <a:bodyPr/>
                    <a:lstStyle/>
                    <a:p>
                      <a:pPr algn="ctr"/>
                      <a:r>
                        <a:rPr lang="en-US" sz="2400" b="1" kern="1200" dirty="0" err="1">
                          <a:solidFill>
                            <a:srgbClr val="FF0000"/>
                          </a:solidFill>
                          <a:effectLst/>
                          <a:latin typeface="Times New Roman" pitchFamily="18" charset="0"/>
                          <a:ea typeface="+mn-ea"/>
                          <a:cs typeface="Times New Roman" pitchFamily="18" charset="0"/>
                        </a:rPr>
                        <a:t>Mức</a:t>
                      </a:r>
                      <a:r>
                        <a:rPr lang="en-US" sz="2400" b="1" kern="1200" dirty="0">
                          <a:solidFill>
                            <a:srgbClr val="FF0000"/>
                          </a:solidFill>
                          <a:effectLst/>
                          <a:latin typeface="Times New Roman" pitchFamily="18" charset="0"/>
                          <a:ea typeface="+mn-ea"/>
                          <a:cs typeface="Times New Roman" pitchFamily="18" charset="0"/>
                        </a:rPr>
                        <a:t> </a:t>
                      </a:r>
                      <a:r>
                        <a:rPr lang="en-US" sz="2400" b="1" kern="1200" dirty="0" err="1">
                          <a:solidFill>
                            <a:srgbClr val="FF0000"/>
                          </a:solidFill>
                          <a:effectLst/>
                          <a:latin typeface="Times New Roman" pitchFamily="18" charset="0"/>
                          <a:ea typeface="+mn-ea"/>
                          <a:cs typeface="Times New Roman" pitchFamily="18" charset="0"/>
                        </a:rPr>
                        <a:t>độ</a:t>
                      </a:r>
                      <a:r>
                        <a:rPr lang="en-US" sz="2400" b="1" kern="1200" dirty="0">
                          <a:solidFill>
                            <a:srgbClr val="FF0000"/>
                          </a:solidFill>
                          <a:effectLst/>
                          <a:latin typeface="Times New Roman" pitchFamily="18" charset="0"/>
                          <a:ea typeface="+mn-ea"/>
                          <a:cs typeface="Times New Roman" pitchFamily="18" charset="0"/>
                        </a:rPr>
                        <a:t> </a:t>
                      </a:r>
                      <a:r>
                        <a:rPr lang="en-US" sz="2400" b="1" kern="1200" dirty="0" err="1">
                          <a:solidFill>
                            <a:srgbClr val="FF0000"/>
                          </a:solidFill>
                          <a:effectLst/>
                          <a:latin typeface="Times New Roman" pitchFamily="18" charset="0"/>
                          <a:ea typeface="+mn-ea"/>
                          <a:cs typeface="Times New Roman" pitchFamily="18" charset="0"/>
                        </a:rPr>
                        <a:t>đạt</a:t>
                      </a:r>
                      <a:r>
                        <a:rPr lang="en-US" sz="2400" b="1" kern="1200" dirty="0">
                          <a:solidFill>
                            <a:srgbClr val="FF0000"/>
                          </a:solidFill>
                          <a:effectLst/>
                          <a:latin typeface="Times New Roman" pitchFamily="18" charset="0"/>
                          <a:ea typeface="+mn-ea"/>
                          <a:cs typeface="Times New Roman" pitchFamily="18" charset="0"/>
                        </a:rPr>
                        <a:t> </a:t>
                      </a:r>
                      <a:r>
                        <a:rPr lang="en-US" sz="2400" b="1" kern="1200" dirty="0" err="1">
                          <a:solidFill>
                            <a:srgbClr val="FF0000"/>
                          </a:solidFill>
                          <a:effectLst/>
                          <a:latin typeface="Times New Roman" pitchFamily="18" charset="0"/>
                          <a:ea typeface="+mn-ea"/>
                          <a:cs typeface="Times New Roman" pitchFamily="18" charset="0"/>
                        </a:rPr>
                        <a:t>được</a:t>
                      </a:r>
                      <a:endParaRPr lang="en-US" sz="2400" b="1" dirty="0">
                        <a:solidFill>
                          <a:srgbClr val="FF0000"/>
                        </a:solidFill>
                        <a:latin typeface="Times New Roman" pitchFamily="18" charset="0"/>
                        <a:cs typeface="Times New Roman" pitchFamily="18" charset="0"/>
                      </a:endParaRPr>
                    </a:p>
                  </a:txBody>
                  <a:tcPr marL="63500" marR="63500" marT="63500" marB="6350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40">
                <a:tc vMerge="1">
                  <a:txBody>
                    <a:bodyPr/>
                    <a:lstStyle/>
                    <a:p>
                      <a:endParaRPr lang="en-US"/>
                    </a:p>
                  </a:txBody>
                  <a:tcPr/>
                </a:tc>
                <a:tc vMerge="1">
                  <a:txBody>
                    <a:bodyPr/>
                    <a:lstStyle/>
                    <a:p>
                      <a:endParaRPr lang="en-US"/>
                    </a:p>
                  </a:txBody>
                  <a:tcPr/>
                </a:tc>
                <a:tc>
                  <a:txBody>
                    <a:bodyPr/>
                    <a:lstStyle/>
                    <a:p>
                      <a:pPr algn="ctr">
                        <a:lnSpc>
                          <a:spcPct val="130000"/>
                        </a:lnSpc>
                        <a:spcAft>
                          <a:spcPts val="0"/>
                        </a:spcAft>
                      </a:pPr>
                      <a:r>
                        <a:rPr lang="en-US" sz="2400" b="1" dirty="0" err="1">
                          <a:solidFill>
                            <a:srgbClr val="FF0000"/>
                          </a:solidFill>
                          <a:effectLst/>
                          <a:highlight>
                            <a:srgbClr val="FFFFFF"/>
                          </a:highlight>
                          <a:latin typeface="Times New Roman" pitchFamily="18" charset="0"/>
                          <a:cs typeface="Times New Roman" pitchFamily="18" charset="0"/>
                        </a:rPr>
                        <a:t>Tốt</a:t>
                      </a:r>
                      <a:endParaRPr lang="en-US" sz="2400" b="1" dirty="0">
                        <a:solidFill>
                          <a:srgbClr val="FF0000"/>
                        </a:solidFill>
                        <a:effectLst/>
                        <a:latin typeface="Times New Roman" pitchFamily="18" charset="0"/>
                        <a:ea typeface="Calibri"/>
                        <a:cs typeface="Times New Roman" pitchFamily="18" charset="0"/>
                      </a:endParaRPr>
                    </a:p>
                  </a:txBody>
                  <a:tcPr marL="63500" marR="63500" marT="63500" marB="63500" anchor="ctr"/>
                </a:tc>
                <a:tc>
                  <a:txBody>
                    <a:bodyPr/>
                    <a:lstStyle/>
                    <a:p>
                      <a:pPr algn="ctr">
                        <a:lnSpc>
                          <a:spcPct val="130000"/>
                        </a:lnSpc>
                        <a:spcAft>
                          <a:spcPts val="0"/>
                        </a:spcAft>
                      </a:pPr>
                      <a:r>
                        <a:rPr lang="en-US" sz="2400" b="1" dirty="0" err="1">
                          <a:solidFill>
                            <a:srgbClr val="FF0000"/>
                          </a:solidFill>
                          <a:effectLst/>
                          <a:highlight>
                            <a:srgbClr val="FFFFFF"/>
                          </a:highlight>
                          <a:latin typeface="Times New Roman" pitchFamily="18" charset="0"/>
                          <a:cs typeface="Times New Roman" pitchFamily="18" charset="0"/>
                        </a:rPr>
                        <a:t>Khá</a:t>
                      </a:r>
                      <a:endParaRPr lang="en-US" sz="2400" b="1" dirty="0">
                        <a:solidFill>
                          <a:srgbClr val="FF0000"/>
                        </a:solidFill>
                        <a:effectLst/>
                        <a:latin typeface="Times New Roman" pitchFamily="18" charset="0"/>
                        <a:ea typeface="Calibri"/>
                        <a:cs typeface="Times New Roman" pitchFamily="18" charset="0"/>
                      </a:endParaRPr>
                    </a:p>
                  </a:txBody>
                  <a:tcPr marL="63500" marR="63500" marT="63500" marB="63500" anchor="ctr"/>
                </a:tc>
                <a:tc>
                  <a:txBody>
                    <a:bodyPr/>
                    <a:lstStyle/>
                    <a:p>
                      <a:pPr algn="ctr">
                        <a:lnSpc>
                          <a:spcPct val="130000"/>
                        </a:lnSpc>
                        <a:spcAft>
                          <a:spcPts val="0"/>
                        </a:spcAft>
                      </a:pPr>
                      <a:r>
                        <a:rPr lang="en-US" sz="2400" b="1" dirty="0">
                          <a:solidFill>
                            <a:srgbClr val="FF0000"/>
                          </a:solidFill>
                          <a:effectLst/>
                          <a:highlight>
                            <a:srgbClr val="FFFFFF"/>
                          </a:highlight>
                          <a:latin typeface="Times New Roman" pitchFamily="18" charset="0"/>
                          <a:cs typeface="Times New Roman" pitchFamily="18" charset="0"/>
                        </a:rPr>
                        <a:t>TB</a:t>
                      </a:r>
                      <a:endParaRPr lang="en-US" sz="2400" b="1" dirty="0">
                        <a:solidFill>
                          <a:srgbClr val="FF0000"/>
                        </a:solidFill>
                        <a:effectLst/>
                        <a:latin typeface="Times New Roman" pitchFamily="18" charset="0"/>
                        <a:ea typeface="Calibri"/>
                        <a:cs typeface="Times New Roman" pitchFamily="18" charset="0"/>
                      </a:endParaRPr>
                    </a:p>
                  </a:txBody>
                  <a:tcPr marL="63500" marR="63500" marT="63500" marB="63500" anchor="ctr"/>
                </a:tc>
                <a:extLst>
                  <a:ext uri="{0D108BD9-81ED-4DB2-BD59-A6C34878D82A}">
                    <a16:rowId xmlns:a16="http://schemas.microsoft.com/office/drawing/2014/main" val="10001"/>
                  </a:ext>
                </a:extLst>
              </a:tr>
              <a:tr h="370840">
                <a:tc>
                  <a:txBody>
                    <a:bodyPr/>
                    <a:lstStyle/>
                    <a:p>
                      <a:pPr algn="ctr">
                        <a:lnSpc>
                          <a:spcPct val="130000"/>
                        </a:lnSpc>
                        <a:spcAft>
                          <a:spcPts val="0"/>
                        </a:spcAft>
                      </a:pPr>
                      <a:r>
                        <a:rPr lang="en-US" sz="2400" dirty="0">
                          <a:effectLst/>
                          <a:highlight>
                            <a:srgbClr val="FFFFFF"/>
                          </a:highlight>
                          <a:latin typeface="Times New Roman" pitchFamily="18" charset="0"/>
                          <a:cs typeface="Times New Roman" pitchFamily="18" charset="0"/>
                        </a:rPr>
                        <a:t>1</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pPr>
                        <a:lnSpc>
                          <a:spcPct val="130000"/>
                        </a:lnSpc>
                        <a:spcAft>
                          <a:spcPts val="0"/>
                        </a:spcAft>
                      </a:pPr>
                      <a:r>
                        <a:rPr lang="en-US" sz="2400" dirty="0" err="1">
                          <a:effectLst/>
                          <a:highlight>
                            <a:srgbClr val="FFFFFF"/>
                          </a:highlight>
                          <a:latin typeface="Times New Roman" pitchFamily="18" charset="0"/>
                          <a:cs typeface="Times New Roman" pitchFamily="18" charset="0"/>
                        </a:rPr>
                        <a:t>Tích</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cực</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tham</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gia</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các</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hoạt</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động</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của</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nhóm</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r h="370840">
                <a:tc>
                  <a:txBody>
                    <a:bodyPr/>
                    <a:lstStyle/>
                    <a:p>
                      <a:pPr algn="ctr">
                        <a:lnSpc>
                          <a:spcPct val="130000"/>
                        </a:lnSpc>
                        <a:spcAft>
                          <a:spcPts val="0"/>
                        </a:spcAft>
                      </a:pPr>
                      <a:r>
                        <a:rPr lang="en-US" sz="2400" dirty="0">
                          <a:effectLst/>
                          <a:highlight>
                            <a:srgbClr val="FFFFFF"/>
                          </a:highlight>
                          <a:latin typeface="Times New Roman" pitchFamily="18" charset="0"/>
                          <a:cs typeface="Times New Roman" pitchFamily="18" charset="0"/>
                        </a:rPr>
                        <a:t>2</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pPr>
                        <a:lnSpc>
                          <a:spcPct val="130000"/>
                        </a:lnSpc>
                        <a:spcAft>
                          <a:spcPts val="0"/>
                        </a:spcAft>
                      </a:pPr>
                      <a:r>
                        <a:rPr lang="en-US" sz="2400" dirty="0" err="1">
                          <a:effectLst/>
                          <a:highlight>
                            <a:srgbClr val="FFFFFF"/>
                          </a:highlight>
                          <a:latin typeface="Times New Roman" pitchFamily="18" charset="0"/>
                          <a:cs typeface="Times New Roman" pitchFamily="18" charset="0"/>
                        </a:rPr>
                        <a:t>Tự</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lực</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thực</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hiện</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các</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nhiệm</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vụ</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được</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phân</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công</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370840">
                <a:tc>
                  <a:txBody>
                    <a:bodyPr/>
                    <a:lstStyle/>
                    <a:p>
                      <a:pPr algn="ctr">
                        <a:lnSpc>
                          <a:spcPct val="130000"/>
                        </a:lnSpc>
                        <a:spcAft>
                          <a:spcPts val="0"/>
                        </a:spcAft>
                      </a:pPr>
                      <a:r>
                        <a:rPr lang="en-US" sz="2400" dirty="0">
                          <a:effectLst/>
                          <a:highlight>
                            <a:srgbClr val="FFFFFF"/>
                          </a:highlight>
                          <a:latin typeface="Times New Roman" pitchFamily="18" charset="0"/>
                          <a:cs typeface="Times New Roman" pitchFamily="18" charset="0"/>
                        </a:rPr>
                        <a:t>3</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pPr>
                        <a:lnSpc>
                          <a:spcPct val="130000"/>
                        </a:lnSpc>
                        <a:spcAft>
                          <a:spcPts val="0"/>
                        </a:spcAft>
                      </a:pPr>
                      <a:r>
                        <a:rPr lang="en-US" sz="2400" dirty="0" err="1">
                          <a:effectLst/>
                          <a:highlight>
                            <a:srgbClr val="FFFFFF"/>
                          </a:highlight>
                          <a:latin typeface="Times New Roman" pitchFamily="18" charset="0"/>
                          <a:cs typeface="Times New Roman" pitchFamily="18" charset="0"/>
                        </a:rPr>
                        <a:t>Tinh</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thần</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trách</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nhiệm</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trong</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công</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việc</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r h="370840">
                <a:tc>
                  <a:txBody>
                    <a:bodyPr/>
                    <a:lstStyle/>
                    <a:p>
                      <a:pPr algn="ctr">
                        <a:lnSpc>
                          <a:spcPct val="130000"/>
                        </a:lnSpc>
                        <a:spcAft>
                          <a:spcPts val="0"/>
                        </a:spcAft>
                      </a:pPr>
                      <a:r>
                        <a:rPr lang="en-US" sz="2400" dirty="0">
                          <a:effectLst/>
                          <a:highlight>
                            <a:srgbClr val="FFFFFF"/>
                          </a:highlight>
                          <a:latin typeface="Times New Roman" pitchFamily="18" charset="0"/>
                          <a:cs typeface="Times New Roman" pitchFamily="18" charset="0"/>
                        </a:rPr>
                        <a:t>4</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pPr>
                        <a:lnSpc>
                          <a:spcPct val="130000"/>
                        </a:lnSpc>
                        <a:spcAft>
                          <a:spcPts val="0"/>
                        </a:spcAft>
                      </a:pPr>
                      <a:r>
                        <a:rPr lang="en-US" sz="2400" dirty="0" err="1">
                          <a:effectLst/>
                          <a:highlight>
                            <a:srgbClr val="FFFFFF"/>
                          </a:highlight>
                          <a:latin typeface="Times New Roman" pitchFamily="18" charset="0"/>
                          <a:cs typeface="Times New Roman" pitchFamily="18" charset="0"/>
                        </a:rPr>
                        <a:t>Hoàn</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thành</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nhiệm</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vụ</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đúng</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thời</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gian</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quy</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định</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5"/>
                  </a:ext>
                </a:extLst>
              </a:tr>
            </a:tbl>
          </a:graphicData>
        </a:graphic>
      </p:graphicFrame>
      <p:sp>
        <p:nvSpPr>
          <p:cNvPr id="5" name="Rectangle 4"/>
          <p:cNvSpPr/>
          <p:nvPr/>
        </p:nvSpPr>
        <p:spPr>
          <a:xfrm>
            <a:off x="1014964" y="80012"/>
            <a:ext cx="10091224" cy="646331"/>
          </a:xfrm>
          <a:prstGeom prst="rect">
            <a:avLst/>
          </a:prstGeom>
          <a:solidFill>
            <a:srgbClr val="FFFF00"/>
          </a:solidFill>
        </p:spPr>
        <p:txBody>
          <a:bodyPr wrap="none">
            <a:spAutoFit/>
          </a:bodyPr>
          <a:lstStyle/>
          <a:p>
            <a:r>
              <a:rPr lang="en-US" sz="3600" dirty="0" err="1">
                <a:solidFill>
                  <a:srgbClr val="FF0000"/>
                </a:solidFill>
                <a:latin typeface="Times New Roman" pitchFamily="18" charset="0"/>
                <a:cs typeface="Times New Roman" pitchFamily="18" charset="0"/>
              </a:rPr>
              <a:t>Thang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đo</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đánh</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giá</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mức</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độ</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tham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gia</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hoạt</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động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nhóm</a:t>
            </a:r>
            <a:r>
              <a:rPr lang="en-US" sz="36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6279758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83935" y="450530"/>
            <a:ext cx="330167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LUYỆN TẬP</a:t>
            </a:r>
          </a:p>
        </p:txBody>
      </p:sp>
      <p:sp>
        <p:nvSpPr>
          <p:cNvPr id="2" name="Rectangle 2"/>
          <p:cNvSpPr>
            <a:spLocks noChangeArrowheads="1"/>
          </p:cNvSpPr>
          <p:nvPr/>
        </p:nvSpPr>
        <p:spPr bwMode="auto">
          <a:xfrm>
            <a:off x="1150882" y="2479789"/>
            <a:ext cx="1036052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730500" algn="l"/>
              </a:tabLst>
            </a:pP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Phương</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pháp</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tìm</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hiểu</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tự</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nhiên</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được</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thực</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hiện</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qua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các</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bước</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(1)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Xây</a:t>
            </a:r>
            <a:r>
              <a:rPr kumimoji="0" lang="en-US" sz="2400" b="0" i="0" u="none" strike="noStrike" cap="none" normalizeH="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a:ln>
                  <a:noFill/>
                </a:ln>
                <a:solidFill>
                  <a:schemeClr val="tx1"/>
                </a:solidFill>
                <a:effectLst/>
                <a:latin typeface="Times New Roman" pitchFamily="18" charset="0"/>
                <a:ea typeface="Arial" pitchFamily="34" charset="0"/>
                <a:cs typeface="Times New Roman" pitchFamily="18" charset="0"/>
              </a:rPr>
              <a:t>dựng</a:t>
            </a:r>
            <a:r>
              <a:rPr kumimoji="0" lang="en-US" sz="2400" b="0" i="0" u="none" strike="noStrike" cap="none" normalizeH="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giả</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thuyết</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a:t>
            </a: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(2)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Viết</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a:t>
            </a:r>
            <a:r>
              <a:rPr kumimoji="0" lang="en-US" sz="2400" b="0" i="0" u="none" strike="noStrike" cap="none" normalizeH="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a:ln>
                  <a:noFill/>
                </a:ln>
                <a:solidFill>
                  <a:schemeClr val="tx1"/>
                </a:solidFill>
                <a:effectLst/>
                <a:latin typeface="Times New Roman" pitchFamily="18" charset="0"/>
                <a:ea typeface="Arial" pitchFamily="34" charset="0"/>
                <a:cs typeface="Times New Roman" pitchFamily="18" charset="0"/>
              </a:rPr>
              <a:t>trình</a:t>
            </a:r>
            <a:r>
              <a:rPr kumimoji="0" lang="en-US" sz="2400" b="0" i="0" u="none" strike="noStrike" cap="none" normalizeH="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a:ln>
                  <a:noFill/>
                </a:ln>
                <a:solidFill>
                  <a:schemeClr val="tx1"/>
                </a:solidFill>
                <a:effectLst/>
                <a:latin typeface="Times New Roman" pitchFamily="18" charset="0"/>
                <a:ea typeface="Arial" pitchFamily="34" charset="0"/>
                <a:cs typeface="Times New Roman" pitchFamily="18" charset="0"/>
              </a:rPr>
              <a:t>bày</a:t>
            </a:r>
            <a:r>
              <a:rPr kumimoji="0" lang="en-US" sz="2400" b="0" i="0" u="none" strike="noStrike" cap="none" normalizeH="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a:ln>
                  <a:noFill/>
                </a:ln>
                <a:solidFill>
                  <a:schemeClr val="tx1"/>
                </a:solidFill>
                <a:effectLst/>
                <a:latin typeface="Times New Roman" pitchFamily="18" charset="0"/>
                <a:ea typeface="Arial" pitchFamily="34" charset="0"/>
                <a:cs typeface="Times New Roman" pitchFamily="18" charset="0"/>
              </a:rPr>
              <a:t>báo</a:t>
            </a:r>
            <a:r>
              <a:rPr kumimoji="0" lang="en-US" sz="2400" b="0" i="0" u="none" strike="noStrike" cap="none" normalizeH="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a:ln>
                  <a:noFill/>
                </a:ln>
                <a:solidFill>
                  <a:schemeClr val="tx1"/>
                </a:solidFill>
                <a:effectLst/>
                <a:latin typeface="Times New Roman" pitchFamily="18" charset="0"/>
                <a:ea typeface="Arial" pitchFamily="34" charset="0"/>
                <a:cs typeface="Times New Roman" pitchFamily="18" charset="0"/>
              </a:rPr>
              <a:t>cáo</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(3)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Kiểm</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tra</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giả</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thuyết</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a:t>
            </a: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(4)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Quan</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sát</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và</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đặt</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câu</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hỏi</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nghiên</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cứu</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(5)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Phân</a:t>
            </a:r>
            <a:r>
              <a:rPr kumimoji="0" lang="en-US" sz="2400" b="0" i="0" u="none" strike="noStrike" cap="none" normalizeH="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a:ln>
                  <a:noFill/>
                </a:ln>
                <a:solidFill>
                  <a:schemeClr val="tx1"/>
                </a:solidFill>
                <a:effectLst/>
                <a:latin typeface="Times New Roman" pitchFamily="18" charset="0"/>
                <a:ea typeface="Arial" pitchFamily="34" charset="0"/>
                <a:cs typeface="Times New Roman" pitchFamily="18" charset="0"/>
              </a:rPr>
              <a:t>tích</a:t>
            </a:r>
            <a:r>
              <a:rPr kumimoji="0" lang="en-US" sz="2400" b="0" i="0" u="none" strike="noStrike" cap="none" normalizeH="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a:ln>
                  <a:noFill/>
                </a:ln>
                <a:solidFill>
                  <a:schemeClr val="tx1"/>
                </a:solidFill>
                <a:effectLst/>
                <a:latin typeface="Times New Roman" pitchFamily="18" charset="0"/>
                <a:ea typeface="Arial" pitchFamily="34" charset="0"/>
                <a:cs typeface="Times New Roman" pitchFamily="18" charset="0"/>
              </a:rPr>
              <a:t>kết</a:t>
            </a:r>
            <a:r>
              <a:rPr kumimoji="0" lang="en-US" sz="2400" b="0" i="0" u="none" strike="noStrike" cap="none" normalizeH="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a:ln>
                  <a:noFill/>
                </a:ln>
                <a:solidFill>
                  <a:schemeClr val="tx1"/>
                </a:solidFill>
                <a:effectLst/>
                <a:latin typeface="Times New Roman" pitchFamily="18" charset="0"/>
                <a:ea typeface="Arial" pitchFamily="34" charset="0"/>
                <a:cs typeface="Times New Roman" pitchFamily="18" charset="0"/>
              </a:rPr>
              <a:t>quả</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Em</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hãy</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sắp</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xếp</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các</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bước</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trên</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cho</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đúng</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thứ</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tự</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của</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phương</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pháp</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tìm</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hiểu</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tự</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Arial" pitchFamily="34" charset="0"/>
                <a:cs typeface="Times New Roman" pitchFamily="18" charset="0"/>
              </a:rPr>
              <a:t>nhiên</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4" name="Rectangle 3"/>
          <p:cNvSpPr>
            <a:spLocks noChangeArrowheads="1"/>
          </p:cNvSpPr>
          <p:nvPr/>
        </p:nvSpPr>
        <p:spPr bwMode="auto">
          <a:xfrm>
            <a:off x="1466192" y="4394775"/>
            <a:ext cx="1037371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730500" algn="l"/>
              </a:tabLst>
            </a:pP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A. (1); (2); (3); (4); (5).</a:t>
            </a: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B. (5); (4); (3); (2); (1).</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endPar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C. (4); (1); (3); (5); (2).</a:t>
            </a: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C. (3); (4); (1); (5); (2).</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5" name="TextBox 4"/>
          <p:cNvSpPr txBox="1"/>
          <p:nvPr/>
        </p:nvSpPr>
        <p:spPr>
          <a:xfrm>
            <a:off x="252248" y="1702676"/>
            <a:ext cx="5190845" cy="584775"/>
          </a:xfrm>
          <a:prstGeom prst="rect">
            <a:avLst/>
          </a:prstGeom>
          <a:noFill/>
        </p:spPr>
        <p:txBody>
          <a:bodyPr wrap="none" rtlCol="0">
            <a:spAutoFit/>
          </a:bodyPr>
          <a:lstStyle/>
          <a:p>
            <a:r>
              <a:rPr lang="en-US" sz="3200" u="sng" dirty="0" err="1">
                <a:solidFill>
                  <a:srgbClr val="FF0000"/>
                </a:solidFill>
                <a:latin typeface="Times New Roman" pitchFamily="18" charset="0"/>
                <a:cs typeface="Times New Roman" pitchFamily="18" charset="0"/>
              </a:rPr>
              <a:t>Bài</a:t>
            </a:r>
            <a:r>
              <a:rPr lang="en-US" sz="3200" u="sng" dirty="0">
                <a:solidFill>
                  <a:srgbClr val="FF0000"/>
                </a:solidFill>
                <a:latin typeface="Times New Roman" pitchFamily="18" charset="0"/>
                <a:cs typeface="Times New Roman" pitchFamily="18" charset="0"/>
              </a:rPr>
              <a:t> 1:</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Chọn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đáp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đúng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nhất</a:t>
            </a:r>
            <a:r>
              <a:rPr lang="en-US" sz="3200" dirty="0">
                <a:latin typeface="Times New Roman" pitchFamily="18" charset="0"/>
                <a:cs typeface="Times New Roman" pitchFamily="18" charset="0"/>
              </a:rPr>
              <a:t>.</a:t>
            </a:r>
          </a:p>
        </p:txBody>
      </p:sp>
      <p:sp>
        <p:nvSpPr>
          <p:cNvPr id="6" name="Oval 5"/>
          <p:cNvSpPr/>
          <p:nvPr/>
        </p:nvSpPr>
        <p:spPr>
          <a:xfrm>
            <a:off x="1324303" y="5123795"/>
            <a:ext cx="614856" cy="6148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651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4248" y="716257"/>
            <a:ext cx="9816662" cy="1323439"/>
          </a:xfrm>
          <a:prstGeom prst="rect">
            <a:avLst/>
          </a:prstGeom>
        </p:spPr>
        <p:txBody>
          <a:bodyPr wrap="square">
            <a:spAutoFit/>
          </a:bodyPr>
          <a:lstStyle/>
          <a:p>
            <a:r>
              <a:rPr lang="en-US" sz="3200" u="sng" dirty="0" err="1">
                <a:solidFill>
                  <a:srgbClr val="FF0000"/>
                </a:solidFill>
                <a:latin typeface="Times New Roman" pitchFamily="18" charset="0"/>
                <a:cs typeface="Times New Roman" pitchFamily="18" charset="0"/>
              </a:rPr>
              <a:t>Bài</a:t>
            </a:r>
            <a:r>
              <a:rPr lang="en-US" sz="3200" u="sng" dirty="0">
                <a:solidFill>
                  <a:srgbClr val="FF0000"/>
                </a:solidFill>
                <a:latin typeface="Times New Roman" pitchFamily="18" charset="0"/>
                <a:cs typeface="Times New Roman" pitchFamily="18" charset="0"/>
              </a:rPr>
              <a:t> 2.</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thấy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rằng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mầm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đậu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đậu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đen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r>
              <a:rPr lang="en-US" sz="2400" dirty="0">
                <a:latin typeface="Times New Roman" pitchFamily="18" charset="0"/>
                <a:cs typeface="Times New Roman" pitchFamily="18" charset="0"/>
              </a:rPr>
              <a:t>. Theo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loại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đậu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nói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a:t>
            </a:r>
          </a:p>
        </p:txBody>
      </p:sp>
      <p:pic>
        <p:nvPicPr>
          <p:cNvPr id="3074" name="Picture 2" descr="Đậu đen mọc mầm có ăn được khô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0068" y="2948152"/>
            <a:ext cx="4083270" cy="30839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guyên nhân và cách xử lý giá đỗ bị thối hỏng, nhớt giá và có mùi hôi –  Nano Bạc Su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2593" y="2948152"/>
            <a:ext cx="4353910" cy="3083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057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4248" y="131481"/>
            <a:ext cx="9816662" cy="584775"/>
          </a:xfrm>
          <a:prstGeom prst="rect">
            <a:avLst/>
          </a:prstGeom>
        </p:spPr>
        <p:txBody>
          <a:bodyPr wrap="square">
            <a:spAutoFit/>
          </a:bodyPr>
          <a:lstStyle/>
          <a:p>
            <a:r>
              <a:rPr lang="en-US" sz="3200" u="sng" dirty="0" err="1">
                <a:solidFill>
                  <a:srgbClr val="FF0000"/>
                </a:solidFill>
                <a:latin typeface="Times New Roman" pitchFamily="18" charset="0"/>
                <a:cs typeface="Times New Roman" pitchFamily="18" charset="0"/>
              </a:rPr>
              <a:t>Bài</a:t>
            </a:r>
            <a:r>
              <a:rPr lang="en-US" sz="3200" u="sng" dirty="0">
                <a:solidFill>
                  <a:srgbClr val="FF0000"/>
                </a:solidFill>
                <a:latin typeface="Times New Roman" pitchFamily="18" charset="0"/>
                <a:cs typeface="Times New Roman" pitchFamily="18" charset="0"/>
              </a:rPr>
              <a:t> 3.</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thông</a:t>
            </a:r>
            <a:r>
              <a:rPr lang="en-US" sz="2400" dirty="0">
                <a:latin typeface="Times New Roman" pitchFamily="18" charset="0"/>
                <a:cs typeface="Times New Roman" pitchFamily="18" charset="0"/>
              </a:rPr>
              <a:t> tin ở </a:t>
            </a:r>
            <a:r>
              <a:rPr lang="en-US" sz="2400" dirty="0" err="1">
                <a:latin typeface="Times New Roman" pitchFamily="18" charset="0"/>
                <a:cs typeface="Times New Roman" pitchFamily="18" charset="0"/>
              </a:rPr>
              <a:t>cột</a:t>
            </a:r>
            <a:r>
              <a:rPr lang="en-US" sz="2400" dirty="0">
                <a:latin typeface="Times New Roman" pitchFamily="18" charset="0"/>
                <a:cs typeface="Times New Roman" pitchFamily="18" charset="0"/>
              </a:rPr>
              <a:t> A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cột</a:t>
            </a:r>
            <a:r>
              <a:rPr lang="en-US" sz="2400" dirty="0">
                <a:latin typeface="Times New Roman" pitchFamily="18" charset="0"/>
                <a:cs typeface="Times New Roman" pitchFamily="18" charset="0"/>
              </a:rPr>
              <a:t> B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a:t>
            </a:r>
          </a:p>
        </p:txBody>
      </p:sp>
      <p:graphicFrame>
        <p:nvGraphicFramePr>
          <p:cNvPr id="4" name="Table 3"/>
          <p:cNvGraphicFramePr>
            <a:graphicFrameLocks noGrp="1"/>
          </p:cNvGraphicFramePr>
          <p:nvPr>
            <p:extLst>
              <p:ext uri="{D42A27DB-BD31-4B8C-83A1-F6EECF244321}">
                <p14:modId xmlns:p14="http://schemas.microsoft.com/office/powerpoint/2010/main" val="3821711066"/>
              </p:ext>
            </p:extLst>
          </p:nvPr>
        </p:nvGraphicFramePr>
        <p:xfrm>
          <a:off x="1306786" y="1094279"/>
          <a:ext cx="10312400" cy="4902924"/>
        </p:xfrm>
        <a:graphic>
          <a:graphicData uri="http://schemas.openxmlformats.org/drawingml/2006/table">
            <a:tbl>
              <a:tblPr firstRow="1" bandRow="1">
                <a:tableStyleId>{5940675A-B579-460E-94D1-54222C63F5DA}</a:tableStyleId>
              </a:tblPr>
              <a:tblGrid>
                <a:gridCol w="2808014">
                  <a:extLst>
                    <a:ext uri="{9D8B030D-6E8A-4147-A177-3AD203B41FA5}">
                      <a16:colId xmlns:a16="http://schemas.microsoft.com/office/drawing/2014/main" val="20000"/>
                    </a:ext>
                  </a:extLst>
                </a:gridCol>
                <a:gridCol w="1923393">
                  <a:extLst>
                    <a:ext uri="{9D8B030D-6E8A-4147-A177-3AD203B41FA5}">
                      <a16:colId xmlns:a16="http://schemas.microsoft.com/office/drawing/2014/main" val="20001"/>
                    </a:ext>
                  </a:extLst>
                </a:gridCol>
                <a:gridCol w="5580993">
                  <a:extLst>
                    <a:ext uri="{9D8B030D-6E8A-4147-A177-3AD203B41FA5}">
                      <a16:colId xmlns:a16="http://schemas.microsoft.com/office/drawing/2014/main" val="20002"/>
                    </a:ext>
                  </a:extLst>
                </a:gridCol>
              </a:tblGrid>
              <a:tr h="370840">
                <a:tc>
                  <a:txBody>
                    <a:bodyPr/>
                    <a:lstStyle/>
                    <a:p>
                      <a:pPr algn="ctr"/>
                      <a:r>
                        <a:rPr lang="en-US" sz="2400" b="1" dirty="0">
                          <a:solidFill>
                            <a:schemeClr val="tx1"/>
                          </a:solidFill>
                          <a:latin typeface="Times New Roman" pitchFamily="18" charset="0"/>
                          <a:cs typeface="Times New Roman" pitchFamily="18" charset="0"/>
                        </a:rPr>
                        <a:t>A. </a:t>
                      </a:r>
                      <a:r>
                        <a:rPr lang="en-US" sz="2400" b="1" dirty="0" err="1">
                          <a:solidFill>
                            <a:schemeClr val="tx1"/>
                          </a:solidFill>
                          <a:latin typeface="Times New Roman" pitchFamily="18" charset="0"/>
                          <a:cs typeface="Times New Roman" pitchFamily="18" charset="0"/>
                        </a:rPr>
                        <a:t>Các</a:t>
                      </a:r>
                      <a:r>
                        <a:rPr lang="en-US" sz="2400" b="1"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bước</a:t>
                      </a:r>
                      <a:endParaRPr lang="en-US" sz="2400" b="1" dirty="0">
                        <a:solidFill>
                          <a:schemeClr val="tx1"/>
                        </a:solidFill>
                        <a:latin typeface="Times New Roman" pitchFamily="18" charset="0"/>
                        <a:cs typeface="Times New Roman" pitchFamily="18" charset="0"/>
                      </a:endParaRPr>
                    </a:p>
                  </a:txBody>
                  <a:tcPr>
                    <a:solidFill>
                      <a:schemeClr val="accent6">
                        <a:lumMod val="40000"/>
                        <a:lumOff val="60000"/>
                      </a:schemeClr>
                    </a:solidFill>
                  </a:tcPr>
                </a:tc>
                <a:tc>
                  <a:txBody>
                    <a:bodyPr/>
                    <a:lstStyle/>
                    <a:p>
                      <a:pPr algn="ctr"/>
                      <a:r>
                        <a:rPr lang="en-US" sz="2400" b="1" dirty="0" err="1">
                          <a:solidFill>
                            <a:schemeClr val="tx1"/>
                          </a:solidFill>
                          <a:latin typeface="Times New Roman" pitchFamily="18" charset="0"/>
                          <a:cs typeface="Times New Roman" pitchFamily="18" charset="0"/>
                        </a:rPr>
                        <a:t>Đáp</a:t>
                      </a:r>
                      <a:r>
                        <a:rPr lang="en-US" sz="2400" b="1"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án</a:t>
                      </a:r>
                      <a:endParaRPr lang="en-US" sz="2400" b="1" dirty="0">
                        <a:solidFill>
                          <a:schemeClr val="tx1"/>
                        </a:solidFill>
                        <a:latin typeface="Times New Roman" pitchFamily="18" charset="0"/>
                        <a:cs typeface="Times New Roman" pitchFamily="18" charset="0"/>
                      </a:endParaRPr>
                    </a:p>
                  </a:txBody>
                  <a:tcPr>
                    <a:solidFill>
                      <a:schemeClr val="accent6">
                        <a:lumMod val="40000"/>
                        <a:lumOff val="60000"/>
                      </a:schemeClr>
                    </a:solidFill>
                  </a:tcPr>
                </a:tc>
                <a:tc>
                  <a:txBody>
                    <a:bodyPr/>
                    <a:lstStyle/>
                    <a:p>
                      <a:pPr algn="ctr"/>
                      <a:r>
                        <a:rPr lang="en-US" sz="2400" b="1" dirty="0">
                          <a:solidFill>
                            <a:schemeClr val="tx1"/>
                          </a:solidFill>
                          <a:latin typeface="Times New Roman" pitchFamily="18" charset="0"/>
                          <a:cs typeface="Times New Roman" pitchFamily="18" charset="0"/>
                        </a:rPr>
                        <a:t>B. </a:t>
                      </a:r>
                      <a:r>
                        <a:rPr lang="en-US" sz="2400" b="1" dirty="0" err="1">
                          <a:solidFill>
                            <a:schemeClr val="tx1"/>
                          </a:solidFill>
                          <a:latin typeface="Times New Roman" pitchFamily="18" charset="0"/>
                          <a:cs typeface="Times New Roman" pitchFamily="18" charset="0"/>
                        </a:rPr>
                        <a:t>Nội</a:t>
                      </a:r>
                      <a:r>
                        <a:rPr lang="en-US" sz="2400" b="1" baseline="0" dirty="0">
                          <a:solidFill>
                            <a:schemeClr val="tx1"/>
                          </a:solidFill>
                          <a:latin typeface="Times New Roman" pitchFamily="18" charset="0"/>
                          <a:cs typeface="Times New Roman" pitchFamily="18" charset="0"/>
                        </a:rPr>
                        <a:t> dung </a:t>
                      </a:r>
                      <a:r>
                        <a:rPr lang="en-US" sz="2400" b="1" baseline="0" dirty="0" err="1">
                          <a:solidFill>
                            <a:schemeClr val="tx1"/>
                          </a:solidFill>
                          <a:latin typeface="Times New Roman" pitchFamily="18" charset="0"/>
                          <a:cs typeface="Times New Roman" pitchFamily="18" charset="0"/>
                        </a:rPr>
                        <a:t>các</a:t>
                      </a:r>
                      <a:r>
                        <a:rPr lang="en-US" sz="2400" b="1"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bước</a:t>
                      </a:r>
                      <a:endParaRPr lang="en-US" sz="2400" b="1" dirty="0">
                        <a:solidFill>
                          <a:schemeClr val="tx1"/>
                        </a:solidFill>
                        <a:latin typeface="Times New Roman" pitchFamily="18" charset="0"/>
                        <a:cs typeface="Times New Roman" pitchFamily="18" charset="0"/>
                      </a:endParaRPr>
                    </a:p>
                  </a:txBody>
                  <a:tcPr>
                    <a:solidFill>
                      <a:schemeClr val="accent6">
                        <a:lumMod val="40000"/>
                        <a:lumOff val="60000"/>
                      </a:schemeClr>
                    </a:solidFill>
                  </a:tcPr>
                </a:tc>
                <a:extLst>
                  <a:ext uri="{0D108BD9-81ED-4DB2-BD59-A6C34878D82A}">
                    <a16:rowId xmlns:a16="http://schemas.microsoft.com/office/drawing/2014/main" val="10000"/>
                  </a:ext>
                </a:extLst>
              </a:tr>
              <a:tr h="718755">
                <a:tc>
                  <a:txBody>
                    <a:bodyPr/>
                    <a:lstStyle/>
                    <a:p>
                      <a:r>
                        <a:rPr lang="en-US" sz="2000" b="1" kern="1200" dirty="0" err="1">
                          <a:solidFill>
                            <a:schemeClr val="tx1"/>
                          </a:solidFill>
                          <a:effectLst/>
                          <a:latin typeface="Times New Roman" pitchFamily="18" charset="0"/>
                          <a:ea typeface="+mn-ea"/>
                          <a:cs typeface="Times New Roman" pitchFamily="18" charset="0"/>
                        </a:rPr>
                        <a:t>Bước</a:t>
                      </a:r>
                      <a:r>
                        <a:rPr lang="en-US" sz="2000" b="1" kern="1200" dirty="0">
                          <a:solidFill>
                            <a:schemeClr val="tx1"/>
                          </a:solidFill>
                          <a:effectLst/>
                          <a:latin typeface="Times New Roman" pitchFamily="18" charset="0"/>
                          <a:ea typeface="+mn-ea"/>
                          <a:cs typeface="Times New Roman" pitchFamily="18" charset="0"/>
                        </a:rPr>
                        <a:t> 1:</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Quan</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sát</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đặt</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câu</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hỏi</a:t>
                      </a:r>
                      <a:endParaRPr lang="en-US" sz="2000" dirty="0">
                        <a:latin typeface="Times New Roman" pitchFamily="18" charset="0"/>
                        <a:cs typeface="Times New Roman" pitchFamily="18" charset="0"/>
                      </a:endParaRPr>
                    </a:p>
                  </a:txBody>
                  <a:tcPr>
                    <a:solidFill>
                      <a:schemeClr val="accent5">
                        <a:lumMod val="40000"/>
                        <a:lumOff val="60000"/>
                      </a:schemeClr>
                    </a:solidFill>
                  </a:tcPr>
                </a:tc>
                <a:tc>
                  <a:txBody>
                    <a:bodyPr/>
                    <a:lstStyle/>
                    <a:p>
                      <a:endParaRPr lang="en-US" sz="2000" dirty="0">
                        <a:latin typeface="Times New Roman" pitchFamily="18" charset="0"/>
                        <a:cs typeface="Times New Roman" pitchFamily="18" charset="0"/>
                      </a:endParaRPr>
                    </a:p>
                  </a:txBody>
                  <a:tcPr>
                    <a:solidFill>
                      <a:schemeClr val="accent5">
                        <a:lumMod val="40000"/>
                        <a:lumOff val="60000"/>
                      </a:schemeClr>
                    </a:solidFill>
                  </a:tcPr>
                </a:tc>
                <a:tc>
                  <a:txBody>
                    <a:bodyPr/>
                    <a:lstStyle/>
                    <a:p>
                      <a:r>
                        <a:rPr lang="en-US" sz="2000" dirty="0">
                          <a:latin typeface="Times New Roman" pitchFamily="18" charset="0"/>
                          <a:cs typeface="Times New Roman" pitchFamily="18" charset="0"/>
                        </a:rPr>
                        <a:t>a. </a:t>
                      </a:r>
                      <a:r>
                        <a:rPr lang="en-US" sz="2000" dirty="0" err="1">
                          <a:latin typeface="Times New Roman" pitchFamily="18" charset="0"/>
                          <a:cs typeface="Times New Roman" pitchFamily="18" charset="0"/>
                        </a:rPr>
                        <a:t>Là</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bước</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đầu</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tiên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để</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nhận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ra</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tình</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huống</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có</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vấn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đề</a:t>
                      </a:r>
                      <a:r>
                        <a:rPr lang="en-US" sz="2000" baseline="0" dirty="0">
                          <a:latin typeface="Times New Roman" pitchFamily="18" charset="0"/>
                          <a:cs typeface="Times New Roman" pitchFamily="18" charset="0"/>
                        </a:rPr>
                        <a:t>. Qua </a:t>
                      </a:r>
                      <a:r>
                        <a:rPr lang="en-US" sz="2000" baseline="0" dirty="0" err="1">
                          <a:latin typeface="Times New Roman" pitchFamily="18" charset="0"/>
                          <a:cs typeface="Times New Roman" pitchFamily="18" charset="0"/>
                        </a:rPr>
                        <a:t>đó</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em</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đặt</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câu</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hỏi</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về</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vấn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đề</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cần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tìm</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hiểu</a:t>
                      </a:r>
                      <a:endParaRPr lang="en-US" sz="2000" dirty="0">
                        <a:latin typeface="Times New Roman" pitchFamily="18" charset="0"/>
                        <a:cs typeface="Times New Roman" pitchFamily="18" charset="0"/>
                      </a:endParaRPr>
                    </a:p>
                  </a:txBody>
                  <a:tcPr>
                    <a:solidFill>
                      <a:schemeClr val="accent5">
                        <a:lumMod val="40000"/>
                        <a:lumOff val="60000"/>
                      </a:schemeClr>
                    </a:solidFill>
                  </a:tcPr>
                </a:tc>
                <a:extLst>
                  <a:ext uri="{0D108BD9-81ED-4DB2-BD59-A6C34878D82A}">
                    <a16:rowId xmlns:a16="http://schemas.microsoft.com/office/drawing/2014/main" val="10001"/>
                  </a:ext>
                </a:extLst>
              </a:tr>
              <a:tr h="709449">
                <a:tc>
                  <a:txBody>
                    <a:bodyPr/>
                    <a:lstStyle/>
                    <a:p>
                      <a:r>
                        <a:rPr lang="en-US" sz="2000" b="1" kern="1200" dirty="0" err="1">
                          <a:solidFill>
                            <a:schemeClr val="tx1"/>
                          </a:solidFill>
                          <a:effectLst/>
                          <a:latin typeface="Times New Roman" pitchFamily="18" charset="0"/>
                          <a:ea typeface="+mn-ea"/>
                          <a:cs typeface="Times New Roman" pitchFamily="18" charset="0"/>
                        </a:rPr>
                        <a:t>Bước</a:t>
                      </a:r>
                      <a:r>
                        <a:rPr lang="en-US" sz="2000" b="1" kern="1200" dirty="0">
                          <a:solidFill>
                            <a:schemeClr val="tx1"/>
                          </a:solidFill>
                          <a:effectLst/>
                          <a:latin typeface="Times New Roman" pitchFamily="18" charset="0"/>
                          <a:ea typeface="+mn-ea"/>
                          <a:cs typeface="Times New Roman" pitchFamily="18" charset="0"/>
                        </a:rPr>
                        <a:t> 2:</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Xây</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dựng</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giả</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thuyết</a:t>
                      </a:r>
                      <a:endParaRPr lang="en-US" sz="2000" dirty="0">
                        <a:latin typeface="Times New Roman" pitchFamily="18" charset="0"/>
                        <a:cs typeface="Times New Roman" pitchFamily="18" charset="0"/>
                      </a:endParaRPr>
                    </a:p>
                  </a:txBody>
                  <a:tcPr>
                    <a:solidFill>
                      <a:schemeClr val="accent4">
                        <a:lumMod val="20000"/>
                        <a:lumOff val="80000"/>
                      </a:schemeClr>
                    </a:solidFill>
                  </a:tcPr>
                </a:tc>
                <a:tc>
                  <a:txBody>
                    <a:bodyPr/>
                    <a:lstStyle/>
                    <a:p>
                      <a:endParaRPr lang="en-US" sz="2000" dirty="0">
                        <a:latin typeface="Times New Roman" pitchFamily="18" charset="0"/>
                        <a:cs typeface="Times New Roman" pitchFamily="18" charset="0"/>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latin typeface="Times New Roman" pitchFamily="18" charset="0"/>
                          <a:cs typeface="Times New Roman" pitchFamily="18" charset="0"/>
                        </a:rPr>
                        <a:t>b. </a:t>
                      </a:r>
                      <a:r>
                        <a:rPr lang="en-US" sz="2000" dirty="0" err="1">
                          <a:latin typeface="Times New Roman" pitchFamily="18" charset="0"/>
                          <a:cs typeface="Times New Roman" pitchFamily="18" charset="0"/>
                        </a:rPr>
                        <a:t>Làm</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thí</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nghiệm</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để</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chứng</a:t>
                      </a:r>
                      <a:r>
                        <a:rPr lang="en-US" sz="2000" baseline="0" dirty="0">
                          <a:latin typeface="Times New Roman" pitchFamily="18" charset="0"/>
                          <a:cs typeface="Times New Roman" pitchFamily="18" charset="0"/>
                        </a:rPr>
                        <a:t> minh </a:t>
                      </a:r>
                      <a:r>
                        <a:rPr lang="en-US" sz="2000" baseline="0" dirty="0" err="1">
                          <a:latin typeface="Times New Roman" pitchFamily="18" charset="0"/>
                          <a:cs typeface="Times New Roman" pitchFamily="18" charset="0"/>
                        </a:rPr>
                        <a:t>dự</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đoán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đã</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đề</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ra</a:t>
                      </a:r>
                      <a:endParaRPr lang="en-US" sz="2000" dirty="0">
                        <a:latin typeface="Times New Roman" pitchFamily="18" charset="0"/>
                        <a:cs typeface="Times New Roman" pitchFamily="18" charset="0"/>
                      </a:endParaRPr>
                    </a:p>
                  </a:txBody>
                  <a:tcPr>
                    <a:solidFill>
                      <a:schemeClr val="accent4">
                        <a:lumMod val="20000"/>
                        <a:lumOff val="80000"/>
                      </a:schemeClr>
                    </a:solidFill>
                  </a:tcPr>
                </a:tc>
                <a:extLst>
                  <a:ext uri="{0D108BD9-81ED-4DB2-BD59-A6C34878D82A}">
                    <a16:rowId xmlns:a16="http://schemas.microsoft.com/office/drawing/2014/main" val="10002"/>
                  </a:ext>
                </a:extLst>
              </a:tr>
              <a:tr h="370840">
                <a:tc>
                  <a:txBody>
                    <a:bodyPr/>
                    <a:lstStyle/>
                    <a:p>
                      <a:r>
                        <a:rPr lang="en-US" sz="2000" b="1" kern="1200" dirty="0" err="1">
                          <a:solidFill>
                            <a:schemeClr val="tx1"/>
                          </a:solidFill>
                          <a:effectLst/>
                          <a:latin typeface="Times New Roman" pitchFamily="18" charset="0"/>
                          <a:ea typeface="+mn-ea"/>
                          <a:cs typeface="Times New Roman" pitchFamily="18" charset="0"/>
                        </a:rPr>
                        <a:t>Bước</a:t>
                      </a:r>
                      <a:r>
                        <a:rPr lang="en-US" sz="2000" b="1" kern="1200" dirty="0">
                          <a:solidFill>
                            <a:schemeClr val="tx1"/>
                          </a:solidFill>
                          <a:effectLst/>
                          <a:latin typeface="Times New Roman" pitchFamily="18" charset="0"/>
                          <a:ea typeface="+mn-ea"/>
                          <a:cs typeface="Times New Roman" pitchFamily="18" charset="0"/>
                        </a:rPr>
                        <a:t> 3:</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Kiểm</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tra</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giả</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thuyết</a:t>
                      </a:r>
                      <a:endParaRPr lang="en-US" sz="2000" dirty="0">
                        <a:latin typeface="Times New Roman" pitchFamily="18" charset="0"/>
                        <a:cs typeface="Times New Roman" pitchFamily="18" charset="0"/>
                      </a:endParaRPr>
                    </a:p>
                  </a:txBody>
                  <a:tcPr>
                    <a:solidFill>
                      <a:schemeClr val="accent3">
                        <a:lumMod val="20000"/>
                        <a:lumOff val="80000"/>
                      </a:schemeClr>
                    </a:solidFill>
                  </a:tcPr>
                </a:tc>
                <a:tc>
                  <a:txBody>
                    <a:bodyPr/>
                    <a:lstStyle/>
                    <a:p>
                      <a:endParaRPr lang="en-US" sz="2000" dirty="0">
                        <a:latin typeface="Times New Roman" pitchFamily="18" charset="0"/>
                        <a:cs typeface="Times New Roman" pitchFamily="18" charset="0"/>
                      </a:endParaRPr>
                    </a:p>
                  </a:txBody>
                  <a:tcP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latin typeface="Times New Roman" pitchFamily="18" charset="0"/>
                          <a:cs typeface="Times New Roman" pitchFamily="18" charset="0"/>
                        </a:rPr>
                        <a:t>c. </a:t>
                      </a:r>
                      <a:r>
                        <a:rPr lang="en-US" sz="2000" dirty="0" err="1">
                          <a:latin typeface="Times New Roman" pitchFamily="18" charset="0"/>
                          <a:cs typeface="Times New Roman" pitchFamily="18" charset="0"/>
                        </a:rPr>
                        <a:t>Sử</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dụng</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ngôn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ngữ</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hình</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vẽ</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sơ</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đồ</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biểu</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bảng</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để</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biểu</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đạt</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quá</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trình</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và</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kết</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quả</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tìm</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hiểu</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tự</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nhiên</a:t>
                      </a:r>
                      <a:endParaRPr lang="en-US" sz="2000" dirty="0">
                        <a:latin typeface="Times New Roman" pitchFamily="18" charset="0"/>
                        <a:cs typeface="Times New Roman" pitchFamily="18" charset="0"/>
                      </a:endParaRPr>
                    </a:p>
                  </a:txBody>
                  <a:tcPr>
                    <a:solidFill>
                      <a:schemeClr val="accent3">
                        <a:lumMod val="20000"/>
                        <a:lumOff val="80000"/>
                      </a:schemeClr>
                    </a:solidFill>
                  </a:tcPr>
                </a:tc>
                <a:extLst>
                  <a:ext uri="{0D108BD9-81ED-4DB2-BD59-A6C34878D82A}">
                    <a16:rowId xmlns:a16="http://schemas.microsoft.com/office/drawing/2014/main" val="10003"/>
                  </a:ext>
                </a:extLst>
              </a:tr>
              <a:tr h="370840">
                <a:tc>
                  <a:txBody>
                    <a:bodyPr/>
                    <a:lstStyle/>
                    <a:p>
                      <a:r>
                        <a:rPr lang="en-US" sz="2000" b="1" kern="1200" dirty="0" err="1">
                          <a:solidFill>
                            <a:schemeClr val="tx1"/>
                          </a:solidFill>
                          <a:effectLst/>
                          <a:latin typeface="Times New Roman" pitchFamily="18" charset="0"/>
                          <a:ea typeface="+mn-ea"/>
                          <a:cs typeface="Times New Roman" pitchFamily="18" charset="0"/>
                        </a:rPr>
                        <a:t>Bước</a:t>
                      </a:r>
                      <a:r>
                        <a:rPr lang="en-US" sz="2000" b="1" kern="1200" dirty="0">
                          <a:solidFill>
                            <a:schemeClr val="tx1"/>
                          </a:solidFill>
                          <a:effectLst/>
                          <a:latin typeface="Times New Roman" pitchFamily="18" charset="0"/>
                          <a:ea typeface="+mn-ea"/>
                          <a:cs typeface="Times New Roman" pitchFamily="18" charset="0"/>
                        </a:rPr>
                        <a:t> 4:</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Phân</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tích</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kết</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quả</a:t>
                      </a:r>
                      <a:endParaRPr lang="en-US" sz="2000" dirty="0">
                        <a:latin typeface="Times New Roman" pitchFamily="18" charset="0"/>
                        <a:cs typeface="Times New Roman" pitchFamily="18" charset="0"/>
                      </a:endParaRPr>
                    </a:p>
                  </a:txBody>
                  <a:tcPr>
                    <a:solidFill>
                      <a:schemeClr val="tx2">
                        <a:lumMod val="20000"/>
                        <a:lumOff val="80000"/>
                      </a:schemeClr>
                    </a:solidFill>
                  </a:tcPr>
                </a:tc>
                <a:tc>
                  <a:txBody>
                    <a:bodyPr/>
                    <a:lstStyle/>
                    <a:p>
                      <a:endParaRPr lang="en-US" sz="2000" dirty="0">
                        <a:latin typeface="Times New Roman" pitchFamily="18" charset="0"/>
                        <a:cs typeface="Times New Roman" pitchFamily="18" charset="0"/>
                      </a:endParaRPr>
                    </a:p>
                  </a:txBody>
                  <a:tcP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latin typeface="Times New Roman" pitchFamily="18" charset="0"/>
                          <a:cs typeface="Times New Roman" pitchFamily="18" charset="0"/>
                        </a:rPr>
                        <a:t>d. </a:t>
                      </a:r>
                      <a:r>
                        <a:rPr lang="en-US" sz="2000" dirty="0" err="1">
                          <a:latin typeface="Times New Roman" pitchFamily="18" charset="0"/>
                          <a:cs typeface="Times New Roman" pitchFamily="18" charset="0"/>
                        </a:rPr>
                        <a:t>Dựa</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trên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hiểu</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biết</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của</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mình</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và</a:t>
                      </a:r>
                      <a:r>
                        <a:rPr lang="en-US" sz="2000" baseline="0" dirty="0">
                          <a:latin typeface="Times New Roman" pitchFamily="18" charset="0"/>
                          <a:cs typeface="Times New Roman" pitchFamily="18" charset="0"/>
                        </a:rPr>
                        <a:t> qua </a:t>
                      </a:r>
                      <a:r>
                        <a:rPr lang="en-US" sz="2000" baseline="0" dirty="0" err="1">
                          <a:latin typeface="Times New Roman" pitchFamily="18" charset="0"/>
                          <a:cs typeface="Times New Roman" pitchFamily="18" charset="0"/>
                        </a:rPr>
                        <a:t>phân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tích</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kết</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quả</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quan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sát</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em</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đưa</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ra</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được</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dự</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đoán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tức</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là</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giả</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thuyết</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để</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trả</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lờ</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cho</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câu</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hỏi</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đã</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được</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đặt</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ra</a:t>
                      </a:r>
                      <a:r>
                        <a:rPr lang="en-US" sz="2000" baseline="0" dirty="0">
                          <a:latin typeface="Times New Roman" pitchFamily="18" charset="0"/>
                          <a:cs typeface="Times New Roman" pitchFamily="18" charset="0"/>
                        </a:rPr>
                        <a:t> ở </a:t>
                      </a:r>
                      <a:r>
                        <a:rPr lang="en-US" sz="2000" baseline="0" dirty="0" err="1">
                          <a:latin typeface="Times New Roman" pitchFamily="18" charset="0"/>
                          <a:cs typeface="Times New Roman" pitchFamily="18" charset="0"/>
                        </a:rPr>
                        <a:t>bước</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trước</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đó</a:t>
                      </a:r>
                      <a:endParaRPr lang="en-US" sz="2000" dirty="0">
                        <a:latin typeface="Times New Roman" pitchFamily="18" charset="0"/>
                        <a:cs typeface="Times New Roman" pitchFamily="18" charset="0"/>
                      </a:endParaRPr>
                    </a:p>
                  </a:txBody>
                  <a:tcPr>
                    <a:solidFill>
                      <a:schemeClr val="tx2">
                        <a:lumMod val="20000"/>
                        <a:lumOff val="80000"/>
                      </a:schemeClr>
                    </a:solidFill>
                  </a:tcPr>
                </a:tc>
                <a:extLst>
                  <a:ext uri="{0D108BD9-81ED-4DB2-BD59-A6C34878D82A}">
                    <a16:rowId xmlns:a16="http://schemas.microsoft.com/office/drawing/2014/main" val="10004"/>
                  </a:ext>
                </a:extLst>
              </a:tr>
              <a:tr h="370840">
                <a:tc>
                  <a:txBody>
                    <a:bodyPr/>
                    <a:lstStyle/>
                    <a:p>
                      <a:r>
                        <a:rPr lang="en-US" sz="2000" b="1" kern="1200" dirty="0" err="1">
                          <a:solidFill>
                            <a:schemeClr val="tx1"/>
                          </a:solidFill>
                          <a:effectLst/>
                          <a:latin typeface="Times New Roman" pitchFamily="18" charset="0"/>
                          <a:ea typeface="+mn-ea"/>
                          <a:cs typeface="Times New Roman" pitchFamily="18" charset="0"/>
                        </a:rPr>
                        <a:t>Bước</a:t>
                      </a:r>
                      <a:r>
                        <a:rPr lang="en-US" sz="2000" b="1" kern="1200" dirty="0">
                          <a:solidFill>
                            <a:schemeClr val="tx1"/>
                          </a:solidFill>
                          <a:effectLst/>
                          <a:latin typeface="Times New Roman" pitchFamily="18" charset="0"/>
                          <a:ea typeface="+mn-ea"/>
                          <a:cs typeface="Times New Roman" pitchFamily="18" charset="0"/>
                        </a:rPr>
                        <a:t> 5:</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Viết</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trình</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bày</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báo</a:t>
                      </a:r>
                      <a:r>
                        <a:rPr lang="en-US" sz="2000" kern="1200" dirty="0">
                          <a:solidFill>
                            <a:schemeClr val="tx1"/>
                          </a:solidFill>
                          <a:effectLst/>
                          <a:latin typeface="Times New Roman" pitchFamily="18" charset="0"/>
                          <a:ea typeface="+mn-ea"/>
                          <a:cs typeface="Times New Roman" pitchFamily="18" charset="0"/>
                        </a:rPr>
                        <a:t> </a:t>
                      </a:r>
                      <a:r>
                        <a:rPr lang="en-US" sz="2000" kern="1200" dirty="0" err="1">
                          <a:solidFill>
                            <a:schemeClr val="tx1"/>
                          </a:solidFill>
                          <a:effectLst/>
                          <a:latin typeface="Times New Roman" pitchFamily="18" charset="0"/>
                          <a:ea typeface="+mn-ea"/>
                          <a:cs typeface="Times New Roman" pitchFamily="18" charset="0"/>
                        </a:rPr>
                        <a:t>cáo</a:t>
                      </a:r>
                      <a:endParaRPr lang="en-US" sz="2000" dirty="0">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sz="2000" dirty="0">
                        <a:latin typeface="Times New Roman" pitchFamily="18" charset="0"/>
                        <a:cs typeface="Times New Roman" pitchFamily="18" charset="0"/>
                      </a:endParaRPr>
                    </a:p>
                  </a:txBody>
                  <a:tcPr>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latin typeface="Times New Roman" pitchFamily="18" charset="0"/>
                          <a:cs typeface="Times New Roman" pitchFamily="18" charset="0"/>
                        </a:rPr>
                        <a:t>e. </a:t>
                      </a:r>
                      <a:r>
                        <a:rPr lang="en-US" sz="2000" dirty="0" err="1">
                          <a:latin typeface="Times New Roman" pitchFamily="18" charset="0"/>
                          <a:cs typeface="Times New Roman" pitchFamily="18" charset="0"/>
                        </a:rPr>
                        <a:t>Thực</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hiện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các</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phép</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tính</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cần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thiết</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lập</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bảng</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xây</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dựng</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biểu</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đồ</a:t>
                      </a:r>
                      <a:r>
                        <a:rPr lang="en-US" sz="2000" baseline="0" dirty="0">
                          <a:latin typeface="Times New Roman" pitchFamily="18" charset="0"/>
                          <a:cs typeface="Times New Roman" pitchFamily="18" charset="0"/>
                        </a:rPr>
                        <a:t>… =&gt; </a:t>
                      </a:r>
                      <a:r>
                        <a:rPr lang="en-US" sz="2000" baseline="0" dirty="0" err="1">
                          <a:latin typeface="Times New Roman" pitchFamily="18" charset="0"/>
                          <a:cs typeface="Times New Roman" pitchFamily="18" charset="0"/>
                        </a:rPr>
                        <a:t>Rút</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ra</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kết</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luận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Giả</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thuyết</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được</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chấp</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nhận</a:t>
                      </a:r>
                      <a:r>
                        <a:rPr lang="en-US" sz="2000" baseline="0" dirty="0">
                          <a:latin typeface="Times New Roman" pitchFamily="18" charset="0"/>
                          <a:cs typeface="Times New Roman" pitchFamily="18" charset="0"/>
                        </a:rPr>
                        <a:t> hay </a:t>
                      </a:r>
                      <a:r>
                        <a:rPr lang="en-US" sz="2000" baseline="0" dirty="0" err="1">
                          <a:latin typeface="Times New Roman" pitchFamily="18" charset="0"/>
                          <a:cs typeface="Times New Roman" pitchFamily="18" charset="0"/>
                        </a:rPr>
                        <a:t>bị</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bác</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bỏ</a:t>
                      </a:r>
                      <a:endParaRPr lang="en-US" sz="2000" dirty="0">
                        <a:latin typeface="Times New Roman" pitchFamily="18" charset="0"/>
                        <a:cs typeface="Times New Roman" pitchFamily="18" charset="0"/>
                      </a:endParaRPr>
                    </a:p>
                  </a:txBody>
                  <a:tcPr>
                    <a:solidFill>
                      <a:schemeClr val="accent6">
                        <a:lumMod val="20000"/>
                        <a:lumOff val="80000"/>
                      </a:schemeClr>
                    </a:solidFill>
                  </a:tcPr>
                </a:tc>
                <a:extLst>
                  <a:ext uri="{0D108BD9-81ED-4DB2-BD59-A6C34878D82A}">
                    <a16:rowId xmlns:a16="http://schemas.microsoft.com/office/drawing/2014/main" val="10005"/>
                  </a:ext>
                </a:extLst>
              </a:tr>
            </a:tbl>
          </a:graphicData>
        </a:graphic>
      </p:graphicFrame>
      <p:sp>
        <p:nvSpPr>
          <p:cNvPr id="5" name="TextBox 4"/>
          <p:cNvSpPr txBox="1"/>
          <p:nvPr/>
        </p:nvSpPr>
        <p:spPr>
          <a:xfrm>
            <a:off x="4430109" y="1596839"/>
            <a:ext cx="1082348" cy="523220"/>
          </a:xfrm>
          <a:prstGeom prst="rect">
            <a:avLst/>
          </a:prstGeom>
          <a:noFill/>
        </p:spPr>
        <p:txBody>
          <a:bodyPr wrap="none" rtlCol="0">
            <a:spAutoFit/>
          </a:bodyPr>
          <a:lstStyle/>
          <a:p>
            <a:r>
              <a:rPr lang="en-US" sz="2800" b="1" dirty="0">
                <a:solidFill>
                  <a:srgbClr val="FF0000"/>
                </a:solidFill>
                <a:latin typeface="Times New Roman" pitchFamily="18" charset="0"/>
                <a:cs typeface="Times New Roman" pitchFamily="18" charset="0"/>
              </a:rPr>
              <a:t>B1 - a</a:t>
            </a:r>
          </a:p>
        </p:txBody>
      </p:sp>
      <p:sp>
        <p:nvSpPr>
          <p:cNvPr id="8" name="TextBox 7"/>
          <p:cNvSpPr txBox="1"/>
          <p:nvPr/>
        </p:nvSpPr>
        <p:spPr>
          <a:xfrm>
            <a:off x="4430109" y="2337818"/>
            <a:ext cx="1103187" cy="523220"/>
          </a:xfrm>
          <a:prstGeom prst="rect">
            <a:avLst/>
          </a:prstGeom>
          <a:noFill/>
        </p:spPr>
        <p:txBody>
          <a:bodyPr wrap="none" rtlCol="0">
            <a:spAutoFit/>
          </a:bodyPr>
          <a:lstStyle/>
          <a:p>
            <a:r>
              <a:rPr lang="en-US" sz="2800" b="1" dirty="0">
                <a:solidFill>
                  <a:srgbClr val="FF0000"/>
                </a:solidFill>
                <a:latin typeface="Times New Roman" pitchFamily="18" charset="0"/>
                <a:cs typeface="Times New Roman" pitchFamily="18" charset="0"/>
              </a:rPr>
              <a:t>B2 - d</a:t>
            </a:r>
          </a:p>
        </p:txBody>
      </p:sp>
      <p:sp>
        <p:nvSpPr>
          <p:cNvPr id="9" name="TextBox 8"/>
          <p:cNvSpPr txBox="1"/>
          <p:nvPr/>
        </p:nvSpPr>
        <p:spPr>
          <a:xfrm>
            <a:off x="4430109" y="3078797"/>
            <a:ext cx="1103187" cy="523220"/>
          </a:xfrm>
          <a:prstGeom prst="rect">
            <a:avLst/>
          </a:prstGeom>
          <a:noFill/>
        </p:spPr>
        <p:txBody>
          <a:bodyPr wrap="none" rtlCol="0">
            <a:spAutoFit/>
          </a:bodyPr>
          <a:lstStyle/>
          <a:p>
            <a:r>
              <a:rPr lang="en-US" sz="2800" b="1" dirty="0">
                <a:solidFill>
                  <a:srgbClr val="FF0000"/>
                </a:solidFill>
                <a:latin typeface="Times New Roman" pitchFamily="18" charset="0"/>
                <a:cs typeface="Times New Roman" pitchFamily="18" charset="0"/>
              </a:rPr>
              <a:t>B3 - b</a:t>
            </a:r>
          </a:p>
        </p:txBody>
      </p:sp>
      <p:sp>
        <p:nvSpPr>
          <p:cNvPr id="10" name="TextBox 9"/>
          <p:cNvSpPr txBox="1"/>
          <p:nvPr/>
        </p:nvSpPr>
        <p:spPr>
          <a:xfrm>
            <a:off x="4430109" y="3977432"/>
            <a:ext cx="1082348" cy="523220"/>
          </a:xfrm>
          <a:prstGeom prst="rect">
            <a:avLst/>
          </a:prstGeom>
          <a:noFill/>
        </p:spPr>
        <p:txBody>
          <a:bodyPr wrap="none" rtlCol="0">
            <a:spAutoFit/>
          </a:bodyPr>
          <a:lstStyle/>
          <a:p>
            <a:r>
              <a:rPr lang="en-US" sz="2800" b="1" dirty="0">
                <a:solidFill>
                  <a:srgbClr val="FF0000"/>
                </a:solidFill>
                <a:latin typeface="Times New Roman" pitchFamily="18" charset="0"/>
                <a:cs typeface="Times New Roman" pitchFamily="18" charset="0"/>
              </a:rPr>
              <a:t>B4 - e</a:t>
            </a:r>
          </a:p>
        </p:txBody>
      </p:sp>
      <p:sp>
        <p:nvSpPr>
          <p:cNvPr id="11" name="TextBox 10"/>
          <p:cNvSpPr txBox="1"/>
          <p:nvPr/>
        </p:nvSpPr>
        <p:spPr>
          <a:xfrm>
            <a:off x="4430109" y="5159846"/>
            <a:ext cx="1082348" cy="523220"/>
          </a:xfrm>
          <a:prstGeom prst="rect">
            <a:avLst/>
          </a:prstGeom>
          <a:noFill/>
        </p:spPr>
        <p:txBody>
          <a:bodyPr wrap="none" rtlCol="0">
            <a:spAutoFit/>
          </a:bodyPr>
          <a:lstStyle/>
          <a:p>
            <a:r>
              <a:rPr lang="en-US" sz="2800" b="1" dirty="0">
                <a:solidFill>
                  <a:srgbClr val="FF0000"/>
                </a:solidFill>
                <a:latin typeface="Times New Roman" pitchFamily="18" charset="0"/>
                <a:cs typeface="Times New Roman" pitchFamily="18" charset="0"/>
              </a:rPr>
              <a:t>B1 - c</a:t>
            </a:r>
          </a:p>
        </p:txBody>
      </p:sp>
    </p:spTree>
    <p:extLst>
      <p:ext uri="{BB962C8B-B14F-4D97-AF65-F5344CB8AC3E}">
        <p14:creationId xmlns:p14="http://schemas.microsoft.com/office/powerpoint/2010/main" val="236474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46653" y="450530"/>
            <a:ext cx="337624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VẬN DỤNG</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Rectangle 3"/>
          <p:cNvSpPr/>
          <p:nvPr/>
        </p:nvSpPr>
        <p:spPr>
          <a:xfrm>
            <a:off x="1546652" y="2204591"/>
            <a:ext cx="9236961" cy="2246769"/>
          </a:xfrm>
          <a:prstGeom prst="rect">
            <a:avLst/>
          </a:prstGeom>
        </p:spPr>
        <p:txBody>
          <a:bodyPr wrap="square">
            <a:spAutoFit/>
          </a:bodyPr>
          <a:lstStyle/>
          <a:p>
            <a:r>
              <a:rPr lang="en-US" sz="2800" dirty="0">
                <a:latin typeface="Times New Roman" pitchFamily="18" charset="0"/>
                <a:cs typeface="Times New Roman" pitchFamily="18" charset="0"/>
              </a:rPr>
              <a:t>1 - </a:t>
            </a:r>
            <a:r>
              <a:rPr lang="en-US" sz="2800" dirty="0" err="1">
                <a:latin typeface="Times New Roman" pitchFamily="18" charset="0"/>
                <a:cs typeface="Times New Roman" pitchFamily="18" charset="0"/>
              </a:rPr>
              <a:t>Mỗi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cứu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trưởng</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2 - </a:t>
            </a:r>
            <a:r>
              <a:rPr lang="en-US" sz="2800" dirty="0" err="1">
                <a:latin typeface="Times New Roman" pitchFamily="18" charset="0"/>
                <a:cs typeface="Times New Roman" pitchFamily="18" charset="0"/>
              </a:rPr>
              <a:t>Tổ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trưởng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cáo</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3 -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luận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nội</a:t>
            </a:r>
            <a:r>
              <a:rPr lang="en-US" sz="2800" dirty="0">
                <a:latin typeface="Times New Roman" pitchFamily="18" charset="0"/>
                <a:cs typeface="Times New Roman" pitchFamily="18" charset="0"/>
              </a:rPr>
              <a:t> dung </a:t>
            </a:r>
            <a:r>
              <a:rPr lang="en-US" sz="2800" dirty="0" err="1">
                <a:latin typeface="Times New Roman" pitchFamily="18" charset="0"/>
                <a:cs typeface="Times New Roman" pitchFamily="18" charset="0"/>
              </a:rPr>
              <a:t>báo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cáo</a:t>
            </a:r>
            <a:r>
              <a:rPr lang="en-US" sz="2800" dirty="0">
                <a:latin typeface="Times New Roman" pitchFamily="18" charset="0"/>
                <a:cs typeface="Times New Roman" pitchFamily="18" charset="0"/>
              </a:rPr>
              <a:t>.</a:t>
            </a:r>
          </a:p>
        </p:txBody>
      </p:sp>
      <p:sp>
        <p:nvSpPr>
          <p:cNvPr id="5" name="Rectangle 4"/>
          <p:cNvSpPr/>
          <p:nvPr/>
        </p:nvSpPr>
        <p:spPr>
          <a:xfrm>
            <a:off x="2408628" y="1483116"/>
            <a:ext cx="6074099" cy="707886"/>
          </a:xfrm>
          <a:prstGeom prst="rect">
            <a:avLst/>
          </a:prstGeom>
        </p:spPr>
        <p:txBody>
          <a:bodyPr wrap="none">
            <a:spAutoFit/>
          </a:bodyPr>
          <a:lstStyle/>
          <a:p>
            <a:r>
              <a:rPr lang="nl-NL" sz="4000" dirty="0">
                <a:solidFill>
                  <a:srgbClr val="FF0000"/>
                </a:solidFill>
                <a:latin typeface="Times New Roman" pitchFamily="18" charset="0"/>
                <a:cs typeface="Times New Roman" pitchFamily="18" charset="0"/>
              </a:rPr>
              <a:t>Thực hiện các nhiệm vụ sau.</a:t>
            </a:r>
          </a:p>
        </p:txBody>
      </p:sp>
    </p:spTree>
    <p:extLst>
      <p:ext uri="{BB962C8B-B14F-4D97-AF65-F5344CB8AC3E}">
        <p14:creationId xmlns:p14="http://schemas.microsoft.com/office/powerpoint/2010/main" val="285729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0335" y="427531"/>
            <a:ext cx="9820894"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HƯỚNG DẪN HỌC Ở NHÀ VÀ CHUẨN BỊ BÀI SAU</a:t>
            </a:r>
            <a:endPar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4" name="Rectangle 3"/>
          <p:cNvSpPr/>
          <p:nvPr/>
        </p:nvSpPr>
        <p:spPr>
          <a:xfrm>
            <a:off x="1313792" y="1460626"/>
            <a:ext cx="9247437" cy="2246769"/>
          </a:xfrm>
          <a:prstGeom prst="rect">
            <a:avLst/>
          </a:prstGeom>
        </p:spPr>
        <p:txBody>
          <a:bodyPr wrap="square">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nội</a:t>
            </a:r>
            <a:r>
              <a:rPr lang="en-US" sz="2800" dirty="0">
                <a:latin typeface="Times New Roman" pitchFamily="18" charset="0"/>
                <a:cs typeface="Times New Roman" pitchFamily="18" charset="0"/>
              </a:rPr>
              <a:t> dung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2.2.</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cứu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1 – </a:t>
            </a:r>
            <a:r>
              <a:rPr lang="en-US" sz="2800" dirty="0" err="1">
                <a:latin typeface="Times New Roman" pitchFamily="18" charset="0"/>
                <a:cs typeface="Times New Roman" pitchFamily="18" charset="0"/>
              </a:rPr>
              <a:t>phần</a:t>
            </a:r>
            <a:r>
              <a:rPr lang="en-US" sz="2800" dirty="0">
                <a:latin typeface="Times New Roman" pitchFamily="18" charset="0"/>
                <a:cs typeface="Times New Roman" pitchFamily="18" charset="0"/>
              </a:rPr>
              <a:t> I: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tử</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305012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DB5D52-2DC5-474E-BDA4-17B6AC82B0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553" y="0"/>
            <a:ext cx="13321553" cy="6476104"/>
          </a:xfrm>
          <a:prstGeom prst="rect">
            <a:avLst/>
          </a:prstGeom>
        </p:spPr>
      </p:pic>
    </p:spTree>
    <p:extLst>
      <p:ext uri="{BB962C8B-B14F-4D97-AF65-F5344CB8AC3E}">
        <p14:creationId xmlns:p14="http://schemas.microsoft.com/office/powerpoint/2010/main" val="291802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Ự NẢY MẦM CỦA HẠT ĐẬU TƯƠNG">
            <a:hlinkClick r:id="" action="ppaction://media"/>
            <a:extLst>
              <a:ext uri="{FF2B5EF4-FFF2-40B4-BE49-F238E27FC236}">
                <a16:creationId xmlns:a16="http://schemas.microsoft.com/office/drawing/2014/main" id="{9F0F164E-F16E-A213-B02B-60FCA3443C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8652" y="0"/>
            <a:ext cx="11694695" cy="6578266"/>
          </a:xfrm>
          <a:prstGeom prst="rect">
            <a:avLst/>
          </a:prstGeom>
        </p:spPr>
      </p:pic>
    </p:spTree>
    <p:extLst>
      <p:ext uri="{BB962C8B-B14F-4D97-AF65-F5344CB8AC3E}">
        <p14:creationId xmlns:p14="http://schemas.microsoft.com/office/powerpoint/2010/main" val="245949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6CD4659-34C9-CCF4-171C-F5F969DF68F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F7F5D52E-2511-F609-745B-D23251F66F3C}"/>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8614797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2B467-A8C5-CC60-E79F-D99562B856EF}"/>
              </a:ext>
            </a:extLst>
          </p:cNvPr>
          <p:cNvSpPr>
            <a:spLocks noGrp="1"/>
          </p:cNvSpPr>
          <p:nvPr>
            <p:ph type="title"/>
          </p:nvPr>
        </p:nvSpPr>
        <p:spPr>
          <a:xfrm>
            <a:off x="763772" y="205637"/>
            <a:ext cx="10515600" cy="1325563"/>
          </a:xfrm>
        </p:spPr>
        <p:txBody>
          <a:bodyPr>
            <a:normAutofit/>
          </a:bodyPr>
          <a:lstStyle/>
          <a:p>
            <a:r>
              <a:rPr lang="en-US" sz="2800" dirty="0">
                <a:latin typeface="Arial" panose="020B0604020202020204" pitchFamily="34" charset="0"/>
                <a:cs typeface="Arial" panose="020B0604020202020204" pitchFamily="34" charset="0"/>
              </a:rPr>
              <a:t>Khi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tìm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bằng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chứng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thích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chứng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tượng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nghĩa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đang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thực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tìm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hiểu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nhiên</a:t>
            </a:r>
            <a:r>
              <a:rPr lang="en-US" sz="2800" dirty="0">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05D598B7-87C9-E174-D267-BAF3932ECF6E}"/>
              </a:ext>
            </a:extLst>
          </p:cNvPr>
          <p:cNvSpPr txBox="1"/>
          <p:nvPr/>
        </p:nvSpPr>
        <p:spPr>
          <a:xfrm>
            <a:off x="763772" y="1887762"/>
            <a:ext cx="10666228" cy="954107"/>
          </a:xfrm>
          <a:prstGeom prst="rect">
            <a:avLst/>
          </a:prstGeom>
          <a:noFill/>
        </p:spPr>
        <p:txBody>
          <a:bodyPr wrap="square" rtlCol="0">
            <a:spAutoFit/>
          </a:bodyPr>
          <a:lstStyle/>
          <a:p>
            <a:r>
              <a:rPr lang="en-US" sz="2800" dirty="0" err="1">
                <a:solidFill>
                  <a:schemeClr val="accent1"/>
                </a:solidFill>
                <a:latin typeface="Arial" panose="020B0604020202020204" pitchFamily="34" charset="0"/>
                <a:cs typeface="Arial" panose="020B0604020202020204" pitchFamily="34" charset="0"/>
              </a:rPr>
              <a:t>Việc</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tìm</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hiểu</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tự</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nhiên</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được</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thực</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hiện</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bằng</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phương</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pháp</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kĩ</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năng</a:t>
            </a:r>
            <a:r>
              <a:rPr lang="en-US" sz="2800" dirty="0">
                <a:solidFill>
                  <a:schemeClr val="accent1"/>
                </a:solidFill>
                <a:latin typeface="Arial" panose="020B0604020202020204" pitchFamily="34" charset="0"/>
                <a:cs typeface="Arial" panose="020B0604020202020204" pitchFamily="34" charset="0"/>
              </a:rPr>
              <a:t> khoa </a:t>
            </a:r>
            <a:r>
              <a:rPr lang="en-US" sz="2800" dirty="0" err="1">
                <a:solidFill>
                  <a:schemeClr val="accent1"/>
                </a:solidFill>
                <a:latin typeface="Arial" panose="020B0604020202020204" pitchFamily="34" charset="0"/>
                <a:cs typeface="Arial" panose="020B0604020202020204" pitchFamily="34" charset="0"/>
              </a:rPr>
              <a:t>học</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theo</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một</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tiến</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trình</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gồm</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các</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bước</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nào</a:t>
            </a:r>
            <a:r>
              <a:rPr lang="en-US" sz="2800" dirty="0">
                <a:solidFill>
                  <a:schemeClr val="accent1"/>
                </a:solidFill>
                <a:latin typeface="Arial" panose="020B0604020202020204" pitchFamily="34" charset="0"/>
                <a:cs typeface="Arial" panose="020B0604020202020204" pitchFamily="34" charset="0"/>
              </a:rPr>
              <a:t>?    </a:t>
            </a:r>
          </a:p>
        </p:txBody>
      </p:sp>
      <p:sp>
        <p:nvSpPr>
          <p:cNvPr id="6" name="Hộp Văn bản 5">
            <a:extLst>
              <a:ext uri="{FF2B5EF4-FFF2-40B4-BE49-F238E27FC236}">
                <a16:creationId xmlns:a16="http://schemas.microsoft.com/office/drawing/2014/main" id="{7AFE9A66-0523-5819-D519-1EBCB1CA5F87}"/>
              </a:ext>
            </a:extLst>
          </p:cNvPr>
          <p:cNvSpPr txBox="1"/>
          <p:nvPr/>
        </p:nvSpPr>
        <p:spPr>
          <a:xfrm>
            <a:off x="935182" y="3198431"/>
            <a:ext cx="6093228" cy="461665"/>
          </a:xfrm>
          <a:prstGeom prst="rect">
            <a:avLst/>
          </a:prstGeom>
          <a:noFill/>
        </p:spPr>
        <p:txBody>
          <a:bodyPr wrap="square">
            <a:spAutoFit/>
          </a:bodyPr>
          <a:lstStyle/>
          <a:p>
            <a:r>
              <a:rPr lang="en-US" sz="2400" dirty="0">
                <a:solidFill>
                  <a:srgbClr val="FF0000"/>
                </a:solidFill>
                <a:latin typeface="Arial" panose="020B0604020202020204" pitchFamily="34" charset="0"/>
                <a:cs typeface="Arial" panose="020B0604020202020204" pitchFamily="34" charset="0"/>
              </a:rPr>
              <a:t>BƯỚC 1: QUAN SÁT, ĐẶT CÂU HỎI </a:t>
            </a:r>
            <a:endParaRPr lang="en-US" sz="2400" dirty="0">
              <a:solidFill>
                <a:srgbClr val="FF0000"/>
              </a:solidFill>
            </a:endParaRPr>
          </a:p>
        </p:txBody>
      </p:sp>
      <p:sp>
        <p:nvSpPr>
          <p:cNvPr id="8" name="Hộp Văn bản 7">
            <a:extLst>
              <a:ext uri="{FF2B5EF4-FFF2-40B4-BE49-F238E27FC236}">
                <a16:creationId xmlns:a16="http://schemas.microsoft.com/office/drawing/2014/main" id="{40DF2375-C3B6-FAA7-A474-C75789F65A5B}"/>
              </a:ext>
            </a:extLst>
          </p:cNvPr>
          <p:cNvSpPr txBox="1"/>
          <p:nvPr/>
        </p:nvSpPr>
        <p:spPr>
          <a:xfrm>
            <a:off x="935182" y="3831466"/>
            <a:ext cx="6093228" cy="461665"/>
          </a:xfrm>
          <a:prstGeom prst="rect">
            <a:avLst/>
          </a:prstGeom>
          <a:noFill/>
        </p:spPr>
        <p:txBody>
          <a:bodyPr wrap="square">
            <a:spAutoFit/>
          </a:bodyPr>
          <a:lstStyle/>
          <a:p>
            <a:r>
              <a:rPr lang="en-US" sz="2400" dirty="0">
                <a:solidFill>
                  <a:srgbClr val="FF0000"/>
                </a:solidFill>
                <a:latin typeface="Arial" panose="020B0604020202020204" pitchFamily="34" charset="0"/>
                <a:cs typeface="Arial" panose="020B0604020202020204" pitchFamily="34" charset="0"/>
              </a:rPr>
              <a:t>BƯỚC 2: XÂY DỰNG GIẢ THUYẾT </a:t>
            </a:r>
            <a:endParaRPr lang="en-US" sz="2400" dirty="0">
              <a:solidFill>
                <a:srgbClr val="FF0000"/>
              </a:solidFill>
            </a:endParaRPr>
          </a:p>
        </p:txBody>
      </p:sp>
      <p:sp>
        <p:nvSpPr>
          <p:cNvPr id="10" name="Hộp Văn bản 9">
            <a:extLst>
              <a:ext uri="{FF2B5EF4-FFF2-40B4-BE49-F238E27FC236}">
                <a16:creationId xmlns:a16="http://schemas.microsoft.com/office/drawing/2014/main" id="{BC4956B6-F37B-520F-198F-9C47A3ED1F7F}"/>
              </a:ext>
            </a:extLst>
          </p:cNvPr>
          <p:cNvSpPr txBox="1"/>
          <p:nvPr/>
        </p:nvSpPr>
        <p:spPr>
          <a:xfrm>
            <a:off x="935182" y="4464501"/>
            <a:ext cx="6093228" cy="461665"/>
          </a:xfrm>
          <a:prstGeom prst="rect">
            <a:avLst/>
          </a:prstGeom>
          <a:noFill/>
        </p:spPr>
        <p:txBody>
          <a:bodyPr wrap="square">
            <a:spAutoFit/>
          </a:bodyPr>
          <a:lstStyle/>
          <a:p>
            <a:r>
              <a:rPr lang="en-US" sz="2400" dirty="0">
                <a:solidFill>
                  <a:srgbClr val="FF0000"/>
                </a:solidFill>
                <a:latin typeface="Arial" panose="020B0604020202020204" pitchFamily="34" charset="0"/>
                <a:cs typeface="Arial" panose="020B0604020202020204" pitchFamily="34" charset="0"/>
              </a:rPr>
              <a:t>BƯỚC 3: KIỂM TRA GIẢ THUYẾT </a:t>
            </a:r>
            <a:endParaRPr lang="en-US" sz="2400" dirty="0">
              <a:solidFill>
                <a:srgbClr val="FF0000"/>
              </a:solidFill>
            </a:endParaRPr>
          </a:p>
        </p:txBody>
      </p:sp>
      <p:sp>
        <p:nvSpPr>
          <p:cNvPr id="12" name="Hộp Văn bản 11">
            <a:extLst>
              <a:ext uri="{FF2B5EF4-FFF2-40B4-BE49-F238E27FC236}">
                <a16:creationId xmlns:a16="http://schemas.microsoft.com/office/drawing/2014/main" id="{07B8D37F-3186-1DAE-2EC4-83260D1FE77F}"/>
              </a:ext>
            </a:extLst>
          </p:cNvPr>
          <p:cNvSpPr txBox="1"/>
          <p:nvPr/>
        </p:nvSpPr>
        <p:spPr>
          <a:xfrm>
            <a:off x="935182" y="5074201"/>
            <a:ext cx="6093228" cy="461665"/>
          </a:xfrm>
          <a:prstGeom prst="rect">
            <a:avLst/>
          </a:prstGeom>
          <a:noFill/>
        </p:spPr>
        <p:txBody>
          <a:bodyPr wrap="square">
            <a:spAutoFit/>
          </a:bodyPr>
          <a:lstStyle/>
          <a:p>
            <a:r>
              <a:rPr lang="en-US" sz="2400" dirty="0">
                <a:solidFill>
                  <a:srgbClr val="FF0000"/>
                </a:solidFill>
                <a:latin typeface="Arial" panose="020B0604020202020204" pitchFamily="34" charset="0"/>
                <a:cs typeface="Arial" panose="020B0604020202020204" pitchFamily="34" charset="0"/>
              </a:rPr>
              <a:t>BƯỚC 4: PHÂN TÍCH KẾT QUẢ </a:t>
            </a:r>
            <a:endParaRPr lang="en-US" sz="2400" dirty="0">
              <a:solidFill>
                <a:srgbClr val="FF0000"/>
              </a:solidFill>
            </a:endParaRPr>
          </a:p>
        </p:txBody>
      </p:sp>
      <p:sp>
        <p:nvSpPr>
          <p:cNvPr id="14" name="Hộp Văn bản 13">
            <a:extLst>
              <a:ext uri="{FF2B5EF4-FFF2-40B4-BE49-F238E27FC236}">
                <a16:creationId xmlns:a16="http://schemas.microsoft.com/office/drawing/2014/main" id="{47273587-6143-072F-396B-D0FE8A0FA5C2}"/>
              </a:ext>
            </a:extLst>
          </p:cNvPr>
          <p:cNvSpPr txBox="1"/>
          <p:nvPr/>
        </p:nvSpPr>
        <p:spPr>
          <a:xfrm>
            <a:off x="935182" y="5683901"/>
            <a:ext cx="6093228" cy="461665"/>
          </a:xfrm>
          <a:prstGeom prst="rect">
            <a:avLst/>
          </a:prstGeom>
          <a:noFill/>
        </p:spPr>
        <p:txBody>
          <a:bodyPr wrap="square">
            <a:spAutoFit/>
          </a:bodyPr>
          <a:lstStyle/>
          <a:p>
            <a:r>
              <a:rPr lang="en-US" sz="2400" dirty="0">
                <a:solidFill>
                  <a:srgbClr val="FF0000"/>
                </a:solidFill>
                <a:latin typeface="Arial" panose="020B0604020202020204" pitchFamily="34" charset="0"/>
                <a:cs typeface="Arial" panose="020B0604020202020204" pitchFamily="34" charset="0"/>
              </a:rPr>
              <a:t>BƯỚC 5: VIẾT, TRÌNH BÀY BÁO CÁO </a:t>
            </a:r>
            <a:endParaRPr lang="en-US" sz="2400" dirty="0">
              <a:solidFill>
                <a:srgbClr val="FF0000"/>
              </a:solidFill>
            </a:endParaRPr>
          </a:p>
        </p:txBody>
      </p:sp>
    </p:spTree>
    <p:extLst>
      <p:ext uri="{BB962C8B-B14F-4D97-AF65-F5344CB8AC3E}">
        <p14:creationId xmlns:p14="http://schemas.microsoft.com/office/powerpoint/2010/main" val="18753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6B201-4078-43CA-2C0D-025A1D1D5985}"/>
              </a:ext>
            </a:extLst>
          </p:cNvPr>
          <p:cNvSpPr>
            <a:spLocks noGrp="1"/>
          </p:cNvSpPr>
          <p:nvPr>
            <p:ph type="title"/>
          </p:nvPr>
        </p:nvSpPr>
        <p:spPr>
          <a:xfrm>
            <a:off x="-10630" y="0"/>
            <a:ext cx="12192000" cy="1325563"/>
          </a:xfrm>
          <a:solidFill>
            <a:schemeClr val="accent5"/>
          </a:solidFill>
        </p:spPr>
        <p:txBody>
          <a:bodyPr/>
          <a:lstStyle/>
          <a:p>
            <a:pPr algn="ctr"/>
            <a:r>
              <a:rPr lang="en-US" dirty="0">
                <a:latin typeface="Arial" panose="020B0604020202020204" pitchFamily="34" charset="0"/>
                <a:cs typeface="Arial" panose="020B0604020202020204" pitchFamily="34" charset="0"/>
              </a:rPr>
              <a:t>BƯỚC 1: QUAN SÁT, ĐẶT CÂU HỎI </a:t>
            </a:r>
          </a:p>
        </p:txBody>
      </p:sp>
      <p:sp>
        <p:nvSpPr>
          <p:cNvPr id="3" name="TextBox 2">
            <a:extLst>
              <a:ext uri="{FF2B5EF4-FFF2-40B4-BE49-F238E27FC236}">
                <a16:creationId xmlns:a16="http://schemas.microsoft.com/office/drawing/2014/main" id="{BA287986-927D-7BA9-019F-DF876470A448}"/>
              </a:ext>
            </a:extLst>
          </p:cNvPr>
          <p:cNvSpPr txBox="1"/>
          <p:nvPr/>
        </p:nvSpPr>
        <p:spPr>
          <a:xfrm>
            <a:off x="180559" y="1325563"/>
            <a:ext cx="7600153" cy="1384995"/>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Quan </a:t>
            </a:r>
            <a:r>
              <a:rPr lang="en-US" sz="2800" dirty="0" err="1">
                <a:latin typeface="Arial" panose="020B0604020202020204" pitchFamily="34" charset="0"/>
                <a:cs typeface="Arial" panose="020B0604020202020204" pitchFamily="34" charset="0"/>
              </a:rPr>
              <a:t>sát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bước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đầu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tình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huống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vấn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đề</a:t>
            </a:r>
            <a:r>
              <a:rPr lang="en-US" sz="2800" dirty="0">
                <a:latin typeface="Arial" panose="020B0604020202020204" pitchFamily="34" charset="0"/>
                <a:cs typeface="Arial" panose="020B0604020202020204" pitchFamily="34" charset="0"/>
              </a:rPr>
              <a:t>. Qua </a:t>
            </a:r>
            <a:r>
              <a:rPr lang="en-US" sz="2800" dirty="0" err="1">
                <a:latin typeface="Arial" panose="020B0604020202020204" pitchFamily="34" charset="0"/>
                <a:cs typeface="Arial" panose="020B0604020202020204" pitchFamily="34" charset="0"/>
              </a:rPr>
              <a:t>đó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đặt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câu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hỏi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về</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vấn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đề</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tìm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hiểu</a:t>
            </a:r>
            <a:r>
              <a:rPr lang="en-US" sz="2800" dirty="0">
                <a:latin typeface="Arial" panose="020B0604020202020204" pitchFamily="34" charset="0"/>
                <a:cs typeface="Arial" panose="020B0604020202020204" pitchFamily="34" charset="0"/>
              </a:rPr>
              <a:t>.   </a:t>
            </a:r>
          </a:p>
        </p:txBody>
      </p:sp>
      <p:sp>
        <p:nvSpPr>
          <p:cNvPr id="4" name="TextBox 2">
            <a:extLst>
              <a:ext uri="{FF2B5EF4-FFF2-40B4-BE49-F238E27FC236}">
                <a16:creationId xmlns:a16="http://schemas.microsoft.com/office/drawing/2014/main" id="{4822732C-F54A-8E19-38CD-AF0CBA3B150A}"/>
              </a:ext>
            </a:extLst>
          </p:cNvPr>
          <p:cNvSpPr txBox="1"/>
          <p:nvPr/>
        </p:nvSpPr>
        <p:spPr>
          <a:xfrm>
            <a:off x="180559" y="2710558"/>
            <a:ext cx="8015789" cy="954107"/>
          </a:xfrm>
          <a:prstGeom prst="rect">
            <a:avLst/>
          </a:prstGeom>
          <a:noFill/>
        </p:spPr>
        <p:txBody>
          <a:bodyPr wrap="square" rtlCol="0">
            <a:spAutoFit/>
          </a:bodyPr>
          <a:lstStyle/>
          <a:p>
            <a:r>
              <a:rPr lang="vi-VN" sz="2800" b="1" dirty="0">
                <a:solidFill>
                  <a:schemeClr val="accent1"/>
                </a:solidFill>
                <a:latin typeface="Arial" panose="020B0604020202020204" pitchFamily="34" charset="0"/>
                <a:cs typeface="Arial" panose="020B0604020202020204" pitchFamily="34" charset="0"/>
              </a:rPr>
              <a:t>? Liệu kiểu nằm của hạt đỗ có ảnh hưởng đến khả năng nẩy mầm không?</a:t>
            </a:r>
          </a:p>
        </p:txBody>
      </p:sp>
      <p:sp>
        <p:nvSpPr>
          <p:cNvPr id="6" name="TextBox 2">
            <a:extLst>
              <a:ext uri="{FF2B5EF4-FFF2-40B4-BE49-F238E27FC236}">
                <a16:creationId xmlns:a16="http://schemas.microsoft.com/office/drawing/2014/main" id="{14CF4274-6410-2FCC-56CD-1E8182025710}"/>
              </a:ext>
            </a:extLst>
          </p:cNvPr>
          <p:cNvSpPr txBox="1"/>
          <p:nvPr/>
        </p:nvSpPr>
        <p:spPr>
          <a:xfrm>
            <a:off x="180561" y="3988414"/>
            <a:ext cx="8015788" cy="954107"/>
          </a:xfrm>
          <a:prstGeom prst="rect">
            <a:avLst/>
          </a:prstGeom>
          <a:noFill/>
        </p:spPr>
        <p:txBody>
          <a:bodyPr wrap="square" rtlCol="0">
            <a:spAutoFit/>
          </a:bodyPr>
          <a:lstStyle/>
          <a:p>
            <a:r>
              <a:rPr lang="vi-VN" sz="2800" b="1" dirty="0">
                <a:solidFill>
                  <a:schemeClr val="accent1"/>
                </a:solidFill>
                <a:latin typeface="Arial" panose="020B0604020202020204" pitchFamily="34" charset="0"/>
                <a:cs typeface="Arial" panose="020B0604020202020204" pitchFamily="34" charset="0"/>
              </a:rPr>
              <a:t>? Những yếu tố nào ảnh hưởng đến khả năng nẩy mầm của hạt đỗ?</a:t>
            </a:r>
          </a:p>
        </p:txBody>
      </p:sp>
      <p:sp>
        <p:nvSpPr>
          <p:cNvPr id="7" name="TextBox 2">
            <a:extLst>
              <a:ext uri="{FF2B5EF4-FFF2-40B4-BE49-F238E27FC236}">
                <a16:creationId xmlns:a16="http://schemas.microsoft.com/office/drawing/2014/main" id="{952768CD-7679-5FA6-B9E1-129571E6B62E}"/>
              </a:ext>
            </a:extLst>
          </p:cNvPr>
          <p:cNvSpPr txBox="1"/>
          <p:nvPr/>
        </p:nvSpPr>
        <p:spPr>
          <a:xfrm>
            <a:off x="180560" y="5132942"/>
            <a:ext cx="8132168" cy="954107"/>
          </a:xfrm>
          <a:prstGeom prst="rect">
            <a:avLst/>
          </a:prstGeom>
          <a:noFill/>
        </p:spPr>
        <p:txBody>
          <a:bodyPr wrap="square" rtlCol="0">
            <a:spAutoFit/>
          </a:bodyPr>
          <a:lstStyle/>
          <a:p>
            <a:r>
              <a:rPr lang="vi-VN" sz="2800" b="1" dirty="0">
                <a:solidFill>
                  <a:schemeClr val="accent1"/>
                </a:solidFill>
                <a:latin typeface="Arial" panose="020B0604020202020204" pitchFamily="34" charset="0"/>
                <a:cs typeface="Arial" panose="020B0604020202020204" pitchFamily="34" charset="0"/>
              </a:rPr>
              <a:t>? Ánh sáng có ảnh hưởng đến khả năng nẩy mầm của hạt đỗ không</a:t>
            </a:r>
            <a:endParaRPr lang="en-US" sz="2800" b="1" dirty="0">
              <a:solidFill>
                <a:schemeClr val="accent1"/>
              </a:solidFill>
              <a:latin typeface="Arial" panose="020B0604020202020204" pitchFamily="34" charset="0"/>
              <a:cs typeface="Arial" panose="020B0604020202020204" pitchFamily="34" charset="0"/>
            </a:endParaRPr>
          </a:p>
        </p:txBody>
      </p:sp>
      <p:pic>
        <p:nvPicPr>
          <p:cNvPr id="8" name="Picture 10">
            <a:extLst>
              <a:ext uri="{FF2B5EF4-FFF2-40B4-BE49-F238E27FC236}">
                <a16:creationId xmlns:a16="http://schemas.microsoft.com/office/drawing/2014/main" id="{50F52156-BC1C-CB1A-03D3-506B979C05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1921" y="1170224"/>
            <a:ext cx="3889449" cy="4988882"/>
          </a:xfrm>
          <a:prstGeom prst="rect">
            <a:avLst/>
          </a:prstGeom>
        </p:spPr>
      </p:pic>
    </p:spTree>
    <p:extLst>
      <p:ext uri="{BB962C8B-B14F-4D97-AF65-F5344CB8AC3E}">
        <p14:creationId xmlns:p14="http://schemas.microsoft.com/office/powerpoint/2010/main" val="24136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theme/theme1.xml><?xml version="1.0" encoding="utf-8"?>
<a:theme xmlns:a="http://schemas.openxmlformats.org/drawingml/2006/main" name="MỞ ĐẦU KHTN 7-HIỀ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MỞ ĐẦU KHTN 7-HIỀN</Template>
  <TotalTime>821</TotalTime>
  <Words>2869</Words>
  <Application>Microsoft Office PowerPoint</Application>
  <PresentationFormat>Màn hình rộng</PresentationFormat>
  <Paragraphs>290</Paragraphs>
  <Slides>45</Slides>
  <Notes>2</Notes>
  <HiddenSlides>0</HiddenSlides>
  <MMClips>1</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45</vt:i4>
      </vt:variant>
    </vt:vector>
  </HeadingPairs>
  <TitlesOfParts>
    <vt:vector size="52" baseType="lpstr">
      <vt:lpstr>Arial</vt:lpstr>
      <vt:lpstr>Calibri</vt:lpstr>
      <vt:lpstr>Calibri Light</vt:lpstr>
      <vt:lpstr>Lucida Grande</vt:lpstr>
      <vt:lpstr>Symbol</vt:lpstr>
      <vt:lpstr>Times New Roman</vt:lpstr>
      <vt:lpstr>MỞ ĐẦU KHTN 7-HIỀN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Khi em tìm bằng chứng để giải thích, chứng minh một sự vật, hiện tượng nghĩa là em đang thực hiện tìm hiểu tự nhiên  </vt:lpstr>
      <vt:lpstr>BƯỚC 1: QUAN SÁT, ĐẶT CÂU HỎI </vt:lpstr>
      <vt:lpstr>BƯỚC 2: XÂY DỰNG GIẢ THUYẾT </vt:lpstr>
      <vt:lpstr>BƯỚC 3: KIỂM TRA GIẢ THUYẾT </vt:lpstr>
      <vt:lpstr>BƯỚC 4: PHÂN TÍCH KẾT QUẢ </vt:lpstr>
      <vt:lpstr>BƯỚC 5: VIẾT, TRÌNH BÀY BÁO CÁO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Bùi Thị Thu Hiền</dc:creator>
  <cp:lastModifiedBy>Administrator</cp:lastModifiedBy>
  <cp:revision>78</cp:revision>
  <dcterms:created xsi:type="dcterms:W3CDTF">2022-07-11T10:05:56Z</dcterms:created>
  <dcterms:modified xsi:type="dcterms:W3CDTF">2025-09-07T15:22:55Z</dcterms:modified>
</cp:coreProperties>
</file>