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9" r:id="rId3"/>
    <p:sldMasterId id="2147483733" r:id="rId4"/>
  </p:sldMasterIdLst>
  <p:notesMasterIdLst>
    <p:notesMasterId r:id="rId43"/>
  </p:notesMasterIdLst>
  <p:sldIdLst>
    <p:sldId id="278" r:id="rId5"/>
    <p:sldId id="350" r:id="rId6"/>
    <p:sldId id="353" r:id="rId7"/>
    <p:sldId id="352" r:id="rId8"/>
    <p:sldId id="283" r:id="rId9"/>
    <p:sldId id="349" r:id="rId10"/>
    <p:sldId id="381" r:id="rId11"/>
    <p:sldId id="285" r:id="rId12"/>
    <p:sldId id="356" r:id="rId13"/>
    <p:sldId id="357" r:id="rId14"/>
    <p:sldId id="348" r:id="rId15"/>
    <p:sldId id="345" r:id="rId16"/>
    <p:sldId id="354" r:id="rId17"/>
    <p:sldId id="358" r:id="rId18"/>
    <p:sldId id="359" r:id="rId19"/>
    <p:sldId id="364" r:id="rId20"/>
    <p:sldId id="294" r:id="rId21"/>
    <p:sldId id="360" r:id="rId22"/>
    <p:sldId id="361" r:id="rId23"/>
    <p:sldId id="304" r:id="rId24"/>
    <p:sldId id="362" r:id="rId25"/>
    <p:sldId id="363" r:id="rId26"/>
    <p:sldId id="365" r:id="rId27"/>
    <p:sldId id="366" r:id="rId28"/>
    <p:sldId id="334" r:id="rId29"/>
    <p:sldId id="335" r:id="rId30"/>
    <p:sldId id="377" r:id="rId31"/>
    <p:sldId id="379" r:id="rId32"/>
    <p:sldId id="378" r:id="rId33"/>
    <p:sldId id="380" r:id="rId34"/>
    <p:sldId id="367" r:id="rId35"/>
    <p:sldId id="368" r:id="rId36"/>
    <p:sldId id="369" r:id="rId37"/>
    <p:sldId id="370" r:id="rId38"/>
    <p:sldId id="371" r:id="rId39"/>
    <p:sldId id="372" r:id="rId40"/>
    <p:sldId id="373" r:id="rId41"/>
    <p:sldId id="376"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92" d="100"/>
          <a:sy n="92" d="100"/>
        </p:scale>
        <p:origin x="900"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8/23/2022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436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66970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518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863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8499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5</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8/23/2022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8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769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1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863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25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9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80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2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97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45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05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77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2400"/>
            </a:lvl1pPr>
            <a:lvl2pPr marL="457093" indent="0" algn="ctr">
              <a:buNone/>
              <a:defRPr sz="2000"/>
            </a:lvl2pPr>
            <a:lvl3pPr marL="914188" indent="0" algn="ctr">
              <a:buNone/>
              <a:defRPr sz="1800"/>
            </a:lvl3pPr>
            <a:lvl4pPr marL="1371281" indent="0" algn="ctr">
              <a:buNone/>
              <a:defRPr sz="1600"/>
            </a:lvl4pPr>
            <a:lvl5pPr marL="1828375" indent="0" algn="ctr">
              <a:buNone/>
              <a:defRPr sz="1600"/>
            </a:lvl5pPr>
            <a:lvl6pPr marL="2285467" indent="0" algn="ctr">
              <a:buNone/>
              <a:defRPr sz="1600"/>
            </a:lvl6pPr>
            <a:lvl7pPr marL="2742561" indent="0" algn="ctr">
              <a:buNone/>
              <a:defRPr sz="1600"/>
            </a:lvl7pPr>
            <a:lvl8pPr marL="3199653" indent="0" algn="ctr">
              <a:buNone/>
              <a:defRPr sz="1600"/>
            </a:lvl8pPr>
            <a:lvl9pPr marL="36567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423652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82939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093" indent="0">
              <a:buNone/>
              <a:defRPr sz="2000">
                <a:solidFill>
                  <a:schemeClr val="tx1">
                    <a:tint val="75000"/>
                  </a:schemeClr>
                </a:solidFill>
              </a:defRPr>
            </a:lvl2pPr>
            <a:lvl3pPr marL="914188" indent="0">
              <a:buNone/>
              <a:defRPr sz="1800">
                <a:solidFill>
                  <a:schemeClr val="tx1">
                    <a:tint val="75000"/>
                  </a:schemeClr>
                </a:solidFill>
              </a:defRPr>
            </a:lvl3pPr>
            <a:lvl4pPr marL="1371281" indent="0">
              <a:buNone/>
              <a:defRPr sz="1600">
                <a:solidFill>
                  <a:schemeClr val="tx1">
                    <a:tint val="75000"/>
                  </a:schemeClr>
                </a:solidFill>
              </a:defRPr>
            </a:lvl4pPr>
            <a:lvl5pPr marL="1828375" indent="0">
              <a:buNone/>
              <a:defRPr sz="1600">
                <a:solidFill>
                  <a:schemeClr val="tx1">
                    <a:tint val="75000"/>
                  </a:schemeClr>
                </a:solidFill>
              </a:defRPr>
            </a:lvl5pPr>
            <a:lvl6pPr marL="2285467" indent="0">
              <a:buNone/>
              <a:defRPr sz="1600">
                <a:solidFill>
                  <a:schemeClr val="tx1">
                    <a:tint val="75000"/>
                  </a:schemeClr>
                </a:solidFill>
              </a:defRPr>
            </a:lvl6pPr>
            <a:lvl7pPr marL="2742561" indent="0">
              <a:buNone/>
              <a:defRPr sz="1600">
                <a:solidFill>
                  <a:schemeClr val="tx1">
                    <a:tint val="75000"/>
                  </a:schemeClr>
                </a:solidFill>
              </a:defRPr>
            </a:lvl7pPr>
            <a:lvl8pPr marL="3199653" indent="0">
              <a:buNone/>
              <a:defRPr sz="1600">
                <a:solidFill>
                  <a:schemeClr val="tx1">
                    <a:tint val="75000"/>
                  </a:schemeClr>
                </a:solidFill>
              </a:defRPr>
            </a:lvl8pPr>
            <a:lvl9pPr marL="36567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232165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262586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35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76780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35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5122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35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41688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94932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093" indent="0">
              <a:buNone/>
              <a:defRPr sz="2799"/>
            </a:lvl2pPr>
            <a:lvl3pPr marL="914188" indent="0">
              <a:buNone/>
              <a:defRPr sz="2400"/>
            </a:lvl3pPr>
            <a:lvl4pPr marL="1371281" indent="0">
              <a:buNone/>
              <a:defRPr sz="2000"/>
            </a:lvl4pPr>
            <a:lvl5pPr marL="1828375" indent="0">
              <a:buNone/>
              <a:defRPr sz="2000"/>
            </a:lvl5pPr>
            <a:lvl6pPr marL="2285467" indent="0">
              <a:buNone/>
              <a:defRPr sz="2000"/>
            </a:lvl6pPr>
            <a:lvl7pPr marL="2742561" indent="0">
              <a:buNone/>
              <a:defRPr sz="2000"/>
            </a:lvl7pPr>
            <a:lvl8pPr marL="3199653" indent="0">
              <a:buNone/>
              <a:defRPr sz="2000"/>
            </a:lvl8pPr>
            <a:lvl9pPr marL="36567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74925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82539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90673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8/23/2022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5214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188"/>
            <a:fld id="{6B6433EC-62DB-4882-9412-9B8E930C28C1}" type="datetimeFigureOut">
              <a:rPr lang="en-US" smtClean="0">
                <a:solidFill>
                  <a:prstClr val="black">
                    <a:tint val="75000"/>
                  </a:prstClr>
                </a:solidFill>
              </a:rPr>
              <a:pPr defTabSz="914188"/>
              <a:t>8/23/2022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188"/>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188"/>
            <a:fld id="{B01D6584-4DDB-4B19-853B-517B78BEE470}" type="slidenum">
              <a:rPr lang="en-US" smtClean="0">
                <a:solidFill>
                  <a:prstClr val="black">
                    <a:tint val="75000"/>
                  </a:prstClr>
                </a:solidFill>
              </a:rPr>
              <a:pPr defTabSz="914188"/>
              <a:t>‹#›</a:t>
            </a:fld>
            <a:endParaRPr lang="en-US">
              <a:solidFill>
                <a:prstClr val="black">
                  <a:tint val="75000"/>
                </a:prstClr>
              </a:solidFill>
            </a:endParaRPr>
          </a:p>
        </p:txBody>
      </p:sp>
    </p:spTree>
    <p:extLst>
      <p:ext uri="{BB962C8B-B14F-4D97-AF65-F5344CB8AC3E}">
        <p14:creationId xmlns:p14="http://schemas.microsoft.com/office/powerpoint/2010/main" val="4696852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1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8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40" indent="-228546" algn="l" defTabSz="9141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34" indent="-228546" algn="l" defTabSz="9141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27"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20"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1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8"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01"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3"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1" algn="l" defTabSz="914188" rtl="0" eaLnBrk="1" latinLnBrk="0" hangingPunct="1">
        <a:defRPr sz="1800" kern="1200">
          <a:solidFill>
            <a:schemeClr val="tx1"/>
          </a:solidFill>
          <a:latin typeface="+mn-lt"/>
          <a:ea typeface="+mn-ea"/>
          <a:cs typeface="+mn-cs"/>
        </a:defRPr>
      </a:lvl4pPr>
      <a:lvl5pPr marL="1828375" algn="l" defTabSz="914188" rtl="0" eaLnBrk="1" latinLnBrk="0" hangingPunct="1">
        <a:defRPr sz="1800" kern="1200">
          <a:solidFill>
            <a:schemeClr val="tx1"/>
          </a:solidFill>
          <a:latin typeface="+mn-lt"/>
          <a:ea typeface="+mn-ea"/>
          <a:cs typeface="+mn-cs"/>
        </a:defRPr>
      </a:lvl5pPr>
      <a:lvl6pPr marL="2285467" algn="l" defTabSz="914188" rtl="0" eaLnBrk="1" latinLnBrk="0" hangingPunct="1">
        <a:defRPr sz="1800" kern="1200">
          <a:solidFill>
            <a:schemeClr val="tx1"/>
          </a:solidFill>
          <a:latin typeface="+mn-lt"/>
          <a:ea typeface="+mn-ea"/>
          <a:cs typeface="+mn-cs"/>
        </a:defRPr>
      </a:lvl6pPr>
      <a:lvl7pPr marL="2742561" algn="l" defTabSz="914188" rtl="0" eaLnBrk="1" latinLnBrk="0" hangingPunct="1">
        <a:defRPr sz="1800" kern="1200">
          <a:solidFill>
            <a:schemeClr val="tx1"/>
          </a:solidFill>
          <a:latin typeface="+mn-lt"/>
          <a:ea typeface="+mn-ea"/>
          <a:cs typeface="+mn-cs"/>
        </a:defRPr>
      </a:lvl7pPr>
      <a:lvl8pPr marL="3199653" algn="l" defTabSz="914188" rtl="0" eaLnBrk="1" latinLnBrk="0" hangingPunct="1">
        <a:defRPr sz="1800" kern="1200">
          <a:solidFill>
            <a:schemeClr val="tx1"/>
          </a:solidFill>
          <a:latin typeface="+mn-lt"/>
          <a:ea typeface="+mn-ea"/>
          <a:cs typeface="+mn-cs"/>
        </a:defRPr>
      </a:lvl8pPr>
      <a:lvl9pPr marL="3656747" algn="l" defTabSz="9141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34.xml"/><Relationship Id="rId7" Type="http://schemas.openxmlformats.org/officeDocument/2006/relationships/image" Target="../media/image4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gif"/><Relationship Id="rId5" Type="http://schemas.openxmlformats.org/officeDocument/2006/relationships/image" Target="../media/image40.gif"/><Relationship Id="rId10" Type="http://schemas.openxmlformats.org/officeDocument/2006/relationships/image" Target="../media/image45.png"/><Relationship Id="rId4" Type="http://schemas.openxmlformats.org/officeDocument/2006/relationships/notesSlide" Target="../notesSlides/notesSlide27.xm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0.gif"/><Relationship Id="rId18" Type="http://schemas.openxmlformats.org/officeDocument/2006/relationships/image" Target="../media/image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gif"/><Relationship Id="rId17" Type="http://schemas.openxmlformats.org/officeDocument/2006/relationships/image" Target="../media/image49.gif"/><Relationship Id="rId2" Type="http://schemas.openxmlformats.org/officeDocument/2006/relationships/audio" Target="../media/media2.mp3"/><Relationship Id="rId16" Type="http://schemas.openxmlformats.org/officeDocument/2006/relationships/image" Target="../media/image48.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34.xml"/><Relationship Id="rId5" Type="http://schemas.microsoft.com/office/2007/relationships/media" Target="../media/media4.mp3"/><Relationship Id="rId15" Type="http://schemas.openxmlformats.org/officeDocument/2006/relationships/image" Target="../media/image47.gif"/><Relationship Id="rId10" Type="http://schemas.openxmlformats.org/officeDocument/2006/relationships/audio" Target="../media/media6.mp3"/><Relationship Id="rId19" Type="http://schemas.openxmlformats.org/officeDocument/2006/relationships/image" Target="../media/image4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3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6.gif"/><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openxmlformats.org/officeDocument/2006/relationships/image" Target="../media/image56.gif"/></Relationships>
</file>

<file path=ppt/slides/_rels/slide37.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386796"/>
            <a:ext cx="7495847" cy="2160240"/>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4" y="2387237"/>
            <a:ext cx="3454187"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NGÔI SAO</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5076056" y="2358540"/>
            <a:ext cx="2590093" cy="2620349"/>
          </a:xfrm>
          <a:prstGeom prst="rect">
            <a:avLst/>
          </a:prstGeom>
          <a:ln>
            <a:noFill/>
          </a:ln>
          <a:effectLst>
            <a:softEdge rad="112500"/>
          </a:effectLst>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83518"/>
            <a:ext cx="8427566" cy="4508748"/>
          </a:xfrm>
          <a:prstGeom prst="rect">
            <a:avLst/>
          </a:prstGeom>
        </p:spPr>
      </p:pic>
    </p:spTree>
    <p:extLst>
      <p:ext uri="{BB962C8B-B14F-4D97-AF65-F5344CB8AC3E}">
        <p14:creationId xmlns:p14="http://schemas.microsoft.com/office/powerpoint/2010/main" val="70446343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30" y="-6148"/>
            <a:ext cx="9158129" cy="5149647"/>
          </a:xfrm>
          <a:prstGeom prst="rect">
            <a:avLst/>
          </a:prstGeom>
        </p:spPr>
      </p:pic>
      <p:sp>
        <p:nvSpPr>
          <p:cNvPr id="24" name="TextBox 23">
            <a:extLst>
              <a:ext uri="{FF2B5EF4-FFF2-40B4-BE49-F238E27FC236}">
                <a16:creationId xmlns="" xmlns:a16="http://schemas.microsoft.com/office/drawing/2014/main" id="{0333605C-E43D-E1C9-A643-4AC24E8A6AFA}"/>
              </a:ext>
            </a:extLst>
          </p:cNvPr>
          <p:cNvSpPr txBox="1"/>
          <p:nvPr/>
        </p:nvSpPr>
        <p:spPr>
          <a:xfrm>
            <a:off x="1835696" y="51470"/>
            <a:ext cx="4614993" cy="3647152"/>
          </a:xfrm>
          <a:prstGeom prst="rect">
            <a:avLst/>
          </a:prstGeom>
          <a:noFill/>
        </p:spPr>
        <p:txBody>
          <a:bodyPr wrap="square">
            <a:spAutoFit/>
          </a:bodyPr>
          <a:lstStyle/>
          <a:p>
            <a:pPr>
              <a:defRPr/>
            </a:pPr>
            <a:r>
              <a:rPr lang="vi-VN" sz="2100" dirty="0">
                <a:solidFill>
                  <a:schemeClr val="bg1"/>
                </a:solidFill>
                <a:latin typeface="+mj-lt"/>
              </a:rPr>
              <a:t>Bóng chiều toả ra nhanh</a:t>
            </a:r>
            <a:br>
              <a:rPr lang="vi-VN" sz="2100" dirty="0">
                <a:solidFill>
                  <a:schemeClr val="bg1"/>
                </a:solidFill>
                <a:latin typeface="+mj-lt"/>
              </a:rPr>
            </a:br>
            <a:r>
              <a:rPr lang="vi-VN" sz="2100" dirty="0">
                <a:solidFill>
                  <a:schemeClr val="bg1"/>
                </a:solidFill>
                <a:latin typeface="+mj-lt"/>
              </a:rPr>
              <a:t>Trên các bờ bụi rậm</a:t>
            </a:r>
            <a:br>
              <a:rPr lang="vi-VN" sz="2100" dirty="0">
                <a:solidFill>
                  <a:schemeClr val="bg1"/>
                </a:solidFill>
                <a:latin typeface="+mj-lt"/>
              </a:rPr>
            </a:br>
            <a:r>
              <a:rPr lang="vi-VN" sz="2100" dirty="0">
                <a:solidFill>
                  <a:schemeClr val="bg1"/>
                </a:solidFill>
                <a:latin typeface="+mj-lt"/>
              </a:rPr>
              <a:t>Đồng quê đang xanh thẫm</a:t>
            </a:r>
            <a:br>
              <a:rPr lang="vi-VN" sz="2100" dirty="0">
                <a:solidFill>
                  <a:schemeClr val="bg1"/>
                </a:solidFill>
                <a:latin typeface="+mj-lt"/>
              </a:rPr>
            </a:br>
            <a:r>
              <a:rPr lang="vi-VN" sz="2100" dirty="0">
                <a:solidFill>
                  <a:schemeClr val="bg1"/>
                </a:solidFill>
                <a:latin typeface="+mj-lt"/>
              </a:rPr>
              <a:t>Bỗng chốc trở tối mò</a:t>
            </a:r>
            <a:br>
              <a:rPr lang="vi-VN" sz="2100" dirty="0">
                <a:solidFill>
                  <a:schemeClr val="bg1"/>
                </a:solidFill>
                <a:latin typeface="+mj-lt"/>
              </a:rPr>
            </a:br>
            <a:r>
              <a:rPr lang="vi-VN" dirty="0">
                <a:solidFill>
                  <a:schemeClr val="bg1"/>
                </a:solidFill>
                <a:latin typeface="+mj-lt"/>
              </a:rPr>
              <a:t/>
            </a:r>
            <a:br>
              <a:rPr lang="vi-VN" dirty="0">
                <a:solidFill>
                  <a:schemeClr val="bg1"/>
                </a:solidFill>
                <a:latin typeface="+mj-lt"/>
              </a:rPr>
            </a:br>
            <a:r>
              <a:rPr lang="vi-VN" sz="2100" dirty="0">
                <a:solidFill>
                  <a:schemeClr val="bg1"/>
                </a:solidFill>
                <a:latin typeface="+mj-lt"/>
              </a:rPr>
              <a:t>Trâu tôi đã ăn no</a:t>
            </a:r>
            <a:br>
              <a:rPr lang="vi-VN" sz="2100" dirty="0">
                <a:solidFill>
                  <a:schemeClr val="bg1"/>
                </a:solidFill>
                <a:latin typeface="+mj-lt"/>
              </a:rPr>
            </a:br>
            <a:r>
              <a:rPr lang="vi-VN" sz="2100" dirty="0">
                <a:solidFill>
                  <a:schemeClr val="bg1"/>
                </a:solidFill>
                <a:latin typeface="+mj-lt"/>
              </a:rPr>
              <a:t>Bước giữa trời yên tĩnh</a:t>
            </a:r>
            <a:br>
              <a:rPr lang="vi-VN" sz="2100" dirty="0">
                <a:solidFill>
                  <a:schemeClr val="bg1"/>
                </a:solidFill>
                <a:latin typeface="+mj-lt"/>
              </a:rPr>
            </a:br>
            <a:r>
              <a:rPr lang="vi-VN" sz="2100" dirty="0">
                <a:solidFill>
                  <a:schemeClr val="bg1"/>
                </a:solidFill>
                <a:latin typeface="+mj-lt"/>
              </a:rPr>
              <a:t>Trâu tôi đi đ</a:t>
            </a:r>
            <a:r>
              <a:rPr lang="en-US" sz="2100" dirty="0">
                <a:solidFill>
                  <a:schemeClr val="bg1"/>
                </a:solidFill>
                <a:latin typeface="+mj-lt"/>
              </a:rPr>
              <a:t>ủ</a:t>
            </a:r>
            <a:r>
              <a:rPr lang="vi-VN" sz="2100" dirty="0">
                <a:solidFill>
                  <a:schemeClr val="bg1"/>
                </a:solidFill>
                <a:latin typeface="+mj-lt"/>
              </a:rPr>
              <a:t>ng đỉnh</a:t>
            </a:r>
            <a:br>
              <a:rPr lang="vi-VN" sz="2100" dirty="0">
                <a:solidFill>
                  <a:schemeClr val="bg1"/>
                </a:solidFill>
                <a:latin typeface="+mj-lt"/>
              </a:rPr>
            </a:br>
            <a:r>
              <a:rPr lang="vi-VN" sz="2100" dirty="0">
                <a:solidFill>
                  <a:schemeClr val="bg1"/>
                </a:solidFill>
                <a:latin typeface="+mj-lt"/>
              </a:rPr>
              <a:t>Như bước giữa ngàn sao</a:t>
            </a:r>
            <a:br>
              <a:rPr lang="vi-VN" sz="2100" dirty="0">
                <a:solidFill>
                  <a:schemeClr val="bg1"/>
                </a:solidFill>
                <a:latin typeface="+mj-lt"/>
              </a:rPr>
            </a:br>
            <a:r>
              <a:rPr lang="vi-VN" sz="2100" dirty="0">
                <a:solidFill>
                  <a:schemeClr val="bg1"/>
                </a:solidFill>
                <a:latin typeface="+mj-lt"/>
              </a:rPr>
              <a:t/>
            </a:r>
            <a:br>
              <a:rPr lang="vi-VN" sz="2100" dirty="0">
                <a:solidFill>
                  <a:schemeClr val="bg1"/>
                </a:solidFill>
                <a:latin typeface="+mj-lt"/>
              </a:rPr>
            </a:br>
            <a:endParaRPr lang="en-US" sz="2100" dirty="0">
              <a:solidFill>
                <a:schemeClr val="bg1"/>
              </a:solidFill>
              <a:latin typeface="+mj-lt"/>
            </a:endParaRPr>
          </a:p>
        </p:txBody>
      </p:sp>
      <p:sp>
        <p:nvSpPr>
          <p:cNvPr id="25" name="TextBox 24">
            <a:extLst>
              <a:ext uri="{FF2B5EF4-FFF2-40B4-BE49-F238E27FC236}">
                <a16:creationId xmlns="" xmlns:a16="http://schemas.microsoft.com/office/drawing/2014/main" id="{99D86DCC-63BA-6CFD-735C-7A876646DA79}"/>
              </a:ext>
            </a:extLst>
          </p:cNvPr>
          <p:cNvSpPr txBox="1"/>
          <p:nvPr/>
        </p:nvSpPr>
        <p:spPr>
          <a:xfrm>
            <a:off x="1849938" y="3134454"/>
            <a:ext cx="3189943" cy="2677656"/>
          </a:xfrm>
          <a:prstGeom prst="rect">
            <a:avLst/>
          </a:prstGeom>
          <a:noFill/>
        </p:spPr>
        <p:txBody>
          <a:bodyPr wrap="square">
            <a:spAutoFit/>
          </a:bodyPr>
          <a:lstStyle/>
          <a:p>
            <a:pPr>
              <a:defRPr/>
            </a:pPr>
            <a:r>
              <a:rPr lang="vi-VN" sz="2100" dirty="0">
                <a:solidFill>
                  <a:schemeClr val="bg1"/>
                </a:solidFill>
                <a:latin typeface="+mj-lt"/>
              </a:rPr>
              <a:t>Sông Ngân hà nao nao</a:t>
            </a:r>
            <a:br>
              <a:rPr lang="vi-VN" sz="2100" dirty="0">
                <a:solidFill>
                  <a:schemeClr val="bg1"/>
                </a:solidFill>
                <a:latin typeface="+mj-lt"/>
              </a:rPr>
            </a:br>
            <a:r>
              <a:rPr lang="vi-VN" sz="2100" dirty="0">
                <a:solidFill>
                  <a:schemeClr val="bg1"/>
                </a:solidFill>
                <a:latin typeface="+mj-lt"/>
              </a:rPr>
              <a:t>Chảy giữa trời lồng lộng</a:t>
            </a:r>
            <a:br>
              <a:rPr lang="vi-VN" sz="2100" dirty="0">
                <a:solidFill>
                  <a:schemeClr val="bg1"/>
                </a:solidFill>
                <a:latin typeface="+mj-lt"/>
              </a:rPr>
            </a:br>
            <a:r>
              <a:rPr lang="vi-VN" sz="2100" dirty="0">
                <a:solidFill>
                  <a:schemeClr val="bg1"/>
                </a:solidFill>
                <a:latin typeface="+mj-lt"/>
              </a:rPr>
              <a:t>Sao Thần Nông toả rộng</a:t>
            </a:r>
            <a:br>
              <a:rPr lang="vi-VN" sz="2100" dirty="0">
                <a:solidFill>
                  <a:schemeClr val="bg1"/>
                </a:solidFill>
                <a:latin typeface="+mj-lt"/>
              </a:rPr>
            </a:br>
            <a:r>
              <a:rPr lang="vi-VN" sz="2100" dirty="0">
                <a:solidFill>
                  <a:schemeClr val="bg1"/>
                </a:solidFill>
                <a:latin typeface="+mj-lt"/>
              </a:rPr>
              <a:t>Một chiếc vó bằng vàng</a:t>
            </a:r>
            <a:br>
              <a:rPr lang="vi-VN" sz="2100" dirty="0">
                <a:solidFill>
                  <a:schemeClr val="bg1"/>
                </a:solidFill>
                <a:latin typeface="+mj-lt"/>
              </a:rPr>
            </a:br>
            <a:r>
              <a:rPr lang="vi-VN" sz="2100" dirty="0">
                <a:solidFill>
                  <a:schemeClr val="bg1"/>
                </a:solidFill>
                <a:latin typeface="+mj-lt"/>
              </a:rPr>
              <a:t>Đón những sao dọc ngang</a:t>
            </a:r>
            <a:br>
              <a:rPr lang="vi-VN" sz="2100" dirty="0">
                <a:solidFill>
                  <a:schemeClr val="bg1"/>
                </a:solidFill>
                <a:latin typeface="+mj-lt"/>
              </a:rPr>
            </a:br>
            <a:r>
              <a:rPr lang="vi-VN" sz="2100" dirty="0">
                <a:solidFill>
                  <a:schemeClr val="bg1"/>
                </a:solidFill>
                <a:latin typeface="+mj-lt"/>
              </a:rPr>
              <a:t>Như tôm cua bơi lội</a:t>
            </a:r>
            <a:br>
              <a:rPr lang="vi-VN" sz="2100" dirty="0">
                <a:solidFill>
                  <a:schemeClr val="bg1"/>
                </a:solidFill>
                <a:latin typeface="+mj-lt"/>
              </a:rPr>
            </a:br>
            <a:r>
              <a:rPr lang="vi-VN" sz="2100" dirty="0">
                <a:solidFill>
                  <a:schemeClr val="bg1"/>
                </a:solidFill>
                <a:latin typeface="+mj-lt"/>
              </a:rPr>
              <a:t/>
            </a:r>
            <a:br>
              <a:rPr lang="vi-VN" sz="2100" dirty="0">
                <a:solidFill>
                  <a:schemeClr val="bg1"/>
                </a:solidFill>
                <a:latin typeface="+mj-lt"/>
              </a:rPr>
            </a:br>
            <a:endParaRPr lang="en-US" sz="2100" dirty="0">
              <a:solidFill>
                <a:schemeClr val="bg1"/>
              </a:solidFill>
              <a:latin typeface="+mj-lt"/>
            </a:endParaRPr>
          </a:p>
        </p:txBody>
      </p:sp>
      <p:sp>
        <p:nvSpPr>
          <p:cNvPr id="12" name="TextBox 11">
            <a:extLst>
              <a:ext uri="{FF2B5EF4-FFF2-40B4-BE49-F238E27FC236}">
                <a16:creationId xmlns="" xmlns:a16="http://schemas.microsoft.com/office/drawing/2014/main" id="{7CA12024-7F08-BC2A-9C96-FD0CA5AE3780}"/>
              </a:ext>
            </a:extLst>
          </p:cNvPr>
          <p:cNvSpPr txBox="1"/>
          <p:nvPr/>
        </p:nvSpPr>
        <p:spPr>
          <a:xfrm>
            <a:off x="5586593" y="62711"/>
            <a:ext cx="3156851" cy="332398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Phía đông nam rời rợi</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Ai đặt một chiếc nơm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Rờ rỡ ngôi sao Hôm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Như đuốc đèn soi cá</a:t>
            </a:r>
            <a:endParaRPr lang="en-US" sz="2100" dirty="0">
              <a:solidFill>
                <a:schemeClr val="bg1"/>
              </a:solidFill>
              <a:latin typeface="Calibri Light" panose="020F0302020204030204"/>
            </a:endParaRPr>
          </a:p>
          <a:p>
            <a:pPr>
              <a:defRPr/>
            </a:pPr>
            <a:endParaRPr lang="en-US" sz="1600" dirty="0">
              <a:solidFill>
                <a:schemeClr val="bg1"/>
              </a:solidFill>
              <a:latin typeface="Calibri Light" panose="020F0302020204030204"/>
            </a:endParaRPr>
          </a:p>
          <a:p>
            <a:pPr>
              <a:defRPr/>
            </a:pPr>
            <a:r>
              <a:rPr lang="vi-VN" sz="2100" dirty="0">
                <a:solidFill>
                  <a:schemeClr val="bg1"/>
                </a:solidFill>
                <a:latin typeface="Times New Roman" panose="02020603050405020304" pitchFamily="18" charset="0"/>
              </a:rPr>
              <a:t>Bên trời đang rộn rã</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Cả nhóm Đại Hùng tinh</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Buông gàu bên sông Ngân</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Suốt đêm lo tát nước...</a:t>
            </a:r>
            <a:br>
              <a:rPr lang="vi-VN" sz="2100" dirty="0">
                <a:solidFill>
                  <a:schemeClr val="bg1"/>
                </a:solidFill>
                <a:latin typeface="Times New Roman" panose="02020603050405020304" pitchFamily="18" charset="0"/>
              </a:rPr>
            </a:br>
            <a:endParaRPr lang="en-US" sz="2100" dirty="0">
              <a:solidFill>
                <a:schemeClr val="bg1"/>
              </a:solidFill>
              <a:latin typeface="Calibri Light" panose="020F0302020204030204"/>
            </a:endParaRPr>
          </a:p>
        </p:txBody>
      </p:sp>
      <p:sp>
        <p:nvSpPr>
          <p:cNvPr id="13" name="TextBox 12">
            <a:extLst>
              <a:ext uri="{FF2B5EF4-FFF2-40B4-BE49-F238E27FC236}">
                <a16:creationId xmlns="" xmlns:a16="http://schemas.microsoft.com/office/drawing/2014/main" id="{1F6527A2-7DAA-9C97-4055-6CF47CEC1582}"/>
              </a:ext>
            </a:extLst>
          </p:cNvPr>
          <p:cNvSpPr txBox="1"/>
          <p:nvPr/>
        </p:nvSpPr>
        <p:spPr>
          <a:xfrm>
            <a:off x="5586593" y="283892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Ngàn sao vui làm việc</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Mải đến lúc hừng đông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Phe phẩy chiếc quạt hồng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Báo ngày lên, về nghỉ</a:t>
            </a:r>
          </a:p>
          <a:p>
            <a:pPr>
              <a:defRPr/>
            </a:pPr>
            <a:endParaRPr lang="en-US" sz="2100" dirty="0">
              <a:solidFill>
                <a:schemeClr val="bg1"/>
              </a:solidFill>
              <a:latin typeface="Calibri Light" panose="020F0302020204030204"/>
            </a:endParaRPr>
          </a:p>
        </p:txBody>
      </p:sp>
      <p:sp>
        <p:nvSpPr>
          <p:cNvPr id="2" name="Rectangle 1"/>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4"/>
          <a:stretch>
            <a:fillRect/>
          </a:stretch>
        </p:blipFill>
        <p:spPr>
          <a:xfrm rot="16200000">
            <a:off x="-3570949" y="2035255"/>
            <a:ext cx="8675360" cy="1072989"/>
          </a:xfrm>
          <a:prstGeom prst="rect">
            <a:avLst/>
          </a:prstGeom>
        </p:spPr>
      </p:pic>
    </p:spTree>
    <p:extLst>
      <p:ext uri="{BB962C8B-B14F-4D97-AF65-F5344CB8AC3E}">
        <p14:creationId xmlns:p14="http://schemas.microsoft.com/office/powerpoint/2010/main" val="294995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094631" y="94930"/>
            <a:ext cx="4817022" cy="1371395"/>
          </a:xfrm>
          <a:prstGeom prst="rect">
            <a:avLst/>
          </a:prstGeom>
        </p:spPr>
      </p:pic>
      <p:pic>
        <p:nvPicPr>
          <p:cNvPr id="26" name="Picture 25"/>
          <p:cNvPicPr>
            <a:picLocks noChangeAspect="1"/>
          </p:cNvPicPr>
          <p:nvPr/>
        </p:nvPicPr>
        <p:blipFill>
          <a:blip r:embed="rId4"/>
          <a:stretch>
            <a:fillRect/>
          </a:stretch>
        </p:blipFill>
        <p:spPr>
          <a:xfrm>
            <a:off x="370034" y="1564132"/>
            <a:ext cx="6133108" cy="1072989"/>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825798" y="1804602"/>
            <a:ext cx="2569968" cy="2985260"/>
          </a:xfrm>
          <a:prstGeom prst="rect">
            <a:avLst/>
          </a:prstGeom>
        </p:spPr>
      </p:pic>
      <p:sp>
        <p:nvSpPr>
          <p:cNvPr id="28" name="Rounded Rectangle 27"/>
          <p:cNvSpPr/>
          <p:nvPr/>
        </p:nvSpPr>
        <p:spPr>
          <a:xfrm>
            <a:off x="351200" y="1491630"/>
            <a:ext cx="8325256" cy="3240359"/>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2160" y="2262146"/>
            <a:ext cx="4779087"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51520" y="156502"/>
            <a:ext cx="4332065" cy="395616"/>
            <a:chOff x="644526" y="2766774"/>
            <a:chExt cx="11553677" cy="1054970"/>
          </a:xfrm>
        </p:grpSpPr>
        <p:sp>
          <p:nvSpPr>
            <p:cNvPr id="24" name="TextBox 23"/>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31" name="TextBox 3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2" name="TextBox 31"/>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phẩm</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3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80">
                                          <p:stCondLst>
                                            <p:cond delay="0"/>
                                          </p:stCondLst>
                                        </p:cTn>
                                        <p:tgtEl>
                                          <p:spTgt spid="26"/>
                                        </p:tgtEl>
                                      </p:cBhvr>
                                    </p:animEffect>
                                    <p:anim calcmode="lin" valueType="num">
                                      <p:cBhvr>
                                        <p:cTn id="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0" dur="26">
                                          <p:stCondLst>
                                            <p:cond delay="650"/>
                                          </p:stCondLst>
                                        </p:cTn>
                                        <p:tgtEl>
                                          <p:spTgt spid="26"/>
                                        </p:tgtEl>
                                      </p:cBhvr>
                                      <p:to x="100000" y="60000"/>
                                    </p:animScale>
                                    <p:animScale>
                                      <p:cBhvr>
                                        <p:cTn id="21" dur="166" decel="50000">
                                          <p:stCondLst>
                                            <p:cond delay="676"/>
                                          </p:stCondLst>
                                        </p:cTn>
                                        <p:tgtEl>
                                          <p:spTgt spid="26"/>
                                        </p:tgtEl>
                                      </p:cBhvr>
                                      <p:to x="100000" y="100000"/>
                                    </p:animScale>
                                    <p:animScale>
                                      <p:cBhvr>
                                        <p:cTn id="22" dur="26">
                                          <p:stCondLst>
                                            <p:cond delay="1312"/>
                                          </p:stCondLst>
                                        </p:cTn>
                                        <p:tgtEl>
                                          <p:spTgt spid="26"/>
                                        </p:tgtEl>
                                      </p:cBhvr>
                                      <p:to x="100000" y="80000"/>
                                    </p:animScale>
                                    <p:animScale>
                                      <p:cBhvr>
                                        <p:cTn id="23" dur="166" decel="50000">
                                          <p:stCondLst>
                                            <p:cond delay="1338"/>
                                          </p:stCondLst>
                                        </p:cTn>
                                        <p:tgtEl>
                                          <p:spTgt spid="26"/>
                                        </p:tgtEl>
                                      </p:cBhvr>
                                      <p:to x="100000" y="100000"/>
                                    </p:animScale>
                                    <p:animScale>
                                      <p:cBhvr>
                                        <p:cTn id="24" dur="26">
                                          <p:stCondLst>
                                            <p:cond delay="1642"/>
                                          </p:stCondLst>
                                        </p:cTn>
                                        <p:tgtEl>
                                          <p:spTgt spid="26"/>
                                        </p:tgtEl>
                                      </p:cBhvr>
                                      <p:to x="100000" y="90000"/>
                                    </p:animScale>
                                    <p:animScale>
                                      <p:cBhvr>
                                        <p:cTn id="25" dur="166" decel="50000">
                                          <p:stCondLst>
                                            <p:cond delay="1668"/>
                                          </p:stCondLst>
                                        </p:cTn>
                                        <p:tgtEl>
                                          <p:spTgt spid="26"/>
                                        </p:tgtEl>
                                      </p:cBhvr>
                                      <p:to x="100000" y="100000"/>
                                    </p:animScale>
                                    <p:animScale>
                                      <p:cBhvr>
                                        <p:cTn id="26" dur="26">
                                          <p:stCondLst>
                                            <p:cond delay="1808"/>
                                          </p:stCondLst>
                                        </p:cTn>
                                        <p:tgtEl>
                                          <p:spTgt spid="26"/>
                                        </p:tgtEl>
                                      </p:cBhvr>
                                      <p:to x="100000" y="95000"/>
                                    </p:animScale>
                                    <p:animScale>
                                      <p:cBhvr>
                                        <p:cTn id="27" dur="166" decel="50000">
                                          <p:stCondLst>
                                            <p:cond delay="1834"/>
                                          </p:stCondLst>
                                        </p:cTn>
                                        <p:tgtEl>
                                          <p:spTgt spid="2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80">
                                          <p:stCondLst>
                                            <p:cond delay="0"/>
                                          </p:stCondLst>
                                        </p:cTn>
                                        <p:tgtEl>
                                          <p:spTgt spid="28"/>
                                        </p:tgtEl>
                                      </p:cBhvr>
                                    </p:animEffect>
                                    <p:anim calcmode="lin" valueType="num">
                                      <p:cBhvr>
                                        <p:cTn id="4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2" dur="26">
                                          <p:stCondLst>
                                            <p:cond delay="650"/>
                                          </p:stCondLst>
                                        </p:cTn>
                                        <p:tgtEl>
                                          <p:spTgt spid="28"/>
                                        </p:tgtEl>
                                      </p:cBhvr>
                                      <p:to x="100000" y="60000"/>
                                    </p:animScale>
                                    <p:animScale>
                                      <p:cBhvr>
                                        <p:cTn id="53" dur="166" decel="50000">
                                          <p:stCondLst>
                                            <p:cond delay="676"/>
                                          </p:stCondLst>
                                        </p:cTn>
                                        <p:tgtEl>
                                          <p:spTgt spid="28"/>
                                        </p:tgtEl>
                                      </p:cBhvr>
                                      <p:to x="100000" y="100000"/>
                                    </p:animScale>
                                    <p:animScale>
                                      <p:cBhvr>
                                        <p:cTn id="54" dur="26">
                                          <p:stCondLst>
                                            <p:cond delay="1312"/>
                                          </p:stCondLst>
                                        </p:cTn>
                                        <p:tgtEl>
                                          <p:spTgt spid="28"/>
                                        </p:tgtEl>
                                      </p:cBhvr>
                                      <p:to x="100000" y="80000"/>
                                    </p:animScale>
                                    <p:animScale>
                                      <p:cBhvr>
                                        <p:cTn id="55" dur="166" decel="50000">
                                          <p:stCondLst>
                                            <p:cond delay="1338"/>
                                          </p:stCondLst>
                                        </p:cTn>
                                        <p:tgtEl>
                                          <p:spTgt spid="28"/>
                                        </p:tgtEl>
                                      </p:cBhvr>
                                      <p:to x="100000" y="100000"/>
                                    </p:animScale>
                                    <p:animScale>
                                      <p:cBhvr>
                                        <p:cTn id="56" dur="26">
                                          <p:stCondLst>
                                            <p:cond delay="1642"/>
                                          </p:stCondLst>
                                        </p:cTn>
                                        <p:tgtEl>
                                          <p:spTgt spid="28"/>
                                        </p:tgtEl>
                                      </p:cBhvr>
                                      <p:to x="100000" y="90000"/>
                                    </p:animScale>
                                    <p:animScale>
                                      <p:cBhvr>
                                        <p:cTn id="57" dur="166" decel="50000">
                                          <p:stCondLst>
                                            <p:cond delay="1668"/>
                                          </p:stCondLst>
                                        </p:cTn>
                                        <p:tgtEl>
                                          <p:spTgt spid="28"/>
                                        </p:tgtEl>
                                      </p:cBhvr>
                                      <p:to x="100000" y="100000"/>
                                    </p:animScale>
                                    <p:animScale>
                                      <p:cBhvr>
                                        <p:cTn id="58" dur="26">
                                          <p:stCondLst>
                                            <p:cond delay="1808"/>
                                          </p:stCondLst>
                                        </p:cTn>
                                        <p:tgtEl>
                                          <p:spTgt spid="28"/>
                                        </p:tgtEl>
                                      </p:cBhvr>
                                      <p:to x="100000" y="95000"/>
                                    </p:animScale>
                                    <p:animScale>
                                      <p:cBhvr>
                                        <p:cTn id="59" dur="166" decel="50000">
                                          <p:stCondLst>
                                            <p:cond delay="1834"/>
                                          </p:stCondLst>
                                        </p:cTn>
                                        <p:tgtEl>
                                          <p:spTgt spid="28"/>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52" y="760224"/>
            <a:ext cx="4572000" cy="4051878"/>
          </a:xfrm>
          <a:prstGeom prst="rect">
            <a:avLst/>
          </a:prstGeom>
        </p:spPr>
        <p:txBody>
          <a:bodyPr>
            <a:spAutoFit/>
          </a:bodyPr>
          <a:lstStyle/>
          <a:p>
            <a:pPr algn="just">
              <a:lnSpc>
                <a:spcPct val="200000"/>
              </a:lnSpc>
            </a:pPr>
            <a:r>
              <a:rPr lang="vi-VN" sz="2200" b="1" dirty="0">
                <a:latin typeface="Times New Roman" panose="02020603050405020304" pitchFamily="18" charset="0"/>
                <a:cs typeface="Times New Roman" panose="02020603050405020304" pitchFamily="18" charset="0"/>
              </a:rPr>
              <a:t>1. Thể </a:t>
            </a:r>
            <a:r>
              <a:rPr lang="vi-VN" sz="2200" b="1" dirty="0" smtClean="0">
                <a:latin typeface="Times New Roman" panose="02020603050405020304" pitchFamily="18" charset="0"/>
                <a:cs typeface="Times New Roman" panose="02020603050405020304" pitchFamily="18" charset="0"/>
              </a:rPr>
              <a:t>loại:</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thể </a:t>
            </a:r>
            <a:r>
              <a:rPr lang="vi-VN" sz="2200" dirty="0">
                <a:latin typeface="Times New Roman" panose="02020603050405020304" pitchFamily="18" charset="0"/>
                <a:cs typeface="Times New Roman" panose="02020603050405020304" pitchFamily="18" charset="0"/>
              </a:rPr>
              <a:t>thơ năm chữ</a:t>
            </a:r>
          </a:p>
          <a:p>
            <a:pPr algn="just">
              <a:lnSpc>
                <a:spcPct val="200000"/>
              </a:lnSpc>
            </a:pPr>
            <a:r>
              <a:rPr lang="vi-VN" sz="2200" b="1" dirty="0">
                <a:latin typeface="Times New Roman" panose="02020603050405020304" pitchFamily="18" charset="0"/>
                <a:cs typeface="Times New Roman" panose="02020603050405020304" pitchFamily="18" charset="0"/>
              </a:rPr>
              <a:t>2. Xuất </a:t>
            </a:r>
            <a:r>
              <a:rPr lang="vi-VN" sz="2200" b="1" dirty="0" smtClean="0">
                <a:latin typeface="Times New Roman" panose="02020603050405020304" pitchFamily="18" charset="0"/>
                <a:cs typeface="Times New Roman" panose="02020603050405020304" pitchFamily="18" charset="0"/>
              </a:rPr>
              <a:t>xứ</a:t>
            </a:r>
            <a:r>
              <a:rPr lang="en-US" sz="2200" b="1"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Bài thơ</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được </a:t>
            </a:r>
            <a:r>
              <a:rPr lang="vi-VN" sz="2200" dirty="0">
                <a:latin typeface="Times New Roman" panose="02020603050405020304" pitchFamily="18" charset="0"/>
                <a:cs typeface="Times New Roman" panose="02020603050405020304" pitchFamily="18" charset="0"/>
              </a:rPr>
              <a:t>trích trong </a:t>
            </a:r>
            <a:r>
              <a:rPr lang="vi-VN" sz="2200" i="1" dirty="0">
                <a:latin typeface="Times New Roman" panose="02020603050405020304" pitchFamily="18" charset="0"/>
                <a:cs typeface="Times New Roman" panose="02020603050405020304" pitchFamily="18" charset="0"/>
              </a:rPr>
              <a:t>Tuyển tập Võ </a:t>
            </a:r>
            <a:r>
              <a:rPr lang="vi-VN" sz="2200" i="1" dirty="0" smtClean="0">
                <a:latin typeface="Times New Roman" panose="02020603050405020304" pitchFamily="18" charset="0"/>
                <a:cs typeface="Times New Roman" panose="02020603050405020304" pitchFamily="18" charset="0"/>
              </a:rPr>
              <a:t>Quảng</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tập II, xuất bản năm 1998</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algn="just">
              <a:lnSpc>
                <a:spcPct val="200000"/>
              </a:lnSpc>
            </a:pPr>
            <a:r>
              <a:rPr lang="vi-VN" sz="2200" b="1" dirty="0">
                <a:latin typeface="Times New Roman" panose="02020603050405020304" pitchFamily="18" charset="0"/>
                <a:cs typeface="Times New Roman" panose="02020603050405020304" pitchFamily="18" charset="0"/>
              </a:rPr>
              <a:t>3. Phương thức biểu </a:t>
            </a:r>
            <a:r>
              <a:rPr lang="vi-VN" sz="2200" b="1" dirty="0" smtClean="0">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biểu </a:t>
            </a:r>
            <a:r>
              <a:rPr lang="vi-VN" sz="2200" dirty="0">
                <a:latin typeface="Times New Roman" panose="02020603050405020304" pitchFamily="18" charset="0"/>
                <a:cs typeface="Times New Roman" panose="02020603050405020304" pitchFamily="18" charset="0"/>
              </a:rPr>
              <a:t>cảm</a:t>
            </a:r>
          </a:p>
          <a:p>
            <a:pPr algn="just">
              <a:lnSpc>
                <a:spcPct val="200000"/>
              </a:lnSpc>
            </a:pPr>
            <a:endParaRPr lang="vi-VN" sz="2200" b="0"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220072" y="0"/>
            <a:ext cx="3923928"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5580112" y="286397"/>
            <a:ext cx="3194868" cy="4554387"/>
          </a:xfrm>
          <a:prstGeom prst="rect">
            <a:avLst/>
          </a:prstGeom>
        </p:spPr>
      </p:pic>
    </p:spTree>
    <p:extLst>
      <p:ext uri="{BB962C8B-B14F-4D97-AF65-F5344CB8AC3E}">
        <p14:creationId xmlns:p14="http://schemas.microsoft.com/office/powerpoint/2010/main" val="34372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04048" y="1275605"/>
            <a:ext cx="3096344" cy="1921231"/>
          </a:xfrm>
          <a:prstGeom prst="rect">
            <a:avLst/>
          </a:prstGeom>
        </p:spPr>
      </p:pic>
      <p:pic>
        <p:nvPicPr>
          <p:cNvPr id="4" name="Picture 3"/>
          <p:cNvPicPr>
            <a:picLocks noChangeAspect="1"/>
          </p:cNvPicPr>
          <p:nvPr/>
        </p:nvPicPr>
        <p:blipFill>
          <a:blip r:embed="rId4"/>
          <a:stretch>
            <a:fillRect/>
          </a:stretch>
        </p:blipFill>
        <p:spPr>
          <a:xfrm>
            <a:off x="1043608" y="1275605"/>
            <a:ext cx="2952328" cy="1921231"/>
          </a:xfrm>
          <a:prstGeom prst="rect">
            <a:avLst/>
          </a:prstGeom>
        </p:spPr>
      </p:pic>
      <p:pic>
        <p:nvPicPr>
          <p:cNvPr id="8" name="Picture 7"/>
          <p:cNvPicPr>
            <a:picLocks noChangeAspect="1"/>
          </p:cNvPicPr>
          <p:nvPr/>
        </p:nvPicPr>
        <p:blipFill>
          <a:blip r:embed="rId5"/>
          <a:stretch>
            <a:fillRect/>
          </a:stretch>
        </p:blipFill>
        <p:spPr>
          <a:xfrm>
            <a:off x="2699792" y="-164554"/>
            <a:ext cx="3793205" cy="1890694"/>
          </a:xfrm>
          <a:prstGeom prst="rect">
            <a:avLst/>
          </a:prstGeom>
        </p:spPr>
      </p:pic>
      <p:sp>
        <p:nvSpPr>
          <p:cNvPr id="7" name="Rectangle 6"/>
          <p:cNvSpPr/>
          <p:nvPr/>
        </p:nvSpPr>
        <p:spPr>
          <a:xfrm>
            <a:off x="1043608" y="3508674"/>
            <a:ext cx="2952328" cy="1200329"/>
          </a:xfrm>
          <a:prstGeom prst="rect">
            <a:avLst/>
          </a:prstGeom>
        </p:spPr>
        <p:txBody>
          <a:bodyPr wrap="square">
            <a:spAutoFit/>
          </a:bodyPr>
          <a:lstStyle/>
          <a:p>
            <a:pPr algn="just"/>
            <a:r>
              <a:rPr lang="vi-VN" sz="2400" dirty="0">
                <a:latin typeface="+mj-lt"/>
              </a:rPr>
              <a:t>+ Phần 1: Hai khổ thơ đầu: </a:t>
            </a:r>
            <a:r>
              <a:rPr lang="vi-VN" sz="2400" dirty="0">
                <a:solidFill>
                  <a:srgbClr val="FF0000"/>
                </a:solidFill>
                <a:latin typeface="+mj-lt"/>
              </a:rPr>
              <a:t>Khung cảnh làng quê lúc trời chuyển </a:t>
            </a:r>
            <a:r>
              <a:rPr lang="vi-VN" sz="2400" dirty="0" smtClean="0">
                <a:solidFill>
                  <a:srgbClr val="FF0000"/>
                </a:solidFill>
                <a:latin typeface="+mj-lt"/>
              </a:rPr>
              <a:t>tối</a:t>
            </a:r>
            <a:endParaRPr lang="vi-VN" sz="2400" dirty="0">
              <a:solidFill>
                <a:srgbClr val="FF0000"/>
              </a:solidFill>
              <a:latin typeface="+mj-lt"/>
            </a:endParaRPr>
          </a:p>
        </p:txBody>
      </p:sp>
      <p:sp>
        <p:nvSpPr>
          <p:cNvPr id="10" name="Rectangle 9"/>
          <p:cNvSpPr/>
          <p:nvPr/>
        </p:nvSpPr>
        <p:spPr>
          <a:xfrm>
            <a:off x="4991054" y="3502262"/>
            <a:ext cx="3109337" cy="1200329"/>
          </a:xfrm>
          <a:prstGeom prst="rect">
            <a:avLst/>
          </a:prstGeom>
        </p:spPr>
        <p:txBody>
          <a:bodyPr wrap="square">
            <a:spAutoFit/>
          </a:bodyPr>
          <a:lstStyle/>
          <a:p>
            <a:pPr algn="just"/>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Phần 2: Bốn khổ thơ cuối: </a:t>
            </a:r>
            <a:r>
              <a:rPr lang="en-US" sz="2400" dirty="0" err="1" smtClean="0">
                <a:solidFill>
                  <a:srgbClr val="FF0000"/>
                </a:solidFill>
                <a:latin typeface="Times New Roman" panose="02020603050405020304" pitchFamily="18" charset="0"/>
                <a:cs typeface="Times New Roman" panose="02020603050405020304" pitchFamily="18" charset="0"/>
              </a:rPr>
              <a:t>Khung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đêm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4860032" y="1275606"/>
            <a:ext cx="3528392" cy="3270217"/>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 xmlns:a16="http://schemas.microsoft.com/office/drawing/2014/main" id="{0333605C-E43D-E1C9-A643-4AC24E8A6AFA}"/>
              </a:ext>
            </a:extLst>
          </p:cNvPr>
          <p:cNvSpPr txBox="1"/>
          <p:nvPr/>
        </p:nvSpPr>
        <p:spPr>
          <a:xfrm>
            <a:off x="583326" y="1275606"/>
            <a:ext cx="4614993" cy="4093428"/>
          </a:xfrm>
          <a:prstGeom prst="rect">
            <a:avLst/>
          </a:prstGeom>
          <a:noFill/>
        </p:spPr>
        <p:txBody>
          <a:bodyPr wrap="square">
            <a:spAutoFit/>
          </a:bodyPr>
          <a:lstStyle/>
          <a:p>
            <a:pPr>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r>
              <a:rPr lang="vi-VN" sz="2000" dirty="0">
                <a:latin typeface="+mj-lt"/>
              </a:rPr>
              <a:t/>
            </a:r>
            <a:br>
              <a:rPr lang="vi-VN" sz="20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r>
              <a:rPr lang="vi-VN" sz="2400" dirty="0">
                <a:latin typeface="+mj-lt"/>
              </a:rPr>
              <a:t/>
            </a:r>
            <a:br>
              <a:rPr lang="vi-VN" sz="2400" dirty="0">
                <a:latin typeface="+mj-lt"/>
              </a:rPr>
            </a:br>
            <a:endParaRPr lang="en-US" sz="2400"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563" l="2241" r="99160"/>
                    </a14:imgEffect>
                    <a14:imgEffect>
                      <a14:brightnessContrast bright="20000"/>
                    </a14:imgEffect>
                  </a14:imgLayer>
                </a14:imgProps>
              </a:ext>
            </a:extLst>
          </a:blip>
          <a:stretch>
            <a:fillRect/>
          </a:stretch>
        </p:blipFill>
        <p:spPr>
          <a:xfrm>
            <a:off x="6377273" y="0"/>
            <a:ext cx="1862061" cy="2162959"/>
          </a:xfrm>
          <a:prstGeom prst="rect">
            <a:avLst/>
          </a:prstGeom>
        </p:spPr>
      </p:pic>
      <p:pic>
        <p:nvPicPr>
          <p:cNvPr id="2" name="Picture 1"/>
          <p:cNvPicPr>
            <a:picLocks noChangeAspect="1"/>
          </p:cNvPicPr>
          <p:nvPr/>
        </p:nvPicPr>
        <p:blipFill>
          <a:blip r:embed="rId5"/>
          <a:stretch>
            <a:fillRect/>
          </a:stretch>
        </p:blipFill>
        <p:spPr>
          <a:xfrm>
            <a:off x="683568" y="943104"/>
            <a:ext cx="5882561" cy="1167024"/>
          </a:xfrm>
          <a:prstGeom prst="rect">
            <a:avLst/>
          </a:prstGeom>
        </p:spPr>
      </p:pic>
      <p:sp>
        <p:nvSpPr>
          <p:cNvPr id="3" name="TextBox 2"/>
          <p:cNvSpPr txBox="1"/>
          <p:nvPr/>
        </p:nvSpPr>
        <p:spPr>
          <a:xfrm>
            <a:off x="395536" y="2190394"/>
            <a:ext cx="2376264" cy="2246769"/>
          </a:xfrm>
          <a:prstGeom prst="rect">
            <a:avLst/>
          </a:prstGeom>
          <a:solidFill>
            <a:schemeClr val="accent3">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1,2</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59832" y="2190393"/>
            <a:ext cx="2736304" cy="2246769"/>
          </a:xfrm>
          <a:prstGeom prst="rect">
            <a:avLst/>
          </a:prstGeom>
          <a:solidFill>
            <a:schemeClr val="accent6">
              <a:lumMod val="20000"/>
              <a:lumOff val="8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Theo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084168" y="2203795"/>
            <a:ext cx="2448272" cy="2246769"/>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0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r>
              <a:rPr lang="vi-VN" sz="2400" dirty="0">
                <a:latin typeface="+mj-lt"/>
              </a:rPr>
              <a:t/>
            </a:r>
            <a:br>
              <a:rPr lang="vi-VN" sz="24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r>
              <a:rPr lang="vi-VN" sz="2400" dirty="0">
                <a:latin typeface="+mj-lt"/>
              </a:rPr>
              <a:t/>
            </a:r>
            <a:br>
              <a:rPr lang="vi-VN" sz="2400" dirty="0">
                <a:latin typeface="+mj-lt"/>
              </a:rPr>
            </a:br>
            <a:endParaRPr lang="en-US" sz="2400" dirty="0">
              <a:latin typeface="+mj-lt"/>
            </a:endParaRPr>
          </a:p>
        </p:txBody>
      </p:sp>
      <p:sp>
        <p:nvSpPr>
          <p:cNvPr id="3" name="Rectangle 2"/>
          <p:cNvSpPr/>
          <p:nvPr/>
        </p:nvSpPr>
        <p:spPr>
          <a:xfrm>
            <a:off x="562953" y="718646"/>
            <a:ext cx="4572000" cy="3349956"/>
          </a:xfrm>
          <a:prstGeom prst="rect">
            <a:avLst/>
          </a:prstGeom>
        </p:spPr>
        <p:txBody>
          <a:bodyPr>
            <a:spAutoFit/>
          </a:bodyPr>
          <a:lstStyle/>
          <a:p>
            <a:pPr algn="just">
              <a:lnSpc>
                <a:spcPct val="150000"/>
              </a:lnSpc>
            </a:pPr>
            <a:r>
              <a:rPr lang="vi-VN" sz="2400" b="1" dirty="0" smtClean="0">
                <a:latin typeface="+mj-lt"/>
              </a:rPr>
              <a:t>- Thời </a:t>
            </a:r>
            <a:r>
              <a:rPr lang="vi-VN" sz="2400" b="1" dirty="0">
                <a:latin typeface="+mj-lt"/>
              </a:rPr>
              <a:t>gian</a:t>
            </a:r>
            <a:r>
              <a:rPr lang="vi-VN" sz="2400" dirty="0">
                <a:latin typeface="+mj-lt"/>
              </a:rPr>
              <a:t>: Xế chiều</a:t>
            </a:r>
          </a:p>
          <a:p>
            <a:pPr algn="just">
              <a:lnSpc>
                <a:spcPct val="150000"/>
              </a:lnSpc>
            </a:pPr>
            <a:r>
              <a:rPr lang="vi-VN" sz="2400" b="1" dirty="0">
                <a:latin typeface="+mj-lt"/>
              </a:rPr>
              <a:t>- Không gian</a:t>
            </a:r>
            <a:r>
              <a:rPr lang="vi-VN" sz="2400" dirty="0" smtClean="0">
                <a:latin typeface="+mj-lt"/>
              </a:rPr>
              <a:t>:</a:t>
            </a:r>
            <a:r>
              <a:rPr lang="en-US" sz="2400" dirty="0" smtClean="0">
                <a:latin typeface="+mj-lt"/>
              </a:rPr>
              <a:t> </a:t>
            </a:r>
            <a:r>
              <a:rPr lang="vi-VN" sz="2400" dirty="0" smtClean="0">
                <a:latin typeface="+mj-lt"/>
              </a:rPr>
              <a:t>đồng quê, yên tĩnh</a:t>
            </a:r>
            <a:endParaRPr lang="vi-VN" sz="2400" dirty="0">
              <a:latin typeface="+mj-lt"/>
            </a:endParaRPr>
          </a:p>
          <a:p>
            <a:pPr algn="just">
              <a:lnSpc>
                <a:spcPct val="150000"/>
              </a:lnSpc>
            </a:pPr>
            <a:r>
              <a:rPr lang="vi-VN" sz="2400" b="1" dirty="0" smtClean="0">
                <a:latin typeface="+mj-lt"/>
              </a:rPr>
              <a:t>- Cảnh vật: </a:t>
            </a:r>
          </a:p>
          <a:p>
            <a:pPr algn="just">
              <a:lnSpc>
                <a:spcPct val="150000"/>
              </a:lnSpc>
            </a:pPr>
            <a:r>
              <a:rPr lang="vi-VN" sz="2400" dirty="0" smtClean="0">
                <a:latin typeface="+mj-lt"/>
              </a:rPr>
              <a:t>+ </a:t>
            </a:r>
            <a:r>
              <a:rPr lang="vi-VN" sz="2400" dirty="0">
                <a:latin typeface="+mj-lt"/>
              </a:rPr>
              <a:t>Bóng chiều tỏa ra </a:t>
            </a:r>
          </a:p>
          <a:p>
            <a:pPr algn="just">
              <a:lnSpc>
                <a:spcPct val="150000"/>
              </a:lnSpc>
            </a:pPr>
            <a:r>
              <a:rPr lang="vi-VN" sz="2400" dirty="0">
                <a:latin typeface="+mj-lt"/>
              </a:rPr>
              <a:t>+ Đồng quê xanh thẫm – tối mò</a:t>
            </a:r>
          </a:p>
          <a:p>
            <a:pPr algn="just">
              <a:lnSpc>
                <a:spcPct val="150000"/>
              </a:lnSpc>
            </a:pPr>
            <a:r>
              <a:rPr lang="vi-VN" sz="2400" dirty="0" smtClean="0">
                <a:latin typeface="+mj-lt"/>
              </a:rPr>
              <a:t>+ Trâu </a:t>
            </a:r>
            <a:r>
              <a:rPr lang="vi-VN" sz="2400" dirty="0">
                <a:latin typeface="+mj-lt"/>
              </a:rPr>
              <a:t>ăn no cỏ, đủng đỉnh đi </a:t>
            </a:r>
            <a:r>
              <a:rPr lang="vi-VN" sz="2400" dirty="0" smtClean="0">
                <a:latin typeface="+mj-lt"/>
              </a:rPr>
              <a:t>về</a:t>
            </a:r>
            <a:endParaRPr lang="vi-VN" sz="2400" dirty="0">
              <a:latin typeface="+mj-lt"/>
            </a:endParaRPr>
          </a:p>
        </p:txBody>
      </p:sp>
      <p:sp>
        <p:nvSpPr>
          <p:cNvPr id="23" name="TextBox 22"/>
          <p:cNvSpPr txBox="1"/>
          <p:nvPr/>
        </p:nvSpPr>
        <p:spPr>
          <a:xfrm>
            <a:off x="5436096" y="123478"/>
            <a:ext cx="1707557" cy="461665"/>
          </a:xfrm>
          <a:prstGeom prst="rect">
            <a:avLst/>
          </a:prstGeom>
          <a:solidFill>
            <a:schemeClr val="accent5">
              <a:lumMod val="50000"/>
            </a:schemeClr>
          </a:solidFill>
        </p:spPr>
        <p:txBody>
          <a:bodyPr wrap="square" rtlCol="0">
            <a:spAutoFit/>
          </a:bodyPr>
          <a:lstStyle/>
          <a:p>
            <a:pPr algn="ct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sz="2400" i="1" dirty="0" smtClean="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45225" y="1203598"/>
            <a:ext cx="1431032"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236296" y="555526"/>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1665263"/>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24328" y="2211710"/>
            <a:ext cx="79208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5501" y="3291830"/>
            <a:ext cx="196485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75501" y="4371950"/>
            <a:ext cx="239689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4575" y="3385692"/>
            <a:ext cx="1347905"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y</a:t>
            </a: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ên tĩnh</a:t>
            </a:r>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3312" y="106047"/>
            <a:ext cx="5169856" cy="847417"/>
          </a:xfrm>
          <a:prstGeom prst="rect">
            <a:avLst/>
          </a:prstGeom>
        </p:spPr>
      </p:pic>
      <p:sp>
        <p:nvSpPr>
          <p:cNvPr id="30" name="TextBox 29"/>
          <p:cNvSpPr txBox="1"/>
          <p:nvPr/>
        </p:nvSpPr>
        <p:spPr>
          <a:xfrm>
            <a:off x="643268" y="4155926"/>
            <a:ext cx="4260707" cy="830997"/>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Cánh đồng quê thanh bình, yên tĩnh</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barn(inVertical)">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down)">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1000"/>
                                        <p:tgtEl>
                                          <p:spTgt spid="3">
                                            <p:txEl>
                                              <p:pRg st="4" end="4"/>
                                            </p:txEl>
                                          </p:spTgt>
                                        </p:tgtEl>
                                      </p:cBhvr>
                                    </p:animEffect>
                                    <p:anim calcmode="lin" valueType="num">
                                      <p:cBhvr>
                                        <p:cTn id="8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circle(in)">
                                      <p:cBhvr>
                                        <p:cTn id="89" dur="20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108520" y="123478"/>
            <a:ext cx="5169856" cy="847417"/>
          </a:xfrm>
          <a:prstGeom prst="rect">
            <a:avLst/>
          </a:prstGeom>
        </p:spPr>
      </p:pic>
      <p:sp>
        <p:nvSpPr>
          <p:cNvPr id="4" name="Rectangle 3"/>
          <p:cNvSpPr/>
          <p:nvPr/>
        </p:nvSpPr>
        <p:spPr>
          <a:xfrm>
            <a:off x="489336" y="970895"/>
            <a:ext cx="4572000" cy="3785652"/>
          </a:xfrm>
          <a:prstGeom prst="rect">
            <a:avLst/>
          </a:prstGeom>
        </p:spPr>
        <p:txBody>
          <a:bodyPr>
            <a:spAutoFit/>
          </a:bodyPr>
          <a:lstStyle/>
          <a:p>
            <a:pPr algn="just">
              <a:lnSpc>
                <a:spcPct val="200000"/>
              </a:lnSpc>
            </a:pPr>
            <a:r>
              <a:rPr lang="vi-VN" sz="2400" b="1" dirty="0" smtClean="0">
                <a:latin typeface="+mj-lt"/>
              </a:rPr>
              <a:t>- Nhân </a:t>
            </a:r>
            <a:r>
              <a:rPr lang="vi-VN" sz="2400" b="1" dirty="0">
                <a:latin typeface="+mj-lt"/>
              </a:rPr>
              <a:t>vật tôi</a:t>
            </a:r>
            <a:r>
              <a:rPr lang="vi-VN" sz="2400" dirty="0">
                <a:latin typeface="+mj-lt"/>
              </a:rPr>
              <a:t>: Cậu bé chăn </a:t>
            </a:r>
            <a:r>
              <a:rPr lang="vi-VN" sz="2400" dirty="0" smtClean="0">
                <a:latin typeface="+mj-lt"/>
              </a:rPr>
              <a:t>trâu, sống ở làng quê.</a:t>
            </a:r>
            <a:endParaRPr lang="vi-VN" sz="2400" dirty="0">
              <a:latin typeface="+mj-lt"/>
            </a:endParaRPr>
          </a:p>
          <a:p>
            <a:pPr algn="just">
              <a:lnSpc>
                <a:spcPct val="200000"/>
              </a:lnSpc>
            </a:pPr>
            <a:r>
              <a:rPr lang="vi-VN" sz="2400" b="1" dirty="0" smtClean="0">
                <a:latin typeface="+mj-lt"/>
              </a:rPr>
              <a:t>- Hành động: </a:t>
            </a:r>
            <a:r>
              <a:rPr lang="vi-VN" sz="2400" dirty="0" smtClean="0">
                <a:latin typeface="+mj-lt"/>
              </a:rPr>
              <a:t>dắt trâu đi về</a:t>
            </a:r>
          </a:p>
          <a:p>
            <a:pPr algn="just">
              <a:lnSpc>
                <a:spcPct val="200000"/>
              </a:lnSpc>
            </a:pPr>
            <a:r>
              <a:rPr lang="vi-VN" sz="2400" dirty="0" smtClean="0">
                <a:latin typeface="+mj-lt"/>
              </a:rPr>
              <a:t>- </a:t>
            </a:r>
            <a:r>
              <a:rPr lang="vi-VN" sz="2400" b="1" dirty="0" smtClean="0">
                <a:latin typeface="+mj-lt"/>
              </a:rPr>
              <a:t>Tâm trạng</a:t>
            </a:r>
            <a:r>
              <a:rPr lang="vi-VN" sz="2400" dirty="0" smtClean="0">
                <a:latin typeface="+mj-lt"/>
              </a:rPr>
              <a:t>: </a:t>
            </a:r>
            <a:r>
              <a:rPr lang="vi-VN" sz="2400" dirty="0">
                <a:latin typeface="+mj-lt"/>
              </a:rPr>
              <a:t>Vui vẻ, thư giãn sau một ngày dài</a:t>
            </a:r>
            <a:r>
              <a:rPr lang="vi-VN" sz="2400" dirty="0" smtClean="0">
                <a:latin typeface="+mj-lt"/>
              </a:rPr>
              <a:t>.</a:t>
            </a:r>
          </a:p>
        </p:txBody>
      </p:sp>
      <p:sp>
        <p:nvSpPr>
          <p:cNvPr id="20" name="TextBox 19"/>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1044624" y="195486"/>
            <a:ext cx="6150212" cy="1008112"/>
          </a:xfrm>
          <a:prstGeom prst="rect">
            <a:avLst/>
          </a:prstGeom>
        </p:spPr>
      </p:pic>
      <p:sp>
        <p:nvSpPr>
          <p:cNvPr id="2" name="Rectangle 1"/>
          <p:cNvSpPr/>
          <p:nvPr/>
        </p:nvSpPr>
        <p:spPr>
          <a:xfrm>
            <a:off x="533588" y="1203598"/>
            <a:ext cx="4572000" cy="2308324"/>
          </a:xfrm>
          <a:prstGeom prst="rect">
            <a:avLst/>
          </a:prstGeom>
        </p:spPr>
        <p:txBody>
          <a:bodyPr>
            <a:spAutoFit/>
          </a:bodyPr>
          <a:lstStyle/>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So sánh </a:t>
            </a:r>
            <a:r>
              <a:rPr lang="vi-VN" sz="2400" dirty="0">
                <a:latin typeface="Times New Roman" panose="02020603050405020304" pitchFamily="18" charset="0"/>
                <a:cs typeface="Times New Roman" panose="02020603050405020304" pitchFamily="18" charset="0"/>
              </a:rPr>
              <a:t>bước đi của trâu khi trời tối như “bước giữa ngàn sao”</a:t>
            </a:r>
          </a:p>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Điệp ngữ </a:t>
            </a:r>
            <a:r>
              <a:rPr lang="vi-VN" sz="2400" dirty="0">
                <a:latin typeface="Times New Roman" panose="02020603050405020304" pitchFamily="18" charset="0"/>
                <a:cs typeface="Times New Roman" panose="02020603050405020304" pitchFamily="18" charset="0"/>
              </a:rPr>
              <a:t>“trâu tôi…”</a:t>
            </a:r>
          </a:p>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Từ láy</a:t>
            </a:r>
            <a:r>
              <a:rPr lang="vi-VN" sz="2400" dirty="0">
                <a:latin typeface="Times New Roman" panose="02020603050405020304" pitchFamily="18" charset="0"/>
                <a:cs typeface="Times New Roman" panose="02020603050405020304" pitchFamily="18" charset="0"/>
              </a:rPr>
              <a:t>: đủng đỉnh</a:t>
            </a:r>
            <a:endParaRPr lang="vi-VN" sz="2400" b="0" i="0" dirty="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43168" y="4010640"/>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40610" y="4540576"/>
            <a:ext cx="859582" cy="461665"/>
          </a:xfrm>
          <a:prstGeom prst="rect">
            <a:avLst/>
          </a:prstGeom>
          <a:solidFill>
            <a:schemeClr val="accent5">
              <a:lumMod val="50000"/>
            </a:schemeClr>
          </a:solidFill>
        </p:spPr>
        <p:txBody>
          <a:bodyPr wrap="square" rtlCol="0">
            <a:spAutoFit/>
          </a:bodyPr>
          <a:lstStyle/>
          <a:p>
            <a:pPr algn="ct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Như</a:t>
            </a:r>
            <a:r>
              <a:rPr lang="en-US" sz="2400" i="1" dirty="0" smtClean="0">
                <a:solidFill>
                  <a:schemeClr val="bg1"/>
                </a:solidFill>
                <a:latin typeface="Times New Roman" panose="02020603050405020304" pitchFamily="18" charset="0"/>
                <a:cs typeface="Times New Roman" panose="02020603050405020304" pitchFamily="18" charset="0"/>
                <a:sym typeface="Wingdings" pitchFamily="2" charset="2"/>
              </a:rPr>
              <a:t> </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6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39502"/>
            <a:ext cx="7382896" cy="2127688"/>
          </a:xfrm>
          <a:prstGeom prst="rect">
            <a:avLst/>
          </a:prstGeom>
        </p:spPr>
      </p:pic>
      <p:sp>
        <p:nvSpPr>
          <p:cNvPr id="4" name="Rectangle 3"/>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stretch>
            <a:fillRect/>
          </a:stretch>
        </p:blipFill>
        <p:spPr>
          <a:xfrm>
            <a:off x="1403648" y="2067694"/>
            <a:ext cx="1280416" cy="1285418"/>
          </a:xfrm>
          <a:prstGeom prst="rect">
            <a:avLst/>
          </a:prstGeom>
        </p:spPr>
      </p:pic>
      <p:sp>
        <p:nvSpPr>
          <p:cNvPr id="6" name="TextBox 5"/>
          <p:cNvSpPr txBox="1"/>
          <p:nvPr/>
        </p:nvSpPr>
        <p:spPr>
          <a:xfrm>
            <a:off x="2485964" y="2387237"/>
            <a:ext cx="3238163"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CHỔI</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5148064" y="2467190"/>
            <a:ext cx="2520280" cy="2304256"/>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555526"/>
            <a:ext cx="5203533" cy="4333567"/>
          </a:xfrm>
          <a:prstGeom prst="rect">
            <a:avLst/>
          </a:prstGeom>
        </p:spPr>
      </p:pic>
      <p:sp>
        <p:nvSpPr>
          <p:cNvPr id="3" name="Rectangle 2"/>
          <p:cNvSpPr/>
          <p:nvPr/>
        </p:nvSpPr>
        <p:spPr>
          <a:xfrm>
            <a:off x="5580112" y="771550"/>
            <a:ext cx="3300687" cy="3539430"/>
          </a:xfrm>
          <a:prstGeom prst="rect">
            <a:avLst/>
          </a:prstGeom>
        </p:spPr>
        <p:txBody>
          <a:bodyPr wrap="square">
            <a:spAutoFit/>
          </a:bodyPr>
          <a:lstStyle/>
          <a:p>
            <a:pPr algn="just"/>
            <a:r>
              <a:rPr lang="vi-VN" sz="2800" dirty="0">
                <a:solidFill>
                  <a:srgbClr val="FF0000"/>
                </a:solidFill>
                <a:latin typeface="+mj-lt"/>
              </a:rPr>
              <a:t>Khung cảnh làng quê êm ả, yên bình trái ngược với sự vận hành của thời gian, trời chuyển tối rất nhanh, mọi sự vật như chìm vào trạng thái nghỉ ngơi</a:t>
            </a:r>
            <a:endParaRPr lang="en-US" sz="28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TextBox 17">
            <a:extLst>
              <a:ext uri="{FF2B5EF4-FFF2-40B4-BE49-F238E27FC236}">
                <a16:creationId xmlns="" xmlns:a16="http://schemas.microsoft.com/office/drawing/2014/main" id="{99D86DCC-63BA-6CFD-735C-7A876646DA79}"/>
              </a:ext>
            </a:extLst>
          </p:cNvPr>
          <p:cNvSpPr txBox="1"/>
          <p:nvPr/>
        </p:nvSpPr>
        <p:spPr>
          <a:xfrm>
            <a:off x="467544" y="1131590"/>
            <a:ext cx="3189943" cy="2677656"/>
          </a:xfrm>
          <a:prstGeom prst="rect">
            <a:avLst/>
          </a:prstGeom>
          <a:noFill/>
        </p:spPr>
        <p:txBody>
          <a:bodyPr wrap="square">
            <a:spAutoFit/>
          </a:bodyPr>
          <a:lstStyle/>
          <a:p>
            <a:pPr>
              <a:defRPr/>
            </a:pPr>
            <a:r>
              <a:rPr lang="vi-VN" sz="2100" dirty="0">
                <a:latin typeface="+mj-lt"/>
              </a:rPr>
              <a:t>Sông Ngân hà nao nao</a:t>
            </a:r>
            <a:br>
              <a:rPr lang="vi-VN" sz="2100" dirty="0">
                <a:latin typeface="+mj-lt"/>
              </a:rPr>
            </a:br>
            <a:r>
              <a:rPr lang="vi-VN" sz="2100" dirty="0">
                <a:latin typeface="+mj-lt"/>
              </a:rPr>
              <a:t>Chảy giữa trời lồng lộng</a:t>
            </a:r>
            <a:br>
              <a:rPr lang="vi-VN" sz="2100" dirty="0">
                <a:latin typeface="+mj-lt"/>
              </a:rPr>
            </a:br>
            <a:r>
              <a:rPr lang="vi-VN" sz="2100" dirty="0">
                <a:latin typeface="+mj-lt"/>
              </a:rPr>
              <a:t>Sao Thần Nông toả rộng</a:t>
            </a:r>
            <a:br>
              <a:rPr lang="vi-VN" sz="2100" dirty="0">
                <a:latin typeface="+mj-lt"/>
              </a:rPr>
            </a:br>
            <a:r>
              <a:rPr lang="vi-VN" sz="2100" dirty="0">
                <a:latin typeface="+mj-lt"/>
              </a:rPr>
              <a:t>Một chiếc vó bằng vàng</a:t>
            </a:r>
            <a:br>
              <a:rPr lang="vi-VN" sz="2100" dirty="0">
                <a:latin typeface="+mj-lt"/>
              </a:rPr>
            </a:br>
            <a:r>
              <a:rPr lang="vi-VN" sz="2100" dirty="0">
                <a:latin typeface="+mj-lt"/>
              </a:rPr>
              <a:t>Đón những sao dọc ngang</a:t>
            </a:r>
            <a:br>
              <a:rPr lang="vi-VN" sz="2100" dirty="0">
                <a:latin typeface="+mj-lt"/>
              </a:rPr>
            </a:br>
            <a:r>
              <a:rPr lang="vi-VN" sz="2100" dirty="0">
                <a:latin typeface="+mj-lt"/>
              </a:rPr>
              <a:t>Như tôm cua bơi lội</a:t>
            </a:r>
            <a:br>
              <a:rPr lang="vi-VN" sz="2100" dirty="0">
                <a:latin typeface="+mj-lt"/>
              </a:rPr>
            </a:br>
            <a:r>
              <a:rPr lang="vi-VN" sz="2100" dirty="0">
                <a:latin typeface="+mj-lt"/>
              </a:rPr>
              <a:t/>
            </a:r>
            <a:br>
              <a:rPr lang="vi-VN" sz="2100" dirty="0">
                <a:latin typeface="+mj-lt"/>
              </a:rPr>
            </a:br>
            <a:endParaRPr lang="en-US" sz="2100" dirty="0">
              <a:latin typeface="+mj-lt"/>
            </a:endParaRPr>
          </a:p>
        </p:txBody>
      </p:sp>
      <p:sp>
        <p:nvSpPr>
          <p:cNvPr id="19" name="TextBox 18">
            <a:extLst>
              <a:ext uri="{FF2B5EF4-FFF2-40B4-BE49-F238E27FC236}">
                <a16:creationId xmlns="" xmlns:a16="http://schemas.microsoft.com/office/drawing/2014/main" id="{7CA12024-7F08-BC2A-9C96-FD0CA5AE3780}"/>
              </a:ext>
            </a:extLst>
          </p:cNvPr>
          <p:cNvSpPr txBox="1"/>
          <p:nvPr/>
        </p:nvSpPr>
        <p:spPr>
          <a:xfrm>
            <a:off x="6014679" y="879134"/>
            <a:ext cx="3156851" cy="1954381"/>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600" dirty="0">
              <a:solidFill>
                <a:schemeClr val="tx1"/>
              </a:solidFill>
              <a:latin typeface="Calibri Light" panose="020F0302020204030204"/>
            </a:endParaRPr>
          </a:p>
          <a:p>
            <a:pPr>
              <a:defRPr/>
            </a:pPr>
            <a:r>
              <a:rPr lang="vi-VN" sz="2100" dirty="0">
                <a:solidFill>
                  <a:schemeClr val="tx1"/>
                </a:solidFill>
                <a:latin typeface="Times New Roman" panose="02020603050405020304" pitchFamily="18" charset="0"/>
              </a:rPr>
              <a:t>Bên trời đang rộn rã</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Cả nhóm Đại Hùng tinh</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Buông gàu bên sông Ngân</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Suốt đêm lo tát nước...</a:t>
            </a:r>
            <a:br>
              <a:rPr lang="vi-VN" sz="2100" dirty="0">
                <a:solidFill>
                  <a:schemeClr val="tx1"/>
                </a:solidFill>
                <a:latin typeface="Times New Roman" panose="02020603050405020304" pitchFamily="18" charset="0"/>
              </a:rPr>
            </a:br>
            <a:endParaRPr lang="en-US" sz="2100" dirty="0">
              <a:solidFill>
                <a:schemeClr val="tx1"/>
              </a:solidFill>
              <a:latin typeface="Calibri Light" panose="020F0302020204030204"/>
            </a:endParaRPr>
          </a:p>
        </p:txBody>
      </p:sp>
      <p:sp>
        <p:nvSpPr>
          <p:cNvPr id="23" name="TextBox 22">
            <a:extLst>
              <a:ext uri="{FF2B5EF4-FFF2-40B4-BE49-F238E27FC236}">
                <a16:creationId xmlns="" xmlns:a16="http://schemas.microsoft.com/office/drawing/2014/main" id="{1F6527A2-7DAA-9C97-4055-6CF47CEC1582}"/>
              </a:ext>
            </a:extLst>
          </p:cNvPr>
          <p:cNvSpPr txBox="1"/>
          <p:nvPr/>
        </p:nvSpPr>
        <p:spPr>
          <a:xfrm>
            <a:off x="6014679" y="249974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sp>
        <p:nvSpPr>
          <p:cNvPr id="24" name="TextBox 23">
            <a:extLst>
              <a:ext uri="{FF2B5EF4-FFF2-40B4-BE49-F238E27FC236}">
                <a16:creationId xmlns="" xmlns:a16="http://schemas.microsoft.com/office/drawing/2014/main" id="{7CA12024-7F08-BC2A-9C96-FD0CA5AE3780}"/>
              </a:ext>
            </a:extLst>
          </p:cNvPr>
          <p:cNvSpPr txBox="1"/>
          <p:nvPr/>
        </p:nvSpPr>
        <p:spPr>
          <a:xfrm>
            <a:off x="522989" y="3304059"/>
            <a:ext cx="3156851" cy="163121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Phía đông nam rời rợi</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Ai đặt một chiếc nơm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Rờ rỡ ngôi sao Hôm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Như đuốc đèn soi cá</a:t>
            </a:r>
            <a:endParaRPr lang="en-US" sz="2100" dirty="0">
              <a:solidFill>
                <a:schemeClr val="tx1"/>
              </a:solidFill>
              <a:latin typeface="Calibri Light" panose="020F0302020204030204"/>
            </a:endParaRPr>
          </a:p>
          <a:p>
            <a:pPr>
              <a:defRPr/>
            </a:pPr>
            <a:endParaRPr lang="en-US" sz="16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3428375" y="1527811"/>
            <a:ext cx="2563951" cy="2533641"/>
          </a:xfrm>
          <a:prstGeom prst="ellipse">
            <a:avLst/>
          </a:prstGeom>
          <a:ln>
            <a:noFill/>
          </a:ln>
          <a:effectLst>
            <a:softEdge rad="112500"/>
          </a:effectLst>
        </p:spPr>
      </p:pic>
      <p:grpSp>
        <p:nvGrpSpPr>
          <p:cNvPr id="17" name="Group 16"/>
          <p:cNvGrpSpPr/>
          <p:nvPr/>
        </p:nvGrpSpPr>
        <p:grpSpPr>
          <a:xfrm>
            <a:off x="-127354" y="112000"/>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đêm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qua </a:t>
            </a:r>
            <a:r>
              <a:rPr lang="en-US" sz="2400" dirty="0" err="1" smtClean="0">
                <a:solidFill>
                  <a:schemeClr val="bg1"/>
                </a:solidFill>
                <a:latin typeface="Times New Roman" panose="02020603050405020304" pitchFamily="18" charset="0"/>
                <a:cs typeface="Times New Roman" panose="02020603050405020304" pitchFamily="18" charset="0"/>
              </a:rPr>
              <a:t>trí</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tưởng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tượng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nhân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tôi</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4088" y="698140"/>
            <a:ext cx="806233" cy="771179"/>
          </a:xfrm>
          <a:prstGeom prst="rect">
            <a:avLst/>
          </a:prstGeom>
        </p:spPr>
      </p:pic>
      <p:pic>
        <p:nvPicPr>
          <p:cNvPr id="17" name="Picture 16"/>
          <p:cNvPicPr>
            <a:picLocks noChangeAspect="1"/>
          </p:cNvPicPr>
          <p:nvPr/>
        </p:nvPicPr>
        <p:blipFill>
          <a:blip r:embed="rId3"/>
          <a:stretch>
            <a:fillRect/>
          </a:stretch>
        </p:blipFill>
        <p:spPr>
          <a:xfrm>
            <a:off x="2411760" y="1840006"/>
            <a:ext cx="806233" cy="771179"/>
          </a:xfrm>
          <a:prstGeom prst="rect">
            <a:avLst/>
          </a:prstGeom>
        </p:spPr>
      </p:pic>
      <p:pic>
        <p:nvPicPr>
          <p:cNvPr id="22" name="Picture 21"/>
          <p:cNvPicPr>
            <a:picLocks noChangeAspect="1"/>
          </p:cNvPicPr>
          <p:nvPr/>
        </p:nvPicPr>
        <p:blipFill>
          <a:blip r:embed="rId3"/>
          <a:stretch>
            <a:fillRect/>
          </a:stretch>
        </p:blipFill>
        <p:spPr>
          <a:xfrm>
            <a:off x="3986955" y="663422"/>
            <a:ext cx="806233" cy="771179"/>
          </a:xfrm>
          <a:prstGeom prst="rect">
            <a:avLst/>
          </a:prstGeom>
        </p:spPr>
      </p:pic>
      <p:pic>
        <p:nvPicPr>
          <p:cNvPr id="26" name="Picture 25"/>
          <p:cNvPicPr>
            <a:picLocks noChangeAspect="1"/>
          </p:cNvPicPr>
          <p:nvPr/>
        </p:nvPicPr>
        <p:blipFill>
          <a:blip r:embed="rId3"/>
          <a:stretch>
            <a:fillRect/>
          </a:stretch>
        </p:blipFill>
        <p:spPr>
          <a:xfrm>
            <a:off x="5796136" y="1840006"/>
            <a:ext cx="806233" cy="771179"/>
          </a:xfrm>
          <a:prstGeom prst="rect">
            <a:avLst/>
          </a:prstGeom>
        </p:spPr>
      </p:pic>
      <p:pic>
        <p:nvPicPr>
          <p:cNvPr id="27" name="Picture 26"/>
          <p:cNvPicPr>
            <a:picLocks noChangeAspect="1"/>
          </p:cNvPicPr>
          <p:nvPr/>
        </p:nvPicPr>
        <p:blipFill>
          <a:blip r:embed="rId3"/>
          <a:stretch>
            <a:fillRect/>
          </a:stretch>
        </p:blipFill>
        <p:spPr>
          <a:xfrm>
            <a:off x="7803379" y="1214223"/>
            <a:ext cx="806233" cy="771179"/>
          </a:xfrm>
          <a:prstGeom prst="rect">
            <a:avLst/>
          </a:prstGeom>
        </p:spPr>
      </p:pic>
      <p:sp>
        <p:nvSpPr>
          <p:cNvPr id="28" name="TextBox 27"/>
          <p:cNvSpPr txBox="1"/>
          <p:nvPr/>
        </p:nvSpPr>
        <p:spPr>
          <a:xfrm>
            <a:off x="399389" y="1569903"/>
            <a:ext cx="1859374"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Ngân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endParaRPr lang="en-US" sz="2400" dirty="0">
              <a:latin typeface="Times New Roman" pitchFamily="18" charset="0"/>
              <a:cs typeface="Times New Roman" pitchFamily="18" charset="0"/>
            </a:endParaRPr>
          </a:p>
        </p:txBody>
      </p:sp>
      <p:sp>
        <p:nvSpPr>
          <p:cNvPr id="29" name="TextBox 28"/>
          <p:cNvSpPr txBox="1"/>
          <p:nvPr/>
        </p:nvSpPr>
        <p:spPr>
          <a:xfrm>
            <a:off x="1979712" y="2801672"/>
            <a:ext cx="216024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Thần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Nông</a:t>
            </a:r>
            <a:endParaRPr lang="en-US" sz="2400" dirty="0">
              <a:latin typeface="Times New Roman" pitchFamily="18" charset="0"/>
              <a:cs typeface="Times New Roman" pitchFamily="18" charset="0"/>
            </a:endParaRPr>
          </a:p>
        </p:txBody>
      </p:sp>
      <p:sp>
        <p:nvSpPr>
          <p:cNvPr id="30" name="TextBox 29"/>
          <p:cNvSpPr txBox="1"/>
          <p:nvPr/>
        </p:nvSpPr>
        <p:spPr>
          <a:xfrm>
            <a:off x="3309951" y="1563638"/>
            <a:ext cx="216024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Hôm</a:t>
            </a:r>
            <a:endParaRPr lang="en-US" sz="2400" dirty="0">
              <a:latin typeface="Times New Roman" pitchFamily="18" charset="0"/>
              <a:cs typeface="Times New Roman" pitchFamily="18" charset="0"/>
            </a:endParaRPr>
          </a:p>
        </p:txBody>
      </p:sp>
      <p:sp>
        <p:nvSpPr>
          <p:cNvPr id="31" name="TextBox 30"/>
          <p:cNvSpPr txBox="1"/>
          <p:nvPr/>
        </p:nvSpPr>
        <p:spPr>
          <a:xfrm>
            <a:off x="5076056" y="2732315"/>
            <a:ext cx="2160240"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tinh</a:t>
            </a:r>
            <a:endParaRPr lang="en-US" sz="2400" dirty="0">
              <a:latin typeface="Times New Roman" pitchFamily="18" charset="0"/>
              <a:cs typeface="Times New Roman" pitchFamily="18" charset="0"/>
            </a:endParaRPr>
          </a:p>
        </p:txBody>
      </p:sp>
      <p:sp>
        <p:nvSpPr>
          <p:cNvPr id="32" name="TextBox 31"/>
          <p:cNvSpPr txBox="1"/>
          <p:nvPr/>
        </p:nvSpPr>
        <p:spPr>
          <a:xfrm>
            <a:off x="7352781" y="2112199"/>
            <a:ext cx="1791219"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dọc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ngang</a:t>
            </a:r>
            <a:endParaRPr lang="en-US" sz="2400" dirty="0">
              <a:latin typeface="Times New Roman" pitchFamily="18" charset="0"/>
              <a:cs typeface="Times New Roman" pitchFamily="18" charset="0"/>
            </a:endParaRPr>
          </a:p>
        </p:txBody>
      </p:sp>
      <p:sp>
        <p:nvSpPr>
          <p:cNvPr id="33" name="TextBox 32"/>
          <p:cNvSpPr txBox="1"/>
          <p:nvPr/>
        </p:nvSpPr>
        <p:spPr>
          <a:xfrm>
            <a:off x="447394" y="3900992"/>
            <a:ext cx="8249212" cy="830997"/>
          </a:xfrm>
          <a:prstGeom prst="rect">
            <a:avLst/>
          </a:prstGeom>
          <a:solidFill>
            <a:schemeClr val="bg1"/>
          </a:solidFill>
          <a:ln w="28575">
            <a:solidFill>
              <a:schemeClr val="accent5">
                <a:lumMod val="75000"/>
              </a:schemeClr>
            </a:solidFill>
            <a:prstDash val="lgDash"/>
          </a:ln>
        </p:spPr>
        <p:txBody>
          <a:bodyPr wrap="square" rtlCol="0">
            <a:spAutoFit/>
          </a:bodyPr>
          <a:lstStyle/>
          <a:p>
            <a:pPr marL="342900" indent="-342900">
              <a:buFont typeface="Wingdings" panose="05000000000000000000" pitchFamily="2" charset="2"/>
              <a:buChar char="è"/>
            </a:pP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4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0" grpId="0"/>
      <p:bldP spid="31" grpId="0"/>
      <p:bldP spid="32"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qua </a:t>
            </a:r>
            <a:r>
              <a:rPr lang="en-US" sz="2400" dirty="0" err="1" smtClean="0">
                <a:solidFill>
                  <a:prstClr val="white"/>
                </a:solidFill>
                <a:latin typeface="Times New Roman" panose="02020603050405020304" pitchFamily="18" charset="0"/>
                <a:cs typeface="Times New Roman" panose="02020603050405020304" pitchFamily="18" charset="0"/>
              </a:rPr>
              <a:t>trí</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tưởng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tượng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của</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nhân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vật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2668" y="691118"/>
            <a:ext cx="806233" cy="771179"/>
          </a:xfrm>
          <a:prstGeom prst="rect">
            <a:avLst/>
          </a:prstGeom>
        </p:spPr>
      </p:pic>
      <p:pic>
        <p:nvPicPr>
          <p:cNvPr id="17" name="Picture 16"/>
          <p:cNvPicPr>
            <a:picLocks noChangeAspect="1"/>
          </p:cNvPicPr>
          <p:nvPr/>
        </p:nvPicPr>
        <p:blipFill>
          <a:blip r:embed="rId3"/>
          <a:stretch>
            <a:fillRect/>
          </a:stretch>
        </p:blipFill>
        <p:spPr>
          <a:xfrm>
            <a:off x="117573" y="1491630"/>
            <a:ext cx="806233" cy="771179"/>
          </a:xfrm>
          <a:prstGeom prst="rect">
            <a:avLst/>
          </a:prstGeom>
        </p:spPr>
      </p:pic>
      <p:pic>
        <p:nvPicPr>
          <p:cNvPr id="22" name="Picture 21"/>
          <p:cNvPicPr>
            <a:picLocks noChangeAspect="1"/>
          </p:cNvPicPr>
          <p:nvPr/>
        </p:nvPicPr>
        <p:blipFill>
          <a:blip r:embed="rId3"/>
          <a:stretch>
            <a:fillRect/>
          </a:stretch>
        </p:blipFill>
        <p:spPr>
          <a:xfrm>
            <a:off x="117573" y="2355726"/>
            <a:ext cx="806233" cy="771179"/>
          </a:xfrm>
          <a:prstGeom prst="rect">
            <a:avLst/>
          </a:prstGeom>
        </p:spPr>
      </p:pic>
      <p:pic>
        <p:nvPicPr>
          <p:cNvPr id="26" name="Picture 25"/>
          <p:cNvPicPr>
            <a:picLocks noChangeAspect="1"/>
          </p:cNvPicPr>
          <p:nvPr/>
        </p:nvPicPr>
        <p:blipFill>
          <a:blip r:embed="rId3"/>
          <a:stretch>
            <a:fillRect/>
          </a:stretch>
        </p:blipFill>
        <p:spPr>
          <a:xfrm>
            <a:off x="107504" y="3219822"/>
            <a:ext cx="806233" cy="771179"/>
          </a:xfrm>
          <a:prstGeom prst="rect">
            <a:avLst/>
          </a:prstGeom>
        </p:spPr>
      </p:pic>
      <p:pic>
        <p:nvPicPr>
          <p:cNvPr id="27" name="Picture 26"/>
          <p:cNvPicPr>
            <a:picLocks noChangeAspect="1"/>
          </p:cNvPicPr>
          <p:nvPr/>
        </p:nvPicPr>
        <p:blipFill>
          <a:blip r:embed="rId3"/>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Ngân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Hà</a:t>
            </a:r>
            <a:endParaRPr lang="en-US" sz="2200" dirty="0">
              <a:solidFill>
                <a:prstClr val="black"/>
              </a:solidFill>
              <a:latin typeface="Times New Roman" pitchFamily="18" charset="0"/>
              <a:cs typeface="Times New Roman" pitchFamily="18" charset="0"/>
            </a:endParaRP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Thần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Nông</a:t>
            </a:r>
            <a:endParaRPr lang="en-US" sz="2200" dirty="0">
              <a:solidFill>
                <a:prstClr val="black"/>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Hôm</a:t>
            </a:r>
            <a:endParaRPr lang="en-US" sz="2200" dirty="0">
              <a:solidFill>
                <a:prstClr val="black"/>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Đại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Hùng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tinh</a:t>
            </a:r>
            <a:endParaRPr lang="en-US" sz="2200" dirty="0">
              <a:solidFill>
                <a:prstClr val="black"/>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dọc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ngang</a:t>
            </a:r>
            <a:endParaRPr lang="en-US" sz="2200" dirty="0">
              <a:solidFill>
                <a:prstClr val="black"/>
              </a:solidFill>
              <a:latin typeface="Times New Roman" pitchFamily="18" charset="0"/>
              <a:cs typeface="Times New Roman" pitchFamily="18" charset="0"/>
            </a:endParaRPr>
          </a:p>
        </p:txBody>
      </p:sp>
      <p:sp>
        <p:nvSpPr>
          <p:cNvPr id="6" name="TextBox 5"/>
          <p:cNvSpPr txBox="1"/>
          <p:nvPr/>
        </p:nvSpPr>
        <p:spPr>
          <a:xfrm>
            <a:off x="2871645" y="975383"/>
            <a:ext cx="326551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871645" y="1807080"/>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92610" y="2669757"/>
            <a:ext cx="326551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277167" y="3532434"/>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871645" y="4420052"/>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913440" y="788247"/>
            <a:ext cx="2016224" cy="4154984"/>
          </a:xfrm>
          <a:prstGeom prst="rect">
            <a:avLst/>
          </a:prstGeom>
          <a:solidFill>
            <a:schemeClr val="accent5">
              <a:lumMod val="20000"/>
              <a:lumOff val="80000"/>
            </a:schemeClr>
          </a:solid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NT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ngôi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sao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đều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Gợi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lên</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khung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cảnh</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lao</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động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nhộn</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nhip</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tươi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vui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sống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động</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dần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chuyển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sáng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771550"/>
            <a:ext cx="5184576" cy="2000548"/>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Nghệ thuật: </a:t>
            </a:r>
          </a:p>
          <a:p>
            <a:pPr algn="just"/>
            <a:r>
              <a:rPr lang="vi-VN" sz="2400" dirty="0">
                <a:latin typeface="Times New Roman" panose="02020603050405020304" pitchFamily="18" charset="0"/>
                <a:cs typeface="Times New Roman" panose="02020603050405020304" pitchFamily="18" charset="0"/>
              </a:rPr>
              <a:t>+ Nhân hóa “ngàn sao” biết làm việc</a:t>
            </a:r>
          </a:p>
          <a:p>
            <a:pPr algn="just"/>
            <a:r>
              <a:rPr lang="vi-VN" sz="2400" dirty="0">
                <a:latin typeface="Times New Roman" panose="02020603050405020304" pitchFamily="18" charset="0"/>
                <a:cs typeface="Times New Roman" panose="02020603050405020304" pitchFamily="18" charset="0"/>
              </a:rPr>
              <a:t>+ So sánh: Mặt trời lên giống như “chiếc quạt hồng”</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Sự </a:t>
            </a:r>
            <a:r>
              <a:rPr lang="vi-VN" sz="2400" dirty="0">
                <a:latin typeface="Times New Roman" panose="02020603050405020304" pitchFamily="18" charset="0"/>
                <a:cs typeface="Times New Roman" panose="02020603050405020304" pitchFamily="18" charset="0"/>
              </a:rPr>
              <a:t>đối lập</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đêm</a:t>
            </a:r>
            <a:r>
              <a:rPr lang="en-US" sz="2400" dirty="0" smtClean="0">
                <a:latin typeface="Times New Roman" panose="02020603050405020304" pitchFamily="18" charset="0"/>
                <a:cs typeface="Times New Roman" panose="02020603050405020304" pitchFamily="18" charset="0"/>
              </a:rPr>
              <a:t> &gt; &lt; </a:t>
            </a:r>
            <a:r>
              <a:rPr lang="en-US" sz="2400" dirty="0" err="1" smtClean="0">
                <a:latin typeface="Times New Roman" panose="02020603050405020304" pitchFamily="18" charset="0"/>
                <a:cs typeface="Times New Roman" panose="02020603050405020304" pitchFamily="18" charset="0"/>
              </a:rPr>
              <a:t>hừng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endParaRPr lang="vi-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1F6527A2-7DAA-9C97-4055-6CF47CEC1582}"/>
              </a:ext>
            </a:extLst>
          </p:cNvPr>
          <p:cNvSpPr txBox="1"/>
          <p:nvPr/>
        </p:nvSpPr>
        <p:spPr>
          <a:xfrm>
            <a:off x="5868144" y="787865"/>
            <a:ext cx="2949809" cy="2031325"/>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pic>
        <p:nvPicPr>
          <p:cNvPr id="5" name="Picture 4"/>
          <p:cNvPicPr>
            <a:picLocks noChangeAspect="1"/>
          </p:cNvPicPr>
          <p:nvPr/>
        </p:nvPicPr>
        <p:blipFill>
          <a:blip r:embed="rId3"/>
          <a:stretch>
            <a:fillRect/>
          </a:stretch>
        </p:blipFill>
        <p:spPr>
          <a:xfrm>
            <a:off x="5868144" y="2903116"/>
            <a:ext cx="2964725" cy="1972890"/>
          </a:xfrm>
          <a:prstGeom prst="rect">
            <a:avLst/>
          </a:prstGeom>
        </p:spPr>
      </p:pic>
      <p:sp>
        <p:nvSpPr>
          <p:cNvPr id="6" name="Rectangle 5"/>
          <p:cNvSpPr/>
          <p:nvPr/>
        </p:nvSpPr>
        <p:spPr>
          <a:xfrm>
            <a:off x="254263" y="2920065"/>
            <a:ext cx="5035074" cy="1938992"/>
          </a:xfrm>
          <a:prstGeom prst="rect">
            <a:avLst/>
          </a:prstGeom>
          <a:ln w="19050">
            <a:solidFill>
              <a:schemeClr val="accent5">
                <a:lumMod val="75000"/>
              </a:schemeClr>
            </a:solidFill>
            <a:prstDash val="lgDash"/>
          </a:ln>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cs typeface="Times New Roman" panose="02020603050405020304" pitchFamily="18" charset="0"/>
              </a:rPr>
              <a:t>Ngàn </a:t>
            </a:r>
            <a:r>
              <a:rPr lang="vi-VN" sz="2400" dirty="0">
                <a:solidFill>
                  <a:srgbClr val="FF0000"/>
                </a:solidFill>
                <a:latin typeface="Times New Roman" panose="02020603050405020304" pitchFamily="18" charset="0"/>
                <a:cs typeface="Times New Roman" panose="02020603050405020304" pitchFamily="18" charset="0"/>
              </a:rPr>
              <a:t>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4649" y="831334"/>
            <a:ext cx="3402498" cy="1082306"/>
          </a:xfrm>
          <a:prstGeom prst="rect">
            <a:avLst/>
          </a:prstGeom>
        </p:spPr>
      </p:pic>
      <p:sp>
        <p:nvSpPr>
          <p:cNvPr id="2" name="Rectangle 1"/>
          <p:cNvSpPr/>
          <p:nvPr/>
        </p:nvSpPr>
        <p:spPr>
          <a:xfrm>
            <a:off x="574392" y="1779662"/>
            <a:ext cx="3984311" cy="2862322"/>
          </a:xfrm>
          <a:prstGeom prst="rect">
            <a:avLst/>
          </a:prstGeom>
        </p:spPr>
        <p:txBody>
          <a:bodyPr wrap="square">
            <a:spAutoFit/>
          </a:bodyPr>
          <a:lstStyle/>
          <a:p>
            <a:pPr algn="just">
              <a:lnSpc>
                <a:spcPct val="150000"/>
              </a:lnSpc>
            </a:pPr>
            <a:r>
              <a:rPr lang="en-US" sz="2400" dirty="0" smtClean="0">
                <a:latin typeface="+mj-lt"/>
              </a:rPr>
              <a:t>- </a:t>
            </a:r>
            <a:r>
              <a:rPr lang="vi-VN" sz="2400" dirty="0" smtClean="0">
                <a:latin typeface="+mj-lt"/>
              </a:rPr>
              <a:t>Thơ </a:t>
            </a:r>
            <a:r>
              <a:rPr lang="vi-VN" sz="2400" dirty="0">
                <a:latin typeface="+mj-lt"/>
              </a:rPr>
              <a:t>5 chữ </a:t>
            </a:r>
          </a:p>
          <a:p>
            <a:pPr algn="just">
              <a:lnSpc>
                <a:spcPct val="150000"/>
              </a:lnSpc>
            </a:pPr>
            <a:r>
              <a:rPr lang="vi-VN" sz="2400" dirty="0">
                <a:latin typeface="+mj-lt"/>
              </a:rPr>
              <a:t>- Sử dụng nhiều biện pháp tu từ so sánh, liệt kê, nhân hóa,…</a:t>
            </a:r>
          </a:p>
          <a:p>
            <a:pPr algn="just">
              <a:lnSpc>
                <a:spcPct val="150000"/>
              </a:lnSpc>
            </a:pPr>
            <a:r>
              <a:rPr lang="vi-VN" sz="2400" dirty="0">
                <a:latin typeface="+mj-lt"/>
              </a:rPr>
              <a:t>- Ngôn ngữ thơ gần gũi, sinh động</a:t>
            </a:r>
            <a:endParaRPr lang="vi-VN" sz="2400" b="0" i="0" dirty="0">
              <a:effectLst/>
              <a:latin typeface="+mj-lt"/>
            </a:endParaRPr>
          </a:p>
        </p:txBody>
      </p:sp>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827584" y="699542"/>
            <a:ext cx="3298811" cy="1207803"/>
          </a:xfrm>
          <a:prstGeom prst="rect">
            <a:avLst/>
          </a:prstGeom>
        </p:spPr>
      </p:pic>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
        <p:nvSpPr>
          <p:cNvPr id="16" name="Rectangle 15"/>
          <p:cNvSpPr/>
          <p:nvPr/>
        </p:nvSpPr>
        <p:spPr>
          <a:xfrm>
            <a:off x="413109" y="1779662"/>
            <a:ext cx="3984311" cy="2862322"/>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la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gũi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thuộc</a:t>
            </a:r>
            <a:r>
              <a:rPr lang="en-US" sz="2400" dirty="0" smtClean="0">
                <a:latin typeface="Times New Roman" panose="02020603050405020304" pitchFamily="18" charset="0"/>
                <a:cs typeface="Times New Roman" panose="02020603050405020304" pitchFamily="18" charset="0"/>
              </a:rPr>
              <a:t>.</a:t>
            </a:r>
            <a:endParaRPr lang="vi-VN" sz="2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3187707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87"/>
            <a:ext cx="9144000" cy="5187296"/>
          </a:xfrm>
          <a:prstGeom prst="rect">
            <a:avLst/>
          </a:prstGeom>
        </p:spPr>
      </p:pic>
      <p:pic>
        <p:nvPicPr>
          <p:cNvPr id="5" name="Picture 4"/>
          <p:cNvPicPr>
            <a:picLocks noChangeAspect="1"/>
          </p:cNvPicPr>
          <p:nvPr/>
        </p:nvPicPr>
        <p:blipFill>
          <a:blip r:embed="rId3"/>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1602102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339"/>
            <a:ext cx="5580112" cy="2107363"/>
          </a:xfrm>
          <a:prstGeom prst="rect">
            <a:avLst/>
          </a:prstGeom>
        </p:spPr>
      </p:pic>
      <p:pic>
        <p:nvPicPr>
          <p:cNvPr id="5" name="Picture 4"/>
          <p:cNvPicPr>
            <a:picLocks noChangeAspect="1"/>
          </p:cNvPicPr>
          <p:nvPr/>
        </p:nvPicPr>
        <p:blipFill>
          <a:blip r:embed="rId3"/>
          <a:stretch>
            <a:fillRect/>
          </a:stretch>
        </p:blipFill>
        <p:spPr>
          <a:xfrm>
            <a:off x="4499992" y="2292264"/>
            <a:ext cx="4652559" cy="2851236"/>
          </a:xfrm>
          <a:prstGeom prst="rect">
            <a:avLst/>
          </a:prstGeom>
        </p:spPr>
      </p:pic>
      <p:pic>
        <p:nvPicPr>
          <p:cNvPr id="6" name="Picture 5"/>
          <p:cNvPicPr>
            <a:picLocks noChangeAspect="1"/>
          </p:cNvPicPr>
          <p:nvPr/>
        </p:nvPicPr>
        <p:blipFill>
          <a:blip r:embed="rId4"/>
          <a:stretch>
            <a:fillRect/>
          </a:stretch>
        </p:blipFill>
        <p:spPr>
          <a:xfrm>
            <a:off x="1" y="2263180"/>
            <a:ext cx="4355976" cy="2880320"/>
          </a:xfrm>
          <a:prstGeom prst="rect">
            <a:avLst/>
          </a:prstGeom>
        </p:spPr>
      </p:pic>
      <p:pic>
        <p:nvPicPr>
          <p:cNvPr id="7" name="Picture 6"/>
          <p:cNvPicPr>
            <a:picLocks noChangeAspect="1"/>
          </p:cNvPicPr>
          <p:nvPr/>
        </p:nvPicPr>
        <p:blipFill>
          <a:blip r:embed="rId5"/>
          <a:stretch>
            <a:fillRect/>
          </a:stretch>
        </p:blipFill>
        <p:spPr>
          <a:xfrm>
            <a:off x="2858596" y="157974"/>
            <a:ext cx="6293955" cy="1372006"/>
          </a:xfrm>
          <a:prstGeom prst="rect">
            <a:avLst/>
          </a:prstGeom>
        </p:spPr>
      </p:pic>
    </p:spTree>
    <p:extLst>
      <p:ext uri="{BB962C8B-B14F-4D97-AF65-F5344CB8AC3E}">
        <p14:creationId xmlns:p14="http://schemas.microsoft.com/office/powerpoint/2010/main" val="342121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266209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MAI</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4996893" y="2387236"/>
            <a:ext cx="2938097" cy="2200737"/>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4649300" cy="5400600"/>
          </a:xfrm>
          <a:prstGeom prst="rect">
            <a:avLst/>
          </a:prstGeom>
        </p:spPr>
      </p:pic>
      <p:sp>
        <p:nvSpPr>
          <p:cNvPr id="4" name="Rectangle 3"/>
          <p:cNvSpPr/>
          <p:nvPr/>
        </p:nvSpPr>
        <p:spPr>
          <a:xfrm>
            <a:off x="4427984" y="1347614"/>
            <a:ext cx="4572000" cy="2034916"/>
          </a:xfrm>
          <a:prstGeom prst="rect">
            <a:avLst/>
          </a:prstGeom>
        </p:spPr>
        <p:txBody>
          <a:bodyPr>
            <a:spAutoFit/>
          </a:bodyPr>
          <a:lstStyle/>
          <a:p>
            <a:pPr algn="just">
              <a:lnSpc>
                <a:spcPct val="115000"/>
              </a:lnSpc>
              <a:spcAft>
                <a:spcPts val="0"/>
              </a:spcAft>
              <a:tabLst>
                <a:tab pos="90170" algn="l"/>
                <a:tab pos="18034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674" y="337"/>
            <a:ext cx="2708399" cy="3957532"/>
          </a:xfrm>
          <a:prstGeom prst="rect">
            <a:avLst/>
          </a:prstGeom>
        </p:spPr>
      </p:pic>
      <p:sp>
        <p:nvSpPr>
          <p:cNvPr id="4" name="Rectangle 3"/>
          <p:cNvSpPr/>
          <p:nvPr/>
        </p:nvSpPr>
        <p:spPr>
          <a:xfrm>
            <a:off x="3875975" y="1382694"/>
            <a:ext cx="4630142" cy="1107849"/>
          </a:xfrm>
          <a:prstGeom prst="rect">
            <a:avLst/>
          </a:prstGeom>
          <a:noFill/>
        </p:spPr>
        <p:txBody>
          <a:bodyPr wrap="none" lIns="91422" tIns="45711" rIns="91422" bIns="45711">
            <a:spAutoFit/>
          </a:bodyPr>
          <a:lstStyle/>
          <a:p>
            <a:pPr algn="ctr" defTabSz="914188"/>
            <a:r>
              <a:rPr lang="en-US" sz="6599"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873" y="1784485"/>
            <a:ext cx="2039690" cy="13892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715" y="2401183"/>
            <a:ext cx="1485680" cy="155668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19" name="Rectangle 18"/>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05" y="1902865"/>
            <a:ext cx="609521" cy="457140"/>
          </a:xfrm>
          <a:prstGeom prst="rect">
            <a:avLst/>
          </a:prstGeom>
        </p:spPr>
      </p:pic>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5583" y="331923"/>
            <a:ext cx="2476178" cy="2857128"/>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09" y="2476031"/>
            <a:ext cx="1682911" cy="126218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292" y="1713788"/>
            <a:ext cx="1580944" cy="1524482"/>
          </a:xfrm>
          <a:prstGeom prst="rect">
            <a:avLst/>
          </a:prstGeom>
        </p:spPr>
      </p:pic>
      <p:sp>
        <p:nvSpPr>
          <p:cNvPr id="9" name="Rounded Rectangular Callout 8"/>
          <p:cNvSpPr/>
          <p:nvPr/>
        </p:nvSpPr>
        <p:spPr>
          <a:xfrm>
            <a:off x="4241463" y="2270948"/>
            <a:ext cx="3409506" cy="1009162"/>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2571891" y="957475"/>
            <a:ext cx="3022655" cy="100577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2486" y="2943178"/>
            <a:ext cx="3123793" cy="79503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405501" y="306786"/>
            <a:ext cx="4893798" cy="545059"/>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7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402" y="2017927"/>
            <a:ext cx="1682911" cy="1262184"/>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17" name="Rounded Rectangular Callout 16"/>
          <p:cNvSpPr/>
          <p:nvPr/>
        </p:nvSpPr>
        <p:spPr>
          <a:xfrm>
            <a:off x="185205" y="2826809"/>
            <a:ext cx="3409506" cy="1009162"/>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24" name="Rectangle 23"/>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43" y="-67413"/>
            <a:ext cx="609521" cy="45714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43" y="906112"/>
            <a:ext cx="609521" cy="45714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5899" y="906112"/>
            <a:ext cx="609521" cy="45714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465" y="876037"/>
            <a:ext cx="609521" cy="45714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5899" y="335"/>
            <a:ext cx="609521" cy="457140"/>
          </a:xfrm>
          <a:prstGeom prst="rect">
            <a:avLst/>
          </a:prstGeom>
        </p:spPr>
      </p:pic>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trâu</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pPr>
            <a:r>
              <a:rPr lang="vi-VN" sz="24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ong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lợn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cò</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r>
              <a:rPr lang="vi-VN" sz="2800" b="1" dirty="0">
                <a:solidFill>
                  <a:srgbClr val="FF0000"/>
                </a:solidFill>
                <a:latin typeface="Times New Roman" pitchFamily="18" charset="0"/>
                <a:cs typeface="Times New Roman" pitchFamily="18" charset="0"/>
              </a:rPr>
              <a:t>Bài thơ Ngàn sao làm việc được viết theo thể loại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4 </a:t>
            </a:r>
            <a:r>
              <a:rPr lang="en-US" sz="2400" b="1" dirty="0" err="1" smtClean="0">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năm</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lục</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bát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tự</a:t>
            </a:r>
            <a:r>
              <a:rPr lang="en-US" sz="2400" b="1" dirty="0" smtClean="0">
                <a:solidFill>
                  <a:prstClr val="white"/>
                </a:solidFill>
                <a:latin typeface="Times New Roman" panose="02020603050405020304" pitchFamily="18" charset="0"/>
                <a:cs typeface="Times New Roman" panose="02020603050405020304" pitchFamily="18" charset="0"/>
              </a:rPr>
              <a:t> do</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Ngân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Thần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algn="just" defTabSz="914377" eaLnBrk="0" fontAlgn="base" hangingPunct="0">
              <a:spcBef>
                <a:spcPct val="0"/>
              </a:spcBef>
              <a:spcAft>
                <a:spcPct val="0"/>
              </a:spcAft>
              <a:defRPr/>
            </a:pPr>
            <a:r>
              <a:rPr lang="en-US" sz="2400" b="1" dirty="0" err="1" smtClean="0">
                <a:solidFill>
                  <a:srgbClr val="FF0000"/>
                </a:solidFill>
                <a:latin typeface="Times New Roman" pitchFamily="18" charset="0"/>
                <a:cs typeface="Times New Roman" pitchFamily="18" charset="0"/>
              </a:rPr>
              <a:t>Đâu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láy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xuất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err="1" smtClean="0">
                <a:solidFill>
                  <a:prstClr val="white"/>
                </a:solidFill>
                <a:latin typeface="Times New Roman" panose="02020603050405020304" pitchFamily="18" charset="0"/>
                <a:cs typeface="Times New Roman" panose="02020603050405020304" pitchFamily="18" charset="0"/>
              </a:rPr>
              <a:t>Bầu</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trời</a:t>
            </a:r>
            <a:r>
              <a:rPr lang="en-US" b="1" dirty="0">
                <a:solidFill>
                  <a:prstClr val="white"/>
                </a:solidFill>
                <a:latin typeface="Times New Roman" panose="02020603050405020304" pitchFamily="18" charset="0"/>
                <a:cs typeface="Times New Roman" panose="02020603050405020304" pitchFamily="18" charset="0"/>
              </a:rPr>
              <a:t>,</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rộn</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rã</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đủng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đỉnh</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smtClean="0">
                <a:solidFill>
                  <a:prstClr val="white"/>
                </a:solidFill>
                <a:latin typeface="Times New Roman" panose="02020603050405020304" pitchFamily="18" charset="0"/>
                <a:cs typeface="Times New Roman" panose="02020603050405020304" pitchFamily="18" charset="0"/>
              </a:rPr>
              <a:t>Quạt</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hồng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nao</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nao</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rời</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rợi</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646313"/>
          </a:xfrm>
          <a:prstGeom prst="rect">
            <a:avLst/>
          </a:prstGeom>
        </p:spPr>
        <p:txBody>
          <a:bodyPr wrap="square" lIns="91422" tIns="45711" rIns="91422" bIns="45711">
            <a:spAutoFit/>
          </a:bodyPr>
          <a:lstStyle/>
          <a:p>
            <a:pPr lvl="0" defTabSz="914188">
              <a:defRPr/>
            </a:pPr>
            <a:r>
              <a:rPr lang="vi-VN" b="1" dirty="0">
                <a:solidFill>
                  <a:schemeClr val="bg1"/>
                </a:solidFill>
                <a:latin typeface="Times New Roman" panose="02020603050405020304" pitchFamily="18" charset="0"/>
                <a:cs typeface="Times New Roman" panose="02020603050405020304" pitchFamily="18" charset="0"/>
              </a:rPr>
              <a:t>C. </a:t>
            </a:r>
            <a:r>
              <a:rPr lang="en-US" b="1" dirty="0" err="1">
                <a:solidFill>
                  <a:schemeClr val="bg1"/>
                </a:solidFill>
                <a:latin typeface="Times New Roman" pitchFamily="18" charset="0"/>
                <a:cs typeface="Times New Roman" pitchFamily="18" charset="0"/>
                <a:sym typeface="Arial"/>
              </a:rPr>
              <a:t>Đủng</a:t>
            </a:r>
            <a:r>
              <a:rPr lang="en-US" b="1" dirty="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đỉnh</a:t>
            </a:r>
            <a:r>
              <a:rPr lang="en-US" b="1" dirty="0" smtClean="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lồng</a:t>
            </a:r>
            <a:r>
              <a:rPr lang="en-US" b="1" dirty="0" smtClean="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lộng</a:t>
            </a:r>
            <a:r>
              <a:rPr lang="en-US" b="1" dirty="0" smtClean="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rộn</a:t>
            </a:r>
            <a:r>
              <a:rPr lang="en-US" b="1" dirty="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rã</a:t>
            </a:r>
            <a:r>
              <a:rPr lang="en-US" b="1" dirty="0" smtClean="0">
                <a:solidFill>
                  <a:schemeClr val="bg1"/>
                </a:solidFill>
                <a:latin typeface="Times New Roman" pitchFamily="18" charset="0"/>
                <a:cs typeface="Times New Roman" pitchFamily="18" charset="0"/>
                <a:sym typeface="Arial"/>
              </a:rPr>
              <a:t>…</a:t>
            </a:r>
            <a:endParaRPr lang="en-US" b="1" dirty="0">
              <a:solidFill>
                <a:schemeClr val="bg1"/>
              </a:solidFill>
              <a:latin typeface="Times New Roman" pitchFamily="18" charset="0"/>
              <a:cs typeface="Times New Roman" pitchFamily="18" charset="0"/>
              <a:sym typeface="Arial"/>
            </a:endParaRPr>
          </a:p>
          <a:p>
            <a:pPr defTabSz="914188">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err="1" smtClean="0">
                <a:solidFill>
                  <a:prstClr val="white"/>
                </a:solidFill>
                <a:latin typeface="Times New Roman" panose="02020603050405020304" pitchFamily="18" charset="0"/>
                <a:cs typeface="Times New Roman" panose="02020603050405020304" pitchFamily="18" charset="0"/>
              </a:rPr>
              <a:t>Làm</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việc</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lồng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lộng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rộn</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rã</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Thần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a:t>
            </a:r>
            <a:r>
              <a:rPr lang="en-US" sz="2400" b="1" dirty="0" err="1" smtClean="0">
                <a:solidFill>
                  <a:srgbClr val="FF0000"/>
                </a:solidFill>
                <a:latin typeface="Times New Roman" pitchFamily="18" charset="0"/>
                <a:cs typeface="Times New Roman" pitchFamily="18" charset="0"/>
              </a:rPr>
              <a:t>chiếc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bằng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vàng</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Ngân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Đại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Hùng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tinh</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r>
              <a:rPr lang="vi-VN" sz="2400" b="1" dirty="0">
                <a:solidFill>
                  <a:srgbClr val="FF0000"/>
                </a:solidFill>
              </a:rPr>
              <a:t>Hai câu thơ: </a:t>
            </a:r>
            <a:r>
              <a:rPr lang="vi-VN" sz="2400" b="1" dirty="0" smtClean="0">
                <a:solidFill>
                  <a:srgbClr val="FF0000"/>
                </a:solidFill>
              </a:rPr>
              <a:t>“</a:t>
            </a:r>
            <a:r>
              <a:rPr lang="en-US" sz="2400" b="1" dirty="0" err="1" smtClean="0">
                <a:solidFill>
                  <a:srgbClr val="FF0000"/>
                </a:solidFill>
              </a:rPr>
              <a:t>Ngàn</a:t>
            </a:r>
            <a:r>
              <a:rPr lang="en-US" sz="2400" b="1" dirty="0" smtClean="0">
                <a:solidFill>
                  <a:srgbClr val="FF0000"/>
                </a:solidFill>
              </a:rPr>
              <a:t> </a:t>
            </a:r>
            <a:r>
              <a:rPr lang="en-US" sz="2400" b="1" dirty="0" err="1" smtClean="0">
                <a:solidFill>
                  <a:srgbClr val="FF0000"/>
                </a:solidFill>
              </a:rPr>
              <a:t>sao</a:t>
            </a:r>
            <a:r>
              <a:rPr lang="en-US" sz="2400" b="1" dirty="0" smtClean="0">
                <a:solidFill>
                  <a:srgbClr val="FF0000"/>
                </a:solidFill>
              </a:rPr>
              <a:t> </a:t>
            </a:r>
            <a:r>
              <a:rPr lang="en-US" sz="2400" b="1" dirty="0" err="1" smtClean="0">
                <a:solidFill>
                  <a:srgbClr val="FF0000"/>
                </a:solidFill>
              </a:rPr>
              <a:t>vui</a:t>
            </a:r>
            <a:r>
              <a:rPr lang="en-US" sz="2400" b="1" dirty="0" smtClean="0">
                <a:solidFill>
                  <a:srgbClr val="FF0000"/>
                </a:solidFill>
              </a:rPr>
              <a:t> </a:t>
            </a:r>
            <a:r>
              <a:rPr lang="en-US" sz="2400" b="1" dirty="0" err="1" smtClean="0">
                <a:solidFill>
                  <a:srgbClr val="FF0000"/>
                </a:solidFill>
              </a:rPr>
              <a:t>làm</a:t>
            </a:r>
            <a:r>
              <a:rPr lang="en-US" sz="2400" b="1" dirty="0" smtClean="0">
                <a:solidFill>
                  <a:srgbClr val="FF0000"/>
                </a:solidFill>
              </a:rPr>
              <a:t> </a:t>
            </a:r>
            <a:r>
              <a:rPr lang="en-US" sz="2400" b="1" dirty="0" err="1" smtClean="0">
                <a:solidFill>
                  <a:srgbClr val="FF0000"/>
                </a:solidFill>
              </a:rPr>
              <a:t>việc</a:t>
            </a:r>
            <a:r>
              <a:rPr lang="en-US" sz="2400" b="1" dirty="0" smtClean="0">
                <a:solidFill>
                  <a:srgbClr val="FF0000"/>
                </a:solidFill>
              </a:rPr>
              <a:t>/ </a:t>
            </a:r>
            <a:r>
              <a:rPr lang="en-US" sz="2400" b="1" dirty="0" err="1" smtClean="0">
                <a:solidFill>
                  <a:srgbClr val="FF0000"/>
                </a:solidFill>
              </a:rPr>
              <a:t>Mãi</a:t>
            </a:r>
            <a:r>
              <a:rPr lang="en-US" sz="2400" b="1" dirty="0" smtClean="0">
                <a:solidFill>
                  <a:srgbClr val="FF0000"/>
                </a:solidFill>
              </a:rPr>
              <a:t> </a:t>
            </a:r>
            <a:r>
              <a:rPr lang="en-US" sz="2400" b="1" dirty="0" err="1" smtClean="0">
                <a:solidFill>
                  <a:srgbClr val="FF0000"/>
                </a:solidFill>
              </a:rPr>
              <a:t>đến</a:t>
            </a:r>
            <a:r>
              <a:rPr lang="en-US" sz="2400" b="1" dirty="0" smtClean="0">
                <a:solidFill>
                  <a:srgbClr val="FF0000"/>
                </a:solidFill>
              </a:rPr>
              <a:t> </a:t>
            </a:r>
            <a:r>
              <a:rPr lang="en-US" sz="2400" b="1" dirty="0" err="1" smtClean="0">
                <a:solidFill>
                  <a:srgbClr val="FF0000"/>
                </a:solidFill>
              </a:rPr>
              <a:t>lúc</a:t>
            </a:r>
            <a:r>
              <a:rPr lang="en-US" sz="2400" b="1" dirty="0" smtClean="0">
                <a:solidFill>
                  <a:srgbClr val="FF0000"/>
                </a:solidFill>
              </a:rPr>
              <a:t> </a:t>
            </a:r>
            <a:r>
              <a:rPr lang="en-US" sz="2400" b="1" dirty="0" err="1" smtClean="0">
                <a:solidFill>
                  <a:srgbClr val="FF0000"/>
                </a:solidFill>
              </a:rPr>
              <a:t>hừng</a:t>
            </a:r>
            <a:r>
              <a:rPr lang="en-US" sz="2400" b="1" dirty="0" smtClean="0">
                <a:solidFill>
                  <a:srgbClr val="FF0000"/>
                </a:solidFill>
              </a:rPr>
              <a:t> </a:t>
            </a:r>
            <a:r>
              <a:rPr lang="en-US" sz="2400" b="1" dirty="0" err="1" smtClean="0">
                <a:solidFill>
                  <a:srgbClr val="FF0000"/>
                </a:solidFill>
              </a:rPr>
              <a:t>đông</a:t>
            </a:r>
            <a:r>
              <a:rPr lang="vi-VN" sz="2400" b="1" dirty="0" smtClean="0">
                <a:solidFill>
                  <a:srgbClr val="FF0000"/>
                </a:solidFill>
              </a:rPr>
              <a:t>” </a:t>
            </a:r>
            <a:r>
              <a:rPr lang="vi-VN" sz="2400" b="1" dirty="0">
                <a:solidFill>
                  <a:srgbClr val="FF0000"/>
                </a:solidFill>
              </a:rPr>
              <a:t>sử dụng phép tu từ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So </a:t>
            </a:r>
            <a:r>
              <a:rPr lang="en-US" sz="2400" b="1" dirty="0" err="1" smtClean="0">
                <a:solidFill>
                  <a:prstClr val="white"/>
                </a:solidFill>
                <a:latin typeface="Times New Roman" panose="02020603050405020304" pitchFamily="18" charset="0"/>
                <a:cs typeface="Times New Roman" panose="02020603050405020304" pitchFamily="18" charset="0"/>
              </a:rPr>
              <a:t>sánh</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lập</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lập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nhân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hóa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Nhân </a:t>
            </a:r>
            <a:r>
              <a:rPr lang="vi-VN" sz="2400" b="1" dirty="0" smtClean="0">
                <a:solidFill>
                  <a:prstClr val="white"/>
                </a:solidFill>
                <a:latin typeface="Times New Roman" panose="02020603050405020304" pitchFamily="18" charset="0"/>
                <a:cs typeface="Times New Roman" panose="02020603050405020304" pitchFamily="18" charset="0"/>
              </a:rPr>
              <a:t>hóa</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điệp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từ</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Nói quá</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446229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THẦN NÔNG</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156176" y="3046241"/>
            <a:ext cx="2466975" cy="1847850"/>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92" y="-92546"/>
            <a:ext cx="4649300" cy="5400600"/>
          </a:xfrm>
          <a:prstGeom prst="rect">
            <a:avLst/>
          </a:prstGeom>
        </p:spPr>
      </p:pic>
      <p:pic>
        <p:nvPicPr>
          <p:cNvPr id="3" name="Picture 2"/>
          <p:cNvPicPr>
            <a:picLocks noChangeAspect="1"/>
          </p:cNvPicPr>
          <p:nvPr/>
        </p:nvPicPr>
        <p:blipFill>
          <a:blip r:embed="rId5"/>
          <a:stretch>
            <a:fillRect/>
          </a:stretch>
        </p:blipFill>
        <p:spPr>
          <a:xfrm>
            <a:off x="3563888" y="1203598"/>
            <a:ext cx="6133108" cy="1072989"/>
          </a:xfrm>
          <a:prstGeom prst="rect">
            <a:avLst/>
          </a:prstGeom>
        </p:spPr>
      </p:pic>
      <p:sp>
        <p:nvSpPr>
          <p:cNvPr id="8" name="TextBox 7"/>
          <p:cNvSpPr txBox="1"/>
          <p:nvPr/>
        </p:nvSpPr>
        <p:spPr>
          <a:xfrm>
            <a:off x="6585394" y="2146089"/>
            <a:ext cx="1944216" cy="461665"/>
          </a:xfrm>
          <a:prstGeom prst="rect">
            <a:avLst/>
          </a:prstGeom>
          <a:noFill/>
        </p:spPr>
        <p:txBody>
          <a:bodyPr wrap="square" rtlCol="0">
            <a:spAutoFit/>
          </a:bodyPr>
          <a:lstStyle/>
          <a:p>
            <a:pPr algn="ctr"/>
            <a:r>
              <a:rPr lang="vi-VN" sz="2400" dirty="0" smtClean="0">
                <a:latin typeface="Times New Roman" panose="02020603050405020304" pitchFamily="18" charset="0"/>
                <a:cs typeface="Times New Roman" panose="02020603050405020304" pitchFamily="18" charset="0"/>
              </a:rPr>
              <a:t>- Võ Quảng-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036778" y="-28046"/>
            <a:ext cx="6106347" cy="5171546"/>
          </a:xfrm>
          <a:prstGeom prst="rect">
            <a:avLst/>
          </a:prstGeom>
        </p:spPr>
      </p:pic>
      <p:sp>
        <p:nvSpPr>
          <p:cNvPr id="34" name="Rectangle 33">
            <a:extLst>
              <a:ext uri="{FF2B5EF4-FFF2-40B4-BE49-F238E27FC236}">
                <a16:creationId xmlns=""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6" name="Rounded Rectangle 35"/>
          <p:cNvSpPr/>
          <p:nvPr/>
        </p:nvSpPr>
        <p:spPr>
          <a:xfrm>
            <a:off x="232186" y="356922"/>
            <a:ext cx="4411822" cy="4433284"/>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65" name="Group 64"/>
          <p:cNvGrpSpPr/>
          <p:nvPr/>
        </p:nvGrpSpPr>
        <p:grpSpPr>
          <a:xfrm>
            <a:off x="102460" y="728806"/>
            <a:ext cx="3397062" cy="396451"/>
            <a:chOff x="2840539" y="3818711"/>
            <a:chExt cx="9866322" cy="1057198"/>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9866322" cy="989709"/>
              <a:chOff x="2840539" y="3733800"/>
              <a:chExt cx="9866322" cy="989709"/>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0" name="Rectangle 69"/>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a:t>
                </a:r>
                <a:r>
                  <a:rPr lang="en-US" b="1" i="1" kern="0" dirty="0" smtClean="0">
                    <a:solidFill>
                      <a:srgbClr val="000000"/>
                    </a:solidFill>
                    <a:latin typeface="Times New Roman" pitchFamily="18" charset="0"/>
                    <a:cs typeface="Times New Roman" pitchFamily="18" charset="0"/>
                  </a:rPr>
                  <a:t>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71" name="TextBox 70"/>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102460" y="1995686"/>
            <a:ext cx="5620454" cy="404871"/>
            <a:chOff x="2840539" y="3818711"/>
            <a:chExt cx="16323882" cy="107962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12139"/>
              <a:chOff x="2840539" y="3733800"/>
              <a:chExt cx="16323882" cy="1012139"/>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8" name="Rectangle 77"/>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79" name="TextBox 78"/>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102460" y="3363838"/>
            <a:ext cx="3246380" cy="455055"/>
            <a:chOff x="2840539" y="3818711"/>
            <a:chExt cx="9428687" cy="1061390"/>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928772"/>
              <a:chOff x="2840539" y="3798929"/>
              <a:chExt cx="9428687" cy="928772"/>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5" name="Rectangle 84"/>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2"/>
                <a:ext cx="1418424" cy="861446"/>
              </a:xfrm>
              <a:prstGeom prst="rect">
                <a:avLst/>
              </a:prstGeom>
              <a:noFill/>
            </p:spPr>
            <p:txBody>
              <a:bodyPr wrap="squar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413809" y="1059582"/>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Đọc</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chú</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Tì</a:t>
            </a:r>
            <a:r>
              <a:rPr lang="en-US" b="1" i="1" dirty="0" err="1" smtClean="0">
                <a:solidFill>
                  <a:srgbClr val="FFFFFF"/>
                </a:solidFill>
                <a:latin typeface="Times New Roman" pitchFamily="18" charset="0"/>
                <a:cs typeface="Times New Roman" pitchFamily="18" charset="0"/>
              </a:rPr>
              <a:t>m</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hiểu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88" name="Rectangle 87"/>
          <p:cNvSpPr/>
          <p:nvPr/>
        </p:nvSpPr>
        <p:spPr>
          <a:xfrm>
            <a:off x="359615" y="3792547"/>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Nghệ</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thuật</a:t>
            </a:r>
            <a:endParaRPr lang="en-US" b="1" i="1" dirty="0" smtClean="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defTabSz="814005">
              <a:lnSpc>
                <a:spcPct val="150000"/>
              </a:lnSpc>
            </a:pPr>
            <a:endParaRPr lang="en-US" b="1" i="1" dirty="0">
              <a:solidFill>
                <a:srgbClr val="FFFFFF"/>
              </a:solidFill>
              <a:latin typeface="Times New Roman" pitchFamily="18" charset="0"/>
              <a:cs typeface="Times New Roman" pitchFamily="18" charset="0"/>
            </a:endParaRPr>
          </a:p>
        </p:txBody>
      </p:sp>
      <p:sp>
        <p:nvSpPr>
          <p:cNvPr id="89" name="Rectangle 88"/>
          <p:cNvSpPr/>
          <p:nvPr/>
        </p:nvSpPr>
        <p:spPr>
          <a:xfrm>
            <a:off x="282091" y="2890091"/>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smtClean="0">
                <a:solidFill>
                  <a:srgbClr val="FFFFFF"/>
                </a:solidFill>
                <a:latin typeface="Times New Roman" pitchFamily="18" charset="0"/>
                <a:cs typeface="Times New Roman" pitchFamily="18" charset="0"/>
              </a:rPr>
              <a:t>2. </a:t>
            </a:r>
            <a:r>
              <a:rPr lang="en-US" b="1" i="1" dirty="0" err="1" smtClean="0">
                <a:solidFill>
                  <a:srgbClr val="FFFFFF"/>
                </a:solidFill>
                <a:latin typeface="Times New Roman" pitchFamily="18" charset="0"/>
                <a:cs typeface="Times New Roman" pitchFamily="18" charset="0"/>
              </a:rPr>
              <a:t>Khung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cảnh</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bầu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trời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đêm</a:t>
            </a:r>
            <a:endParaRPr lang="en-US" b="1" i="1" dirty="0">
              <a:solidFill>
                <a:srgbClr val="FFFFFF"/>
              </a:solidFill>
              <a:latin typeface="Times New Roman" pitchFamily="18" charset="0"/>
              <a:cs typeface="Times New Roman" pitchFamily="18" charset="0"/>
            </a:endParaRPr>
          </a:p>
        </p:txBody>
      </p:sp>
      <p:sp>
        <p:nvSpPr>
          <p:cNvPr id="90" name="Rectangle 89"/>
          <p:cNvSpPr/>
          <p:nvPr/>
        </p:nvSpPr>
        <p:spPr>
          <a:xfrm>
            <a:off x="282091" y="2480657"/>
            <a:ext cx="6610064" cy="278225"/>
          </a:xfrm>
          <a:prstGeom prst="rect">
            <a:avLst/>
          </a:prstGeom>
        </p:spPr>
        <p:txBody>
          <a:bodyPr wrap="square" lIns="34238" tIns="17117" rIns="34238" bIns="17117">
            <a:spAutoFit/>
          </a:bodyPr>
          <a:lstStyle/>
          <a:p>
            <a:pPr marL="0" lvl="1" indent="-277817" defTabSz="814005">
              <a:lnSpc>
                <a:spcPts val="1875"/>
              </a:lnSpc>
              <a:buFont typeface="+mj-lt"/>
              <a:buAutoNum type="arabicPeriod"/>
            </a:pPr>
            <a:r>
              <a:rPr lang="en-US" b="1" i="1" dirty="0" err="1" smtClean="0">
                <a:solidFill>
                  <a:srgbClr val="FFFFFF"/>
                </a:solidFill>
                <a:latin typeface="Times New Roman" pitchFamily="18" charset="0"/>
                <a:cs typeface="Times New Roman" pitchFamily="18" charset="0"/>
              </a:rPr>
              <a:t>Khung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cảnh</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làng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quê</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khi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trời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chuyển</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tối</a:t>
            </a:r>
            <a:endParaRPr lang="en-US"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99808" y="29461"/>
            <a:ext cx="4076922" cy="4735730"/>
          </a:xfrm>
          <a:prstGeom prst="rect">
            <a:avLst/>
          </a:prstGeom>
        </p:spPr>
      </p:pic>
      <p:sp>
        <p:nvSpPr>
          <p:cNvPr id="16" name="TextBox 15"/>
          <p:cNvSpPr txBox="1"/>
          <p:nvPr/>
        </p:nvSpPr>
        <p:spPr>
          <a:xfrm>
            <a:off x="827584" y="1635646"/>
            <a:ext cx="2952328" cy="1754326"/>
          </a:xfrm>
          <a:prstGeom prst="rect">
            <a:avLst/>
          </a:prstGeom>
          <a:noFill/>
        </p:spPr>
        <p:txBody>
          <a:bodyPr wrap="square" rtlCol="0">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520" y="15650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TextBox 11"/>
          <p:cNvSpPr txBox="1"/>
          <p:nvPr/>
        </p:nvSpPr>
        <p:spPr>
          <a:xfrm>
            <a:off x="3445594" y="731139"/>
            <a:ext cx="5662588" cy="446276"/>
          </a:xfrm>
          <a:prstGeom prst="rect">
            <a:avLst/>
          </a:prstGeom>
          <a:solidFill>
            <a:schemeClr val="accent4">
              <a:lumMod val="40000"/>
              <a:lumOff val="60000"/>
            </a:schemeClr>
          </a:solidFill>
        </p:spPr>
        <p:txBody>
          <a:bodyPr wrap="square" rtlCol="0">
            <a:spAutoFit/>
          </a:bodyPr>
          <a:lstStyle/>
          <a:p>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Võ</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(1920 - 2007) </a:t>
            </a:r>
            <a:r>
              <a:rPr lang="en-US" sz="2300" dirty="0" err="1">
                <a:solidFill>
                  <a:schemeClr val="bg1"/>
                </a:solidFill>
                <a:latin typeface="Times New Roman" panose="02020603050405020304" pitchFamily="18" charset="0"/>
                <a:cs typeface="Times New Roman" panose="02020603050405020304" pitchFamily="18" charset="0"/>
              </a:rPr>
              <a:t>quê</a:t>
            </a:r>
            <a:r>
              <a:rPr lang="en-US" sz="2300" dirty="0">
                <a:solidFill>
                  <a:schemeClr val="bg1"/>
                </a:solidFill>
                <a:latin typeface="Times New Roman" panose="02020603050405020304" pitchFamily="18" charset="0"/>
                <a:cs typeface="Times New Roman" panose="02020603050405020304" pitchFamily="18" charset="0"/>
              </a:rPr>
              <a:t> ở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3445594" y="1344496"/>
            <a:ext cx="5662588" cy="1200329"/>
          </a:xfrm>
          <a:prstGeom prst="rect">
            <a:avLst/>
          </a:prstGeom>
          <a:solidFill>
            <a:schemeClr val="accent5">
              <a:lumMod val="20000"/>
              <a:lumOff val="80000"/>
            </a:schemeClr>
          </a:solid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năng</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ô</a:t>
            </a:r>
            <a:r>
              <a:rPr lang="vi-VN" sz="2400" dirty="0" smtClean="0">
                <a:latin typeface="Times New Roman" panose="02020603050405020304" pitchFamily="18" charset="0"/>
                <a:cs typeface="Times New Roman" panose="02020603050405020304" pitchFamily="18" charset="0"/>
              </a:rPr>
              <a:t>ng </a:t>
            </a:r>
            <a:r>
              <a:rPr lang="vi-VN" sz="2400" dirty="0">
                <a:latin typeface="Times New Roman" panose="02020603050405020304" pitchFamily="18" charset="0"/>
                <a:cs typeface="Times New Roman" panose="02020603050405020304" pitchFamily="18" charset="0"/>
              </a:rPr>
              <a:t>sáng tác thơ, văn, kịch bản phim hoạt hình, viết lý luận về văn học thiếu nhi.</a:t>
            </a:r>
            <a:endParaRPr lang="en-US" sz="2300" i="1" dirty="0">
              <a:latin typeface="Times New Roman" pitchFamily="18" charset="0"/>
              <a:cs typeface="Times New Roman" pitchFamily="18" charset="0"/>
            </a:endParaRPr>
          </a:p>
        </p:txBody>
      </p:sp>
      <p:sp>
        <p:nvSpPr>
          <p:cNvPr id="14" name="TextBox 13"/>
          <p:cNvSpPr txBox="1"/>
          <p:nvPr/>
        </p:nvSpPr>
        <p:spPr>
          <a:xfrm>
            <a:off x="3445594" y="2723846"/>
            <a:ext cx="5662588" cy="1200329"/>
          </a:xfrm>
          <a:prstGeom prst="rect">
            <a:avLst/>
          </a:prstGeom>
          <a:solidFill>
            <a:schemeClr val="accent6">
              <a:lumMod val="20000"/>
              <a:lumOff val="80000"/>
            </a:schemeClr>
          </a:solid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PCST: </a:t>
            </a:r>
            <a:r>
              <a:rPr lang="vi-VN" sz="2400" dirty="0" smtClean="0">
                <a:latin typeface="Times New Roman" panose="02020603050405020304" pitchFamily="18" charset="0"/>
                <a:cs typeface="Times New Roman" panose="02020603050405020304" pitchFamily="18" charset="0"/>
              </a:rPr>
              <a:t>giản </a:t>
            </a:r>
            <a:r>
              <a:rPr lang="vi-VN" sz="2400" dirty="0">
                <a:latin typeface="Times New Roman" panose="02020603050405020304" pitchFamily="18" charset="0"/>
                <a:cs typeface="Times New Roman" panose="02020603050405020304" pitchFamily="18" charset="0"/>
              </a:rPr>
              <a:t>dị, trong sáng; gợi nhiều liên tưởng bất ngờ, độc đáo. Ngôn ngữ, hình ảnh, giọng điệu hồn nhiên, ngộ nghĩnh, tươi vui. </a:t>
            </a:r>
            <a:endParaRPr lang="en-US" sz="2300" i="1" dirty="0">
              <a:latin typeface="Times New Roman" pitchFamily="18" charset="0"/>
              <a:cs typeface="Times New Roman" pitchFamily="18" charset="0"/>
            </a:endParaRPr>
          </a:p>
        </p:txBody>
      </p:sp>
      <p:sp>
        <p:nvSpPr>
          <p:cNvPr id="18" name="TextBox 17"/>
          <p:cNvSpPr txBox="1"/>
          <p:nvPr/>
        </p:nvSpPr>
        <p:spPr>
          <a:xfrm>
            <a:off x="3445594" y="4103196"/>
            <a:ext cx="5662588" cy="830997"/>
          </a:xfrm>
          <a:prstGeom prst="rect">
            <a:avLst/>
          </a:prstGeom>
          <a:solidFill>
            <a:schemeClr val="accent3">
              <a:lumMod val="20000"/>
              <a:lumOff val="80000"/>
            </a:schemeClr>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cs typeface="Times New Roman" panose="02020603050405020304" pitchFamily="18" charset="0"/>
              </a:rPr>
              <a:t> (1965),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đóm</a:t>
            </a:r>
            <a:r>
              <a:rPr lang="en-US" sz="2400" dirty="0">
                <a:latin typeface="Times New Roman" panose="02020603050405020304" pitchFamily="18" charset="0"/>
                <a:cs typeface="Times New Roman" panose="02020603050405020304" pitchFamily="18" charset="0"/>
              </a:rPr>
              <a:t> (1970),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(1974),…</a:t>
            </a:r>
            <a:endParaRPr lang="en-US" sz="2400" i="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40363" y="1344496"/>
            <a:ext cx="3191328" cy="3708822"/>
          </a:xfrm>
          <a:prstGeom prst="rect">
            <a:avLst/>
          </a:prstGeom>
        </p:spPr>
      </p:pic>
      <p:sp>
        <p:nvSpPr>
          <p:cNvPr id="15" name="TextBox 14"/>
          <p:cNvSpPr txBox="1"/>
          <p:nvPr/>
        </p:nvSpPr>
        <p:spPr>
          <a:xfrm>
            <a:off x="353211" y="576232"/>
            <a:ext cx="1944216" cy="461665"/>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a.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giả</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2" y="0"/>
            <a:ext cx="9132488" cy="5143500"/>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2209</TotalTime>
  <Words>1287</Words>
  <Application>Microsoft Office PowerPoint</Application>
  <PresentationFormat>On-screen Show (16:9)</PresentationFormat>
  <Paragraphs>223</Paragraphs>
  <Slides>38</Slides>
  <Notes>27</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宋体</vt:lpstr>
      <vt:lpstr>.VnTime</vt:lpstr>
      <vt:lpstr>Arial</vt:lpstr>
      <vt:lpstr>Calibri</vt:lpstr>
      <vt:lpstr>Calibri Light</vt:lpstr>
      <vt:lpstr>Tahoma</vt:lpstr>
      <vt:lpstr>Times New Roman</vt:lpstr>
      <vt:lpstr>Wingdings</vt:lpstr>
      <vt:lpstr>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337</cp:revision>
  <dcterms:created xsi:type="dcterms:W3CDTF">2021-08-18T15:50:38Z</dcterms:created>
  <dcterms:modified xsi:type="dcterms:W3CDTF">2022-08-23T05:25:29Z</dcterms:modified>
</cp:coreProperties>
</file>