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56" r:id="rId2"/>
    <p:sldId id="363" r:id="rId3"/>
    <p:sldId id="362" r:id="rId4"/>
    <p:sldId id="361" r:id="rId5"/>
    <p:sldId id="256" r:id="rId6"/>
    <p:sldId id="257" r:id="rId7"/>
    <p:sldId id="258" r:id="rId8"/>
    <p:sldId id="281" r:id="rId9"/>
    <p:sldId id="263" r:id="rId10"/>
    <p:sldId id="343" r:id="rId11"/>
    <p:sldId id="329" r:id="rId12"/>
    <p:sldId id="344" r:id="rId13"/>
    <p:sldId id="345" r:id="rId14"/>
    <p:sldId id="351" r:id="rId15"/>
    <p:sldId id="352" r:id="rId16"/>
    <p:sldId id="353" r:id="rId17"/>
    <p:sldId id="354" r:id="rId18"/>
    <p:sldId id="355" r:id="rId19"/>
    <p:sldId id="364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0E0"/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3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024" y="154730"/>
            <a:ext cx="11270362" cy="649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403055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283342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181" y="2080969"/>
            <a:ext cx="113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1" y="3002460"/>
            <a:ext cx="11622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44897" y="0"/>
            <a:ext cx="1029667" cy="5168900"/>
            <a:chOff x="1544897" y="0"/>
            <a:chExt cx="1029667" cy="5168900"/>
          </a:xfrm>
        </p:grpSpPr>
        <p:sp>
          <p:nvSpPr>
            <p:cNvPr id="8" name="矩形 7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8901" y="1777557"/>
              <a:ext cx="1015663" cy="1756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Lưu</a:t>
              </a:r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</a:rPr>
                <a:t> ý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endParaRPr>
            </a:p>
          </p:txBody>
        </p: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12111" t="15358" r="13324" b="9373"/>
          <a:stretch>
            <a:fillRect/>
          </a:stretch>
        </p:blipFill>
        <p:spPr>
          <a:xfrm>
            <a:off x="-269875" y="4658264"/>
            <a:ext cx="3989705" cy="2289175"/>
          </a:xfrm>
          <a:prstGeom prst="rect">
            <a:avLst/>
          </a:prstGeom>
        </p:spPr>
      </p:pic>
      <p:grpSp>
        <p:nvGrpSpPr>
          <p:cNvPr id="18" name="组合 18"/>
          <p:cNvGrpSpPr/>
          <p:nvPr/>
        </p:nvGrpSpPr>
        <p:grpSpPr>
          <a:xfrm>
            <a:off x="4733364" y="70627"/>
            <a:ext cx="3334871" cy="1461106"/>
            <a:chOff x="6086967" y="2882928"/>
            <a:chExt cx="2446347" cy="1851207"/>
          </a:xfrm>
        </p:grpSpPr>
        <p:sp>
          <p:nvSpPr>
            <p:cNvPr id="19" name="任意多边形 19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77070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" fmla="*/ 1552486 w 1552486"/>
                <a:gd name="connsiteY0" fmla="*/ 1067086 h 1067086"/>
                <a:gd name="connsiteX1" fmla="*/ 1552486 w 1552486"/>
                <a:gd name="connsiteY1" fmla="*/ 440394 h 1067086"/>
                <a:gd name="connsiteX2" fmla="*/ 1449937 w 1552486"/>
                <a:gd name="connsiteY2" fmla="*/ 440394 h 1067086"/>
                <a:gd name="connsiteX3" fmla="*/ 1449937 w 1552486"/>
                <a:gd name="connsiteY3" fmla="*/ 483123 h 1067086"/>
                <a:gd name="connsiteX4" fmla="*/ 1014102 w 1552486"/>
                <a:gd name="connsiteY4" fmla="*/ 47288 h 1067086"/>
                <a:gd name="connsiteX5" fmla="*/ 0 w 1552486"/>
                <a:gd name="connsiteY5" fmla="*/ 169777 h 1067086"/>
                <a:gd name="connsiteX6" fmla="*/ 301952 w 1552486"/>
                <a:gd name="connsiteY6" fmla="*/ 295116 h 1067086"/>
                <a:gd name="connsiteX7" fmla="*/ 977070 w 1552486"/>
                <a:gd name="connsiteY7" fmla="*/ 961688 h 1067086"/>
                <a:gd name="connsiteX8" fmla="*/ 928643 w 1552486"/>
                <a:gd name="connsiteY8" fmla="*/ 961688 h 1067086"/>
                <a:gd name="connsiteX9" fmla="*/ 928643 w 1552486"/>
                <a:gd name="connsiteY9" fmla="*/ 1067086 h 1067086"/>
                <a:gd name="connsiteX10" fmla="*/ 1552486 w 1552486"/>
                <a:gd name="connsiteY10" fmla="*/ 1067086 h 1067086"/>
                <a:gd name="connsiteX0" fmla="*/ 1552486 w 1552486"/>
                <a:gd name="connsiteY0" fmla="*/ 1174802 h 1174802"/>
                <a:gd name="connsiteX1" fmla="*/ 1552486 w 1552486"/>
                <a:gd name="connsiteY1" fmla="*/ 548110 h 1174802"/>
                <a:gd name="connsiteX2" fmla="*/ 1449937 w 1552486"/>
                <a:gd name="connsiteY2" fmla="*/ 548110 h 1174802"/>
                <a:gd name="connsiteX3" fmla="*/ 1449937 w 1552486"/>
                <a:gd name="connsiteY3" fmla="*/ 590839 h 1174802"/>
                <a:gd name="connsiteX4" fmla="*/ 1014102 w 1552486"/>
                <a:gd name="connsiteY4" fmla="*/ 155004 h 1174802"/>
                <a:gd name="connsiteX5" fmla="*/ 0 w 1552486"/>
                <a:gd name="connsiteY5" fmla="*/ 277493 h 1174802"/>
                <a:gd name="connsiteX6" fmla="*/ 301952 w 1552486"/>
                <a:gd name="connsiteY6" fmla="*/ 402832 h 1174802"/>
                <a:gd name="connsiteX7" fmla="*/ 977070 w 1552486"/>
                <a:gd name="connsiteY7" fmla="*/ 1069404 h 1174802"/>
                <a:gd name="connsiteX8" fmla="*/ 928643 w 1552486"/>
                <a:gd name="connsiteY8" fmla="*/ 1069404 h 1174802"/>
                <a:gd name="connsiteX9" fmla="*/ 928643 w 1552486"/>
                <a:gd name="connsiteY9" fmla="*/ 1174802 h 1174802"/>
                <a:gd name="connsiteX10" fmla="*/ 1552486 w 1552486"/>
                <a:gd name="connsiteY10" fmla="*/ 1174802 h 117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Futura-Condensed-Normal" pitchFamily="2" charset="0"/>
              </a:endParaRPr>
            </a:p>
          </p:txBody>
        </p:sp>
        <p:sp>
          <p:nvSpPr>
            <p:cNvPr id="20" name="矩形 20"/>
            <p:cNvSpPr/>
            <p:nvPr/>
          </p:nvSpPr>
          <p:spPr>
            <a:xfrm>
              <a:off x="7844559" y="4079672"/>
              <a:ext cx="184731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endParaRPr lang="zh-CN" altLang="en-US" sz="3200" b="1" dirty="0">
                <a:solidFill>
                  <a:prstClr val="white"/>
                </a:solidFill>
                <a:latin typeface="Futura-Condensed-Normal" pitchFamily="2" charset="0"/>
                <a:ea typeface="方正姚体" panose="02010601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171640">
              <a:off x="7248607" y="3571434"/>
              <a:ext cx="1005644" cy="55321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Ví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prstClr val="white"/>
                  </a:solidFill>
                  <a:latin typeface="Times New Roman" pitchFamily="18" charset="0"/>
                  <a:ea typeface="方正姚体" panose="02010601030101010101" pitchFamily="2" charset="-122"/>
                  <a:cs typeface="Times New Roman" pitchFamily="18" charset="0"/>
                </a:rPr>
                <a:t>Dụ</a:t>
              </a:r>
              <a:endParaRPr lang="zh-CN" altLang="en-US" sz="2800" dirty="0">
                <a:solidFill>
                  <a:prstClr val="white"/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35684" y="1558774"/>
            <a:ext cx="8039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i="1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685087" y="3284846"/>
            <a:ext cx="1570147" cy="61856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0139" y="3117114"/>
            <a:ext cx="1873306" cy="1083949"/>
          </a:xfrm>
          <a:prstGeom prst="ellipse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1300" y="3117114"/>
            <a:ext cx="3200883" cy="1253499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299" y="5679506"/>
            <a:ext cx="3200883" cy="914400"/>
          </a:xfrm>
          <a:prstGeom prst="roundRect">
            <a:avLst/>
          </a:prstGeom>
          <a:solidFill>
            <a:srgbClr val="BC9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249424" y="4535855"/>
            <a:ext cx="607270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298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8269956" y="2391725"/>
            <a:ext cx="2400657" cy="2773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Luyện</a:t>
            </a:r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tập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8" y="3203350"/>
            <a:ext cx="1200329" cy="915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II.</a:t>
            </a:r>
            <a:endParaRPr lang="zh-CN" altLang="en-US" sz="6600" dirty="0">
              <a:solidFill>
                <a:prstClr val="black">
                  <a:lumMod val="75000"/>
                  <a:lumOff val="25000"/>
                </a:prst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0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0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07725" y="846161"/>
            <a:ext cx="5478127" cy="4421072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3379888" y="1644659"/>
            <a:ext cx="7938655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73160" y="0"/>
            <a:ext cx="3548213" cy="6929755"/>
            <a:chOff x="4067810" y="-35560"/>
            <a:chExt cx="3765550" cy="6929755"/>
          </a:xfrm>
        </p:grpSpPr>
        <p:sp>
          <p:nvSpPr>
            <p:cNvPr id="8" name="矩形 7"/>
            <p:cNvSpPr/>
            <p:nvPr/>
          </p:nvSpPr>
          <p:spPr>
            <a:xfrm>
              <a:off x="4067810" y="-35560"/>
              <a:ext cx="3765550" cy="6929755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371340" y="2712085"/>
              <a:ext cx="2993390" cy="2993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" y="2722245"/>
            <a:ext cx="3058794" cy="30587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4986683"/>
            <a:ext cx="1435670" cy="7943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9350" y="910997"/>
            <a:ext cx="3797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129264" y="232379"/>
            <a:ext cx="68614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4095961" y="3368011"/>
            <a:ext cx="7735186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Ba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bận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nắm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endParaRPr lang="vi-VN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Ít nữa thôi là tôi phải sang Anh du học rồi</a:t>
            </a:r>
            <a:endParaRPr lang="en-US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36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3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3057099" y="368857"/>
            <a:ext cx="8475259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câu: «Nó là thằng Tí, con bà Sáu», từ Sáu có phải là số từ không? Vì sao từ này được viết hoa?</a:t>
            </a:r>
            <a:endParaRPr lang="en-US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874920" y="2695536"/>
            <a:ext cx="7938655" cy="197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«Sáu»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không phải số từ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Từ «Sáu» được viết hoa  vì đây là danh từ, tên riêng chỉ người.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44897" y="0"/>
            <a:ext cx="1007110" cy="5168900"/>
            <a:chOff x="1544897" y="0"/>
            <a:chExt cx="1007110" cy="5168900"/>
          </a:xfrm>
        </p:grpSpPr>
        <p:sp>
          <p:nvSpPr>
            <p:cNvPr id="7" name="矩形 6"/>
            <p:cNvSpPr/>
            <p:nvPr/>
          </p:nvSpPr>
          <p:spPr>
            <a:xfrm>
              <a:off x="1544897" y="0"/>
              <a:ext cx="1007110" cy="5168900"/>
            </a:xfrm>
            <a:prstGeom prst="rect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08887" y="964757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charset="-122"/>
                <a:ea typeface="方正清刻本悦宋简体" panose="02000000000000000000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" y="3201411"/>
            <a:ext cx="2351560" cy="41387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38500" y="3288437"/>
            <a:ext cx="864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2879677" y="503059"/>
            <a:ext cx="91167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Trường hợp tương tự: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33"/>
          <p:cNvGrpSpPr/>
          <p:nvPr/>
        </p:nvGrpSpPr>
        <p:grpSpPr>
          <a:xfrm>
            <a:off x="-376847" y="52251"/>
            <a:ext cx="3143018" cy="3015481"/>
            <a:chOff x="98975" y="1203167"/>
            <a:chExt cx="3143018" cy="3015481"/>
          </a:xfrm>
        </p:grpSpPr>
        <p:sp>
          <p:nvSpPr>
            <p:cNvPr id="20" name="椭圆 7"/>
            <p:cNvSpPr/>
            <p:nvPr/>
          </p:nvSpPr>
          <p:spPr>
            <a:xfrm>
              <a:off x="952817" y="1203167"/>
              <a:ext cx="2289176" cy="228917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5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8"/>
            <a:stretch/>
          </p:blipFill>
          <p:spPr>
            <a:xfrm>
              <a:off x="98975" y="2526872"/>
              <a:ext cx="2234859" cy="169177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3029803" y="363198"/>
            <a:ext cx="886194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218364" y="2836564"/>
            <a:ext cx="11778018" cy="356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173707"/>
            <a:ext cx="12192000" cy="5049672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2" y="1303600"/>
            <a:ext cx="5086187" cy="4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410385" y="3250569"/>
            <a:ext cx="6318913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đặt câu có chứa số từ với nội dung liên quan đến bức tranh</a:t>
            </a:r>
            <a:endParaRPr lang="en-US" sz="3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36" y="1634115"/>
            <a:ext cx="6779209" cy="1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TRAM NGUYEN\Desktop\ba-chim-bay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1554" y="585789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CHÌM BẢY NỔI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6200" y="-5715"/>
            <a:ext cx="829691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9982585" y="968903"/>
            <a:ext cx="832485" cy="1069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6200000">
            <a:off x="6928189" y="1759196"/>
            <a:ext cx="3877985" cy="2745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thầy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cô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清刻本悦宋简体" panose="02000000000000000000" charset="-122"/>
                <a:cs typeface="Times New Roman" panose="02020603050405020304" pitchFamily="18" charset="0"/>
              </a:rPr>
              <a:t>!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清刻本悦宋简体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3175" flipH="1">
            <a:off x="6843241" y="3922979"/>
            <a:ext cx="832485" cy="10699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:\Users\TRAM NGUYEN\Desktop\ngoai-25813-43b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80" y="-10633"/>
            <a:ext cx="12191999" cy="686863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9167834" y="2500306"/>
            <a:ext cx="1643074" cy="1857388"/>
          </a:xfrm>
          <a:prstGeom prst="wedgeEllipseCallout">
            <a:avLst>
              <a:gd name="adj1" fmla="val -54816"/>
              <a:gd name="adj2" fmla="val 258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67438" y="0"/>
            <a:ext cx="3714776" cy="1142984"/>
          </a:xfrm>
          <a:prstGeom prst="cloudCallout">
            <a:avLst>
              <a:gd name="adj1" fmla="val -60218"/>
              <a:gd name="adj2" fmla="val 35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CẢ NGÀY RỒI. MỆT MÀ VUI.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82" y="6000769"/>
            <a:ext cx="9501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MỘT NGÀY ĐÀNG HỌC MỘT SÀNG KHÔN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M NGUYEN\Desktop\1237534_755471687838416_34619327086617883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0182" y="6072207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ĐẦU SÁU TAY</a:t>
            </a:r>
            <a:endParaRPr lang="vi-VN" sz="32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2160" y="-5715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613038" y="1276677"/>
            <a:ext cx="832485" cy="1069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8" y="4084124"/>
            <a:ext cx="2459044" cy="29620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501" y="311131"/>
            <a:ext cx="2941708" cy="603283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60420" y="-5715"/>
            <a:ext cx="8835390" cy="686371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008089" y="-1768934"/>
            <a:ext cx="923330" cy="4735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4350" y="2228215"/>
            <a:ext cx="6838951" cy="631825"/>
            <a:chOff x="5010150" y="1796415"/>
            <a:chExt cx="6838951" cy="631825"/>
          </a:xfrm>
        </p:grpSpPr>
        <p:sp>
          <p:nvSpPr>
            <p:cNvPr id="11" name="椭圆 10"/>
            <p:cNvSpPr/>
            <p:nvPr/>
          </p:nvSpPr>
          <p:spPr>
            <a:xfrm>
              <a:off x="5010150" y="179641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I.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821045" y="1912620"/>
              <a:ext cx="6028056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Hình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thành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kiến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thức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21045" y="2181225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3715" y="3208655"/>
            <a:ext cx="6039484" cy="654050"/>
            <a:chOff x="5009515" y="2776855"/>
            <a:chExt cx="6039484" cy="654050"/>
          </a:xfrm>
        </p:grpSpPr>
        <p:sp>
          <p:nvSpPr>
            <p:cNvPr id="12" name="椭圆 11"/>
            <p:cNvSpPr/>
            <p:nvPr/>
          </p:nvSpPr>
          <p:spPr>
            <a:xfrm>
              <a:off x="5009515" y="2776855"/>
              <a:ext cx="583565" cy="5835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ED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II.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808344" y="2860675"/>
              <a:ext cx="5240655" cy="46736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l" defTabSz="914400" rtl="0" eaLnBrk="1" fontAlgn="t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Luyện</a:t>
              </a:r>
              <a:r>
                <a:rPr lang="en-US" altLang="zh-CN" sz="3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 </a:t>
              </a:r>
              <a:r>
                <a:rPr lang="en-US" altLang="zh-CN" sz="36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方正清刻本悦宋简体" panose="02000000000000000000" charset="-122"/>
                  <a:cs typeface="Times New Roman" pitchFamily="18" charset="0"/>
                  <a:sym typeface="+mn-ea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1045" y="3183890"/>
              <a:ext cx="3064510" cy="24701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l"/>
              <a:endParaRPr kumimoji="0" lang="en-US" altLang="zh-CN" sz="9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sym typeface="+mn-ea"/>
              </a:endParaRPr>
            </a:p>
          </p:txBody>
        </p:sp>
      </p:grpSp>
      <p:pic>
        <p:nvPicPr>
          <p:cNvPr id="22" name="图片 21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6341109" y="141298"/>
            <a:ext cx="832485" cy="10699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52" y="550611"/>
            <a:ext cx="6462897" cy="646289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31">
            <a:off x="8289155" y="5042154"/>
            <a:ext cx="3719885" cy="2058211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1886" y="-38418"/>
            <a:ext cx="3628390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 cstate="print"/>
          <a:srcRect l="16451" t="26544" r="13022" b="21858"/>
          <a:stretch>
            <a:fillRect/>
          </a:stretch>
        </p:blipFill>
        <p:spPr>
          <a:xfrm rot="2040000">
            <a:off x="10174584" y="333554"/>
            <a:ext cx="832485" cy="106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16200000">
            <a:off x="6615328" y="2290805"/>
            <a:ext cx="5109091" cy="2386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Hình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thành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kiến</a:t>
            </a: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方正清刻本悦宋简体" panose="02000000000000000000" charset="-122"/>
                <a:cs typeface="Times New Roman" pitchFamily="18" charset="0"/>
              </a:rPr>
              <a:t>thức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方正清刻本悦宋简体" panose="02000000000000000000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6949207" y="3086595"/>
            <a:ext cx="1200329" cy="625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I.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436" y="546986"/>
            <a:ext cx="6462897" cy="646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86" y="4506595"/>
            <a:ext cx="4406634" cy="24381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4" y="1457766"/>
            <a:ext cx="12192000" cy="3746500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1" b="29089"/>
          <a:stretch/>
        </p:blipFill>
        <p:spPr>
          <a:xfrm>
            <a:off x="2605356" y="-284677"/>
            <a:ext cx="6858000" cy="2188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99" y="4398036"/>
            <a:ext cx="3561708" cy="27556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7419" y="1761019"/>
            <a:ext cx="844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194829" y="2468905"/>
            <a:ext cx="11809990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474263" y="3355343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31021" y="4270861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820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0"/>
            <a:ext cx="6114197" cy="687514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08953" y="0"/>
            <a:ext cx="5496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arenBoth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23881" y="216700"/>
            <a:ext cx="513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24388" y="898746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13707" y="1090932"/>
            <a:ext cx="619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44094" y="284597"/>
            <a:ext cx="1561146" cy="74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71044" y="557828"/>
            <a:ext cx="746625" cy="5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883" y="2796045"/>
            <a:ext cx="1213387" cy="1213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043" y="1342024"/>
            <a:ext cx="1213387" cy="12133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396" y="5750309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14396" y="3825460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585" y="4693344"/>
            <a:ext cx="1213387" cy="12133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23881" y="4509651"/>
            <a:ext cx="4670753" cy="7950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6823881" y="2584802"/>
            <a:ext cx="4708481" cy="94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8070" y="3452686"/>
            <a:ext cx="1213387" cy="121338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6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856</Words>
  <Application>Microsoft Office PowerPoint</Application>
  <PresentationFormat>Widescreen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Futura-Condensed-Normal</vt:lpstr>
      <vt:lpstr>方正舒体</vt:lpstr>
      <vt:lpstr>Times New Roman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84944557512</cp:lastModifiedBy>
  <cp:revision>152</cp:revision>
  <dcterms:created xsi:type="dcterms:W3CDTF">2018-06-04T07:16:00Z</dcterms:created>
  <dcterms:modified xsi:type="dcterms:W3CDTF">2025-10-17T07:45:07Z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