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33" r:id="rId9"/>
    <p:sldMasterId id="2147484045" r:id="rId10"/>
    <p:sldMasterId id="2147484055" r:id="rId11"/>
    <p:sldMasterId id="2147484079" r:id="rId12"/>
    <p:sldMasterId id="2147484104" r:id="rId13"/>
  </p:sldMasterIdLst>
  <p:notesMasterIdLst>
    <p:notesMasterId r:id="rId47"/>
  </p:notesMasterIdLst>
  <p:sldIdLst>
    <p:sldId id="706" r:id="rId14"/>
    <p:sldId id="650" r:id="rId15"/>
    <p:sldId id="467" r:id="rId16"/>
    <p:sldId id="720" r:id="rId17"/>
    <p:sldId id="612" r:id="rId18"/>
    <p:sldId id="663" r:id="rId19"/>
    <p:sldId id="665" r:id="rId20"/>
    <p:sldId id="664" r:id="rId21"/>
    <p:sldId id="667" r:id="rId22"/>
    <p:sldId id="668" r:id="rId23"/>
    <p:sldId id="679" r:id="rId24"/>
    <p:sldId id="696" r:id="rId25"/>
    <p:sldId id="695" r:id="rId26"/>
    <p:sldId id="697" r:id="rId27"/>
    <p:sldId id="698" r:id="rId28"/>
    <p:sldId id="699" r:id="rId29"/>
    <p:sldId id="700" r:id="rId30"/>
    <p:sldId id="701" r:id="rId31"/>
    <p:sldId id="702" r:id="rId32"/>
    <p:sldId id="703" r:id="rId33"/>
    <p:sldId id="704" r:id="rId34"/>
    <p:sldId id="705" r:id="rId35"/>
    <p:sldId id="621" r:id="rId36"/>
    <p:sldId id="376" r:id="rId37"/>
    <p:sldId id="375" r:id="rId38"/>
    <p:sldId id="707" r:id="rId39"/>
    <p:sldId id="708" r:id="rId40"/>
    <p:sldId id="714" r:id="rId41"/>
    <p:sldId id="715" r:id="rId42"/>
    <p:sldId id="716" r:id="rId43"/>
    <p:sldId id="717" r:id="rId44"/>
    <p:sldId id="718" r:id="rId45"/>
    <p:sldId id="719"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9" d="100"/>
          <a:sy n="89" d="100"/>
        </p:scale>
        <p:origin x="6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156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4279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7152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93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3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874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37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17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337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8650826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08008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598298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2653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96852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64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41883366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39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612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279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88316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22484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352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918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537878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2651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8497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604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39525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emf"/><Relationship Id="rId5" Type="http://schemas.openxmlformats.org/officeDocument/2006/relationships/slideLayout" Target="../slideLayouts/slideLayout171.xml"/><Relationship Id="rId10"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theme" Target="../theme/theme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6.emf"/><Relationship Id="rId5" Type="http://schemas.openxmlformats.org/officeDocument/2006/relationships/slideLayout" Target="../slideLayouts/slideLayout202.xml"/><Relationship Id="rId10" Type="http://schemas.openxmlformats.org/officeDocument/2006/relationships/theme" Target="../theme/theme12.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6309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5" r:id="rId19"/>
    <p:sldLayoutId id="2147484076" r:id="rId20"/>
    <p:sldLayoutId id="2147484077" r:id="rId21"/>
    <p:sldLayoutId id="2147484078"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9/16/2022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0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4.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1.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8.jpeg"/><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4.gif"/><Relationship Id="rId14" Type="http://schemas.openxmlformats.org/officeDocument/2006/relationships/image" Target="../media/image39.gif"/></Relationships>
</file>

<file path=ppt/slides/_rels/slide3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5.png"/><Relationship Id="rId2" Type="http://schemas.openxmlformats.org/officeDocument/2006/relationships/audio" Target="../media/audio2.wav"/><Relationship Id="rId16" Type="http://schemas.openxmlformats.org/officeDocument/2006/relationships/image" Target="../media/image39.gif"/><Relationship Id="rId1" Type="http://schemas.openxmlformats.org/officeDocument/2006/relationships/slideLayout" Target="../slideLayouts/slideLayout207.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audio" Target="../media/audio4.wav"/><Relationship Id="rId15" Type="http://schemas.openxmlformats.org/officeDocument/2006/relationships/image" Target="../media/image38.jpeg"/><Relationship Id="rId10" Type="http://schemas.openxmlformats.org/officeDocument/2006/relationships/image" Target="../media/image33.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smtClean="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xmlns=""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smtClean="0">
                <a:latin typeface="+mj-lt"/>
              </a:rPr>
              <a:t>       Đoạn </a:t>
            </a:r>
            <a:r>
              <a:rPr lang="vi-VN" sz="2200" dirty="0">
                <a:latin typeface="+mj-lt"/>
              </a:rPr>
              <a:t>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r>
              <a:rPr lang="vi-VN" sz="2200" dirty="0">
                <a:latin typeface="+mj-lt"/>
              </a:rPr>
              <a:t/>
            </a:r>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a:extLst>
              <a:ext uri="{FF2B5EF4-FFF2-40B4-BE49-F238E27FC236}">
                <a16:creationId xmlns:a16="http://schemas.microsoft.com/office/drawing/2014/main" xmlns=""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a:extLst/>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(1),(4)</a:t>
            </a:r>
          </a:p>
          <a:p>
            <a:pPr algn="ctr"/>
            <a:r>
              <a:rPr lang="vi-VN" sz="2400" dirty="0" smtClean="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(2),(</a:t>
            </a:r>
            <a:r>
              <a:rPr lang="vi-VN" sz="2400" dirty="0">
                <a:solidFill>
                  <a:schemeClr val="tx1"/>
                </a:solidFill>
                <a:latin typeface="Times New Roman" panose="02020603050405020304" pitchFamily="18" charset="0"/>
                <a:cs typeface="Times New Roman" panose="02020603050405020304" pitchFamily="18" charset="0"/>
              </a:rPr>
              <a:t>3</a:t>
            </a:r>
            <a:r>
              <a:rPr lang="vi-VN" sz="2400" dirty="0" smtClean="0">
                <a:solidFill>
                  <a:schemeClr val="tx1"/>
                </a:solidFill>
                <a:latin typeface="Times New Roman" panose="02020603050405020304" pitchFamily="18" charset="0"/>
                <a:cs typeface="Times New Roman" panose="02020603050405020304" pitchFamily="18" charset="0"/>
              </a:rPr>
              <a:t>)</a:t>
            </a:r>
          </a:p>
          <a:p>
            <a:pPr algn="ctr"/>
            <a:r>
              <a:rPr lang="vi-VN" sz="2400" dirty="0" smtClean="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smtClean="0">
                <a:latin typeface="+mj-lt"/>
              </a:rPr>
              <a:t>- Là dụng ý, xuất phát từ ý đồ nghẹ thuật của tác giả</a:t>
            </a:r>
          </a:p>
          <a:p>
            <a:pPr algn="just"/>
            <a:endParaRPr lang="vi-VN" sz="2800" dirty="0" smtClean="0">
              <a:latin typeface="+mj-lt"/>
            </a:endParaRPr>
          </a:p>
          <a:p>
            <a:pPr algn="just"/>
            <a:r>
              <a:rPr lang="vi-VN" sz="2800" dirty="0" smtClean="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701998228"/>
              </p:ext>
            </p:extLst>
          </p:nvPr>
        </p:nvGraphicFramePr>
        <p:xfrm>
          <a:off x="405421" y="1275606"/>
          <a:ext cx="8530030" cy="3697560"/>
        </p:xfrm>
        <a:graphic>
          <a:graphicData uri="http://schemas.openxmlformats.org/drawingml/2006/table">
            <a:tbl>
              <a:tblPr firstRow="1" firstCol="1" bandRow="1">
                <a:tableStyleId>{5C22544A-7EE6-4342-B048-85BDC9FD1C3A}</a:tableStyleId>
              </a:tblPr>
              <a:tblGrid>
                <a:gridCol w="1330335">
                  <a:extLst>
                    <a:ext uri="{9D8B030D-6E8A-4147-A177-3AD203B41FA5}">
                      <a16:colId xmlns="" xmlns:a16="http://schemas.microsoft.com/office/drawing/2014/main" val="2652937475"/>
                    </a:ext>
                  </a:extLst>
                </a:gridCol>
                <a:gridCol w="5030298">
                  <a:extLst>
                    <a:ext uri="{9D8B030D-6E8A-4147-A177-3AD203B41FA5}">
                      <a16:colId xmlns="" xmlns:a16="http://schemas.microsoft.com/office/drawing/2014/main" val="2507871016"/>
                    </a:ext>
                  </a:extLst>
                </a:gridCol>
                <a:gridCol w="2169397">
                  <a:extLst>
                    <a:ext uri="{9D8B030D-6E8A-4147-A177-3AD203B41FA5}">
                      <a16:colId xmlns=""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smtClean="0">
                          <a:solidFill>
                            <a:srgbClr val="FF0000"/>
                          </a:solidFill>
                          <a:latin typeface="Times New Roman" panose="02020603050405020304" pitchFamily="18" charset="0"/>
                          <a:cs typeface="Times New Roman" panose="02020603050405020304" pitchFamily="18" charset="0"/>
                        </a:rPr>
                        <a:t>Cảm</a:t>
                      </a:r>
                      <a:r>
                        <a:rPr lang="vi-VN" sz="2000" baseline="0" dirty="0" smtClean="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Tính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cách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r>
              <a:tr h="428535">
                <a:tc gridSpan="3">
                  <a:txBody>
                    <a:bodyPr/>
                    <a:lstStyle/>
                    <a:p>
                      <a:pPr marL="0" marR="0" algn="l">
                        <a:lnSpc>
                          <a:spcPct val="150000"/>
                        </a:lnSpc>
                        <a:spcBef>
                          <a:spcPts val="0"/>
                        </a:spcBef>
                        <a:spcAft>
                          <a:spcPts val="0"/>
                        </a:spcAft>
                      </a:pP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 xmlns:a16="http://schemas.microsoft.com/office/drawing/2014/main" val="2652937475"/>
                    </a:ext>
                  </a:extLst>
                </a:gridCol>
                <a:gridCol w="5184576">
                  <a:extLst>
                    <a:ext uri="{9D8B030D-6E8A-4147-A177-3AD203B41FA5}">
                      <a16:colId xmlns="" xmlns:a16="http://schemas.microsoft.com/office/drawing/2014/main" val="2507871016"/>
                    </a:ext>
                  </a:extLst>
                </a:gridCol>
                <a:gridCol w="2736304">
                  <a:extLst>
                    <a:ext uri="{9D8B030D-6E8A-4147-A177-3AD203B41FA5}">
                      <a16:colId xmlns=""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420237">
                <a:tc gridSpan="3">
                  <a:txBody>
                    <a:bodyPr/>
                    <a:lstStyle/>
                    <a:p>
                      <a:pPr marL="0" marR="0" algn="l">
                        <a:lnSpc>
                          <a:spcPct val="100000"/>
                        </a:lnSpc>
                        <a:spcBef>
                          <a:spcPts val="0"/>
                        </a:spcBef>
                        <a:spcAft>
                          <a:spcPts val="0"/>
                        </a:spcAft>
                      </a:pPr>
                      <a:r>
                        <a:rPr lang="en-US"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07977815"/>
                  </a:ext>
                </a:extLst>
              </a:tr>
            </a:tbl>
          </a:graphicData>
        </a:graphic>
      </p:graphicFrame>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xmlns=""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smtClean="0">
                <a:latin typeface="+mj-lt"/>
              </a:rPr>
              <a:t>- Lối kể chuyện hấp dẫn, kết hợp miêu tả, tự sự, biểu cảm</a:t>
            </a:r>
          </a:p>
          <a:p>
            <a:pPr algn="just"/>
            <a:r>
              <a:rPr lang="vi-VN" sz="2800" dirty="0" smtClean="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stretch>
            <a:fillRect/>
          </a:stretch>
        </p:blipFill>
        <p:spPr>
          <a:xfrm>
            <a:off x="958001" y="1522136"/>
            <a:ext cx="5807475" cy="1152128"/>
          </a:xfrm>
          <a:prstGeom prst="rect">
            <a:avLst/>
          </a:prstGeom>
        </p:spPr>
      </p:pic>
      <p:sp>
        <p:nvSpPr>
          <p:cNvPr id="18" name="TextBox 17"/>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smtClean="0">
              <a:solidFill>
                <a:prstClr val="black"/>
              </a:solidFill>
              <a:latin typeface="Times New Roman" pitchFamily="18" charset="0"/>
              <a:cs typeface="Times New Roman" pitchFamily="18" charset="0"/>
            </a:endParaRPr>
          </a:p>
          <a:p>
            <a:pPr algn="just" defTabSz="342900"/>
            <a:r>
              <a:rPr lang="vi-VN" sz="2100" dirty="0" smtClean="0">
                <a:solidFill>
                  <a:prstClr val="black"/>
                </a:solidFill>
                <a:latin typeface="Times New Roman" pitchFamily="18" charset="0"/>
                <a:cs typeface="Times New Roman" pitchFamily="18" charset="0"/>
              </a:rPr>
              <a:t>NHÓM 1. Tìm hiểu về hoàn cảnh của em bé An-tư-nai</a:t>
            </a:r>
            <a:endParaRPr lang="vi-VN" sz="2100" dirty="0">
              <a:solidFill>
                <a:prstClr val="black"/>
              </a:solidFill>
              <a:latin typeface="Times New Roman" pitchFamily="18" charset="0"/>
              <a:cs typeface="Times New Roman" pitchFamily="18" charset="0"/>
            </a:endParaRPr>
          </a:p>
          <a:p>
            <a:pPr algn="just" defTabSz="342900"/>
            <a:endParaRPr lang="en-US" sz="2100" dirty="0" smtClean="0">
              <a:solidFill>
                <a:prstClr val="black"/>
              </a:solidFill>
              <a:latin typeface="Times New Roman" pitchFamily="18" charset="0"/>
              <a:cs typeface="Times New Roman" pitchFamily="18" charset="0"/>
            </a:endParaRPr>
          </a:p>
        </p:txBody>
      </p:sp>
      <p:sp>
        <p:nvSpPr>
          <p:cNvPr id="19" name="TextBox 18"/>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3: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2. Tìm hiểu về diễn biến tâm trạng của An-tư-nai khi gặp thầy Đuy-sen</a:t>
            </a:r>
          </a:p>
          <a:p>
            <a:pPr algn="just" defTabSz="342900"/>
            <a:endParaRPr lang="en-US" sz="2100" dirty="0" smtClean="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smtClean="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xmlns=""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smtClean="0">
                <a:solidFill>
                  <a:prstClr val="black"/>
                </a:solidFill>
                <a:latin typeface="Times New Roman" panose="02020603050405020304" pitchFamily="18" charset="0"/>
                <a:ea typeface="Times New Roman" panose="02020603050405020304" pitchFamily="18" charset="0"/>
              </a:rPr>
              <a:t>đã</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smtClean="0">
                <a:solidFill>
                  <a:prstClr val="black"/>
                </a:solidFill>
                <a:latin typeface="Times New Roman" panose="02020603050405020304" pitchFamily="18" charset="0"/>
                <a:ea typeface="Times New Roman" panose="02020603050405020304" pitchFamily="18" charset="0"/>
              </a:rPr>
              <a:t>v</a:t>
            </a:r>
            <a:r>
              <a:rPr lang="vi-VN" sz="2100" b="1" dirty="0" smtClean="0">
                <a:solidFill>
                  <a:prstClr val="black"/>
                </a:solidFill>
                <a:latin typeface="Times New Roman" panose="02020603050405020304" pitchFamily="18" charset="0"/>
                <a:ea typeface="Times New Roman" panose="02020603050405020304" pitchFamily="18" charset="0"/>
              </a:rPr>
              <a:t>à </a:t>
            </a:r>
            <a:r>
              <a:rPr lang="en-US" sz="2100" b="1" dirty="0" err="1" smtClean="0">
                <a:solidFill>
                  <a:prstClr val="black"/>
                </a:solidFill>
                <a:latin typeface="Times New Roman" panose="02020603050405020304" pitchFamily="18" charset="0"/>
                <a:ea typeface="Times New Roman" panose="02020603050405020304" pitchFamily="18" charset="0"/>
              </a:rPr>
              <a:t>biết</a:t>
            </a:r>
            <a:r>
              <a:rPr lang="en-US" sz="2100" b="1" dirty="0" smtClean="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smtClean="0">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smtClean="0">
                <a:solidFill>
                  <a:prstClr val="black"/>
                </a:solidFill>
                <a:latin typeface="Times New Roman" panose="02020603050405020304" pitchFamily="18" charset="0"/>
                <a:ea typeface="Times New Roman" panose="02020603050405020304" pitchFamily="18" charset="0"/>
              </a:rPr>
              <a:t>à </a:t>
            </a:r>
            <a:r>
              <a:rPr lang="en-US" sz="2100" dirty="0" err="1" smtClean="0">
                <a:solidFill>
                  <a:prstClr val="black"/>
                </a:solidFill>
                <a:latin typeface="Times New Roman" panose="02020603050405020304" pitchFamily="18" charset="0"/>
                <a:ea typeface="Times New Roman" panose="02020603050405020304" pitchFamily="18" charset="0"/>
              </a:rPr>
              <a:t>những</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smtClean="0">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smtClean="0">
                <a:solidFill>
                  <a:prstClr val="black"/>
                </a:solidFill>
                <a:latin typeface="Times New Roman" panose="02020603050405020304" pitchFamily="18" charset="0"/>
                <a:ea typeface="Times New Roman" panose="02020603050405020304" pitchFamily="18" charset="0"/>
              </a:rPr>
              <a:t> </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endParaRPr lang="vi-VN" sz="2100" dirty="0" smtClean="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smtClean="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smtClean="0">
                <a:solidFill>
                  <a:prstClr val="black"/>
                </a:solidFill>
                <a:latin typeface="Times New Roman" panose="02020603050405020304" pitchFamily="18" charset="0"/>
              </a:rPr>
              <a:t>- Ngôn ngữ giản dị, phù hợp.</a:t>
            </a:r>
          </a:p>
          <a:p>
            <a:pPr algn="just"/>
            <a:endParaRPr lang="vi-VN" sz="2800" dirty="0" smtClean="0">
              <a:solidFill>
                <a:prstClr val="black"/>
              </a:solidFill>
              <a:latin typeface="Times New Roman" panose="02020603050405020304" pitchFamily="18" charset="0"/>
            </a:endParaRPr>
          </a:p>
          <a:p>
            <a:pPr algn="just"/>
            <a:r>
              <a:rPr lang="vi-VN" sz="2800" dirty="0" smtClean="0">
                <a:solidFill>
                  <a:prstClr val="black"/>
                </a:solidFill>
                <a:latin typeface="Times New Roman" panose="02020603050405020304" pitchFamily="18" charset="0"/>
              </a:rPr>
              <a:t>- Sự thay đổi ngôi kể</a:t>
            </a:r>
          </a:p>
          <a:p>
            <a:pPr algn="ctr"/>
            <a:r>
              <a:rPr lang="vi-VN" sz="2800" dirty="0" smtClean="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xmlns=""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smtClean="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smtClean="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smtClean="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cảnh tượng thầy Đuy-sen bế trẻ em qua con suối mùa đông.</a:t>
            </a:r>
            <a:br>
              <a:rPr lang="vi-VN" sz="2100" dirty="0" smtClean="0">
                <a:latin typeface="Times New Roman" panose="02020603050405020304" pitchFamily="18" charset="0"/>
                <a:cs typeface="Times New Roman" panose="02020603050405020304" pitchFamily="18" charset="0"/>
              </a:rPr>
            </a:br>
            <a:r>
              <a:rPr lang="vi-VN" sz="2100" dirty="0" smtClean="0">
                <a:latin typeface="Times New Roman" panose="02020603050405020304" pitchFamily="18" charset="0"/>
                <a:cs typeface="Times New Roman" panose="02020603050405020304" pitchFamily="18" charset="0"/>
              </a:rPr>
              <a:t/>
            </a:r>
            <a:br>
              <a:rPr lang="vi-VN" sz="2100" dirty="0" smtClean="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smtClean="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smtClean="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smtClean="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a:t>
            </a:r>
            <a:r>
              <a:rPr lang="vi-VN" sz="2800" dirty="0" smtClean="0">
                <a:solidFill>
                  <a:srgbClr val="002060"/>
                </a:solidFill>
                <a:latin typeface="+mj-lt"/>
              </a:rPr>
              <a:t>ba</a:t>
            </a:r>
            <a:r>
              <a:rPr lang="vi-VN" sz="2800" dirty="0">
                <a:solidFill>
                  <a:srgbClr val="002060"/>
                </a:solidFill>
                <a:latin typeface="+mj-lt"/>
              </a:rPr>
              <a:t>.</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xmlns=""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10"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en-US" sz="3200" b="1" dirty="0" smtClean="0">
                <a:solidFill>
                  <a:schemeClr val="bg1"/>
                </a:solidFill>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smtClean="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smtClean="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Đọc</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chú</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Tìm</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hiểu</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Nghệ</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thuật</a:t>
            </a:r>
            <a:endParaRPr lang="en-US" sz="2000" b="1" i="1" dirty="0" smtClean="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3.</a:t>
            </a:r>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smtClean="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smtClean="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vi-VN" sz="3200" dirty="0" smtClean="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a:t>
            </a:r>
            <a:r>
              <a:rPr lang="en-US" sz="2400" dirty="0" smtClean="0">
                <a:solidFill>
                  <a:schemeClr val="bg1"/>
                </a:solidFill>
                <a:latin typeface="Montserrat Alternates Black" panose="00000A00000000000000" pitchFamily="50" charset="0"/>
              </a:rPr>
              <a:t>HỎI</a:t>
            </a:r>
            <a:r>
              <a:rPr lang="vi-VN" sz="2400" dirty="0" smtClean="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smtClean="0">
                <a:solidFill>
                  <a:schemeClr val="bg1"/>
                </a:solidFill>
                <a:latin typeface="Times New Roman" panose="02020603050405020304" pitchFamily="18" charset="0"/>
                <a:ea typeface="Times New Roman" panose="02020603050405020304" pitchFamily="18" charset="0"/>
              </a:rPr>
              <a:t>D</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a:t>
            </a:r>
            <a:r>
              <a:rPr lang="en-US" sz="2800" dirty="0" smtClean="0">
                <a:solidFill>
                  <a:schemeClr val="bg1"/>
                </a:solidFill>
                <a:latin typeface="Montserrat Alternates Black" panose="00000A00000000000000" pitchFamily="50" charset="0"/>
              </a:rPr>
              <a:t>HỎI</a:t>
            </a:r>
            <a:r>
              <a:rPr lang="vi-VN" sz="2800" dirty="0" smtClean="0">
                <a:solidFill>
                  <a:schemeClr val="bg1"/>
                </a:solidFill>
                <a:latin typeface="Montserrat Alternates Black" panose="00000A00000000000000" pitchFamily="50" charset="0"/>
              </a:rPr>
              <a:t> 4</a:t>
            </a:r>
            <a:r>
              <a:rPr lang="en-US" sz="2800" dirty="0" smtClean="0">
                <a:solidFill>
                  <a:schemeClr val="bg1"/>
                </a:solidFill>
                <a:latin typeface="Montserrat Alternates Black" panose="00000A00000000000000" pitchFamily="50" charset="0"/>
              </a:rPr>
              <a: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a:t>
            </a:r>
            <a:r>
              <a:rPr lang="en-US" sz="2400" dirty="0" smtClean="0">
                <a:solidFill>
                  <a:prstClr val="white"/>
                </a:solidFill>
                <a:latin typeface="Montserrat Alternates Black" panose="00000A00000000000000" pitchFamily="50" charset="0"/>
              </a:rPr>
              <a:t>HỎI</a:t>
            </a:r>
            <a:r>
              <a:rPr lang="vi-VN" sz="2400" dirty="0" smtClean="0">
                <a:solidFill>
                  <a:prstClr val="white"/>
                </a:solidFill>
                <a:latin typeface="Montserrat Alternates Black" panose="00000A00000000000000" pitchFamily="50" charset="0"/>
              </a:rPr>
              <a:t> 5</a:t>
            </a:r>
            <a:r>
              <a:rPr lang="en-US" sz="2400" dirty="0" smtClean="0">
                <a:solidFill>
                  <a:prstClr val="white"/>
                </a:solidFill>
                <a:latin typeface="Montserrat Alternates Black" panose="00000A00000000000000" pitchFamily="50" charset="0"/>
              </a:rPr>
              <a:t>:</a:t>
            </a:r>
            <a:r>
              <a:rPr lang="vi-VN" sz="2400" dirty="0" smtClean="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ĐỌC- </a:t>
              </a:r>
              <a:r>
                <a:rPr lang="vi-VN" b="1" dirty="0" smtClean="0">
                  <a:solidFill>
                    <a:srgbClr val="F79646">
                      <a:lumMod val="75000"/>
                    </a:srgbClr>
                  </a:solidFill>
                  <a:latin typeface="Tahoma" panose="020B0604030504040204" pitchFamily="34" charset="0"/>
                  <a:cs typeface="Tahoma" panose="020B0604030504040204" pitchFamily="34" charset="0"/>
                </a:rPr>
                <a:t>TÌM </a:t>
              </a:r>
              <a:r>
                <a:rPr lang="vi-VN" b="1" dirty="0">
                  <a:solidFill>
                    <a:srgbClr val="F79646">
                      <a:lumMod val="75000"/>
                    </a:srgbClr>
                  </a:solidFill>
                  <a:latin typeface="Tahoma" panose="020B0604030504040204" pitchFamily="34" charset="0"/>
                  <a:cs typeface="Tahoma" panose="020B0604030504040204" pitchFamily="34" charset="0"/>
                </a:rPr>
                <a:t>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nhau</a:t>
            </a:r>
            <a:endParaRPr lang="en-US" sz="2400" i="1" dirty="0" smtClean="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chậm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nhẹ</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nhàng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tình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cảm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ngắt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nghỉ</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đúng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2004</a:t>
            </a:r>
            <a:r>
              <a:rPr lang="vi-VN" sz="2000" i="1" dirty="0">
                <a:solidFill>
                  <a:prstClr val="black"/>
                </a:solidFill>
                <a:latin typeface="Times New Roman" panose="02020603050405020304" pitchFamily="18" charset="0"/>
              </a:rPr>
              <a:t>: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Ai-ma-tốp (1929-2008) là nhà văn nước Cư-rơ-gư-xtan</a:t>
            </a:r>
            <a:r>
              <a:rPr lang="en-US" sz="2000" i="1" dirty="0" smtClean="0">
                <a:solidFill>
                  <a:prstClr val="black"/>
                </a:solidFill>
              </a:rPr>
              <a:t>, </a:t>
            </a:r>
            <a:r>
              <a:rPr lang="en-US" sz="2000" i="1" dirty="0" err="1" smtClean="0">
                <a:solidFill>
                  <a:prstClr val="black"/>
                </a:solidFill>
                <a:latin typeface="Times New Roman" panose="02020603050405020304" pitchFamily="18" charset="0"/>
                <a:cs typeface="Times New Roman" panose="02020603050405020304" pitchFamily="18" charset="0"/>
              </a:rPr>
              <a:t>thuộc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Liên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xô</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trước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đây</a:t>
            </a:r>
            <a:r>
              <a:rPr lang="vi-VN" sz="2000" i="1" dirty="0" smtClean="0">
                <a:solidFill>
                  <a:prstClr val="black"/>
                </a:solidFill>
                <a:latin typeface="Times New Roman" panose="02020603050405020304" pitchFamily="18" charset="0"/>
                <a:cs typeface="Times New Roman" panose="02020603050405020304" pitchFamily="18" charset="0"/>
              </a:rPr>
              <a:t> </a:t>
            </a:r>
            <a:endParaRPr lang="en-US" sz="2000" i="1" dirty="0" smtClean="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smtClean="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endParaRPr lang="vi-VN" sz="2000" i="1" dirty="0">
              <a:solidFill>
                <a:prstClr val="white"/>
              </a:solidFill>
              <a:latin typeface="Times New Roman" panose="02020603050405020304" pitchFamily="18" charset="0"/>
            </a:endParaRP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a.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smtClean="0">
                <a:solidFill>
                  <a:srgbClr val="000000"/>
                </a:solidFill>
                <a:latin typeface="Times New Roman" panose="02020603050405020304" pitchFamily="18" charset="0"/>
                <a:ea typeface="Times New Roman" panose="02020603050405020304" pitchFamily="18" charset="0"/>
              </a:rPr>
              <a:t>- ST </a:t>
            </a:r>
            <a:r>
              <a:rPr lang="en-US" sz="2400" dirty="0" err="1" smtClean="0">
                <a:solidFill>
                  <a:srgbClr val="000000"/>
                </a:solidFill>
                <a:latin typeface="Times New Roman" panose="02020603050405020304" pitchFamily="18" charset="0"/>
                <a:ea typeface="Times New Roman" panose="02020603050405020304" pitchFamily="18" charset="0"/>
              </a:rPr>
              <a:t>năm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5743597" y="955501"/>
            <a:ext cx="1313187" cy="523220"/>
          </a:xfrm>
          <a:prstGeom prst="rect">
            <a:avLst/>
          </a:prstGeom>
          <a:noFill/>
        </p:spPr>
        <p:txBody>
          <a:bodyPr wrap="square" rtlCol="0">
            <a:spAutoFit/>
          </a:bodyPr>
          <a:lstStyle/>
          <a:p>
            <a:pPr defTabSz="914400"/>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PTBĐ</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7362217" y="914572"/>
            <a:ext cx="1566775" cy="523220"/>
          </a:xfrm>
          <a:prstGeom prst="rect">
            <a:avLst/>
          </a:prstGeom>
          <a:noFill/>
        </p:spPr>
        <p:txBody>
          <a:bodyPr wrap="square" rtlCol="0">
            <a:spAutoFit/>
          </a:bodyPr>
          <a:lstStyle/>
          <a:p>
            <a:pPr defTabSz="914400"/>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smtClean="0">
                <a:solidFill>
                  <a:schemeClr val="bg1"/>
                </a:solidFill>
                <a:latin typeface="Times New Roman" panose="02020603050405020304" pitchFamily="18" charset="0"/>
                <a:ea typeface="Times New Roman" panose="02020603050405020304" pitchFamily="18" charset="0"/>
              </a:rPr>
              <a:t>Ngôi </a:t>
            </a:r>
            <a:r>
              <a:rPr lang="en-US" sz="2800" dirty="0" err="1" smtClean="0">
                <a:solidFill>
                  <a:schemeClr val="bg1"/>
                </a:solidFill>
                <a:latin typeface="Times New Roman" panose="02020603050405020304" pitchFamily="18" charset="0"/>
                <a:ea typeface="Times New Roman" panose="02020603050405020304" pitchFamily="18" charset="0"/>
              </a:rPr>
              <a:t>thứ</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a:t>
            </a:r>
            <a:r>
              <a:rPr lang="en-US" sz="2800" dirty="0" err="1" smtClean="0">
                <a:solidFill>
                  <a:schemeClr val="bg1"/>
                </a:solidFill>
                <a:latin typeface="Times New Roman" panose="02020603050405020304" pitchFamily="18" charset="0"/>
                <a:ea typeface="Times New Roman" panose="02020603050405020304" pitchFamily="18" charset="0"/>
              </a:rPr>
              <a:t>có</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2</a:t>
              </a:r>
              <a:endParaRPr lang="en-US" b="1">
                <a:solidFill>
                  <a:srgbClr val="000000"/>
                </a:solidFill>
                <a:effectLst>
                  <a:outerShdw blurRad="38100" dist="38100" dir="2700000" algn="tl">
                    <a:srgbClr val="FFFFFF"/>
                  </a:outerShdw>
                </a:effectLst>
              </a:endParaRP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3</a:t>
              </a:r>
              <a:endParaRPr lang="en-US" b="1">
                <a:solidFill>
                  <a:srgbClr val="000000"/>
                </a:solidFill>
                <a:effectLst>
                  <a:outerShdw blurRad="38100" dist="38100" dir="2700000" algn="tl">
                    <a:srgbClr val="FFFFFF"/>
                  </a:outerShdw>
                </a:effectLst>
              </a:endParaRP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4</a:t>
            </a:r>
            <a:endParaRPr lang="en-US" b="1">
              <a:solidFill>
                <a:srgbClr val="000000"/>
              </a:solidFill>
              <a:effectLst>
                <a:outerShdw blurRad="38100" dist="38100" dir="2700000" algn="tl">
                  <a:srgbClr val="FFFFFF"/>
                </a:outerShdw>
              </a:effectLst>
            </a:endParaRP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rảo bước về làng</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thầy Đuy-sen giảng bài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Còn</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lại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1</a:t>
              </a:r>
              <a:endParaRPr lang="en-US" b="1">
                <a:solidFill>
                  <a:srgbClr val="000000"/>
                </a:solidFill>
                <a:effectLst>
                  <a:outerShdw blurRad="38100" dist="38100" dir="2700000" algn="tl">
                    <a:srgbClr val="FFFFFF"/>
                  </a:outerShdw>
                </a:effectLst>
              </a:endParaRP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Từ</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đầu</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hết chuyện này</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3898</TotalTime>
  <Words>1930</Words>
  <Application>Microsoft Office PowerPoint</Application>
  <PresentationFormat>On-screen Show (16:9)</PresentationFormat>
  <Paragraphs>256</Paragraphs>
  <Slides>33</Slides>
  <Notes>19</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33</vt:i4>
      </vt:variant>
    </vt:vector>
  </HeadingPairs>
  <TitlesOfParts>
    <vt:vector size="59" baseType="lpstr">
      <vt:lpstr>宋体</vt:lpstr>
      <vt:lpstr>Arial</vt:lpstr>
      <vt:lpstr>Arial Unicode MS</vt:lpstr>
      <vt:lpstr>Bungee Inline</vt:lpstr>
      <vt:lpstr>Calibri</vt:lpstr>
      <vt:lpstr>Calibri Light</vt:lpstr>
      <vt:lpstr>Cambria</vt:lpstr>
      <vt:lpstr>Miriam Fixed</vt:lpstr>
      <vt:lpstr>Montserrat Alternates Black</vt:lpstr>
      <vt:lpstr>Road rage</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主题</vt:lpstr>
      <vt:lpstr>5_Office Theme</vt:lpstr>
      <vt:lpstr>6_https://freeppt7.com</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927</cp:revision>
  <dcterms:created xsi:type="dcterms:W3CDTF">2021-11-12T03:08:25Z</dcterms:created>
  <dcterms:modified xsi:type="dcterms:W3CDTF">2022-09-16T09:34:24Z</dcterms:modified>
</cp:coreProperties>
</file>