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7" r:id="rId2"/>
  </p:sldMasterIdLst>
  <p:notesMasterIdLst>
    <p:notesMasterId r:id="rId26"/>
  </p:notesMasterIdLst>
  <p:sldIdLst>
    <p:sldId id="311" r:id="rId3"/>
    <p:sldId id="312" r:id="rId4"/>
    <p:sldId id="315" r:id="rId5"/>
    <p:sldId id="256" r:id="rId6"/>
    <p:sldId id="258" r:id="rId7"/>
    <p:sldId id="298" r:id="rId8"/>
    <p:sldId id="299" r:id="rId9"/>
    <p:sldId id="300" r:id="rId10"/>
    <p:sldId id="301" r:id="rId11"/>
    <p:sldId id="302" r:id="rId12"/>
    <p:sldId id="261" r:id="rId13"/>
    <p:sldId id="264" r:id="rId14"/>
    <p:sldId id="265" r:id="rId15"/>
    <p:sldId id="260" r:id="rId16"/>
    <p:sldId id="303" r:id="rId17"/>
    <p:sldId id="304" r:id="rId18"/>
    <p:sldId id="305" r:id="rId19"/>
    <p:sldId id="306" r:id="rId20"/>
    <p:sldId id="307" r:id="rId21"/>
    <p:sldId id="310" r:id="rId22"/>
    <p:sldId id="309" r:id="rId23"/>
    <p:sldId id="308" r:id="rId24"/>
    <p:sldId id="271" r:id="rId25"/>
  </p:sldIdLst>
  <p:sldSz cx="12192000" cy="6858000"/>
  <p:notesSz cx="6858000" cy="9144000"/>
  <p:embeddedFontLst>
    <p:embeddedFont>
      <p:font typeface="Homemade Apple" panose="020B0604020202020204" charset="0"/>
      <p:regular r:id="rId27"/>
    </p:embeddedFont>
    <p:embeddedFont>
      <p:font typeface="Ubuntu"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Kristi" panose="020B0604020202020204" charset="0"/>
      <p:regular r:id="rId36"/>
    </p:embeddedFont>
    <p:embeddedFont>
      <p:font typeface="Calibri Light" panose="020F0302020204030204" pitchFamily="34" charset="0"/>
      <p:regular r:id="rId37"/>
      <p:italic r:id="rId38"/>
    </p:embeddedFont>
    <p:embeddedFont>
      <p:font typeface="Barlow Condensed" panose="020B0604020202020204" charset="0"/>
      <p:regular r:id="rId39"/>
      <p:bold r:id="rId40"/>
      <p:italic r:id="rId41"/>
      <p:boldItalic r:id="rId42"/>
    </p:embeddedFont>
    <p:embeddedFont>
      <p:font typeface="Quicksand Medium" panose="020B0604020202020204" charset="0"/>
      <p:regular r:id="rId43"/>
      <p:bold r:id="rId44"/>
    </p:embeddedFont>
    <p:embeddedFont>
      <p:font typeface="宋体" panose="02010600030101010101" pitchFamily="2" charset="-122"/>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779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87472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05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3088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8801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81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78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40296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3770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8430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94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3366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64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141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142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6fd8ccc017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6fd8ccc017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489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092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621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7ed0c95e70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7ed0c95e70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54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1534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673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41787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p:cSld name="Header">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27" name="Google Shape;127;p5"/>
          <p:cNvGrpSpPr/>
          <p:nvPr/>
        </p:nvGrpSpPr>
        <p:grpSpPr>
          <a:xfrm rot="-1545250" flipH="1">
            <a:off x="241930" y="2094991"/>
            <a:ext cx="2782442"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32" name="Google Shape;132;p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7"/>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39" name="Google Shape;139;p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40" name="Google Shape;140;p5"/>
          <p:cNvGrpSpPr/>
          <p:nvPr/>
        </p:nvGrpSpPr>
        <p:grpSpPr>
          <a:xfrm rot="-156809">
            <a:off x="42923" y="4543298"/>
            <a:ext cx="1760154"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43" name="Google Shape;143;p5"/>
          <p:cNvGrpSpPr/>
          <p:nvPr/>
        </p:nvGrpSpPr>
        <p:grpSpPr>
          <a:xfrm rot="215344">
            <a:off x="680963" y="3959985"/>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19188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body">
  <p:cSld name="Title &amp; body">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15845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246832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724730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312"/>
        <p:cNvGrpSpPr/>
        <p:nvPr/>
      </p:nvGrpSpPr>
      <p:grpSpPr>
        <a:xfrm>
          <a:off x="0" y="0"/>
          <a:ext cx="0" cy="0"/>
          <a:chOff x="0" y="0"/>
          <a:chExt cx="0" cy="0"/>
        </a:xfrm>
      </p:grpSpPr>
      <p:sp>
        <p:nvSpPr>
          <p:cNvPr id="313" name="Google Shape;313;p9"/>
          <p:cNvSpPr/>
          <p:nvPr/>
        </p:nvSpPr>
        <p:spPr>
          <a:xfrm flipH="1">
            <a:off x="160750"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315" name="Google Shape;315;p9"/>
          <p:cNvSpPr txBox="1">
            <a:spLocks noGrp="1"/>
          </p:cNvSpPr>
          <p:nvPr>
            <p:ph type="body" idx="1"/>
          </p:nvPr>
        </p:nvSpPr>
        <p:spPr>
          <a:xfrm>
            <a:off x="5873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0"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0"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78"/>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05861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3 columns">
  <p:cSld name="Title and 3 columns">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76039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meline or Process">
  <p:cSld name="Timeline or Process">
    <p:spTree>
      <p:nvGrpSpPr>
        <p:cNvPr id="1" name="Shape 365"/>
        <p:cNvGrpSpPr/>
        <p:nvPr/>
      </p:nvGrpSpPr>
      <p:grpSpPr>
        <a:xfrm>
          <a:off x="0" y="0"/>
          <a:ext cx="0" cy="0"/>
          <a:chOff x="0" y="0"/>
          <a:chExt cx="0" cy="0"/>
        </a:xfrm>
      </p:grpSpPr>
      <p:sp>
        <p:nvSpPr>
          <p:cNvPr id="366" name="Google Shape;366;p12"/>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434343"/>
                </a:solidFill>
              </a:rPr>
              <a:pPr/>
              <a:t>‹#›</a:t>
            </a:fld>
            <a:endParaRPr>
              <a:solidFill>
                <a:srgbClr val="434343"/>
              </a:solidFill>
            </a:endParaRPr>
          </a:p>
        </p:txBody>
      </p:sp>
      <p:sp>
        <p:nvSpPr>
          <p:cNvPr id="367" name="Google Shape;367;p12"/>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68" name="Google Shape;368;p12"/>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69" name="Google Shape;369;p12"/>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0" name="Google Shape;370;p12"/>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1" name="Google Shape;371;p12"/>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2" name="Google Shape;372;p12"/>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3" name="Google Shape;373;p12"/>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4" name="Google Shape;374;p12"/>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5" name="Google Shape;375;p12"/>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376" name="Google Shape;376;p12"/>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377" name="Google Shape;377;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extLst>
      <p:ext uri="{BB962C8B-B14F-4D97-AF65-F5344CB8AC3E}">
        <p14:creationId xmlns:p14="http://schemas.microsoft.com/office/powerpoint/2010/main" val="368485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5" y="344335"/>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4"/>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1" y="1014894"/>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4" y="2245198"/>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4"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8" y="3247822"/>
            <a:ext cx="1197398"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6"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5" y="5235077"/>
            <a:ext cx="1197398"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4"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0"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0"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0"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1"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0"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4" y="2721664"/>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6" y="1114236"/>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3" y="1358314"/>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58"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0"/>
            <a:ext cx="770954"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5" y="344335"/>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4"/>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1" y="1014894"/>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4" y="2245198"/>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4"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8" y="3247822"/>
            <a:ext cx="1197398"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6"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5" y="5235077"/>
            <a:ext cx="1197398"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4"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4" y="81935"/>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8"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6"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6"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grpSp>
        <p:nvGrpSpPr>
          <p:cNvPr id="15" name="Google Shape;15;p2"/>
          <p:cNvGrpSpPr/>
          <p:nvPr/>
        </p:nvGrpSpPr>
        <p:grpSpPr>
          <a:xfrm>
            <a:off x="6180174"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01010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80"/>
        <p:cNvGrpSpPr/>
        <p:nvPr/>
      </p:nvGrpSpPr>
      <p:grpSpPr>
        <a:xfrm>
          <a:off x="0" y="0"/>
          <a:ext cx="0" cy="0"/>
          <a:chOff x="0" y="0"/>
          <a:chExt cx="0" cy="0"/>
        </a:xfrm>
      </p:grpSpPr>
      <p:sp>
        <p:nvSpPr>
          <p:cNvPr id="81" name="Google Shape;81;p3"/>
          <p:cNvSpPr/>
          <p:nvPr/>
        </p:nvSpPr>
        <p:spPr>
          <a:xfrm flipH="1">
            <a:off x="878053"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83" name="Google Shape;83;p3"/>
          <p:cNvSpPr txBox="1">
            <a:spLocks noGrp="1"/>
          </p:cNvSpPr>
          <p:nvPr>
            <p:ph type="title"/>
          </p:nvPr>
        </p:nvSpPr>
        <p:spPr>
          <a:xfrm>
            <a:off x="5368600"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0"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0"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extLst>
      <p:ext uri="{BB962C8B-B14F-4D97-AF65-F5344CB8AC3E}">
        <p14:creationId xmlns:p14="http://schemas.microsoft.com/office/powerpoint/2010/main" val="202041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98028995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gabshka?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unsplash.com/s/photos/woman-flowers?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660"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711" b="89941" l="9961" r="100000">
                        <a14:foregroundMark x1="62109" y1="25195" x2="77930" y2="36328"/>
                        <a14:foregroundMark x1="77441" y1="34766" x2="74121" y2="39551"/>
                        <a14:foregroundMark x1="62109" y1="24805" x2="59180" y2="29590"/>
                        <a14:foregroundMark x1="28125" y1="29785" x2="33691" y2="38770"/>
                        <a14:foregroundMark x1="38477" y1="36719" x2="32910" y2="41309"/>
                        <a14:foregroundMark x1="32910" y1="41309" x2="32910" y2="41309"/>
                        <a14:foregroundMark x1="32422" y1="54492" x2="30664" y2="60254"/>
                        <a14:foregroundMark x1="30664" y1="60254" x2="30664" y2="60254"/>
                        <a14:foregroundMark x1="19922" y1="67188" x2="32910" y2="77734"/>
                        <a14:foregroundMark x1="33301" y1="77539" x2="33887" y2="76172"/>
                        <a14:foregroundMark x1="33887" y1="76172" x2="33887" y2="76172"/>
                        <a14:foregroundMark x1="64551" y1="68652" x2="71484" y2="71582"/>
                        <a14:foregroundMark x1="81250" y1="70410" x2="77051" y2="72949"/>
                        <a14:foregroundMark x1="76074" y1="58691" x2="73340" y2="63477"/>
                        <a14:foregroundMark x1="73340" y1="63477" x2="73340" y2="63477"/>
                        <a14:foregroundMark x1="31055" y1="28125" x2="33691" y2="32910"/>
                        <a14:foregroundMark x1="33691" y1="32910" x2="33691" y2="32910"/>
                        <a14:foregroundMark x1="65137" y1="27734" x2="60547" y2="31934"/>
                        <a14:foregroundMark x1="59570" y1="22168" x2="56543" y2="27734"/>
                        <a14:foregroundMark x1="78516" y1="36133" x2="73145" y2="40723"/>
                      </a14:backgroundRemoval>
                    </a14:imgEffect>
                  </a14:imgLayer>
                </a14:imgProps>
              </a:ext>
            </a:extLst>
          </a:blip>
          <a:stretch>
            <a:fillRect/>
          </a:stretch>
        </p:blipFill>
        <p:spPr>
          <a:xfrm>
            <a:off x="2811439" y="174009"/>
            <a:ext cx="7710985" cy="7710985"/>
          </a:xfrm>
          <a:prstGeom prst="rect">
            <a:avLst/>
          </a:prstGeom>
        </p:spPr>
      </p:pic>
      <p:sp>
        <p:nvSpPr>
          <p:cNvPr id="6" name="Rectangle 5"/>
          <p:cNvSpPr/>
          <p:nvPr/>
        </p:nvSpPr>
        <p:spPr>
          <a:xfrm>
            <a:off x="478233" y="1463470"/>
            <a:ext cx="3206663" cy="4708981"/>
          </a:xfrm>
          <a:prstGeom prst="rect">
            <a:avLst/>
          </a:prstGeom>
        </p:spPr>
        <p:txBody>
          <a:bodyPr wrap="square">
            <a:spAutoFit/>
          </a:bodyPr>
          <a:lstStyle/>
          <a:p>
            <a:pPr algn="ctr">
              <a:lnSpc>
                <a:spcPct val="150000"/>
              </a:lnSpc>
            </a:pPr>
            <a:r>
              <a:rPr lang="en-US" sz="4000" b="1" i="1" dirty="0" err="1" smtClean="0">
                <a:latin typeface="Times New Roman" panose="02020603050405020304" pitchFamily="18" charset="0"/>
                <a:cs typeface="Times New Roman" panose="02020603050405020304" pitchFamily="18" charset="0"/>
              </a:rPr>
              <a:t>Những</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biểu</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tượng</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trên</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gợi</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cho</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em</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suy</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nghĩ</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đến</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điều</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gì</a:t>
            </a:r>
            <a:r>
              <a:rPr lang="en-US" sz="4000" b="1" i="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4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8" name="Straight Connector 74"/>
          <p:cNvCxnSpPr/>
          <p:nvPr/>
        </p:nvCxnSpPr>
        <p:spPr>
          <a:xfrm flipH="1">
            <a:off x="723331" y="1699840"/>
            <a:ext cx="7306" cy="382750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smtClean="0">
                <a:solidFill>
                  <a:prstClr val="white"/>
                </a:solidFill>
                <a:latin typeface="Calibri Light" panose="020F0302020204030204" charset="0"/>
              </a:rPr>
              <a:t>3</a:t>
            </a:r>
            <a:endParaRPr lang="en-US" altLang="zh-CN" sz="1600" kern="1200" dirty="0">
              <a:solidFill>
                <a:prstClr val="white"/>
              </a:solidFill>
              <a:latin typeface="Calibri Light" panose="020F0302020204030204" charset="0"/>
            </a:endParaRPr>
          </a:p>
        </p:txBody>
      </p:sp>
      <p:sp>
        <p:nvSpPr>
          <p:cNvPr id="10" name="TextBox 9"/>
          <p:cNvSpPr txBox="1"/>
          <p:nvPr/>
        </p:nvSpPr>
        <p:spPr>
          <a:xfrm>
            <a:off x="1114812" y="1944125"/>
            <a:ext cx="1764409" cy="954107"/>
          </a:xfrm>
          <a:prstGeom prst="rect">
            <a:avLst/>
          </a:prstGeom>
          <a:solidFill>
            <a:srgbClr val="C00000"/>
          </a:solidFill>
        </p:spPr>
        <p:txBody>
          <a:bodyPr wrap="square" rtlCol="0">
            <a:spAutoFit/>
          </a:bodyPr>
          <a:lstStyle/>
          <a:p>
            <a:pPr algn="ctr">
              <a:buClrTx/>
              <a:buFontTx/>
              <a:buNone/>
            </a:pPr>
            <a:r>
              <a:rPr lang="en-US" sz="2800" b="1" kern="1200" dirty="0" smtClean="0">
                <a:solidFill>
                  <a:srgbClr val="FFFFFF"/>
                </a:solidFill>
                <a:latin typeface="Times New Roman" panose="02020603050405020304" pitchFamily="18" charset="0"/>
                <a:cs typeface="Times New Roman" panose="02020603050405020304" pitchFamily="18" charset="0"/>
              </a:rPr>
              <a:t>KẾT THÚC</a:t>
            </a: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15453" y="2033488"/>
            <a:ext cx="7348165" cy="584775"/>
          </a:xfrm>
          <a:prstGeom prst="rect">
            <a:avLst/>
          </a:prstGeom>
          <a:noFill/>
          <a:ln w="28575">
            <a:solidFill>
              <a:srgbClr val="C00000"/>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stCxn id="10" idx="3"/>
          </p:cNvCxnSpPr>
          <p:nvPr/>
        </p:nvCxnSpPr>
        <p:spPr>
          <a:xfrm>
            <a:off x="2879221" y="2421179"/>
            <a:ext cx="636232" cy="187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69829" y="3073193"/>
            <a:ext cx="9088821" cy="4401205"/>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Hãy </a:t>
            </a:r>
            <a:r>
              <a:rPr lang="vi-VN" sz="2800" dirty="0">
                <a:latin typeface="Times New Roman" panose="02020603050405020304" pitchFamily="18" charset="0"/>
                <a:cs typeface="Times New Roman" panose="02020603050405020304" pitchFamily="18" charset="0"/>
              </a:rPr>
              <a:t>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a:p>
            <a:pPr algn="just"/>
            <a:endParaRPr lang="vi-VN"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r>
            <a:br>
              <a:rPr lang="vi-VN" sz="28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85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 name="TextBox 3"/>
          <p:cNvSpPr txBox="1"/>
          <p:nvPr/>
        </p:nvSpPr>
        <p:spPr>
          <a:xfrm>
            <a:off x="5331932" y="1924779"/>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408036" y="2993407"/>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08036" y="4062034"/>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408035" y="5130660"/>
            <a:ext cx="5541497" cy="954107"/>
          </a:xfrm>
          <a:prstGeom prst="rect">
            <a:avLst/>
          </a:prstGeom>
          <a:noFill/>
        </p:spPr>
        <p:txBody>
          <a:bodyPr wrap="square" rtlCol="0">
            <a:spAutoFit/>
          </a:bodyPr>
          <a:lstStyle/>
          <a:p>
            <a:pPr algn="just">
              <a:buClrTx/>
              <a:buFontTx/>
              <a:buNone/>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liệt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kê</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quá</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hành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cụ</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56" name="Oval 75"/>
          <p:cNvSpPr/>
          <p:nvPr/>
        </p:nvSpPr>
        <p:spPr>
          <a:xfrm>
            <a:off x="4714766" y="21005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7" name="Oval 75"/>
          <p:cNvSpPr/>
          <p:nvPr/>
        </p:nvSpPr>
        <p:spPr>
          <a:xfrm>
            <a:off x="4714765" y="308628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8" name="Oval 75"/>
          <p:cNvSpPr/>
          <p:nvPr/>
        </p:nvSpPr>
        <p:spPr>
          <a:xfrm>
            <a:off x="4714766" y="4144935"/>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sp>
        <p:nvSpPr>
          <p:cNvPr id="159" name="Oval 75"/>
          <p:cNvSpPr/>
          <p:nvPr/>
        </p:nvSpPr>
        <p:spPr>
          <a:xfrm>
            <a:off x="4714765" y="513066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en-US" altLang="zh-CN" sz="1600" kern="1200" dirty="0">
              <a:solidFill>
                <a:prstClr val="white"/>
              </a:solidFill>
              <a:latin typeface="Calibri Light" panose="020F0302020204030204" charset="0"/>
            </a:endParaRPr>
          </a:p>
        </p:txBody>
      </p:sp>
      <p:pic>
        <p:nvPicPr>
          <p:cNvPr id="3" name="Picture 2"/>
          <p:cNvPicPr>
            <a:picLocks noChangeAspect="1"/>
          </p:cNvPicPr>
          <p:nvPr/>
        </p:nvPicPr>
        <p:blipFill>
          <a:blip r:embed="rId3"/>
          <a:stretch>
            <a:fillRect/>
          </a:stretch>
        </p:blipFill>
        <p:spPr>
          <a:xfrm>
            <a:off x="1618269" y="976310"/>
            <a:ext cx="10591406" cy="10097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barn(inVertical)">
                                      <p:cBhvr>
                                        <p:cTn id="19" dur="500"/>
                                        <p:tgtEl>
                                          <p:spTgt spid="1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barn(inVertical)">
                                      <p:cBhvr>
                                        <p:cTn id="22" dur="500"/>
                                        <p:tgtEl>
                                          <p:spTgt spid="15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barn(inVertical)">
                                      <p:cBhvr>
                                        <p:cTn id="25" dur="500"/>
                                        <p:tgtEl>
                                          <p:spTgt spid="15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barn(inVertical)">
                                      <p:cBhvr>
                                        <p:cTn id="28" dur="500"/>
                                        <p:tgtEl>
                                          <p:spTgt spid="159"/>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56" grpId="0" animBg="1"/>
      <p:bldP spid="157" grpId="0" animBg="1"/>
      <p:bldP spid="158" grpId="0" animBg="1"/>
      <p:bldP spid="1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6" name="Rectangle 5"/>
          <p:cNvSpPr/>
          <p:nvPr/>
        </p:nvSpPr>
        <p:spPr>
          <a:xfrm>
            <a:off x="300251" y="777922"/>
            <a:ext cx="10276764" cy="6080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5222" y="996288"/>
            <a:ext cx="8120870" cy="127937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58216648"/>
              </p:ext>
            </p:extLst>
          </p:nvPr>
        </p:nvGraphicFramePr>
        <p:xfrm>
          <a:off x="614149" y="1936576"/>
          <a:ext cx="9512490" cy="4653098"/>
        </p:xfrm>
        <a:graphic>
          <a:graphicData uri="http://schemas.openxmlformats.org/drawingml/2006/table">
            <a:tbl>
              <a:tblPr/>
              <a:tblGrid>
                <a:gridCol w="5568287"/>
                <a:gridCol w="3944203"/>
              </a:tblGrid>
              <a:tr h="524963">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nghe</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Người nói</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3693600">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Nhận xét về bài trình bày của bạn với thái độ chân thành.</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Có thể trao đổi về một số nội dung như:</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Những điều khiến em xúc động hoặc có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ấn</a:t>
                      </a:r>
                      <a:r>
                        <a:rPr lang="en-US" sz="2400" baseline="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tượng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sâu sắc trong bài trình bày của bạn.</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Sự phù hợp của việc sử dụng các yếu tố</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phi ngôn ngữ (cử chỉ, điệu bộ, nét mặt,...)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với</a:t>
                      </a:r>
                      <a:r>
                        <a:rPr lang="en-US" sz="2400" baseline="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nội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dung bài trình bày.</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Một vài điểm có thể bổ sung để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phần</a:t>
                      </a:r>
                      <a:r>
                        <a:rPr lang="en-US" sz="2400" baseline="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smtClean="0">
                          <a:solidFill>
                            <a:schemeClr val="tx2">
                              <a:lumMod val="50000"/>
                            </a:schemeClr>
                          </a:solidFill>
                          <a:effectLst/>
                          <a:latin typeface="Times New Roman" panose="02020603050405020304" pitchFamily="18" charset="0"/>
                          <a:cs typeface="Times New Roman" panose="02020603050405020304" pitchFamily="18" charset="0"/>
                        </a:rPr>
                        <a:t>trình</a:t>
                      </a:r>
                      <a:r>
                        <a:rPr lang="en-US" sz="2400" baseline="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400" dirty="0" smtClean="0">
                          <a:solidFill>
                            <a:schemeClr val="tx2">
                              <a:lumMod val="50000"/>
                            </a:schemeClr>
                          </a:solidFill>
                          <a:effectLst/>
                          <a:latin typeface="Times New Roman" panose="02020603050405020304" pitchFamily="18" charset="0"/>
                          <a:cs typeface="Times New Roman" panose="02020603050405020304" pitchFamily="18" charset="0"/>
                        </a:rPr>
                        <a:t>bày </a:t>
                      </a:r>
                      <a:r>
                        <a:rPr lang="vi-VN" sz="2400" dirty="0">
                          <a:solidFill>
                            <a:schemeClr val="tx2">
                              <a:lumMod val="50000"/>
                            </a:schemeClr>
                          </a:solidFill>
                          <a:effectLst/>
                          <a:latin typeface="Times New Roman" panose="02020603050405020304" pitchFamily="18" charset="0"/>
                          <a:cs typeface="Times New Roman" panose="02020603050405020304" pitchFamily="18" charset="0"/>
                        </a:rPr>
                        <a:t>trở nên hoàn thiện hơn.</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Tiếp thu những ý kiến góp ý mà em cho là xác đáng.</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Giải thích những chỗ người nghe còn thắc mắc.</a:t>
                      </a:r>
                    </a:p>
                    <a:p>
                      <a:r>
                        <a:rPr lang="vi-VN" sz="2400" dirty="0">
                          <a:solidFill>
                            <a:schemeClr val="tx2">
                              <a:lumMod val="50000"/>
                            </a:schemeClr>
                          </a:solidFill>
                          <a:effectLst/>
                          <a:latin typeface="Times New Roman" panose="02020603050405020304" pitchFamily="18" charset="0"/>
                          <a:cs typeface="Times New Roman" panose="02020603050405020304" pitchFamily="18" charset="0"/>
                        </a:rPr>
                        <a:t>+ Bảo vệ ý kiến của mình nếu nhận thấy ý kiến đó đ</a:t>
                      </a:r>
                    </a:p>
                  </a:txBody>
                  <a:tcPr marL="95250" marR="76200" marT="47625"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3" name="Google Shape;483;p23"/>
          <p:cNvGrpSpPr/>
          <p:nvPr/>
        </p:nvGrpSpPr>
        <p:grpSpPr>
          <a:xfrm>
            <a:off x="875031" y="586285"/>
            <a:ext cx="2151764" cy="2169169"/>
            <a:chOff x="1084231" y="838810"/>
            <a:chExt cx="2151764" cy="2169169"/>
          </a:xfrm>
        </p:grpSpPr>
        <p:grpSp>
          <p:nvGrpSpPr>
            <p:cNvPr id="484" name="Google Shape;484;p23"/>
            <p:cNvGrpSpPr/>
            <p:nvPr/>
          </p:nvGrpSpPr>
          <p:grpSpPr>
            <a:xfrm rot="-834324" flipH="1">
              <a:off x="1226221" y="979664"/>
              <a:ext cx="1336200" cy="1344620"/>
              <a:chOff x="5368897" y="1487338"/>
              <a:chExt cx="1154260" cy="1161533"/>
            </a:xfrm>
          </p:grpSpPr>
          <p:sp>
            <p:nvSpPr>
              <p:cNvPr id="485" name="Google Shape;485;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6" name="Google Shape;486;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87" name="Google Shape;487;p23"/>
            <p:cNvGrpSpPr/>
            <p:nvPr/>
          </p:nvGrpSpPr>
          <p:grpSpPr>
            <a:xfrm rot="626830" flipH="1">
              <a:off x="2088216" y="1337488"/>
              <a:ext cx="1059866" cy="1066545"/>
              <a:chOff x="5368897" y="1487338"/>
              <a:chExt cx="1154260" cy="1161533"/>
            </a:xfrm>
          </p:grpSpPr>
          <p:sp>
            <p:nvSpPr>
              <p:cNvPr id="488" name="Google Shape;488;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9" name="Google Shape;489;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0" name="Google Shape;490;p23"/>
            <p:cNvGrpSpPr/>
            <p:nvPr/>
          </p:nvGrpSpPr>
          <p:grpSpPr>
            <a:xfrm rot="-1085154" flipH="1">
              <a:off x="1701027" y="2000021"/>
              <a:ext cx="886769" cy="892357"/>
              <a:chOff x="5368897" y="1487338"/>
              <a:chExt cx="1154260" cy="1161533"/>
            </a:xfrm>
          </p:grpSpPr>
          <p:sp>
            <p:nvSpPr>
              <p:cNvPr id="491" name="Google Shape;491;p23"/>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2" name="Google Shape;492;p23"/>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pic>
        <p:nvPicPr>
          <p:cNvPr id="19" name="Picture 18"/>
          <p:cNvPicPr>
            <a:picLocks noChangeAspect="1"/>
          </p:cNvPicPr>
          <p:nvPr/>
        </p:nvPicPr>
        <p:blipFill>
          <a:blip r:embed="rId3"/>
          <a:stretch>
            <a:fillRect/>
          </a:stretch>
        </p:blipFill>
        <p:spPr>
          <a:xfrm>
            <a:off x="1114715" y="2880818"/>
            <a:ext cx="5593983" cy="2539375"/>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7442" b="94535" l="1279" r="99302"/>
                    </a14:imgEffect>
                  </a14:imgLayer>
                </a14:imgProps>
              </a:ext>
            </a:extLst>
          </a:blip>
          <a:stretch>
            <a:fillRect/>
          </a:stretch>
        </p:blipFill>
        <p:spPr>
          <a:xfrm>
            <a:off x="6437503" y="1506532"/>
            <a:ext cx="5354281" cy="5354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330061"/>
            <a:ext cx="11313995" cy="6093976"/>
          </a:xfrm>
          <a:prstGeom prst="rect">
            <a:avLst/>
          </a:prstGeom>
          <a:solidFill>
            <a:srgbClr val="FFFFFF"/>
          </a:solidFill>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Kính </a:t>
            </a:r>
            <a:r>
              <a:rPr lang="vi-VN" sz="2600" dirty="0">
                <a:latin typeface="Times New Roman" panose="02020603050405020304" pitchFamily="18" charset="0"/>
                <a:cs typeface="Times New Roman" panose="02020603050405020304" pitchFamily="18" charset="0"/>
              </a:rPr>
              <a:t>chào thầy cô và các bạn. Tôi tên là............học sinh.........trường......... </a:t>
            </a:r>
            <a:r>
              <a:rPr lang="en-US" sz="2600" dirty="0" err="1">
                <a:latin typeface="Times New Roman" panose="02020603050405020304" pitchFamily="18" charset="0"/>
                <a:cs typeface="Times New Roman" panose="02020603050405020304" pitchFamily="18" charset="0"/>
              </a:rPr>
              <a:t>Hôm</a:t>
            </a:r>
            <a:r>
              <a:rPr lang="en-US" sz="2600" dirty="0">
                <a:latin typeface="Times New Roman" panose="02020603050405020304" pitchFamily="18" charset="0"/>
                <a:cs typeface="Times New Roman" panose="02020603050405020304" pitchFamily="18" charset="0"/>
              </a:rPr>
              <a:t> nay,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sẽ</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sẻ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đươc</a:t>
            </a:r>
            <a:r>
              <a:rPr lang="en-US" sz="2600" dirty="0">
                <a:latin typeface="Times New Roman" panose="02020603050405020304" pitchFamily="18" charset="0"/>
                <a:cs typeface="Times New Roman" panose="02020603050405020304" pitchFamily="18" charset="0"/>
              </a:rPr>
              <a:t> may </a:t>
            </a:r>
            <a:r>
              <a:rPr lang="en-US" sz="2600" dirty="0" err="1">
                <a:latin typeface="Times New Roman" panose="02020603050405020304" pitchFamily="18" charset="0"/>
                <a:cs typeface="Times New Roman" panose="02020603050405020304" pitchFamily="18" charset="0"/>
              </a:rPr>
              <a:t>mắn</a:t>
            </a:r>
            <a:r>
              <a:rPr lang="en-US" sz="2600" dirty="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Sống 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 Bởi vậy, vòng tay giúp đỡ, nhân ái của những tấm lòng từ bi, bác ái là điều rất được trân trọng, là những "tấm lòng vàng" với những hành động đầy nhân văn của họ. Hiện nay, khi mạng xã hội đang phát triển, việc từ thiện qua mạng được lan rộng và là một vấn đề đáng được quan tâm.</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hết</a:t>
            </a:r>
            <a:r>
              <a:rPr lang="vi-VN" sz="2600" dirty="0">
                <a:latin typeface="Times New Roman" panose="02020603050405020304" pitchFamily="18" charset="0"/>
                <a:cs typeface="Times New Roman" panose="02020603050405020304" pitchFamily="18" charset="0"/>
              </a:rPr>
              <a:t>, những người sẵn sàng giúp đỡ, yêu thương, san sẻ những khó khăn với đồng loại, họ đáng được ca ngợi bởi tấm lòng " tương thân tương ái" của mình. Lướt facebook một vòng, ta không khỏi gặp những hoàn cảnh thương tâm, trớ trêu của số phận được các nhà hảo tâm kêu gọi giúp đỡ.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354841" y="698550"/>
            <a:ext cx="11313995" cy="5693866"/>
          </a:xfrm>
          <a:prstGeom prst="rect">
            <a:avLst/>
          </a:prstGeom>
          <a:solidFill>
            <a:srgbClr val="FFFFFF"/>
          </a:solidFill>
        </p:spPr>
        <p:txBody>
          <a:bodyPr wrap="square">
            <a:spAutoFit/>
          </a:bodyPr>
          <a:lstStyle/>
          <a:p>
            <a:pPr algn="just"/>
            <a:r>
              <a:rPr lang="vi-VN" sz="2600" dirty="0" smtClean="0">
                <a:latin typeface="Times New Roman" panose="02020603050405020304" pitchFamily="18" charset="0"/>
                <a:cs typeface="Times New Roman" panose="02020603050405020304" pitchFamily="18" charset="0"/>
              </a:rPr>
              <a:t>Đó </a:t>
            </a:r>
            <a:r>
              <a:rPr lang="vi-VN" sz="2600" dirty="0">
                <a:latin typeface="Times New Roman" panose="02020603050405020304" pitchFamily="18" charset="0"/>
                <a:cs typeface="Times New Roman" panose="02020603050405020304" pitchFamily="18" charset="0"/>
              </a:rPr>
              <a:t>là hình ảnh người phụ nữ tần tảo ngày đêm cũng không đủ sức nuôi hai đứa con thơ bị chất độc da cam, là hình ảnh em bé ung thư đang ngày ngày chống chọi với căn bệnh, bố mẹ nghèo bán hết của cải cũng chẳng đủ để lộ chữa trị cho </a:t>
            </a:r>
            <a:r>
              <a:rPr lang="vi-VN" sz="2600" dirty="0" smtClean="0">
                <a:latin typeface="Times New Roman" panose="02020603050405020304" pitchFamily="18" charset="0"/>
                <a:cs typeface="Times New Roman" panose="02020603050405020304" pitchFamily="18" charset="0"/>
              </a:rPr>
              <a:t>em. </a:t>
            </a:r>
            <a:r>
              <a:rPr lang="vi-VN" sz="2600" dirty="0">
                <a:latin typeface="Times New Roman" panose="02020603050405020304" pitchFamily="18" charset="0"/>
                <a:cs typeface="Times New Roman" panose="02020603050405020304" pitchFamily="18" charset="0"/>
              </a:rPr>
              <a:t>Là bao lời thiết tha cùng những câu thơ thấm đẫm lòng người của bao nhiêu tấm lòng tuyệt vời khi xót xa trước cảnh đau thương, khốn cùng của người dân miền Trung khi thiên tai hoành hành tàn ác. Dù cách này hay cách khác, bằng vật chất, tiền bạc, áo quần hay đơn giản chỉ bằng những nút chia sẻ đầy yêu thương, họ đã lan tỏa tình thương, là sứ mệnh tình nguyện của bản thân mình tới những tấm lòng vàng, để họ được chia sẻ, được yêu thương nhiều hơn, lấy động lòng trắc ẩn của mỗi người. Mạng xã hội giờ đây trở thành một công cụ hữu hiệu vô cùng, kết nối con người lại gần nhau hơn. Ta không khỏi xúc động trước sự quyên góp ủng hộ của cộng động, dù chỉ là dành một phần ăn sáng bé nhỏ hay một lý cà phê tối thôi dù dành ra vài chục nghìn hay vài trăm đồng để chung tay giúp đỡ những hoàn cảnh éo le ấy, đó là những nghĩa cử đầy nhân văn</a:t>
            </a:r>
            <a:r>
              <a:rPr lang="vi-VN" sz="2600" dirty="0" smtClean="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59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 name="Rectangle 3"/>
          <p:cNvSpPr/>
          <p:nvPr/>
        </p:nvSpPr>
        <p:spPr>
          <a:xfrm>
            <a:off x="423080" y="875971"/>
            <a:ext cx="11313995" cy="5293757"/>
          </a:xfrm>
          <a:prstGeom prst="rect">
            <a:avLst/>
          </a:prstGeom>
          <a:solidFill>
            <a:srgbClr val="FFFFFF"/>
          </a:solidFill>
        </p:spPr>
        <p:txBody>
          <a:bodyPr wrap="square">
            <a:spAutoFit/>
          </a:bodyPr>
          <a:lstStyle/>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Chúng </a:t>
            </a:r>
            <a:r>
              <a:rPr lang="vi-VN" sz="2600" dirty="0">
                <a:latin typeface="Times New Roman" panose="02020603050405020304" pitchFamily="18" charset="0"/>
                <a:cs typeface="Times New Roman" panose="02020603050405020304" pitchFamily="18" charset="0"/>
              </a:rPr>
              <a:t>ta đã từng không khỏi khâm phục trước những lời kêu gọi đầy tình người và hành động đầy thiết thực của MC Phan Anh hay </a:t>
            </a:r>
            <a:r>
              <a:rPr lang="en-US" sz="2600" dirty="0" err="1" smtClean="0">
                <a:latin typeface="Times New Roman" panose="02020603050405020304" pitchFamily="18" charset="0"/>
                <a:cs typeface="Times New Roman" panose="02020603050405020304" pitchFamily="18" charset="0"/>
              </a:rPr>
              <a:t>ca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sĩ</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Thủy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Tiên</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kêu </a:t>
            </a:r>
            <a:r>
              <a:rPr lang="vi-VN" sz="2600" dirty="0">
                <a:latin typeface="Times New Roman" panose="02020603050405020304" pitchFamily="18" charset="0"/>
                <a:cs typeface="Times New Roman" panose="02020603050405020304" pitchFamily="18" charset="0"/>
              </a:rPr>
              <a:t>gọi đồng nghiệp và người hâm mộ chung tay giúp đỡ người dân miền Trung. Là lời động viên và kêu gọi quyên góp giúp đỡ từ các đồng nghiệp cho một nữ diễn viên trẻ đang phải chống chọi từng ngày với căn bệnh hiểm nghèo lại phải đơn thân nuôi con nhỏ. Là những tiếng thơ, những lời văn, lời động viên đầy xúc động của công đồng mạng dành cho những số phận ngang trái đau thương. Nguồn giúp đỡ về vật chất và tinh thần lớn lao ấy mãi mãi sáng ngời trong lòng mỗi người. </a:t>
            </a:r>
            <a:endParaRPr lang="en-US" sz="2600" dirty="0" smtClean="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Hãy </a:t>
            </a:r>
            <a:r>
              <a:rPr lang="vi-VN" sz="2600" dirty="0">
                <a:latin typeface="Times New Roman" panose="02020603050405020304" pitchFamily="18" charset="0"/>
                <a:cs typeface="Times New Roman" panose="02020603050405020304" pitchFamily="18" charset="0"/>
              </a:rPr>
              <a:t>trân quý những tấm lòng cao cả, hãy hành động ngay từ bây giờ để giúp những hoàn cảnh éo le vượt lên nghịch cảnh, số phận để vươn tới những niềm hy vọng, xây dựng một xã hội nơi nơi ngập tràn lòng yêu thương, thấm đượm tình người</a:t>
            </a:r>
            <a:r>
              <a:rPr lang="vi-VN" sz="26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r>
              <a:rPr lang="vi-VN"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9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7461065"/>
              </p:ext>
            </p:extLst>
          </p:nvPr>
        </p:nvGraphicFramePr>
        <p:xfrm>
          <a:off x="204715" y="40944"/>
          <a:ext cx="11737077" cy="6739414"/>
        </p:xfrm>
        <a:graphic>
          <a:graphicData uri="http://schemas.openxmlformats.org/drawingml/2006/table">
            <a:tbl>
              <a:tblPr>
                <a:tableStyleId>{5940675A-B579-460E-94D1-54222C63F5DA}</a:tableStyleId>
              </a:tblPr>
              <a:tblGrid>
                <a:gridCol w="2661316"/>
                <a:gridCol w="3207223"/>
                <a:gridCol w="2934269"/>
                <a:gridCol w="2934269"/>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rgbClr val="FFFFFF"/>
                    </a:solidFill>
                  </a:tcPr>
                </a:tc>
                <a:tc hMerge="1">
                  <a:txBody>
                    <a:bodyPr/>
                    <a:lstStyle/>
                    <a:p>
                      <a:endParaRPr lang="en-US"/>
                    </a:p>
                  </a:txBody>
                  <a:tcPr/>
                </a:tc>
                <a:tc hMerge="1">
                  <a:txBody>
                    <a:bodyPr/>
                    <a:lstStyle/>
                    <a:p>
                      <a:endParaRPr lang="en-US"/>
                    </a:p>
                  </a:txBody>
                  <a:tcPr/>
                </a:tc>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đạt</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rgbClr val="FFFFFF"/>
                    </a:solidFill>
                  </a:tcPr>
                </a:tc>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rgbClr val="FFFFFF"/>
                    </a:solidFill>
                  </a:tcPr>
                </a:tc>
                <a:tc>
                  <a:txBody>
                    <a:bodyPr/>
                    <a:lstStyle/>
                    <a:p>
                      <a:pPr algn="l"/>
                      <a:r>
                        <a:rPr lang="en-US" sz="1900" dirty="0" err="1" smtClean="0">
                          <a:solidFill>
                            <a:schemeClr val="accent4">
                              <a:lumMod val="10000"/>
                            </a:schemeClr>
                          </a:solidFill>
                          <a:effectLst/>
                          <a:latin typeface="Times New Roman" panose="02020603050405020304" pitchFamily="18" charset="0"/>
                          <a:cs typeface="Times New Roman" panose="02020603050405020304" pitchFamily="18" charset="0"/>
                        </a:rPr>
                        <a:t>Chưa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của</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bài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nói</a:t>
                      </a:r>
                      <a:endPar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dirty="0" smtClean="0">
                          <a:solidFill>
                            <a:schemeClr val="accent4">
                              <a:lumMod val="10000"/>
                            </a:schemeClr>
                          </a:solidFill>
                          <a:effectLst/>
                          <a:latin typeface="Times New Roman" panose="02020603050405020304" pitchFamily="18" charset="0"/>
                          <a:cs typeface="Times New Roman" panose="02020603050405020304" pitchFamily="18" charset="0"/>
                        </a:rPr>
                        <a:t>,</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giới</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thiệu</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được</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vấn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đề</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một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cách rõ ràng, ấn tượng</a:t>
                      </a:r>
                    </a:p>
                  </a:txBody>
                  <a:tcPr marL="54392" marR="54392" marT="27196" marB="27196" anchor="ctr">
                    <a:solidFill>
                      <a:srgbClr val="FFFFFF"/>
                    </a:solidFill>
                  </a:tcPr>
                </a:tc>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rgbClr val="FFFFFF"/>
                    </a:solidFill>
                  </a:tcPr>
                </a:tc>
                <a:tc>
                  <a:txBody>
                    <a:bodyPr/>
                    <a:lstStyle/>
                    <a:p>
                      <a:pPr algn="l"/>
                      <a:r>
                        <a:rPr lang="vi-VN" sz="19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rgbClr val="FFFFFF"/>
                    </a:solidFill>
                  </a:tcPr>
                </a:tc>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rgbClr val="FFFFFF"/>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rgbClr val="FFFFFF"/>
                    </a:solidFill>
                  </a:tcPr>
                </a:tc>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rgbClr val="FFFFFF"/>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rgbClr val="FFFFFF"/>
                    </a:solidFill>
                  </a:tcPr>
                </a:tc>
              </a:tr>
              <a:tr h="495679">
                <a:tc gridSpan="4">
                  <a:txBody>
                    <a:bodyPr/>
                    <a:lstStyle/>
                    <a:p>
                      <a:pPr algn="r"/>
                      <a:r>
                        <a:rPr lang="en-US" sz="2400" b="1" i="1" dirty="0" err="1" smtClean="0">
                          <a:solidFill>
                            <a:srgbClr val="FF0000"/>
                          </a:solidFill>
                          <a:effectLst/>
                          <a:latin typeface="Times New Roman" panose="02020603050405020304" pitchFamily="18"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cs typeface="Times New Roman" panose="02020603050405020304" pitchFamily="18" charset="0"/>
                        </a:rPr>
                        <a:t>: ……/10 </a:t>
                      </a:r>
                      <a:r>
                        <a:rPr lang="en-US" sz="2400" b="1" i="1" dirty="0" err="1" smtClean="0">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rgbClr val="FFFFFF"/>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r>
            </a:tbl>
          </a:graphicData>
        </a:graphic>
      </p:graphicFrame>
    </p:spTree>
    <p:extLst>
      <p:ext uri="{BB962C8B-B14F-4D97-AF65-F5344CB8AC3E}">
        <p14:creationId xmlns:p14="http://schemas.microsoft.com/office/powerpoint/2010/main" val="423157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11" name="Rectangle 10"/>
          <p:cNvSpPr/>
          <p:nvPr/>
        </p:nvSpPr>
        <p:spPr>
          <a:xfrm>
            <a:off x="4395139" y="1778169"/>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video.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3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419367" y="1092535"/>
            <a:ext cx="7424383" cy="4922690"/>
          </a:xfrm>
          <a:prstGeom prst="rect">
            <a:avLst/>
          </a:prstGeom>
        </p:spPr>
      </p:pic>
    </p:spTree>
    <p:extLst>
      <p:ext uri="{BB962C8B-B14F-4D97-AF65-F5344CB8AC3E}">
        <p14:creationId xmlns:p14="http://schemas.microsoft.com/office/powerpoint/2010/main" val="231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rao giải thưởng Tình nguyện quốc gia 2020 cho 20 tập thể, cá nhân">
            <a:extLst>
              <a:ext uri="{FF2B5EF4-FFF2-40B4-BE49-F238E27FC236}">
                <a16:creationId xmlns="" xmlns:a16="http://schemas.microsoft.com/office/drawing/2014/main" id="{C26E2A6B-4A87-441A-A78B-26317D80A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1" y="1"/>
            <a:ext cx="5733603" cy="322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Phát động phong trào “Tết trồng cây đời đời nhớ ơn Bác Hồ” - Tin tức">
            <a:extLst>
              <a:ext uri="{FF2B5EF4-FFF2-40B4-BE49-F238E27FC236}">
                <a16:creationId xmlns="" xmlns:a16="http://schemas.microsoft.com/office/drawing/2014/main" id="{9ABF8556-E5F5-4A2A-82D5-5E6F75474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641" y="3428999"/>
            <a:ext cx="5733600" cy="3315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ần kiên quyết xử lý nạn đổ rác ở sân bay cũ Phú Quốc | WIKI PHU QUOC -  Trang tin tức Thành phố Phú Quốc">
            <a:extLst>
              <a:ext uri="{FF2B5EF4-FFF2-40B4-BE49-F238E27FC236}">
                <a16:creationId xmlns="" xmlns:a16="http://schemas.microsoft.com/office/drawing/2014/main" id="{8408D4ED-2733-4DC8-A1F7-1D32D7D81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1" y="3428999"/>
            <a:ext cx="5733601" cy="3229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à Nội hưởng ứng Chương trình “Sóng và máy tính cho em” và Công bố kho học  liệu điện tử giáo dục">
            <a:extLst>
              <a:ext uri="{FF2B5EF4-FFF2-40B4-BE49-F238E27FC236}">
                <a16:creationId xmlns="" xmlns:a16="http://schemas.microsoft.com/office/drawing/2014/main" id="{1891F1CB-470A-4D42-B989-DBD40E114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641" y="-1"/>
            <a:ext cx="5733603" cy="33153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6"/>
          <a:stretch>
            <a:fillRect/>
          </a:stretch>
        </p:blipFill>
        <p:spPr>
          <a:xfrm>
            <a:off x="3775757" y="1940357"/>
            <a:ext cx="4811602" cy="3202370"/>
          </a:xfrm>
          <a:prstGeom prst="rect">
            <a:avLst/>
          </a:prstGeom>
        </p:spPr>
      </p:pic>
    </p:spTree>
    <p:extLst>
      <p:ext uri="{BB962C8B-B14F-4D97-AF65-F5344CB8AC3E}">
        <p14:creationId xmlns:p14="http://schemas.microsoft.com/office/powerpoint/2010/main" val="19339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3899" y="1842448"/>
            <a:ext cx="7777029" cy="1634220"/>
          </a:xfrm>
          <a:prstGeom prst="rect">
            <a:avLst/>
          </a:prstGeom>
        </p:spPr>
      </p:pic>
      <p:sp>
        <p:nvSpPr>
          <p:cNvPr id="5" name="Rectangle 4"/>
          <p:cNvSpPr/>
          <p:nvPr/>
        </p:nvSpPr>
        <p:spPr>
          <a:xfrm>
            <a:off x="450376" y="2979172"/>
            <a:ext cx="5944526" cy="1569660"/>
          </a:xfrm>
          <a:prstGeom prst="rect">
            <a:avLst/>
          </a:prstGeom>
        </p:spPr>
        <p:txBody>
          <a:bodyPr wrap="square">
            <a:spAutoFit/>
          </a:bodyPr>
          <a:lstStyle/>
          <a:p>
            <a:pPr algn="ctr">
              <a:lnSpc>
                <a:spcPct val="150000"/>
              </a:lnSpc>
            </a:pPr>
            <a:r>
              <a:rPr lang="en-US" sz="3200" dirty="0" err="1" smtClean="0">
                <a:latin typeface="Times New Roman" panose="02020603050405020304" pitchFamily="18" charset="0"/>
                <a:cs typeface="Times New Roman" panose="02020603050405020304" pitchFamily="18" charset="0"/>
              </a:rPr>
              <a:t>Kẻ</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mẫu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tin </a:t>
            </a:r>
            <a:r>
              <a:rPr lang="en-US" sz="3200" dirty="0" err="1" smtClean="0">
                <a:latin typeface="Times New Roman" panose="02020603050405020304" pitchFamily="18" charset="0"/>
                <a:cs typeface="Times New Roman" panose="02020603050405020304" pitchFamily="18" charset="0"/>
              </a:rPr>
              <a:t>ngắn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dẫn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78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53772953"/>
              </p:ext>
            </p:extLst>
          </p:nvPr>
        </p:nvGraphicFramePr>
        <p:xfrm>
          <a:off x="313233" y="484495"/>
          <a:ext cx="11642205" cy="6035040"/>
        </p:xfrm>
        <a:graphic>
          <a:graphicData uri="http://schemas.openxmlformats.org/drawingml/2006/table">
            <a:tbl>
              <a:tblPr>
                <a:tableStyleId>{5940675A-B579-460E-94D1-54222C63F5DA}</a:tableStyleId>
              </a:tblPr>
              <a:tblGrid>
                <a:gridCol w="2028740"/>
                <a:gridCol w="5150647"/>
                <a:gridCol w="4462818"/>
              </a:tblGrid>
              <a:tr h="202619">
                <a:tc>
                  <a:txBody>
                    <a:bodyPr/>
                    <a:lstStyle/>
                    <a:p>
                      <a:pPr algn="ctr" fontAlgn="t"/>
                      <a:r>
                        <a:rPr lang="en-US" sz="3200" b="1" dirty="0">
                          <a:solidFill>
                            <a:srgbClr val="FFFFFF"/>
                          </a:solidFill>
                          <a:effectLst/>
                          <a:latin typeface="Times New Roman" panose="02020603050405020304" pitchFamily="18" charset="0"/>
                          <a:cs typeface="Times New Roman" panose="02020603050405020304" pitchFamily="18" charset="0"/>
                        </a:rPr>
                        <a:t> </a:t>
                      </a:r>
                    </a:p>
                  </a:txBody>
                  <a:tcPr marL="0" marR="0" marT="0" marB="0">
                    <a:solidFill>
                      <a:schemeClr val="tx1">
                        <a:lumMod val="60000"/>
                        <a:lumOff val="40000"/>
                      </a:schemeClr>
                    </a:solidFill>
                  </a:tcPr>
                </a:tc>
                <a:tc>
                  <a:txBody>
                    <a:bodyPr/>
                    <a:lstStyle/>
                    <a:p>
                      <a:pPr algn="ctr" fontAlgn="t" latinLnBrk="0"/>
                      <a:r>
                        <a:rPr lang="en-US" sz="3200" b="1">
                          <a:solidFill>
                            <a:srgbClr val="FFFFFF"/>
                          </a:solidFill>
                          <a:effectLst/>
                          <a:latin typeface="Times New Roman" panose="02020603050405020304" pitchFamily="18" charset="0"/>
                          <a:cs typeface="Times New Roman" panose="02020603050405020304" pitchFamily="18" charset="0"/>
                        </a:rPr>
                        <a:t>Mùa xuân nho nhỏ</a:t>
                      </a:r>
                    </a:p>
                  </a:txBody>
                  <a:tcPr marL="0" marR="0" marT="0" marB="0">
                    <a:solidFill>
                      <a:schemeClr val="tx1">
                        <a:lumMod val="60000"/>
                        <a:lumOff val="40000"/>
                      </a:schemeClr>
                    </a:solidFill>
                  </a:tcPr>
                </a:tc>
                <a:tc>
                  <a:txBody>
                    <a:bodyPr/>
                    <a:lstStyle/>
                    <a:p>
                      <a:pPr algn="ctr" fontAlgn="t" latinLnBrk="0"/>
                      <a:r>
                        <a:rPr lang="en-US" sz="3200" b="1" dirty="0" err="1">
                          <a:solidFill>
                            <a:srgbClr val="FFFFFF"/>
                          </a:solidFill>
                          <a:effectLst/>
                          <a:latin typeface="Times New Roman" panose="02020603050405020304" pitchFamily="18" charset="0"/>
                          <a:cs typeface="Times New Roman" panose="02020603050405020304" pitchFamily="18" charset="0"/>
                        </a:rPr>
                        <a:t>Gò</a:t>
                      </a:r>
                      <a:r>
                        <a:rPr lang="en-US" sz="3200" b="1" dirty="0">
                          <a:solidFill>
                            <a:srgbClr val="FFFFFF"/>
                          </a:solidFill>
                          <a:effectLst/>
                          <a:latin typeface="Times New Roman" panose="02020603050405020304" pitchFamily="18" charset="0"/>
                          <a:cs typeface="Times New Roman" panose="02020603050405020304" pitchFamily="18" charset="0"/>
                        </a:rPr>
                        <a:t> Me</a:t>
                      </a:r>
                    </a:p>
                  </a:txBody>
                  <a:tcPr marL="0" marR="0" marT="0" marB="0">
                    <a:solidFill>
                      <a:schemeClr val="tx1">
                        <a:lumMod val="60000"/>
                        <a:lumOff val="40000"/>
                      </a:schemeClr>
                    </a:solidFill>
                  </a:tcPr>
                </a:tc>
              </a:tr>
              <a:tr h="607857">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Tình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cảm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xúc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tác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giả</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Cảm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xúc tự hào, yêu mến, trân trọng và khao khát cống hiến của tác giả dành cho quê hương, đất nước.</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Tình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cảm gắn bó, yêu quý, tự hào của tác giả dành cho miền quê và những con người lao động nơi quê hương xứ sở.</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r>
              <a:tr h="202619">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Biện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pháp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từ</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nổi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bật</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So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sánh</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liệt</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kê</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điệp</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 </a:t>
                      </a:r>
                      <a:r>
                        <a:rPr lang="en-US" sz="2800" dirty="0" err="1">
                          <a:solidFill>
                            <a:schemeClr val="tx2">
                              <a:lumMod val="50000"/>
                            </a:schemeClr>
                          </a:solidFill>
                          <a:effectLst/>
                          <a:latin typeface="Times New Roman" panose="02020603050405020304" pitchFamily="18" charset="0"/>
                          <a:cs typeface="Times New Roman" panose="02020603050405020304" pitchFamily="18" charset="0"/>
                        </a:rPr>
                        <a:t>ngữ</a:t>
                      </a:r>
                      <a:r>
                        <a:rPr lang="en-US" sz="2800"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r>
              <a:tr h="1013096">
                <a:tc>
                  <a:txBody>
                    <a:bodyPr/>
                    <a:lstStyle/>
                    <a:p>
                      <a:pPr algn="l" fontAlgn="t" latinLnBrk="0"/>
                      <a:r>
                        <a:rPr lang="en-US" sz="2800" dirty="0" err="1">
                          <a:solidFill>
                            <a:srgbClr val="FF0000"/>
                          </a:solidFill>
                          <a:effectLst/>
                          <a:latin typeface="Times New Roman" panose="02020603050405020304" pitchFamily="18" charset="0"/>
                          <a:cs typeface="Times New Roman" panose="02020603050405020304" pitchFamily="18" charset="0"/>
                        </a:rPr>
                        <a:t>Hình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ảnh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đặc</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sắc</a:t>
                      </a:r>
                      <a:endParaRPr lang="en-US" sz="2800" b="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Hình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ảnh thiên nhiên gần gũi, bình dị (dòng sông, bông hoa, con chim, nốt trầm,…)</a:t>
                      </a:r>
                    </a:p>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Hình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ảnh con người (người lao động, người cầm súng làm việc hăng say, con người khao khát được cống hiến)</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c>
                  <a:txBody>
                    <a:bodyPr/>
                    <a:lstStyle/>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Hình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ảnh thiên nhiên đặc sắc, có hồn, tươi đẹp (con đê cát đỏ, vườn mía lao xao, ao làng trong vắt,…)</a:t>
                      </a:r>
                    </a:p>
                    <a:p>
                      <a:pPr algn="l" fontAlgn="t" latinLnBrk="0"/>
                      <a:r>
                        <a:rPr lang="en-US" sz="2800" dirty="0" smtClean="0">
                          <a:solidFill>
                            <a:schemeClr val="tx2">
                              <a:lumMod val="50000"/>
                            </a:schemeClr>
                          </a:solidFill>
                          <a:effectLst/>
                          <a:latin typeface="Times New Roman" panose="02020603050405020304" pitchFamily="18" charset="0"/>
                          <a:cs typeface="Times New Roman" panose="02020603050405020304" pitchFamily="18" charset="0"/>
                        </a:rPr>
                        <a:t>- </a:t>
                      </a:r>
                      <a:r>
                        <a:rPr lang="vi-VN" sz="2800" dirty="0" smtClean="0">
                          <a:solidFill>
                            <a:schemeClr val="tx2">
                              <a:lumMod val="50000"/>
                            </a:schemeClr>
                          </a:solidFill>
                          <a:effectLst/>
                          <a:latin typeface="Times New Roman" panose="02020603050405020304" pitchFamily="18" charset="0"/>
                          <a:cs typeface="Times New Roman" panose="02020603050405020304" pitchFamily="18" charset="0"/>
                        </a:rPr>
                        <a:t>Hình </a:t>
                      </a:r>
                      <a:r>
                        <a:rPr lang="vi-VN" sz="2800" dirty="0">
                          <a:solidFill>
                            <a:schemeClr val="tx2">
                              <a:lumMod val="50000"/>
                            </a:schemeClr>
                          </a:solidFill>
                          <a:effectLst/>
                          <a:latin typeface="Times New Roman" panose="02020603050405020304" pitchFamily="18" charset="0"/>
                          <a:cs typeface="Times New Roman" panose="02020603050405020304" pitchFamily="18" charset="0"/>
                        </a:rPr>
                        <a:t>ảnh con người khéo léo, cần cù, hăng say lao động (cô gái Gò Me)</a:t>
                      </a:r>
                      <a:endParaRPr lang="vi-VN" sz="2800" b="0"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solidFill>
                      <a:srgbClr val="FFFFFF"/>
                    </a:solidFill>
                  </a:tcPr>
                </a:tc>
              </a:tr>
            </a:tbl>
          </a:graphicData>
        </a:graphic>
      </p:graphicFrame>
    </p:spTree>
    <p:extLst>
      <p:ext uri="{BB962C8B-B14F-4D97-AF65-F5344CB8AC3E}">
        <p14:creationId xmlns:p14="http://schemas.microsoft.com/office/powerpoint/2010/main" val="391855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37" name="Rectangle 36"/>
          <p:cNvSpPr/>
          <p:nvPr/>
        </p:nvSpPr>
        <p:spPr>
          <a:xfrm>
            <a:off x="2254275" y="2371917"/>
            <a:ext cx="9072453" cy="3892861"/>
          </a:xfrm>
          <a:prstGeom prst="rect">
            <a:avLst/>
          </a:prstGeom>
        </p:spPr>
        <p:txBody>
          <a:bodyPr wrap="square">
            <a:spAutoFit/>
          </a:bodyPr>
          <a:lstStyle/>
          <a:p>
            <a:pPr algn="just">
              <a:lnSpc>
                <a:spcPct val="150000"/>
              </a:lnSpc>
            </a:pP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chia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phút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b="1" dirty="0" err="1" smtClean="0">
                <a:latin typeface="Times New Roman" panose="02020603050405020304" pitchFamily="18" charset="0"/>
                <a:cs typeface="Times New Roman" panose="02020603050405020304" pitchFamily="18" charset="0"/>
              </a:rPr>
              <a:t>Yêu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cầu</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54799" y="449405"/>
            <a:ext cx="10607959" cy="2395936"/>
          </a:xfrm>
          <a:prstGeom prst="rect">
            <a:avLst/>
          </a:prstGeom>
        </p:spPr>
      </p:pic>
    </p:spTree>
    <p:extLst>
      <p:ext uri="{BB962C8B-B14F-4D97-AF65-F5344CB8AC3E}">
        <p14:creationId xmlns:p14="http://schemas.microsoft.com/office/powerpoint/2010/main" val="2604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9"/>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8000"/>
              <a:t>Thank you!</a:t>
            </a:r>
            <a:endParaRPr sz="18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KSND thành phố Hải Phòng: Chương trình Hiến máu tình nguyện “Giọt máu cho  đi, cuộc đời ở lại”">
            <a:extLst>
              <a:ext uri="{FF2B5EF4-FFF2-40B4-BE49-F238E27FC236}">
                <a16:creationId xmlns="" xmlns:a16="http://schemas.microsoft.com/office/drawing/2014/main" id="{EDA29498-9FAA-4010-A7B3-870DEA95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6041"/>
            <a:ext cx="5860716" cy="33658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Nối dài những hoạt động thiện nguyện trong phòng, chống dịch covid-19 |  VOV.VN">
            <a:extLst>
              <a:ext uri="{FF2B5EF4-FFF2-40B4-BE49-F238E27FC236}">
                <a16:creationId xmlns="" xmlns:a16="http://schemas.microsoft.com/office/drawing/2014/main" id="{5EDFEBD3-D21C-4BC5-8317-31BA78355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58" y="0"/>
            <a:ext cx="5775157" cy="32642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6FC25F4F-B849-45F7-8B3E-4996A44A0653}"/>
              </a:ext>
            </a:extLst>
          </p:cNvPr>
          <p:cNvPicPr>
            <a:picLocks noChangeAspect="1"/>
          </p:cNvPicPr>
          <p:nvPr/>
        </p:nvPicPr>
        <p:blipFill>
          <a:blip r:embed="rId4"/>
          <a:stretch>
            <a:fillRect/>
          </a:stretch>
        </p:blipFill>
        <p:spPr>
          <a:xfrm>
            <a:off x="85557" y="3593765"/>
            <a:ext cx="5700295" cy="3129551"/>
          </a:xfrm>
          <a:prstGeom prst="rect">
            <a:avLst/>
          </a:prstGeom>
        </p:spPr>
      </p:pic>
      <p:pic>
        <p:nvPicPr>
          <p:cNvPr id="7" name="Picture 10" descr="Tặng quà Tết cho nạn nhân chất độc da cam/ Dioxin. - Báo Tây Ninh Online">
            <a:extLst>
              <a:ext uri="{FF2B5EF4-FFF2-40B4-BE49-F238E27FC236}">
                <a16:creationId xmlns="" xmlns:a16="http://schemas.microsoft.com/office/drawing/2014/main" id="{E2C78939-CF18-4A78-A672-372290CA6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558" y="3563349"/>
            <a:ext cx="5700293" cy="3129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18911388">
            <a:off x="3949726" y="1362225"/>
            <a:ext cx="4099432" cy="4133549"/>
          </a:xfrm>
          <a:prstGeom prst="rect">
            <a:avLst/>
          </a:prstGeom>
          <a:solidFill>
            <a:srgbClr val="FFFFFF"/>
          </a:solid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6"/>
          <a:stretch>
            <a:fillRect/>
          </a:stretch>
        </p:blipFill>
        <p:spPr>
          <a:xfrm>
            <a:off x="3775757" y="1940357"/>
            <a:ext cx="4811602" cy="3202370"/>
          </a:xfrm>
          <a:prstGeom prst="rect">
            <a:avLst/>
          </a:prstGeom>
        </p:spPr>
      </p:pic>
    </p:spTree>
    <p:extLst>
      <p:ext uri="{BB962C8B-B14F-4D97-AF65-F5344CB8AC3E}">
        <p14:creationId xmlns:p14="http://schemas.microsoft.com/office/powerpoint/2010/main" val="47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0309" y="999628"/>
            <a:ext cx="5440274" cy="2845681"/>
          </a:xfrm>
          <a:prstGeom prst="rect">
            <a:avLst/>
          </a:prstGeom>
        </p:spPr>
      </p:pic>
      <p:pic>
        <p:nvPicPr>
          <p:cNvPr id="4" name="Picture 3"/>
          <p:cNvPicPr>
            <a:picLocks noChangeAspect="1"/>
          </p:cNvPicPr>
          <p:nvPr/>
        </p:nvPicPr>
        <p:blipFill>
          <a:blip r:embed="rId4"/>
          <a:stretch>
            <a:fillRect/>
          </a:stretch>
        </p:blipFill>
        <p:spPr>
          <a:xfrm>
            <a:off x="240936" y="3002506"/>
            <a:ext cx="6859647" cy="2635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6" name="Google Shape;596;p22"/>
          <p:cNvSpPr/>
          <p:nvPr/>
        </p:nvSpPr>
        <p:spPr>
          <a:xfrm>
            <a:off x="877541" y="1382350"/>
            <a:ext cx="1871370" cy="1893114"/>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7" name="Google Shape;597;p22"/>
          <p:cNvSpPr/>
          <p:nvPr/>
        </p:nvSpPr>
        <p:spPr>
          <a:xfrm>
            <a:off x="4283696" y="1946204"/>
            <a:ext cx="1871370" cy="1893114"/>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 name="Google Shape;598;p22"/>
          <p:cNvSpPr/>
          <p:nvPr/>
        </p:nvSpPr>
        <p:spPr>
          <a:xfrm>
            <a:off x="7328848" y="808895"/>
            <a:ext cx="1871370" cy="1893114"/>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Google Shape;599;p22"/>
          <p:cNvSpPr txBox="1"/>
          <p:nvPr/>
        </p:nvSpPr>
        <p:spPr>
          <a:xfrm>
            <a:off x="1394726" y="1592618"/>
            <a:ext cx="837000" cy="2246700"/>
          </a:xfrm>
          <a:prstGeom prst="rect">
            <a:avLst/>
          </a:prstGeom>
          <a:noFill/>
          <a:ln>
            <a:noFill/>
          </a:ln>
        </p:spPr>
        <p:txBody>
          <a:bodyPr spcFirstLastPara="1" wrap="square" lIns="91425" tIns="45700" rIns="91425" bIns="45700" anchor="t" anchorCtr="0">
            <a:noAutofit/>
          </a:bodyPr>
          <a:lstStyle/>
          <a:p>
            <a:r>
              <a:rPr lang="en-US" sz="9800" dirty="0">
                <a:solidFill>
                  <a:srgbClr val="FFFFFF"/>
                </a:solidFill>
                <a:latin typeface="Homemade Apple"/>
                <a:ea typeface="Homemade Apple"/>
                <a:cs typeface="Homemade Apple"/>
                <a:sym typeface="Homemade Apple"/>
              </a:rPr>
              <a:t>1</a:t>
            </a:r>
            <a:endParaRPr sz="1100" dirty="0"/>
          </a:p>
        </p:txBody>
      </p:sp>
      <p:sp>
        <p:nvSpPr>
          <p:cNvPr id="10" name="Google Shape;600;p22"/>
          <p:cNvSpPr txBox="1"/>
          <p:nvPr/>
        </p:nvSpPr>
        <p:spPr>
          <a:xfrm>
            <a:off x="4588296" y="2279471"/>
            <a:ext cx="1919437" cy="2246700"/>
          </a:xfrm>
          <a:prstGeom prst="rect">
            <a:avLst/>
          </a:prstGeom>
          <a:noFill/>
          <a:ln>
            <a:noFill/>
          </a:ln>
        </p:spPr>
        <p:txBody>
          <a:bodyPr spcFirstLastPara="1" wrap="square" lIns="91425" tIns="45700" rIns="91425" bIns="45700" anchor="t" anchorCtr="0">
            <a:noAutofit/>
          </a:bodyPr>
          <a:lstStyle/>
          <a:p>
            <a:r>
              <a:rPr lang="en-US" sz="9800" dirty="0" smtClean="0">
                <a:solidFill>
                  <a:srgbClr val="FFFFFF"/>
                </a:solidFill>
                <a:latin typeface="Homemade Apple"/>
                <a:sym typeface="Homemade Apple"/>
              </a:rPr>
              <a:t>11</a:t>
            </a:r>
            <a:endParaRPr sz="1100" dirty="0"/>
          </a:p>
        </p:txBody>
      </p:sp>
      <p:sp>
        <p:nvSpPr>
          <p:cNvPr id="11" name="Google Shape;601;p22"/>
          <p:cNvSpPr txBox="1"/>
          <p:nvPr/>
        </p:nvSpPr>
        <p:spPr>
          <a:xfrm>
            <a:off x="7328798" y="1072880"/>
            <a:ext cx="2256495" cy="2246700"/>
          </a:xfrm>
          <a:prstGeom prst="rect">
            <a:avLst/>
          </a:prstGeom>
          <a:noFill/>
          <a:ln>
            <a:noFill/>
          </a:ln>
        </p:spPr>
        <p:txBody>
          <a:bodyPr spcFirstLastPara="1" wrap="square" lIns="91425" tIns="45700" rIns="91425" bIns="45700" anchor="t" anchorCtr="0">
            <a:noAutofit/>
          </a:bodyPr>
          <a:lstStyle/>
          <a:p>
            <a:r>
              <a:rPr lang="en-US" sz="9800" dirty="0" smtClean="0">
                <a:solidFill>
                  <a:srgbClr val="FFFFFF"/>
                </a:solidFill>
                <a:latin typeface="Homemade Apple"/>
                <a:ea typeface="Homemade Apple"/>
                <a:cs typeface="Homemade Apple"/>
                <a:sym typeface="Homemade Apple"/>
              </a:rPr>
              <a:t>111</a:t>
            </a:r>
            <a:endParaRPr sz="1100" dirty="0"/>
          </a:p>
        </p:txBody>
      </p:sp>
      <p:pic>
        <p:nvPicPr>
          <p:cNvPr id="12" name="Picture 11"/>
          <p:cNvPicPr>
            <a:picLocks noChangeAspect="1"/>
          </p:cNvPicPr>
          <p:nvPr/>
        </p:nvPicPr>
        <p:blipFill>
          <a:blip r:embed="rId3"/>
          <a:stretch>
            <a:fillRect/>
          </a:stretch>
        </p:blipFill>
        <p:spPr>
          <a:xfrm>
            <a:off x="-380962" y="3629049"/>
            <a:ext cx="3824655" cy="1082743"/>
          </a:xfrm>
          <a:prstGeom prst="rect">
            <a:avLst/>
          </a:prstGeom>
        </p:spPr>
      </p:pic>
      <p:pic>
        <p:nvPicPr>
          <p:cNvPr id="13" name="Picture 12"/>
          <p:cNvPicPr>
            <a:picLocks noChangeAspect="1"/>
          </p:cNvPicPr>
          <p:nvPr/>
        </p:nvPicPr>
        <p:blipFill>
          <a:blip r:embed="rId4"/>
          <a:stretch>
            <a:fillRect/>
          </a:stretch>
        </p:blipFill>
        <p:spPr>
          <a:xfrm>
            <a:off x="3106641" y="4567322"/>
            <a:ext cx="4549753" cy="1057551"/>
          </a:xfrm>
          <a:prstGeom prst="rect">
            <a:avLst/>
          </a:prstGeom>
        </p:spPr>
      </p:pic>
      <p:pic>
        <p:nvPicPr>
          <p:cNvPr id="14" name="Picture 13"/>
          <p:cNvPicPr>
            <a:picLocks noChangeAspect="1"/>
          </p:cNvPicPr>
          <p:nvPr/>
        </p:nvPicPr>
        <p:blipFill>
          <a:blip r:embed="rId5"/>
          <a:stretch>
            <a:fillRect/>
          </a:stretch>
        </p:blipFill>
        <p:spPr>
          <a:xfrm>
            <a:off x="6314070" y="3225170"/>
            <a:ext cx="4704834" cy="1093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down)">
                                      <p:cBhvr>
                                        <p:cTn id="103" dur="580">
                                          <p:stCondLst>
                                            <p:cond delay="0"/>
                                          </p:stCondLst>
                                        </p:cTn>
                                        <p:tgtEl>
                                          <p:spTgt spid="12"/>
                                        </p:tgtEl>
                                      </p:cBhvr>
                                    </p:animEffect>
                                    <p:anim calcmode="lin" valueType="num">
                                      <p:cBhvr>
                                        <p:cTn id="10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9" dur="26">
                                          <p:stCondLst>
                                            <p:cond delay="650"/>
                                          </p:stCondLst>
                                        </p:cTn>
                                        <p:tgtEl>
                                          <p:spTgt spid="12"/>
                                        </p:tgtEl>
                                      </p:cBhvr>
                                      <p:to x="100000" y="60000"/>
                                    </p:animScale>
                                    <p:animScale>
                                      <p:cBhvr>
                                        <p:cTn id="110" dur="166" decel="50000">
                                          <p:stCondLst>
                                            <p:cond delay="676"/>
                                          </p:stCondLst>
                                        </p:cTn>
                                        <p:tgtEl>
                                          <p:spTgt spid="12"/>
                                        </p:tgtEl>
                                      </p:cBhvr>
                                      <p:to x="100000" y="100000"/>
                                    </p:animScale>
                                    <p:animScale>
                                      <p:cBhvr>
                                        <p:cTn id="111" dur="26">
                                          <p:stCondLst>
                                            <p:cond delay="1312"/>
                                          </p:stCondLst>
                                        </p:cTn>
                                        <p:tgtEl>
                                          <p:spTgt spid="12"/>
                                        </p:tgtEl>
                                      </p:cBhvr>
                                      <p:to x="100000" y="80000"/>
                                    </p:animScale>
                                    <p:animScale>
                                      <p:cBhvr>
                                        <p:cTn id="112" dur="166" decel="50000">
                                          <p:stCondLst>
                                            <p:cond delay="1338"/>
                                          </p:stCondLst>
                                        </p:cTn>
                                        <p:tgtEl>
                                          <p:spTgt spid="12"/>
                                        </p:tgtEl>
                                      </p:cBhvr>
                                      <p:to x="100000" y="100000"/>
                                    </p:animScale>
                                    <p:animScale>
                                      <p:cBhvr>
                                        <p:cTn id="113" dur="26">
                                          <p:stCondLst>
                                            <p:cond delay="1642"/>
                                          </p:stCondLst>
                                        </p:cTn>
                                        <p:tgtEl>
                                          <p:spTgt spid="12"/>
                                        </p:tgtEl>
                                      </p:cBhvr>
                                      <p:to x="100000" y="90000"/>
                                    </p:animScale>
                                    <p:animScale>
                                      <p:cBhvr>
                                        <p:cTn id="114" dur="166" decel="50000">
                                          <p:stCondLst>
                                            <p:cond delay="1668"/>
                                          </p:stCondLst>
                                        </p:cTn>
                                        <p:tgtEl>
                                          <p:spTgt spid="12"/>
                                        </p:tgtEl>
                                      </p:cBhvr>
                                      <p:to x="100000" y="100000"/>
                                    </p:animScale>
                                    <p:animScale>
                                      <p:cBhvr>
                                        <p:cTn id="115" dur="26">
                                          <p:stCondLst>
                                            <p:cond delay="1808"/>
                                          </p:stCondLst>
                                        </p:cTn>
                                        <p:tgtEl>
                                          <p:spTgt spid="12"/>
                                        </p:tgtEl>
                                      </p:cBhvr>
                                      <p:to x="100000" y="95000"/>
                                    </p:animScale>
                                    <p:animScale>
                                      <p:cBhvr>
                                        <p:cTn id="116" dur="166" decel="50000">
                                          <p:stCondLst>
                                            <p:cond delay="1834"/>
                                          </p:stCondLst>
                                        </p:cTn>
                                        <p:tgtEl>
                                          <p:spTgt spid="1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down)">
                                      <p:cBhvr>
                                        <p:cTn id="119" dur="580">
                                          <p:stCondLst>
                                            <p:cond delay="0"/>
                                          </p:stCondLst>
                                        </p:cTn>
                                        <p:tgtEl>
                                          <p:spTgt spid="13"/>
                                        </p:tgtEl>
                                      </p:cBhvr>
                                    </p:animEffect>
                                    <p:anim calcmode="lin" valueType="num">
                                      <p:cBhvr>
                                        <p:cTn id="12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5" dur="26">
                                          <p:stCondLst>
                                            <p:cond delay="650"/>
                                          </p:stCondLst>
                                        </p:cTn>
                                        <p:tgtEl>
                                          <p:spTgt spid="13"/>
                                        </p:tgtEl>
                                      </p:cBhvr>
                                      <p:to x="100000" y="60000"/>
                                    </p:animScale>
                                    <p:animScale>
                                      <p:cBhvr>
                                        <p:cTn id="126" dur="166" decel="50000">
                                          <p:stCondLst>
                                            <p:cond delay="676"/>
                                          </p:stCondLst>
                                        </p:cTn>
                                        <p:tgtEl>
                                          <p:spTgt spid="13"/>
                                        </p:tgtEl>
                                      </p:cBhvr>
                                      <p:to x="100000" y="100000"/>
                                    </p:animScale>
                                    <p:animScale>
                                      <p:cBhvr>
                                        <p:cTn id="127" dur="26">
                                          <p:stCondLst>
                                            <p:cond delay="1312"/>
                                          </p:stCondLst>
                                        </p:cTn>
                                        <p:tgtEl>
                                          <p:spTgt spid="13"/>
                                        </p:tgtEl>
                                      </p:cBhvr>
                                      <p:to x="100000" y="80000"/>
                                    </p:animScale>
                                    <p:animScale>
                                      <p:cBhvr>
                                        <p:cTn id="128" dur="166" decel="50000">
                                          <p:stCondLst>
                                            <p:cond delay="1338"/>
                                          </p:stCondLst>
                                        </p:cTn>
                                        <p:tgtEl>
                                          <p:spTgt spid="13"/>
                                        </p:tgtEl>
                                      </p:cBhvr>
                                      <p:to x="100000" y="100000"/>
                                    </p:animScale>
                                    <p:animScale>
                                      <p:cBhvr>
                                        <p:cTn id="129" dur="26">
                                          <p:stCondLst>
                                            <p:cond delay="1642"/>
                                          </p:stCondLst>
                                        </p:cTn>
                                        <p:tgtEl>
                                          <p:spTgt spid="13"/>
                                        </p:tgtEl>
                                      </p:cBhvr>
                                      <p:to x="100000" y="90000"/>
                                    </p:animScale>
                                    <p:animScale>
                                      <p:cBhvr>
                                        <p:cTn id="130" dur="166" decel="50000">
                                          <p:stCondLst>
                                            <p:cond delay="1668"/>
                                          </p:stCondLst>
                                        </p:cTn>
                                        <p:tgtEl>
                                          <p:spTgt spid="13"/>
                                        </p:tgtEl>
                                      </p:cBhvr>
                                      <p:to x="100000" y="100000"/>
                                    </p:animScale>
                                    <p:animScale>
                                      <p:cBhvr>
                                        <p:cTn id="131" dur="26">
                                          <p:stCondLst>
                                            <p:cond delay="1808"/>
                                          </p:stCondLst>
                                        </p:cTn>
                                        <p:tgtEl>
                                          <p:spTgt spid="13"/>
                                        </p:tgtEl>
                                      </p:cBhvr>
                                      <p:to x="100000" y="95000"/>
                                    </p:animScale>
                                    <p:animScale>
                                      <p:cBhvr>
                                        <p:cTn id="132" dur="166" decel="50000">
                                          <p:stCondLst>
                                            <p:cond delay="1834"/>
                                          </p:stCondLst>
                                        </p:cTn>
                                        <p:tgtEl>
                                          <p:spTgt spid="1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Effect transition="in" filter="wipe(down)">
                                      <p:cBhvr>
                                        <p:cTn id="135" dur="580">
                                          <p:stCondLst>
                                            <p:cond delay="0"/>
                                          </p:stCondLst>
                                        </p:cTn>
                                        <p:tgtEl>
                                          <p:spTgt spid="14"/>
                                        </p:tgtEl>
                                      </p:cBhvr>
                                    </p:animEffect>
                                    <p:anim calcmode="lin" valueType="num">
                                      <p:cBhvr>
                                        <p:cTn id="13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1" dur="26">
                                          <p:stCondLst>
                                            <p:cond delay="650"/>
                                          </p:stCondLst>
                                        </p:cTn>
                                        <p:tgtEl>
                                          <p:spTgt spid="14"/>
                                        </p:tgtEl>
                                      </p:cBhvr>
                                      <p:to x="100000" y="60000"/>
                                    </p:animScale>
                                    <p:animScale>
                                      <p:cBhvr>
                                        <p:cTn id="142" dur="166" decel="50000">
                                          <p:stCondLst>
                                            <p:cond delay="676"/>
                                          </p:stCondLst>
                                        </p:cTn>
                                        <p:tgtEl>
                                          <p:spTgt spid="14"/>
                                        </p:tgtEl>
                                      </p:cBhvr>
                                      <p:to x="100000" y="100000"/>
                                    </p:animScale>
                                    <p:animScale>
                                      <p:cBhvr>
                                        <p:cTn id="143" dur="26">
                                          <p:stCondLst>
                                            <p:cond delay="1312"/>
                                          </p:stCondLst>
                                        </p:cTn>
                                        <p:tgtEl>
                                          <p:spTgt spid="14"/>
                                        </p:tgtEl>
                                      </p:cBhvr>
                                      <p:to x="100000" y="80000"/>
                                    </p:animScale>
                                    <p:animScale>
                                      <p:cBhvr>
                                        <p:cTn id="144" dur="166" decel="50000">
                                          <p:stCondLst>
                                            <p:cond delay="1338"/>
                                          </p:stCondLst>
                                        </p:cTn>
                                        <p:tgtEl>
                                          <p:spTgt spid="14"/>
                                        </p:tgtEl>
                                      </p:cBhvr>
                                      <p:to x="100000" y="100000"/>
                                    </p:animScale>
                                    <p:animScale>
                                      <p:cBhvr>
                                        <p:cTn id="145" dur="26">
                                          <p:stCondLst>
                                            <p:cond delay="1642"/>
                                          </p:stCondLst>
                                        </p:cTn>
                                        <p:tgtEl>
                                          <p:spTgt spid="14"/>
                                        </p:tgtEl>
                                      </p:cBhvr>
                                      <p:to x="100000" y="90000"/>
                                    </p:animScale>
                                    <p:animScale>
                                      <p:cBhvr>
                                        <p:cTn id="146" dur="166" decel="50000">
                                          <p:stCondLst>
                                            <p:cond delay="1668"/>
                                          </p:stCondLst>
                                        </p:cTn>
                                        <p:tgtEl>
                                          <p:spTgt spid="14"/>
                                        </p:tgtEl>
                                      </p:cBhvr>
                                      <p:to x="100000" y="100000"/>
                                    </p:animScale>
                                    <p:animScale>
                                      <p:cBhvr>
                                        <p:cTn id="147" dur="26">
                                          <p:stCondLst>
                                            <p:cond delay="1808"/>
                                          </p:stCondLst>
                                        </p:cTn>
                                        <p:tgtEl>
                                          <p:spTgt spid="14"/>
                                        </p:tgtEl>
                                      </p:cBhvr>
                                      <p:to x="100000" y="95000"/>
                                    </p:animScale>
                                    <p:animScale>
                                      <p:cBhvr>
                                        <p:cTn id="14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0" name="Google Shape;400;p15"/>
          <p:cNvSpPr txBox="1"/>
          <p:nvPr/>
        </p:nvSpPr>
        <p:spPr>
          <a:xfrm>
            <a:off x="-47825" y="6574200"/>
            <a:ext cx="3000000" cy="283800"/>
          </a:xfrm>
          <a:prstGeom prst="rect">
            <a:avLst/>
          </a:prstGeom>
          <a:noFill/>
          <a:ln>
            <a:noFill/>
          </a:ln>
        </p:spPr>
        <p:txBody>
          <a:bodyPr spcFirstLastPara="1" wrap="square" lIns="91425" tIns="91425" rIns="91425" bIns="91425" anchor="t" anchorCtr="0">
            <a:noAutofit/>
          </a:bodyPr>
          <a:lstStyle/>
          <a:p>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Gaby Baldiskaite</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Unsplash</a:t>
            </a:r>
            <a:endParaRPr/>
          </a:p>
        </p:txBody>
      </p:sp>
      <p:grpSp>
        <p:nvGrpSpPr>
          <p:cNvPr id="406" name="Google Shape;406;p15"/>
          <p:cNvGrpSpPr/>
          <p:nvPr/>
        </p:nvGrpSpPr>
        <p:grpSpPr>
          <a:xfrm flipH="1">
            <a:off x="-582573" y="1660174"/>
            <a:ext cx="3653319" cy="5344009"/>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pic>
        <p:nvPicPr>
          <p:cNvPr id="5" name="Picture 4"/>
          <p:cNvPicPr>
            <a:picLocks noChangeAspect="1"/>
          </p:cNvPicPr>
          <p:nvPr/>
        </p:nvPicPr>
        <p:blipFill>
          <a:blip r:embed="rId5"/>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44" name="TextBox 43"/>
          <p:cNvSpPr txBox="1"/>
          <p:nvPr/>
        </p:nvSpPr>
        <p:spPr>
          <a:xfrm>
            <a:off x="2366657" y="2566803"/>
            <a:ext cx="9137102" cy="3323987"/>
          </a:xfrm>
          <a:prstGeom prst="rect">
            <a:avLst/>
          </a:prstGeom>
          <a:noFill/>
        </p:spPr>
        <p:txBody>
          <a:bodyPr wrap="square" rtlCol="0">
            <a:spAutoFit/>
          </a:bodyPr>
          <a:lstStyle/>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Viết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dạng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ý</a:t>
            </a:r>
          </a:p>
          <a:p>
            <a:pPr algn="just">
              <a:lnSpc>
                <a:spcPct val="150000"/>
              </a:lnSpc>
              <a:buClrTx/>
              <a:buFontTx/>
              <a:buNone/>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dấu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chỗ</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then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chốt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bỏ</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qua.</a:t>
            </a:r>
          </a:p>
          <a:p>
            <a:pPr algn="just">
              <a:lnSpc>
                <a:spcPct val="150000"/>
              </a:lnSpc>
              <a:buClrTx/>
              <a:buFontTx/>
              <a:buNone/>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hát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đoạn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phim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2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barn(inVertical)">
                                      <p:cBhvr>
                                        <p:cTn id="14" dur="500"/>
                                        <p:tgtEl>
                                          <p:spTgt spid="4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4">
                                            <p:txEl>
                                              <p:pRg st="1" end="1"/>
                                            </p:txEl>
                                          </p:spTgt>
                                        </p:tgtEl>
                                        <p:attrNameLst>
                                          <p:attrName>style.visibility</p:attrName>
                                        </p:attrNameLst>
                                      </p:cBhvr>
                                      <p:to>
                                        <p:strVal val="visible"/>
                                      </p:to>
                                    </p:set>
                                    <p:animEffect transition="in" filter="wipe(down)">
                                      <p:cBhvr>
                                        <p:cTn id="19" dur="500"/>
                                        <p:tgtEl>
                                          <p:spTgt spid="4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xEl>
                                              <p:pRg st="2" end="2"/>
                                            </p:txEl>
                                          </p:spTgt>
                                        </p:tgtEl>
                                        <p:attrNameLst>
                                          <p:attrName>style.visibility</p:attrName>
                                        </p:attrNameLst>
                                      </p:cBhvr>
                                      <p:to>
                                        <p:strVal val="visible"/>
                                      </p:to>
                                    </p:set>
                                    <p:animEffect transition="in" filter="barn(inVertical)">
                                      <p:cBhvr>
                                        <p:cTn id="24"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578" name="Google Shape;578;p26"/>
          <p:cNvGrpSpPr/>
          <p:nvPr/>
        </p:nvGrpSpPr>
        <p:grpSpPr>
          <a:xfrm>
            <a:off x="9444374" y="2781960"/>
            <a:ext cx="3005569" cy="4190284"/>
            <a:chOff x="7864580" y="177905"/>
            <a:chExt cx="4941744" cy="6889649"/>
          </a:xfrm>
        </p:grpSpPr>
        <p:sp>
          <p:nvSpPr>
            <p:cNvPr id="579" name="Google Shape;579;p2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0" name="Google Shape;580;p2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1" name="Google Shape;581;p2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nvGrpSpPr>
            <p:cNvPr id="582" name="Google Shape;582;p26"/>
            <p:cNvGrpSpPr/>
            <p:nvPr/>
          </p:nvGrpSpPr>
          <p:grpSpPr>
            <a:xfrm rot="834297">
              <a:off x="8537534" y="734267"/>
              <a:ext cx="2935744" cy="5958665"/>
              <a:chOff x="5368897" y="1487338"/>
              <a:chExt cx="2009955" cy="4079596"/>
            </a:xfrm>
          </p:grpSpPr>
          <p:sp>
            <p:nvSpPr>
              <p:cNvPr id="583" name="Google Shape;583;p2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4" name="Google Shape;584;p2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5" name="Google Shape;585;p2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86" name="Google Shape;586;p26"/>
            <p:cNvGrpSpPr/>
            <p:nvPr/>
          </p:nvGrpSpPr>
          <p:grpSpPr>
            <a:xfrm rot="-834363" flipH="1">
              <a:off x="10007823" y="1779855"/>
              <a:ext cx="2189869" cy="5071126"/>
              <a:chOff x="5307255" y="1547438"/>
              <a:chExt cx="1784043" cy="4131344"/>
            </a:xfrm>
          </p:grpSpPr>
          <p:sp>
            <p:nvSpPr>
              <p:cNvPr id="587" name="Google Shape;587;p2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8" name="Google Shape;58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9" name="Google Shape;58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0" name="Google Shape;590;p26"/>
            <p:cNvGrpSpPr/>
            <p:nvPr/>
          </p:nvGrpSpPr>
          <p:grpSpPr>
            <a:xfrm rot="440309">
              <a:off x="9237033" y="2293084"/>
              <a:ext cx="1956333" cy="4542963"/>
              <a:chOff x="5307255" y="1547438"/>
              <a:chExt cx="1786162" cy="4147796"/>
            </a:xfrm>
          </p:grpSpPr>
          <p:sp>
            <p:nvSpPr>
              <p:cNvPr id="591" name="Google Shape;591;p2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2" name="Google Shape;592;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3" name="Google Shape;593;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4" name="Google Shape;594;p26"/>
            <p:cNvGrpSpPr/>
            <p:nvPr/>
          </p:nvGrpSpPr>
          <p:grpSpPr>
            <a:xfrm rot="952222" flipH="1">
              <a:off x="10387675" y="4620686"/>
              <a:ext cx="972982" cy="980094"/>
              <a:chOff x="5307255" y="1547438"/>
              <a:chExt cx="1117486" cy="1125654"/>
            </a:xfrm>
          </p:grpSpPr>
          <p:sp>
            <p:nvSpPr>
              <p:cNvPr id="595" name="Google Shape;595;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6" name="Google Shape;596;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97" name="Google Shape;597;p26"/>
            <p:cNvGrpSpPr/>
            <p:nvPr/>
          </p:nvGrpSpPr>
          <p:grpSpPr>
            <a:xfrm rot="952222" flipH="1">
              <a:off x="10406852" y="3368180"/>
              <a:ext cx="972982" cy="980094"/>
              <a:chOff x="5307255" y="1547438"/>
              <a:chExt cx="1117486" cy="1125654"/>
            </a:xfrm>
          </p:grpSpPr>
          <p:sp>
            <p:nvSpPr>
              <p:cNvPr id="598" name="Google Shape;598;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0" name="Google Shape;600;p26"/>
            <p:cNvGrpSpPr/>
            <p:nvPr/>
          </p:nvGrpSpPr>
          <p:grpSpPr>
            <a:xfrm rot="952222" flipH="1">
              <a:off x="11485763" y="3114853"/>
              <a:ext cx="972982" cy="980094"/>
              <a:chOff x="5307255" y="1547438"/>
              <a:chExt cx="1117486" cy="1125654"/>
            </a:xfrm>
          </p:grpSpPr>
          <p:sp>
            <p:nvSpPr>
              <p:cNvPr id="601" name="Google Shape;601;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2" name="Google Shape;602;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603" name="Google Shape;603;p26"/>
            <p:cNvGrpSpPr/>
            <p:nvPr/>
          </p:nvGrpSpPr>
          <p:grpSpPr>
            <a:xfrm rot="952222" flipH="1">
              <a:off x="11371716" y="4308822"/>
              <a:ext cx="972982" cy="980094"/>
              <a:chOff x="5307255" y="1547438"/>
              <a:chExt cx="1117486" cy="1125654"/>
            </a:xfrm>
          </p:grpSpPr>
          <p:sp>
            <p:nvSpPr>
              <p:cNvPr id="604" name="Google Shape;604;p2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5" name="Google Shape;605;p2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
          <p:nvSpPr>
            <p:cNvPr id="606" name="Google Shape;606;p2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pic>
        <p:nvPicPr>
          <p:cNvPr id="42" name="Picture 41"/>
          <p:cNvPicPr>
            <a:picLocks noChangeAspect="1"/>
          </p:cNvPicPr>
          <p:nvPr/>
        </p:nvPicPr>
        <p:blipFill>
          <a:blip r:embed="rId3"/>
          <a:stretch>
            <a:fillRect/>
          </a:stretch>
        </p:blipFill>
        <p:spPr>
          <a:xfrm>
            <a:off x="156423" y="735791"/>
            <a:ext cx="6718204" cy="1326380"/>
          </a:xfrm>
          <a:prstGeom prst="rect">
            <a:avLst/>
          </a:prstGeom>
        </p:spPr>
      </p:pic>
      <p:sp>
        <p:nvSpPr>
          <p:cNvPr id="43" name="TextBox 42"/>
          <p:cNvSpPr txBox="1"/>
          <p:nvPr/>
        </p:nvSpPr>
        <p:spPr>
          <a:xfrm>
            <a:off x="2952175" y="1770073"/>
            <a:ext cx="6604547" cy="523220"/>
          </a:xfrm>
          <a:prstGeom prst="rect">
            <a:avLst/>
          </a:prstGeom>
          <a:solidFill>
            <a:srgbClr val="FFFFFF"/>
          </a:solidFill>
        </p:spPr>
        <p:txBody>
          <a:bodyPr wrap="square" rtlCol="0">
            <a:spAutoFit/>
          </a:bodyPr>
          <a:lstStyle/>
          <a:p>
            <a:pPr algn="ctr">
              <a:buClrTx/>
              <a:buFontTx/>
              <a:buNone/>
            </a:pPr>
            <a:r>
              <a:rPr lang="en-US" sz="2800" b="1" kern="1200" dirty="0" smtClean="0">
                <a:solidFill>
                  <a:srgbClr val="339183"/>
                </a:solidFill>
                <a:latin typeface="Times New Roman" panose="02020603050405020304" pitchFamily="18" charset="0"/>
                <a:cs typeface="Times New Roman" panose="02020603050405020304" pitchFamily="18" charset="0"/>
              </a:rPr>
              <a:t>2. TẬP LUYỆN</a:t>
            </a:r>
            <a:endParaRPr lang="en-US" sz="2800" b="1" kern="1200" dirty="0">
              <a:solidFill>
                <a:srgbClr val="339183"/>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342946" y="2476702"/>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1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8" name="Straight Connector 74"/>
          <p:cNvCxnSpPr/>
          <p:nvPr/>
        </p:nvCxnSpPr>
        <p:spPr>
          <a:xfrm>
            <a:off x="730637" y="1699840"/>
            <a:ext cx="19990" cy="272203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Oval 75"/>
          <p:cNvSpPr/>
          <p:nvPr/>
        </p:nvSpPr>
        <p:spPr>
          <a:xfrm>
            <a:off x="538551" y="2188168"/>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1</a:t>
            </a:r>
          </a:p>
        </p:txBody>
      </p:sp>
      <p:sp>
        <p:nvSpPr>
          <p:cNvPr id="10" name="TextBox 9"/>
          <p:cNvSpPr txBox="1"/>
          <p:nvPr/>
        </p:nvSpPr>
        <p:spPr>
          <a:xfrm>
            <a:off x="1114812" y="2084766"/>
            <a:ext cx="1761235" cy="523220"/>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MỞ ĐẦU</a:t>
            </a:r>
          </a:p>
        </p:txBody>
      </p:sp>
      <p:sp>
        <p:nvSpPr>
          <p:cNvPr id="11" name="TextBox 10"/>
          <p:cNvSpPr txBox="1"/>
          <p:nvPr/>
        </p:nvSpPr>
        <p:spPr>
          <a:xfrm>
            <a:off x="3515453" y="1869322"/>
            <a:ext cx="7942262" cy="954107"/>
          </a:xfrm>
          <a:prstGeom prst="rect">
            <a:avLst/>
          </a:prstGeom>
          <a:noFill/>
          <a:ln w="28575">
            <a:solidFill>
              <a:srgbClr val="C00000"/>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2" name="Straight Arrow Connector 11"/>
          <p:cNvCxnSpPr>
            <a:endCxn id="11" idx="1"/>
          </p:cNvCxnSpPr>
          <p:nvPr/>
        </p:nvCxnSpPr>
        <p:spPr>
          <a:xfrm flipV="1">
            <a:off x="2879221" y="2346376"/>
            <a:ext cx="636232" cy="21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56182" y="2923068"/>
            <a:ext cx="9088821" cy="3816429"/>
          </a:xfrm>
          <a:prstGeom prst="rect">
            <a:avLst/>
          </a:prstGeom>
        </p:spPr>
        <p:txBody>
          <a:bodyPr wrap="square">
            <a:spAutoFit/>
          </a:bodyPr>
          <a:lstStyle/>
          <a:p>
            <a:pPr algn="just">
              <a:buClrTx/>
              <a:buFontTx/>
              <a:buNone/>
            </a:pP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Kính </a:t>
            </a:r>
            <a:r>
              <a:rPr lang="vi-VN" sz="2200" dirty="0">
                <a:latin typeface="Times New Roman" panose="02020603050405020304" pitchFamily="18" charset="0"/>
                <a:cs typeface="Times New Roman" panose="02020603050405020304" pitchFamily="18" charset="0"/>
              </a:rPr>
              <a:t>chào thầy cô và các bạn. Tôi tên là............học sinh.........trường</a:t>
            </a:r>
            <a:r>
              <a:rPr lang="vi-VN" sz="2200" dirty="0" smtClean="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Hôm</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tôi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chia </a:t>
            </a:r>
            <a:r>
              <a:rPr lang="en-US" sz="2200" dirty="0" err="1" smtClean="0">
                <a:latin typeface="Times New Roman" panose="02020603050405020304" pitchFamily="18" charset="0"/>
                <a:cs typeface="Times New Roman" panose="02020603050405020304" pitchFamily="18" charset="0"/>
              </a:rPr>
              <a:t>sẻ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một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đẹp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yêu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mảnh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chưa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đươc</a:t>
            </a:r>
            <a:r>
              <a:rPr lang="en-US" sz="2200" dirty="0" smtClean="0">
                <a:latin typeface="Times New Roman" panose="02020603050405020304" pitchFamily="18" charset="0"/>
                <a:cs typeface="Times New Roman" panose="02020603050405020304" pitchFamily="18" charset="0"/>
              </a:rPr>
              <a:t> may </a:t>
            </a:r>
            <a:r>
              <a:rPr lang="en-US" sz="2200" dirty="0" err="1" smtClean="0">
                <a:latin typeface="Times New Roman" panose="02020603050405020304" pitchFamily="18" charset="0"/>
                <a:cs typeface="Times New Roman" panose="02020603050405020304" pitchFamily="18" charset="0"/>
              </a:rPr>
              <a:t>mắn</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"Sống </a:t>
            </a:r>
            <a:r>
              <a:rPr lang="vi-VN" sz="2200" dirty="0">
                <a:latin typeface="Times New Roman" panose="02020603050405020304" pitchFamily="18" charset="0"/>
                <a:cs typeface="Times New Roman" panose="02020603050405020304" pitchFamily="18" charset="0"/>
              </a:rPr>
              <a:t>trong đời sống cần có một tấm lòng. Để làm gì? Em biết không?. Để gió cuốn đi, để gió cuốn đi....". Trong cuộc sống này, không phải ai cũng may mắn có được cho mình sự đủ đầy, trọn vẹn. Có bao nhiêu người ngoài xã hội kia gặp những khó khăn, trắc trở, bất hạnh trong cuộc đời, dù đã nỗ lực, cố gắng vẫn khó có thể một mình vượt qua. Bởi vậy, vòng tay giúp đỡ, nhân ái của những tấm lòng từ bi, bác ái là điều rất được trân trọng, là những "tấm lòng vàng" với những hành động đầy nhân văn của họ. Hiện nay, khi mạng xã hội đang phát triển, việc từ thiện qua mạng được lan rộng và là một vấn đề đáng được quan tâm.</a:t>
            </a:r>
          </a:p>
        </p:txBody>
      </p:sp>
    </p:spTree>
    <p:extLst>
      <p:ext uri="{BB962C8B-B14F-4D97-AF65-F5344CB8AC3E}">
        <p14:creationId xmlns:p14="http://schemas.microsoft.com/office/powerpoint/2010/main" val="2434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2023" y="751050"/>
            <a:ext cx="7010473" cy="1384082"/>
          </a:xfrm>
          <a:prstGeom prst="rect">
            <a:avLst/>
          </a:prstGeom>
        </p:spPr>
      </p:pic>
      <p:cxnSp>
        <p:nvCxnSpPr>
          <p:cNvPr id="14" name="Straight Connector 74"/>
          <p:cNvCxnSpPr/>
          <p:nvPr/>
        </p:nvCxnSpPr>
        <p:spPr>
          <a:xfrm flipH="1">
            <a:off x="764276" y="2634018"/>
            <a:ext cx="13646" cy="307074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Oval 77"/>
          <p:cNvSpPr/>
          <p:nvPr/>
        </p:nvSpPr>
        <p:spPr>
          <a:xfrm>
            <a:off x="573406" y="3964840"/>
            <a:ext cx="384175" cy="384175"/>
          </a:xfrm>
          <a:prstGeom prst="ellipse">
            <a:avLst/>
          </a:prstGeom>
          <a:solidFill>
            <a:srgbClr val="C0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6" name="TextBox 15"/>
          <p:cNvSpPr txBox="1"/>
          <p:nvPr/>
        </p:nvSpPr>
        <p:spPr>
          <a:xfrm>
            <a:off x="1144405" y="3722894"/>
            <a:ext cx="1761235" cy="1384995"/>
          </a:xfrm>
          <a:prstGeom prst="rect">
            <a:avLst/>
          </a:prstGeom>
          <a:solidFill>
            <a:srgbClr val="C00000"/>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NỘI DUNG CHÍNH</a:t>
            </a:r>
          </a:p>
        </p:txBody>
      </p:sp>
      <p:sp>
        <p:nvSpPr>
          <p:cNvPr id="17" name="TextBox 16"/>
          <p:cNvSpPr txBox="1"/>
          <p:nvPr/>
        </p:nvSpPr>
        <p:spPr>
          <a:xfrm>
            <a:off x="3558743" y="1823030"/>
            <a:ext cx="7954755" cy="2092881"/>
          </a:xfrm>
          <a:prstGeom prst="rect">
            <a:avLst/>
          </a:prstGeom>
          <a:noFill/>
          <a:ln w="28575">
            <a:solidFill>
              <a:srgbClr val="C00000"/>
            </a:solidFill>
          </a:ln>
        </p:spPr>
        <p:txBody>
          <a:bodyPr wrap="square" rtlCol="0">
            <a:spAutoFit/>
          </a:bodyPr>
          <a:lstStyle/>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6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6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khái</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hđ</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hoạt</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thiện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endParaRPr lang="en-US"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Nhấn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mạnh</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6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6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đó</a:t>
            </a:r>
            <a:endParaRPr lang="vi-VN" sz="26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50308" y="4089705"/>
            <a:ext cx="7963190" cy="954107"/>
          </a:xfrm>
          <a:prstGeom prst="rect">
            <a:avLst/>
          </a:prstGeom>
          <a:noFill/>
          <a:ln w="28575">
            <a:solidFill>
              <a:srgbClr val="C00000"/>
            </a:solidFill>
          </a:ln>
        </p:spPr>
        <p:txBody>
          <a:bodyPr wrap="square" rtlCol="0">
            <a:spAutoFit/>
          </a:bodyPr>
          <a:lstStyle/>
          <a:p>
            <a:pPr algn="just">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cảm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p>
          <a:p>
            <a:pPr algn="just">
              <a:buClrTx/>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3550308" y="5204069"/>
            <a:ext cx="7963190" cy="954107"/>
          </a:xfrm>
          <a:prstGeom prst="rect">
            <a:avLst/>
          </a:prstGeom>
          <a:noFill/>
          <a:ln w="28575">
            <a:solidFill>
              <a:srgbClr val="C00000"/>
            </a:solidFill>
          </a:ln>
        </p:spPr>
        <p:txBody>
          <a:bodyPr wrap="square" rtlCol="0">
            <a:spAutoFit/>
          </a:bodyPr>
          <a:lstStyle/>
          <a:p>
            <a:pPr algn="just">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0" name="Straight Arrow Connector 19"/>
          <p:cNvCxnSpPr/>
          <p:nvPr/>
        </p:nvCxnSpPr>
        <p:spPr>
          <a:xfrm flipV="1">
            <a:off x="2905641" y="3419085"/>
            <a:ext cx="644667" cy="11157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2914076" y="4534805"/>
            <a:ext cx="636232" cy="319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05641" y="4525420"/>
            <a:ext cx="644667" cy="9171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2331</Words>
  <Application>Microsoft Office PowerPoint</Application>
  <PresentationFormat>Widescreen</PresentationFormat>
  <Paragraphs>118</Paragraphs>
  <Slides>23</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Homemade Apple</vt:lpstr>
      <vt:lpstr>Ubuntu</vt:lpstr>
      <vt:lpstr>Calibri</vt:lpstr>
      <vt:lpstr>Kristi</vt:lpstr>
      <vt:lpstr>Times New Roman</vt:lpstr>
      <vt:lpstr>Calibri Light</vt:lpstr>
      <vt:lpstr>Arial</vt:lpstr>
      <vt:lpstr>Barlow Condensed</vt:lpstr>
      <vt:lpstr>Quicksand Medium</vt:lpstr>
      <vt:lpstr>宋体</vt:lpstr>
      <vt:lpstr>0179 Vivian · SlidesMania</vt:lpstr>
      <vt:lpstr>1_0179 Vivian · 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23</cp:revision>
  <dcterms:modified xsi:type="dcterms:W3CDTF">2022-09-14T09:43:05Z</dcterms:modified>
</cp:coreProperties>
</file>