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4" r:id="rId2"/>
    <p:sldMasterId id="2147483860" r:id="rId3"/>
  </p:sldMasterIdLst>
  <p:notesMasterIdLst>
    <p:notesMasterId r:id="rId58"/>
  </p:notesMasterIdLst>
  <p:sldIdLst>
    <p:sldId id="283" r:id="rId4"/>
    <p:sldId id="288" r:id="rId5"/>
    <p:sldId id="265" r:id="rId6"/>
    <p:sldId id="402" r:id="rId7"/>
    <p:sldId id="289" r:id="rId8"/>
    <p:sldId id="290" r:id="rId9"/>
    <p:sldId id="344" r:id="rId10"/>
    <p:sldId id="347" r:id="rId11"/>
    <p:sldId id="348" r:id="rId12"/>
    <p:sldId id="349" r:id="rId13"/>
    <p:sldId id="354" r:id="rId14"/>
    <p:sldId id="291" r:id="rId15"/>
    <p:sldId id="292" r:id="rId16"/>
    <p:sldId id="378" r:id="rId17"/>
    <p:sldId id="380" r:id="rId18"/>
    <p:sldId id="381" r:id="rId19"/>
    <p:sldId id="382" r:id="rId20"/>
    <p:sldId id="383" r:id="rId21"/>
    <p:sldId id="385" r:id="rId22"/>
    <p:sldId id="386" r:id="rId23"/>
    <p:sldId id="388" r:id="rId24"/>
    <p:sldId id="389" r:id="rId25"/>
    <p:sldId id="358" r:id="rId26"/>
    <p:sldId id="391" r:id="rId27"/>
    <p:sldId id="390" r:id="rId28"/>
    <p:sldId id="359" r:id="rId29"/>
    <p:sldId id="393" r:id="rId30"/>
    <p:sldId id="392" r:id="rId31"/>
    <p:sldId id="362" r:id="rId32"/>
    <p:sldId id="395" r:id="rId33"/>
    <p:sldId id="394" r:id="rId34"/>
    <p:sldId id="401" r:id="rId35"/>
    <p:sldId id="364" r:id="rId36"/>
    <p:sldId id="363" r:id="rId37"/>
    <p:sldId id="365" r:id="rId38"/>
    <p:sldId id="366" r:id="rId39"/>
    <p:sldId id="367" r:id="rId40"/>
    <p:sldId id="368" r:id="rId41"/>
    <p:sldId id="369" r:id="rId42"/>
    <p:sldId id="370" r:id="rId43"/>
    <p:sldId id="371" r:id="rId44"/>
    <p:sldId id="373" r:id="rId45"/>
    <p:sldId id="374" r:id="rId46"/>
    <p:sldId id="372" r:id="rId47"/>
    <p:sldId id="375" r:id="rId48"/>
    <p:sldId id="376" r:id="rId49"/>
    <p:sldId id="337" r:id="rId50"/>
    <p:sldId id="396" r:id="rId51"/>
    <p:sldId id="399" r:id="rId52"/>
    <p:sldId id="400" r:id="rId53"/>
    <p:sldId id="397" r:id="rId54"/>
    <p:sldId id="398" r:id="rId55"/>
    <p:sldId id="278" r:id="rId56"/>
    <p:sldId id="343" r:id="rId57"/>
  </p:sldIdLst>
  <p:sldSz cx="12192000" cy="6858000"/>
  <p:notesSz cx="6858000" cy="9144000"/>
  <p:custDataLst>
    <p:tags r:id="rId59"/>
  </p:custDataLst>
  <p:defaultText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408"/>
    <a:srgbClr val="E75329"/>
    <a:srgbClr val="A35B1B"/>
    <a:srgbClr val="C8E8FF"/>
    <a:srgbClr val="E0F2FE"/>
    <a:srgbClr val="FFF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0214" autoAdjust="0"/>
  </p:normalViewPr>
  <p:slideViewPr>
    <p:cSldViewPr snapToGrid="0">
      <p:cViewPr varScale="1">
        <p:scale>
          <a:sx n="82" d="100"/>
          <a:sy n="82" d="100"/>
        </p:scale>
        <p:origin x="677"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A1FF4-EC20-4495-AA10-EEC92C8D30C6}" type="datetimeFigureOut">
              <a:rPr lang="zh-CN" altLang="en-US" smtClean="0"/>
              <a:pPr/>
              <a:t>2025/2/26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DA120-A66D-4789-A98A-0ADFF6EEE4FF}" type="slidenum">
              <a:rPr lang="zh-CN" altLang="en-US" smtClean="0"/>
              <a:pPr/>
              <a:t>‹#›</a:t>
            </a:fld>
            <a:endParaRPr lang="zh-CN" altLang="en-US"/>
          </a:p>
        </p:txBody>
      </p:sp>
    </p:spTree>
    <p:extLst>
      <p:ext uri="{BB962C8B-B14F-4D97-AF65-F5344CB8AC3E}">
        <p14:creationId xmlns:p14="http://schemas.microsoft.com/office/powerpoint/2010/main" val="24135444"/>
      </p:ext>
    </p:extLst>
  </p:cSld>
  <p:clrMap bg1="lt1" tx1="dk1" bg2="lt2" tx2="dk2" accent1="accent1" accent2="accent2" accent3="accent3" accent4="accent4" accent5="accent5" accent6="accent6" hlink="hlink" folHlink="folHlink"/>
  <p:notesStyle>
    <a:lvl1pPr marL="0" algn="l" defTabSz="912927" rtl="0" eaLnBrk="1" latinLnBrk="0" hangingPunct="1">
      <a:defRPr sz="1200" kern="1200">
        <a:solidFill>
          <a:schemeClr val="tx1"/>
        </a:solidFill>
        <a:latin typeface="+mn-lt"/>
        <a:ea typeface="+mn-ea"/>
        <a:cs typeface="+mn-cs"/>
      </a:defRPr>
    </a:lvl1pPr>
    <a:lvl2pPr marL="456423" algn="l" defTabSz="912927" rtl="0" eaLnBrk="1" latinLnBrk="0" hangingPunct="1">
      <a:defRPr sz="1200" kern="1200">
        <a:solidFill>
          <a:schemeClr val="tx1"/>
        </a:solidFill>
        <a:latin typeface="+mn-lt"/>
        <a:ea typeface="+mn-ea"/>
        <a:cs typeface="+mn-cs"/>
      </a:defRPr>
    </a:lvl2pPr>
    <a:lvl3pPr marL="912927" algn="l" defTabSz="912927" rtl="0" eaLnBrk="1" latinLnBrk="0" hangingPunct="1">
      <a:defRPr sz="1200" kern="1200">
        <a:solidFill>
          <a:schemeClr val="tx1"/>
        </a:solidFill>
        <a:latin typeface="+mn-lt"/>
        <a:ea typeface="+mn-ea"/>
        <a:cs typeface="+mn-cs"/>
      </a:defRPr>
    </a:lvl3pPr>
    <a:lvl4pPr marL="1369390" algn="l" defTabSz="912927" rtl="0" eaLnBrk="1" latinLnBrk="0" hangingPunct="1">
      <a:defRPr sz="1200" kern="1200">
        <a:solidFill>
          <a:schemeClr val="tx1"/>
        </a:solidFill>
        <a:latin typeface="+mn-lt"/>
        <a:ea typeface="+mn-ea"/>
        <a:cs typeface="+mn-cs"/>
      </a:defRPr>
    </a:lvl4pPr>
    <a:lvl5pPr marL="1825853" algn="l" defTabSz="912927" rtl="0" eaLnBrk="1" latinLnBrk="0" hangingPunct="1">
      <a:defRPr sz="1200" kern="1200">
        <a:solidFill>
          <a:schemeClr val="tx1"/>
        </a:solidFill>
        <a:latin typeface="+mn-lt"/>
        <a:ea typeface="+mn-ea"/>
        <a:cs typeface="+mn-cs"/>
      </a:defRPr>
    </a:lvl5pPr>
    <a:lvl6pPr marL="2282358" algn="l" defTabSz="912927" rtl="0" eaLnBrk="1" latinLnBrk="0" hangingPunct="1">
      <a:defRPr sz="1200" kern="1200">
        <a:solidFill>
          <a:schemeClr val="tx1"/>
        </a:solidFill>
        <a:latin typeface="+mn-lt"/>
        <a:ea typeface="+mn-ea"/>
        <a:cs typeface="+mn-cs"/>
      </a:defRPr>
    </a:lvl6pPr>
    <a:lvl7pPr marL="2738778" algn="l" defTabSz="912927" rtl="0" eaLnBrk="1" latinLnBrk="0" hangingPunct="1">
      <a:defRPr sz="1200" kern="1200">
        <a:solidFill>
          <a:schemeClr val="tx1"/>
        </a:solidFill>
        <a:latin typeface="+mn-lt"/>
        <a:ea typeface="+mn-ea"/>
        <a:cs typeface="+mn-cs"/>
      </a:defRPr>
    </a:lvl7pPr>
    <a:lvl8pPr marL="3195200" algn="l" defTabSz="912927" rtl="0" eaLnBrk="1" latinLnBrk="0" hangingPunct="1">
      <a:defRPr sz="1200" kern="1200">
        <a:solidFill>
          <a:schemeClr val="tx1"/>
        </a:solidFill>
        <a:latin typeface="+mn-lt"/>
        <a:ea typeface="+mn-ea"/>
        <a:cs typeface="+mn-cs"/>
      </a:defRPr>
    </a:lvl8pPr>
    <a:lvl9pPr marL="3651623" algn="l" defTabSz="9129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89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4170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305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945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428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162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252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690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524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809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516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76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4449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1452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5922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0098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72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452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3</a:t>
            </a:fld>
            <a:endParaRPr lang="zh-CN" altLang="en-US"/>
          </a:p>
        </p:txBody>
      </p:sp>
    </p:spTree>
    <p:extLst>
      <p:ext uri="{BB962C8B-B14F-4D97-AF65-F5344CB8AC3E}">
        <p14:creationId xmlns:p14="http://schemas.microsoft.com/office/powerpoint/2010/main" val="85127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0461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3652400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3509463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475719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2726097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1539476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53</a:t>
            </a:fld>
            <a:endParaRPr lang="zh-CN" altLang="en-US"/>
          </a:p>
        </p:txBody>
      </p:sp>
    </p:spTree>
    <p:extLst>
      <p:ext uri="{BB962C8B-B14F-4D97-AF65-F5344CB8AC3E}">
        <p14:creationId xmlns:p14="http://schemas.microsoft.com/office/powerpoint/2010/main" val="466961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8448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8</a:t>
            </a:fld>
            <a:endParaRPr lang="zh-CN" altLang="en-US"/>
          </a:p>
        </p:txBody>
      </p:sp>
    </p:spTree>
    <p:extLst>
      <p:ext uri="{BB962C8B-B14F-4D97-AF65-F5344CB8AC3E}">
        <p14:creationId xmlns:p14="http://schemas.microsoft.com/office/powerpoint/2010/main" val="168991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83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884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856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9" y="24"/>
            <a:ext cx="12175787" cy="6857999"/>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F7EAEE0A-A289-467F-9171-54ED5CF42C52}" type="datetimeFigureOut">
              <a:rPr lang="zh-CN" altLang="en-US" smtClean="0"/>
              <a:pPr/>
              <a:t>2025/2/26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34283714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EAEE0A-A289-467F-9171-54ED5CF42C52}" type="datetimeFigureOut">
              <a:rPr lang="zh-CN" altLang="en-US" smtClean="0"/>
              <a:pPr/>
              <a:t>2025/2/26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20759750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Edit Master text styles</a:t>
            </a:r>
          </a:p>
        </p:txBody>
      </p:sp>
      <p:sp>
        <p:nvSpPr>
          <p:cNvPr id="5" name="日期占位符 4"/>
          <p:cNvSpPr>
            <a:spLocks noGrp="1"/>
          </p:cNvSpPr>
          <p:nvPr>
            <p:ph type="dt" sz="half" idx="10"/>
          </p:nvPr>
        </p:nvSpPr>
        <p:spPr/>
        <p:txBody>
          <a:bodyPr/>
          <a:lstStyle/>
          <a:p>
            <a:fld id="{F7EAEE0A-A289-467F-9171-54ED5CF42C52}" type="datetimeFigureOut">
              <a:rPr lang="zh-CN" altLang="en-US" smtClean="0"/>
              <a:pPr/>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2972235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Edit Master text styles</a:t>
            </a:r>
          </a:p>
        </p:txBody>
      </p:sp>
      <p:sp>
        <p:nvSpPr>
          <p:cNvPr id="5" name="日期占位符 4"/>
          <p:cNvSpPr>
            <a:spLocks noGrp="1"/>
          </p:cNvSpPr>
          <p:nvPr>
            <p:ph type="dt" sz="half" idx="10"/>
          </p:nvPr>
        </p:nvSpPr>
        <p:spPr/>
        <p:txBody>
          <a:bodyPr/>
          <a:lstStyle/>
          <a:p>
            <a:fld id="{F7EAEE0A-A289-467F-9171-54ED5CF42C52}" type="datetimeFigureOut">
              <a:rPr lang="zh-CN" altLang="en-US" smtClean="0"/>
              <a:pPr/>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757778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F7EAEE0A-A289-467F-9171-54ED5CF42C52}" type="datetimeFigureOut">
              <a:rPr lang="zh-CN" altLang="en-US" smtClean="0"/>
              <a:pPr/>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70499995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F7EAEE0A-A289-467F-9171-54ED5CF42C52}" type="datetimeFigureOut">
              <a:rPr lang="zh-CN" altLang="en-US" smtClean="0"/>
              <a:pPr/>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22324601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3509901"/>
      </p:ext>
    </p:extLst>
  </p:cSld>
  <p:clrMapOvr>
    <a:masterClrMapping/>
  </p:clrMapOvr>
  <p:transition spd="slow" advTm="3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2629968"/>
      </p:ext>
    </p:extLst>
  </p:cSld>
  <p:clrMapOvr>
    <a:masterClrMapping/>
  </p:clrMapOvr>
  <p:transition spd="slow" advTm="3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5164617"/>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l="-1000" t="4000" r="21000" b="-8000"/>
          </a:stretch>
        </a:blipFill>
        <a:effectLst/>
      </p:bgPr>
    </p:bg>
    <p:spTree>
      <p:nvGrpSpPr>
        <p:cNvPr id="1" name=""/>
        <p:cNvGrpSpPr/>
        <p:nvPr/>
      </p:nvGrpSpPr>
      <p:grpSpPr>
        <a:xfrm>
          <a:off x="0" y="0"/>
          <a:ext cx="0" cy="0"/>
          <a:chOff x="0" y="0"/>
          <a:chExt cx="0" cy="0"/>
        </a:xfrm>
      </p:grpSpPr>
      <p:sp>
        <p:nvSpPr>
          <p:cNvPr id="5" name="矩形 4"/>
          <p:cNvSpPr/>
          <p:nvPr userDrawn="1"/>
        </p:nvSpPr>
        <p:spPr>
          <a:xfrm>
            <a:off x="3" y="1"/>
            <a:ext cx="5372100" cy="70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4" name="矩形 3"/>
          <p:cNvSpPr/>
          <p:nvPr userDrawn="1"/>
        </p:nvSpPr>
        <p:spPr>
          <a:xfrm>
            <a:off x="3752876" y="0"/>
            <a:ext cx="8439151" cy="6858000"/>
          </a:xfrm>
          <a:prstGeom prst="rect">
            <a:avLst/>
          </a:prstGeom>
          <a:gradFill>
            <a:gsLst>
              <a:gs pos="0">
                <a:schemeClr val="bg1">
                  <a:alpha val="0"/>
                </a:schemeClr>
              </a:gs>
              <a:gs pos="2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8258321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234333"/>
      </p:ext>
    </p:extLst>
  </p:cSld>
  <p:clrMapOvr>
    <a:masterClrMapping/>
  </p:clrMapOvr>
  <p:transition spd="slow" advTm="3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1832771"/>
      </p:ext>
    </p:extLst>
  </p:cSld>
  <p:clrMapOvr>
    <a:masterClrMapping/>
  </p:clrMapOvr>
  <p:transition spd="slow" advTm="3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529557"/>
      </p:ext>
    </p:extLst>
  </p:cSld>
  <p:clrMapOvr>
    <a:masterClrMapping/>
  </p:clrMapOvr>
  <p:transition spd="slow" advTm="3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7411287"/>
      </p:ext>
    </p:extLst>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702896"/>
      </p:ext>
    </p:extLst>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2106498"/>
      </p:ext>
    </p:extLst>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723200"/>
      </p:ext>
    </p:extLst>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2057635"/>
      </p:ext>
    </p:extLst>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1250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39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43000" t="-7000" r="-28000" b="10000"/>
          </a:stretch>
        </a:blipFill>
        <a:effectLst/>
      </p:bgPr>
    </p:bg>
    <p:spTree>
      <p:nvGrpSpPr>
        <p:cNvPr id="1" name=""/>
        <p:cNvGrpSpPr/>
        <p:nvPr/>
      </p:nvGrpSpPr>
      <p:grpSpPr>
        <a:xfrm>
          <a:off x="0" y="0"/>
          <a:ext cx="0" cy="0"/>
          <a:chOff x="0" y="0"/>
          <a:chExt cx="0" cy="0"/>
        </a:xfrm>
      </p:grpSpPr>
      <p:sp>
        <p:nvSpPr>
          <p:cNvPr id="8" name="矩形 7"/>
          <p:cNvSpPr/>
          <p:nvPr userDrawn="1"/>
        </p:nvSpPr>
        <p:spPr>
          <a:xfrm>
            <a:off x="8134349" y="5867400"/>
            <a:ext cx="4057651"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10001251" cy="6858000"/>
          </a:xfrm>
          <a:prstGeom prst="rect">
            <a:avLst/>
          </a:prstGeom>
          <a:gradFill>
            <a:gsLst>
              <a:gs pos="82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209575750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7685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113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3616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739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3484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4251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4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33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526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49" y="1"/>
            <a:ext cx="4667251" cy="207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9696451"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161632115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1026" name="Picture 2" descr="E:\绿优格设计专用\成品\电子小报\212494353.png"/>
          <p:cNvPicPr>
            <a:picLocks noChangeAspect="1" noChangeArrowheads="1"/>
          </p:cNvPicPr>
          <p:nvPr userDrawn="1"/>
        </p:nvPicPr>
        <p:blipFill>
          <a:blip r:embed="rId2"/>
          <a:srcRect t="19885"/>
          <a:stretch>
            <a:fillRect/>
          </a:stretch>
        </p:blipFill>
        <p:spPr bwMode="auto">
          <a:xfrm>
            <a:off x="16" y="0"/>
            <a:ext cx="12237271" cy="6934200"/>
          </a:xfrm>
          <a:prstGeom prst="rect">
            <a:avLst/>
          </a:prstGeom>
          <a:noFill/>
        </p:spPr>
      </p:pic>
    </p:spTree>
    <p:extLst>
      <p:ext uri="{BB962C8B-B14F-4D97-AF65-F5344CB8AC3E}">
        <p14:creationId xmlns:p14="http://schemas.microsoft.com/office/powerpoint/2010/main" val="23063685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050" name="Picture 2" descr="E:\绿优格设计专用\成品\电子小报\积累素材\背景3.png"/>
          <p:cNvPicPr>
            <a:picLocks noChangeAspect="1" noChangeArrowheads="1"/>
          </p:cNvPicPr>
          <p:nvPr userDrawn="1"/>
        </p:nvPicPr>
        <p:blipFill>
          <a:blip r:embed="rId2"/>
          <a:srcRect t="20433"/>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3063685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0434"/>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467"/>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9" y="0"/>
            <a:ext cx="12175787"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F7EAEE0A-A289-467F-9171-54ED5CF42C52}" type="datetimeFigureOut">
              <a:rPr lang="zh-CN" altLang="en-US" smtClean="0"/>
              <a:pPr/>
              <a:t>2025/2/26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2785552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53" r:id="rId7"/>
    <p:sldLayoutId id="2147483662" r:id="rId8"/>
    <p:sldLayoutId id="2147483663" r:id="rId9"/>
    <p:sldLayoutId id="2147483664"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43FB761-B3F0-4EEF-A476-27C2809F41E6}" type="datetimeFigureOut">
              <a:rPr lang="zh-CN" altLang="en-US" smtClean="0">
                <a:solidFill>
                  <a:prstClr val="black">
                    <a:tint val="75000"/>
                  </a:prstClr>
                </a:solidFill>
              </a:rPr>
              <a:pPr defTabSz="914400"/>
              <a:t>2025/2/26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98A0BAA-A705-45A5-B4A0-0B5EB858F19D}"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9942189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spd="slow" advTm="3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19855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8.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png"/><Relationship Id="rId5" Type="http://schemas.openxmlformats.org/officeDocument/2006/relationships/slide" Target="slide2.xml"/><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0.png"/><Relationship Id="rId18" Type="http://schemas.openxmlformats.org/officeDocument/2006/relationships/slide" Target="slide43.xml"/><Relationship Id="rId26" Type="http://schemas.microsoft.com/office/2007/relationships/hdphoto" Target="../media/hdphoto12.wdp"/><Relationship Id="rId3" Type="http://schemas.openxmlformats.org/officeDocument/2006/relationships/slide" Target="slide38.xml"/><Relationship Id="rId21" Type="http://schemas.openxmlformats.org/officeDocument/2006/relationships/slide" Target="slide44.xml"/><Relationship Id="rId7" Type="http://schemas.openxmlformats.org/officeDocument/2006/relationships/image" Target="../media/image58.png"/><Relationship Id="rId12" Type="http://schemas.openxmlformats.org/officeDocument/2006/relationships/slide" Target="slide41.xml"/><Relationship Id="rId17" Type="http://schemas.microsoft.com/office/2007/relationships/hdphoto" Target="../media/hdphoto9.wdp"/><Relationship Id="rId25" Type="http://schemas.openxmlformats.org/officeDocument/2006/relationships/image" Target="../media/image64.png"/><Relationship Id="rId2" Type="http://schemas.openxmlformats.org/officeDocument/2006/relationships/image" Target="../media/image56.jpg"/><Relationship Id="rId16" Type="http://schemas.openxmlformats.org/officeDocument/2006/relationships/image" Target="../media/image61.png"/><Relationship Id="rId20" Type="http://schemas.microsoft.com/office/2007/relationships/hdphoto" Target="../media/hdphoto10.wdp"/><Relationship Id="rId1" Type="http://schemas.openxmlformats.org/officeDocument/2006/relationships/slideLayout" Target="../slideLayouts/slideLayout29.xml"/><Relationship Id="rId6" Type="http://schemas.openxmlformats.org/officeDocument/2006/relationships/slide" Target="slide39.xml"/><Relationship Id="rId11" Type="http://schemas.microsoft.com/office/2007/relationships/hdphoto" Target="../media/hdphoto7.wdp"/><Relationship Id="rId24" Type="http://schemas.openxmlformats.org/officeDocument/2006/relationships/slide" Target="slide45.xml"/><Relationship Id="rId5" Type="http://schemas.microsoft.com/office/2007/relationships/hdphoto" Target="../media/hdphoto5.wdp"/><Relationship Id="rId15" Type="http://schemas.openxmlformats.org/officeDocument/2006/relationships/slide" Target="slide42.xml"/><Relationship Id="rId23" Type="http://schemas.microsoft.com/office/2007/relationships/hdphoto" Target="../media/hdphoto11.wdp"/><Relationship Id="rId10" Type="http://schemas.openxmlformats.org/officeDocument/2006/relationships/image" Target="../media/image59.png"/><Relationship Id="rId19"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slide" Target="slide40.xml"/><Relationship Id="rId14" Type="http://schemas.microsoft.com/office/2007/relationships/hdphoto" Target="../media/hdphoto8.wdp"/><Relationship Id="rId22" Type="http://schemas.openxmlformats.org/officeDocument/2006/relationships/image" Target="../media/image63.png"/><Relationship Id="rId27" Type="http://schemas.openxmlformats.org/officeDocument/2006/relationships/slide" Target="slide46.xml"/></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2.wav"/><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image" Target="../media/image66.png"/><Relationship Id="rId5" Type="http://schemas.openxmlformats.org/officeDocument/2006/relationships/image" Target="../media/image56.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69146" y="75833"/>
            <a:ext cx="12271023" cy="6952187"/>
          </a:xfrm>
          <a:prstGeom prst="rect">
            <a:avLst/>
          </a:prstGeom>
          <a:noFill/>
        </p:spPr>
      </p:pic>
      <p:sp>
        <p:nvSpPr>
          <p:cNvPr id="2" name="TextBox 1"/>
          <p:cNvSpPr txBox="1"/>
          <p:nvPr/>
        </p:nvSpPr>
        <p:spPr>
          <a:xfrm>
            <a:off x="4403274" y="459912"/>
            <a:ext cx="1983999" cy="646327"/>
          </a:xfrm>
          <a:prstGeom prst="rect">
            <a:avLst/>
          </a:prstGeom>
          <a:noFill/>
        </p:spPr>
        <p:txBody>
          <a:bodyPr wrap="none" lIns="91310" tIns="45718" rIns="91310" bIns="45718" rtlCol="0">
            <a:spAutoFit/>
          </a:bodyPr>
          <a:lstStyle/>
          <a:p>
            <a:r>
              <a:rPr lang="en-US" sz="3600" b="1" dirty="0">
                <a:solidFill>
                  <a:srgbClr val="00B050"/>
                </a:solidFill>
                <a:latin typeface="Times New Roman" pitchFamily="18" charset="0"/>
                <a:cs typeface="Times New Roman" pitchFamily="18" charset="0"/>
              </a:rPr>
              <a:t>TIẾT: 92</a:t>
            </a:r>
          </a:p>
        </p:txBody>
      </p:sp>
      <p:sp>
        <p:nvSpPr>
          <p:cNvPr id="3" name="TextBox 2"/>
          <p:cNvSpPr txBox="1"/>
          <p:nvPr/>
        </p:nvSpPr>
        <p:spPr>
          <a:xfrm>
            <a:off x="1844667" y="1417745"/>
            <a:ext cx="8443395" cy="2308320"/>
          </a:xfrm>
          <a:prstGeom prst="rect">
            <a:avLst/>
          </a:prstGeom>
          <a:noFill/>
        </p:spPr>
        <p:txBody>
          <a:bodyPr wrap="none" lIns="91310" tIns="45718" rIns="91310" bIns="45718" rtlCol="0">
            <a:spAutoFit/>
          </a:bodyPr>
          <a:lstStyle/>
          <a:p>
            <a:pPr algn="ctr"/>
            <a:r>
              <a:rPr lang="en-US" sz="7200" b="1" dirty="0">
                <a:solidFill>
                  <a:srgbClr val="FF0000"/>
                </a:solidFill>
                <a:latin typeface="Times New Roman" pitchFamily="18" charset="0"/>
                <a:cs typeface="Times New Roman" pitchFamily="18" charset="0"/>
              </a:rPr>
              <a:t> Văn bản :</a:t>
            </a:r>
          </a:p>
          <a:p>
            <a:pPr algn="ctr"/>
            <a:r>
              <a:rPr lang="en-US" sz="7200" b="1" dirty="0">
                <a:solidFill>
                  <a:srgbClr val="FF0000"/>
                </a:solidFill>
                <a:latin typeface="Times New Roman" pitchFamily="18" charset="0"/>
                <a:cs typeface="Times New Roman" pitchFamily="18" charset="0"/>
              </a:rPr>
              <a:t>VUA CHÍCH CHÒE</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64226" y="554103"/>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rPr>
              <a:t>II. Tìm</a:t>
            </a:r>
            <a:r>
              <a:rPr kumimoji="0" lang="en-US" altLang="zh-CN" sz="3200" b="1" i="0" u="none" strike="noStrike" kern="1200" cap="none" spc="0" normalizeH="0" noProof="0" dirty="0">
                <a:ln>
                  <a:noFill/>
                </a:ln>
                <a:solidFill>
                  <a:prstClr val="black"/>
                </a:solidFill>
                <a:effectLst/>
                <a:uLnTx/>
                <a:uFillTx/>
                <a:latin typeface="Times New Roman" pitchFamily="18" charset="0"/>
                <a:ea typeface="微软雅黑" pitchFamily="34" charset="-122"/>
                <a:cs typeface="Times New Roman" pitchFamily="18" charset="0"/>
              </a:rPr>
              <a:t> hiểu văn bản</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Adobe 黑体 Std R" panose="020B0400000000000000" pitchFamily="34" charset="-122"/>
                <a:ea typeface="Adobe 黑体 Std R" panose="020B0400000000000000" pitchFamily="34" charset="-122"/>
                <a:cs typeface="+mn-cs"/>
              </a:endParaRPr>
            </a:p>
          </p:txBody>
        </p:sp>
      </p:grpSp>
    </p:spTree>
    <p:extLst>
      <p:ext uri="{BB962C8B-B14F-4D97-AF65-F5344CB8AC3E}">
        <p14:creationId xmlns:p14="http://schemas.microsoft.com/office/powerpoint/2010/main" val="25318192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11727" y="859532"/>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1. Đặc điểm nhân vật</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5392176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4934" y="-252518"/>
            <a:ext cx="3673350" cy="1015659"/>
          </a:xfrm>
          <a:prstGeom prst="rect">
            <a:avLst/>
          </a:prstGeom>
        </p:spPr>
        <p:txBody>
          <a:bodyPr wrap="square" lIns="91310" tIns="45718" rIns="91310" bIns="45718">
            <a:spAutoFit/>
          </a:bodyPr>
          <a:lstStyle/>
          <a:p>
            <a:pPr algn="just">
              <a:lnSpc>
                <a:spcPct val="150000"/>
              </a:lnSpc>
            </a:pPr>
            <a:r>
              <a:rPr lang="en-US" sz="4000" b="1" kern="100">
                <a:solidFill>
                  <a:srgbClr val="000000"/>
                </a:solidFill>
                <a:latin typeface="Times New Roman"/>
                <a:ea typeface="SimSun"/>
                <a:cs typeface="Times New Roman"/>
              </a:rPr>
              <a:t>PHIẾU SỐ 1</a:t>
            </a:r>
            <a:endParaRPr lang="en-US" sz="4000" dirty="0">
              <a:solidFill>
                <a:prstClr val="black"/>
              </a:solidFill>
              <a:ea typeface="Calibri"/>
              <a:cs typeface="Times New Roman"/>
            </a:endParaRPr>
          </a:p>
        </p:txBody>
      </p:sp>
      <p:sp>
        <p:nvSpPr>
          <p:cNvPr id="2" name="AutoShape 2" descr="KHÁM PHÁ NHỮNG ĐỊA ĐIỂM DU LỊCH Ở LẠNG SƠ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10" tIns="45718" rIns="91310" bIns="45718" numCol="1" anchor="t" anchorCtr="0" compatLnSpc="1">
            <a:prstTxWarp prst="textNoShape">
              <a:avLst/>
            </a:prstTxWarp>
          </a:bodyPr>
          <a:lstStyle/>
          <a:p>
            <a:endParaRPr lang="en-US"/>
          </a:p>
        </p:txBody>
      </p:sp>
      <p:grpSp>
        <p:nvGrpSpPr>
          <p:cNvPr id="8" name="Group 7"/>
          <p:cNvGrpSpPr/>
          <p:nvPr/>
        </p:nvGrpSpPr>
        <p:grpSpPr>
          <a:xfrm>
            <a:off x="960935" y="593324"/>
            <a:ext cx="11109145" cy="6283234"/>
            <a:chOff x="4762" y="14545"/>
            <a:chExt cx="7201507" cy="4924425"/>
          </a:xfrm>
        </p:grpSpPr>
        <p:grpSp>
          <p:nvGrpSpPr>
            <p:cNvPr id="9" name="Group 8"/>
            <p:cNvGrpSpPr/>
            <p:nvPr/>
          </p:nvGrpSpPr>
          <p:grpSpPr>
            <a:xfrm>
              <a:off x="4762" y="14545"/>
              <a:ext cx="7201507" cy="4924425"/>
              <a:chOff x="4762" y="14545"/>
              <a:chExt cx="7201507" cy="4924425"/>
            </a:xfrm>
          </p:grpSpPr>
          <p:grpSp>
            <p:nvGrpSpPr>
              <p:cNvPr id="14" name="Group 13"/>
              <p:cNvGrpSpPr/>
              <p:nvPr/>
            </p:nvGrpSpPr>
            <p:grpSpPr>
              <a:xfrm>
                <a:off x="4762" y="14545"/>
                <a:ext cx="5076825" cy="4924425"/>
                <a:chOff x="4762" y="14545"/>
                <a:chExt cx="5076825" cy="4924425"/>
              </a:xfrm>
            </p:grpSpPr>
            <p:grpSp>
              <p:nvGrpSpPr>
                <p:cNvPr id="16" name="Group 15"/>
                <p:cNvGrpSpPr/>
                <p:nvPr/>
              </p:nvGrpSpPr>
              <p:grpSpPr>
                <a:xfrm>
                  <a:off x="4762" y="14545"/>
                  <a:ext cx="5076825" cy="4924425"/>
                  <a:chOff x="4762" y="14545"/>
                  <a:chExt cx="5076825" cy="4924425"/>
                </a:xfrm>
              </p:grpSpPr>
              <p:sp>
                <p:nvSpPr>
                  <p:cNvPr id="27" name="Rectangle 26"/>
                  <p:cNvSpPr/>
                  <p:nvPr/>
                </p:nvSpPr>
                <p:spPr>
                  <a:xfrm>
                    <a:off x="4762" y="14545"/>
                    <a:ext cx="5076825" cy="492442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V1</a:t>
                    </a:r>
                  </a:p>
                  <a:p>
                    <a:pPr marL="4572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b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b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p:txBody>
              </p:sp>
              <p:sp>
                <p:nvSpPr>
                  <p:cNvPr id="28" name="Rectangle: Beveled 7"/>
                  <p:cNvSpPr/>
                  <p:nvPr/>
                </p:nvSpPr>
                <p:spPr>
                  <a:xfrm>
                    <a:off x="247650" y="295275"/>
                    <a:ext cx="4562475" cy="4295775"/>
                  </a:xfrm>
                  <a:prstGeom prst="bevel">
                    <a:avLst>
                      <a:gd name="adj" fmla="val 20589"/>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 lastClr="FFFFFF"/>
                        </a:solidFill>
                        <a:effectLst/>
                        <a:uLnTx/>
                        <a:uFillTx/>
                        <a:latin typeface="Times New Roman" panose="02020603050405020304" pitchFamily="18" charset="0"/>
                        <a:ea typeface="SimSun" panose="02010600030101010101" pitchFamily="2" charset="-122"/>
                        <a:cs typeface="+mn-cs"/>
                      </a:rPr>
                      <a:t> </a:t>
                    </a:r>
                  </a:p>
                </p:txBody>
              </p:sp>
            </p:grpSp>
            <p:grpSp>
              <p:nvGrpSpPr>
                <p:cNvPr id="17" name="Group 16"/>
                <p:cNvGrpSpPr/>
                <p:nvPr/>
              </p:nvGrpSpPr>
              <p:grpSpPr>
                <a:xfrm>
                  <a:off x="1143000" y="1181100"/>
                  <a:ext cx="2790825" cy="2533650"/>
                  <a:chOff x="0" y="0"/>
                  <a:chExt cx="2790825" cy="2533650"/>
                </a:xfrm>
              </p:grpSpPr>
              <p:sp>
                <p:nvSpPr>
                  <p:cNvPr id="18" name="Rectangle 17"/>
                  <p:cNvSpPr/>
                  <p:nvPr/>
                </p:nvSpPr>
                <p:spPr>
                  <a:xfrm>
                    <a:off x="781050" y="514350"/>
                    <a:ext cx="1276350" cy="132397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p>
                </p:txBody>
              </p:sp>
              <p:cxnSp>
                <p:nvCxnSpPr>
                  <p:cNvPr id="19" name="Straight Arrow Connector 18"/>
                  <p:cNvCxnSpPr/>
                  <p:nvPr/>
                </p:nvCxnSpPr>
                <p:spPr>
                  <a:xfrm>
                    <a:off x="781050" y="0"/>
                    <a:ext cx="257175" cy="514350"/>
                  </a:xfrm>
                  <a:prstGeom prst="straightConnector1">
                    <a:avLst/>
                  </a:prstGeom>
                  <a:noFill/>
                  <a:ln w="6350" cap="flat" cmpd="sng" algn="ctr">
                    <a:solidFill>
                      <a:srgbClr val="5B9BD5"/>
                    </a:solidFill>
                    <a:prstDash val="solid"/>
                    <a:miter lim="800000"/>
                    <a:tailEnd type="triangle"/>
                  </a:ln>
                  <a:effectLst/>
                </p:spPr>
              </p:cxnSp>
              <p:cxnSp>
                <p:nvCxnSpPr>
                  <p:cNvPr id="20" name="Straight Arrow Connector 19"/>
                  <p:cNvCxnSpPr/>
                  <p:nvPr/>
                </p:nvCxnSpPr>
                <p:spPr>
                  <a:xfrm flipH="1">
                    <a:off x="1838325" y="0"/>
                    <a:ext cx="361950" cy="514350"/>
                  </a:xfrm>
                  <a:prstGeom prst="straightConnector1">
                    <a:avLst/>
                  </a:prstGeom>
                  <a:noFill/>
                  <a:ln w="6350" cap="flat" cmpd="sng" algn="ctr">
                    <a:solidFill>
                      <a:srgbClr val="5B9BD5"/>
                    </a:solidFill>
                    <a:prstDash val="solid"/>
                    <a:miter lim="800000"/>
                    <a:tailEnd type="triangle"/>
                  </a:ln>
                  <a:effectLst/>
                </p:spPr>
              </p:cxnSp>
              <p:cxnSp>
                <p:nvCxnSpPr>
                  <p:cNvPr id="21" name="Straight Arrow Connector 20"/>
                  <p:cNvCxnSpPr/>
                  <p:nvPr/>
                </p:nvCxnSpPr>
                <p:spPr>
                  <a:xfrm flipV="1">
                    <a:off x="0" y="1524000"/>
                    <a:ext cx="782955" cy="200025"/>
                  </a:xfrm>
                  <a:prstGeom prst="straightConnector1">
                    <a:avLst/>
                  </a:prstGeom>
                  <a:noFill/>
                  <a:ln w="6350" cap="flat" cmpd="sng" algn="ctr">
                    <a:solidFill>
                      <a:srgbClr val="5B9BD5"/>
                    </a:solidFill>
                    <a:prstDash val="solid"/>
                    <a:miter lim="800000"/>
                    <a:tailEnd type="triangle"/>
                  </a:ln>
                  <a:effectLst/>
                </p:spPr>
              </p:cxnSp>
              <p:cxnSp>
                <p:nvCxnSpPr>
                  <p:cNvPr id="22" name="Straight Arrow Connector 21"/>
                  <p:cNvCxnSpPr/>
                  <p:nvPr/>
                </p:nvCxnSpPr>
                <p:spPr>
                  <a:xfrm>
                    <a:off x="0" y="628650"/>
                    <a:ext cx="782955" cy="266700"/>
                  </a:xfrm>
                  <a:prstGeom prst="straightConnector1">
                    <a:avLst/>
                  </a:prstGeom>
                  <a:noFill/>
                  <a:ln w="6350" cap="flat" cmpd="sng" algn="ctr">
                    <a:solidFill>
                      <a:srgbClr val="5B9BD5"/>
                    </a:solidFill>
                    <a:prstDash val="solid"/>
                    <a:miter lim="800000"/>
                    <a:tailEnd type="triangle"/>
                  </a:ln>
                  <a:effectLst/>
                </p:spPr>
              </p:cxnSp>
              <p:cxnSp>
                <p:nvCxnSpPr>
                  <p:cNvPr id="23" name="Straight Arrow Connector 22"/>
                  <p:cNvCxnSpPr/>
                  <p:nvPr/>
                </p:nvCxnSpPr>
                <p:spPr>
                  <a:xfrm flipV="1">
                    <a:off x="781050" y="1838325"/>
                    <a:ext cx="323850" cy="695325"/>
                  </a:xfrm>
                  <a:prstGeom prst="straightConnector1">
                    <a:avLst/>
                  </a:prstGeom>
                  <a:noFill/>
                  <a:ln w="6350" cap="flat" cmpd="sng" algn="ctr">
                    <a:solidFill>
                      <a:srgbClr val="5B9BD5"/>
                    </a:solidFill>
                    <a:prstDash val="solid"/>
                    <a:miter lim="800000"/>
                    <a:tailEnd type="triangle"/>
                  </a:ln>
                  <a:effectLst/>
                </p:spPr>
              </p:cxnSp>
              <p:cxnSp>
                <p:nvCxnSpPr>
                  <p:cNvPr id="24" name="Straight Arrow Connector 23"/>
                  <p:cNvCxnSpPr/>
                  <p:nvPr/>
                </p:nvCxnSpPr>
                <p:spPr>
                  <a:xfrm flipH="1" flipV="1">
                    <a:off x="1714500" y="1838325"/>
                    <a:ext cx="485775" cy="695325"/>
                  </a:xfrm>
                  <a:prstGeom prst="straightConnector1">
                    <a:avLst/>
                  </a:prstGeom>
                  <a:noFill/>
                  <a:ln w="6350" cap="flat" cmpd="sng" algn="ctr">
                    <a:solidFill>
                      <a:srgbClr val="5B9BD5"/>
                    </a:solidFill>
                    <a:prstDash val="solid"/>
                    <a:miter lim="800000"/>
                    <a:tailEnd type="triangle"/>
                  </a:ln>
                  <a:effectLst/>
                </p:spPr>
              </p:cxnSp>
              <p:cxnSp>
                <p:nvCxnSpPr>
                  <p:cNvPr id="25" name="Straight Arrow Connector 24"/>
                  <p:cNvCxnSpPr/>
                  <p:nvPr/>
                </p:nvCxnSpPr>
                <p:spPr>
                  <a:xfrm flipH="1" flipV="1">
                    <a:off x="2057400" y="1524000"/>
                    <a:ext cx="733425" cy="314325"/>
                  </a:xfrm>
                  <a:prstGeom prst="straightConnector1">
                    <a:avLst/>
                  </a:prstGeom>
                  <a:noFill/>
                  <a:ln w="6350" cap="flat" cmpd="sng" algn="ctr">
                    <a:solidFill>
                      <a:srgbClr val="5B9BD5"/>
                    </a:solidFill>
                    <a:prstDash val="solid"/>
                    <a:miter lim="800000"/>
                    <a:tailEnd type="triangle"/>
                  </a:ln>
                  <a:effectLst/>
                </p:spPr>
              </p:cxnSp>
              <p:cxnSp>
                <p:nvCxnSpPr>
                  <p:cNvPr id="26" name="Straight Arrow Connector 25"/>
                  <p:cNvCxnSpPr/>
                  <p:nvPr/>
                </p:nvCxnSpPr>
                <p:spPr>
                  <a:xfrm flipH="1">
                    <a:off x="2057400" y="628650"/>
                    <a:ext cx="733425" cy="219075"/>
                  </a:xfrm>
                  <a:prstGeom prst="straightConnector1">
                    <a:avLst/>
                  </a:prstGeom>
                  <a:noFill/>
                  <a:ln w="6350" cap="flat" cmpd="sng" algn="ctr">
                    <a:solidFill>
                      <a:srgbClr val="5B9BD5"/>
                    </a:solidFill>
                    <a:prstDash val="solid"/>
                    <a:miter lim="800000"/>
                    <a:tailEnd type="triangle"/>
                  </a:ln>
                  <a:effectLst/>
                </p:spPr>
              </p:cxnSp>
            </p:grpSp>
          </p:grpSp>
          <p:sp>
            <p:nvSpPr>
              <p:cNvPr id="15" name="Text Box 293"/>
              <p:cNvSpPr txBox="1"/>
              <p:nvPr/>
            </p:nvSpPr>
            <p:spPr>
              <a:xfrm>
                <a:off x="5353050" y="1524000"/>
                <a:ext cx="1853219" cy="1710690"/>
              </a:xfrm>
              <a:prstGeom prst="rect">
                <a:avLst/>
              </a:prstGeom>
              <a:solidFill>
                <a:sysClr val="window" lastClr="FFFFFF"/>
              </a:solidFill>
              <a:ln w="6350">
                <a:solidFill>
                  <a:srgbClr val="00B0F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V1:</a:t>
                </a:r>
                <a:r>
                  <a:rPr kumimoji="0" lang="en-US" sz="24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Ngoại hình, gia thế.</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V2:</a:t>
                </a:r>
                <a:r>
                  <a:rPr kumimoji="0" lang="en-US" sz="24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Thái độ trong buổi </a:t>
                </a:r>
                <a:r>
                  <a:rPr lang="en-US" sz="2400" kern="100" dirty="0">
                    <a:solidFill>
                      <a:sysClr val="windowText" lastClr="000000"/>
                    </a:solidFill>
                    <a:latin typeface="Times New Roman" panose="02020603050405020304" pitchFamily="18" charset="0"/>
                    <a:ea typeface="SimSun" panose="02010600030101010101" pitchFamily="2" charset="-122"/>
                  </a:rPr>
                  <a:t>chọn</a:t>
                </a:r>
                <a:r>
                  <a:rPr kumimoji="0" lang="en-US" sz="24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phò mãi.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V3:</a:t>
                </a:r>
                <a:r>
                  <a:rPr kumimoji="0" lang="en-US" sz="24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Đánh giá về tính cách, con người.</a:t>
                </a:r>
              </a:p>
            </p:txBody>
          </p:sp>
        </p:grpSp>
        <p:cxnSp>
          <p:nvCxnSpPr>
            <p:cNvPr id="10" name="Straight Connector 9"/>
            <p:cNvCxnSpPr/>
            <p:nvPr/>
          </p:nvCxnSpPr>
          <p:spPr>
            <a:xfrm>
              <a:off x="2676525" y="295275"/>
              <a:ext cx="0" cy="885825"/>
            </a:xfrm>
            <a:prstGeom prst="line">
              <a:avLst/>
            </a:prstGeom>
            <a:noFill/>
            <a:ln w="6350" cap="flat" cmpd="sng" algn="ctr">
              <a:solidFill>
                <a:srgbClr val="5B9BD5"/>
              </a:solidFill>
              <a:prstDash val="solid"/>
              <a:miter lim="800000"/>
            </a:ln>
            <a:effectLst/>
          </p:spPr>
        </p:cxnSp>
        <p:cxnSp>
          <p:nvCxnSpPr>
            <p:cNvPr id="11" name="Straight Connector 10"/>
            <p:cNvCxnSpPr/>
            <p:nvPr/>
          </p:nvCxnSpPr>
          <p:spPr>
            <a:xfrm>
              <a:off x="2628900" y="3695700"/>
              <a:ext cx="0" cy="885825"/>
            </a:xfrm>
            <a:prstGeom prst="line">
              <a:avLst/>
            </a:prstGeom>
            <a:noFill/>
            <a:ln w="6350" cap="flat" cmpd="sng" algn="ctr">
              <a:solidFill>
                <a:srgbClr val="5B9BD5"/>
              </a:solidFill>
              <a:prstDash val="solid"/>
              <a:miter lim="800000"/>
            </a:ln>
            <a:effectLst/>
          </p:spPr>
        </p:cxnSp>
        <p:cxnSp>
          <p:nvCxnSpPr>
            <p:cNvPr id="12" name="Straight Connector 11"/>
            <p:cNvCxnSpPr/>
            <p:nvPr/>
          </p:nvCxnSpPr>
          <p:spPr>
            <a:xfrm>
              <a:off x="247650" y="2457450"/>
              <a:ext cx="848360" cy="0"/>
            </a:xfrm>
            <a:prstGeom prst="line">
              <a:avLst/>
            </a:prstGeom>
            <a:noFill/>
            <a:ln w="6350" cap="flat" cmpd="sng" algn="ctr">
              <a:solidFill>
                <a:srgbClr val="5B9BD5"/>
              </a:solidFill>
              <a:prstDash val="solid"/>
              <a:miter lim="800000"/>
            </a:ln>
            <a:effectLst/>
          </p:spPr>
        </p:cxnSp>
        <p:cxnSp>
          <p:nvCxnSpPr>
            <p:cNvPr id="13" name="Straight Connector 12"/>
            <p:cNvCxnSpPr/>
            <p:nvPr/>
          </p:nvCxnSpPr>
          <p:spPr>
            <a:xfrm>
              <a:off x="3924300" y="2457450"/>
              <a:ext cx="885825" cy="0"/>
            </a:xfrm>
            <a:prstGeom prst="line">
              <a:avLst/>
            </a:prstGeom>
            <a:noFill/>
            <a:ln w="6350" cap="flat" cmpd="sng" algn="ctr">
              <a:solidFill>
                <a:srgbClr val="5B9BD5"/>
              </a:solidFill>
              <a:prstDash val="solid"/>
              <a:miter lim="800000"/>
            </a:ln>
            <a:effectLst/>
          </p:spPr>
        </p:cxnSp>
      </p:grpSp>
    </p:spTree>
    <p:extLst>
      <p:ext uri="{BB962C8B-B14F-4D97-AF65-F5344CB8AC3E}">
        <p14:creationId xmlns:p14="http://schemas.microsoft.com/office/powerpoint/2010/main" val="30254167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7051" y="-278738"/>
            <a:ext cx="4258412" cy="1015659"/>
          </a:xfrm>
          <a:prstGeom prst="rect">
            <a:avLst/>
          </a:prstGeom>
        </p:spPr>
        <p:txBody>
          <a:bodyPr wrap="square" lIns="91310" tIns="45718" rIns="91310" bIns="45718">
            <a:spAutoFit/>
          </a:bodyPr>
          <a:lstStyle/>
          <a:p>
            <a:pPr algn="just">
              <a:lnSpc>
                <a:spcPct val="150000"/>
              </a:lnSpc>
            </a:pPr>
            <a:r>
              <a:rPr lang="en-US" sz="4000" b="1" kern="100">
                <a:solidFill>
                  <a:srgbClr val="000000"/>
                </a:solidFill>
                <a:latin typeface="Times New Roman"/>
                <a:ea typeface="SimSun"/>
                <a:cs typeface="Times New Roman"/>
              </a:rPr>
              <a:t>PHIẾU SỐ 1</a:t>
            </a:r>
            <a:endParaRPr lang="en-US" sz="4000" dirty="0">
              <a:solidFill>
                <a:prstClr val="black"/>
              </a:solidFill>
              <a:ea typeface="Calibri"/>
              <a:cs typeface="Times New Roman"/>
            </a:endParaRPr>
          </a:p>
        </p:txBody>
      </p:sp>
      <p:pic>
        <p:nvPicPr>
          <p:cNvPr id="2" name="Picture 1"/>
          <p:cNvPicPr>
            <a:picLocks noChangeAspect="1"/>
          </p:cNvPicPr>
          <p:nvPr/>
        </p:nvPicPr>
        <p:blipFill>
          <a:blip r:embed="rId3"/>
          <a:stretch>
            <a:fillRect/>
          </a:stretch>
        </p:blipFill>
        <p:spPr>
          <a:xfrm>
            <a:off x="496389" y="587829"/>
            <a:ext cx="11299371" cy="6270171"/>
          </a:xfrm>
          <a:prstGeom prst="rect">
            <a:avLst/>
          </a:prstGeom>
        </p:spPr>
      </p:pic>
    </p:spTree>
    <p:extLst>
      <p:ext uri="{BB962C8B-B14F-4D97-AF65-F5344CB8AC3E}">
        <p14:creationId xmlns:p14="http://schemas.microsoft.com/office/powerpoint/2010/main" val="6572818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a:lnSpc>
                <a:spcPct val="150000"/>
              </a:lnSpc>
            </a:pPr>
            <a:r>
              <a:rPr lang="fr-FR" sz="3600" b="1" kern="100">
                <a:latin typeface="Times New Roman" panose="02020603050405020304" pitchFamily="18" charset="0"/>
                <a:ea typeface="SimSun" panose="02010600030101010101" pitchFamily="2" charset="-122"/>
              </a:rPr>
              <a:t>a. Nhận vật công chúa</a:t>
            </a:r>
            <a:endParaRPr lang="en-US" sz="3600" kern="100">
              <a:effectLst/>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3"/>
          <a:stretch>
            <a:fillRect/>
          </a:stretch>
        </p:blipFill>
        <p:spPr>
          <a:xfrm>
            <a:off x="8525048" y="271181"/>
            <a:ext cx="3312949" cy="2031634"/>
          </a:xfrm>
          <a:prstGeom prst="rect">
            <a:avLst/>
          </a:prstGeom>
        </p:spPr>
      </p:pic>
      <p:pic>
        <p:nvPicPr>
          <p:cNvPr id="21" name="Picture 20"/>
          <p:cNvPicPr>
            <a:picLocks noChangeAspect="1"/>
          </p:cNvPicPr>
          <p:nvPr/>
        </p:nvPicPr>
        <p:blipFill>
          <a:blip r:embed="rId4"/>
          <a:stretch>
            <a:fillRect/>
          </a:stretch>
        </p:blipFill>
        <p:spPr>
          <a:xfrm>
            <a:off x="6817732" y="4756931"/>
            <a:ext cx="3737056" cy="2101069"/>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40926" y="1176950"/>
            <a:ext cx="4209288" cy="914400"/>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Ngoại hình: xinh đẹp</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745774"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Thái độ trong buổi kén rể: giễu cợt mọi người</a:t>
            </a:r>
          </a:p>
        </p:txBody>
      </p:sp>
    </p:spTree>
    <p:extLst>
      <p:ext uri="{BB962C8B-B14F-4D97-AF65-F5344CB8AC3E}">
        <p14:creationId xmlns:p14="http://schemas.microsoft.com/office/powerpoint/2010/main" val="42268976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2" name="Rounded Rectangle 21"/>
          <p:cNvSpPr/>
          <p:nvPr/>
        </p:nvSpPr>
        <p:spPr>
          <a:xfrm>
            <a:off x="5018016" y="126496"/>
            <a:ext cx="487097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thì mập như thùng tô- nô</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585151" y="923330"/>
            <a:ext cx="2355773" cy="218848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8" idx="1"/>
          </p:cNvCxnSpPr>
          <p:nvPr/>
        </p:nvCxnSpPr>
        <p:spPr>
          <a:xfrm flipV="1">
            <a:off x="2585151" y="2105193"/>
            <a:ext cx="2558071" cy="109932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43222" y="1647993"/>
            <a:ext cx="474577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thì mảnh khảnh tới mức gió thổi bay</a:t>
            </a:r>
          </a:p>
        </p:txBody>
      </p:sp>
      <p:cxnSp>
        <p:nvCxnSpPr>
          <p:cNvPr id="23" name="Straight Arrow Connector 22"/>
          <p:cNvCxnSpPr/>
          <p:nvPr/>
        </p:nvCxnSpPr>
        <p:spPr>
          <a:xfrm>
            <a:off x="2585151" y="3231492"/>
            <a:ext cx="2892864" cy="52319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62817" y="889743"/>
            <a:ext cx="3558851" cy="4444137"/>
          </a:xfrm>
          <a:prstGeom prst="rect">
            <a:avLst/>
          </a:prstGeom>
        </p:spPr>
      </p:pic>
      <p:sp>
        <p:nvSpPr>
          <p:cNvPr id="27" name="Rounded Rectangle 26"/>
          <p:cNvSpPr/>
          <p:nvPr/>
        </p:nvSpPr>
        <p:spPr>
          <a:xfrm>
            <a:off x="5477523" y="3136566"/>
            <a:ext cx="4745774" cy="914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lùn mập thì chê vụng về</a:t>
            </a:r>
          </a:p>
        </p:txBody>
      </p:sp>
      <p:cxnSp>
        <p:nvCxnSpPr>
          <p:cNvPr id="29" name="Straight Arrow Connector 28"/>
          <p:cNvCxnSpPr/>
          <p:nvPr/>
        </p:nvCxnSpPr>
        <p:spPr>
          <a:xfrm>
            <a:off x="2585151" y="3249812"/>
            <a:ext cx="2996353" cy="206010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38782" y="5008160"/>
            <a:ext cx="4745774" cy="914400"/>
          </a:xfrm>
          <a:prstGeom prst="roundRect">
            <a:avLst/>
          </a:prstGeom>
          <a:solidFill>
            <a:srgbClr val="A35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xanh xao bị đặt tên nhợt nhạt như chết đuối</a:t>
            </a:r>
          </a:p>
        </p:txBody>
      </p:sp>
      <p:pic>
        <p:nvPicPr>
          <p:cNvPr id="2" name="Picture 1"/>
          <p:cNvPicPr>
            <a:picLocks noChangeAspect="1"/>
          </p:cNvPicPr>
          <p:nvPr/>
        </p:nvPicPr>
        <p:blipFill>
          <a:blip r:embed="rId5"/>
          <a:stretch>
            <a:fillRect/>
          </a:stretch>
        </p:blipFill>
        <p:spPr>
          <a:xfrm>
            <a:off x="32541" y="4050966"/>
            <a:ext cx="4237087" cy="2828789"/>
          </a:xfrm>
          <a:prstGeom prst="rect">
            <a:avLst/>
          </a:prstGeom>
        </p:spPr>
      </p:pic>
      <p:pic>
        <p:nvPicPr>
          <p:cNvPr id="4" name="Picture 3"/>
          <p:cNvPicPr>
            <a:picLocks noChangeAspect="1"/>
          </p:cNvPicPr>
          <p:nvPr/>
        </p:nvPicPr>
        <p:blipFill>
          <a:blip r:embed="rId6"/>
          <a:stretch>
            <a:fillRect/>
          </a:stretch>
        </p:blipFill>
        <p:spPr>
          <a:xfrm>
            <a:off x="18094" y="4074433"/>
            <a:ext cx="4200099" cy="2841479"/>
          </a:xfrm>
          <a:prstGeom prst="rect">
            <a:avLst/>
          </a:prstGeom>
        </p:spPr>
      </p:pic>
      <p:pic>
        <p:nvPicPr>
          <p:cNvPr id="32" name="Picture 31"/>
          <p:cNvPicPr>
            <a:picLocks noChangeAspect="1"/>
          </p:cNvPicPr>
          <p:nvPr/>
        </p:nvPicPr>
        <p:blipFill>
          <a:blip r:embed="rId7"/>
          <a:stretch>
            <a:fillRect/>
          </a:stretch>
        </p:blipFill>
        <p:spPr>
          <a:xfrm>
            <a:off x="18094" y="4080287"/>
            <a:ext cx="4355515" cy="2831236"/>
          </a:xfrm>
          <a:prstGeom prst="rect">
            <a:avLst/>
          </a:prstGeom>
        </p:spPr>
      </p:pic>
      <p:pic>
        <p:nvPicPr>
          <p:cNvPr id="6" name="Picture 5"/>
          <p:cNvPicPr>
            <a:picLocks noChangeAspect="1"/>
          </p:cNvPicPr>
          <p:nvPr/>
        </p:nvPicPr>
        <p:blipFill>
          <a:blip r:embed="rId8"/>
          <a:stretch>
            <a:fillRect/>
          </a:stretch>
        </p:blipFill>
        <p:spPr>
          <a:xfrm>
            <a:off x="-41449" y="4108020"/>
            <a:ext cx="4415057" cy="2749980"/>
          </a:xfrm>
          <a:prstGeom prst="rect">
            <a:avLst/>
          </a:prstGeom>
        </p:spPr>
      </p:pic>
    </p:spTree>
    <p:extLst>
      <p:ext uri="{BB962C8B-B14F-4D97-AF65-F5344CB8AC3E}">
        <p14:creationId xmlns:p14="http://schemas.microsoft.com/office/powerpoint/2010/main" val="34733244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7"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2" name="Rounded Rectangle 21"/>
          <p:cNvSpPr/>
          <p:nvPr/>
        </p:nvSpPr>
        <p:spPr>
          <a:xfrm>
            <a:off x="5018017" y="126496"/>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mặt đỏ thì đặt tên là xung đồng đỏ</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585151" y="923330"/>
            <a:ext cx="2355773" cy="218848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8" idx="1"/>
          </p:cNvCxnSpPr>
          <p:nvPr/>
        </p:nvCxnSpPr>
        <p:spPr>
          <a:xfrm flipV="1">
            <a:off x="2548493" y="2879817"/>
            <a:ext cx="2416989" cy="28479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965482" y="2296212"/>
            <a:ext cx="3990259" cy="1167209"/>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dáng đứng hơi cong thì chê là cây non sấy lò cong cớn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a:off x="2585151" y="3231492"/>
            <a:ext cx="2041908" cy="157852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62817" y="889743"/>
            <a:ext cx="3558851" cy="4444137"/>
          </a:xfrm>
          <a:prstGeom prst="rect">
            <a:avLst/>
          </a:prstGeom>
        </p:spPr>
      </p:pic>
      <p:sp>
        <p:nvSpPr>
          <p:cNvPr id="27" name="Rounded Rectangle 26"/>
          <p:cNvSpPr/>
          <p:nvPr/>
        </p:nvSpPr>
        <p:spPr>
          <a:xfrm>
            <a:off x="4617547" y="4367127"/>
            <a:ext cx="4338194" cy="12213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có chiếc cằm hơi cong thì so sánh với chim chích chòe</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ight Brace 6"/>
          <p:cNvSpPr/>
          <p:nvPr/>
        </p:nvSpPr>
        <p:spPr>
          <a:xfrm>
            <a:off x="8980299" y="575946"/>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ounded Rectangle 33"/>
          <p:cNvSpPr/>
          <p:nvPr/>
        </p:nvSpPr>
        <p:spPr>
          <a:xfrm>
            <a:off x="9587582" y="1070242"/>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Times New Roman" panose="02020603050405020304" pitchFamily="18" charset="0"/>
                <a:cs typeface="Times New Roman" panose="02020603050405020304" pitchFamily="18" charset="0"/>
              </a:rPr>
              <a:t>=&gt; </a:t>
            </a:r>
            <a:r>
              <a:rPr lang="vi-VN" sz="2800" dirty="0">
                <a:solidFill>
                  <a:prstClr val="white"/>
                </a:solidFill>
                <a:latin typeface="Times New Roman" panose="02020603050405020304" pitchFamily="18" charset="0"/>
                <a:cs typeface="Times New Roman" panose="02020603050405020304" pitchFamily="18" charset="0"/>
              </a:rPr>
              <a:t>Tính cách: kiêu ngạo,coi thường người khác, chỉ chú ý đến v</a:t>
            </a:r>
            <a:r>
              <a:rPr lang="en-US" sz="2800" dirty="0">
                <a:solidFill>
                  <a:prstClr val="white"/>
                </a:solidFill>
                <a:latin typeface="Times New Roman" panose="02020603050405020304" pitchFamily="18" charset="0"/>
                <a:cs typeface="Times New Roman" panose="02020603050405020304" pitchFamily="18" charset="0"/>
              </a:rPr>
              <a:t>ẻ</a:t>
            </a:r>
            <a:r>
              <a:rPr lang="vi-VN" sz="2800" dirty="0">
                <a:solidFill>
                  <a:prstClr val="white"/>
                </a:solidFill>
                <a:latin typeface="Times New Roman" panose="02020603050405020304" pitchFamily="18" charset="0"/>
                <a:cs typeface="Times New Roman" panose="02020603050405020304" pitchFamily="18" charset="0"/>
              </a:rPr>
              <a:t> bên ngoài; tinh nghịch, láu lỉnh</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27577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P spid="27" grpId="0" animBg="1"/>
      <p:bldP spid="7"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6556282"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 Những thay đổi trong cuộc đời</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63095" y="823753"/>
            <a:ext cx="4209288" cy="164970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Công chúa bị vua cha ban truyền sẽ gả cho người ăn mày đầu tiên đi qua hoàng cung</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22204"/>
            <a:ext cx="4271698" cy="17082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Phải ra khỏi cung, trở thành thường dân, cuộc sống khổ cực.</a:t>
            </a:r>
          </a:p>
        </p:txBody>
      </p:sp>
      <p:pic>
        <p:nvPicPr>
          <p:cNvPr id="4" name="Picture 3"/>
          <p:cNvPicPr>
            <a:picLocks noChangeAspect="1"/>
          </p:cNvPicPr>
          <p:nvPr/>
        </p:nvPicPr>
        <p:blipFill>
          <a:blip r:embed="rId5"/>
          <a:stretch>
            <a:fillRect/>
          </a:stretch>
        </p:blipFill>
        <p:spPr>
          <a:xfrm>
            <a:off x="8591547" y="139944"/>
            <a:ext cx="3374032" cy="2694696"/>
          </a:xfrm>
          <a:prstGeom prst="rect">
            <a:avLst/>
          </a:prstGeom>
        </p:spPr>
      </p:pic>
      <p:pic>
        <p:nvPicPr>
          <p:cNvPr id="5" name="Picture 4"/>
          <p:cNvPicPr>
            <a:picLocks noChangeAspect="1"/>
          </p:cNvPicPr>
          <p:nvPr/>
        </p:nvPicPr>
        <p:blipFill>
          <a:blip r:embed="rId6"/>
          <a:stretch>
            <a:fillRect/>
          </a:stretch>
        </p:blipFill>
        <p:spPr>
          <a:xfrm>
            <a:off x="8816193" y="3459794"/>
            <a:ext cx="3375807" cy="2786113"/>
          </a:xfrm>
          <a:prstGeom prst="rect">
            <a:avLst/>
          </a:prstGeom>
        </p:spPr>
      </p:pic>
      <p:pic>
        <p:nvPicPr>
          <p:cNvPr id="6" name="Picture 5"/>
          <p:cNvPicPr>
            <a:picLocks noChangeAspect="1"/>
          </p:cNvPicPr>
          <p:nvPr/>
        </p:nvPicPr>
        <p:blipFill>
          <a:blip r:embed="rId7"/>
          <a:stretch>
            <a:fillRect/>
          </a:stretch>
        </p:blipFill>
        <p:spPr>
          <a:xfrm>
            <a:off x="1214131" y="4538223"/>
            <a:ext cx="2993395" cy="2158171"/>
          </a:xfrm>
          <a:prstGeom prst="rect">
            <a:avLst/>
          </a:prstGeom>
        </p:spPr>
      </p:pic>
    </p:spTree>
    <p:extLst>
      <p:ext uri="{BB962C8B-B14F-4D97-AF65-F5344CB8AC3E}">
        <p14:creationId xmlns:p14="http://schemas.microsoft.com/office/powerpoint/2010/main" val="36579393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 Nàng lao động và làm đủ mọi công việc vất vả</a:t>
            </a:r>
          </a:p>
        </p:txBody>
      </p:sp>
      <p:sp>
        <p:nvSpPr>
          <p:cNvPr id="22" name="Rounded Rectangle 21"/>
          <p:cNvSpPr/>
          <p:nvPr/>
        </p:nvSpPr>
        <p:spPr>
          <a:xfrm>
            <a:off x="5119619" y="726119"/>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Nhóm bếp nấu ăn</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4163" y="2599509"/>
            <a:ext cx="2503366" cy="117703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19620" y="1773192"/>
            <a:ext cx="3774302" cy="1039606"/>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Chẻ lạt đan sọt</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flipV="1">
            <a:off x="2694163" y="3697942"/>
            <a:ext cx="2416987" cy="19807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60515" y="1542886"/>
            <a:ext cx="3558851" cy="4444137"/>
          </a:xfrm>
          <a:prstGeom prst="rect">
            <a:avLst/>
          </a:prstGeom>
        </p:spPr>
      </p:pic>
      <p:sp>
        <p:nvSpPr>
          <p:cNvPr id="27" name="Rounded Rectangle 26"/>
          <p:cNvSpPr/>
          <p:nvPr/>
        </p:nvSpPr>
        <p:spPr>
          <a:xfrm>
            <a:off x="5111151" y="2976308"/>
            <a:ext cx="3782769" cy="9841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Tập quay sợi dệt vải</a:t>
            </a:r>
          </a:p>
        </p:txBody>
      </p: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715405" y="1792240"/>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-&gt;  Đây là hình phạt nặng nề, công chúa phải chấm dứt quãng đời nhung lụa và bắt đầu cuộc sống khổ cực</a:t>
            </a:r>
          </a:p>
        </p:txBody>
      </p:sp>
      <p:cxnSp>
        <p:nvCxnSpPr>
          <p:cNvPr id="18" name="Straight Arrow Connector 17"/>
          <p:cNvCxnSpPr/>
          <p:nvPr/>
        </p:nvCxnSpPr>
        <p:spPr>
          <a:xfrm>
            <a:off x="2694163" y="4008114"/>
            <a:ext cx="2503366" cy="59474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38726" y="4243455"/>
            <a:ext cx="3782769" cy="9841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Đi buôn nồi và bát đĩa</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5590519"/>
            <a:ext cx="3782769" cy="984162"/>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Chị phụ bếp</a:t>
            </a:r>
          </a:p>
        </p:txBody>
      </p:sp>
      <p:pic>
        <p:nvPicPr>
          <p:cNvPr id="12" name="Picture 11"/>
          <p:cNvPicPr>
            <a:picLocks noChangeAspect="1"/>
          </p:cNvPicPr>
          <p:nvPr/>
        </p:nvPicPr>
        <p:blipFill>
          <a:blip r:embed="rId5"/>
          <a:stretch>
            <a:fillRect/>
          </a:stretch>
        </p:blipFill>
        <p:spPr>
          <a:xfrm>
            <a:off x="8602241" y="369426"/>
            <a:ext cx="2930609" cy="2284048"/>
          </a:xfrm>
          <a:prstGeom prst="rect">
            <a:avLst/>
          </a:prstGeom>
        </p:spPr>
      </p:pic>
      <p:pic>
        <p:nvPicPr>
          <p:cNvPr id="13" name="Picture 12"/>
          <p:cNvPicPr>
            <a:picLocks noChangeAspect="1"/>
          </p:cNvPicPr>
          <p:nvPr/>
        </p:nvPicPr>
        <p:blipFill>
          <a:blip r:embed="rId6"/>
          <a:stretch>
            <a:fillRect/>
          </a:stretch>
        </p:blipFill>
        <p:spPr>
          <a:xfrm>
            <a:off x="8505167" y="417071"/>
            <a:ext cx="2948459" cy="2286511"/>
          </a:xfrm>
          <a:prstGeom prst="rect">
            <a:avLst/>
          </a:prstGeom>
        </p:spPr>
      </p:pic>
      <p:pic>
        <p:nvPicPr>
          <p:cNvPr id="14" name="Picture 13"/>
          <p:cNvPicPr>
            <a:picLocks noChangeAspect="1"/>
          </p:cNvPicPr>
          <p:nvPr/>
        </p:nvPicPr>
        <p:blipFill>
          <a:blip r:embed="rId7"/>
          <a:stretch>
            <a:fillRect/>
          </a:stretch>
        </p:blipFill>
        <p:spPr>
          <a:xfrm>
            <a:off x="8418790" y="233462"/>
            <a:ext cx="3746121" cy="2695201"/>
          </a:xfrm>
          <a:prstGeom prst="rect">
            <a:avLst/>
          </a:prstGeom>
          <a:ln>
            <a:noFill/>
          </a:ln>
          <a:effectLst>
            <a:softEdge rad="112500"/>
          </a:effectLst>
        </p:spPr>
      </p:pic>
      <p:pic>
        <p:nvPicPr>
          <p:cNvPr id="35" name="Picture 34"/>
          <p:cNvPicPr>
            <a:picLocks noChangeAspect="1"/>
          </p:cNvPicPr>
          <p:nvPr/>
        </p:nvPicPr>
        <p:blipFill>
          <a:blip r:embed="rId8"/>
          <a:stretch>
            <a:fillRect/>
          </a:stretch>
        </p:blipFill>
        <p:spPr>
          <a:xfrm>
            <a:off x="8631981" y="386280"/>
            <a:ext cx="3483201" cy="2426517"/>
          </a:xfrm>
          <a:prstGeom prst="rect">
            <a:avLst/>
          </a:prstGeom>
        </p:spPr>
      </p:pic>
      <p:pic>
        <p:nvPicPr>
          <p:cNvPr id="15" name="Picture 14"/>
          <p:cNvPicPr>
            <a:picLocks noChangeAspect="1"/>
          </p:cNvPicPr>
          <p:nvPr/>
        </p:nvPicPr>
        <p:blipFill>
          <a:blip r:embed="rId9"/>
          <a:stretch>
            <a:fillRect/>
          </a:stretch>
        </p:blipFill>
        <p:spPr>
          <a:xfrm>
            <a:off x="8602241" y="379670"/>
            <a:ext cx="3570764" cy="2406477"/>
          </a:xfrm>
          <a:prstGeom prst="rect">
            <a:avLst/>
          </a:prstGeom>
        </p:spPr>
      </p:pic>
    </p:spTree>
    <p:extLst>
      <p:ext uri="{BB962C8B-B14F-4D97-AF65-F5344CB8AC3E}">
        <p14:creationId xmlns:p14="http://schemas.microsoft.com/office/powerpoint/2010/main" val="35316771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barn(inVertical)">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barn(inVertical)">
                                      <p:cBhvr>
                                        <p:cTn id="107" dur="5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barn(inVertical)">
                                      <p:cBhvr>
                                        <p:cTn id="1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P spid="27" grpId="0" animBg="1"/>
      <p:bldP spid="7" grpId="0" animBg="1"/>
      <p:bldP spid="34" grpId="0" animBg="1"/>
      <p:bldP spid="21"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5493812"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b. Nhân vật vua chích chòe</a:t>
            </a:r>
          </a:p>
        </p:txBody>
      </p:sp>
      <p:pic>
        <p:nvPicPr>
          <p:cNvPr id="4" name="Picture 3"/>
          <p:cNvPicPr>
            <a:picLocks noChangeAspect="1"/>
          </p:cNvPicPr>
          <p:nvPr/>
        </p:nvPicPr>
        <p:blipFill>
          <a:blip r:embed="rId3"/>
          <a:stretch>
            <a:fillRect/>
          </a:stretch>
        </p:blipFill>
        <p:spPr>
          <a:xfrm>
            <a:off x="4953002" y="738216"/>
            <a:ext cx="6309907" cy="562709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804" b="89542" l="73146" r="100000"/>
                    </a14:imgEffect>
                  </a14:imgLayer>
                </a14:imgProps>
              </a:ext>
            </a:extLst>
          </a:blip>
          <a:stretch>
            <a:fillRect/>
          </a:stretch>
        </p:blipFill>
        <p:spPr>
          <a:xfrm>
            <a:off x="-6828048" y="0"/>
            <a:ext cx="10402274" cy="6378950"/>
          </a:xfrm>
          <a:prstGeom prst="rect">
            <a:avLst/>
          </a:prstGeom>
        </p:spPr>
      </p:pic>
    </p:spTree>
    <p:extLst>
      <p:ext uri="{BB962C8B-B14F-4D97-AF65-F5344CB8AC3E}">
        <p14:creationId xmlns:p14="http://schemas.microsoft.com/office/powerpoint/2010/main" val="1264888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571145"/>
            <a:ext cx="7608711" cy="36691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03" y="2228758"/>
            <a:ext cx="5698996" cy="1200329"/>
          </a:xfrm>
          <a:prstGeom prst="rect">
            <a:avLst/>
          </a:prstGeom>
        </p:spPr>
        <p:txBody>
          <a:bodyPr wrap="none" lIns="91310" tIns="45718" rIns="91310" bIns="45718">
            <a:spAutoFit/>
          </a:bodyPr>
          <a:lstStyle/>
          <a:p>
            <a:pPr lvl="0"/>
            <a:r>
              <a:rPr lang="en-US" sz="7200" b="1" dirty="0">
                <a:solidFill>
                  <a:schemeClr val="bg1"/>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4095016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9" y="726119"/>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Vua chích chòe đã đóng giả là người hát rong.</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4163" y="2599509"/>
            <a:ext cx="2503366" cy="117703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19620" y="1773192"/>
            <a:ext cx="3774302" cy="1039606"/>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Chẻ lạt đan sọt</a:t>
            </a:r>
          </a:p>
        </p:txBody>
      </p:sp>
      <p:cxnSp>
        <p:nvCxnSpPr>
          <p:cNvPr id="23" name="Straight Arrow Connector 22"/>
          <p:cNvCxnSpPr/>
          <p:nvPr/>
        </p:nvCxnSpPr>
        <p:spPr>
          <a:xfrm flipV="1">
            <a:off x="2694163" y="3697942"/>
            <a:ext cx="2416987" cy="19807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111151" y="2976308"/>
            <a:ext cx="3782769" cy="9841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Tập quay sợi dệt vải</a:t>
            </a:r>
          </a:p>
        </p:txBody>
      </p: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715405" y="1792240"/>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-&gt;  Đây là hình phạt nặng nề, công chúa phải chấm dứt quãng đời nhung lụa và bắt đầu cuộc sống khổ cực</a:t>
            </a:r>
          </a:p>
        </p:txBody>
      </p:sp>
      <p:cxnSp>
        <p:nvCxnSpPr>
          <p:cNvPr id="18" name="Straight Arrow Connector 17"/>
          <p:cNvCxnSpPr/>
          <p:nvPr/>
        </p:nvCxnSpPr>
        <p:spPr>
          <a:xfrm>
            <a:off x="2694163" y="4008114"/>
            <a:ext cx="2503366" cy="59474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38726" y="4243455"/>
            <a:ext cx="3782769" cy="9841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Đi buôn nồi và bát đĩa</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5590519"/>
            <a:ext cx="3782769" cy="984162"/>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Đưa ra những thử thách cho vợ.</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spTree>
    <p:extLst>
      <p:ext uri="{BB962C8B-B14F-4D97-AF65-F5344CB8AC3E}">
        <p14:creationId xmlns:p14="http://schemas.microsoft.com/office/powerpoint/2010/main" val="5728629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9" y="726119"/>
            <a:ext cx="3774302" cy="16540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Vua chích chòe đã đóng giả là người hát rong.</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650476" y="1332853"/>
            <a:ext cx="2476595" cy="459111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-&gt; </a:t>
            </a:r>
            <a:r>
              <a:rPr lang="vi-VN" sz="2800">
                <a:solidFill>
                  <a:prstClr val="white"/>
                </a:solidFill>
                <a:latin typeface="Times New Roman" panose="02020603050405020304" pitchFamily="18" charset="0"/>
                <a:cs typeface="Times New Roman" panose="02020603050405020304" pitchFamily="18" charset="0"/>
              </a:rPr>
              <a:t> Người chồng muốn dạy cho nàng một bài học và uốn nắn tính kiêu ngạo, trừng phạt tính thích nhạo báng người khác của nàng.</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3782769" cy="184131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Đưa ra những thử thách cho vợ.</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2" name="Picture 1"/>
          <p:cNvPicPr>
            <a:picLocks noChangeAspect="1"/>
          </p:cNvPicPr>
          <p:nvPr/>
        </p:nvPicPr>
        <p:blipFill>
          <a:blip r:embed="rId5"/>
          <a:stretch>
            <a:fillRect/>
          </a:stretch>
        </p:blipFill>
        <p:spPr>
          <a:xfrm>
            <a:off x="5213257" y="2466660"/>
            <a:ext cx="3509968" cy="2088175"/>
          </a:xfrm>
          <a:prstGeom prst="rect">
            <a:avLst/>
          </a:prstGeom>
        </p:spPr>
      </p:pic>
    </p:spTree>
    <p:extLst>
      <p:ext uri="{BB962C8B-B14F-4D97-AF65-F5344CB8AC3E}">
        <p14:creationId xmlns:p14="http://schemas.microsoft.com/office/powerpoint/2010/main" val="9285990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7" grpId="0" animBg="1"/>
      <p:bldP spid="34"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8" y="726119"/>
            <a:ext cx="6122123" cy="16540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đóng vai, người giả mạo,... là một mô -típ nhân vật hấp dẫn, thú vị trong thế giới cổ tích. </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6153161" cy="184131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Đây là một kiểu nhân vật thường có chức năng chính là thử thách nhân vật chính, sau đó là ban thưởng hoặc trừng phạt. </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4" name="Picture 3"/>
          <p:cNvPicPr>
            <a:picLocks noChangeAspect="1"/>
          </p:cNvPicPr>
          <p:nvPr/>
        </p:nvPicPr>
        <p:blipFill>
          <a:blip r:embed="rId5"/>
          <a:stretch>
            <a:fillRect/>
          </a:stretch>
        </p:blipFill>
        <p:spPr>
          <a:xfrm>
            <a:off x="5263850" y="2534515"/>
            <a:ext cx="3701433" cy="2071199"/>
          </a:xfrm>
          <a:prstGeom prst="rect">
            <a:avLst/>
          </a:prstGeom>
        </p:spPr>
      </p:pic>
      <p:pic>
        <p:nvPicPr>
          <p:cNvPr id="5" name="Picture 4"/>
          <p:cNvPicPr>
            <a:picLocks noChangeAspect="1"/>
          </p:cNvPicPr>
          <p:nvPr/>
        </p:nvPicPr>
        <p:blipFill>
          <a:blip r:embed="rId6"/>
          <a:stretch>
            <a:fillRect/>
          </a:stretch>
        </p:blipFill>
        <p:spPr>
          <a:xfrm>
            <a:off x="8589751" y="2978756"/>
            <a:ext cx="2651990" cy="1621677"/>
          </a:xfrm>
          <a:prstGeom prst="rect">
            <a:avLst/>
          </a:prstGeom>
        </p:spPr>
      </p:pic>
    </p:spTree>
    <p:extLst>
      <p:ext uri="{BB962C8B-B14F-4D97-AF65-F5344CB8AC3E}">
        <p14:creationId xmlns:p14="http://schemas.microsoft.com/office/powerpoint/2010/main" val="28407303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8589" y="645776"/>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itchFamily="18" charset="0"/>
                <a:ea typeface="微软雅黑" pitchFamily="34" charset="-122"/>
                <a:cs typeface="Times New Roman" pitchFamily="18" charset="0"/>
              </a:rPr>
              <a:t>2</a:t>
            </a: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 Kết</a:t>
            </a:r>
            <a:r>
              <a:rPr kumimoji="0" lang="en-US" altLang="zh-CN" sz="3200" b="1" i="0" u="none" strike="noStrike" kern="1200" cap="none" spc="0" normalizeH="0" noProof="0">
                <a:ln>
                  <a:noFill/>
                </a:ln>
                <a:solidFill>
                  <a:prstClr val="black"/>
                </a:solidFill>
                <a:effectLst/>
                <a:uLnTx/>
                <a:uFillTx/>
                <a:latin typeface="Times New Roman" pitchFamily="18" charset="0"/>
                <a:ea typeface="微软雅黑" pitchFamily="34" charset="-122"/>
                <a:cs typeface="Times New Roman" pitchFamily="18" charset="0"/>
              </a:rPr>
              <a:t> thúc truyện</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11168205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447" y="170288"/>
            <a:ext cx="4175881" cy="707882"/>
          </a:xfrm>
          <a:prstGeom prst="rect">
            <a:avLst/>
          </a:prstGeom>
        </p:spPr>
        <p:txBody>
          <a:bodyPr wrap="none" lIns="91310" tIns="45718" rIns="91310" bIns="45718">
            <a:spAutoFit/>
          </a:bodyPr>
          <a:lstStyle/>
          <a:p>
            <a:pPr marL="0" marR="0" lvl="0" indent="0" algn="ctr" defTabSz="91292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itchFamily="18" charset="0"/>
                <a:ea typeface="Calibri" pitchFamily="34" charset="0"/>
                <a:cs typeface="Times New Roman" pitchFamily="18" charset="0"/>
              </a:rPr>
              <a:t>2. Kết thúc truyện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Cloud Callout 4"/>
          <p:cNvSpPr/>
          <p:nvPr/>
        </p:nvSpPr>
        <p:spPr>
          <a:xfrm>
            <a:off x="877328" y="776456"/>
            <a:ext cx="6307244" cy="3860857"/>
          </a:xfrm>
          <a:prstGeom prst="cloudCallout">
            <a:avLst>
              <a:gd name="adj1" fmla="val -36595"/>
              <a:gd name="adj2" fmla="val 9002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Trải qua bao gian nan, khổ cực, công chúa đã có kết cục như thế nào?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397387" y="1821487"/>
            <a:ext cx="4679223" cy="3024834"/>
          </a:xfrm>
          <a:prstGeom prst="rect">
            <a:avLst/>
          </a:prstGeom>
        </p:spPr>
      </p:pic>
    </p:spTree>
    <p:extLst>
      <p:ext uri="{BB962C8B-B14F-4D97-AF65-F5344CB8AC3E}">
        <p14:creationId xmlns:p14="http://schemas.microsoft.com/office/powerpoint/2010/main" val="108636239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15" name="Picture 14"/>
          <p:cNvPicPr>
            <a:picLocks noChangeAspect="1"/>
          </p:cNvPicPr>
          <p:nvPr/>
        </p:nvPicPr>
        <p:blipFill>
          <a:blip r:embed="rId3"/>
          <a:stretch>
            <a:fillRect/>
          </a:stretch>
        </p:blipFill>
        <p:spPr>
          <a:xfrm>
            <a:off x="8525048" y="271181"/>
            <a:ext cx="3312949" cy="203163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40926" y="1176950"/>
            <a:ext cx="4209288" cy="914400"/>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Nàng nhận ra mình đã làm những điều sai trái.</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745774"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Nàng kết hôn với Vua chích choè.</a:t>
            </a:r>
          </a:p>
        </p:txBody>
      </p:sp>
      <p:pic>
        <p:nvPicPr>
          <p:cNvPr id="4" name="Picture 3"/>
          <p:cNvPicPr>
            <a:picLocks noChangeAspect="1"/>
          </p:cNvPicPr>
          <p:nvPr/>
        </p:nvPicPr>
        <p:blipFill>
          <a:blip r:embed="rId6"/>
          <a:stretch>
            <a:fillRect/>
          </a:stretch>
        </p:blipFill>
        <p:spPr>
          <a:xfrm>
            <a:off x="4784973" y="4903977"/>
            <a:ext cx="3283731" cy="1836457"/>
          </a:xfrm>
          <a:prstGeom prst="rect">
            <a:avLst/>
          </a:prstGeom>
        </p:spPr>
      </p:pic>
    </p:spTree>
    <p:extLst>
      <p:ext uri="{BB962C8B-B14F-4D97-AF65-F5344CB8AC3E}">
        <p14:creationId xmlns:p14="http://schemas.microsoft.com/office/powerpoint/2010/main" val="8253366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0486" y="776405"/>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lvl="0" algn="ctr"/>
            <a:r>
              <a:rPr lang="en-US" altLang="zh-CN" sz="3200" b="1">
                <a:solidFill>
                  <a:prstClr val="black"/>
                </a:solidFill>
                <a:latin typeface="Times New Roman" pitchFamily="18" charset="0"/>
                <a:ea typeface="微软雅黑" pitchFamily="34" charset="-122"/>
                <a:cs typeface="Times New Roman" pitchFamily="18" charset="0"/>
              </a:rPr>
              <a:t>3. Chủ đề</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31380362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067180"/>
            <a:ext cx="6492240" cy="3950760"/>
          </a:xfrm>
          <a:prstGeom prst="cloudCallout">
            <a:avLst>
              <a:gd name="adj1" fmla="val 91172"/>
              <a:gd name="adj2" fmla="val 45056"/>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Trong nhiều truyện kể, chủ đề của truyện chính là bài học cuộc sống mà nhân vật nhận ra từ câu chuyện cuộc đời mình. Theo em, chủ đề của truyện này là gì?</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78624" y="170288"/>
            <a:ext cx="2279529" cy="707882"/>
          </a:xfrm>
          <a:prstGeom prst="rect">
            <a:avLst/>
          </a:prstGeom>
        </p:spPr>
        <p:txBody>
          <a:bodyPr wrap="none" lIns="91310" tIns="45718" rIns="91310" bIns="45718">
            <a:spAutoFit/>
          </a:bodyPr>
          <a:lstStyle/>
          <a:p>
            <a:pPr marL="0" marR="0" lvl="0" indent="0" algn="ctr" defTabSz="91292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itchFamily="18" charset="0"/>
                <a:ea typeface="Calibri" pitchFamily="34" charset="0"/>
                <a:cs typeface="Times New Roman" pitchFamily="18" charset="0"/>
              </a:rPr>
              <a:t>3. Chủ đề</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p:cNvPicPr>
            <a:picLocks noChangeAspect="1"/>
          </p:cNvPicPr>
          <p:nvPr/>
        </p:nvPicPr>
        <p:blipFill>
          <a:blip r:embed="rId2"/>
          <a:stretch>
            <a:fillRect/>
          </a:stretch>
        </p:blipFill>
        <p:spPr>
          <a:xfrm>
            <a:off x="6705601" y="494942"/>
            <a:ext cx="5168536" cy="3299154"/>
          </a:xfrm>
          <a:prstGeom prst="rect">
            <a:avLst/>
          </a:prstGeom>
        </p:spPr>
      </p:pic>
      <p:pic>
        <p:nvPicPr>
          <p:cNvPr id="7" name="Picture 6"/>
          <p:cNvPicPr>
            <a:picLocks noChangeAspect="1"/>
          </p:cNvPicPr>
          <p:nvPr/>
        </p:nvPicPr>
        <p:blipFill>
          <a:blip r:embed="rId3"/>
          <a:stretch>
            <a:fillRect/>
          </a:stretch>
        </p:blipFill>
        <p:spPr>
          <a:xfrm>
            <a:off x="7208301" y="4070441"/>
            <a:ext cx="4023891" cy="2522016"/>
          </a:xfrm>
          <a:prstGeom prst="rect">
            <a:avLst/>
          </a:prstGeom>
        </p:spPr>
      </p:pic>
    </p:spTree>
    <p:extLst>
      <p:ext uri="{BB962C8B-B14F-4D97-AF65-F5344CB8AC3E}">
        <p14:creationId xmlns:p14="http://schemas.microsoft.com/office/powerpoint/2010/main" val="21965631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3925109" y="673165"/>
            <a:ext cx="4677132" cy="17840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white"/>
                </a:solidFill>
                <a:latin typeface="Times New Roman" panose="02020603050405020304" pitchFamily="18" charset="0"/>
                <a:cs typeface="Times New Roman" panose="02020603050405020304" pitchFamily="18" charset="0"/>
              </a:rPr>
              <a:t>Mỗi người đ</a:t>
            </a:r>
            <a:r>
              <a:rPr lang="en-US" sz="2800" dirty="0">
                <a:solidFill>
                  <a:prstClr val="white"/>
                </a:solidFill>
                <a:latin typeface="Times New Roman" panose="02020603050405020304" pitchFamily="18" charset="0"/>
                <a:cs typeface="Times New Roman" panose="02020603050405020304" pitchFamily="18" charset="0"/>
              </a:rPr>
              <a:t>ề</a:t>
            </a:r>
            <a:r>
              <a:rPr lang="vi-VN" sz="2800" dirty="0">
                <a:solidFill>
                  <a:prstClr val="white"/>
                </a:solidFill>
                <a:latin typeface="Times New Roman" panose="02020603050405020304" pitchFamily="18" charset="0"/>
                <a:cs typeface="Times New Roman" panose="02020603050405020304" pitchFamily="18" charset="0"/>
              </a:rPr>
              <a:t>u có một giá trị nhất định và tất cả đ</a:t>
            </a:r>
            <a:r>
              <a:rPr lang="en-US" sz="2800" dirty="0">
                <a:solidFill>
                  <a:prstClr val="white"/>
                </a:solidFill>
                <a:latin typeface="Times New Roman" panose="02020603050405020304" pitchFamily="18" charset="0"/>
                <a:cs typeface="Times New Roman" panose="02020603050405020304" pitchFamily="18" charset="0"/>
              </a:rPr>
              <a:t>ề</a:t>
            </a:r>
            <a:r>
              <a:rPr lang="vi-VN" sz="2800" dirty="0">
                <a:solidFill>
                  <a:prstClr val="white"/>
                </a:solidFill>
                <a:latin typeface="Times New Roman" panose="02020603050405020304" pitchFamily="18" charset="0"/>
                <a:cs typeface="Times New Roman" panose="02020603050405020304" pitchFamily="18" charset="0"/>
              </a:rPr>
              <a:t>u bình đẳng như nhau.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677468" y="1843379"/>
            <a:ext cx="1240247" cy="1854564"/>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60515" y="1542886"/>
            <a:ext cx="3558851" cy="4444137"/>
          </a:xfrm>
          <a:prstGeom prst="rect">
            <a:avLst/>
          </a:prstGeom>
        </p:spPr>
      </p:pic>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646367" y="1321977"/>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Vì vậy, điều quan trọng là phải biết tôn trọng và sống hoà nhã cùng mọi người.</a:t>
            </a:r>
          </a:p>
        </p:txBody>
      </p:sp>
      <p:cxnSp>
        <p:nvCxnSpPr>
          <p:cNvPr id="29" name="Straight Arrow Connector 28"/>
          <p:cNvCxnSpPr/>
          <p:nvPr/>
        </p:nvCxnSpPr>
        <p:spPr>
          <a:xfrm>
            <a:off x="2721736" y="4082756"/>
            <a:ext cx="1680447" cy="119463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617853" y="4165422"/>
            <a:ext cx="6046499" cy="2491925"/>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có địa vị nhưng kiêu căng, ngông cuồng, coi thường người khác thì cũng có thể đến một ngày rơi vào tình cảnh thấp hèn, khổ cực và bị người khác chê bai, nhạo báng.</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9928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7" grpId="0" animBg="1"/>
      <p:bldP spid="34"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99259" y="745288"/>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4. Đặc điểm lời kể</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1863904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093131" cy="6975566"/>
          </a:xfrm>
          <a:prstGeom prst="rect">
            <a:avLst/>
          </a:prstGeom>
        </p:spPr>
      </p:pic>
      <p:sp>
        <p:nvSpPr>
          <p:cNvPr id="5" name="Rectangle 4"/>
          <p:cNvSpPr/>
          <p:nvPr/>
        </p:nvSpPr>
        <p:spPr>
          <a:xfrm>
            <a:off x="7410995" y="141242"/>
            <a:ext cx="4406537" cy="5909310"/>
          </a:xfrm>
          <a:prstGeom prst="rect">
            <a:avLst/>
          </a:prstGeom>
        </p:spPr>
        <p:txBody>
          <a:bodyPr wrap="square">
            <a:spAutoFit/>
          </a:bodyPr>
          <a:lstStyle/>
          <a:p>
            <a:pPr algn="just">
              <a:lnSpc>
                <a:spcPct val="150000"/>
              </a:lnSpc>
            </a:pPr>
            <a:r>
              <a:rPr lang="en-US" sz="2800" kern="100">
                <a:solidFill>
                  <a:srgbClr val="000000"/>
                </a:solidFill>
                <a:latin typeface="Times New Roman" panose="02020603050405020304" pitchFamily="18" charset="0"/>
                <a:ea typeface="SimSun" panose="02010600030101010101" pitchFamily="2" charset="-122"/>
              </a:rPr>
              <a:t>	</a:t>
            </a:r>
            <a:r>
              <a:rPr lang="en-US" sz="2800" b="1" kern="100">
                <a:solidFill>
                  <a:srgbClr val="000000"/>
                </a:solidFill>
                <a:latin typeface="Times New Roman" panose="02020603050405020304" pitchFamily="18" charset="0"/>
                <a:ea typeface="SimSun" panose="02010600030101010101" pitchFamily="2" charset="-122"/>
              </a:rPr>
              <a:t>Đôi khi chúng ta mắc phải một sai lầm là tự cho mình cái quyền phán xét, đánh giá người khác, đặc biệt là đánh giá qua vẻ bên ngoài. Bài học hôm nay- Vua chích chòe sẽ mang đến cho các em một thông điệp với về vấn đề này. </a:t>
            </a:r>
            <a:endParaRPr lang="en-US" sz="2800" b="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5200719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36668"/>
            <a:ext cx="6096000" cy="83099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nl-NL" sz="32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4. Đặc điểm lời kể</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278674" y="1067665"/>
            <a:ext cx="6492240" cy="3950760"/>
          </a:xfrm>
          <a:prstGeom prst="cloudCallout">
            <a:avLst>
              <a:gd name="adj1" fmla="val 43770"/>
              <a:gd name="adj2" fmla="val 7130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Kết thúc truyện, người kể truyện nói: “Tôi tin rằng, tôi và bạn đều có mặt trong buổi lễ cưới”. Theo em, điều này có hợp lí không? Vì sao?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8015302" y="315322"/>
            <a:ext cx="4029805" cy="3647511"/>
          </a:xfrm>
          <a:prstGeom prst="rect">
            <a:avLst/>
          </a:prstGeom>
        </p:spPr>
      </p:pic>
      <p:pic>
        <p:nvPicPr>
          <p:cNvPr id="13" name="Picture 12"/>
          <p:cNvPicPr>
            <a:picLocks noChangeAspect="1"/>
          </p:cNvPicPr>
          <p:nvPr/>
        </p:nvPicPr>
        <p:blipFill>
          <a:blip r:embed="rId3"/>
          <a:stretch>
            <a:fillRect/>
          </a:stretch>
        </p:blipFill>
        <p:spPr>
          <a:xfrm>
            <a:off x="6374674" y="2978523"/>
            <a:ext cx="4029805" cy="3647511"/>
          </a:xfrm>
          <a:prstGeom prst="rect">
            <a:avLst/>
          </a:prstGeom>
        </p:spPr>
      </p:pic>
    </p:spTree>
    <p:extLst>
      <p:ext uri="{BB962C8B-B14F-4D97-AF65-F5344CB8AC3E}">
        <p14:creationId xmlns:p14="http://schemas.microsoft.com/office/powerpoint/2010/main" val="41299581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140926" y="496389"/>
            <a:ext cx="4209288" cy="15949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Đây là một câu thoại có ý hài hước, bông đùa</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030365"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Là một giả định không có thật</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22425" y="4597243"/>
            <a:ext cx="3283731" cy="1836457"/>
          </a:xfrm>
          <a:prstGeom prst="rect">
            <a:avLst/>
          </a:prstGeom>
        </p:spPr>
      </p:pic>
      <p:sp>
        <p:nvSpPr>
          <p:cNvPr id="11" name="Right Brace 10"/>
          <p:cNvSpPr/>
          <p:nvPr/>
        </p:nvSpPr>
        <p:spPr>
          <a:xfrm>
            <a:off x="8362892" y="75843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p:cNvSpPr/>
          <p:nvPr/>
        </p:nvSpPr>
        <p:spPr>
          <a:xfrm>
            <a:off x="-16667" y="2164158"/>
            <a:ext cx="3543082" cy="1796299"/>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“Tôi tin rằng, tôi và bạn đều có mặt trong buổi lễ cưới”.</a:t>
            </a:r>
          </a:p>
        </p:txBody>
      </p:sp>
      <p:sp>
        <p:nvSpPr>
          <p:cNvPr id="13" name="Rounded Rectangle 12"/>
          <p:cNvSpPr/>
          <p:nvPr/>
        </p:nvSpPr>
        <p:spPr>
          <a:xfrm>
            <a:off x="9143648" y="1116178"/>
            <a:ext cx="3048352" cy="405395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2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en-US" sz="3200" b="1" kern="100">
                <a:solidFill>
                  <a:prstClr val="black"/>
                </a:solidFill>
                <a:latin typeface="Times New Roman" panose="02020603050405020304" pitchFamily="18" charset="0"/>
                <a:ea typeface="SimSun" panose="02010600030101010101" pitchFamily="2" charset="-122"/>
              </a:rPr>
              <a:t> </a:t>
            </a:r>
            <a:r>
              <a:rPr lang="nl-NL" sz="3200" kern="100">
                <a:solidFill>
                  <a:prstClr val="black"/>
                </a:solidFill>
                <a:latin typeface="Times New Roman" panose="02020603050405020304" pitchFamily="18" charset="0"/>
                <a:ea typeface="SimSun" panose="02010600030101010101" pitchFamily="2" charset="-122"/>
              </a:rPr>
              <a:t>Câu chuyện chỉ là một sản phẩm hư cấu, sáng tạo của người kể</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4"/>
          <a:stretch>
            <a:fillRect/>
          </a:stretch>
        </p:blipFill>
        <p:spPr>
          <a:xfrm>
            <a:off x="412060" y="112622"/>
            <a:ext cx="2621255" cy="1957025"/>
          </a:xfrm>
          <a:prstGeom prst="rect">
            <a:avLst/>
          </a:prstGeom>
        </p:spPr>
      </p:pic>
    </p:spTree>
    <p:extLst>
      <p:ext uri="{BB962C8B-B14F-4D97-AF65-F5344CB8AC3E}">
        <p14:creationId xmlns:p14="http://schemas.microsoft.com/office/powerpoint/2010/main" val="1891802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8308" y="1339055"/>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Times New Roman" pitchFamily="18" charset="0"/>
                <a:ea typeface="方正稚艺简体" panose="03000509000000000000" pitchFamily="65" charset="-122"/>
                <a:cs typeface="Times New Roman" pitchFamily="18" charset="0"/>
              </a:rPr>
              <a:t>THẢO LUẬN</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213757" y="433092"/>
            <a:ext cx="6177598" cy="53283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Body shaming- miệt thị cơ thể là hành vi dùng ngôn ngữ để chê bai, phán xét, bình luận ác ý về vẻ ngoài của người khác khiến họ cảm thấy bị xúc phạm và bị tổn thương.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Có bạn  cho rằng đây là quyền tự do ngôn luận nên thích nói gì thì nói, có bạn lại nói cần phải từ bỏ thói xấu miệt thị người khác. Em đồng ý với ý kiến nào? Vì sao?</a:t>
            </a:r>
          </a:p>
        </p:txBody>
      </p:sp>
    </p:spTree>
    <p:extLst>
      <p:ext uri="{BB962C8B-B14F-4D97-AF65-F5344CB8AC3E}">
        <p14:creationId xmlns:p14="http://schemas.microsoft.com/office/powerpoint/2010/main" val="855947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2333" y="537719"/>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III. Tổng</a:t>
            </a:r>
            <a:r>
              <a:rPr kumimoji="0" lang="en-US" altLang="zh-CN" sz="3200" b="1" i="0" u="none" strike="noStrike" kern="1200" cap="none" spc="0" normalizeH="0" noProof="0">
                <a:ln>
                  <a:noFill/>
                </a:ln>
                <a:solidFill>
                  <a:prstClr val="black"/>
                </a:solidFill>
                <a:effectLst/>
                <a:uLnTx/>
                <a:uFillTx/>
                <a:latin typeface="Times New Roman" pitchFamily="18" charset="0"/>
                <a:ea typeface="微软雅黑" pitchFamily="34" charset="-122"/>
                <a:cs typeface="Times New Roman" pitchFamily="18" charset="0"/>
              </a:rPr>
              <a:t> kết</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41561750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833" y="52315"/>
            <a:ext cx="6096000" cy="66120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1. Nội dung – Ý nghĩa:</a:t>
            </a:r>
          </a:p>
        </p:txBody>
      </p:sp>
      <p:pic>
        <p:nvPicPr>
          <p:cNvPr id="6" name="Picture 5"/>
          <p:cNvPicPr>
            <a:picLocks noChangeAspect="1"/>
          </p:cNvPicPr>
          <p:nvPr/>
        </p:nvPicPr>
        <p:blipFill>
          <a:blip r:embed="rId2"/>
          <a:stretch>
            <a:fillRect/>
          </a:stretch>
        </p:blipFill>
        <p:spPr>
          <a:xfrm>
            <a:off x="8397551" y="494942"/>
            <a:ext cx="3476586" cy="3299154"/>
          </a:xfrm>
          <a:prstGeom prst="rect">
            <a:avLst/>
          </a:prstGeom>
        </p:spPr>
      </p:pic>
      <p:pic>
        <p:nvPicPr>
          <p:cNvPr id="7" name="Picture 6"/>
          <p:cNvPicPr>
            <a:picLocks noChangeAspect="1"/>
          </p:cNvPicPr>
          <p:nvPr/>
        </p:nvPicPr>
        <p:blipFill>
          <a:blip r:embed="rId3"/>
          <a:stretch>
            <a:fillRect/>
          </a:stretch>
        </p:blipFill>
        <p:spPr>
          <a:xfrm>
            <a:off x="8397551" y="4023788"/>
            <a:ext cx="3750238" cy="2522016"/>
          </a:xfrm>
          <a:prstGeom prst="rect">
            <a:avLst/>
          </a:prstGeom>
        </p:spPr>
      </p:pic>
      <p:sp>
        <p:nvSpPr>
          <p:cNvPr id="2" name="Rectangle 1"/>
          <p:cNvSpPr/>
          <p:nvPr/>
        </p:nvSpPr>
        <p:spPr>
          <a:xfrm>
            <a:off x="108857" y="494942"/>
            <a:ext cx="7859486" cy="2958502"/>
          </a:xfrm>
          <a:prstGeom prst="rect">
            <a:avLst/>
          </a:prstGeom>
        </p:spPr>
        <p:txBody>
          <a:bodyPr wrap="square">
            <a:spAutoFit/>
          </a:bodyPr>
          <a:lstStyle/>
          <a:p>
            <a:pPr lvl="0" algn="just">
              <a:lnSpc>
                <a:spcPct val="150000"/>
              </a:lnSpc>
              <a:defRPr/>
            </a:pPr>
            <a:r>
              <a:rPr lang="vi-VN" sz="3200" kern="100" dirty="0">
                <a:solidFill>
                  <a:srgbClr val="000000"/>
                </a:solidFill>
                <a:latin typeface="Times New Roman" panose="02020603050405020304" pitchFamily="18" charset="0"/>
                <a:ea typeface="SimSun" panose="02010600030101010101" pitchFamily="2" charset="-122"/>
              </a:rPr>
              <a:t>- Nội dung:  Kể về cô công chúa xinh đẹp nhưng tính cách kiêu ngạo ngông cuồng. Vua chích choè đã tìm cách để dạy cho nàng một bài học và bỏ tính cách xấu.  </a:t>
            </a:r>
          </a:p>
        </p:txBody>
      </p:sp>
      <p:sp>
        <p:nvSpPr>
          <p:cNvPr id="8" name="Rectangle 7"/>
          <p:cNvSpPr/>
          <p:nvPr/>
        </p:nvSpPr>
        <p:spPr>
          <a:xfrm>
            <a:off x="108855" y="3794096"/>
            <a:ext cx="7859485" cy="1481175"/>
          </a:xfrm>
          <a:prstGeom prst="rect">
            <a:avLst/>
          </a:prstGeom>
        </p:spPr>
        <p:txBody>
          <a:bodyPr wrap="square">
            <a:spAutoFit/>
          </a:bodyPr>
          <a:lstStyle/>
          <a:p>
            <a:pPr lvl="0" algn="just">
              <a:lnSpc>
                <a:spcPct val="150000"/>
              </a:lnSpc>
              <a:defRPr/>
            </a:pPr>
            <a:r>
              <a:rPr lang="vi-VN" sz="2800" kern="100" dirty="0">
                <a:solidFill>
                  <a:srgbClr val="000000"/>
                </a:solidFill>
                <a:latin typeface="Times New Roman" panose="02020603050405020304" pitchFamily="18" charset="0"/>
                <a:ea typeface="SimSun" panose="02010600030101010101" pitchFamily="2" charset="-122"/>
              </a:rPr>
              <a:t>- </a:t>
            </a:r>
            <a:r>
              <a:rPr lang="vi-VN" sz="3200" kern="100" dirty="0">
                <a:solidFill>
                  <a:srgbClr val="000000"/>
                </a:solidFill>
                <a:latin typeface="Times New Roman" panose="02020603050405020304" pitchFamily="18" charset="0"/>
                <a:ea typeface="SimSun" panose="02010600030101010101" pitchFamily="2" charset="-122"/>
              </a:rPr>
              <a:t>Ý nghĩa: cần phải biết tôn trọng và sống hoà nhã cùng mọi người.</a:t>
            </a:r>
          </a:p>
        </p:txBody>
      </p:sp>
    </p:spTree>
    <p:extLst>
      <p:ext uri="{BB962C8B-B14F-4D97-AF65-F5344CB8AC3E}">
        <p14:creationId xmlns:p14="http://schemas.microsoft.com/office/powerpoint/2010/main" val="414640512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9171"/>
            <a:ext cx="6096000" cy="66120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1. Nội dung – Ý nghĩa:</a:t>
            </a:r>
          </a:p>
        </p:txBody>
      </p:sp>
      <p:pic>
        <p:nvPicPr>
          <p:cNvPr id="6" name="Picture 5"/>
          <p:cNvPicPr>
            <a:picLocks noChangeAspect="1"/>
          </p:cNvPicPr>
          <p:nvPr/>
        </p:nvPicPr>
        <p:blipFill>
          <a:blip r:embed="rId2"/>
          <a:stretch>
            <a:fillRect/>
          </a:stretch>
        </p:blipFill>
        <p:spPr>
          <a:xfrm>
            <a:off x="6856135" y="113194"/>
            <a:ext cx="5168536" cy="3299154"/>
          </a:xfrm>
          <a:prstGeom prst="rect">
            <a:avLst/>
          </a:prstGeom>
        </p:spPr>
      </p:pic>
      <p:pic>
        <p:nvPicPr>
          <p:cNvPr id="7" name="Picture 6"/>
          <p:cNvPicPr>
            <a:picLocks noChangeAspect="1"/>
          </p:cNvPicPr>
          <p:nvPr/>
        </p:nvPicPr>
        <p:blipFill>
          <a:blip r:embed="rId3"/>
          <a:stretch>
            <a:fillRect/>
          </a:stretch>
        </p:blipFill>
        <p:spPr>
          <a:xfrm>
            <a:off x="2832244" y="3794096"/>
            <a:ext cx="4023891" cy="2522016"/>
          </a:xfrm>
          <a:prstGeom prst="rect">
            <a:avLst/>
          </a:prstGeom>
        </p:spPr>
      </p:pic>
      <p:sp>
        <p:nvSpPr>
          <p:cNvPr id="2" name="Rectangle 1"/>
          <p:cNvSpPr/>
          <p:nvPr/>
        </p:nvSpPr>
        <p:spPr>
          <a:xfrm>
            <a:off x="148047" y="1397308"/>
            <a:ext cx="6096000" cy="661207"/>
          </a:xfrm>
          <a:prstGeom prst="rect">
            <a:avLst/>
          </a:prstGeom>
        </p:spPr>
        <p:txBody>
          <a:bodyPr>
            <a:spAutoFit/>
          </a:bodyPr>
          <a:lstStyle/>
          <a:p>
            <a:pPr lvl="0" algn="just">
              <a:lnSpc>
                <a:spcPct val="150000"/>
              </a:lnSpc>
              <a:defRPr/>
            </a:pPr>
            <a:r>
              <a:rPr lang="vi-VN" sz="2800" b="1" kern="100">
                <a:solidFill>
                  <a:srgbClr val="000000"/>
                </a:solidFill>
                <a:latin typeface="Times New Roman" panose="02020603050405020304" pitchFamily="18" charset="0"/>
                <a:ea typeface="SimSun" panose="02010600030101010101" pitchFamily="2" charset="-122"/>
              </a:rPr>
              <a:t>2. Nghệ thuật</a:t>
            </a:r>
            <a:r>
              <a:rPr lang="en-US" sz="2800" b="1" kern="100">
                <a:solidFill>
                  <a:srgbClr val="000000"/>
                </a:solidFill>
                <a:latin typeface="Times New Roman" panose="02020603050405020304" pitchFamily="18" charset="0"/>
                <a:ea typeface="SimSun" panose="02010600030101010101" pitchFamily="2" charset="-122"/>
              </a:rPr>
              <a:t>:</a:t>
            </a:r>
            <a:endParaRPr lang="vi-VN" sz="2800" b="1" kern="100">
              <a:solidFill>
                <a:srgbClr val="000000"/>
              </a:solidFill>
              <a:latin typeface="Times New Roman" panose="02020603050405020304" pitchFamily="18" charset="0"/>
              <a:ea typeface="SimSun" panose="02010600030101010101" pitchFamily="2" charset="-122"/>
            </a:endParaRPr>
          </a:p>
        </p:txBody>
      </p:sp>
      <p:sp>
        <p:nvSpPr>
          <p:cNvPr id="4" name="Rectangle 3"/>
          <p:cNvSpPr/>
          <p:nvPr/>
        </p:nvSpPr>
        <p:spPr>
          <a:xfrm>
            <a:off x="513806" y="2685446"/>
            <a:ext cx="6096000" cy="1384995"/>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Nghệ thuật kể chuyện hấp dẫn, sinh động.</a:t>
            </a:r>
          </a:p>
        </p:txBody>
      </p:sp>
    </p:spTree>
    <p:extLst>
      <p:ext uri="{BB962C8B-B14F-4D97-AF65-F5344CB8AC3E}">
        <p14:creationId xmlns:p14="http://schemas.microsoft.com/office/powerpoint/2010/main" val="305104651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GIẢI</a:t>
            </a:r>
            <a:r>
              <a:rPr kumimoji="0" lang="en-US" sz="32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CỨU CHIM CÁNH CỤT</a:t>
            </a: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Tree>
    <p:extLst>
      <p:ext uri="{BB962C8B-B14F-4D97-AF65-F5344CB8AC3E}">
        <p14:creationId xmlns:p14="http://schemas.microsoft.com/office/powerpoint/2010/main" val="21457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899063" y="3650674"/>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082452" y="3650673"/>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6477000" y="3650674"/>
            <a:ext cx="1341583" cy="2012375"/>
          </a:xfrm>
          <a:prstGeom prst="rect">
            <a:avLst/>
          </a:prstGeom>
        </p:spPr>
      </p:pic>
      <p:pic>
        <p:nvPicPr>
          <p:cNvPr id="9" name="Picture 8">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8677565" y="3633356"/>
            <a:ext cx="1326939" cy="2029692"/>
          </a:xfrm>
          <a:prstGeom prst="rect">
            <a:avLst/>
          </a:prstGeom>
        </p:spPr>
      </p:pic>
      <p:sp>
        <p:nvSpPr>
          <p:cNvPr id="10" name="Rounded Rectangle 9">
            <a:hlinkClick r:id="rId27" action="ppaction://hlinksldjump"/>
          </p:cNvPr>
          <p:cNvSpPr/>
          <p:nvPr/>
        </p:nvSpPr>
        <p:spPr>
          <a:xfrm>
            <a:off x="9961581" y="103443"/>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 action="ppaction://noaction"/>
              </a:rPr>
              <a:t>TIẾP</a:t>
            </a: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THEO</a:t>
            </a:r>
          </a:p>
        </p:txBody>
      </p:sp>
      <p:sp>
        <p:nvSpPr>
          <p:cNvPr id="11" name="TextBox 10"/>
          <p:cNvSpPr txBox="1"/>
          <p:nvPr/>
        </p:nvSpPr>
        <p:spPr>
          <a:xfrm>
            <a:off x="1962994" y="2819400"/>
            <a:ext cx="1534394"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Nhân ái     </a:t>
            </a:r>
          </a:p>
        </p:txBody>
      </p:sp>
      <p:sp>
        <p:nvSpPr>
          <p:cNvPr id="12" name="TextBox 11"/>
          <p:cNvSpPr txBox="1"/>
          <p:nvPr/>
        </p:nvSpPr>
        <p:spPr>
          <a:xfrm>
            <a:off x="4130162" y="2819400"/>
            <a:ext cx="102966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Vị tha          </a:t>
            </a:r>
          </a:p>
        </p:txBody>
      </p:sp>
      <p:sp>
        <p:nvSpPr>
          <p:cNvPr id="13" name="TextBox 12"/>
          <p:cNvSpPr txBox="1"/>
          <p:nvPr/>
        </p:nvSpPr>
        <p:spPr>
          <a:xfrm>
            <a:off x="6632957" y="2804160"/>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Sẻ chia</a:t>
            </a:r>
          </a:p>
        </p:txBody>
      </p:sp>
      <p:sp>
        <p:nvSpPr>
          <p:cNvPr id="14" name="TextBox 13"/>
          <p:cNvSpPr txBox="1"/>
          <p:nvPr/>
        </p:nvSpPr>
        <p:spPr>
          <a:xfrm>
            <a:off x="8463277" y="2819400"/>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Thấu hiểu</a:t>
            </a:r>
          </a:p>
        </p:txBody>
      </p:sp>
      <p:sp>
        <p:nvSpPr>
          <p:cNvPr id="15" name="TextBox 14"/>
          <p:cNvSpPr txBox="1"/>
          <p:nvPr/>
        </p:nvSpPr>
        <p:spPr>
          <a:xfrm>
            <a:off x="1698861" y="5862938"/>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Tôn trọng           </a:t>
            </a:r>
          </a:p>
        </p:txBody>
      </p:sp>
      <p:sp>
        <p:nvSpPr>
          <p:cNvPr id="16" name="TextBox 15"/>
          <p:cNvSpPr txBox="1"/>
          <p:nvPr/>
        </p:nvSpPr>
        <p:spPr>
          <a:xfrm>
            <a:off x="3618602" y="5862937"/>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Lịch sự   </a:t>
            </a:r>
          </a:p>
        </p:txBody>
      </p:sp>
      <p:sp>
        <p:nvSpPr>
          <p:cNvPr id="17" name="TextBox 16"/>
          <p:cNvSpPr txBox="1"/>
          <p:nvPr/>
        </p:nvSpPr>
        <p:spPr>
          <a:xfrm>
            <a:off x="6405992" y="5862937"/>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Khiêm tốn               </a:t>
            </a:r>
          </a:p>
        </p:txBody>
      </p:sp>
      <p:sp>
        <p:nvSpPr>
          <p:cNvPr id="18" name="TextBox 17"/>
          <p:cNvSpPr txBox="1"/>
          <p:nvPr/>
        </p:nvSpPr>
        <p:spPr>
          <a:xfrm>
            <a:off x="8677565" y="5862937"/>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Hối hận</a:t>
            </a:r>
          </a:p>
        </p:txBody>
      </p:sp>
      <p:sp>
        <p:nvSpPr>
          <p:cNvPr id="19" name="5-Point Star 18"/>
          <p:cNvSpPr/>
          <p:nvPr/>
        </p:nvSpPr>
        <p:spPr>
          <a:xfrm>
            <a:off x="410978" y="33789"/>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0" name="5-Point Star 19">
            <a:hlinkClick r:id="rId6" action="ppaction://hlinksldjump"/>
          </p:cNvPr>
          <p:cNvSpPr/>
          <p:nvPr/>
        </p:nvSpPr>
        <p:spPr>
          <a:xfrm>
            <a:off x="410978" y="127115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1" name="5-Point Star 20">
            <a:hlinkClick r:id="rId9" action="ppaction://hlinksldjump"/>
          </p:cNvPr>
          <p:cNvSpPr/>
          <p:nvPr/>
        </p:nvSpPr>
        <p:spPr>
          <a:xfrm>
            <a:off x="438272" y="242079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22" name="5-Point Star 21">
            <a:hlinkClick r:id="rId12" action="ppaction://hlinksldjump"/>
          </p:cNvPr>
          <p:cNvSpPr/>
          <p:nvPr/>
        </p:nvSpPr>
        <p:spPr>
          <a:xfrm>
            <a:off x="436083" y="367716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23" name="5-Point Star 22">
            <a:hlinkClick r:id="rId15" action="ppaction://hlinksldjump"/>
          </p:cNvPr>
          <p:cNvSpPr/>
          <p:nvPr/>
        </p:nvSpPr>
        <p:spPr>
          <a:xfrm>
            <a:off x="1883340" y="47036"/>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24" name="5-Point Star 23">
            <a:hlinkClick r:id="rId18" action="ppaction://hlinksldjump"/>
          </p:cNvPr>
          <p:cNvSpPr/>
          <p:nvPr/>
        </p:nvSpPr>
        <p:spPr>
          <a:xfrm>
            <a:off x="3242074"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25" name="5-Point Star 24">
            <a:hlinkClick r:id="rId21" action="ppaction://hlinksldjump"/>
          </p:cNvPr>
          <p:cNvSpPr/>
          <p:nvPr/>
        </p:nvSpPr>
        <p:spPr>
          <a:xfrm>
            <a:off x="4477793"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26" name="5-Point Star 25">
            <a:hlinkClick r:id="rId24" action="ppaction://hlinksldjump"/>
          </p:cNvPr>
          <p:cNvSpPr/>
          <p:nvPr/>
        </p:nvSpPr>
        <p:spPr>
          <a:xfrm>
            <a:off x="5690745" y="10344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Tree>
    <p:extLst>
      <p:ext uri="{BB962C8B-B14F-4D97-AF65-F5344CB8AC3E}">
        <p14:creationId xmlns:p14="http://schemas.microsoft.com/office/powerpoint/2010/main" val="17134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p:bldP spid="13" grpId="0"/>
      <p:bldP spid="15"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815882"/>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1.</a:t>
            </a:r>
            <a:r>
              <a:rPr lang="vi-VN" sz="2800" b="1">
                <a:solidFill>
                  <a:prstClr val="black"/>
                </a:solidFill>
                <a:latin typeface="Times New Roman" panose="02020603050405020304" pitchFamily="18" charset="0"/>
                <a:cs typeface="Times New Roman" panose="02020603050405020304" pitchFamily="18" charset="0"/>
              </a:rPr>
              <a:t> Trong bữa tiệc vua mở ra để chọn phò mã, công chúa không những từ chối hết người này đến người khác, mà còn chế giễu, nhạo báng họ. Điều đó chứng tỏ công chúa là một người:</a:t>
            </a:r>
            <a:r>
              <a:rPr lang="en-US" sz="2800" b="1">
                <a:solidFill>
                  <a:prstClr val="black"/>
                </a:solidFill>
                <a:latin typeface="Times New Roman" panose="02020603050405020304" pitchFamily="18" charset="0"/>
                <a:cs typeface="Times New Roman" panose="02020603050405020304" pitchFamily="18" charset="0"/>
              </a:rPr>
              <a:t> </a:t>
            </a: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Quá xinh 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Tự cho mình tài giỏi.</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Rất thông 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Kiêu ngạo và ngông cuồng.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3478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2.</a:t>
            </a:r>
            <a:r>
              <a:rPr lang="vi-VN" sz="2800" b="1">
                <a:solidFill>
                  <a:prstClr val="black"/>
                </a:solidFill>
                <a:latin typeface="Times New Roman" panose="02020603050405020304" pitchFamily="18" charset="0"/>
                <a:cs typeface="Times New Roman" panose="02020603050405020304" pitchFamily="18" charset="0"/>
              </a:rPr>
              <a:t> Vua quyết định gả công chúa cho người hát rong là để</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Trừng phạt thói kiêu ngạo và ngông cuồng của công chúa.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Thử thách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Cho công chúa được trải nghiệm một cuộc sống mới</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Giáo dục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5254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69146" y="75833"/>
            <a:ext cx="12271023" cy="6952187"/>
          </a:xfrm>
          <a:prstGeom prst="rect">
            <a:avLst/>
          </a:prstGeom>
          <a:noFill/>
        </p:spPr>
      </p:pic>
      <p:sp>
        <p:nvSpPr>
          <p:cNvPr id="2" name="TextBox 1"/>
          <p:cNvSpPr txBox="1"/>
          <p:nvPr/>
        </p:nvSpPr>
        <p:spPr>
          <a:xfrm>
            <a:off x="4403274" y="459912"/>
            <a:ext cx="1983999" cy="646327"/>
          </a:xfrm>
          <a:prstGeom prst="rect">
            <a:avLst/>
          </a:prstGeom>
          <a:noFill/>
        </p:spPr>
        <p:txBody>
          <a:bodyPr wrap="none" lIns="91310" tIns="45718" rIns="91310" bIns="45718" rtlCol="0">
            <a:spAutoFit/>
          </a:bodyPr>
          <a:lstStyle/>
          <a:p>
            <a:r>
              <a:rPr lang="en-US" sz="3600" b="1" dirty="0">
                <a:solidFill>
                  <a:srgbClr val="00B050"/>
                </a:solidFill>
                <a:latin typeface="Times New Roman" pitchFamily="18" charset="0"/>
                <a:cs typeface="Times New Roman" pitchFamily="18" charset="0"/>
              </a:rPr>
              <a:t>TIẾT: 92</a:t>
            </a:r>
          </a:p>
        </p:txBody>
      </p:sp>
      <p:sp>
        <p:nvSpPr>
          <p:cNvPr id="3" name="TextBox 2"/>
          <p:cNvSpPr txBox="1"/>
          <p:nvPr/>
        </p:nvSpPr>
        <p:spPr>
          <a:xfrm>
            <a:off x="1844667" y="1417745"/>
            <a:ext cx="8443395" cy="2308320"/>
          </a:xfrm>
          <a:prstGeom prst="rect">
            <a:avLst/>
          </a:prstGeom>
          <a:noFill/>
        </p:spPr>
        <p:txBody>
          <a:bodyPr wrap="none" lIns="91310" tIns="45718" rIns="91310" bIns="45718" rtlCol="0">
            <a:spAutoFit/>
          </a:bodyPr>
          <a:lstStyle/>
          <a:p>
            <a:pPr algn="ctr"/>
            <a:r>
              <a:rPr lang="en-US" sz="7200" b="1" dirty="0">
                <a:solidFill>
                  <a:srgbClr val="FF0000"/>
                </a:solidFill>
                <a:latin typeface="Times New Roman" pitchFamily="18" charset="0"/>
                <a:cs typeface="Times New Roman" pitchFamily="18" charset="0"/>
              </a:rPr>
              <a:t> Văn bản :</a:t>
            </a:r>
          </a:p>
          <a:p>
            <a:pPr algn="ctr"/>
            <a:r>
              <a:rPr lang="en-US" sz="7200" b="1" dirty="0">
                <a:solidFill>
                  <a:srgbClr val="FF0000"/>
                </a:solidFill>
                <a:latin typeface="Times New Roman" pitchFamily="18" charset="0"/>
                <a:cs typeface="Times New Roman" pitchFamily="18" charset="0"/>
              </a:rPr>
              <a:t>VUA CHÍCH CHÒE</a:t>
            </a:r>
          </a:p>
        </p:txBody>
      </p:sp>
    </p:spTree>
    <p:extLst>
      <p:ext uri="{BB962C8B-B14F-4D97-AF65-F5344CB8AC3E}">
        <p14:creationId xmlns:p14="http://schemas.microsoft.com/office/powerpoint/2010/main" val="40512062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384995"/>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3.</a:t>
            </a:r>
            <a:r>
              <a:rPr lang="vi-VN" sz="2800" b="1">
                <a:solidFill>
                  <a:prstClr val="black"/>
                </a:solidFill>
                <a:latin typeface="Times New Roman" panose="02020603050405020304" pitchFamily="18" charset="0"/>
                <a:cs typeface="Times New Roman" panose="02020603050405020304" pitchFamily="18" charset="0"/>
              </a:rPr>
              <a:t> Người hát rong (cũng chính là Vua chích choè) muốn công chúa trải qua những thiếu thốn, khổ cực nhằm mục đích</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Trả thù công chúa, vì nàng đã giễu cợt mình trước mặt mọi người</a:t>
            </a:r>
            <a:r>
              <a:rPr lang="en-US" sz="3200" b="1" kern="0">
                <a:solidFill>
                  <a:prstClr val="white"/>
                </a:solidFill>
                <a:latin typeface="Times New Roman" panose="02020603050405020304" pitchFamily="18" charset="0"/>
                <a:cs typeface="Times New Roman" panose="02020603050405020304" pitchFamily="18" charset="0"/>
              </a:rPr>
              <a:t>.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Uốn nắn tính cách của công chúa, để nàng trở thành người vợ hiền thục</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Để công chúa thấu hiểu cuộc sống của người bình thường</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Để công chúa dần dần chấp nhận cuộc sống nghèo hèn.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4980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4.</a:t>
            </a:r>
            <a:r>
              <a:rPr lang="vi-VN" sz="2800" b="1">
                <a:solidFill>
                  <a:prstClr val="black"/>
                </a:solidFill>
                <a:latin typeface="Times New Roman" panose="02020603050405020304" pitchFamily="18" charset="0"/>
                <a:cs typeface="Times New Roman" panose="02020603050405020304" pitchFamily="18" charset="0"/>
              </a:rPr>
              <a:t> Toàn bộ những thử thách mà Vua chích choè dành cho công chúa xuất phát từ:</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hậu</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chúa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40310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Cuối cùng, công chúa được Vua chích choè chấp nhận là vì:</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a:solidFill>
                  <a:prstClr val="white"/>
                </a:solidFill>
                <a:latin typeface="Times New Roman" panose="02020603050405020304" pitchFamily="18" charset="0"/>
                <a:cs typeface="Times New Roman" panose="02020603050405020304" pitchFamily="18" charset="0"/>
              </a:rPr>
              <a:t>Nàng rất xinh 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a:solidFill>
                  <a:prstClr val="white"/>
                </a:solidFill>
                <a:latin typeface="Times New Roman" panose="02020603050405020304" pitchFamily="18" charset="0"/>
                <a:cs typeface="Times New Roman" panose="02020603050405020304" pitchFamily="18" charset="0"/>
              </a:rPr>
              <a:t>Nàng vốn là con vua.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a:solidFill>
                  <a:prstClr val="white"/>
                </a:solidFill>
                <a:latin typeface="Times New Roman" panose="02020603050405020304" pitchFamily="18" charset="0"/>
                <a:cs typeface="Times New Roman" panose="02020603050405020304" pitchFamily="18" charset="0"/>
              </a:rPr>
              <a:t>Nàng rất thông 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Nàng biết hối hận trước những điều sai trái mình đã làm.</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2276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Trước khi kết hôn với Vua chích chòe, công chúa đã phải trải qua mấy công việc?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a:solidFill>
                  <a:prstClr val="white"/>
                </a:solidFill>
                <a:latin typeface="Times New Roman" panose="02020603050405020304" pitchFamily="18" charset="0"/>
                <a:cs typeface="Times New Roman" panose="02020603050405020304" pitchFamily="18" charset="0"/>
              </a:rPr>
              <a:t>1.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a:solidFill>
                  <a:prstClr val="white"/>
                </a:solidFill>
                <a:latin typeface="Times New Roman" panose="02020603050405020304" pitchFamily="18" charset="0"/>
                <a:cs typeface="Times New Roman" panose="02020603050405020304" pitchFamily="18" charset="0"/>
              </a:rPr>
              <a:t>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a:solidFill>
                  <a:prstClr val="white"/>
                </a:solidFill>
                <a:latin typeface="Times New Roman" panose="02020603050405020304" pitchFamily="18" charset="0"/>
                <a:cs typeface="Times New Roman" panose="02020603050405020304" pitchFamily="18" charset="0"/>
              </a:rPr>
              <a:t>2.</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3200" b="1" kern="0">
                <a:solidFill>
                  <a:prstClr val="white"/>
                </a:solidFill>
                <a:latin typeface="Times New Roman" panose="02020603050405020304" pitchFamily="18" charset="0"/>
                <a:cs typeface="Times New Roman" panose="02020603050405020304" pitchFamily="18" charset="0"/>
              </a:rPr>
              <a:t>4</a:t>
            </a:r>
            <a:r>
              <a:rPr lang="vi-VN"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840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6.</a:t>
            </a:r>
            <a:r>
              <a:rPr lang="vi-VN" sz="2800" b="1">
                <a:solidFill>
                  <a:prstClr val="black"/>
                </a:solidFill>
                <a:latin typeface="Times New Roman" panose="02020603050405020304" pitchFamily="18" charset="0"/>
                <a:cs typeface="Times New Roman" panose="02020603050405020304" pitchFamily="18" charset="0"/>
              </a:rPr>
              <a:t> Cuối cùng, công chúa được Vua chích choè chấp nhận là vì:</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hậu</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chúa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9886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7.</a:t>
            </a:r>
            <a:r>
              <a:rPr lang="vi-VN" sz="2800" b="1">
                <a:solidFill>
                  <a:prstClr val="black"/>
                </a:solidFill>
                <a:latin typeface="Times New Roman" panose="02020603050405020304" pitchFamily="18" charset="0"/>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Ý nghĩa của truyện là </a:t>
            </a: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Cần phải hướng tới hòa bình.</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Biết tôn trọng và sống chan hòa.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Bảo vệ môi trường.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Yêu thiên nhiên.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074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Kết thúc truyện là</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sống cô đơn</a:t>
            </a: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mãi mãi sống trong nghòe khó</a:t>
            </a: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bị đánh đập</a:t>
            </a: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kết hôn với vua chích chòe</a:t>
            </a:r>
            <a:r>
              <a:rPr kumimoji="0" lang="vi-VN"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8488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8294" y="1991691"/>
            <a:ext cx="5134477" cy="1200325"/>
          </a:xfrm>
          <a:prstGeom prst="rect">
            <a:avLst/>
          </a:prstGeom>
        </p:spPr>
        <p:txBody>
          <a:bodyPr wrap="none" lIns="91310" tIns="45718" rIns="91310" bIns="45718">
            <a:spAutoFit/>
          </a:bodyPr>
          <a:lstStyle/>
          <a:p>
            <a:pPr algn="ctr"/>
            <a:r>
              <a:rPr lang="en-US" sz="7200" b="1">
                <a:solidFill>
                  <a:prstClr val="white"/>
                </a:solidFill>
                <a:latin typeface="Times New Roman" pitchFamily="18" charset="0"/>
                <a:cs typeface="Times New Roman" pitchFamily="18" charset="0"/>
              </a:rPr>
              <a:t>VẬN DỤNG</a:t>
            </a:r>
            <a:endParaRPr lang="en-US" sz="7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871641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136566"/>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3200" dirty="0">
                <a:solidFill>
                  <a:schemeClr val="tx1"/>
                </a:solidFill>
                <a:latin typeface="Times New Roman" pitchFamily="18" charset="0"/>
                <a:ea typeface="方正稚艺简体" panose="03000509000000000000" pitchFamily="65" charset="-122"/>
                <a:cs typeface="Times New Roman" pitchFamily="18" charset="0"/>
              </a:rPr>
              <a:t>V</a:t>
            </a:r>
            <a:r>
              <a:rPr lang="vi-VN" altLang="zh-CN" sz="3200" dirty="0">
                <a:solidFill>
                  <a:schemeClr val="tx1"/>
                </a:solidFill>
                <a:latin typeface="Times New Roman" pitchFamily="18" charset="0"/>
                <a:ea typeface="方正稚艺简体" panose="03000509000000000000" pitchFamily="65" charset="-122"/>
                <a:cs typeface="Times New Roman" pitchFamily="18" charset="0"/>
              </a:rPr>
              <a:t>iết đoạn văn  (5-7 câu) nêu cảm nhận của em về truyện Vua chích choè. </a:t>
            </a:r>
          </a:p>
        </p:txBody>
      </p:sp>
    </p:spTree>
    <p:extLst>
      <p:ext uri="{BB962C8B-B14F-4D97-AF65-F5344CB8AC3E}">
        <p14:creationId xmlns:p14="http://schemas.microsoft.com/office/powerpoint/2010/main" val="3937226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236"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736270" y="457200"/>
            <a:ext cx="5495197"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3600" dirty="0">
                <a:solidFill>
                  <a:srgbClr val="0070C0"/>
                </a:solidFill>
                <a:latin typeface="Times New Roman" pitchFamily="18" charset="0"/>
                <a:ea typeface="方正稚艺简体" panose="03000509000000000000" pitchFamily="65" charset="-122"/>
                <a:cs typeface="Times New Roman" pitchFamily="18" charset="0"/>
              </a:rPr>
              <a:t>* Về hình thức: đảm bảo dung lượng, đảm bảo hình thức đoạn văn. Đảm bảo chính tả, cấu trúc ngữ pháp của câu. Trình bày sạch đẹp.</a:t>
            </a:r>
            <a:endParaRPr lang="vi-VN" altLang="zh-CN" sz="36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583169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87" y="1878719"/>
            <a:ext cx="6246583" cy="2308324"/>
          </a:xfrm>
          <a:prstGeom prst="rect">
            <a:avLst/>
          </a:prstGeom>
        </p:spPr>
        <p:txBody>
          <a:bodyPr wrap="none" lIns="91310" tIns="45718" rIns="91310" bIns="45718">
            <a:spAutoFit/>
          </a:bodyPr>
          <a:lstStyle/>
          <a:p>
            <a:r>
              <a:rPr lang="en-US" sz="7200" b="1" dirty="0">
                <a:solidFill>
                  <a:prstClr val="white"/>
                </a:solidFill>
                <a:latin typeface="Times New Roman" pitchFamily="18" charset="0"/>
                <a:cs typeface="Times New Roman" pitchFamily="18" charset="0"/>
              </a:rPr>
              <a:t>HÌNH THÀNH</a:t>
            </a:r>
          </a:p>
          <a:p>
            <a:pPr algn="ctr"/>
            <a:r>
              <a:rPr lang="en-US" sz="7200" b="1" dirty="0">
                <a:solidFill>
                  <a:prstClr val="white"/>
                </a:solidFill>
                <a:latin typeface="Times New Roman" pitchFamily="18" charset="0"/>
                <a:cs typeface="Times New Roman" pitchFamily="18" charset="0"/>
              </a:rPr>
              <a:t> KIẾN THỨC</a:t>
            </a:r>
          </a:p>
        </p:txBody>
      </p:sp>
    </p:spTree>
    <p:extLst>
      <p:ext uri="{BB962C8B-B14F-4D97-AF65-F5344CB8AC3E}">
        <p14:creationId xmlns:p14="http://schemas.microsoft.com/office/powerpoint/2010/main" val="39544592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590550" y="457200"/>
            <a:ext cx="6594021"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3200" dirty="0">
                <a:solidFill>
                  <a:srgbClr val="0070C0"/>
                </a:solidFill>
                <a:latin typeface="Times New Roman" pitchFamily="18" charset="0"/>
                <a:ea typeface="方正稚艺简体" panose="03000509000000000000" pitchFamily="65" charset="-122"/>
                <a:cs typeface="Times New Roman" pitchFamily="18" charset="0"/>
              </a:rPr>
              <a:t>* Về nội dung: cảm nhận về truyện vua chích </a:t>
            </a:r>
            <a:r>
              <a:rPr lang="en-US" altLang="zh-CN" sz="3200" dirty="0" err="1">
                <a:solidFill>
                  <a:srgbClr val="0070C0"/>
                </a:solidFill>
                <a:latin typeface="Times New Roman" pitchFamily="18" charset="0"/>
                <a:ea typeface="方正稚艺简体" panose="03000509000000000000" pitchFamily="65" charset="-122"/>
                <a:cs typeface="Times New Roman" pitchFamily="18" charset="0"/>
              </a:rPr>
              <a:t>chòe</a:t>
            </a:r>
            <a:r>
              <a:rPr lang="en-US" altLang="zh-CN" sz="3200" dirty="0">
                <a:solidFill>
                  <a:srgbClr val="0070C0"/>
                </a:solidFill>
                <a:latin typeface="Times New Roman" pitchFamily="18" charset="0"/>
                <a:ea typeface="方正稚艺简体" panose="03000509000000000000" pitchFamily="65" charset="-122"/>
                <a:cs typeface="Times New Roman" pitchFamily="18" charset="0"/>
              </a:rPr>
              <a:t>.</a:t>
            </a:r>
          </a:p>
          <a:p>
            <a:pPr marL="342900" lvl="0" indent="-342900" algn="just" defTabSz="914400">
              <a:buFontTx/>
              <a:buChar char="-"/>
            </a:pPr>
            <a:r>
              <a:rPr lang="en-US" altLang="zh-CN" sz="3200" dirty="0">
                <a:solidFill>
                  <a:srgbClr val="0070C0"/>
                </a:solidFill>
                <a:latin typeface="Times New Roman" pitchFamily="18" charset="0"/>
                <a:ea typeface="方正稚艺简体" panose="03000509000000000000" pitchFamily="65" charset="-122"/>
                <a:cs typeface="Times New Roman" pitchFamily="18" charset="0"/>
              </a:rPr>
              <a:t>Giới thiệu cảm nhận chung về câu chuyện.</a:t>
            </a:r>
          </a:p>
          <a:p>
            <a:pPr marL="342900" lvl="0" indent="-342900" algn="just" defTabSz="914400">
              <a:buFontTx/>
              <a:buChar char="-"/>
            </a:pPr>
            <a:r>
              <a:rPr lang="en-US" altLang="zh-CN" sz="3200" dirty="0">
                <a:solidFill>
                  <a:srgbClr val="0070C0"/>
                </a:solidFill>
                <a:latin typeface="Times New Roman" pitchFamily="18" charset="0"/>
                <a:ea typeface="方正稚艺简体" panose="03000509000000000000" pitchFamily="65" charset="-122"/>
                <a:cs typeface="Times New Roman" pitchFamily="18" charset="0"/>
              </a:rPr>
              <a:t>Cảm nhận về các chi tiết nổi bật, nhân vật của truyện.</a:t>
            </a:r>
          </a:p>
          <a:p>
            <a:pPr marL="342900" lvl="0" indent="-342900" algn="just" defTabSz="914400">
              <a:buFontTx/>
              <a:buChar char="-"/>
            </a:pPr>
            <a:r>
              <a:rPr lang="en-US" altLang="zh-CN" sz="3200" dirty="0">
                <a:solidFill>
                  <a:srgbClr val="0070C0"/>
                </a:solidFill>
                <a:latin typeface="Times New Roman" pitchFamily="18" charset="0"/>
                <a:ea typeface="方正稚艺简体" panose="03000509000000000000" pitchFamily="65" charset="-122"/>
                <a:cs typeface="Times New Roman" pitchFamily="18" charset="0"/>
              </a:rPr>
              <a:t>Ý nghĩa của câu chuyện với bản thân và mọi người.</a:t>
            </a:r>
          </a:p>
          <a:p>
            <a:pPr marL="342900" lvl="0" indent="-342900" algn="just" defTabSz="914400">
              <a:buFontTx/>
              <a:buChar char="-"/>
            </a:pPr>
            <a:r>
              <a:rPr lang="en-US" altLang="zh-CN" sz="3200" dirty="0">
                <a:solidFill>
                  <a:srgbClr val="0070C0"/>
                </a:solidFill>
                <a:latin typeface="Times New Roman" pitchFamily="18" charset="0"/>
                <a:ea typeface="方正稚艺简体" panose="03000509000000000000" pitchFamily="65" charset="-122"/>
                <a:cs typeface="Times New Roman" pitchFamily="18" charset="0"/>
              </a:rPr>
              <a:t>Truyền tải thông điệp.</a:t>
            </a:r>
          </a:p>
          <a:p>
            <a:pPr marL="342900" lvl="0" indent="-342900" algn="just" defTabSz="914400">
              <a:buFontTx/>
              <a:buChar char="-"/>
            </a:pPr>
            <a:endParaRPr lang="en-US" altLang="zh-CN" sz="3200" dirty="0">
              <a:solidFill>
                <a:srgbClr val="0070C0"/>
              </a:solidFill>
              <a:latin typeface="Times New Roman" pitchFamily="18" charset="0"/>
              <a:ea typeface="方正稚艺简体" panose="03000509000000000000" pitchFamily="65" charset="-122"/>
              <a:cs typeface="Times New Roman" pitchFamily="18" charset="0"/>
            </a:endParaRPr>
          </a:p>
          <a:p>
            <a:pPr lvl="0" algn="just" defTabSz="914400"/>
            <a:endParaRPr lang="vi-VN" altLang="zh-CN" sz="32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000153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590550" y="637194"/>
            <a:ext cx="8304067"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dirty="0">
                <a:solidFill>
                  <a:srgbClr val="0070C0"/>
                </a:solidFill>
                <a:latin typeface="Times New Roman" pitchFamily="18" charset="0"/>
                <a:ea typeface="方正稚艺简体" panose="03000509000000000000" pitchFamily="65" charset="-122"/>
                <a:cs typeface="Times New Roman" pitchFamily="18" charset="0"/>
              </a:rPr>
              <a:t>	</a:t>
            </a:r>
            <a:r>
              <a:rPr lang="vi-VN" altLang="zh-CN" sz="3200" dirty="0">
                <a:solidFill>
                  <a:schemeClr val="tx1"/>
                </a:solidFill>
                <a:latin typeface="Times New Roman" pitchFamily="18" charset="0"/>
                <a:ea typeface="方正稚艺简体" panose="03000509000000000000" pitchFamily="65" charset="-122"/>
                <a:cs typeface="Times New Roman" pitchFamily="18" charset="0"/>
              </a:rPr>
              <a:t>Trong những câu chuyện cổ tích nước ngoài mà em đã đọc đã nghe thì truyện cổ tích Vua chích chòe là câu chuyện để lại trong lòng em những ấn tượng vô cùng sâu sắc, bởi nó thể hiện bài học đích đáng cho những kẻ có thói kiêu căng, ngạo mạn. Truyện Vua chích chòe xoay quanh nhân vật cô công chúa ngạo mạn đã chê bai, hạ thấp những người đến cầu hôn mình. Vua cha của công chúa đã trừng phạt con bằng cách sẽ gả cô cho kẻ ăn mày đi ngang qua cung điện. </a:t>
            </a:r>
          </a:p>
        </p:txBody>
      </p:sp>
    </p:spTree>
    <p:extLst>
      <p:ext uri="{BB962C8B-B14F-4D97-AF65-F5344CB8AC3E}">
        <p14:creationId xmlns:p14="http://schemas.microsoft.com/office/powerpoint/2010/main" val="2950028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48"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590550" y="452847"/>
            <a:ext cx="9277475"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3200" dirty="0">
                <a:solidFill>
                  <a:schemeClr val="tx1"/>
                </a:solidFill>
                <a:latin typeface="Times New Roman" pitchFamily="18" charset="0"/>
                <a:ea typeface="方正稚艺简体" panose="03000509000000000000" pitchFamily="65" charset="-122"/>
                <a:cs typeface="Times New Roman" pitchFamily="18" charset="0"/>
              </a:rPr>
              <a:t>	</a:t>
            </a:r>
            <a:r>
              <a:rPr lang="vi-VN" altLang="zh-CN" sz="3200" dirty="0">
                <a:solidFill>
                  <a:schemeClr val="tx1"/>
                </a:solidFill>
                <a:latin typeface="Times New Roman" pitchFamily="18" charset="0"/>
                <a:ea typeface="方正稚艺简体" panose="03000509000000000000" pitchFamily="65" charset="-122"/>
                <a:cs typeface="Times New Roman" pitchFamily="18" charset="0"/>
              </a:rPr>
              <a:t>Một vị vua bị từ chối trong số đó đã đóng giả làm người hát rong để cho cô công chúa bài học đích đáng. Cô công chúa đã phải trải qua những ngày tháng vất vả, cơ cực để hiểu được nỗi khổ của dân thường và để cô ý thức được rằng cô may mắn như thế nào khi được làm một công chúa. Công chúa sau nhiều thử thách đã hiểu được sai lầm và tự nhủ mình sẽ sống tốt hơn. Câu chuyện là bài học phê phán thói kiêu căng của con người và khuyên răn chúng ta sống đẹp hơn từng ngày.</a:t>
            </a:r>
          </a:p>
        </p:txBody>
      </p:sp>
    </p:spTree>
    <p:extLst>
      <p:ext uri="{BB962C8B-B14F-4D97-AF65-F5344CB8AC3E}">
        <p14:creationId xmlns:p14="http://schemas.microsoft.com/office/powerpoint/2010/main" val="3299492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61295" y="1362076"/>
            <a:ext cx="1656184"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a:solidFill>
                  <a:srgbClr val="E75329"/>
                </a:solidFill>
                <a:latin typeface="Times New Roman" pitchFamily="18" charset="0"/>
                <a:ea typeface="Adobe 黑体 Std R" pitchFamily="34" charset="-122"/>
                <a:cs typeface="Times New Roman" pitchFamily="18" charset="0"/>
              </a:rPr>
              <a:t>Bài</a:t>
            </a:r>
            <a:r>
              <a:rPr lang="en-US" altLang="zh-CN" sz="2800" dirty="0">
                <a:solidFill>
                  <a:srgbClr val="E75329"/>
                </a:solidFill>
                <a:latin typeface="Times New Roman" pitchFamily="18" charset="0"/>
                <a:ea typeface="Adobe 黑体 Std R" pitchFamily="34" charset="-122"/>
                <a:cs typeface="Times New Roman" pitchFamily="18" charset="0"/>
              </a:rPr>
              <a:t> </a:t>
            </a:r>
            <a:r>
              <a:rPr lang="en-US" altLang="zh-CN" sz="2800" dirty="0" err="1">
                <a:solidFill>
                  <a:srgbClr val="E75329"/>
                </a:solidFill>
                <a:latin typeface="Times New Roman" pitchFamily="18" charset="0"/>
                <a:ea typeface="Adobe 黑体 Std R" pitchFamily="34" charset="-122"/>
                <a:cs typeface="Times New Roman" pitchFamily="18" charset="0"/>
              </a:rPr>
              <a:t>cũ</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4" name="圆角矩形 3"/>
          <p:cNvSpPr/>
          <p:nvPr/>
        </p:nvSpPr>
        <p:spPr>
          <a:xfrm>
            <a:off x="1261295" y="2929501"/>
            <a:ext cx="1656184" cy="648072"/>
          </a:xfrm>
          <a:prstGeom prst="roundRect">
            <a:avLst/>
          </a:prstGeom>
          <a:solidFill>
            <a:srgbClr val="C8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a:solidFill>
                  <a:srgbClr val="E75329"/>
                </a:solidFill>
                <a:latin typeface="Times New Roman" pitchFamily="18" charset="0"/>
                <a:ea typeface="Adobe 黑体 Std R" pitchFamily="34" charset="-122"/>
                <a:cs typeface="Times New Roman" pitchFamily="18" charset="0"/>
              </a:rPr>
              <a:t>Bài</a:t>
            </a:r>
            <a:r>
              <a:rPr lang="en-US" altLang="zh-CN" sz="2800" dirty="0">
                <a:solidFill>
                  <a:srgbClr val="E75329"/>
                </a:solidFill>
                <a:latin typeface="Times New Roman" pitchFamily="18" charset="0"/>
                <a:ea typeface="Adobe 黑体 Std R" pitchFamily="34" charset="-122"/>
                <a:cs typeface="Times New Roman" pitchFamily="18" charset="0"/>
              </a:rPr>
              <a:t> </a:t>
            </a:r>
            <a:r>
              <a:rPr lang="en-US" altLang="zh-CN" sz="2800" dirty="0" err="1">
                <a:solidFill>
                  <a:srgbClr val="E75329"/>
                </a:solidFill>
                <a:latin typeface="Times New Roman" pitchFamily="18" charset="0"/>
                <a:ea typeface="Adobe 黑体 Std R" pitchFamily="34" charset="-122"/>
                <a:cs typeface="Times New Roman" pitchFamily="18" charset="0"/>
              </a:rPr>
              <a:t>mới</a:t>
            </a:r>
            <a:r>
              <a:rPr lang="en-US" altLang="zh-CN" sz="2800" dirty="0">
                <a:solidFill>
                  <a:srgbClr val="E75329"/>
                </a:solidFill>
                <a:latin typeface="Times New Roman" pitchFamily="18" charset="0"/>
                <a:ea typeface="Adobe 黑体 Std R" pitchFamily="34" charset="-122"/>
                <a:cs typeface="Times New Roman" pitchFamily="18" charset="0"/>
              </a:rPr>
              <a:t>:</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5" name="TextBox 12"/>
          <p:cNvSpPr txBox="1"/>
          <p:nvPr/>
        </p:nvSpPr>
        <p:spPr>
          <a:xfrm>
            <a:off x="3039589" y="3084262"/>
            <a:ext cx="6120680" cy="954103"/>
          </a:xfrm>
          <a:prstGeom prst="rect">
            <a:avLst/>
          </a:prstGeom>
          <a:noFill/>
          <a:ln w="19050">
            <a:solidFill>
              <a:srgbClr val="E75329"/>
            </a:solidFill>
            <a:prstDash val="sysDash"/>
          </a:ln>
        </p:spPr>
        <p:txBody>
          <a:bodyPr wrap="square" lIns="91310" tIns="45718" rIns="91310" bIns="45718" rtlCol="0">
            <a:spAutoFit/>
          </a:bodyPr>
          <a:lstStyle>
            <a:defPPr>
              <a:defRPr lang="zh-CN"/>
            </a:defPPr>
            <a:lvl1pPr>
              <a:defRPr sz="1600"/>
            </a:lvl1pPr>
          </a:lstStyle>
          <a:p>
            <a:r>
              <a:rPr lang="en-US" altLang="zh-CN" sz="2800" dirty="0" err="1">
                <a:latin typeface="Times New Roman" pitchFamily="18" charset="0"/>
                <a:cs typeface="Times New Roman" pitchFamily="18" charset="0"/>
              </a:rPr>
              <a:t>Soạn</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bài</a:t>
            </a:r>
            <a:r>
              <a:rPr lang="en-US" altLang="zh-CN" sz="2800">
                <a:latin typeface="Times New Roman" pitchFamily="18" charset="0"/>
                <a:cs typeface="Times New Roman" pitchFamily="18" charset="0"/>
              </a:rPr>
              <a:t>: Viết bài văn đóng vai nhân vật kể lại truyện cổ tích.</a:t>
            </a:r>
            <a:endParaRPr lang="zh-CN" altLang="en-US" sz="2800" dirty="0">
              <a:latin typeface="Times New Roman" pitchFamily="18" charset="0"/>
              <a:cs typeface="Times New Roman" pitchFamily="18" charset="0"/>
            </a:endParaRPr>
          </a:p>
        </p:txBody>
      </p:sp>
      <p:sp>
        <p:nvSpPr>
          <p:cNvPr id="6" name="TextBox 13"/>
          <p:cNvSpPr txBox="1"/>
          <p:nvPr/>
        </p:nvSpPr>
        <p:spPr>
          <a:xfrm>
            <a:off x="3041279" y="1362091"/>
            <a:ext cx="5952212" cy="954103"/>
          </a:xfrm>
          <a:prstGeom prst="rect">
            <a:avLst/>
          </a:prstGeom>
          <a:noFill/>
          <a:ln w="19050">
            <a:solidFill>
              <a:srgbClr val="E75329"/>
            </a:solidFill>
            <a:prstDash val="sysDash"/>
          </a:ln>
        </p:spPr>
        <p:txBody>
          <a:bodyPr wrap="square" lIns="91310" tIns="45718" rIns="91310" bIns="45718" rtlCol="0">
            <a:spAutoFit/>
          </a:bodyPr>
          <a:lstStyle/>
          <a:p>
            <a:r>
              <a:rPr lang="en-US" altLang="zh-CN" sz="2800" dirty="0" err="1">
                <a:latin typeface="Times New Roman" pitchFamily="18" charset="0"/>
                <a:cs typeface="Times New Roman" pitchFamily="18" charset="0"/>
              </a:rPr>
              <a:t>Học</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bài</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khái</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quát</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nội</a:t>
            </a:r>
            <a:r>
              <a:rPr lang="en-US" altLang="zh-CN" sz="2800" dirty="0">
                <a:latin typeface="Times New Roman" pitchFamily="18" charset="0"/>
                <a:cs typeface="Times New Roman" pitchFamily="18" charset="0"/>
              </a:rPr>
              <a:t> dung </a:t>
            </a:r>
            <a:r>
              <a:rPr lang="en-US" altLang="zh-CN" sz="2800" dirty="0" err="1">
                <a:latin typeface="Times New Roman" pitchFamily="18" charset="0"/>
                <a:cs typeface="Times New Roman" pitchFamily="18" charset="0"/>
              </a:rPr>
              <a:t>bài</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học</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bằng</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sơ</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đồ</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tư</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duy</a:t>
            </a:r>
            <a:r>
              <a:rPr lang="en-US" altLang="zh-CN" sz="2800" dirty="0">
                <a:latin typeface="Times New Roman" pitchFamily="18" charset="0"/>
                <a:cs typeface="Times New Roman" pitchFamily="18" charset="0"/>
              </a:rPr>
              <a:t>.</a:t>
            </a:r>
            <a:endParaRPr lang="zh-CN" altLang="en-US" sz="2800" dirty="0">
              <a:latin typeface="Times New Roman" pitchFamily="18" charset="0"/>
              <a:cs typeface="Times New Roman" pitchFamily="18" charset="0"/>
            </a:endParaRPr>
          </a:p>
        </p:txBody>
      </p:sp>
      <p:pic>
        <p:nvPicPr>
          <p:cNvPr id="8" name="Picture 6" descr="5"/>
          <p:cNvPicPr>
            <a:picLocks noChangeAspect="1" noChangeArrowheads="1"/>
          </p:cNvPicPr>
          <p:nvPr/>
        </p:nvPicPr>
        <p:blipFill>
          <a:blip r:embed="rId3"/>
          <a:srcRect t="62344" r="64444"/>
          <a:stretch>
            <a:fillRect/>
          </a:stretch>
        </p:blipFill>
        <p:spPr bwMode="auto">
          <a:xfrm>
            <a:off x="5874612" y="4648286"/>
            <a:ext cx="4020039" cy="2394751"/>
          </a:xfrm>
          <a:prstGeom prst="rect">
            <a:avLst/>
          </a:prstGeom>
          <a:noFill/>
        </p:spPr>
      </p:pic>
      <p:pic>
        <p:nvPicPr>
          <p:cNvPr id="9" name="图片 28"/>
          <p:cNvPicPr>
            <a:picLocks noChangeAspect="1"/>
          </p:cNvPicPr>
          <p:nvPr/>
        </p:nvPicPr>
        <p:blipFill>
          <a:blip r:embed="rId4"/>
          <a:srcRect/>
          <a:stretch>
            <a:fillRect/>
          </a:stretch>
        </p:blipFill>
        <p:spPr bwMode="auto">
          <a:xfrm rot="732619">
            <a:off x="8069349" y="104777"/>
            <a:ext cx="844551" cy="842963"/>
          </a:xfrm>
          <a:prstGeom prst="rect">
            <a:avLst/>
          </a:prstGeom>
          <a:noFill/>
        </p:spPr>
      </p:pic>
      <p:sp>
        <p:nvSpPr>
          <p:cNvPr id="10" name="文本框 17"/>
          <p:cNvSpPr txBox="1"/>
          <p:nvPr/>
        </p:nvSpPr>
        <p:spPr>
          <a:xfrm>
            <a:off x="1853959" y="264648"/>
            <a:ext cx="5461237" cy="523220"/>
          </a:xfrm>
          <a:prstGeom prst="rect">
            <a:avLst/>
          </a:prstGeom>
          <a:noFill/>
        </p:spPr>
        <p:txBody>
          <a:bodyPr wrap="square" rtlCol="0">
            <a:spAutoFit/>
          </a:bodyPr>
          <a:lstStyle/>
          <a:p>
            <a:pPr algn="ctr" defTabSz="914400"/>
            <a:r>
              <a:rPr lang="en-US" altLang="zh-CN" sz="2800" b="1" dirty="0">
                <a:latin typeface="Times New Roman" pitchFamily="18" charset="0"/>
                <a:ea typeface="方正稚艺简体" panose="03000509000000000000" pitchFamily="65" charset="-122"/>
                <a:cs typeface="Times New Roman" pitchFamily="18" charset="0"/>
              </a:rPr>
              <a:t>HƯỚNG DẪN TỰ HỌC</a:t>
            </a:r>
            <a:endParaRPr lang="zh-CN" altLang="en-US" sz="2800" b="1" dirty="0">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7592628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4500" fill="hold"/>
                                        <p:tgtEl>
                                          <p:spTgt spid="8"/>
                                        </p:tgtEl>
                                        <p:attrNameLst>
                                          <p:attrName>ppt_x</p:attrName>
                                        </p:attrNameLst>
                                      </p:cBhvr>
                                      <p:tavLst>
                                        <p:tav tm="0">
                                          <p:val>
                                            <p:strVal val="0-#ppt_w/2"/>
                                          </p:val>
                                        </p:tav>
                                        <p:tav tm="100000">
                                          <p:val>
                                            <p:strVal val="#ppt_x"/>
                                          </p:val>
                                        </p:tav>
                                      </p:tavLst>
                                    </p:anim>
                                    <p:anim calcmode="lin" valueType="num">
                                      <p:cBhvr additive="base">
                                        <p:cTn id="8" dur="4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79023" y="333325"/>
            <a:ext cx="12271023" cy="6952187"/>
          </a:xfrm>
          <a:prstGeom prst="rect">
            <a:avLst/>
          </a:prstGeom>
          <a:noFill/>
        </p:spPr>
      </p:pic>
      <p:sp>
        <p:nvSpPr>
          <p:cNvPr id="3" name="TextBox 2"/>
          <p:cNvSpPr txBox="1"/>
          <p:nvPr/>
        </p:nvSpPr>
        <p:spPr>
          <a:xfrm>
            <a:off x="1633380" y="1774005"/>
            <a:ext cx="9222775" cy="2308320"/>
          </a:xfrm>
          <a:prstGeom prst="rect">
            <a:avLst/>
          </a:prstGeom>
          <a:noFill/>
        </p:spPr>
        <p:txBody>
          <a:bodyPr wrap="none" lIns="91310" tIns="45718" rIns="91310" bIns="45718" rtlCol="0">
            <a:spAutoFit/>
          </a:bodyPr>
          <a:lstStyle/>
          <a:p>
            <a:pPr algn="ctr"/>
            <a:r>
              <a:rPr lang="en-US" sz="7200" dirty="0">
                <a:solidFill>
                  <a:srgbClr val="FF0000"/>
                </a:solidFill>
                <a:latin typeface="Times New Roman" pitchFamily="18" charset="0"/>
                <a:cs typeface="Times New Roman" pitchFamily="18" charset="0"/>
              </a:rPr>
              <a:t>CHÚC CÁC EM </a:t>
            </a:r>
          </a:p>
          <a:p>
            <a:pPr algn="ctr"/>
            <a:r>
              <a:rPr lang="en-US" sz="7200" dirty="0">
                <a:solidFill>
                  <a:srgbClr val="FF0000"/>
                </a:solidFill>
                <a:latin typeface="Times New Roman" pitchFamily="18" charset="0"/>
                <a:cs typeface="Times New Roman" pitchFamily="18" charset="0"/>
              </a:rPr>
              <a:t>HỌC THẬT TỐT NHÉ!</a:t>
            </a:r>
          </a:p>
        </p:txBody>
      </p:sp>
    </p:spTree>
    <p:extLst>
      <p:ext uri="{BB962C8B-B14F-4D97-AF65-F5344CB8AC3E}">
        <p14:creationId xmlns:p14="http://schemas.microsoft.com/office/powerpoint/2010/main" val="41706040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5088" y="345313"/>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3200" b="1">
                <a:solidFill>
                  <a:schemeClr val="tx1"/>
                </a:solidFill>
                <a:latin typeface="Times New Roman" pitchFamily="18" charset="0"/>
                <a:ea typeface="微软雅黑" pitchFamily="34" charset="-122"/>
                <a:cs typeface="Times New Roman" pitchFamily="18" charset="0"/>
              </a:rPr>
              <a:t>I. Tìm hiểu chung</a:t>
            </a:r>
            <a:endParaRPr lang="zh-CN" altLang="en-US" sz="3200" b="1" dirty="0">
              <a:solidFill>
                <a:schemeClr val="tx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6901693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5692" y="857072"/>
            <a:ext cx="8390274" cy="2585323"/>
          </a:xfrm>
          <a:prstGeom prst="rect">
            <a:avLst/>
          </a:prstGeom>
        </p:spPr>
        <p:txBody>
          <a:bodyPr wrap="square">
            <a:spAutoFit/>
          </a:bodyPr>
          <a:lstStyle/>
          <a:p>
            <a:pPr algn="just">
              <a:lnSpc>
                <a:spcPct val="150000"/>
              </a:lnSpc>
            </a:pPr>
            <a:r>
              <a:rPr lang="en-US" sz="3600" kern="100">
                <a:solidFill>
                  <a:srgbClr val="000000"/>
                </a:solidFill>
                <a:latin typeface="Times New Roman" panose="02020603050405020304" pitchFamily="18" charset="0"/>
                <a:ea typeface="SimSun" panose="02010600030101010101" pitchFamily="2" charset="-122"/>
              </a:rPr>
              <a:t>- Biết cách đọc thầm, biết cách đọc to, trôi chảy, phù hợp về tốc độ đọc, phân biệt được lời người kể chuyện và lời nhân vật</a:t>
            </a:r>
            <a:endParaRPr lang="en-US" sz="3600" kern="100">
              <a:latin typeface="Times New Roman" panose="02020603050405020304" pitchFamily="18" charset="0"/>
              <a:ea typeface="SimSun" panose="02010600030101010101" pitchFamily="2" charset="-122"/>
            </a:endParaRPr>
          </a:p>
        </p:txBody>
      </p:sp>
      <p:sp>
        <p:nvSpPr>
          <p:cNvPr id="4" name="Rectangle 3"/>
          <p:cNvSpPr/>
          <p:nvPr/>
        </p:nvSpPr>
        <p:spPr>
          <a:xfrm>
            <a:off x="235267" y="269045"/>
            <a:ext cx="1415772"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1. Đọc</a:t>
            </a:r>
            <a:endParaRPr lang="en-US" sz="36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785692" y="3218043"/>
            <a:ext cx="8390274" cy="1754326"/>
          </a:xfrm>
          <a:prstGeom prst="rect">
            <a:avLst/>
          </a:prstGeom>
        </p:spPr>
        <p:txBody>
          <a:bodyPr wrap="square">
            <a:spAutoFit/>
          </a:bodyPr>
          <a:lstStyle/>
          <a:p>
            <a:pPr lvl="0" algn="just">
              <a:lnSpc>
                <a:spcPct val="150000"/>
              </a:lnSpc>
            </a:pPr>
            <a:r>
              <a:rPr lang="en-US" sz="3600" kern="100">
                <a:solidFill>
                  <a:srgbClr val="000000"/>
                </a:solidFill>
                <a:latin typeface="Times New Roman" panose="02020603050405020304" pitchFamily="18" charset="0"/>
                <a:ea typeface="SimSun" panose="02010600030101010101" pitchFamily="2" charset="-122"/>
              </a:rPr>
              <a:t>- Trả lời được các câu hỏi hình dung, theo dõi và tưởng tượng</a:t>
            </a:r>
            <a:endParaRPr lang="en-US" sz="36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284771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107" y="-17480"/>
            <a:ext cx="4116973" cy="1015659"/>
          </a:xfrm>
          <a:prstGeom prst="rect">
            <a:avLst/>
          </a:prstGeom>
        </p:spPr>
        <p:txBody>
          <a:bodyPr wrap="square" lIns="91310" tIns="45718" rIns="91310" bIns="45718">
            <a:spAutoFit/>
          </a:bodyPr>
          <a:lstStyle/>
          <a:p>
            <a:pPr algn="just">
              <a:lnSpc>
                <a:spcPct val="150000"/>
              </a:lnSpc>
            </a:pPr>
            <a:r>
              <a:rPr lang="en-US" sz="4000" b="1" kern="100">
                <a:solidFill>
                  <a:srgbClr val="000000"/>
                </a:solidFill>
                <a:latin typeface="Times New Roman"/>
                <a:ea typeface="SimSun"/>
                <a:cs typeface="Times New Roman"/>
              </a:rPr>
              <a:t>2. Chú thích:</a:t>
            </a:r>
            <a:endParaRPr lang="en-US" sz="4000" dirty="0">
              <a:ea typeface="Calibri"/>
              <a:cs typeface="Times New Roman"/>
            </a:endParaRPr>
          </a:p>
        </p:txBody>
      </p:sp>
      <p:sp>
        <p:nvSpPr>
          <p:cNvPr id="2" name="Rectangle 1"/>
          <p:cNvSpPr/>
          <p:nvPr/>
        </p:nvSpPr>
        <p:spPr>
          <a:xfrm>
            <a:off x="840377" y="1270244"/>
            <a:ext cx="6096000" cy="923330"/>
          </a:xfrm>
          <a:prstGeom prst="rect">
            <a:avLst/>
          </a:prstGeom>
        </p:spPr>
        <p:txBody>
          <a:bodyPr>
            <a:spAutoFit/>
          </a:bodyPr>
          <a:lstStyle/>
          <a:p>
            <a:pPr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Thùng tô-nô</a:t>
            </a:r>
            <a:endParaRPr lang="en-US" sz="3600" kern="100">
              <a:latin typeface="Times New Roman" panose="02020603050405020304" pitchFamily="18" charset="0"/>
              <a:ea typeface="SimSun" panose="02010600030101010101" pitchFamily="2" charset="-122"/>
            </a:endParaRPr>
          </a:p>
        </p:txBody>
      </p:sp>
      <p:sp>
        <p:nvSpPr>
          <p:cNvPr id="3" name="Rectangle 2"/>
          <p:cNvSpPr/>
          <p:nvPr/>
        </p:nvSpPr>
        <p:spPr>
          <a:xfrm>
            <a:off x="1095107" y="3049508"/>
            <a:ext cx="6096000" cy="823752"/>
          </a:xfrm>
          <a:prstGeom prst="rect">
            <a:avLst/>
          </a:prstGeom>
        </p:spPr>
        <p:txBody>
          <a:bodyPr>
            <a:spAutoFit/>
          </a:bodyPr>
          <a:lstStyle/>
          <a:p>
            <a:pPr lvl="0"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Thịnh nộ</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657497" y="4788927"/>
            <a:ext cx="6096000" cy="823752"/>
          </a:xfrm>
          <a:prstGeom prst="rect">
            <a:avLst/>
          </a:prstGeom>
        </p:spPr>
        <p:txBody>
          <a:bodyPr>
            <a:spAutoFit/>
          </a:bodyPr>
          <a:lstStyle/>
          <a:p>
            <a:pPr lvl="0"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Ẩm ương</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9" name="Rounded Rectangular Callout 8"/>
          <p:cNvSpPr/>
          <p:nvPr/>
        </p:nvSpPr>
        <p:spPr>
          <a:xfrm>
            <a:off x="4493622" y="998178"/>
            <a:ext cx="4284617" cy="1487349"/>
          </a:xfrm>
          <a:prstGeom prst="wedgeRoundRectCallout">
            <a:avLst>
              <a:gd name="adj1" fmla="val -71138"/>
              <a:gd name="adj2" fmla="val 8926"/>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Thùng lớn hình ống, có đang đóng quanh, dung để chứa chất lỏng.</a:t>
            </a:r>
          </a:p>
        </p:txBody>
      </p:sp>
      <p:sp>
        <p:nvSpPr>
          <p:cNvPr id="14" name="Rounded Rectangular Callout 13"/>
          <p:cNvSpPr/>
          <p:nvPr/>
        </p:nvSpPr>
        <p:spPr>
          <a:xfrm>
            <a:off x="3987028" y="2784353"/>
            <a:ext cx="4284617" cy="1487349"/>
          </a:xfrm>
          <a:prstGeom prst="wedgeRoundRectCallout">
            <a:avLst>
              <a:gd name="adj1" fmla="val -71138"/>
              <a:gd name="adj2" fmla="val 892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Nổi giận, giận dữ cao độ.</a:t>
            </a:r>
          </a:p>
        </p:txBody>
      </p:sp>
      <p:sp>
        <p:nvSpPr>
          <p:cNvPr id="15" name="Rounded Rectangular Callout 14"/>
          <p:cNvSpPr/>
          <p:nvPr/>
        </p:nvSpPr>
        <p:spPr>
          <a:xfrm>
            <a:off x="4267200" y="4729194"/>
            <a:ext cx="4284617" cy="1487349"/>
          </a:xfrm>
          <a:prstGeom prst="wedgeRoundRectCallout">
            <a:avLst>
              <a:gd name="adj1" fmla="val -71138"/>
              <a:gd name="adj2" fmla="val 8926"/>
              <a:gd name="adj3" fmla="val 16667"/>
            </a:avLst>
          </a:prstGeom>
          <a:solidFill>
            <a:srgbClr val="E75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Dở, không bình thường.</a:t>
            </a:r>
          </a:p>
        </p:txBody>
      </p:sp>
      <p:pic>
        <p:nvPicPr>
          <p:cNvPr id="10" name="Picture 9"/>
          <p:cNvPicPr>
            <a:picLocks noChangeAspect="1"/>
          </p:cNvPicPr>
          <p:nvPr/>
        </p:nvPicPr>
        <p:blipFill>
          <a:blip r:embed="rId3"/>
          <a:stretch>
            <a:fillRect/>
          </a:stretch>
        </p:blipFill>
        <p:spPr>
          <a:xfrm>
            <a:off x="9345656" y="771027"/>
            <a:ext cx="2676525" cy="1714500"/>
          </a:xfrm>
          <a:prstGeom prst="rect">
            <a:avLst/>
          </a:prstGeom>
        </p:spPr>
      </p:pic>
      <p:pic>
        <p:nvPicPr>
          <p:cNvPr id="7" name="Picture 6"/>
          <p:cNvPicPr>
            <a:picLocks noChangeAspect="1"/>
          </p:cNvPicPr>
          <p:nvPr/>
        </p:nvPicPr>
        <p:blipFill>
          <a:blip r:embed="rId4"/>
          <a:stretch>
            <a:fillRect/>
          </a:stretch>
        </p:blipFill>
        <p:spPr>
          <a:xfrm>
            <a:off x="9345656" y="2784353"/>
            <a:ext cx="2676525" cy="1944841"/>
          </a:xfrm>
          <a:prstGeom prst="rect">
            <a:avLst/>
          </a:prstGeom>
        </p:spPr>
      </p:pic>
      <p:pic>
        <p:nvPicPr>
          <p:cNvPr id="11" name="Picture 10"/>
          <p:cNvPicPr>
            <a:picLocks noChangeAspect="1"/>
          </p:cNvPicPr>
          <p:nvPr/>
        </p:nvPicPr>
        <p:blipFill>
          <a:blip r:embed="rId5"/>
          <a:stretch>
            <a:fillRect/>
          </a:stretch>
        </p:blipFill>
        <p:spPr>
          <a:xfrm>
            <a:off x="9298031" y="5028020"/>
            <a:ext cx="2724150" cy="1676400"/>
          </a:xfrm>
          <a:prstGeom prst="rect">
            <a:avLst/>
          </a:prstGeom>
        </p:spPr>
      </p:pic>
    </p:spTree>
    <p:extLst>
      <p:ext uri="{BB962C8B-B14F-4D97-AF65-F5344CB8AC3E}">
        <p14:creationId xmlns:p14="http://schemas.microsoft.com/office/powerpoint/2010/main" val="5633281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P spid="9"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107" y="-17480"/>
            <a:ext cx="4116973" cy="1015659"/>
          </a:xfrm>
          <a:prstGeom prst="rect">
            <a:avLst/>
          </a:prstGeom>
        </p:spPr>
        <p:txBody>
          <a:bodyPr wrap="square" lIns="91310" tIns="45718" rIns="91310" bIns="45718">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a:ea typeface="SimSun"/>
                <a:cs typeface="Times New Roman"/>
              </a:rPr>
              <a:t>2. Chú thích:</a:t>
            </a:r>
            <a:endParaRPr kumimoji="0" lang="en-US" sz="40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 name="Rectangle 4"/>
          <p:cNvSpPr/>
          <p:nvPr/>
        </p:nvSpPr>
        <p:spPr>
          <a:xfrm>
            <a:off x="1095107" y="1286302"/>
            <a:ext cx="6096000" cy="823752"/>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Hiệp sĩ</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p:cNvSpPr/>
          <p:nvPr/>
        </p:nvSpPr>
        <p:spPr>
          <a:xfrm>
            <a:off x="665744" y="3958820"/>
            <a:ext cx="4376519" cy="646331"/>
          </a:xfrm>
          <a:prstGeom prst="rect">
            <a:avLst/>
          </a:prstGeom>
        </p:spPr>
        <p:txBody>
          <a:bodyPr wrap="none">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36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Thượng vàng hạ cám</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6" name="Rounded Rectangular Callout 15"/>
          <p:cNvSpPr/>
          <p:nvPr/>
        </p:nvSpPr>
        <p:spPr>
          <a:xfrm>
            <a:off x="4143107" y="343015"/>
            <a:ext cx="5177245" cy="2995684"/>
          </a:xfrm>
          <a:prstGeom prst="wedgeRoundRectCallout">
            <a:avLst>
              <a:gd name="adj1" fmla="val -71138"/>
              <a:gd name="adj2" fmla="val 892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đàn ông có tài võ nghệ, có vị trí nhất định trong xã hội xưa. Hiệp sĩ cũng chỉ người hành động vì nghĩa, bênh vực kẻ yếu.</a:t>
            </a:r>
          </a:p>
        </p:txBody>
      </p:sp>
      <p:sp>
        <p:nvSpPr>
          <p:cNvPr id="17" name="Rounded Rectangular Callout 16"/>
          <p:cNvSpPr/>
          <p:nvPr/>
        </p:nvSpPr>
        <p:spPr>
          <a:xfrm>
            <a:off x="5412377" y="4231753"/>
            <a:ext cx="5177245" cy="1912978"/>
          </a:xfrm>
          <a:prstGeom prst="wedgeRoundRectCallout">
            <a:avLst>
              <a:gd name="adj1" fmla="val -70381"/>
              <a:gd name="adj2" fmla="val -538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Đủ các thứ, từ quý giá đến bình thường.</a:t>
            </a:r>
          </a:p>
        </p:txBody>
      </p:sp>
      <p:pic>
        <p:nvPicPr>
          <p:cNvPr id="7" name="Picture 6"/>
          <p:cNvPicPr>
            <a:picLocks noChangeAspect="1"/>
          </p:cNvPicPr>
          <p:nvPr/>
        </p:nvPicPr>
        <p:blipFill>
          <a:blip r:embed="rId3"/>
          <a:stretch>
            <a:fillRect/>
          </a:stretch>
        </p:blipFill>
        <p:spPr>
          <a:xfrm>
            <a:off x="9665697" y="1163546"/>
            <a:ext cx="1847850" cy="2466975"/>
          </a:xfrm>
          <a:prstGeom prst="rect">
            <a:avLst/>
          </a:prstGeom>
        </p:spPr>
      </p:pic>
      <p:pic>
        <p:nvPicPr>
          <p:cNvPr id="11" name="Picture 10"/>
          <p:cNvPicPr>
            <a:picLocks noChangeAspect="1"/>
          </p:cNvPicPr>
          <p:nvPr/>
        </p:nvPicPr>
        <p:blipFill>
          <a:blip r:embed="rId4"/>
          <a:stretch>
            <a:fillRect/>
          </a:stretch>
        </p:blipFill>
        <p:spPr>
          <a:xfrm>
            <a:off x="1553840" y="4867023"/>
            <a:ext cx="2600325" cy="1752600"/>
          </a:xfrm>
          <a:prstGeom prst="rect">
            <a:avLst/>
          </a:prstGeom>
        </p:spPr>
      </p:pic>
      <p:pic>
        <p:nvPicPr>
          <p:cNvPr id="12" name="Picture 11"/>
          <p:cNvPicPr>
            <a:picLocks noChangeAspect="1"/>
          </p:cNvPicPr>
          <p:nvPr/>
        </p:nvPicPr>
        <p:blipFill>
          <a:blip r:embed="rId5"/>
          <a:stretch>
            <a:fillRect/>
          </a:stretch>
        </p:blipFill>
        <p:spPr>
          <a:xfrm>
            <a:off x="9320352" y="5222778"/>
            <a:ext cx="2762250" cy="1657350"/>
          </a:xfrm>
          <a:prstGeom prst="rect">
            <a:avLst/>
          </a:prstGeom>
        </p:spPr>
      </p:pic>
    </p:spTree>
    <p:extLst>
      <p:ext uri="{BB962C8B-B14F-4D97-AF65-F5344CB8AC3E}">
        <p14:creationId xmlns:p14="http://schemas.microsoft.com/office/powerpoint/2010/main" val="28610157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我图阳光幼儿园 大一班家长会"/>
</p:tagLst>
</file>

<file path=ppt/theme/theme1.xml><?xml version="1.0" encoding="utf-8"?>
<a:theme xmlns:a="http://schemas.openxmlformats.org/drawingml/2006/main" name="Bài 4, tiết 2-3, CHÙM CA DAO VỀ QUÊ HƯƠNG, ĐẤT NƯỚ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4, tiết 2-3, CHÙM CA DAO VỀ QUÊ HƯƠNG, ĐẤT NƯỚC CHUẨN</Template>
  <TotalTime>352</TotalTime>
  <Words>2376</Words>
  <Application>Microsoft Office PowerPoint</Application>
  <PresentationFormat>Widescreen</PresentationFormat>
  <Paragraphs>259</Paragraphs>
  <Slides>54</Slides>
  <Notes>38</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54</vt:i4>
      </vt:variant>
    </vt:vector>
  </HeadingPairs>
  <TitlesOfParts>
    <vt:vector size="62" baseType="lpstr">
      <vt:lpstr>Adobe 黑体 Std R</vt:lpstr>
      <vt:lpstr>Arial</vt:lpstr>
      <vt:lpstr>Calibri</vt:lpstr>
      <vt:lpstr>Calibri Light</vt:lpstr>
      <vt:lpstr>Times New Roman</vt:lpstr>
      <vt:lpstr>Bài 4, tiết 2-3, CHÙM CA DAO VỀ QUÊ HƯƠNG, ĐẤT NƯỚC</vt:lpstr>
      <vt:lpstr>Office 主题</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84944557512</cp:lastModifiedBy>
  <cp:revision>56</cp:revision>
  <dcterms:created xsi:type="dcterms:W3CDTF">2021-11-27T23:24:08Z</dcterms:created>
  <dcterms:modified xsi:type="dcterms:W3CDTF">2025-02-26T01:56:37Z</dcterms:modified>
</cp:coreProperties>
</file>