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94" r:id="rId14"/>
    <p:sldId id="257" r:id="rId15"/>
    <p:sldId id="258" r:id="rId16"/>
    <p:sldId id="299" r:id="rId17"/>
    <p:sldId id="300" r:id="rId18"/>
    <p:sldId id="301" r:id="rId19"/>
    <p:sldId id="302" r:id="rId20"/>
    <p:sldId id="271" r:id="rId21"/>
    <p:sldId id="307" r:id="rId22"/>
    <p:sldId id="297" r:id="rId23"/>
    <p:sldId id="303" r:id="rId24"/>
    <p:sldId id="308" r:id="rId25"/>
    <p:sldId id="306" r:id="rId26"/>
    <p:sldId id="305" r:id="rId27"/>
    <p:sldId id="312" r:id="rId28"/>
    <p:sldId id="313" r:id="rId29"/>
    <p:sldId id="316" r:id="rId30"/>
    <p:sldId id="274" r:id="rId31"/>
    <p:sldId id="315" r:id="rId32"/>
    <p:sldId id="317" r:id="rId33"/>
    <p:sldId id="269" r:id="rId34"/>
  </p:sldIdLst>
  <p:sldSz cx="16778288" cy="9475788"/>
  <p:notesSz cx="6858000" cy="9144000"/>
  <p:custDataLst>
    <p:tags r:id="rId36"/>
  </p:custDataLst>
  <p:defaultTextStyle>
    <a:defPPr>
      <a:defRPr lang="zh-CN"/>
    </a:defPPr>
    <a:lvl1pPr algn="l" rtl="0" eaLnBrk="0" fontAlgn="base" hangingPunct="0">
      <a:spcBef>
        <a:spcPct val="0"/>
      </a:spcBef>
      <a:spcAft>
        <a:spcPct val="0"/>
      </a:spcAft>
      <a:defRPr sz="3000" kern="1200">
        <a:solidFill>
          <a:schemeClr val="tx1"/>
        </a:solidFill>
        <a:latin typeface="Arial" charset="0"/>
        <a:ea typeface="宋体" charset="-122"/>
        <a:cs typeface="+mn-cs"/>
      </a:defRPr>
    </a:lvl1pPr>
    <a:lvl2pPr marL="457200" algn="l" rtl="0" eaLnBrk="0" fontAlgn="base" hangingPunct="0">
      <a:spcBef>
        <a:spcPct val="0"/>
      </a:spcBef>
      <a:spcAft>
        <a:spcPct val="0"/>
      </a:spcAft>
      <a:defRPr sz="3000" kern="1200">
        <a:solidFill>
          <a:schemeClr val="tx1"/>
        </a:solidFill>
        <a:latin typeface="Arial" charset="0"/>
        <a:ea typeface="宋体" charset="-122"/>
        <a:cs typeface="+mn-cs"/>
      </a:defRPr>
    </a:lvl2pPr>
    <a:lvl3pPr marL="914400" algn="l" rtl="0" eaLnBrk="0" fontAlgn="base" hangingPunct="0">
      <a:spcBef>
        <a:spcPct val="0"/>
      </a:spcBef>
      <a:spcAft>
        <a:spcPct val="0"/>
      </a:spcAft>
      <a:defRPr sz="3000" kern="1200">
        <a:solidFill>
          <a:schemeClr val="tx1"/>
        </a:solidFill>
        <a:latin typeface="Arial" charset="0"/>
        <a:ea typeface="宋体" charset="-122"/>
        <a:cs typeface="+mn-cs"/>
      </a:defRPr>
    </a:lvl3pPr>
    <a:lvl4pPr marL="1371600" algn="l" rtl="0" eaLnBrk="0" fontAlgn="base" hangingPunct="0">
      <a:spcBef>
        <a:spcPct val="0"/>
      </a:spcBef>
      <a:spcAft>
        <a:spcPct val="0"/>
      </a:spcAft>
      <a:defRPr sz="3000" kern="1200">
        <a:solidFill>
          <a:schemeClr val="tx1"/>
        </a:solidFill>
        <a:latin typeface="Arial" charset="0"/>
        <a:ea typeface="宋体" charset="-122"/>
        <a:cs typeface="+mn-cs"/>
      </a:defRPr>
    </a:lvl4pPr>
    <a:lvl5pPr marL="1828800" algn="l" rtl="0" eaLnBrk="0" fontAlgn="base" hangingPunct="0">
      <a:spcBef>
        <a:spcPct val="0"/>
      </a:spcBef>
      <a:spcAft>
        <a:spcPct val="0"/>
      </a:spcAft>
      <a:defRPr sz="3000" kern="1200">
        <a:solidFill>
          <a:schemeClr val="tx1"/>
        </a:solidFill>
        <a:latin typeface="Arial" charset="0"/>
        <a:ea typeface="宋体" charset="-122"/>
        <a:cs typeface="+mn-cs"/>
      </a:defRPr>
    </a:lvl5pPr>
    <a:lvl6pPr marL="2286000" algn="l" defTabSz="914400" rtl="0" eaLnBrk="1" latinLnBrk="0" hangingPunct="1">
      <a:defRPr sz="3000" kern="1200">
        <a:solidFill>
          <a:schemeClr val="tx1"/>
        </a:solidFill>
        <a:latin typeface="Arial" charset="0"/>
        <a:ea typeface="宋体" charset="-122"/>
        <a:cs typeface="+mn-cs"/>
      </a:defRPr>
    </a:lvl6pPr>
    <a:lvl7pPr marL="2743200" algn="l" defTabSz="914400" rtl="0" eaLnBrk="1" latinLnBrk="0" hangingPunct="1">
      <a:defRPr sz="3000" kern="1200">
        <a:solidFill>
          <a:schemeClr val="tx1"/>
        </a:solidFill>
        <a:latin typeface="Arial" charset="0"/>
        <a:ea typeface="宋体" charset="-122"/>
        <a:cs typeface="+mn-cs"/>
      </a:defRPr>
    </a:lvl7pPr>
    <a:lvl8pPr marL="3200400" algn="l" defTabSz="914400" rtl="0" eaLnBrk="1" latinLnBrk="0" hangingPunct="1">
      <a:defRPr sz="3000" kern="1200">
        <a:solidFill>
          <a:schemeClr val="tx1"/>
        </a:solidFill>
        <a:latin typeface="Arial" charset="0"/>
        <a:ea typeface="宋体" charset="-122"/>
        <a:cs typeface="+mn-cs"/>
      </a:defRPr>
    </a:lvl8pPr>
    <a:lvl9pPr marL="3657600" algn="l" defTabSz="914400" rtl="0" eaLnBrk="1" latinLnBrk="0" hangingPunct="1">
      <a:defRPr sz="3000"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985">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6136" autoAdjust="0"/>
  </p:normalViewPr>
  <p:slideViewPr>
    <p:cSldViewPr>
      <p:cViewPr>
        <p:scale>
          <a:sx n="57" d="100"/>
          <a:sy n="57" d="100"/>
        </p:scale>
        <p:origin x="-234" y="-72"/>
      </p:cViewPr>
      <p:guideLst>
        <p:guide orient="horz" pos="2985"/>
        <p:guide pos="528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zh-CN"/>
          </a:p>
        </p:txBody>
      </p:sp>
      <p:sp>
        <p:nvSpPr>
          <p:cNvPr id="2052" name="Rectangle 4"/>
          <p:cNvSpPr>
            <a:spLocks noGrp="1" noRot="1" noChangeAspect="1" noChangeArrowheads="1" noTextEdit="1"/>
          </p:cNvSpPr>
          <p:nvPr>
            <p:ph type="sldImg" idx="2"/>
          </p:nvPr>
        </p:nvSpPr>
        <p:spPr bwMode="auto">
          <a:xfrm>
            <a:off x="393700" y="685800"/>
            <a:ext cx="60706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D6260F55-3733-4DEE-B33D-86A12DA29D67}" type="slidenum">
              <a:rPr lang="en-US" altLang="zh-CN"/>
              <a:pPr/>
              <a:t>‹#›</a:t>
            </a:fld>
            <a:endParaRPr lang="en-US" altLang="zh-CN"/>
          </a:p>
        </p:txBody>
      </p:sp>
    </p:spTree>
    <p:extLst>
      <p:ext uri="{BB962C8B-B14F-4D97-AF65-F5344CB8AC3E}">
        <p14:creationId xmlns:p14="http://schemas.microsoft.com/office/powerpoint/2010/main" val="27047359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7641C522-EACA-4229-AD3E-5F66D2197A7D}" type="slidenum">
              <a:rPr lang="en-US" altLang="zh-CN"/>
              <a:pPr/>
              <a:t>1</a:t>
            </a:fld>
            <a:endParaRPr lang="en-US" altLang="zh-CN"/>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CN" altLang="zh-CN" dirty="0"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95991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20</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02125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22</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559780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23</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6561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4216351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25</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83777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B05FA343-9F8E-475F-8197-9E6E6598683E}" type="slidenum">
              <a:rPr lang="en-US" altLang="zh-CN"/>
              <a:pPr/>
              <a:t>26</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800690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zh-CN" sz="1200" b="0" i="0" u="none" strike="noStrike" kern="1200" cap="none" spc="0" normalizeH="0" baseline="0" noProof="0">
              <a:ln>
                <a:noFill/>
              </a:ln>
              <a:solidFill>
                <a:prstClr val="black"/>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15906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89170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2</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426F19-5DE1-48C5-8027-CF048AB28C12}"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2312427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30</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95426F19-5DE1-48C5-8027-CF048AB28C12}" type="slidenum">
              <a:rPr lang="en-US" altLang="zh-CN"/>
              <a:pPr/>
              <a:t>31</a:t>
            </a:fld>
            <a:endParaRPr lang="en-US" altLang="zh-CN"/>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31742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5CDF2-1D7D-4495-8671-3086C73FF845}"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85659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BF2490-8159-47B2-BB1F-839147EBA30E}" type="slidenum">
              <a:rPr lang="en-US" altLang="zh-CN"/>
              <a:pPr/>
              <a:t>33</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zh-CN" altLang="en-US" smtClean="0">
                <a:ea typeface="宋体" charset="-122"/>
              </a:rPr>
              <a:t>更多精彩模板请关注</a:t>
            </a:r>
            <a:r>
              <a:rPr lang="en-US" altLang="zh-CN" smtClean="0">
                <a:ea typeface="宋体" charset="-122"/>
              </a:rPr>
              <a:t>【</a:t>
            </a:r>
            <a:r>
              <a:rPr lang="zh-CN" altLang="en-US" smtClean="0">
                <a:ea typeface="宋体" charset="-122"/>
              </a:rPr>
              <a:t>沐沐槿</a:t>
            </a:r>
            <a:r>
              <a:rPr lang="en-US" altLang="zh-CN" smtClean="0">
                <a:ea typeface="宋体" charset="-122"/>
              </a:rPr>
              <a:t>PPT】https://mumjin.taobao.com/</a:t>
            </a:r>
            <a:endParaRPr lang="zh-CN"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solidFill>
                  <a:prstClr val="black"/>
                </a:solidFill>
              </a:rPr>
              <a:pPr/>
              <a:t>13</a:t>
            </a:fld>
            <a:endParaRPr lang="en-US" altLang="zh-CN">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FFB8C1AE-650A-421A-ABBE-0EE231695DB3}" type="slidenum">
              <a:rPr lang="en-US" altLang="zh-CN"/>
              <a:pPr/>
              <a:t>14</a:t>
            </a:fld>
            <a:endParaRPr lang="en-US" altLang="zh-CN"/>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15</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16</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17881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fld id="{292BFF55-D09A-423A-B79E-302ED82BE61E}" type="slidenum">
              <a:rPr lang="en-US" altLang="zh-CN"/>
              <a:pPr/>
              <a:t>17</a:t>
            </a:fld>
            <a:endParaRPr lang="en-US" altLang="zh-CN"/>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70839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1200">
                <a:solidFill>
                  <a:schemeClr val="tx1"/>
                </a:solidFill>
                <a:latin typeface="Arial" charset="0"/>
                <a:ea typeface="宋体" charset="-122"/>
              </a:defRPr>
            </a:lvl1pPr>
            <a:lvl2pPr marL="742950" indent="-285750">
              <a:defRPr sz="1200">
                <a:solidFill>
                  <a:schemeClr val="tx1"/>
                </a:solidFill>
                <a:latin typeface="Arial" charset="0"/>
                <a:ea typeface="宋体" charset="-122"/>
              </a:defRPr>
            </a:lvl2pPr>
            <a:lvl3pPr marL="1143000" indent="-228600">
              <a:defRPr sz="1200">
                <a:solidFill>
                  <a:schemeClr val="tx1"/>
                </a:solidFill>
                <a:latin typeface="Arial" charset="0"/>
                <a:ea typeface="宋体" charset="-122"/>
              </a:defRPr>
            </a:lvl3pPr>
            <a:lvl4pPr marL="1600200" indent="-228600">
              <a:defRPr sz="1200">
                <a:solidFill>
                  <a:schemeClr val="tx1"/>
                </a:solidFill>
                <a:latin typeface="Arial" charset="0"/>
                <a:ea typeface="宋体" charset="-122"/>
              </a:defRPr>
            </a:lvl4pPr>
            <a:lvl5pPr marL="2057400" indent="-228600">
              <a:defRPr sz="1200">
                <a:solidFill>
                  <a:schemeClr val="tx1"/>
                </a:solidFill>
                <a:latin typeface="Arial" charset="0"/>
                <a:ea typeface="宋体" charset="-122"/>
              </a:defRPr>
            </a:lvl5pPr>
            <a:lvl6pPr marL="2514600" indent="-228600" eaLnBrk="0" fontAlgn="base" hangingPunct="0">
              <a:spcBef>
                <a:spcPct val="30000"/>
              </a:spcBef>
              <a:spcAft>
                <a:spcPct val="0"/>
              </a:spcAft>
              <a:defRPr sz="1200">
                <a:solidFill>
                  <a:schemeClr val="tx1"/>
                </a:solidFill>
                <a:latin typeface="Arial" charset="0"/>
                <a:ea typeface="宋体" charset="-122"/>
              </a:defRPr>
            </a:lvl6pPr>
            <a:lvl7pPr marL="2971800" indent="-228600" eaLnBrk="0" fontAlgn="base" hangingPunct="0">
              <a:spcBef>
                <a:spcPct val="30000"/>
              </a:spcBef>
              <a:spcAft>
                <a:spcPct val="0"/>
              </a:spcAft>
              <a:defRPr sz="1200">
                <a:solidFill>
                  <a:schemeClr val="tx1"/>
                </a:solidFill>
                <a:latin typeface="Arial" charset="0"/>
                <a:ea typeface="宋体" charset="-122"/>
              </a:defRPr>
            </a:lvl7pPr>
            <a:lvl8pPr marL="3429000" indent="-228600" eaLnBrk="0" fontAlgn="base" hangingPunct="0">
              <a:spcBef>
                <a:spcPct val="30000"/>
              </a:spcBef>
              <a:spcAft>
                <a:spcPct val="0"/>
              </a:spcAft>
              <a:defRPr sz="1200">
                <a:solidFill>
                  <a:schemeClr val="tx1"/>
                </a:solidFill>
                <a:latin typeface="Arial" charset="0"/>
                <a:ea typeface="宋体" charset="-122"/>
              </a:defRPr>
            </a:lvl8pPr>
            <a:lvl9pPr marL="3886200" indent="-228600" eaLnBrk="0" fontAlgn="base" hangingPunct="0">
              <a:spcBef>
                <a:spcPct val="30000"/>
              </a:spcBef>
              <a:spcAft>
                <a:spcPct val="0"/>
              </a:spcAft>
              <a:defRPr sz="1200">
                <a:solidFill>
                  <a:schemeClr val="tx1"/>
                </a:solidFill>
                <a:latin typeface="Arial" charset="0"/>
                <a:ea typeface="宋体"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2BFF55-D09A-423A-B79E-302ED82BE61E}" type="slidenum">
              <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val="316535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8888" y="2943225"/>
            <a:ext cx="14260512" cy="2032000"/>
          </a:xfrm>
          <a:prstGeom prst="rect">
            <a:avLst/>
          </a:prstGeom>
        </p:spPr>
        <p:txBody>
          <a:bodyPr/>
          <a:lstStyle/>
          <a:p>
            <a:r>
              <a:rPr lang="en-US" altLang="zh-CN" smtClean="0"/>
              <a:t>Click to edit Master title style</a:t>
            </a:r>
            <a:endParaRPr lang="zh-CN" altLang="en-US"/>
          </a:p>
        </p:txBody>
      </p:sp>
      <p:sp>
        <p:nvSpPr>
          <p:cNvPr id="3" name="副标题 2"/>
          <p:cNvSpPr>
            <a:spLocks noGrp="1"/>
          </p:cNvSpPr>
          <p:nvPr>
            <p:ph type="subTitle" idx="1"/>
          </p:nvPr>
        </p:nvSpPr>
        <p:spPr>
          <a:xfrm>
            <a:off x="2516188" y="5368925"/>
            <a:ext cx="11745912" cy="242252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Tree>
    <p:extLst>
      <p:ext uri="{BB962C8B-B14F-4D97-AF65-F5344CB8AC3E}">
        <p14:creationId xmlns:p14="http://schemas.microsoft.com/office/powerpoint/2010/main" val="4217433463"/>
      </p:ext>
    </p:extLst>
  </p:cSld>
  <p:clrMapOvr>
    <a:masterClrMapping/>
  </p:clrMapOvr>
  <p:transition spd="slow" advTm="1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2211388"/>
            <a:ext cx="15101888" cy="6253162"/>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172729085"/>
      </p:ext>
    </p:extLst>
  </p:cSld>
  <p:clrMapOvr>
    <a:masterClrMapping/>
  </p:clrMapOvr>
  <p:transition spd="slow" advTm="1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165013" y="379413"/>
            <a:ext cx="3775075" cy="8085137"/>
          </a:xfrm>
          <a:prstGeom prst="rect">
            <a:avLst/>
          </a:prstGeo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838200" y="379413"/>
            <a:ext cx="11174413" cy="8085137"/>
          </a:xfrm>
          <a:prstGeom prst="rect">
            <a:avLst/>
          </a:prstGeom>
        </p:spPr>
        <p:txBody>
          <a:bodyPr vert="eaVert"/>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688035358"/>
      </p:ext>
    </p:extLst>
  </p:cSld>
  <p:clrMapOvr>
    <a:masterClrMapping/>
  </p:clrMapOvr>
  <p:transition spd="slow" advTm="1000">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quarter" idx="2"/>
          </p:nvPr>
        </p:nvSpPr>
        <p:spPr>
          <a:xfrm>
            <a:off x="8464550" y="2211388"/>
            <a:ext cx="7475538" cy="3049587"/>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内容占位符 4"/>
          <p:cNvSpPr>
            <a:spLocks noGrp="1"/>
          </p:cNvSpPr>
          <p:nvPr>
            <p:ph sz="quarter" idx="3"/>
          </p:nvPr>
        </p:nvSpPr>
        <p:spPr>
          <a:xfrm>
            <a:off x="8464550" y="5413375"/>
            <a:ext cx="7475538" cy="3051175"/>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64568419"/>
      </p:ext>
    </p:extLst>
  </p:cSld>
  <p:clrMapOvr>
    <a:masterClrMapping/>
  </p:clrMapOvr>
  <p:transition spd="slow" advTm="1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idx="1"/>
          </p:nvPr>
        </p:nvSpPr>
        <p:spPr>
          <a:xfrm>
            <a:off x="838200" y="2211388"/>
            <a:ext cx="15101888" cy="6253162"/>
          </a:xfrm>
          <a:prstGeom prst="rect">
            <a:avLst/>
          </a:prstGeom>
        </p:spPr>
        <p:txBody>
          <a:body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1891556617"/>
      </p:ext>
    </p:extLst>
  </p:cSld>
  <p:clrMapOvr>
    <a:masterClrMapping/>
  </p:clrMapOvr>
  <p:transition spd="slow" advTm="1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325563" y="6089650"/>
            <a:ext cx="14262100" cy="1881188"/>
          </a:xfrm>
          <a:prstGeom prst="rect">
            <a:avLst/>
          </a:prstGeom>
        </p:spPr>
        <p:txBody>
          <a:bodyPr anchor="t"/>
          <a:lstStyle>
            <a:lvl1pPr algn="l">
              <a:defRPr sz="4000" b="1" cap="all"/>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1325563" y="4016375"/>
            <a:ext cx="14262100" cy="20732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Edit Master text styles</a:t>
            </a:r>
          </a:p>
        </p:txBody>
      </p:sp>
    </p:spTree>
    <p:extLst>
      <p:ext uri="{BB962C8B-B14F-4D97-AF65-F5344CB8AC3E}">
        <p14:creationId xmlns:p14="http://schemas.microsoft.com/office/powerpoint/2010/main" val="119906693"/>
      </p:ext>
    </p:extLst>
  </p:cSld>
  <p:clrMapOvr>
    <a:masterClrMapping/>
  </p:clrMapOvr>
  <p:transition spd="slow" advTm="1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838200" y="2211388"/>
            <a:ext cx="7473950"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8464550" y="2211388"/>
            <a:ext cx="7475538" cy="62531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297383849"/>
      </p:ext>
    </p:extLst>
  </p:cSld>
  <p:clrMapOvr>
    <a:masterClrMapping/>
  </p:clrMapOvr>
  <p:transition spd="slow" advTm="1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838200" y="2120900"/>
            <a:ext cx="7413625"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4" name="内容占位符 3"/>
          <p:cNvSpPr>
            <a:spLocks noGrp="1"/>
          </p:cNvSpPr>
          <p:nvPr>
            <p:ph sz="half" idx="2"/>
          </p:nvPr>
        </p:nvSpPr>
        <p:spPr>
          <a:xfrm>
            <a:off x="838200" y="3005138"/>
            <a:ext cx="7413625"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8523288" y="2120900"/>
            <a:ext cx="7416800" cy="8842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Edit Master text styles</a:t>
            </a:r>
          </a:p>
        </p:txBody>
      </p:sp>
      <p:sp>
        <p:nvSpPr>
          <p:cNvPr id="6" name="内容占位符 5"/>
          <p:cNvSpPr>
            <a:spLocks noGrp="1"/>
          </p:cNvSpPr>
          <p:nvPr>
            <p:ph sz="quarter" idx="4"/>
          </p:nvPr>
        </p:nvSpPr>
        <p:spPr>
          <a:xfrm>
            <a:off x="8523288" y="3005138"/>
            <a:ext cx="7416800" cy="54594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Tree>
    <p:extLst>
      <p:ext uri="{BB962C8B-B14F-4D97-AF65-F5344CB8AC3E}">
        <p14:creationId xmlns:p14="http://schemas.microsoft.com/office/powerpoint/2010/main" val="3620111539"/>
      </p:ext>
    </p:extLst>
  </p:cSld>
  <p:clrMapOvr>
    <a:masterClrMapping/>
  </p:clrMapOvr>
  <p:transition spd="slow" advTm="1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9413"/>
            <a:ext cx="15101888" cy="1579562"/>
          </a:xfrm>
          <a:prstGeom prst="rect">
            <a:avLst/>
          </a:prstGeom>
        </p:spPr>
        <p:txBody>
          <a:bodyPr/>
          <a:lstStyle/>
          <a:p>
            <a:r>
              <a:rPr lang="en-US" altLang="zh-CN" smtClean="0"/>
              <a:t>Click to edit Master title style</a:t>
            </a:r>
            <a:endParaRPr lang="zh-CN" altLang="en-US"/>
          </a:p>
        </p:txBody>
      </p:sp>
    </p:spTree>
    <p:extLst>
      <p:ext uri="{BB962C8B-B14F-4D97-AF65-F5344CB8AC3E}">
        <p14:creationId xmlns:p14="http://schemas.microsoft.com/office/powerpoint/2010/main" val="424014863"/>
      </p:ext>
    </p:extLst>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7996543"/>
      </p:ext>
    </p:extLst>
  </p:cSld>
  <p:clrMapOvr>
    <a:masterClrMapping/>
  </p:clrMapOvr>
  <p:transition spd="slow" advTm="1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77825"/>
            <a:ext cx="5521325" cy="1604963"/>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内容占位符 2"/>
          <p:cNvSpPr>
            <a:spLocks noGrp="1"/>
          </p:cNvSpPr>
          <p:nvPr>
            <p:ph idx="1"/>
          </p:nvPr>
        </p:nvSpPr>
        <p:spPr>
          <a:xfrm>
            <a:off x="6559550" y="377825"/>
            <a:ext cx="9380538" cy="80867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838200" y="1982788"/>
            <a:ext cx="5521325" cy="6481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532492271"/>
      </p:ext>
    </p:extLst>
  </p:cSld>
  <p:clrMapOvr>
    <a:masterClrMapping/>
  </p:clrMapOvr>
  <p:transition spd="slow" advTm="1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289300" y="6632575"/>
            <a:ext cx="10066338" cy="784225"/>
          </a:xfrm>
          <a:prstGeom prst="rect">
            <a:avLst/>
          </a:prstGeo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3289300" y="846138"/>
            <a:ext cx="10066338" cy="5686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文本占位符 3"/>
          <p:cNvSpPr>
            <a:spLocks noGrp="1"/>
          </p:cNvSpPr>
          <p:nvPr>
            <p:ph type="body" sz="half" idx="2"/>
          </p:nvPr>
        </p:nvSpPr>
        <p:spPr>
          <a:xfrm>
            <a:off x="3289300" y="7416800"/>
            <a:ext cx="10066338" cy="1111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Edit Master text styles</a:t>
            </a:r>
          </a:p>
        </p:txBody>
      </p:sp>
    </p:spTree>
    <p:extLst>
      <p:ext uri="{BB962C8B-B14F-4D97-AF65-F5344CB8AC3E}">
        <p14:creationId xmlns:p14="http://schemas.microsoft.com/office/powerpoint/2010/main" val="3207342584"/>
      </p:ext>
    </p:extLst>
  </p:cSld>
  <p:clrMapOvr>
    <a:masterClrMapping/>
  </p:clrMapOvr>
  <p:transition spd="slow" advTm="1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6778288" cy="947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1000">
    <p:split orient="vert"/>
  </p:transition>
  <p:txStyles>
    <p:titleStyle>
      <a:lvl1pPr algn="ctr" defTabSz="1500188" rtl="0" eaLnBrk="1" fontAlgn="base" hangingPunct="1">
        <a:spcBef>
          <a:spcPct val="0"/>
        </a:spcBef>
        <a:spcAft>
          <a:spcPct val="0"/>
        </a:spcAft>
        <a:defRPr sz="7200">
          <a:solidFill>
            <a:schemeClr val="tx2"/>
          </a:solidFill>
          <a:latin typeface="+mj-lt"/>
          <a:ea typeface="+mj-ea"/>
          <a:cs typeface="+mj-cs"/>
        </a:defRPr>
      </a:lvl1pPr>
      <a:lvl2pPr algn="ctr" defTabSz="1500188" rtl="0" eaLnBrk="1" fontAlgn="base" hangingPunct="1">
        <a:spcBef>
          <a:spcPct val="0"/>
        </a:spcBef>
        <a:spcAft>
          <a:spcPct val="0"/>
        </a:spcAft>
        <a:defRPr sz="7200">
          <a:solidFill>
            <a:schemeClr val="tx2"/>
          </a:solidFill>
          <a:latin typeface="Arial" charset="0"/>
          <a:ea typeface="宋体" pitchFamily="2" charset="-122"/>
        </a:defRPr>
      </a:lvl2pPr>
      <a:lvl3pPr algn="ctr" defTabSz="1500188" rtl="0" eaLnBrk="1" fontAlgn="base" hangingPunct="1">
        <a:spcBef>
          <a:spcPct val="0"/>
        </a:spcBef>
        <a:spcAft>
          <a:spcPct val="0"/>
        </a:spcAft>
        <a:defRPr sz="7200">
          <a:solidFill>
            <a:schemeClr val="tx2"/>
          </a:solidFill>
          <a:latin typeface="Arial" charset="0"/>
          <a:ea typeface="宋体" pitchFamily="2" charset="-122"/>
        </a:defRPr>
      </a:lvl3pPr>
      <a:lvl4pPr algn="ctr" defTabSz="1500188" rtl="0" eaLnBrk="1" fontAlgn="base" hangingPunct="1">
        <a:spcBef>
          <a:spcPct val="0"/>
        </a:spcBef>
        <a:spcAft>
          <a:spcPct val="0"/>
        </a:spcAft>
        <a:defRPr sz="7200">
          <a:solidFill>
            <a:schemeClr val="tx2"/>
          </a:solidFill>
          <a:latin typeface="Arial" charset="0"/>
          <a:ea typeface="宋体" pitchFamily="2" charset="-122"/>
        </a:defRPr>
      </a:lvl4pPr>
      <a:lvl5pPr algn="ctr" defTabSz="1500188" rtl="0" eaLnBrk="1" fontAlgn="base" hangingPunct="1">
        <a:spcBef>
          <a:spcPct val="0"/>
        </a:spcBef>
        <a:spcAft>
          <a:spcPct val="0"/>
        </a:spcAft>
        <a:defRPr sz="7200">
          <a:solidFill>
            <a:schemeClr val="tx2"/>
          </a:solidFill>
          <a:latin typeface="Arial" charset="0"/>
          <a:ea typeface="宋体" pitchFamily="2" charset="-122"/>
        </a:defRPr>
      </a:lvl5pPr>
      <a:lvl6pPr marL="457200" algn="ctr" defTabSz="1500188" rtl="0" eaLnBrk="1" fontAlgn="base" hangingPunct="1">
        <a:spcBef>
          <a:spcPct val="0"/>
        </a:spcBef>
        <a:spcAft>
          <a:spcPct val="0"/>
        </a:spcAft>
        <a:defRPr sz="7200">
          <a:solidFill>
            <a:schemeClr val="tx2"/>
          </a:solidFill>
          <a:latin typeface="Arial" charset="0"/>
          <a:ea typeface="宋体" pitchFamily="2" charset="-122"/>
        </a:defRPr>
      </a:lvl6pPr>
      <a:lvl7pPr marL="914400" algn="ctr" defTabSz="1500188" rtl="0" eaLnBrk="1" fontAlgn="base" hangingPunct="1">
        <a:spcBef>
          <a:spcPct val="0"/>
        </a:spcBef>
        <a:spcAft>
          <a:spcPct val="0"/>
        </a:spcAft>
        <a:defRPr sz="7200">
          <a:solidFill>
            <a:schemeClr val="tx2"/>
          </a:solidFill>
          <a:latin typeface="Arial" charset="0"/>
          <a:ea typeface="宋体" pitchFamily="2" charset="-122"/>
        </a:defRPr>
      </a:lvl7pPr>
      <a:lvl8pPr marL="1371600" algn="ctr" defTabSz="1500188" rtl="0" eaLnBrk="1" fontAlgn="base" hangingPunct="1">
        <a:spcBef>
          <a:spcPct val="0"/>
        </a:spcBef>
        <a:spcAft>
          <a:spcPct val="0"/>
        </a:spcAft>
        <a:defRPr sz="7200">
          <a:solidFill>
            <a:schemeClr val="tx2"/>
          </a:solidFill>
          <a:latin typeface="Arial" charset="0"/>
          <a:ea typeface="宋体" pitchFamily="2" charset="-122"/>
        </a:defRPr>
      </a:lvl8pPr>
      <a:lvl9pPr marL="1828800" algn="ctr" defTabSz="1500188" rtl="0" eaLnBrk="1" fontAlgn="base" hangingPunct="1">
        <a:spcBef>
          <a:spcPct val="0"/>
        </a:spcBef>
        <a:spcAft>
          <a:spcPct val="0"/>
        </a:spcAft>
        <a:defRPr sz="7200">
          <a:solidFill>
            <a:schemeClr val="tx2"/>
          </a:solidFill>
          <a:latin typeface="Arial" charset="0"/>
          <a:ea typeface="宋体" pitchFamily="2" charset="-122"/>
        </a:defRPr>
      </a:lvl9pPr>
    </p:titleStyle>
    <p:bodyStyle>
      <a:lvl1pPr marL="561975" indent="-561975" algn="l" defTabSz="1500188" rtl="0" eaLnBrk="1" fontAlgn="base" hangingPunct="1">
        <a:spcBef>
          <a:spcPct val="20000"/>
        </a:spcBef>
        <a:spcAft>
          <a:spcPct val="0"/>
        </a:spcAft>
        <a:buChar char="•"/>
        <a:defRPr sz="5200">
          <a:solidFill>
            <a:schemeClr val="tx1"/>
          </a:solidFill>
          <a:latin typeface="+mn-lt"/>
          <a:ea typeface="+mn-ea"/>
          <a:cs typeface="+mn-cs"/>
        </a:defRPr>
      </a:lvl1pPr>
      <a:lvl2pPr marL="1219200" indent="-469900" algn="l" defTabSz="1500188" rtl="0" eaLnBrk="1" fontAlgn="base" hangingPunct="1">
        <a:spcBef>
          <a:spcPct val="20000"/>
        </a:spcBef>
        <a:spcAft>
          <a:spcPct val="0"/>
        </a:spcAft>
        <a:buChar char="–"/>
        <a:defRPr sz="4600">
          <a:solidFill>
            <a:schemeClr val="tx1"/>
          </a:solidFill>
          <a:latin typeface="+mn-lt"/>
          <a:ea typeface="+mn-ea"/>
        </a:defRPr>
      </a:lvl2pPr>
      <a:lvl3pPr marL="1874838" indent="-374650" algn="l" defTabSz="1500188" rtl="0" eaLnBrk="1" fontAlgn="base" hangingPunct="1">
        <a:spcBef>
          <a:spcPct val="20000"/>
        </a:spcBef>
        <a:spcAft>
          <a:spcPct val="0"/>
        </a:spcAft>
        <a:buChar char="•"/>
        <a:defRPr sz="3900">
          <a:solidFill>
            <a:schemeClr val="tx1"/>
          </a:solidFill>
          <a:latin typeface="+mn-lt"/>
          <a:ea typeface="+mn-ea"/>
        </a:defRPr>
      </a:lvl3pPr>
      <a:lvl4pPr marL="2625725" indent="-376238" algn="l" defTabSz="1500188" rtl="0" eaLnBrk="1" fontAlgn="base" hangingPunct="1">
        <a:spcBef>
          <a:spcPct val="20000"/>
        </a:spcBef>
        <a:spcAft>
          <a:spcPct val="0"/>
        </a:spcAft>
        <a:buChar char="–"/>
        <a:defRPr sz="3300">
          <a:solidFill>
            <a:schemeClr val="tx1"/>
          </a:solidFill>
          <a:latin typeface="+mn-lt"/>
          <a:ea typeface="+mn-ea"/>
        </a:defRPr>
      </a:lvl4pPr>
      <a:lvl5pPr marL="3375025" indent="-374650" algn="l" defTabSz="1500188" rtl="0" eaLnBrk="1" fontAlgn="base" hangingPunct="1">
        <a:spcBef>
          <a:spcPct val="20000"/>
        </a:spcBef>
        <a:spcAft>
          <a:spcPct val="0"/>
        </a:spcAft>
        <a:buChar char="»"/>
        <a:defRPr sz="3300">
          <a:solidFill>
            <a:schemeClr val="tx1"/>
          </a:solidFill>
          <a:latin typeface="+mn-lt"/>
          <a:ea typeface="+mn-ea"/>
        </a:defRPr>
      </a:lvl5pPr>
      <a:lvl6pPr marL="3832225" indent="-374650" algn="l" defTabSz="1500188" rtl="0" eaLnBrk="1" fontAlgn="base" hangingPunct="1">
        <a:spcBef>
          <a:spcPct val="20000"/>
        </a:spcBef>
        <a:spcAft>
          <a:spcPct val="0"/>
        </a:spcAft>
        <a:buChar char="»"/>
        <a:defRPr sz="3300">
          <a:solidFill>
            <a:schemeClr val="tx1"/>
          </a:solidFill>
          <a:latin typeface="+mn-lt"/>
          <a:ea typeface="+mn-ea"/>
        </a:defRPr>
      </a:lvl6pPr>
      <a:lvl7pPr marL="4289425" indent="-374650" algn="l" defTabSz="1500188" rtl="0" eaLnBrk="1" fontAlgn="base" hangingPunct="1">
        <a:spcBef>
          <a:spcPct val="20000"/>
        </a:spcBef>
        <a:spcAft>
          <a:spcPct val="0"/>
        </a:spcAft>
        <a:buChar char="»"/>
        <a:defRPr sz="3300">
          <a:solidFill>
            <a:schemeClr val="tx1"/>
          </a:solidFill>
          <a:latin typeface="+mn-lt"/>
          <a:ea typeface="+mn-ea"/>
        </a:defRPr>
      </a:lvl7pPr>
      <a:lvl8pPr marL="4746625" indent="-374650" algn="l" defTabSz="1500188" rtl="0" eaLnBrk="1" fontAlgn="base" hangingPunct="1">
        <a:spcBef>
          <a:spcPct val="20000"/>
        </a:spcBef>
        <a:spcAft>
          <a:spcPct val="0"/>
        </a:spcAft>
        <a:buChar char="»"/>
        <a:defRPr sz="3300">
          <a:solidFill>
            <a:schemeClr val="tx1"/>
          </a:solidFill>
          <a:latin typeface="+mn-lt"/>
          <a:ea typeface="+mn-ea"/>
        </a:defRPr>
      </a:lvl8pPr>
      <a:lvl9pPr marL="5203825" indent="-374650" algn="l" defTabSz="1500188" rtl="0" eaLnBrk="1" fontAlgn="base" hangingPunct="1">
        <a:spcBef>
          <a:spcPct val="20000"/>
        </a:spcBef>
        <a:spcAft>
          <a:spcPct val="0"/>
        </a:spcAft>
        <a:buChar char="»"/>
        <a:defRPr sz="3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433094"/>
            <a:ext cx="16775113" cy="50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3283744" y="1194775"/>
            <a:ext cx="93726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5400" b="1" dirty="0" smtClean="0">
                <a:solidFill>
                  <a:srgbClr val="FF0000"/>
                </a:solidFill>
                <a:latin typeface="Times New Roman" pitchFamily="18" charset="0"/>
                <a:ea typeface="黑体" pitchFamily="2" charset="-122"/>
                <a:cs typeface="Times New Roman" pitchFamily="18" charset="0"/>
              </a:rPr>
              <a:t>TIẾT 83+84: </a:t>
            </a:r>
          </a:p>
          <a:p>
            <a:pPr eaLnBrk="1" hangingPunct="1">
              <a:spcBef>
                <a:spcPct val="50000"/>
              </a:spcBef>
            </a:pPr>
            <a:r>
              <a:rPr lang="en-US" altLang="zh-CN" sz="5400" b="1" dirty="0" smtClean="0">
                <a:solidFill>
                  <a:srgbClr val="FF0000"/>
                </a:solidFill>
                <a:latin typeface="Times New Roman" pitchFamily="18" charset="0"/>
                <a:ea typeface="黑体" pitchFamily="2" charset="-122"/>
                <a:cs typeface="Times New Roman" pitchFamily="18" charset="0"/>
              </a:rPr>
              <a:t>                NÓI VÀ NGHE</a:t>
            </a:r>
            <a:endParaRPr lang="zh-CN" altLang="en-US" sz="5400" b="1" dirty="0">
              <a:solidFill>
                <a:srgbClr val="FF0000"/>
              </a:solidFill>
              <a:latin typeface="Times New Roman" pitchFamily="18" charset="0"/>
              <a:ea typeface="黑体" pitchFamily="2" charset="-122"/>
              <a:cs typeface="Times New Roman" pitchFamily="18" charset="0"/>
            </a:endParaRPr>
          </a:p>
        </p:txBody>
      </p:sp>
      <p:sp>
        <p:nvSpPr>
          <p:cNvPr id="2056" name="Text Box 8"/>
          <p:cNvSpPr txBox="1">
            <a:spLocks noChangeArrowheads="1"/>
          </p:cNvSpPr>
          <p:nvPr/>
        </p:nvSpPr>
        <p:spPr bwMode="auto">
          <a:xfrm>
            <a:off x="-1131889" y="3213894"/>
            <a:ext cx="17907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algn="ctr" eaLnBrk="1" hangingPunct="1">
              <a:spcBef>
                <a:spcPts val="0"/>
              </a:spcBef>
            </a:pPr>
            <a:r>
              <a:rPr lang="en-US" altLang="zh-CN" sz="6600" b="1" dirty="0" smtClean="0">
                <a:solidFill>
                  <a:srgbClr val="FF0000"/>
                </a:solidFill>
                <a:latin typeface="Times New Roman" pitchFamily="18" charset="0"/>
                <a:ea typeface="黑体" pitchFamily="2" charset="-122"/>
                <a:cs typeface="Times New Roman" pitchFamily="18" charset="0"/>
              </a:rPr>
              <a:t>KỂ </a:t>
            </a:r>
            <a:r>
              <a:rPr lang="en-US" altLang="zh-CN" sz="6600" b="1" dirty="0">
                <a:solidFill>
                  <a:srgbClr val="FF0000"/>
                </a:solidFill>
                <a:latin typeface="Times New Roman" pitchFamily="18" charset="0"/>
                <a:ea typeface="黑体" pitchFamily="2" charset="-122"/>
                <a:cs typeface="Times New Roman" pitchFamily="18" charset="0"/>
              </a:rPr>
              <a:t>LẠI MỘT TRUYỀN THUYẾT</a:t>
            </a:r>
          </a:p>
        </p:txBody>
      </p:sp>
      <p:pic>
        <p:nvPicPr>
          <p:cNvPr id="2058" name="Picture 10"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文本框 1"/>
          <p:cNvSpPr txBox="1">
            <a:spLocks noChangeArrowheads="1"/>
          </p:cNvSpPr>
          <p:nvPr/>
        </p:nvSpPr>
        <p:spPr bwMode="auto">
          <a:xfrm>
            <a:off x="5341144" y="7785894"/>
            <a:ext cx="46156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ea typeface="宋体" charset="-122"/>
              </a:defRPr>
            </a:lvl1pPr>
            <a:lvl2pPr marL="742950" indent="-285750">
              <a:defRPr sz="3000">
                <a:solidFill>
                  <a:schemeClr val="tx1"/>
                </a:solidFill>
                <a:latin typeface="Arial" charset="0"/>
                <a:ea typeface="宋体" charset="-122"/>
              </a:defRPr>
            </a:lvl2pPr>
            <a:lvl3pPr marL="1143000" indent="-228600">
              <a:defRPr sz="3000">
                <a:solidFill>
                  <a:schemeClr val="tx1"/>
                </a:solidFill>
                <a:latin typeface="Arial" charset="0"/>
                <a:ea typeface="宋体" charset="-122"/>
              </a:defRPr>
            </a:lvl3pPr>
            <a:lvl4pPr marL="1600200" indent="-228600">
              <a:defRPr sz="3000">
                <a:solidFill>
                  <a:schemeClr val="tx1"/>
                </a:solidFill>
                <a:latin typeface="Arial" charset="0"/>
                <a:ea typeface="宋体" charset="-122"/>
              </a:defRPr>
            </a:lvl4pPr>
            <a:lvl5pPr marL="2057400" indent="-228600">
              <a:defRPr sz="3000">
                <a:solidFill>
                  <a:schemeClr val="tx1"/>
                </a:solidFill>
                <a:latin typeface="Arial" charset="0"/>
                <a:ea typeface="宋体" charset="-122"/>
              </a:defRPr>
            </a:lvl5pPr>
            <a:lvl6pPr marL="2514600" indent="-228600" eaLnBrk="0" fontAlgn="base" hangingPunct="0">
              <a:spcBef>
                <a:spcPct val="0"/>
              </a:spcBef>
              <a:spcAft>
                <a:spcPct val="0"/>
              </a:spcAft>
              <a:defRPr sz="3000">
                <a:solidFill>
                  <a:schemeClr val="tx1"/>
                </a:solidFill>
                <a:latin typeface="Arial" charset="0"/>
                <a:ea typeface="宋体" charset="-122"/>
              </a:defRPr>
            </a:lvl6pPr>
            <a:lvl7pPr marL="2971800" indent="-228600" eaLnBrk="0" fontAlgn="base" hangingPunct="0">
              <a:spcBef>
                <a:spcPct val="0"/>
              </a:spcBef>
              <a:spcAft>
                <a:spcPct val="0"/>
              </a:spcAft>
              <a:defRPr sz="3000">
                <a:solidFill>
                  <a:schemeClr val="tx1"/>
                </a:solidFill>
                <a:latin typeface="Arial" charset="0"/>
                <a:ea typeface="宋体" charset="-122"/>
              </a:defRPr>
            </a:lvl7pPr>
            <a:lvl8pPr marL="3429000" indent="-228600" eaLnBrk="0" fontAlgn="base" hangingPunct="0">
              <a:spcBef>
                <a:spcPct val="0"/>
              </a:spcBef>
              <a:spcAft>
                <a:spcPct val="0"/>
              </a:spcAft>
              <a:defRPr sz="3000">
                <a:solidFill>
                  <a:schemeClr val="tx1"/>
                </a:solidFill>
                <a:latin typeface="Arial" charset="0"/>
                <a:ea typeface="宋体" charset="-122"/>
              </a:defRPr>
            </a:lvl8pPr>
            <a:lvl9pPr marL="3886200" indent="-228600" eaLnBrk="0" fontAlgn="base" hangingPunct="0">
              <a:spcBef>
                <a:spcPct val="0"/>
              </a:spcBef>
              <a:spcAft>
                <a:spcPct val="0"/>
              </a:spcAft>
              <a:defRPr sz="3000">
                <a:solidFill>
                  <a:schemeClr val="tx1"/>
                </a:solidFill>
                <a:latin typeface="Arial" charset="0"/>
                <a:ea typeface="宋体" charset="-122"/>
              </a:defRPr>
            </a:lvl9pPr>
          </a:lstStyle>
          <a:p>
            <a:pPr eaLnBrk="1" hangingPunct="1"/>
            <a:r>
              <a:rPr lang="en-US" altLang="zh-CN" sz="5400" dirty="0" smtClean="0">
                <a:solidFill>
                  <a:srgbClr val="FF0000"/>
                </a:solidFill>
                <a:latin typeface="Times New Roman" pitchFamily="18" charset="0"/>
                <a:cs typeface="Times New Roman" pitchFamily="18" charset="0"/>
              </a:rPr>
              <a:t>GIÁO VIÊN:…</a:t>
            </a:r>
            <a:endParaRPr lang="zh-CN" altLang="en-US" sz="5400"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anim calcmode="lin" valueType="num">
                                      <p:cBhvr>
                                        <p:cTn id="8" dur="1000" fill="hold"/>
                                        <p:tgtEl>
                                          <p:spTgt spid="2057"/>
                                        </p:tgtEl>
                                        <p:attrNameLst>
                                          <p:attrName>ppt_x</p:attrName>
                                        </p:attrNameLst>
                                      </p:cBhvr>
                                      <p:tavLst>
                                        <p:tav tm="0">
                                          <p:val>
                                            <p:strVal val="#ppt_x"/>
                                          </p:val>
                                        </p:tav>
                                        <p:tav tm="100000">
                                          <p:val>
                                            <p:strVal val="#ppt_x"/>
                                          </p:val>
                                        </p:tav>
                                      </p:tavLst>
                                    </p:anim>
                                    <p:anim calcmode="lin" valueType="num">
                                      <p:cBhvr>
                                        <p:cTn id="9" dur="1000" fill="hold"/>
                                        <p:tgtEl>
                                          <p:spTgt spid="205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59"/>
                                        </p:tgtEl>
                                        <p:attrNameLst>
                                          <p:attrName>style.visibility</p:attrName>
                                        </p:attrNameLst>
                                      </p:cBhvr>
                                      <p:to>
                                        <p:strVal val="visible"/>
                                      </p:to>
                                    </p:set>
                                    <p:anim calcmode="lin" valueType="num">
                                      <p:cBhvr>
                                        <p:cTn id="13" dur="1000" fill="hold"/>
                                        <p:tgtEl>
                                          <p:spTgt spid="2059"/>
                                        </p:tgtEl>
                                        <p:attrNameLst>
                                          <p:attrName>ppt_x</p:attrName>
                                        </p:attrNameLst>
                                      </p:cBhvr>
                                      <p:tavLst>
                                        <p:tav tm="0">
                                          <p:val>
                                            <p:strVal val="#ppt_x-.2"/>
                                          </p:val>
                                        </p:tav>
                                        <p:tav tm="100000">
                                          <p:val>
                                            <p:strVal val="#ppt_x"/>
                                          </p:val>
                                        </p:tav>
                                      </p:tavLst>
                                    </p:anim>
                                    <p:anim calcmode="lin" valueType="num">
                                      <p:cBhvr>
                                        <p:cTn id="14"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9"/>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 calcmode="lin" valueType="num">
                                      <p:cBhvr>
                                        <p:cTn id="19" dur="1000" fill="hold"/>
                                        <p:tgtEl>
                                          <p:spTgt spid="2058"/>
                                        </p:tgtEl>
                                        <p:attrNameLst>
                                          <p:attrName>ppt_x</p:attrName>
                                        </p:attrNameLst>
                                      </p:cBhvr>
                                      <p:tavLst>
                                        <p:tav tm="0">
                                          <p:val>
                                            <p:strVal val="#ppt_x-.2"/>
                                          </p:val>
                                        </p:tav>
                                        <p:tav tm="100000">
                                          <p:val>
                                            <p:strVal val="#ppt_x"/>
                                          </p:val>
                                        </p:tav>
                                      </p:tavLst>
                                    </p:anim>
                                    <p:anim calcmode="lin" valueType="num">
                                      <p:cBhvr>
                                        <p:cTn id="20"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8"/>
                                        </p:tgtEl>
                                      </p:cBhvr>
                                    </p:animEffect>
                                  </p:childTnLst>
                                </p:cTn>
                              </p:par>
                            </p:childTnLst>
                          </p:cTn>
                        </p:par>
                        <p:par>
                          <p:cTn id="22" fill="hold" nodeType="afterGroup">
                            <p:stCondLst>
                              <p:cond delay="30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056"/>
                                        </p:tgtEl>
                                        <p:attrNameLst>
                                          <p:attrName>style.visibility</p:attrName>
                                        </p:attrNameLst>
                                      </p:cBhvr>
                                      <p:to>
                                        <p:strVal val="visible"/>
                                      </p:to>
                                    </p:set>
                                    <p:anim calcmode="discrete" valueType="clr">
                                      <p:cBhvr override="childStyle">
                                        <p:cTn id="25"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056"/>
                                        </p:tgtEl>
                                        <p:attrNameLst>
                                          <p:attrName>fillcolor</p:attrName>
                                        </p:attrNameLst>
                                      </p:cBhvr>
                                      <p:tavLst>
                                        <p:tav tm="0">
                                          <p:val>
                                            <p:clrVal>
                                              <a:schemeClr val="accent2"/>
                                            </p:clrVal>
                                          </p:val>
                                        </p:tav>
                                        <p:tav tm="50000">
                                          <p:val>
                                            <p:clrVal>
                                              <a:schemeClr val="hlink"/>
                                            </p:clrVal>
                                          </p:val>
                                        </p:tav>
                                      </p:tavLst>
                                    </p:anim>
                                    <p:set>
                                      <p:cBhvr>
                                        <p:cTn id="27" dur="80"/>
                                        <p:tgtEl>
                                          <p:spTgt spid="2056"/>
                                        </p:tgtEl>
                                        <p:attrNameLst>
                                          <p:attrName>fill.type</p:attrName>
                                        </p:attrNameLst>
                                      </p:cBhvr>
                                      <p:to>
                                        <p:strVal val="solid"/>
                                      </p:to>
                                    </p:set>
                                  </p:childTnLst>
                                </p:cTn>
                              </p:par>
                            </p:childTnLst>
                          </p:cTn>
                        </p:par>
                        <p:par>
                          <p:cTn id="28" fill="hold" nodeType="afterGroup">
                            <p:stCondLst>
                              <p:cond delay="384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055"/>
                                        </p:tgtEl>
                                        <p:attrNameLst>
                                          <p:attrName>style.visibility</p:attrName>
                                        </p:attrNameLst>
                                      </p:cBhvr>
                                      <p:to>
                                        <p:strVal val="visible"/>
                                      </p:to>
                                    </p:set>
                                    <p:anim calcmode="discrete" valueType="clr">
                                      <p:cBhvr override="childStyle">
                                        <p:cTn id="31" dur="80"/>
                                        <p:tgtEl>
                                          <p:spTgt spid="205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55"/>
                                        </p:tgtEl>
                                        <p:attrNameLst>
                                          <p:attrName>fillcolor</p:attrName>
                                        </p:attrNameLst>
                                      </p:cBhvr>
                                      <p:tavLst>
                                        <p:tav tm="0">
                                          <p:val>
                                            <p:clrVal>
                                              <a:schemeClr val="accent2"/>
                                            </p:clrVal>
                                          </p:val>
                                        </p:tav>
                                        <p:tav tm="50000">
                                          <p:val>
                                            <p:clrVal>
                                              <a:schemeClr val="hlink"/>
                                            </p:clrVal>
                                          </p:val>
                                        </p:tav>
                                      </p:tavLst>
                                    </p:anim>
                                    <p:set>
                                      <p:cBhvr>
                                        <p:cTn id="33" dur="80"/>
                                        <p:tgtEl>
                                          <p:spTgt spid="20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1962733"/>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8</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kén rể như thế nào?</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Yêu cầu về sính lễ.</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0436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4876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a:solidFill>
                  <a:srgbClr val="000000"/>
                </a:solidFill>
                <a:latin typeface="Times New Roman"/>
                <a:ea typeface="SimSun"/>
                <a:cs typeface="Times New Roman"/>
              </a:rPr>
              <a:t>Câu </a:t>
            </a:r>
            <a:r>
              <a:rPr lang="en-US" sz="4000" b="1" kern="100" smtClean="0">
                <a:solidFill>
                  <a:srgbClr val="000000"/>
                </a:solidFill>
                <a:latin typeface="Times New Roman"/>
                <a:ea typeface="SimSun"/>
                <a:cs typeface="Times New Roman"/>
              </a:rPr>
              <a:t>9</a:t>
            </a:r>
            <a:r>
              <a:rPr lang="vi-VN" sz="4000" b="1" kern="100" smtClean="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Truyền thuyết </a:t>
            </a:r>
            <a:r>
              <a:rPr lang="en-US" sz="4000" b="1" i="1" kern="100" smtClean="0">
                <a:solidFill>
                  <a:srgbClr val="000000"/>
                </a:solidFill>
                <a:latin typeface="Times New Roman"/>
                <a:ea typeface="SimSun"/>
                <a:cs typeface="Times New Roman"/>
              </a:rPr>
              <a:t>“Sơn Tinh, Thủy Tinh” </a:t>
            </a:r>
            <a:r>
              <a:rPr lang="en-US" sz="4000" b="1" kern="100" smtClean="0">
                <a:solidFill>
                  <a:srgbClr val="000000"/>
                </a:solidFill>
                <a:latin typeface="Times New Roman"/>
                <a:ea typeface="SimSun"/>
                <a:cs typeface="Times New Roman"/>
              </a:rPr>
              <a:t>giải thích hiện tượng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dirty="0">
                <a:solidFill>
                  <a:srgbClr val="000000"/>
                </a:solidFill>
                <a:latin typeface="Times New Roman"/>
                <a:ea typeface="SimSun"/>
                <a:cs typeface="Times New Roman"/>
              </a:rPr>
              <a:t>l</a:t>
            </a:r>
            <a:r>
              <a:rPr lang="en-US" sz="3600" b="1" kern="100" dirty="0" smtClean="0">
                <a:solidFill>
                  <a:srgbClr val="000000"/>
                </a:solidFill>
                <a:latin typeface="Times New Roman"/>
                <a:ea typeface="SimSun"/>
                <a:cs typeface="Times New Roman"/>
              </a:rPr>
              <a:t>ũ </a:t>
            </a:r>
            <a:r>
              <a:rPr lang="en-US" sz="3600" b="1" kern="100" dirty="0" smtClean="0">
                <a:solidFill>
                  <a:srgbClr val="000000"/>
                </a:solidFill>
                <a:latin typeface="Times New Roman"/>
                <a:ea typeface="SimSun"/>
                <a:cs typeface="Times New Roman"/>
              </a:rPr>
              <a:t>lụt hằng năm ở nước ta.</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862232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454944" y="165894"/>
            <a:ext cx="14706600" cy="25908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10</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Thủy Tinh mang sính lễ đến muộn, không cưới được Mị Nương nên </a:t>
            </a:r>
            <a:r>
              <a:rPr lang="vi-VN" sz="4000" b="1" kern="100" smtClean="0">
                <a:solidFill>
                  <a:srgbClr val="000000"/>
                </a:solidFill>
                <a:latin typeface="Times New Roman"/>
                <a:ea typeface="SimSun"/>
                <a:cs typeface="Times New Roman"/>
              </a:rPr>
              <a:t>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426744" y="5576094"/>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nổi giận, đem quân đổi theo.</a:t>
            </a:r>
            <a:endParaRPr lang="en-US" sz="3600" b="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38649753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8929368" cy="1938992"/>
          </a:xfrm>
          <a:prstGeom prst="rect">
            <a:avLst/>
          </a:prstGeom>
          <a:noFill/>
        </p:spPr>
        <p:txBody>
          <a:bodyPr wrap="none" rtlCol="0">
            <a:spAutoFit/>
          </a:bodyPr>
          <a:lstStyle/>
          <a:p>
            <a:pP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1. Chuẩn bị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6207983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3050"/>
            <a:ext cx="14978063"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38238"/>
            <a:ext cx="1465263"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5" y="1390650"/>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346" y="3899721"/>
            <a:ext cx="95059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1525" y="4321175"/>
            <a:ext cx="8386763" cy="515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1"/>
          <p:cNvSpPr txBox="1">
            <a:spLocks noChangeArrowheads="1"/>
          </p:cNvSpPr>
          <p:nvPr/>
        </p:nvSpPr>
        <p:spPr bwMode="auto">
          <a:xfrm>
            <a:off x="4387893" y="1469652"/>
            <a:ext cx="88391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vi-VN" altLang="zh-CN" sz="4000">
                <a:solidFill>
                  <a:schemeClr val="bg1"/>
                </a:solidFill>
                <a:latin typeface="Times New Roman" panose="02020603050405020304" pitchFamily="18" charset="0"/>
                <a:ea typeface="黑体" pitchFamily="2" charset="-122"/>
                <a:cs typeface="Times New Roman" panose="02020603050405020304" pitchFamily="18" charset="0"/>
              </a:rPr>
              <a:t>a. Xác định mục đích nói và người người nghe.</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
        <p:nvSpPr>
          <p:cNvPr id="3085" name="Text Box 13"/>
          <p:cNvSpPr txBox="1">
            <a:spLocks noChangeArrowheads="1"/>
          </p:cNvSpPr>
          <p:nvPr/>
        </p:nvSpPr>
        <p:spPr bwMode="auto">
          <a:xfrm>
            <a:off x="4387894" y="4127500"/>
            <a:ext cx="88391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4000">
                <a:solidFill>
                  <a:schemeClr val="bg1"/>
                </a:solidFill>
                <a:latin typeface="Times New Roman" panose="02020603050405020304" pitchFamily="18" charset="0"/>
                <a:ea typeface="黑体" pitchFamily="2" charset="-122"/>
                <a:cs typeface="Times New Roman" panose="02020603050405020304" pitchFamily="18" charset="0"/>
              </a:rPr>
              <a:t>b.  Chuẩn bị nội dung nói và tập luyện</a:t>
            </a:r>
            <a:endParaRPr lang="zh-CN" altLang="en-US" sz="4000">
              <a:solidFill>
                <a:schemeClr val="bg1"/>
              </a:solidFill>
              <a:latin typeface="Times New Roman" panose="02020603050405020304" pitchFamily="18" charset="0"/>
              <a:ea typeface="黑体" pitchFamily="2" charset="-122"/>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additive="base">
                                        <p:cTn id="12" dur="500" fill="hold"/>
                                        <p:tgtEl>
                                          <p:spTgt spid="3077"/>
                                        </p:tgtEl>
                                        <p:attrNameLst>
                                          <p:attrName>ppt_x</p:attrName>
                                        </p:attrNameLst>
                                      </p:cBhvr>
                                      <p:tavLst>
                                        <p:tav tm="0">
                                          <p:val>
                                            <p:strVal val="#ppt_x"/>
                                          </p:val>
                                        </p:tav>
                                        <p:tav tm="100000">
                                          <p:val>
                                            <p:strVal val="#ppt_x"/>
                                          </p:val>
                                        </p:tav>
                                      </p:tavLst>
                                    </p:anim>
                                    <p:anim calcmode="lin" valueType="num">
                                      <p:cBhvr additive="base">
                                        <p:cTn id="13" dur="500" fill="hold"/>
                                        <p:tgtEl>
                                          <p:spTgt spid="307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2000"/>
                                        <p:tgtEl>
                                          <p:spTgt spid="3078"/>
                                        </p:tgtEl>
                                      </p:cBhvr>
                                    </p:animEffect>
                                  </p:childTnLst>
                                </p:cTn>
                              </p:par>
                            </p:childTnLst>
                          </p:cTn>
                        </p:par>
                        <p:par>
                          <p:cTn id="18" fill="hold" nodeType="afterGroup">
                            <p:stCondLst>
                              <p:cond delay="3000"/>
                            </p:stCondLst>
                            <p:childTnLst>
                              <p:par>
                                <p:cTn id="19" presetID="29" presetClass="entr" presetSubtype="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p:cTn id="21" dur="1000" fill="hold"/>
                                        <p:tgtEl>
                                          <p:spTgt spid="3080"/>
                                        </p:tgtEl>
                                        <p:attrNameLst>
                                          <p:attrName>ppt_x</p:attrName>
                                        </p:attrNameLst>
                                      </p:cBhvr>
                                      <p:tavLst>
                                        <p:tav tm="0">
                                          <p:val>
                                            <p:strVal val="#ppt_x-.2"/>
                                          </p:val>
                                        </p:tav>
                                        <p:tav tm="100000">
                                          <p:val>
                                            <p:strVal val="#ppt_x"/>
                                          </p:val>
                                        </p:tav>
                                      </p:tavLst>
                                    </p:anim>
                                    <p:anim calcmode="lin" valueType="num">
                                      <p:cBhvr>
                                        <p:cTn id="22"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080"/>
                                        </p:tgtEl>
                                      </p:cBhvr>
                                    </p:animEffect>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3083"/>
                                        </p:tgtEl>
                                        <p:attrNameLst>
                                          <p:attrName>style.visibility</p:attrName>
                                        </p:attrNameLst>
                                      </p:cBhvr>
                                      <p:to>
                                        <p:strVal val="visible"/>
                                      </p:to>
                                    </p:set>
                                    <p:anim calcmode="lin" valueType="num">
                                      <p:cBhvr>
                                        <p:cTn id="27" dur="1000" fill="hold"/>
                                        <p:tgtEl>
                                          <p:spTgt spid="3083"/>
                                        </p:tgtEl>
                                        <p:attrNameLst>
                                          <p:attrName>ppt_x</p:attrName>
                                        </p:attrNameLst>
                                      </p:cBhvr>
                                      <p:tavLst>
                                        <p:tav tm="0">
                                          <p:val>
                                            <p:strVal val="#ppt_x-.2"/>
                                          </p:val>
                                        </p:tav>
                                        <p:tav tm="100000">
                                          <p:val>
                                            <p:strVal val="#ppt_x"/>
                                          </p:val>
                                        </p:tav>
                                      </p:tavLst>
                                    </p:anim>
                                    <p:anim calcmode="lin" valueType="num">
                                      <p:cBhvr>
                                        <p:cTn id="28"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83"/>
                                        </p:tgtEl>
                                      </p:cBhvr>
                                    </p:animEffect>
                                  </p:childTnLst>
                                </p:cTn>
                              </p:par>
                            </p:childTnLst>
                          </p:cTn>
                        </p:par>
                        <p:par>
                          <p:cTn id="30" fill="hold" nodeType="afterGroup">
                            <p:stCondLst>
                              <p:cond delay="5000"/>
                            </p:stCondLst>
                            <p:childTnLst>
                              <p:par>
                                <p:cTn id="31" presetID="29" presetClass="entr" presetSubtype="0" fill="hold" nodeType="afterEffect">
                                  <p:stCondLst>
                                    <p:cond delay="0"/>
                                  </p:stCondLst>
                                  <p:childTnLst>
                                    <p:set>
                                      <p:cBhvr>
                                        <p:cTn id="32" dur="1" fill="hold">
                                          <p:stCondLst>
                                            <p:cond delay="0"/>
                                          </p:stCondLst>
                                        </p:cTn>
                                        <p:tgtEl>
                                          <p:spTgt spid="3081"/>
                                        </p:tgtEl>
                                        <p:attrNameLst>
                                          <p:attrName>style.visibility</p:attrName>
                                        </p:attrNameLst>
                                      </p:cBhvr>
                                      <p:to>
                                        <p:strVal val="visible"/>
                                      </p:to>
                                    </p:set>
                                    <p:anim calcmode="lin" valueType="num">
                                      <p:cBhvr>
                                        <p:cTn id="33" dur="1000" fill="hold"/>
                                        <p:tgtEl>
                                          <p:spTgt spid="3081"/>
                                        </p:tgtEl>
                                        <p:attrNameLst>
                                          <p:attrName>ppt_x</p:attrName>
                                        </p:attrNameLst>
                                      </p:cBhvr>
                                      <p:tavLst>
                                        <p:tav tm="0">
                                          <p:val>
                                            <p:strVal val="#ppt_x-.2"/>
                                          </p:val>
                                        </p:tav>
                                        <p:tav tm="100000">
                                          <p:val>
                                            <p:strVal val="#ppt_x"/>
                                          </p:val>
                                        </p:tav>
                                      </p:tavLst>
                                    </p:anim>
                                    <p:anim calcmode="lin" valueType="num">
                                      <p:cBhvr>
                                        <p:cTn id="34"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1"/>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3085"/>
                                        </p:tgtEl>
                                        <p:attrNameLst>
                                          <p:attrName>style.visibility</p:attrName>
                                        </p:attrNameLst>
                                      </p:cBhvr>
                                      <p:to>
                                        <p:strVal val="visible"/>
                                      </p:to>
                                    </p:set>
                                    <p:anim calcmode="lin" valueType="num">
                                      <p:cBhvr>
                                        <p:cTn id="39" dur="1000" fill="hold"/>
                                        <p:tgtEl>
                                          <p:spTgt spid="3085"/>
                                        </p:tgtEl>
                                        <p:attrNameLst>
                                          <p:attrName>ppt_x</p:attrName>
                                        </p:attrNameLst>
                                      </p:cBhvr>
                                      <p:tavLst>
                                        <p:tav tm="0">
                                          <p:val>
                                            <p:strVal val="#ppt_x-.2"/>
                                          </p:val>
                                        </p:tav>
                                        <p:tav tm="100000">
                                          <p:val>
                                            <p:strVal val="#ppt_x"/>
                                          </p:val>
                                        </p:tav>
                                      </p:tavLst>
                                    </p:anim>
                                    <p:anim calcmode="lin" valueType="num">
                                      <p:cBhvr>
                                        <p:cTn id="40" dur="1000" fill="hold"/>
                                        <p:tgtEl>
                                          <p:spTgt spid="308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1378744" y="2451894"/>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dirty="0" smtClean="0">
                <a:latin typeface="Times New Roman" panose="02020603050405020304" pitchFamily="18" charset="0"/>
                <a:cs typeface="Times New Roman" panose="02020603050405020304" pitchFamily="18" charset="0"/>
              </a:rPr>
              <a:t>Mục đích: kể lại một truyền thuyết.   </a:t>
            </a:r>
            <a:endParaRPr lang="zh-CN" altLang="en-US" sz="3200" dirty="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1266176" y="3592224"/>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dirty="0" smtClean="0">
                <a:latin typeface="Times New Roman" panose="02020603050405020304" pitchFamily="18" charset="0"/>
                <a:cs typeface="Times New Roman" panose="02020603050405020304" pitchFamily="18" charset="0"/>
              </a:rPr>
              <a:t>Người nghe: thầy cô và cả lớp.   </a:t>
            </a:r>
            <a:endParaRPr lang="zh-CN"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792990" y="699294"/>
            <a:ext cx="7335663" cy="742511"/>
          </a:xfrm>
          <a:prstGeom prst="rect">
            <a:avLst/>
          </a:prstGeom>
        </p:spPr>
        <p:txBody>
          <a:bodyPr wrap="none">
            <a:spAutoFit/>
          </a:bodyPr>
          <a:lstStyle/>
          <a:p>
            <a:pPr marL="0" marR="0" algn="just">
              <a:lnSpc>
                <a:spcPct val="150000"/>
              </a:lnSpc>
              <a:spcBef>
                <a:spcPts val="0"/>
              </a:spcBef>
              <a:spcAft>
                <a:spcPts val="0"/>
              </a:spcAft>
            </a:pPr>
            <a:r>
              <a:rPr lang="vi-VN" sz="3200" b="1" kern="100" dirty="0">
                <a:latin typeface="Times New Roman" panose="02020603050405020304" pitchFamily="18" charset="0"/>
                <a:ea typeface="SimSun" panose="02010600030101010101" pitchFamily="2" charset="-122"/>
              </a:rPr>
              <a:t>a. Xác định mục đích nói </a:t>
            </a:r>
            <a:r>
              <a:rPr lang="vi-VN" sz="3200" b="1" kern="100" dirty="0" smtClean="0">
                <a:latin typeface="Times New Roman" panose="02020603050405020304" pitchFamily="18" charset="0"/>
                <a:ea typeface="SimSun" panose="02010600030101010101" pitchFamily="2" charset="-122"/>
              </a:rPr>
              <a:t>và người </a:t>
            </a:r>
            <a:r>
              <a:rPr lang="vi-VN" sz="3200" b="1" kern="100" dirty="0" smtClean="0">
                <a:latin typeface="Times New Roman" panose="02020603050405020304" pitchFamily="18" charset="0"/>
                <a:ea typeface="SimSun" panose="02010600030101010101" pitchFamily="2" charset="-122"/>
              </a:rPr>
              <a:t>nghe</a:t>
            </a:r>
            <a:endParaRPr lang="vi-VN" sz="3200" b="1" kern="100" dirty="0">
              <a:latin typeface="Times New Roman" panose="02020603050405020304" pitchFamily="18" charset="0"/>
              <a:ea typeface="SimSun"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dirty="0">
                <a:latin typeface="Times New Roman" panose="02020603050405020304" pitchFamily="18" charset="0"/>
                <a:ea typeface="SimSun" panose="02010600030101010101" pitchFamily="2" charset="-122"/>
              </a:rPr>
              <a:t>b.  Chuẩn bị nội dung nói và tập </a:t>
            </a:r>
            <a:r>
              <a:rPr lang="vi-VN" sz="3200" b="1" kern="100" dirty="0" smtClean="0">
                <a:latin typeface="Times New Roman" panose="02020603050405020304" pitchFamily="18" charset="0"/>
                <a:ea typeface="SimSun" panose="02010600030101010101" pitchFamily="2" charset="-122"/>
              </a:rPr>
              <a:t>luyện</a:t>
            </a:r>
            <a:endParaRPr lang="vi-VN" sz="3200" b="1" kern="100" dirty="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Nên chọn truyền thuyết mà em yêu thích, có nội dung hấp dẫn, giàu ý nghĩa, có độ dài vừa phải. </a:t>
            </a:r>
          </a:p>
        </p:txBody>
      </p:sp>
      <p:sp>
        <p:nvSpPr>
          <p:cNvPr id="9" name="Rectangle 8"/>
          <p:cNvSpPr/>
          <p:nvPr/>
        </p:nvSpPr>
        <p:spPr>
          <a:xfrm>
            <a:off x="6407944" y="5727839"/>
            <a:ext cx="7163803" cy="1477328"/>
          </a:xfrm>
          <a:prstGeom prst="rect">
            <a:avLst/>
          </a:prstGeom>
        </p:spPr>
        <p:txBody>
          <a:bodyPr wrap="square">
            <a:spAutoFit/>
          </a:bodyPr>
          <a:lstStyle/>
          <a:p>
            <a:pPr lvl="0" algn="just"/>
            <a:r>
              <a:rPr lang="en-US" smtClean="0">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Nếu được chỉ định kể lại một truyền thuyết cụ thể, hãy đọc </a:t>
            </a:r>
            <a:r>
              <a:rPr lang="vi-VN">
                <a:solidFill>
                  <a:srgbClr val="333333"/>
                </a:solidFill>
                <a:latin typeface="Times New Roman" panose="02020603050405020304" pitchFamily="18" charset="0"/>
                <a:cs typeface="Times New Roman" panose="02020603050405020304" pitchFamily="18" charset="0"/>
              </a:rPr>
              <a:t>kĩ để nắm được các sự kiện, chi tiết tiêu biểu.</a:t>
            </a:r>
          </a:p>
        </p:txBody>
      </p:sp>
      <p:pic>
        <p:nvPicPr>
          <p:cNvPr id="3" name="Picture 2"/>
          <p:cNvPicPr>
            <a:picLocks noChangeAspect="1"/>
          </p:cNvPicPr>
          <p:nvPr/>
        </p:nvPicPr>
        <p:blipFill>
          <a:blip r:embed="rId6"/>
          <a:stretch>
            <a:fillRect/>
          </a:stretch>
        </p:blipFill>
        <p:spPr>
          <a:xfrm>
            <a:off x="13930313" y="5224878"/>
            <a:ext cx="2847975"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193507" y="7426104"/>
            <a:ext cx="2571750" cy="1771650"/>
          </a:xfrm>
          <a:prstGeom prst="rect">
            <a:avLst/>
          </a:prstGeom>
        </p:spPr>
      </p:pic>
    </p:spTree>
    <p:extLst>
      <p:ext uri="{BB962C8B-B14F-4D97-AF65-F5344CB8AC3E}">
        <p14:creationId xmlns:p14="http://schemas.microsoft.com/office/powerpoint/2010/main" val="12358263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smtClean="0">
                <a:latin typeface="Times New Roman" panose="02020603050405020304" pitchFamily="18" charset="0"/>
                <a:cs typeface="Times New Roman" panose="02020603050405020304" pitchFamily="18" charset="0"/>
              </a:rPr>
              <a:t>* Chuẩn </a:t>
            </a:r>
            <a:r>
              <a:rPr lang="en-US" altLang="zh-CN" sz="3200">
                <a:latin typeface="Times New Roman" panose="02020603050405020304" pitchFamily="18" charset="0"/>
                <a:cs typeface="Times New Roman" panose="02020603050405020304" pitchFamily="18" charset="0"/>
              </a:rPr>
              <a:t>bị nội dung </a:t>
            </a:r>
            <a:r>
              <a:rPr lang="en-US" altLang="zh-CN" sz="3200" smtClean="0">
                <a:latin typeface="Times New Roman" panose="02020603050405020304" pitchFamily="18" charset="0"/>
                <a:cs typeface="Times New Roman" panose="02020603050405020304" pitchFamily="18" charset="0"/>
              </a:rPr>
              <a:t>nói: </a:t>
            </a:r>
            <a:endParaRPr lang="zh-CN" altLang="en-US" sz="3200">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3200">
                <a:latin typeface="Times New Roman" panose="02020603050405020304" pitchFamily="18" charset="0"/>
                <a:cs typeface="Times New Roman" panose="02020603050405020304" pitchFamily="18" charset="0"/>
              </a:rPr>
              <a:t>– Chọn truyền thuyết và ngôi kể:</a:t>
            </a:r>
          </a:p>
        </p:txBody>
      </p:sp>
      <p:sp>
        <p:nvSpPr>
          <p:cNvPr id="8" name="Rectangle 7"/>
          <p:cNvSpPr/>
          <p:nvPr/>
        </p:nvSpPr>
        <p:spPr>
          <a:xfrm>
            <a:off x="380072" y="154705"/>
            <a:ext cx="6882012" cy="830997"/>
          </a:xfrm>
          <a:prstGeom prst="rect">
            <a:avLst/>
          </a:prstGeom>
        </p:spPr>
        <p:txBody>
          <a:bodyPr wrap="none">
            <a:spAutoFit/>
          </a:bodyPr>
          <a:lstStyle/>
          <a:p>
            <a:pPr marL="0" marR="0" algn="just">
              <a:lnSpc>
                <a:spcPct val="150000"/>
              </a:lnSpc>
              <a:spcBef>
                <a:spcPts val="0"/>
              </a:spcBef>
              <a:spcAft>
                <a:spcPts val="0"/>
              </a:spcAft>
            </a:pPr>
            <a:r>
              <a:rPr lang="vi-VN" sz="3200" b="1" kern="100">
                <a:latin typeface="Times New Roman" panose="02020603050405020304" pitchFamily="18" charset="0"/>
                <a:ea typeface="SimSun" panose="02010600030101010101" pitchFamily="2" charset="-122"/>
              </a:rPr>
              <a:t>b.  Chuẩn bị nội dung nói và tập </a:t>
            </a:r>
            <a:r>
              <a:rPr lang="vi-VN" sz="3200" b="1" kern="100" smtClean="0">
                <a:latin typeface="Times New Roman" panose="02020603050405020304" pitchFamily="18" charset="0"/>
                <a:ea typeface="SimSun" panose="02010600030101010101" pitchFamily="2" charset="-122"/>
              </a:rPr>
              <a:t>luyện</a:t>
            </a:r>
            <a:endParaRPr lang="vi-VN" sz="3200" b="1" kern="100">
              <a:latin typeface="Times New Roman" panose="02020603050405020304" pitchFamily="18" charset="0"/>
              <a:ea typeface="SimSun" panose="02010600030101010101" pitchFamily="2" charset="-122"/>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lang="vi-VN">
                <a:solidFill>
                  <a:srgbClr val="333333"/>
                </a:solidFill>
                <a:latin typeface="Times New Roman" panose="02020603050405020304" pitchFamily="18" charset="0"/>
                <a:cs typeface="Times New Roman" panose="02020603050405020304" pitchFamily="18" charset="0"/>
              </a:rPr>
              <a:t>+ Chọn ngôi kể là ngôi thứ ba (giống như ở truyền thuyết mà em đã đọc hoặc đã nghe).</a:t>
            </a:r>
          </a:p>
        </p:txBody>
      </p:sp>
      <p:pic>
        <p:nvPicPr>
          <p:cNvPr id="3" name="Picture 2"/>
          <p:cNvPicPr>
            <a:picLocks noChangeAspect="1"/>
          </p:cNvPicPr>
          <p:nvPr/>
        </p:nvPicPr>
        <p:blipFill>
          <a:blip r:embed="rId6"/>
          <a:stretch>
            <a:fillRect/>
          </a:stretch>
        </p:blipFill>
        <p:spPr>
          <a:xfrm>
            <a:off x="13420725" y="5139910"/>
            <a:ext cx="3198019" cy="2765010"/>
          </a:xfrm>
          <a:prstGeom prst="rect">
            <a:avLst/>
          </a:prstGeom>
        </p:spPr>
      </p:pic>
      <p:pic>
        <p:nvPicPr>
          <p:cNvPr id="4" name="Picture 3"/>
          <p:cNvPicPr>
            <a:picLocks noChangeAspect="1"/>
          </p:cNvPicPr>
          <p:nvPr/>
        </p:nvPicPr>
        <p:blipFill>
          <a:blip r:embed="rId7"/>
          <a:stretch>
            <a:fillRect/>
          </a:stretch>
        </p:blipFill>
        <p:spPr>
          <a:xfrm>
            <a:off x="9236869" y="6753707"/>
            <a:ext cx="3571875" cy="2444047"/>
          </a:xfrm>
          <a:prstGeom prst="rect">
            <a:avLst/>
          </a:prstGeom>
        </p:spPr>
      </p:pic>
      <p:pic>
        <p:nvPicPr>
          <p:cNvPr id="5" name="Picture 4"/>
          <p:cNvPicPr>
            <a:picLocks noChangeAspect="1"/>
          </p:cNvPicPr>
          <p:nvPr/>
        </p:nvPicPr>
        <p:blipFill>
          <a:blip r:embed="rId8"/>
          <a:stretch>
            <a:fillRect/>
          </a:stretch>
        </p:blipFill>
        <p:spPr>
          <a:xfrm>
            <a:off x="5494462" y="5323760"/>
            <a:ext cx="3380943" cy="2329094"/>
          </a:xfrm>
          <a:prstGeom prst="rect">
            <a:avLst/>
          </a:prstGeom>
        </p:spPr>
      </p:pic>
    </p:spTree>
    <p:extLst>
      <p:ext uri="{BB962C8B-B14F-4D97-AF65-F5344CB8AC3E}">
        <p14:creationId xmlns:p14="http://schemas.microsoft.com/office/powerpoint/2010/main" val="42881008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407944" y="3489968"/>
            <a:ext cx="7150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Tóm tắt câu chuyện: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477328"/>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G</a:t>
            </a:r>
            <a:r>
              <a:rPr lang="vi-VN" smtClean="0">
                <a:solidFill>
                  <a:srgbClr val="333333"/>
                </a:solidFill>
                <a:latin typeface="Times New Roman" panose="02020603050405020304" pitchFamily="18" charset="0"/>
                <a:cs typeface="Times New Roman" panose="02020603050405020304" pitchFamily="18" charset="0"/>
              </a:rPr>
              <a:t>hi </a:t>
            </a:r>
            <a:r>
              <a:rPr lang="vi-VN">
                <a:solidFill>
                  <a:srgbClr val="333333"/>
                </a:solidFill>
                <a:latin typeface="Times New Roman" panose="02020603050405020304" pitchFamily="18" charset="0"/>
                <a:cs typeface="Times New Roman" panose="02020603050405020304" pitchFamily="18" charset="0"/>
              </a:rPr>
              <a:t>các sự việc chính của câu chuyện theo một trật tự hợp </a:t>
            </a:r>
            <a:r>
              <a:rPr lang="vi-VN" smtClean="0">
                <a:solidFill>
                  <a:srgbClr val="333333"/>
                </a:solidFill>
                <a:latin typeface="Times New Roman" panose="02020603050405020304" pitchFamily="18" charset="0"/>
                <a:cs typeface="Times New Roman" panose="02020603050405020304" pitchFamily="18" charset="0"/>
              </a:rPr>
              <a:t>lí</a:t>
            </a:r>
            <a:r>
              <a:rPr lang="en-US">
                <a:solidFill>
                  <a:srgbClr val="333333"/>
                </a:solidFill>
                <a:latin typeface="Times New Roman" panose="02020603050405020304" pitchFamily="18" charset="0"/>
                <a:cs typeface="Times New Roman" panose="02020603050405020304" pitchFamily="18" charset="0"/>
              </a:rPr>
              <a:t> </a:t>
            </a:r>
            <a:r>
              <a:rPr lang="vi-VN" smtClean="0">
                <a:solidFill>
                  <a:srgbClr val="333333"/>
                </a:solidFill>
                <a:latin typeface="Times New Roman" panose="02020603050405020304" pitchFamily="18" charset="0"/>
                <a:cs typeface="Times New Roman" panose="02020603050405020304" pitchFamily="18" charset="0"/>
              </a:rPr>
              <a:t>để </a:t>
            </a:r>
            <a:r>
              <a:rPr lang="vi-VN">
                <a:solidFill>
                  <a:srgbClr val="333333"/>
                </a:solidFill>
                <a:latin typeface="Times New Roman" panose="02020603050405020304" pitchFamily="18" charset="0"/>
                <a:cs typeface="Times New Roman" panose="02020603050405020304" pitchFamily="18" charset="0"/>
              </a:rPr>
              <a:t>dễ dàng ghi nhớ và kể lại.</a:t>
            </a:r>
          </a:p>
        </p:txBody>
      </p:sp>
      <p:sp>
        <p:nvSpPr>
          <p:cNvPr id="9" name="Rectangle 8"/>
          <p:cNvSpPr/>
          <p:nvPr/>
        </p:nvSpPr>
        <p:spPr>
          <a:xfrm>
            <a:off x="6476121" y="582619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T</a:t>
            </a:r>
            <a:r>
              <a:rPr lang="vi-VN" smtClean="0">
                <a:solidFill>
                  <a:srgbClr val="333333"/>
                </a:solidFill>
                <a:latin typeface="Times New Roman" panose="02020603050405020304" pitchFamily="18" charset="0"/>
                <a:cs typeface="Times New Roman" panose="02020603050405020304" pitchFamily="18" charset="0"/>
              </a:rPr>
              <a:t>rình </a:t>
            </a:r>
            <a:r>
              <a:rPr lang="vi-VN">
                <a:solidFill>
                  <a:srgbClr val="333333"/>
                </a:solidFill>
                <a:latin typeface="Times New Roman" panose="02020603050405020304" pitchFamily="18" charset="0"/>
                <a:cs typeface="Times New Roman" panose="02020603050405020304" pitchFamily="18" charset="0"/>
              </a:rPr>
              <a:t>tự thời gian trước – sau, quan hệ nguyên nhân – kết quả</a:t>
            </a:r>
            <a:endPar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390438" y="6877518"/>
            <a:ext cx="3571875" cy="2444047"/>
          </a:xfrm>
          <a:prstGeom prst="rect">
            <a:avLst/>
          </a:prstGeom>
        </p:spPr>
      </p:pic>
      <p:pic>
        <p:nvPicPr>
          <p:cNvPr id="5" name="Picture 4"/>
          <p:cNvPicPr>
            <a:picLocks noChangeAspect="1"/>
          </p:cNvPicPr>
          <p:nvPr/>
        </p:nvPicPr>
        <p:blipFill>
          <a:blip r:embed="rId8"/>
          <a:stretch>
            <a:fillRect/>
          </a:stretch>
        </p:blipFill>
        <p:spPr>
          <a:xfrm>
            <a:off x="8042567" y="7213716"/>
            <a:ext cx="2571750" cy="1771650"/>
          </a:xfrm>
          <a:prstGeom prst="rect">
            <a:avLst/>
          </a:prstGeom>
        </p:spPr>
      </p:pic>
    </p:spTree>
    <p:extLst>
      <p:ext uri="{BB962C8B-B14F-4D97-AF65-F5344CB8AC3E}">
        <p14:creationId xmlns:p14="http://schemas.microsoft.com/office/powerpoint/2010/main" val="32777321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7420" y="-88143"/>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6103144" y="2796997"/>
            <a:ext cx="480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marL="0" marR="0" lvl="0" indent="0" algn="l" defTabSz="1500188" rtl="0" eaLnBrk="1" fontAlgn="base" latinLnBrk="0" hangingPunct="1">
              <a:lnSpc>
                <a:spcPct val="100000"/>
              </a:lnSpc>
              <a:spcBef>
                <a:spcPct val="50000"/>
              </a:spcBef>
              <a:spcAft>
                <a:spcPct val="0"/>
              </a:spcAft>
              <a:buClrTx/>
              <a:buSzTx/>
              <a:buFontTx/>
              <a:buNone/>
              <a:tabLst/>
              <a:defRPr/>
            </a:pP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 Chuẩn </a:t>
            </a:r>
            <a:r>
              <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bị nội dung </a:t>
            </a:r>
            <a:r>
              <a:rPr kumimoji="0" lang="en-US" altLang="zh-CN" sz="3200" b="0" i="0" u="none" strike="noStrike" kern="1200" cap="none" spc="0" normalizeH="0" baseline="0" noProof="0" smtClean="0">
                <a:ln>
                  <a:noFill/>
                </a:ln>
                <a:solidFill>
                  <a:srgbClr val="000000"/>
                </a:solidFill>
                <a:effectLst/>
                <a:uLnTx/>
                <a:uFillTx/>
                <a:latin typeface="Times New Roman" panose="02020603050405020304" pitchFamily="18" charset="0"/>
                <a:ea typeface="宋体" charset="-122"/>
                <a:cs typeface="Times New Roman" panose="02020603050405020304" pitchFamily="18" charset="0"/>
              </a:rPr>
              <a:t>nói: </a:t>
            </a:r>
            <a:endParaRPr kumimoji="0" lang="zh-CN" altLang="en-US"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7" name="Text Box 7"/>
          <p:cNvSpPr txBox="1">
            <a:spLocks noChangeArrowheads="1"/>
          </p:cNvSpPr>
          <p:nvPr/>
        </p:nvSpPr>
        <p:spPr bwMode="auto">
          <a:xfrm>
            <a:off x="6204096" y="3308131"/>
            <a:ext cx="71508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lvl="0" eaLnBrk="1" hangingPunct="1">
              <a:spcBef>
                <a:spcPct val="50000"/>
              </a:spcBef>
            </a:pPr>
            <a:r>
              <a:rPr lang="en-US" altLang="zh-CN" sz="3200">
                <a:solidFill>
                  <a:srgbClr val="000000"/>
                </a:solidFill>
                <a:latin typeface="Times New Roman" panose="02020603050405020304" pitchFamily="18" charset="0"/>
                <a:cs typeface="Times New Roman" panose="02020603050405020304" pitchFamily="18" charset="0"/>
              </a:rPr>
              <a:t>– Xác định từ ngữ then chốt và giọng kể thích hợp: </a:t>
            </a:r>
            <a:endParaRPr kumimoji="0" lang="en-US" altLang="zh-CN" sz="3200" b="0" i="0" u="none" strike="noStrike" kern="1200" cap="none" spc="0" normalizeH="0" baseline="0" noProof="0">
              <a:ln>
                <a:noFill/>
              </a:ln>
              <a:solidFill>
                <a:srgbClr val="000000"/>
              </a:solidFill>
              <a:effectLst/>
              <a:uLnTx/>
              <a:uFillTx/>
              <a:latin typeface="Times New Roman" panose="02020603050405020304" pitchFamily="18" charset="0"/>
              <a:ea typeface="宋体" charset="-122"/>
              <a:cs typeface="Times New Roman" panose="02020603050405020304" pitchFamily="18" charset="0"/>
            </a:endParaRPr>
          </a:p>
        </p:txBody>
      </p:sp>
      <p:sp>
        <p:nvSpPr>
          <p:cNvPr id="8" name="Rectangle 7"/>
          <p:cNvSpPr/>
          <p:nvPr/>
        </p:nvSpPr>
        <p:spPr>
          <a:xfrm>
            <a:off x="380072" y="154705"/>
            <a:ext cx="6882012" cy="830997"/>
          </a:xfrm>
          <a:prstGeom prst="rect">
            <a:avLst/>
          </a:prstGeom>
        </p:spPr>
        <p:txBody>
          <a:bodyPr wrap="none">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rPr>
              <a:t>b.  Chuẩn bị nội dung nói và tập </a:t>
            </a:r>
            <a:r>
              <a:rPr kumimoji="0" lang="vi-VN" sz="3200" b="1" i="0" u="none" strike="noStrike" kern="1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mn-cs"/>
              </a:rPr>
              <a:t>luyện</a:t>
            </a:r>
            <a:endParaRPr kumimoji="0" lang="vi-VN" sz="3200" b="1"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
        <p:nvSpPr>
          <p:cNvPr id="2" name="Rectangle 1"/>
          <p:cNvSpPr/>
          <p:nvPr/>
        </p:nvSpPr>
        <p:spPr>
          <a:xfrm>
            <a:off x="6395035" y="4182939"/>
            <a:ext cx="7163803" cy="1015663"/>
          </a:xfrm>
          <a:prstGeom prst="rect">
            <a:avLst/>
          </a:prstGeom>
        </p:spPr>
        <p:txBody>
          <a:bodyPr wrap="square">
            <a:spAutoFit/>
          </a:bodyPr>
          <a:lstStyle/>
          <a:p>
            <a:pPr lvl="0" algn="just"/>
            <a:r>
              <a:rPr kumimoji="0" lang="vi-VN" sz="3000" b="0" i="0" u="none" strike="noStrike" kern="1200" cap="none" spc="0" normalizeH="0" baseline="0" noProof="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Nhớ </a:t>
            </a:r>
            <a:r>
              <a:rPr lang="en-US">
                <a:solidFill>
                  <a:srgbClr val="333333"/>
                </a:solidFill>
                <a:latin typeface="Times New Roman" panose="02020603050405020304" pitchFamily="18" charset="0"/>
                <a:cs typeface="Times New Roman" panose="02020603050405020304" pitchFamily="18" charset="0"/>
              </a:rPr>
              <a:t>chính xác các từ ngữ chỉ thời gian, địa điểm diễn ra câu chuyện; </a:t>
            </a:r>
          </a:p>
        </p:txBody>
      </p:sp>
      <p:sp>
        <p:nvSpPr>
          <p:cNvPr id="9" name="Rectangle 8"/>
          <p:cNvSpPr/>
          <p:nvPr/>
        </p:nvSpPr>
        <p:spPr>
          <a:xfrm>
            <a:off x="6476121" y="5198602"/>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Xác </a:t>
            </a:r>
            <a:r>
              <a:rPr lang="en-US">
                <a:solidFill>
                  <a:srgbClr val="333333"/>
                </a:solidFill>
                <a:latin typeface="Times New Roman" panose="02020603050405020304" pitchFamily="18" charset="0"/>
                <a:cs typeface="Times New Roman" panose="02020603050405020304" pitchFamily="18" charset="0"/>
              </a:rPr>
              <a:t>định đúng những lời nói quan trọng của nhân vật để không bỏ qua khi kể lại; </a:t>
            </a:r>
          </a:p>
        </p:txBody>
      </p:sp>
      <p:pic>
        <p:nvPicPr>
          <p:cNvPr id="3" name="Picture 2"/>
          <p:cNvPicPr>
            <a:picLocks noChangeAspect="1"/>
          </p:cNvPicPr>
          <p:nvPr/>
        </p:nvPicPr>
        <p:blipFill>
          <a:blip r:embed="rId6"/>
          <a:stretch>
            <a:fillRect/>
          </a:stretch>
        </p:blipFill>
        <p:spPr>
          <a:xfrm>
            <a:off x="13800722" y="5334532"/>
            <a:ext cx="2847975" cy="2765010"/>
          </a:xfrm>
          <a:prstGeom prst="rect">
            <a:avLst/>
          </a:prstGeom>
        </p:spPr>
      </p:pic>
      <p:pic>
        <p:nvPicPr>
          <p:cNvPr id="4" name="Picture 3"/>
          <p:cNvPicPr>
            <a:picLocks noChangeAspect="1"/>
          </p:cNvPicPr>
          <p:nvPr/>
        </p:nvPicPr>
        <p:blipFill>
          <a:blip r:embed="rId7"/>
          <a:stretch>
            <a:fillRect/>
          </a:stretch>
        </p:blipFill>
        <p:spPr>
          <a:xfrm>
            <a:off x="10217944" y="7245100"/>
            <a:ext cx="3133474" cy="2144072"/>
          </a:xfrm>
          <a:prstGeom prst="rect">
            <a:avLst/>
          </a:prstGeom>
        </p:spPr>
      </p:pic>
      <p:pic>
        <p:nvPicPr>
          <p:cNvPr id="5" name="Picture 4"/>
          <p:cNvPicPr>
            <a:picLocks noChangeAspect="1"/>
          </p:cNvPicPr>
          <p:nvPr/>
        </p:nvPicPr>
        <p:blipFill>
          <a:blip r:embed="rId8"/>
          <a:stretch>
            <a:fillRect/>
          </a:stretch>
        </p:blipFill>
        <p:spPr>
          <a:xfrm>
            <a:off x="6643186" y="7450404"/>
            <a:ext cx="2571750" cy="1771650"/>
          </a:xfrm>
          <a:prstGeom prst="rect">
            <a:avLst/>
          </a:prstGeom>
        </p:spPr>
      </p:pic>
      <p:sp>
        <p:nvSpPr>
          <p:cNvPr id="13" name="Rectangle 12"/>
          <p:cNvSpPr/>
          <p:nvPr/>
        </p:nvSpPr>
        <p:spPr>
          <a:xfrm>
            <a:off x="6475785" y="6214265"/>
            <a:ext cx="7163803" cy="1015663"/>
          </a:xfrm>
          <a:prstGeom prst="rect">
            <a:avLst/>
          </a:prstGeom>
        </p:spPr>
        <p:txBody>
          <a:bodyPr wrap="square">
            <a:spAutoFit/>
          </a:bodyPr>
          <a:lstStyle/>
          <a:p>
            <a:pPr lvl="0" algn="just"/>
            <a:r>
              <a:rPr kumimoji="0" lang="en-US" sz="3000" b="0" i="0" u="none" strike="noStrike" kern="1200" cap="none" spc="0" normalizeH="0" baseline="0" noProof="0" smtClean="0">
                <a:ln>
                  <a:noFill/>
                </a:ln>
                <a:solidFill>
                  <a:srgbClr val="333333"/>
                </a:solidFill>
                <a:effectLst/>
                <a:uLnTx/>
                <a:uFillTx/>
                <a:latin typeface="Times New Roman" panose="02020603050405020304" pitchFamily="18" charset="0"/>
                <a:ea typeface="宋体" charset="-122"/>
                <a:cs typeface="Times New Roman" panose="02020603050405020304" pitchFamily="18" charset="0"/>
              </a:rPr>
              <a:t>+ </a:t>
            </a:r>
            <a:r>
              <a:rPr lang="en-US" smtClean="0">
                <a:solidFill>
                  <a:srgbClr val="333333"/>
                </a:solidFill>
                <a:latin typeface="Times New Roman" panose="02020603050405020304" pitchFamily="18" charset="0"/>
                <a:cs typeface="Times New Roman" panose="02020603050405020304" pitchFamily="18" charset="0"/>
              </a:rPr>
              <a:t>Chọn </a:t>
            </a:r>
            <a:r>
              <a:rPr lang="en-US">
                <a:solidFill>
                  <a:srgbClr val="333333"/>
                </a:solidFill>
                <a:latin typeface="Times New Roman" panose="02020603050405020304" pitchFamily="18" charset="0"/>
                <a:cs typeface="Times New Roman" panose="02020603050405020304" pitchFamily="18" charset="0"/>
              </a:rPr>
              <a:t>giọng kể phù hợp với nội dung của câu chuyện (sôi nổi, hào hứng, trầm lắng</a:t>
            </a:r>
            <a:r>
              <a:rPr lang="en-US" smtClean="0">
                <a:solidFill>
                  <a:srgbClr val="333333"/>
                </a:solidFill>
                <a:latin typeface="Times New Roman" panose="02020603050405020304" pitchFamily="18" charset="0"/>
                <a:cs typeface="Times New Roman" panose="02020603050405020304" pitchFamily="18" charset="0"/>
              </a:rPr>
              <a:t>,…)</a:t>
            </a:r>
            <a:endParaRPr lang="en-US">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74148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Vertical)">
                                      <p:cBhvr>
                                        <p:cTn id="12" dur="500"/>
                                        <p:tgtEl>
                                          <p:spTgt spid="41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barn(inVertical)">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7" grpId="0"/>
      <p:bldP spid="8" grpId="0"/>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213" y="-3175"/>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7235753" y="4966494"/>
            <a:ext cx="6497613" cy="1717778"/>
          </a:xfrm>
          <a:prstGeom prst="rect">
            <a:avLst/>
          </a:prstGeom>
          <a:noFill/>
        </p:spPr>
        <p:txBody>
          <a:bodyPr wrap="none" rtlCol="0">
            <a:spAutoFit/>
          </a:bodyPr>
          <a:lstStyle/>
          <a:p>
            <a:pPr>
              <a:lnSpc>
                <a:spcPct val="150000"/>
              </a:lnSpc>
            </a:pPr>
            <a:r>
              <a:rPr lang="en-US" altLang="zh-CN" sz="8000" b="1" spc="160" dirty="0" smtClean="0">
                <a:solidFill>
                  <a:srgbClr val="7AC6FF"/>
                </a:solidFill>
                <a:latin typeface="Times New Roman" pitchFamily="18" charset="0"/>
                <a:ea typeface="新蒂下午茶基本版" panose="03000600000000000000" charset="-122"/>
                <a:cs typeface="Times New Roman" pitchFamily="18" charset="0"/>
                <a:sym typeface="+mn-lt"/>
              </a:rPr>
              <a:t>KHỞI ĐỘNG</a:t>
            </a:r>
            <a:endParaRPr lang="zh-CN" altLang="en-US" sz="8000" b="1" spc="160" dirty="0">
              <a:solidFill>
                <a:srgbClr val="7AC6FF"/>
              </a:solidFill>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085687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838" y="242094"/>
            <a:ext cx="7018268" cy="830997"/>
          </a:xfrm>
          <a:prstGeom prst="rect">
            <a:avLst/>
          </a:prstGeom>
        </p:spPr>
        <p:txBody>
          <a:bodyPr wrap="none">
            <a:spAutoFit/>
          </a:bodyPr>
          <a:lstStyle/>
          <a:p>
            <a:pPr marL="0" marR="0" algn="just">
              <a:lnSpc>
                <a:spcPct val="150000"/>
              </a:lnSpc>
              <a:spcBef>
                <a:spcPts val="0"/>
              </a:spcBef>
              <a:spcAft>
                <a:spcPts val="0"/>
              </a:spcAft>
            </a:pPr>
            <a:r>
              <a:rPr lang="en-US" sz="3200" b="1" kern="100">
                <a:latin typeface="Times New Roman" panose="02020603050405020304" pitchFamily="18" charset="0"/>
                <a:ea typeface="SimSun" panose="02010600030101010101" pitchFamily="2" charset="-122"/>
              </a:rPr>
              <a:t>b.  Chuẩn bị nội dung nói và tập </a:t>
            </a:r>
            <a:r>
              <a:rPr lang="en-US" sz="3200" b="1" kern="100" smtClean="0">
                <a:latin typeface="Times New Roman" panose="02020603050405020304" pitchFamily="18" charset="0"/>
                <a:ea typeface="SimSun" panose="02010600030101010101" pitchFamily="2" charset="-122"/>
              </a:rPr>
              <a:t>luyện</a:t>
            </a:r>
            <a:endParaRPr lang="en-US" sz="3200" b="1" kern="100">
              <a:effectLst/>
              <a:latin typeface="Times New Roman" panose="02020603050405020304" pitchFamily="18" charset="0"/>
              <a:ea typeface="SimSun" panose="02010600030101010101" pitchFamily="2" charset="-122"/>
            </a:endParaRPr>
          </a:p>
        </p:txBody>
      </p:sp>
      <p:sp>
        <p:nvSpPr>
          <p:cNvPr id="4" name="Rectangle 3"/>
          <p:cNvSpPr/>
          <p:nvPr/>
        </p:nvSpPr>
        <p:spPr>
          <a:xfrm>
            <a:off x="483478" y="1720880"/>
            <a:ext cx="8388350" cy="553998"/>
          </a:xfrm>
          <a:prstGeom prst="rect">
            <a:avLst/>
          </a:prstGeom>
        </p:spPr>
        <p:txBody>
          <a:bodyPr>
            <a:spAutoFit/>
          </a:bodyPr>
          <a:lstStyle/>
          <a:p>
            <a:pPr algn="just"/>
            <a:r>
              <a:rPr lang="vi-VN" smtClean="0">
                <a:latin typeface="Times New Roman" panose="02020603050405020304" pitchFamily="18" charset="0"/>
                <a:cs typeface="Times New Roman" panose="02020603050405020304" pitchFamily="18" charset="0"/>
              </a:rPr>
              <a:t>– </a:t>
            </a:r>
            <a:r>
              <a:rPr lang="vi-VN">
                <a:latin typeface="Times New Roman" panose="02020603050405020304" pitchFamily="18" charset="0"/>
                <a:cs typeface="Times New Roman" panose="02020603050405020304" pitchFamily="18" charset="0"/>
              </a:rPr>
              <a:t>Tập luyện một mình hoặc cùng bạn bè, người thân. </a:t>
            </a:r>
          </a:p>
        </p:txBody>
      </p:sp>
      <p:sp>
        <p:nvSpPr>
          <p:cNvPr id="11" name="Rectangle 10"/>
          <p:cNvSpPr/>
          <p:nvPr/>
        </p:nvSpPr>
        <p:spPr>
          <a:xfrm>
            <a:off x="235744" y="1012269"/>
            <a:ext cx="2387770" cy="830997"/>
          </a:xfrm>
          <a:prstGeom prst="rect">
            <a:avLst/>
          </a:prstGeom>
        </p:spPr>
        <p:txBody>
          <a:bodyPr wrap="none">
            <a:spAutoFit/>
          </a:bodyPr>
          <a:lstStyle/>
          <a:p>
            <a:pPr marL="0" marR="0" algn="just">
              <a:lnSpc>
                <a:spcPct val="150000"/>
              </a:lnSpc>
              <a:spcBef>
                <a:spcPts val="0"/>
              </a:spcBef>
              <a:spcAft>
                <a:spcPts val="0"/>
              </a:spcAft>
            </a:pPr>
            <a:r>
              <a:rPr lang="en-US" sz="3200" b="1" kern="100" smtClean="0">
                <a:latin typeface="Times New Roman" panose="02020603050405020304" pitchFamily="18" charset="0"/>
                <a:ea typeface="SimSun" panose="02010600030101010101" pitchFamily="2" charset="-122"/>
              </a:rPr>
              <a:t>* Tập luyện:</a:t>
            </a:r>
            <a:endParaRPr lang="en-US" sz="3200" b="1" kern="100">
              <a:effectLst/>
              <a:latin typeface="Times New Roman" panose="02020603050405020304" pitchFamily="18" charset="0"/>
              <a:ea typeface="SimSun" panose="02010600030101010101" pitchFamily="2" charset="-122"/>
            </a:endParaRPr>
          </a:p>
        </p:txBody>
      </p:sp>
      <p:sp>
        <p:nvSpPr>
          <p:cNvPr id="5" name="Rectangle 4"/>
          <p:cNvSpPr/>
          <p:nvPr/>
        </p:nvSpPr>
        <p:spPr>
          <a:xfrm>
            <a:off x="510423" y="2821797"/>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Có thể lựa chọn và sử dụng thêm các phương tiện hỗ trợ nếu thấy cần thiết (âm nhạc, tranh ảnh, bản trình chiếu, đạo cụ,…).</a:t>
            </a:r>
            <a:endParaRPr lang="en-US">
              <a:solidFill>
                <a:srgbClr val="000000"/>
              </a:solidFill>
              <a:latin typeface="Times New Roman" panose="02020603050405020304" pitchFamily="18" charset="0"/>
              <a:cs typeface="Times New Roman" panose="02020603050405020304" pitchFamily="18" charset="0"/>
            </a:endParaRPr>
          </a:p>
        </p:txBody>
      </p:sp>
      <p:pic>
        <p:nvPicPr>
          <p:cNvPr id="13"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7219" y="2846387"/>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195" y="-854869"/>
            <a:ext cx="14835549"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1988344" y="2970656"/>
            <a:ext cx="9196620" cy="1938992"/>
          </a:xfrm>
          <a:prstGeom prst="rect">
            <a:avLst/>
          </a:prstGeom>
          <a:noFill/>
        </p:spPr>
        <p:txBody>
          <a:bodyPr wrap="none" rtlCol="0">
            <a:spAutoFit/>
          </a:bodyPr>
          <a:lstStyle/>
          <a:p>
            <a:pPr lvl="0">
              <a:lnSpc>
                <a:spcPct val="150000"/>
              </a:lnSpc>
            </a:pPr>
            <a:r>
              <a:rPr lang="en-US" altLang="zh-CN" sz="8000" b="1" spc="160" dirty="0">
                <a:solidFill>
                  <a:srgbClr val="7AC6FF"/>
                </a:solidFill>
                <a:latin typeface="Times New Roman" pitchFamily="18" charset="0"/>
                <a:ea typeface="新蒂下午茶基本版" panose="03000600000000000000" charset="-122"/>
                <a:cs typeface="Times New Roman" pitchFamily="18" charset="0"/>
                <a:sym typeface="+mn-lt"/>
              </a:rPr>
              <a:t>2. Trình bày bài </a:t>
            </a:r>
            <a:r>
              <a:rPr lang="en-US" altLang="zh-CN" sz="8000" b="1" spc="160" dirty="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21488553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871494"/>
            <a:ext cx="17102138" cy="26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347494"/>
            <a:ext cx="4450485" cy="4128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huẩn bị cho bài thuyết trình | Chùa Thạnh Lâm"/>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71" b="89732" l="9778" r="89778"/>
                    </a14:imgEffect>
                  </a14:imgLayer>
                </a14:imgProps>
              </a:ext>
              <a:ext uri="{28A0092B-C50C-407E-A947-70E740481C1C}">
                <a14:useLocalDpi xmlns:a14="http://schemas.microsoft.com/office/drawing/2010/main" val="0"/>
              </a:ext>
            </a:extLst>
          </a:blip>
          <a:srcRect/>
          <a:stretch>
            <a:fillRect/>
          </a:stretch>
        </p:blipFill>
        <p:spPr bwMode="auto">
          <a:xfrm>
            <a:off x="6026944" y="2926703"/>
            <a:ext cx="3962400" cy="394479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4889847" y="276065"/>
            <a:ext cx="5257800" cy="1447800"/>
          </a:xfrm>
          <a:prstGeom prst="roundRect">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Tự tin, thoải mái. Chú ý chào hỏi khi bắt đầu và cảm ơn khi kết thúc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7" name="Rounded Rectangle 6"/>
          <p:cNvSpPr/>
          <p:nvPr/>
        </p:nvSpPr>
        <p:spPr bwMode="auto">
          <a:xfrm>
            <a:off x="10484330" y="1828878"/>
            <a:ext cx="5257800" cy="1447800"/>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Bám sát vào mục đích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8" name="Rounded Rectangle 7"/>
          <p:cNvSpPr/>
          <p:nvPr/>
        </p:nvSpPr>
        <p:spPr bwMode="auto">
          <a:xfrm>
            <a:off x="11165681" y="4527721"/>
            <a:ext cx="5257800" cy="1447800"/>
          </a:xfrm>
          <a:prstGeom prst="roundRect">
            <a:avLst/>
          </a:prstGeom>
          <a:solidFill>
            <a:srgbClr val="FF006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Điều chỉnh giọng nói và tốc độ nói cho phù hợp</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9" name="Rounded Rectangle 8"/>
          <p:cNvSpPr/>
          <p:nvPr/>
        </p:nvSpPr>
        <p:spPr bwMode="auto">
          <a:xfrm>
            <a:off x="6484144" y="7350432"/>
            <a:ext cx="5257800" cy="14478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Không nên kể dàn </a:t>
            </a:r>
            <a:r>
              <a:rPr lang="vi-VN" smtClean="0">
                <a:latin typeface="Times New Roman" panose="02020603050405020304" pitchFamily="18" charset="0"/>
                <a:ea typeface="宋体" pitchFamily="2" charset="-122"/>
                <a:cs typeface="Times New Roman" panose="02020603050405020304" pitchFamily="18" charset="0"/>
              </a:rPr>
              <a:t>trải</a:t>
            </a:r>
            <a:r>
              <a:rPr lang="en-US" smtClean="0">
                <a:latin typeface="Times New Roman" panose="02020603050405020304" pitchFamily="18" charset="0"/>
                <a:ea typeface="宋体" pitchFamily="2" charset="-122"/>
                <a:cs typeface="Times New Roman" panose="02020603050405020304" pitchFamily="18" charset="0"/>
              </a:rPr>
              <a:t>.</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0" name="Rounded Rectangle 9"/>
          <p:cNvSpPr/>
          <p:nvPr/>
        </p:nvSpPr>
        <p:spPr bwMode="auto">
          <a:xfrm>
            <a:off x="1416844" y="5558485"/>
            <a:ext cx="5257800" cy="1447800"/>
          </a:xfrm>
          <a:prstGeom prst="round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Có thể sử dụng các ghi chú</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
        <p:nvSpPr>
          <p:cNvPr id="11" name="Rounded Rectangle 10"/>
          <p:cNvSpPr/>
          <p:nvPr/>
        </p:nvSpPr>
        <p:spPr bwMode="auto">
          <a:xfrm>
            <a:off x="274158" y="2413794"/>
            <a:ext cx="6044991" cy="14478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defTabSz="1500188" eaLnBrk="1" hangingPunct="1"/>
            <a:r>
              <a:rPr lang="vi-VN">
                <a:latin typeface="Times New Roman" panose="02020603050405020304" pitchFamily="18" charset="0"/>
                <a:ea typeface="宋体" pitchFamily="2" charset="-122"/>
                <a:cs typeface="Times New Roman" panose="02020603050405020304" pitchFamily="18" charset="0"/>
              </a:rPr>
              <a:t>- Khuyến khích sử dụng các phương tiện sẵn có (tranh ảnh, kỉ vật…) về các địa danh liên quan đến bài nói</a:t>
            </a:r>
            <a:endParaRPr kumimoji="0" lang="en-US" sz="3000" b="0" i="0" u="none" strike="noStrike" cap="none" normalizeH="0" baseline="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2004978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344" y="4190479"/>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3478" y="95113"/>
            <a:ext cx="8388350" cy="707886"/>
          </a:xfrm>
          <a:prstGeom prst="rect">
            <a:avLst/>
          </a:prstGeom>
        </p:spPr>
        <p:txBody>
          <a:bodyPr>
            <a:spAutoFit/>
          </a:bodyPr>
          <a:lstStyle/>
          <a:p>
            <a:pPr algn="just"/>
            <a:r>
              <a:rPr lang="en-US" sz="4000" b="1" smtClean="0">
                <a:solidFill>
                  <a:srgbClr val="333333"/>
                </a:solidFill>
                <a:latin typeface="Times New Roman" panose="02020603050405020304" pitchFamily="18" charset="0"/>
                <a:cs typeface="Times New Roman" panose="02020603050405020304" pitchFamily="18" charset="0"/>
              </a:rPr>
              <a:t>Lưu ý: </a:t>
            </a:r>
            <a:endParaRPr lang="vi-VN" sz="4000" b="1">
              <a:solidFill>
                <a:srgbClr val="333333"/>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29994" y="31892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Với truyền thuyết, giọng kể phù hợp nhất là trang nghiêm nhưng cũng có lúc cần thay đổi linh </a:t>
            </a:r>
            <a:r>
              <a:rPr lang="vi-VN" sz="3200" smtClean="0">
                <a:solidFill>
                  <a:srgbClr val="333333"/>
                </a:solidFill>
                <a:latin typeface="Times New Roman" panose="02020603050405020304" pitchFamily="18" charset="0"/>
                <a:cs typeface="Times New Roman" panose="02020603050405020304" pitchFamily="18" charset="0"/>
              </a:rPr>
              <a:t>hoạt</a:t>
            </a:r>
            <a:r>
              <a:rPr lang="en-US" sz="3200" smtClean="0">
                <a:solidFill>
                  <a:srgbClr val="333333"/>
                </a:solidFill>
                <a:latin typeface="Times New Roman" panose="02020603050405020304" pitchFamily="18" charset="0"/>
                <a:cs typeface="Times New Roman" panose="02020603050405020304" pitchFamily="18" charset="0"/>
              </a:rPr>
              <a:t>; </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29994" y="1888580"/>
            <a:ext cx="8388350" cy="1569660"/>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vi-VN" sz="3200" smtClean="0">
                <a:solidFill>
                  <a:srgbClr val="333333"/>
                </a:solidFill>
                <a:latin typeface="Times New Roman" panose="02020603050405020304" pitchFamily="18" charset="0"/>
                <a:cs typeface="Times New Roman" panose="02020603050405020304" pitchFamily="18" charset="0"/>
              </a:rPr>
              <a:t>Khi </a:t>
            </a:r>
            <a:r>
              <a:rPr lang="vi-VN" sz="3200">
                <a:solidFill>
                  <a:srgbClr val="333333"/>
                </a:solidFill>
                <a:latin typeface="Times New Roman" panose="02020603050405020304" pitchFamily="18" charset="0"/>
                <a:cs typeface="Times New Roman" panose="02020603050405020304" pitchFamily="18" charset="0"/>
              </a:rPr>
              <a:t>kể, sử dụng hợp lí ngôn ngữ cơ thể (động tác, điệu bộ, khẩu hình, nét mặt,…) để tăng thêm tính sinh động, hấp dẫn của truyện kể</a:t>
            </a:r>
            <a:r>
              <a:rPr lang="vi-VN"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64944" y="3651870"/>
            <a:ext cx="8388350" cy="1077218"/>
          </a:xfrm>
          <a:prstGeom prst="rect">
            <a:avLst/>
          </a:prstGeom>
        </p:spPr>
        <p:txBody>
          <a:bodyPr>
            <a:spAutoFit/>
          </a:bodyPr>
          <a:lstStyle/>
          <a:p>
            <a:pPr lvl="0" algn="just"/>
            <a:r>
              <a:rPr lang="en-US" sz="3200" smtClean="0">
                <a:solidFill>
                  <a:srgbClr val="333333"/>
                </a:solidFill>
                <a:latin typeface="Times New Roman" panose="02020603050405020304" pitchFamily="18" charset="0"/>
                <a:cs typeface="Times New Roman" panose="02020603050405020304" pitchFamily="18" charset="0"/>
              </a:rPr>
              <a:t>-  </a:t>
            </a:r>
            <a:r>
              <a:rPr lang="en-US" sz="3200">
                <a:solidFill>
                  <a:srgbClr val="333333"/>
                </a:solidFill>
                <a:latin typeface="Times New Roman" panose="02020603050405020304" pitchFamily="18" charset="0"/>
                <a:cs typeface="Times New Roman" panose="02020603050405020304" pitchFamily="18" charset="0"/>
              </a:rPr>
              <a:t>C</a:t>
            </a:r>
            <a:r>
              <a:rPr lang="vi-VN" sz="3200">
                <a:solidFill>
                  <a:srgbClr val="333333"/>
                </a:solidFill>
                <a:latin typeface="Times New Roman" panose="02020603050405020304" pitchFamily="18" charset="0"/>
                <a:cs typeface="Times New Roman" panose="02020603050405020304" pitchFamily="18" charset="0"/>
              </a:rPr>
              <a:t>hú ý cách chuyển tiếp giữa các sự việc để tạo sự kết nối liền mạch của câu </a:t>
            </a:r>
            <a:r>
              <a:rPr lang="en-US" sz="3200" smtClean="0">
                <a:solidFill>
                  <a:srgbClr val="333333"/>
                </a:solidFill>
                <a:latin typeface="Times New Roman" panose="02020603050405020304" pitchFamily="18" charset="0"/>
                <a:cs typeface="Times New Roman" panose="02020603050405020304" pitchFamily="18" charset="0"/>
              </a:rPr>
              <a:t>truyện</a:t>
            </a:r>
            <a:r>
              <a:rPr lang="vi-VN" sz="3200" smtClean="0">
                <a:solidFill>
                  <a:srgbClr val="333333"/>
                </a:solidFill>
                <a:latin typeface="Times New Roman" panose="02020603050405020304" pitchFamily="18" charset="0"/>
                <a:cs typeface="Times New Roman" panose="02020603050405020304" pitchFamily="18" charset="0"/>
              </a:rPr>
              <a:t> </a:t>
            </a:r>
            <a:r>
              <a:rPr lang="vi-VN" sz="3200">
                <a:solidFill>
                  <a:srgbClr val="333333"/>
                </a:solidFill>
                <a:latin typeface="Times New Roman" panose="02020603050405020304" pitchFamily="18" charset="0"/>
                <a:cs typeface="Times New Roman" panose="02020603050405020304" pitchFamily="18" charset="0"/>
              </a:rPr>
              <a:t>em </a:t>
            </a:r>
            <a:r>
              <a:rPr lang="vi-VN" sz="3200" smtClean="0">
                <a:solidFill>
                  <a:srgbClr val="333333"/>
                </a:solidFill>
                <a:latin typeface="Times New Roman" panose="02020603050405020304" pitchFamily="18" charset="0"/>
                <a:cs typeface="Times New Roman" panose="02020603050405020304" pitchFamily="18" charset="0"/>
              </a:rPr>
              <a:t>kể</a:t>
            </a:r>
            <a:r>
              <a:rPr lang="en-US" sz="3200" smtClean="0">
                <a:solidFill>
                  <a:srgbClr val="333333"/>
                </a:solidFill>
                <a:latin typeface="Times New Roman" panose="02020603050405020304" pitchFamily="18" charset="0"/>
                <a:cs typeface="Times New Roman" panose="02020603050405020304" pitchFamily="18" charset="0"/>
              </a:rPr>
              <a:t>.</a:t>
            </a:r>
            <a:endParaRPr lang="vi-VN" sz="3200">
              <a:solidFill>
                <a:srgbClr val="333333"/>
              </a:solidFill>
              <a:latin typeface="Times New Roman" panose="02020603050405020304" pitchFamily="18" charset="0"/>
              <a:cs typeface="Times New Roman" panose="02020603050405020304" pitchFamily="18" charset="0"/>
            </a:endParaRPr>
          </a:p>
        </p:txBody>
      </p:sp>
      <p:pic>
        <p:nvPicPr>
          <p:cNvPr id="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6066" y="4543821"/>
            <a:ext cx="3560011" cy="382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33" y="4352077"/>
            <a:ext cx="5076031" cy="47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840121"/>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fade">
                                      <p:cBhvr>
                                        <p:cTn id="13" dur="1000"/>
                                        <p:tgtEl>
                                          <p:spTgt spid="33798"/>
                                        </p:tgtEl>
                                      </p:cBhvr>
                                    </p:animEffect>
                                    <p:anim calcmode="lin" valueType="num">
                                      <p:cBhvr>
                                        <p:cTn id="14" dur="1000" fill="hold"/>
                                        <p:tgtEl>
                                          <p:spTgt spid="33798"/>
                                        </p:tgtEl>
                                        <p:attrNameLst>
                                          <p:attrName>ppt_x</p:attrName>
                                        </p:attrNameLst>
                                      </p:cBhvr>
                                      <p:tavLst>
                                        <p:tav tm="0">
                                          <p:val>
                                            <p:strVal val="#ppt_x"/>
                                          </p:val>
                                        </p:tav>
                                        <p:tav tm="100000">
                                          <p:val>
                                            <p:strVal val="#ppt_x"/>
                                          </p:val>
                                        </p:tav>
                                      </p:tavLst>
                                    </p:anim>
                                    <p:anim calcmode="lin" valueType="num">
                                      <p:cBhvr>
                                        <p:cTn id="15"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inVertic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3785652"/>
          </a:xfrm>
          <a:prstGeom prst="rect">
            <a:avLst/>
          </a:prstGeom>
          <a:noFill/>
        </p:spPr>
        <p:txBody>
          <a:bodyPr wrap="square" rtlCol="0">
            <a:spAutoFit/>
          </a:bodyPr>
          <a:lstStyle/>
          <a:p>
            <a:pPr lvl="0" algn="ctr">
              <a:lnSpc>
                <a:spcPct val="150000"/>
              </a:lnSpc>
            </a:pPr>
            <a:r>
              <a:rPr lang="en-US" altLang="zh-CN" sz="8000" b="1" spc="160">
                <a:solidFill>
                  <a:srgbClr val="7AC6FF"/>
                </a:solidFill>
                <a:latin typeface="Times New Roman" pitchFamily="18" charset="0"/>
                <a:ea typeface="新蒂下午茶基本版" panose="03000600000000000000" charset="-122"/>
                <a:cs typeface="Times New Roman" pitchFamily="18" charset="0"/>
                <a:sym typeface="+mn-lt"/>
              </a:rPr>
              <a:t>3. Trao đổi về bài </a:t>
            </a: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nói</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42006635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922713"/>
            <a:ext cx="59864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073801232"/>
              </p:ext>
            </p:extLst>
          </p:nvPr>
        </p:nvGraphicFramePr>
        <p:xfrm>
          <a:off x="1226344" y="977027"/>
          <a:ext cx="13335000" cy="8778240"/>
        </p:xfrm>
        <a:graphic>
          <a:graphicData uri="http://schemas.openxmlformats.org/drawingml/2006/table">
            <a:tbl>
              <a:tblPr/>
              <a:tblGrid>
                <a:gridCol w="9835652">
                  <a:extLst>
                    <a:ext uri="{9D8B030D-6E8A-4147-A177-3AD203B41FA5}">
                      <a16:colId xmlns="" xmlns:a16="http://schemas.microsoft.com/office/drawing/2014/main" val="410941966"/>
                    </a:ext>
                  </a:extLst>
                </a:gridCol>
                <a:gridCol w="3499348">
                  <a:extLst>
                    <a:ext uri="{9D8B030D-6E8A-4147-A177-3AD203B41FA5}">
                      <a16:colId xmlns="" xmlns:a16="http://schemas.microsoft.com/office/drawing/2014/main" val="1042888377"/>
                    </a:ext>
                  </a:extLst>
                </a:gridCol>
              </a:tblGrid>
              <a:tr h="0">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Nội dung kiểm tra</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tc>
                  <a:txBody>
                    <a:bodyPr/>
                    <a:lstStyle/>
                    <a:p>
                      <a:pPr marL="0" marR="0" algn="ctr">
                        <a:lnSpc>
                          <a:spcPct val="150000"/>
                        </a:lnSpc>
                        <a:spcBef>
                          <a:spcPts val="0"/>
                        </a:spcBef>
                        <a:spcAft>
                          <a:spcPts val="0"/>
                        </a:spcAft>
                      </a:pPr>
                      <a:r>
                        <a:rPr lang="en-US" sz="3200" b="1" kern="10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rPr>
                        <a:t>Đạt/ Chưa đạt</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BD4B4"/>
                    </a:solidFill>
                  </a:tcPr>
                </a:tc>
                <a:extLst>
                  <a:ext uri="{0D108BD9-81ED-4DB2-BD59-A6C34878D82A}">
                    <a16:rowId xmlns="" xmlns:a16="http://schemas.microsoft.com/office/drawing/2014/main" val="3833905763"/>
                  </a:ext>
                </a:extLst>
              </a:tr>
              <a:tr h="2870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đầy đủ các phần mở bài, thân bài, kết bài.</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extLst>
                  <a:ext uri="{0D108BD9-81ED-4DB2-BD59-A6C34878D82A}">
                    <a16:rowId xmlns="" xmlns:a16="http://schemas.microsoft.com/office/drawing/2014/main" val="2780394784"/>
                  </a:ext>
                </a:extLst>
              </a:tr>
              <a:tr h="34353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thể hiện được tính hấp dẫn, đầy đủ, chính xác của truyền thuyết được chọn</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 xmlns:a16="http://schemas.microsoft.com/office/drawing/2014/main" val="1281724633"/>
                  </a:ext>
                </a:extLst>
              </a:tr>
              <a:tr h="34861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Bài nói có làm rõ những chi tiết liên quan đến sự việc được kể </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 xmlns:a16="http://schemas.microsoft.com/office/drawing/2014/main" val="827026089"/>
                  </a:ext>
                </a:extLst>
              </a:tr>
              <a:tr h="349885">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Các sự việc được kể theo trình tự hợp lí</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 xmlns:a16="http://schemas.microsoft.com/office/drawing/2014/main" val="494031023"/>
                  </a:ext>
                </a:extLst>
              </a:tr>
              <a:tr h="35052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Giọng kể to, rõ, mạch lạc, thể hiện cảm xúc phù hợp với nội dung câu chuyện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 xmlns:a16="http://schemas.microsoft.com/office/drawing/2014/main" val="533988575"/>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Người nói tự tin, nhìn vào người nghe khi nói, sử dụng giọng kể, nét mặt, cử chỉ hợp lí</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 xmlns:a16="http://schemas.microsoft.com/office/drawing/2014/main" val="2564532364"/>
                  </a:ext>
                </a:extLst>
              </a:tr>
              <a:tr h="346710">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Sử dụng các phương tiện hỗ trợ như tranh ảnh, video…</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marL="0" marR="0">
                        <a:lnSpc>
                          <a:spcPct val="150000"/>
                        </a:lnSpc>
                        <a:spcBef>
                          <a:spcPts val="0"/>
                        </a:spcBef>
                        <a:spcAft>
                          <a:spcPts val="0"/>
                        </a:spcAft>
                      </a:pPr>
                      <a:r>
                        <a:rPr lang="en-US" sz="3200" kern="1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CDDC"/>
                    </a:solidFill>
                  </a:tcPr>
                </a:tc>
                <a:extLst>
                  <a:ext uri="{0D108BD9-81ED-4DB2-BD59-A6C34878D82A}">
                    <a16:rowId xmlns="" xmlns:a16="http://schemas.microsoft.com/office/drawing/2014/main" val="415061917"/>
                  </a:ext>
                </a:extLst>
              </a:tr>
            </a:tbl>
          </a:graphicData>
        </a:graphic>
      </p:graphicFrame>
      <p:sp>
        <p:nvSpPr>
          <p:cNvPr id="3" name="Rectangle 1"/>
          <p:cNvSpPr>
            <a:spLocks noChangeArrowheads="1"/>
          </p:cNvSpPr>
          <p:nvPr/>
        </p:nvSpPr>
        <p:spPr bwMode="auto">
          <a:xfrm>
            <a:off x="2597944" y="203597"/>
            <a:ext cx="9829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3200" b="1" i="0" u="none" strike="noStrike" cap="none" normalizeH="0" baseline="0" smtClean="0">
                <a:ln>
                  <a:noFill/>
                </a:ln>
                <a:solidFill>
                  <a:srgbClr val="4F6228"/>
                </a:solidFill>
                <a:effectLst/>
                <a:latin typeface="Times New Roman" panose="02020603050405020304" pitchFamily="18" charset="0"/>
                <a:ea typeface="SimSun" panose="02010600030101010101" pitchFamily="2" charset="-122"/>
                <a:cs typeface="Times New Roman" panose="02020603050405020304" pitchFamily="18" charset="0"/>
              </a:rPr>
              <a:t>Bảng kiểm bài nói kể lại một truyện truyền thuyết</a:t>
            </a:r>
            <a:endParaRPr kumimoji="0" lang="en-US" altLang="zh-CN" sz="32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933805"/>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622925"/>
            <a:ext cx="171021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8344" y="0"/>
            <a:ext cx="30051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92" y="4528071"/>
            <a:ext cx="4999831" cy="46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12744" y="6261894"/>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Người nghe	</a:t>
            </a:r>
            <a:endParaRPr lang="en-US" sz="3600" smtClean="0">
              <a:latin typeface="Times New Roman" panose="02020603050405020304" pitchFamily="18" charset="0"/>
              <a:cs typeface="Times New Roman" panose="02020603050405020304" pitchFamily="18" charset="0"/>
            </a:endParaRPr>
          </a:p>
        </p:txBody>
      </p:sp>
      <p:sp>
        <p:nvSpPr>
          <p:cNvPr id="6" name="Rectangle 5"/>
          <p:cNvSpPr/>
          <p:nvPr/>
        </p:nvSpPr>
        <p:spPr>
          <a:xfrm>
            <a:off x="692944" y="763298"/>
            <a:ext cx="8388350" cy="646331"/>
          </a:xfrm>
          <a:prstGeom prst="rect">
            <a:avLst/>
          </a:prstGeom>
        </p:spPr>
        <p:txBody>
          <a:bodyPr>
            <a:spAutoFit/>
          </a:bodyPr>
          <a:lstStyle/>
          <a:p>
            <a:pPr algn="just"/>
            <a:r>
              <a:rPr lang="vi-VN" sz="3600">
                <a:latin typeface="Times New Roman" panose="02020603050405020304" pitchFamily="18" charset="0"/>
                <a:cs typeface="Times New Roman" panose="02020603050405020304" pitchFamily="18" charset="0"/>
              </a:rPr>
              <a:t>	Người </a:t>
            </a:r>
            <a:r>
              <a:rPr lang="vi-VN" sz="3600" smtClean="0">
                <a:latin typeface="Times New Roman" panose="02020603050405020304" pitchFamily="18" charset="0"/>
                <a:cs typeface="Times New Roman" panose="02020603050405020304" pitchFamily="18" charset="0"/>
              </a:rPr>
              <a:t>nói</a:t>
            </a:r>
            <a:endParaRPr lang="vi-VN" sz="3600">
              <a:latin typeface="Times New Roman" panose="02020603050405020304" pitchFamily="18" charset="0"/>
              <a:cs typeface="Times New Roman" panose="02020603050405020304" pitchFamily="18" charset="0"/>
            </a:endParaRPr>
          </a:p>
        </p:txBody>
      </p:sp>
      <p:sp>
        <p:nvSpPr>
          <p:cNvPr id="3" name="Rectangle 2"/>
          <p:cNvSpPr/>
          <p:nvPr/>
        </p:nvSpPr>
        <p:spPr>
          <a:xfrm>
            <a:off x="483478" y="143338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Yêu cầu người nói kể lại hay làm rõ những chi tiết liên quan đến các sự việc được kể</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83478" y="2736850"/>
            <a:ext cx="8388350" cy="1754326"/>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Trao đổi lại các ý kiến nhận xét của người nghe. Cảm ơn và tiếp thu những góp ý, nhận xét xác đáng.</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534024" y="6734986"/>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Bổ sung, làm rõ các chi tiết hoặc diễn biến câu chuyện</a:t>
            </a:r>
            <a:r>
              <a:rPr lang="vi-VN" sz="3600" smtClean="0">
                <a:solidFill>
                  <a:srgbClr val="000000"/>
                </a:solidFill>
                <a:latin typeface="Times New Roman" panose="02020603050405020304" pitchFamily="18" charset="0"/>
                <a:cs typeface="Times New Roman" panose="02020603050405020304" pitchFamily="18" charset="0"/>
              </a:rPr>
              <a:t>.</a:t>
            </a:r>
            <a:endParaRPr lang="vi-VN" sz="3600">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623384" y="7808242"/>
            <a:ext cx="8388350" cy="1200329"/>
          </a:xfrm>
          <a:prstGeom prst="rect">
            <a:avLst/>
          </a:prstGeom>
        </p:spPr>
        <p:txBody>
          <a:bodyPr>
            <a:spAutoFit/>
          </a:bodyPr>
          <a:lstStyle/>
          <a:p>
            <a:pPr lvl="0" algn="just"/>
            <a:r>
              <a:rPr lang="en-US" sz="3600">
                <a:solidFill>
                  <a:srgbClr val="000000"/>
                </a:solidFill>
                <a:latin typeface="Times New Roman" panose="02020603050405020304" pitchFamily="18" charset="0"/>
                <a:cs typeface="Times New Roman" panose="02020603050405020304" pitchFamily="18" charset="0"/>
              </a:rPr>
              <a:t>- </a:t>
            </a:r>
            <a:r>
              <a:rPr lang="vi-VN" sz="3600">
                <a:solidFill>
                  <a:srgbClr val="000000"/>
                </a:solidFill>
                <a:latin typeface="Times New Roman" panose="02020603050405020304" pitchFamily="18" charset="0"/>
                <a:cs typeface="Times New Roman" panose="02020603050405020304" pitchFamily="18" charset="0"/>
              </a:rPr>
              <a:t>Nêu nhận xét về bài kể (từ ngữ, giọng kể, độ chính xác về nội dung,…).</a:t>
            </a:r>
          </a:p>
        </p:txBody>
      </p:sp>
      <p:pic>
        <p:nvPicPr>
          <p:cNvPr id="11" name="Picture 7"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2080" y="1454897"/>
            <a:ext cx="4843462" cy="4509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0701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fade">
                                      <p:cBhvr>
                                        <p:cTn id="7" dur="1000"/>
                                        <p:tgtEl>
                                          <p:spTgt spid="33797"/>
                                        </p:tgtEl>
                                      </p:cBhvr>
                                    </p:animEffect>
                                    <p:anim calcmode="lin" valueType="num">
                                      <p:cBhvr>
                                        <p:cTn id="8" dur="1000" fill="hold"/>
                                        <p:tgtEl>
                                          <p:spTgt spid="33797"/>
                                        </p:tgtEl>
                                        <p:attrNameLst>
                                          <p:attrName>ppt_x</p:attrName>
                                        </p:attrNameLst>
                                      </p:cBhvr>
                                      <p:tavLst>
                                        <p:tav tm="0">
                                          <p:val>
                                            <p:strVal val="#ppt_x"/>
                                          </p:val>
                                        </p:tav>
                                        <p:tav tm="100000">
                                          <p:val>
                                            <p:strVal val="#ppt_x"/>
                                          </p:val>
                                        </p:tav>
                                      </p:tavLst>
                                    </p:anim>
                                    <p:anim calcmode="lin" valueType="num">
                                      <p:cBhvr>
                                        <p:cTn id="9"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arn(inVertical)">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arn(inVertical)">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944" y="-291306"/>
            <a:ext cx="11522075" cy="94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p:nvPr/>
        </p:nvSpPr>
        <p:spPr>
          <a:xfrm>
            <a:off x="6941344" y="3518694"/>
            <a:ext cx="8544791" cy="1717778"/>
          </a:xfrm>
          <a:prstGeom prst="rect">
            <a:avLst/>
          </a:prstGeom>
          <a:noFill/>
        </p:spPr>
        <p:txBody>
          <a:bodyPr wrap="square" rtlCol="0">
            <a:spAutoFit/>
          </a:body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en-US" altLang="zh-CN" sz="8000" b="1" spc="160" smtClean="0">
                <a:solidFill>
                  <a:srgbClr val="7AC6FF"/>
                </a:solidFill>
                <a:latin typeface="Times New Roman" pitchFamily="18" charset="0"/>
                <a:ea typeface="新蒂下午茶基本版" panose="03000600000000000000" charset="-122"/>
                <a:cs typeface="Times New Roman" pitchFamily="18" charset="0"/>
                <a:sym typeface="+mn-lt"/>
              </a:rPr>
              <a:t>VẬN DỤNG</a:t>
            </a:r>
            <a:endParaRPr kumimoji="0" lang="zh-CN" altLang="en-US" sz="8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39725147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493544" y="3495418"/>
            <a:ext cx="5897201" cy="2554545"/>
          </a:xfrm>
          <a:prstGeom prst="rect">
            <a:avLst/>
          </a:prstGeom>
          <a:noFill/>
        </p:spPr>
        <p:txBody>
          <a:bodyPr wrap="square" rtlCol="0">
            <a:spAutoFit/>
          </a:bodyPr>
          <a:lstStyle/>
          <a:p>
            <a:pPr marL="0" marR="0" lvl="0" indent="0" algn="ctr" defTabSz="914400" rtl="0" eaLnBrk="0" fontAlgn="base" latinLnBrk="0" hangingPunct="0">
              <a:spcBef>
                <a:spcPct val="0"/>
              </a:spcBef>
              <a:spcAft>
                <a:spcPct val="0"/>
              </a:spcAft>
              <a:buClrTx/>
              <a:buSzTx/>
              <a:buFontTx/>
              <a:buNone/>
              <a:tabLst/>
              <a:defRPr/>
            </a:pPr>
            <a:r>
              <a:rPr lang="en-US" altLang="zh-CN" sz="4000" b="1" spc="160" smtClean="0">
                <a:solidFill>
                  <a:srgbClr val="7AC6FF"/>
                </a:solidFill>
                <a:latin typeface="Times New Roman" pitchFamily="18" charset="0"/>
                <a:ea typeface="新蒂下午茶基本版" panose="03000600000000000000" charset="-122"/>
                <a:cs typeface="Times New Roman" pitchFamily="18" charset="0"/>
                <a:sym typeface="+mn-lt"/>
              </a:rPr>
              <a:t>Lập dàn ý cho bài nói kể lại truyền thuyết: “Bánh chưng, bánh giầy”</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863781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41144" y="1004094"/>
            <a:ext cx="8388350" cy="1015663"/>
          </a:xfrm>
          <a:prstGeom prst="rect">
            <a:avLst/>
          </a:prstGeom>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sz="30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I. Mở </a:t>
            </a:r>
            <a:r>
              <a:rPr kumimoji="0" lang="vi-VN"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bài</a:t>
            </a:r>
            <a:r>
              <a:rPr kumimoji="0" lang="en-US" sz="3000" b="1"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Giới </a:t>
            </a:r>
            <a:r>
              <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rPr>
              <a:t>thiệu thời gian xảy ra câu chuyện: ngày xưa, đời Hùng Vương thứ sáu</a:t>
            </a:r>
            <a:r>
              <a:rPr kumimoji="0" lang="vi-VN" sz="3000" b="0" i="0" u="none" strike="noStrike" kern="1200" cap="none" spc="0" normalizeH="0" baseline="0" noProof="0" smtClean="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vi-VN" sz="30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5493544" y="2041272"/>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II. Thân </a:t>
            </a:r>
            <a:r>
              <a:rPr lang="vi-VN" b="1" smtClean="0">
                <a:solidFill>
                  <a:srgbClr val="000000"/>
                </a:solidFill>
                <a:latin typeface="Times New Roman" panose="02020603050405020304" pitchFamily="18" charset="0"/>
                <a:cs typeface="Times New Roman" panose="02020603050405020304" pitchFamily="18" charset="0"/>
              </a:rPr>
              <a:t>bài</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722144" y="2518775"/>
            <a:ext cx="8388350" cy="553998"/>
          </a:xfrm>
          <a:prstGeom prst="rect">
            <a:avLst/>
          </a:prstGeom>
        </p:spPr>
        <p:txBody>
          <a:bodyPr>
            <a:spAutoFit/>
          </a:bodyPr>
          <a:lstStyle/>
          <a:p>
            <a:pPr lvl="0" algn="just">
              <a:defRPr/>
            </a:pPr>
            <a:r>
              <a:rPr lang="vi-VN" b="1">
                <a:solidFill>
                  <a:srgbClr val="000000"/>
                </a:solidFill>
                <a:latin typeface="Times New Roman" panose="02020603050405020304" pitchFamily="18" charset="0"/>
                <a:cs typeface="Times New Roman" panose="02020603050405020304" pitchFamily="18" charset="0"/>
              </a:rPr>
              <a:t>1. Vua Hùng đưa ra điều kiện để truyền </a:t>
            </a:r>
            <a:r>
              <a:rPr lang="vi-VN" b="1" smtClean="0">
                <a:solidFill>
                  <a:srgbClr val="000000"/>
                </a:solidFill>
                <a:latin typeface="Times New Roman" panose="02020603050405020304" pitchFamily="18" charset="0"/>
                <a:cs typeface="Times New Roman" panose="02020603050405020304" pitchFamily="18" charset="0"/>
              </a:rPr>
              <a:t>ngôi</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802689" y="2993949"/>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Hoàn cảnh để vua hùng truyền người nối ngôi: “Nhà vua tuổi đã cao nhưng lại có tới hai mươi người con trai nên không biết chọn 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26944" y="4446706"/>
            <a:ext cx="8388350" cy="1477328"/>
          </a:xfrm>
          <a:prstGeom prst="rect">
            <a:avLst/>
          </a:prstGeom>
        </p:spPr>
        <p:txBody>
          <a:bodyPr>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Điều kiện: Người nối ngôi phải phù hợp với trí hướng của vua: “... người nối ngôi ta phải nối được trí ta, không nhất thiết phải là con trưởng</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046120" y="6082551"/>
            <a:ext cx="8406340" cy="553998"/>
          </a:xfrm>
          <a:prstGeom prst="rect">
            <a:avLst/>
          </a:prstGeom>
        </p:spPr>
        <p:txBody>
          <a:bodyPr wrap="none">
            <a:spAutoFit/>
          </a:bodyPr>
          <a:lstStyle/>
          <a:p>
            <a:pPr lvl="0" algn="just">
              <a:defRPr/>
            </a:pPr>
            <a:r>
              <a:rPr lang="vi-VN">
                <a:solidFill>
                  <a:srgbClr val="000000"/>
                </a:solidFill>
                <a:latin typeface="Times New Roman" panose="02020603050405020304" pitchFamily="18" charset="0"/>
                <a:cs typeface="Times New Roman" panose="02020603050405020304" pitchFamily="18" charset="0"/>
              </a:rPr>
              <a:t>- Hình thức: Thông qua việc làm lễ cùng Tiên </a:t>
            </a:r>
            <a:r>
              <a:rPr lang="vi-VN" smtClean="0">
                <a:solidFill>
                  <a:srgbClr val="000000"/>
                </a:solidFill>
                <a:latin typeface="Times New Roman" panose="02020603050405020304" pitchFamily="18" charset="0"/>
                <a:cs typeface="Times New Roman" panose="02020603050405020304" pitchFamily="18" charset="0"/>
              </a:rPr>
              <a:t>vương</a:t>
            </a:r>
            <a:r>
              <a:rPr lang="en-US" smtClean="0">
                <a:solidFill>
                  <a:srgbClr val="000000"/>
                </a:solidFill>
                <a:latin typeface="Times New Roman" panose="02020603050405020304" pitchFamily="18" charset="0"/>
                <a:cs typeface="Times New Roman" panose="02020603050405020304" pitchFamily="18" charset="0"/>
              </a:rPr>
              <a:t>.</a:t>
            </a:r>
            <a:endParaRPr lang="en-US">
              <a:solidFill>
                <a:srgbClr val="000000"/>
              </a:solidFill>
            </a:endParaRPr>
          </a:p>
        </p:txBody>
      </p:sp>
      <p:pic>
        <p:nvPicPr>
          <p:cNvPr id="8" name="Picture 7"/>
          <p:cNvPicPr>
            <a:picLocks noChangeAspect="1"/>
          </p:cNvPicPr>
          <p:nvPr/>
        </p:nvPicPr>
        <p:blipFill>
          <a:blip r:embed="rId5"/>
          <a:stretch>
            <a:fillRect/>
          </a:stretch>
        </p:blipFill>
        <p:spPr>
          <a:xfrm>
            <a:off x="80490" y="596711"/>
            <a:ext cx="5180110" cy="3874566"/>
          </a:xfrm>
          <a:prstGeom prst="rect">
            <a:avLst/>
          </a:prstGeom>
        </p:spPr>
      </p:pic>
    </p:spTree>
    <p:extLst>
      <p:ext uri="{BB962C8B-B14F-4D97-AF65-F5344CB8AC3E}">
        <p14:creationId xmlns:p14="http://schemas.microsoft.com/office/powerpoint/2010/main" val="40369175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9888"/>
            <a:ext cx="1677828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4613"/>
            <a:ext cx="72009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944" y="674105"/>
            <a:ext cx="11522075" cy="595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9344" y="2949794"/>
            <a:ext cx="8742947" cy="2585323"/>
          </a:xfrm>
          <a:prstGeom prst="rect">
            <a:avLst/>
          </a:prstGeom>
        </p:spPr>
        <p:txBody>
          <a:bodyPr wrap="square">
            <a:spAutoFit/>
            <a:scene3d>
              <a:camera prst="obliqueBottomRight"/>
              <a:lightRig rig="threePt" dir="t"/>
            </a:scene3d>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5400" b="1" i="1" u="none" strike="noStrike" kern="100" cap="all" spc="0" normalizeH="0" baseline="0" noProof="0" dirty="0" err="1"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Trò</a:t>
            </a:r>
            <a:r>
              <a:rPr kumimoji="0" lang="en-US" sz="5400" b="1" i="1" u="none" strike="noStrike" kern="100" cap="all" spc="0" normalizeH="0" baseline="0" noProof="0" dirty="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err="1">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chơi</a:t>
            </a:r>
            <a:r>
              <a:rPr kumimoji="0" lang="en-US" sz="5400" b="1" i="1" u="none" strike="noStrike" kern="100" cap="all" spc="0" normalizeH="0" baseline="0" noProof="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“THẾ</a:t>
            </a:r>
            <a:r>
              <a:rPr kumimoji="0" lang="en-US" sz="5400" b="1" i="1" u="none" strike="noStrike" kern="100" cap="all" spc="0" normalizeH="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 GIỚI THẦN KÌ</a:t>
            </a:r>
            <a:r>
              <a:rPr kumimoji="0" lang="en-US" sz="5400" b="1" i="1" u="none" strike="noStrike" kern="100" cap="all" spc="0" normalizeH="0" baseline="0" noProof="0" smtClean="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Times New Roman"/>
                <a:ea typeface="SimSun"/>
                <a:cs typeface="Times New Roman"/>
              </a:rPr>
              <a:t>”</a:t>
            </a:r>
            <a:endParaRPr kumimoji="0" lang="en-US" sz="5400" b="1" i="0" u="none" strike="noStrike" kern="0" cap="all" spc="0" normalizeH="0" baseline="0" noProof="0" dirty="0">
              <a:ln w="9000" cmpd="sng">
                <a:solidFill>
                  <a:srgbClr val="CDD500">
                    <a:shade val="50000"/>
                    <a:satMod val="120000"/>
                  </a:srgbClr>
                </a:solidFill>
                <a:prstDash val="solid"/>
              </a:ln>
              <a:solidFill>
                <a:sysClr val="windowText" lastClr="000000"/>
              </a:solidFill>
              <a:effectLst>
                <a:reflection blurRad="12700" stA="28000" endPos="45000" dist="1000" dir="5400000" sy="-100000" algn="bl" rotWithShape="0"/>
              </a:effectLst>
              <a:uLnTx/>
              <a:uFillTx/>
              <a:latin typeface="Calibri"/>
              <a:ea typeface="Calibri"/>
              <a:cs typeface="Times New Roman"/>
            </a:endParaRPr>
          </a:p>
        </p:txBody>
      </p:sp>
      <p:pic>
        <p:nvPicPr>
          <p:cNvPr id="10" name="图片 10">
            <a:extLst>
              <a:ext uri="{FF2B5EF4-FFF2-40B4-BE49-F238E27FC236}">
                <a16:creationId xmlns="" xmlns:a16="http://schemas.microsoft.com/office/drawing/2014/main" id="{60DFE279-F74C-466D-A6CF-8D5E388ADD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97" y="4585494"/>
            <a:ext cx="7470030" cy="5283452"/>
          </a:xfrm>
          <a:prstGeom prst="rect">
            <a:avLst/>
          </a:prstGeom>
        </p:spPr>
      </p:pic>
    </p:spTree>
    <p:extLst>
      <p:ext uri="{BB962C8B-B14F-4D97-AF65-F5344CB8AC3E}">
        <p14:creationId xmlns:p14="http://schemas.microsoft.com/office/powerpoint/2010/main" val="37173436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4102"/>
                                        </p:tgtEl>
                                        <p:attrNameLst>
                                          <p:attrName>style.visibility</p:attrName>
                                        </p:attrNameLst>
                                      </p:cBhvr>
                                      <p:to>
                                        <p:strVal val="visible"/>
                                      </p:to>
                                    </p:set>
                                    <p:anim calcmode="lin" valueType="num">
                                      <p:cBhvr>
                                        <p:cTn id="12" dur="500" fill="hold"/>
                                        <p:tgtEl>
                                          <p:spTgt spid="4102"/>
                                        </p:tgtEl>
                                        <p:attrNameLst>
                                          <p:attrName>ppt_w</p:attrName>
                                        </p:attrNameLst>
                                      </p:cBhvr>
                                      <p:tavLst>
                                        <p:tav tm="0">
                                          <p:val>
                                            <p:fltVal val="0"/>
                                          </p:val>
                                        </p:tav>
                                        <p:tav tm="100000">
                                          <p:val>
                                            <p:strVal val="#ppt_w"/>
                                          </p:val>
                                        </p:tav>
                                      </p:tavLst>
                                    </p:anim>
                                    <p:anim calcmode="lin" valueType="num">
                                      <p:cBhvr>
                                        <p:cTn id="13" dur="500" fill="hold"/>
                                        <p:tgtEl>
                                          <p:spTgt spid="4102"/>
                                        </p:tgtEl>
                                        <p:attrNameLst>
                                          <p:attrName>ppt_h</p:attrName>
                                        </p:attrNameLst>
                                      </p:cBhvr>
                                      <p:tavLst>
                                        <p:tav tm="0">
                                          <p:val>
                                            <p:fltVal val="0"/>
                                          </p:val>
                                        </p:tav>
                                        <p:tav tm="100000">
                                          <p:val>
                                            <p:strVal val="#ppt_h"/>
                                          </p:val>
                                        </p:tav>
                                      </p:tavLst>
                                    </p:anim>
                                    <p:animEffect transition="in" filter="fade">
                                      <p:cBhvr>
                                        <p:cTn id="14" dur="500"/>
                                        <p:tgtEl>
                                          <p:spTgt spid="4102"/>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 calcmode="lin" valueType="num">
                                      <p:cBhvr>
                                        <p:cTn id="18" dur="1000" fill="hold"/>
                                        <p:tgtEl>
                                          <p:spTgt spid="4101"/>
                                        </p:tgtEl>
                                        <p:attrNameLst>
                                          <p:attrName>ppt_w</p:attrName>
                                        </p:attrNameLst>
                                      </p:cBhvr>
                                      <p:tavLst>
                                        <p:tav tm="0">
                                          <p:val>
                                            <p:fltVal val="0"/>
                                          </p:val>
                                        </p:tav>
                                        <p:tav tm="100000">
                                          <p:val>
                                            <p:strVal val="#ppt_w"/>
                                          </p:val>
                                        </p:tav>
                                      </p:tavLst>
                                    </p:anim>
                                    <p:anim calcmode="lin" valueType="num">
                                      <p:cBhvr>
                                        <p:cTn id="19" dur="1000" fill="hold"/>
                                        <p:tgtEl>
                                          <p:spTgt spid="4101"/>
                                        </p:tgtEl>
                                        <p:attrNameLst>
                                          <p:attrName>ppt_h</p:attrName>
                                        </p:attrNameLst>
                                      </p:cBhvr>
                                      <p:tavLst>
                                        <p:tav tm="0">
                                          <p:val>
                                            <p:fltVal val="0"/>
                                          </p:val>
                                        </p:tav>
                                        <p:tav tm="100000">
                                          <p:val>
                                            <p:strVal val="#ppt_h"/>
                                          </p:val>
                                        </p:tav>
                                      </p:tavLst>
                                    </p:anim>
                                    <p:anim calcmode="lin" valueType="num">
                                      <p:cBhvr>
                                        <p:cTn id="20" dur="1000" fill="hold"/>
                                        <p:tgtEl>
                                          <p:spTgt spid="4101"/>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1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250" fill="hold"/>
                                        <p:tgtEl>
                                          <p:spTgt spid="10"/>
                                        </p:tgtEl>
                                        <p:attrNameLst>
                                          <p:attrName>ppt_x</p:attrName>
                                        </p:attrNameLst>
                                      </p:cBhvr>
                                      <p:tavLst>
                                        <p:tav tm="0">
                                          <p:val>
                                            <p:strVal val="1+#ppt_w/2"/>
                                          </p:val>
                                        </p:tav>
                                        <p:tav tm="100000">
                                          <p:val>
                                            <p:strVal val="#ppt_x"/>
                                          </p:val>
                                        </p:tav>
                                      </p:tavLst>
                                    </p:anim>
                                    <p:anim calcmode="lin" valueType="num">
                                      <p:cBhvr additive="base">
                                        <p:cTn id="31"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69" y="5111020"/>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35944" y="298450"/>
            <a:ext cx="10979150" cy="553998"/>
          </a:xfrm>
          <a:prstGeom prst="rect">
            <a:avLst/>
          </a:prstGeom>
        </p:spPr>
        <p:txBody>
          <a:bodyPr wrap="square">
            <a:spAutoFit/>
          </a:bodyPr>
          <a:lstStyle/>
          <a:p>
            <a:pPr lvl="0"/>
            <a:r>
              <a:rPr lang="vi-VN" b="1">
                <a:solidFill>
                  <a:srgbClr val="000000"/>
                </a:solidFill>
                <a:latin typeface="Times New Roman" panose="02020603050405020304" pitchFamily="18" charset="0"/>
                <a:cs typeface="Times New Roman" panose="02020603050405020304" pitchFamily="18" charset="0"/>
              </a:rPr>
              <a:t>2. Lang Liêu và các hoàng tử thi nhau tìm kiếm lễ </a:t>
            </a:r>
            <a:r>
              <a:rPr lang="vi-VN" b="1" smtClean="0">
                <a:solidFill>
                  <a:srgbClr val="000000"/>
                </a:solidFill>
                <a:latin typeface="Times New Roman" panose="02020603050405020304" pitchFamily="18" charset="0"/>
                <a:cs typeface="Times New Roman" panose="02020603050405020304" pitchFamily="18" charset="0"/>
              </a:rPr>
              <a:t>vật</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369344" y="865942"/>
            <a:ext cx="8388350" cy="1015663"/>
          </a:xfrm>
          <a:prstGeom prst="rect">
            <a:avLst/>
          </a:prstGeom>
        </p:spPr>
        <p:txBody>
          <a:bodyPr>
            <a:spAutoFit/>
          </a:bodyPr>
          <a:lstStyle/>
          <a:p>
            <a:pPr lvl="0"/>
            <a:r>
              <a:rPr lang="vi-VN">
                <a:solidFill>
                  <a:srgbClr val="000000"/>
                </a:solidFill>
                <a:latin typeface="Times New Roman" panose="02020603050405020304" pitchFamily="18" charset="0"/>
                <a:cs typeface="Times New Roman" panose="02020603050405020304" pitchFamily="18" charset="0"/>
              </a:rPr>
              <a:t>- Các hoàng tử cho người đi đến khắp nơi tìm kiếm những của ngon vật lạ để đem về dâng lên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04562" y="1895099"/>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Mẹ của Lang Liêu trước kia bị vua cha ghẻ lạnh, sau đó mất đi để lại một mình chàng. So với các anh em, chỉ có Lang Liêu là thiệt thòi nhất</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04562" y="3318036"/>
            <a:ext cx="8388350" cy="1015663"/>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Lang Liêu là con vua, nhưng lại sống giản dị quen với việc “ chăm lo đồng áng, trồng lúa trồng khoai</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439780" y="4243696"/>
            <a:ext cx="8388350" cy="1477328"/>
          </a:xfrm>
          <a:prstGeom prst="rect">
            <a:avLst/>
          </a:prstGeom>
        </p:spPr>
        <p:txBody>
          <a:bodyPr>
            <a:spAutoFit/>
          </a:bodyPr>
          <a:lstStyle/>
          <a:p>
            <a:pPr lvl="0" algn="just"/>
            <a:r>
              <a:rPr lang="vi-VN">
                <a:solidFill>
                  <a:srgbClr val="000000"/>
                </a:solidFill>
                <a:latin typeface="Times New Roman" panose="02020603050405020304" pitchFamily="18" charset="0"/>
                <a:cs typeface="Times New Roman" panose="02020603050405020304" pitchFamily="18" charset="0"/>
              </a:rPr>
              <a:t>- Một đêm nọ, Lang Liêu nằm mơ, được thần mách bảo hãy dùng thứ gạo nếp quen thuộc làm thành lễ vật dâng vua cha</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50713" y="5665018"/>
            <a:ext cx="8388350" cy="1477328"/>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Chàng lấy gạo nếp vo sạch, lấy đậu xanh thịt lợn làm nhân, gói bằng lá dong thành hình vuông, đem luộc một ngày một đêm</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395247" y="7112945"/>
            <a:ext cx="8388350" cy="1015663"/>
          </a:xfrm>
          <a:prstGeom prst="rect">
            <a:avLst/>
          </a:prstGeom>
        </p:spPr>
        <p:txBody>
          <a:bodyPr>
            <a:spAutoFit/>
          </a:bodyPr>
          <a:lstStyle/>
          <a:p>
            <a:pPr lvl="0" algn="just">
              <a:buFont typeface="Arial" panose="020B0604020202020204" pitchFamily="34" charset="0"/>
              <a:buChar char="•"/>
            </a:pPr>
            <a:r>
              <a:rPr lang="en-US">
                <a:solidFill>
                  <a:srgbClr val="000000"/>
                </a:solidFill>
                <a:latin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cs typeface="Times New Roman" panose="02020603050405020304" pitchFamily="18" charset="0"/>
              </a:rPr>
              <a:t>Cũng thứ gạo nếp ấy đồ lên, đem giã nhuyễn rồi nặn thành hình tròn.</a:t>
            </a:r>
          </a:p>
        </p:txBody>
      </p:sp>
      <p:pic>
        <p:nvPicPr>
          <p:cNvPr id="10" name="Picture 9"/>
          <p:cNvPicPr>
            <a:picLocks noChangeAspect="1"/>
          </p:cNvPicPr>
          <p:nvPr/>
        </p:nvPicPr>
        <p:blipFill>
          <a:blip r:embed="rId5"/>
          <a:stretch>
            <a:fillRect/>
          </a:stretch>
        </p:blipFill>
        <p:spPr>
          <a:xfrm>
            <a:off x="11392089" y="1152870"/>
            <a:ext cx="4800014" cy="319419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1-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98450"/>
            <a:ext cx="16792576"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07038"/>
            <a:ext cx="6808788"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31144" y="147647"/>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3. Phong tục làm bánh </a:t>
            </a:r>
            <a:r>
              <a:rPr lang="vi-VN" b="1" smtClean="0">
                <a:solidFill>
                  <a:srgbClr val="000000"/>
                </a:solidFill>
                <a:latin typeface="Times New Roman" panose="02020603050405020304" pitchFamily="18" charset="0"/>
                <a:cs typeface="Times New Roman" panose="02020603050405020304" pitchFamily="18" charset="0"/>
              </a:rPr>
              <a:t>chưng</a:t>
            </a:r>
            <a:r>
              <a:rPr lang="en-US" b="1" smtClean="0">
                <a:solidFill>
                  <a:srgbClr val="000000"/>
                </a:solidFill>
                <a:latin typeface="Times New Roman" panose="02020603050405020304" pitchFamily="18" charset="0"/>
                <a:cs typeface="Times New Roman" panose="02020603050405020304" pitchFamily="18" charset="0"/>
              </a:rPr>
              <a:t>,</a:t>
            </a:r>
            <a:r>
              <a:rPr lang="vi-VN" b="1" smtClean="0">
                <a:solidFill>
                  <a:srgbClr val="000000"/>
                </a:solidFill>
                <a:latin typeface="Times New Roman" panose="02020603050405020304" pitchFamily="18" charset="0"/>
                <a:cs typeface="Times New Roman" panose="02020603050405020304" pitchFamily="18" charset="0"/>
              </a:rPr>
              <a:t> </a:t>
            </a:r>
            <a:r>
              <a:rPr lang="vi-VN" b="1">
                <a:solidFill>
                  <a:srgbClr val="000000"/>
                </a:solidFill>
                <a:latin typeface="Times New Roman" panose="02020603050405020304" pitchFamily="18" charset="0"/>
                <a:cs typeface="Times New Roman" panose="02020603050405020304" pitchFamily="18" charset="0"/>
              </a:rPr>
              <a:t>bánh </a:t>
            </a:r>
            <a:r>
              <a:rPr lang="vi-VN" b="1" smtClean="0">
                <a:solidFill>
                  <a:srgbClr val="000000"/>
                </a:solidFill>
                <a:latin typeface="Times New Roman" panose="02020603050405020304" pitchFamily="18" charset="0"/>
                <a:cs typeface="Times New Roman" panose="02020603050405020304" pitchFamily="18" charset="0"/>
              </a:rPr>
              <a:t>giầy</a:t>
            </a:r>
            <a:endParaRPr lang="vi-VN">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31144" y="853910"/>
            <a:ext cx="8388350" cy="1477328"/>
          </a:xfrm>
          <a:prstGeom prst="rect">
            <a:avLst/>
          </a:prstGeom>
        </p:spPr>
        <p:txBody>
          <a:bodyPr>
            <a:spAutoFit/>
          </a:bodyPr>
          <a:lstStyle/>
          <a:p>
            <a:pPr lvl="0" algn="just"/>
            <a:r>
              <a:rPr lang="en-US" smtClean="0">
                <a:solidFill>
                  <a:srgbClr val="000000"/>
                </a:solidFill>
                <a:latin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cs typeface="Times New Roman" panose="02020603050405020304" pitchFamily="18" charset="0"/>
              </a:rPr>
              <a:t>Lang </a:t>
            </a:r>
            <a:r>
              <a:rPr lang="vi-VN">
                <a:solidFill>
                  <a:srgbClr val="000000"/>
                </a:solidFill>
                <a:latin typeface="Times New Roman" panose="02020603050405020304" pitchFamily="18" charset="0"/>
                <a:cs typeface="Times New Roman" panose="02020603050405020304" pitchFamily="18" charset="0"/>
              </a:rPr>
              <a:t>Liêu đem hai loại bánh dâng lên cúng Tiên vương. Vua Hùng rất hài lòng và quyết định truyền ngôi cho Lang Liêu</a:t>
            </a:r>
            <a:r>
              <a:rPr lang="vi-VN"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566362" y="2413128"/>
            <a:ext cx="8388350" cy="553998"/>
          </a:xfrm>
          <a:prstGeom prst="rect">
            <a:avLst/>
          </a:prstGeom>
        </p:spPr>
        <p:txBody>
          <a:bodyPr>
            <a:spAutoFit/>
          </a:bodyPr>
          <a:lstStyle/>
          <a:p>
            <a:pPr lvl="0" algn="just"/>
            <a:r>
              <a:rPr lang="vi-VN" b="1">
                <a:solidFill>
                  <a:srgbClr val="000000"/>
                </a:solidFill>
                <a:latin typeface="Times New Roman" panose="02020603050405020304" pitchFamily="18" charset="0"/>
                <a:cs typeface="Times New Roman" panose="02020603050405020304" pitchFamily="18" charset="0"/>
              </a:rPr>
              <a:t>III. Kết </a:t>
            </a:r>
            <a:r>
              <a:rPr lang="vi-VN" b="1" smtClean="0">
                <a:solidFill>
                  <a:srgbClr val="000000"/>
                </a:solidFill>
                <a:latin typeface="Times New Roman" panose="02020603050405020304" pitchFamily="18" charset="0"/>
                <a:cs typeface="Times New Roman" panose="02020603050405020304" pitchFamily="18" charset="0"/>
              </a:rPr>
              <a:t>bài</a:t>
            </a:r>
            <a:r>
              <a:rPr lang="en-US" b="1" smtClean="0">
                <a:solidFill>
                  <a:srgbClr val="000000"/>
                </a:solidFill>
                <a:latin typeface="Times New Roman" panose="02020603050405020304" pitchFamily="18" charset="0"/>
                <a:cs typeface="Times New Roman" panose="02020603050405020304" pitchFamily="18" charset="0"/>
              </a:rPr>
              <a:t>:</a:t>
            </a:r>
            <a:endParaRPr lang="vi-VN">
              <a:solidFill>
                <a:srgbClr val="0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64744" y="2413128"/>
            <a:ext cx="8388350" cy="1015663"/>
          </a:xfrm>
          <a:prstGeom prst="rect">
            <a:avLst/>
          </a:prstGeom>
        </p:spPr>
        <p:txBody>
          <a:bodyPr>
            <a:spAutoFit/>
          </a:bodyPr>
          <a:lstStyle/>
          <a:p>
            <a:pPr lvl="0" algn="just"/>
            <a:r>
              <a:rPr lang="vi-VN" dirty="0">
                <a:solidFill>
                  <a:srgbClr val="000000"/>
                </a:solidFill>
                <a:latin typeface="Times New Roman" panose="02020603050405020304" pitchFamily="18" charset="0"/>
                <a:cs typeface="Times New Roman" panose="02020603050405020304" pitchFamily="18" charset="0"/>
              </a:rPr>
              <a:t>Tục lệ của dân tộc ta: Hàng năm, mỗi khi Tết đến, bánh chưng bánh giầy là món ăn không thể thiếu.</a:t>
            </a:r>
          </a:p>
        </p:txBody>
      </p:sp>
      <p:pic>
        <p:nvPicPr>
          <p:cNvPr id="6" name="Picture 5"/>
          <p:cNvPicPr>
            <a:picLocks noChangeAspect="1"/>
          </p:cNvPicPr>
          <p:nvPr/>
        </p:nvPicPr>
        <p:blipFill>
          <a:blip r:embed="rId5"/>
          <a:stretch>
            <a:fillRect/>
          </a:stretch>
        </p:blipFill>
        <p:spPr>
          <a:xfrm>
            <a:off x="7169944" y="3579594"/>
            <a:ext cx="6553776" cy="3716739"/>
          </a:xfrm>
          <a:prstGeom prst="rect">
            <a:avLst/>
          </a:prstGeom>
        </p:spPr>
      </p:pic>
    </p:spTree>
    <p:extLst>
      <p:ext uri="{BB962C8B-B14F-4D97-AF65-F5344CB8AC3E}">
        <p14:creationId xmlns:p14="http://schemas.microsoft.com/office/powerpoint/2010/main" val="13977233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5622925"/>
            <a:ext cx="16886238"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346075"/>
            <a:ext cx="10514013" cy="857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88913" y="3154363"/>
            <a:ext cx="388937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2095500"/>
            <a:ext cx="4687888"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p:nvPr/>
        </p:nvSpPr>
        <p:spPr>
          <a:xfrm>
            <a:off x="5036345" y="2344296"/>
            <a:ext cx="657445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HƯỚNG</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DẪN TỰ HỌC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7" name="TextBox 11"/>
          <p:cNvSpPr txBox="1"/>
          <p:nvPr/>
        </p:nvSpPr>
        <p:spPr>
          <a:xfrm>
            <a:off x="5055521" y="3275724"/>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cũ: Luyện nói them cho tự tin hơn.</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
        <p:nvSpPr>
          <p:cNvPr id="8" name="TextBox 11"/>
          <p:cNvSpPr txBox="1"/>
          <p:nvPr/>
        </p:nvSpPr>
        <p:spPr>
          <a:xfrm>
            <a:off x="5087772" y="4729659"/>
            <a:ext cx="657445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000" b="1" i="0" u="none" strike="noStrike" kern="1200" cap="none" spc="160" normalizeH="0" baseline="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Bài</a:t>
            </a:r>
            <a:r>
              <a:rPr kumimoji="0" lang="en-US" altLang="zh-CN" sz="4000" b="1" i="0" u="none" strike="noStrike" kern="1200" cap="none" spc="160" normalizeH="0" noProof="0" smtClean="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rPr>
              <a:t> mới: Hướng dẫn thực hành đọc.</a:t>
            </a:r>
            <a:endParaRPr kumimoji="0" lang="zh-CN" altLang="en-US" sz="4000" b="1" i="0" u="none" strike="noStrike" kern="1200" cap="none" spc="160" normalizeH="0" baseline="0" noProof="0" dirty="0">
              <a:ln>
                <a:noFill/>
              </a:ln>
              <a:solidFill>
                <a:srgbClr val="7AC6FF"/>
              </a:solidFill>
              <a:effectLst/>
              <a:uLnTx/>
              <a:uFillTx/>
              <a:latin typeface="Times New Roman" pitchFamily="18" charset="0"/>
              <a:ea typeface="新蒂下午茶基本版" panose="03000600000000000000" charset="-122"/>
              <a:cs typeface="Times New Roman" pitchFamily="18" charset="0"/>
              <a:sym typeface="+mn-lt"/>
            </a:endParaRPr>
          </a:p>
        </p:txBody>
      </p:sp>
    </p:spTree>
    <p:extLst>
      <p:ext uri="{BB962C8B-B14F-4D97-AF65-F5344CB8AC3E}">
        <p14:creationId xmlns:p14="http://schemas.microsoft.com/office/powerpoint/2010/main" val="19062838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9" name="Picture 19" descr="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4150"/>
            <a:ext cx="1677511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21"/>
          <p:cNvSpPr txBox="1">
            <a:spLocks noChangeArrowheads="1"/>
          </p:cNvSpPr>
          <p:nvPr/>
        </p:nvSpPr>
        <p:spPr bwMode="auto">
          <a:xfrm>
            <a:off x="4807744" y="6719094"/>
            <a:ext cx="10287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00188">
              <a:defRPr sz="3000">
                <a:solidFill>
                  <a:schemeClr val="tx1"/>
                </a:solidFill>
                <a:latin typeface="Arial" charset="0"/>
                <a:ea typeface="宋体" charset="-122"/>
              </a:defRPr>
            </a:lvl1pPr>
            <a:lvl2pPr marL="742950" indent="-285750" defTabSz="1500188">
              <a:defRPr sz="3000">
                <a:solidFill>
                  <a:schemeClr val="tx1"/>
                </a:solidFill>
                <a:latin typeface="Arial" charset="0"/>
                <a:ea typeface="宋体" charset="-122"/>
              </a:defRPr>
            </a:lvl2pPr>
            <a:lvl3pPr marL="1143000" indent="-228600" defTabSz="1500188">
              <a:defRPr sz="3000">
                <a:solidFill>
                  <a:schemeClr val="tx1"/>
                </a:solidFill>
                <a:latin typeface="Arial" charset="0"/>
                <a:ea typeface="宋体" charset="-122"/>
              </a:defRPr>
            </a:lvl3pPr>
            <a:lvl4pPr marL="1600200" indent="-228600" defTabSz="1500188">
              <a:defRPr sz="3000">
                <a:solidFill>
                  <a:schemeClr val="tx1"/>
                </a:solidFill>
                <a:latin typeface="Arial" charset="0"/>
                <a:ea typeface="宋体" charset="-122"/>
              </a:defRPr>
            </a:lvl4pPr>
            <a:lvl5pPr marL="2057400" indent="-228600" defTabSz="1500188">
              <a:defRPr sz="3000">
                <a:solidFill>
                  <a:schemeClr val="tx1"/>
                </a:solidFill>
                <a:latin typeface="Arial" charset="0"/>
                <a:ea typeface="宋体" charset="-122"/>
              </a:defRPr>
            </a:lvl5pPr>
            <a:lvl6pPr marL="2514600" indent="-228600" defTabSz="1500188" eaLnBrk="0" fontAlgn="base" hangingPunct="0">
              <a:spcBef>
                <a:spcPct val="0"/>
              </a:spcBef>
              <a:spcAft>
                <a:spcPct val="0"/>
              </a:spcAft>
              <a:defRPr sz="3000">
                <a:solidFill>
                  <a:schemeClr val="tx1"/>
                </a:solidFill>
                <a:latin typeface="Arial" charset="0"/>
                <a:ea typeface="宋体" charset="-122"/>
              </a:defRPr>
            </a:lvl6pPr>
            <a:lvl7pPr marL="2971800" indent="-228600" defTabSz="1500188" eaLnBrk="0" fontAlgn="base" hangingPunct="0">
              <a:spcBef>
                <a:spcPct val="0"/>
              </a:spcBef>
              <a:spcAft>
                <a:spcPct val="0"/>
              </a:spcAft>
              <a:defRPr sz="3000">
                <a:solidFill>
                  <a:schemeClr val="tx1"/>
                </a:solidFill>
                <a:latin typeface="Arial" charset="0"/>
                <a:ea typeface="宋体" charset="-122"/>
              </a:defRPr>
            </a:lvl7pPr>
            <a:lvl8pPr marL="3429000" indent="-228600" defTabSz="1500188" eaLnBrk="0" fontAlgn="base" hangingPunct="0">
              <a:spcBef>
                <a:spcPct val="0"/>
              </a:spcBef>
              <a:spcAft>
                <a:spcPct val="0"/>
              </a:spcAft>
              <a:defRPr sz="3000">
                <a:solidFill>
                  <a:schemeClr val="tx1"/>
                </a:solidFill>
                <a:latin typeface="Arial" charset="0"/>
                <a:ea typeface="宋体" charset="-122"/>
              </a:defRPr>
            </a:lvl8pPr>
            <a:lvl9pPr marL="3886200" indent="-228600" defTabSz="1500188" eaLnBrk="0" fontAlgn="base" hangingPunct="0">
              <a:spcBef>
                <a:spcPct val="0"/>
              </a:spcBef>
              <a:spcAft>
                <a:spcPct val="0"/>
              </a:spcAft>
              <a:defRPr sz="3000">
                <a:solidFill>
                  <a:schemeClr val="tx1"/>
                </a:solidFill>
                <a:latin typeface="Arial" charset="0"/>
                <a:ea typeface="宋体" charset="-122"/>
              </a:defRPr>
            </a:lvl9pPr>
          </a:lstStyle>
          <a:p>
            <a:pPr eaLnBrk="1" hangingPunct="1">
              <a:spcBef>
                <a:spcPct val="50000"/>
              </a:spcBef>
            </a:pPr>
            <a:r>
              <a:rPr lang="en-US" altLang="zh-CN" sz="7200" b="1" smtClean="0">
                <a:latin typeface="Times New Roman" panose="02020603050405020304" pitchFamily="18" charset="0"/>
                <a:ea typeface="黑体" pitchFamily="2" charset="-122"/>
                <a:cs typeface="Times New Roman" panose="02020603050405020304" pitchFamily="18" charset="0"/>
              </a:rPr>
              <a:t>XIN CHÂN THÀNH CẢM ƠN CÁC EM!</a:t>
            </a:r>
            <a:endParaRPr lang="zh-CN" altLang="en-US" sz="7200" b="1">
              <a:latin typeface="Times New Roman" panose="02020603050405020304" pitchFamily="18" charset="0"/>
              <a:ea typeface="黑体" pitchFamily="2" charset="-122"/>
              <a:cs typeface="Times New Roman" panose="02020603050405020304" pitchFamily="18" charset="0"/>
            </a:endParaRPr>
          </a:p>
        </p:txBody>
      </p:sp>
      <p:pic>
        <p:nvPicPr>
          <p:cNvPr id="15382" name="Picture 22"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7588" y="633413"/>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23"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5619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24" descr="1-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1738" y="993775"/>
            <a:ext cx="19510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fade">
                                      <p:cBhvr>
                                        <p:cTn id="7" dur="1000"/>
                                        <p:tgtEl>
                                          <p:spTgt spid="15379"/>
                                        </p:tgtEl>
                                      </p:cBhvr>
                                    </p:animEffect>
                                    <p:anim calcmode="lin" valueType="num">
                                      <p:cBhvr>
                                        <p:cTn id="8" dur="1000" fill="hold"/>
                                        <p:tgtEl>
                                          <p:spTgt spid="15379"/>
                                        </p:tgtEl>
                                        <p:attrNameLst>
                                          <p:attrName>ppt_x</p:attrName>
                                        </p:attrNameLst>
                                      </p:cBhvr>
                                      <p:tavLst>
                                        <p:tav tm="0">
                                          <p:val>
                                            <p:strVal val="#ppt_x"/>
                                          </p:val>
                                        </p:tav>
                                        <p:tav tm="100000">
                                          <p:val>
                                            <p:strVal val="#ppt_x"/>
                                          </p:val>
                                        </p:tav>
                                      </p:tavLst>
                                    </p:anim>
                                    <p:anim calcmode="lin" valueType="num">
                                      <p:cBhvr>
                                        <p:cTn id="9" dur="1000" fill="hold"/>
                                        <p:tgtEl>
                                          <p:spTgt spid="1537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15383"/>
                                        </p:tgtEl>
                                        <p:attrNameLst>
                                          <p:attrName>style.visibility</p:attrName>
                                        </p:attrNameLst>
                                      </p:cBhvr>
                                      <p:to>
                                        <p:strVal val="visible"/>
                                      </p:to>
                                    </p:set>
                                    <p:anim calcmode="lin" valueType="num">
                                      <p:cBhvr>
                                        <p:cTn id="13" dur="1000" fill="hold"/>
                                        <p:tgtEl>
                                          <p:spTgt spid="15383"/>
                                        </p:tgtEl>
                                        <p:attrNameLst>
                                          <p:attrName>ppt_x</p:attrName>
                                        </p:attrNameLst>
                                      </p:cBhvr>
                                      <p:tavLst>
                                        <p:tav tm="0">
                                          <p:val>
                                            <p:strVal val="#ppt_x-.2"/>
                                          </p:val>
                                        </p:tav>
                                        <p:tav tm="100000">
                                          <p:val>
                                            <p:strVal val="#ppt_x"/>
                                          </p:val>
                                        </p:tav>
                                      </p:tavLst>
                                    </p:anim>
                                    <p:anim calcmode="lin" valueType="num">
                                      <p:cBhvr>
                                        <p:cTn id="14" dur="1000" fill="hold"/>
                                        <p:tgtEl>
                                          <p:spTgt spid="1538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5383"/>
                                        </p:tgtEl>
                                      </p:cBhvr>
                                    </p:animEffect>
                                  </p:childTnLst>
                                </p:cTn>
                              </p:par>
                            </p:childTnLst>
                          </p:cTn>
                        </p:par>
                        <p:par>
                          <p:cTn id="16" fill="hold" nodeType="afterGroup">
                            <p:stCondLst>
                              <p:cond delay="2000"/>
                            </p:stCondLst>
                            <p:childTnLst>
                              <p:par>
                                <p:cTn id="17" presetID="29" presetClass="entr" presetSubtype="0" fill="hold" nodeType="afterEffect">
                                  <p:stCondLst>
                                    <p:cond delay="0"/>
                                  </p:stCondLst>
                                  <p:childTnLst>
                                    <p:set>
                                      <p:cBhvr>
                                        <p:cTn id="18" dur="1" fill="hold">
                                          <p:stCondLst>
                                            <p:cond delay="0"/>
                                          </p:stCondLst>
                                        </p:cTn>
                                        <p:tgtEl>
                                          <p:spTgt spid="15384"/>
                                        </p:tgtEl>
                                        <p:attrNameLst>
                                          <p:attrName>style.visibility</p:attrName>
                                        </p:attrNameLst>
                                      </p:cBhvr>
                                      <p:to>
                                        <p:strVal val="visible"/>
                                      </p:to>
                                    </p:set>
                                    <p:anim calcmode="lin" valueType="num">
                                      <p:cBhvr>
                                        <p:cTn id="19" dur="1000" fill="hold"/>
                                        <p:tgtEl>
                                          <p:spTgt spid="15384"/>
                                        </p:tgtEl>
                                        <p:attrNameLst>
                                          <p:attrName>ppt_x</p:attrName>
                                        </p:attrNameLst>
                                      </p:cBhvr>
                                      <p:tavLst>
                                        <p:tav tm="0">
                                          <p:val>
                                            <p:strVal val="#ppt_x-.2"/>
                                          </p:val>
                                        </p:tav>
                                        <p:tav tm="100000">
                                          <p:val>
                                            <p:strVal val="#ppt_x"/>
                                          </p:val>
                                        </p:tav>
                                      </p:tavLst>
                                    </p:anim>
                                    <p:anim calcmode="lin" valueType="num">
                                      <p:cBhvr>
                                        <p:cTn id="20" dur="1000" fill="hold"/>
                                        <p:tgtEl>
                                          <p:spTgt spid="1538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384"/>
                                        </p:tgtEl>
                                      </p:cBhvr>
                                    </p:animEffect>
                                  </p:childTnLst>
                                </p:cTn>
                              </p:par>
                            </p:childTnLst>
                          </p:cTn>
                        </p:par>
                        <p:par>
                          <p:cTn id="22" fill="hold" nodeType="afterGroup">
                            <p:stCondLst>
                              <p:cond delay="3000"/>
                            </p:stCondLst>
                            <p:childTnLst>
                              <p:par>
                                <p:cTn id="23" presetID="29" presetClass="entr" presetSubtype="0" fill="hold" nodeType="afterEffect">
                                  <p:stCondLst>
                                    <p:cond delay="0"/>
                                  </p:stCondLst>
                                  <p:childTnLst>
                                    <p:set>
                                      <p:cBhvr>
                                        <p:cTn id="24" dur="1" fill="hold">
                                          <p:stCondLst>
                                            <p:cond delay="0"/>
                                          </p:stCondLst>
                                        </p:cTn>
                                        <p:tgtEl>
                                          <p:spTgt spid="15382"/>
                                        </p:tgtEl>
                                        <p:attrNameLst>
                                          <p:attrName>style.visibility</p:attrName>
                                        </p:attrNameLst>
                                      </p:cBhvr>
                                      <p:to>
                                        <p:strVal val="visible"/>
                                      </p:to>
                                    </p:set>
                                    <p:anim calcmode="lin" valueType="num">
                                      <p:cBhvr>
                                        <p:cTn id="25" dur="1000" fill="hold"/>
                                        <p:tgtEl>
                                          <p:spTgt spid="15382"/>
                                        </p:tgtEl>
                                        <p:attrNameLst>
                                          <p:attrName>ppt_x</p:attrName>
                                        </p:attrNameLst>
                                      </p:cBhvr>
                                      <p:tavLst>
                                        <p:tav tm="0">
                                          <p:val>
                                            <p:strVal val="#ppt_x-.2"/>
                                          </p:val>
                                        </p:tav>
                                        <p:tav tm="100000">
                                          <p:val>
                                            <p:strVal val="#ppt_x"/>
                                          </p:val>
                                        </p:tav>
                                      </p:tavLst>
                                    </p:anim>
                                    <p:anim calcmode="lin" valueType="num">
                                      <p:cBhvr>
                                        <p:cTn id="26" dur="1000" fill="hold"/>
                                        <p:tgtEl>
                                          <p:spTgt spid="1538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82"/>
                                        </p:tgtEl>
                                      </p:cBhvr>
                                    </p:animEffect>
                                  </p:childTnLst>
                                </p:cTn>
                              </p:par>
                            </p:childTnLst>
                          </p:cTn>
                        </p:par>
                        <p:par>
                          <p:cTn id="28" fill="hold" nodeType="afterGroup">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5381"/>
                                        </p:tgtEl>
                                        <p:attrNameLst>
                                          <p:attrName>style.visibility</p:attrName>
                                        </p:attrNameLst>
                                      </p:cBhvr>
                                      <p:to>
                                        <p:strVal val="visible"/>
                                      </p:to>
                                    </p:set>
                                    <p:anim calcmode="discrete" valueType="clr">
                                      <p:cBhvr override="childStyle">
                                        <p:cTn id="31" dur="1000"/>
                                        <p:tgtEl>
                                          <p:spTgt spid="15381"/>
                                        </p:tgtEl>
                                        <p:attrNameLst>
                                          <p:attrName>style.color</p:attrName>
                                        </p:attrNameLst>
                                      </p:cBhvr>
                                      <p:tavLst>
                                        <p:tav tm="0">
                                          <p:val>
                                            <p:clrVal>
                                              <a:schemeClr val="accent2"/>
                                            </p:clrVal>
                                          </p:val>
                                        </p:tav>
                                        <p:tav tm="50000">
                                          <p:val>
                                            <p:clrVal>
                                              <a:schemeClr val="hlink"/>
                                            </p:clrVal>
                                          </p:val>
                                        </p:tav>
                                      </p:tavLst>
                                    </p:anim>
                                    <p:anim calcmode="discrete" valueType="clr">
                                      <p:cBhvr>
                                        <p:cTn id="32" dur="1000"/>
                                        <p:tgtEl>
                                          <p:spTgt spid="15381"/>
                                        </p:tgtEl>
                                        <p:attrNameLst>
                                          <p:attrName>fillcolor</p:attrName>
                                        </p:attrNameLst>
                                      </p:cBhvr>
                                      <p:tavLst>
                                        <p:tav tm="0">
                                          <p:val>
                                            <p:clrVal>
                                              <a:schemeClr val="accent2"/>
                                            </p:clrVal>
                                          </p:val>
                                        </p:tav>
                                        <p:tav tm="50000">
                                          <p:val>
                                            <p:clrVal>
                                              <a:schemeClr val="hlink"/>
                                            </p:clrVal>
                                          </p:val>
                                        </p:tav>
                                      </p:tavLst>
                                    </p:anim>
                                    <p:set>
                                      <p:cBhvr>
                                        <p:cTn id="33" dur="1000"/>
                                        <p:tgtEl>
                                          <p:spTgt spid="153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4544" y="46616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4000" b="1" u="none" strike="noStrike" kern="100" cap="none" spc="0" normalizeH="0" baseline="0" noProof="0" dirty="0" err="1">
                <a:ln>
                  <a:noFill/>
                </a:ln>
                <a:solidFill>
                  <a:srgbClr val="000000"/>
                </a:solidFill>
                <a:effectLst/>
                <a:uLnTx/>
                <a:uFillTx/>
                <a:latin typeface="Times New Roman"/>
                <a:ea typeface="SimSun"/>
                <a:cs typeface="Times New Roman"/>
              </a:rPr>
              <a:t>Câu</a:t>
            </a:r>
            <a:r>
              <a:rPr kumimoji="0" lang="en-US" sz="4000" b="1" u="none" strike="noStrike" kern="100" cap="none" spc="0" normalizeH="0" baseline="0" noProof="0" dirty="0">
                <a:ln>
                  <a:noFill/>
                </a:ln>
                <a:solidFill>
                  <a:srgbClr val="000000"/>
                </a:solidFill>
                <a:effectLst/>
                <a:uLnTx/>
                <a:uFillTx/>
                <a:latin typeface="Times New Roman"/>
                <a:ea typeface="SimSun"/>
                <a:cs typeface="Times New Roman"/>
              </a:rPr>
              <a:t> 1</a:t>
            </a:r>
            <a:r>
              <a:rPr kumimoji="0" lang="en-US" sz="4000" b="1" u="none" strike="noStrike" kern="100" cap="none" spc="0" normalizeH="0" baseline="0" noProof="0">
                <a:ln>
                  <a:noFill/>
                </a:ln>
                <a:solidFill>
                  <a:srgbClr val="000000"/>
                </a:solidFill>
                <a:effectLst/>
                <a:uLnTx/>
                <a:uFillTx/>
                <a:latin typeface="Times New Roman"/>
                <a:ea typeface="SimSun"/>
                <a:cs typeface="Times New Roman"/>
              </a:rPr>
              <a:t>: </a:t>
            </a:r>
            <a:r>
              <a:rPr kumimoji="0" lang="en-US" sz="4000" b="1" u="none" strike="noStrike" kern="100" cap="none" spc="0" normalizeH="0" baseline="0" noProof="0" smtClean="0">
                <a:ln>
                  <a:noFill/>
                </a:ln>
                <a:solidFill>
                  <a:srgbClr val="000000"/>
                </a:solidFill>
                <a:effectLst/>
                <a:uLnTx/>
                <a:uFillTx/>
                <a:latin typeface="Times New Roman"/>
                <a:ea typeface="SimSun"/>
                <a:cs typeface="Times New Roman"/>
              </a:rPr>
              <a:t>Truyền</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thuyết “</a:t>
            </a:r>
            <a:r>
              <a:rPr kumimoji="0" lang="en-US" sz="4000" b="1" i="1" u="none" strike="noStrike" kern="100" cap="none" spc="0" normalizeH="0" noProof="0" smtClean="0">
                <a:ln>
                  <a:noFill/>
                </a:ln>
                <a:solidFill>
                  <a:srgbClr val="000000"/>
                </a:solidFill>
                <a:effectLst/>
                <a:uLnTx/>
                <a:uFillTx/>
                <a:latin typeface="Times New Roman"/>
                <a:ea typeface="SimSun"/>
                <a:cs typeface="Times New Roman"/>
              </a:rPr>
              <a:t>Thánh Gióng</a:t>
            </a:r>
            <a:r>
              <a:rPr kumimoji="0" lang="en-US" sz="4000" b="1" u="none" strike="noStrike" kern="100" cap="none" spc="0" normalizeH="0" noProof="0" smtClean="0">
                <a:ln>
                  <a:noFill/>
                </a:ln>
                <a:solidFill>
                  <a:srgbClr val="000000"/>
                </a:solidFill>
                <a:effectLst/>
                <a:uLnTx/>
                <a:uFillTx/>
                <a:latin typeface="Times New Roman"/>
                <a:ea typeface="SimSun"/>
                <a:cs typeface="Times New Roman"/>
              </a:rPr>
              <a:t>” là truyền thuyết kể về </a:t>
            </a:r>
            <a:endParaRPr kumimoji="0" lang="en-US" sz="4000" b="1" u="none" strike="noStrike" kern="0" cap="none" spc="0" normalizeH="0" baseline="0" noProof="0" dirty="0">
              <a:ln>
                <a:noFill/>
              </a:ln>
              <a:solidFill>
                <a:srgbClr val="000000"/>
              </a:solidFill>
              <a:effectLst/>
              <a:uLnTx/>
              <a:uFillTx/>
              <a:latin typeface="Calibri"/>
              <a:ea typeface="Calibri"/>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1" u="none" strike="noStrike" kern="100" cap="none" spc="0" normalizeH="0" baseline="0" noProof="0" smtClean="0">
                <a:ln>
                  <a:noFill/>
                </a:ln>
                <a:solidFill>
                  <a:srgbClr val="000000"/>
                </a:solidFill>
                <a:effectLst/>
                <a:uLnTx/>
                <a:uFillTx/>
                <a:latin typeface="Times New Roman"/>
                <a:ea typeface="SimSun"/>
                <a:cs typeface="Times New Roman"/>
              </a:rPr>
              <a:t>Người anh hung.</a:t>
            </a:r>
            <a:endParaRPr kumimoji="0" lang="en-US" sz="3600" b="1" i="0" u="none" strike="noStrike" kern="0" cap="none" spc="0" normalizeH="0" baseline="0" noProof="0" dirty="0">
              <a:ln>
                <a:noFill/>
              </a:ln>
              <a:solidFill>
                <a:srgbClr val="FFFFFF"/>
              </a:solidFill>
              <a:effectLst/>
              <a:uLnTx/>
              <a:uFillTx/>
              <a:latin typeface="Calibri"/>
              <a:ea typeface="Calibri"/>
              <a:cs typeface="Times New Roman"/>
            </a:endParaRPr>
          </a:p>
        </p:txBody>
      </p:sp>
    </p:spTree>
    <p:extLst>
      <p:ext uri="{BB962C8B-B14F-4D97-AF65-F5344CB8AC3E}">
        <p14:creationId xmlns:p14="http://schemas.microsoft.com/office/powerpoint/2010/main" val="39256823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2</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Tiếng nói đầu tiên của Gióng là</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smtClean="0">
                <a:solidFill>
                  <a:srgbClr val="000000"/>
                </a:solidFill>
                <a:latin typeface="Times New Roman"/>
                <a:ea typeface="SimSun"/>
                <a:cs typeface="Times New Roman"/>
              </a:rPr>
              <a:t>Tiếng nói đánh giặc.</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22442786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3</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Vua Hùng trong truyền thuyết “</a:t>
            </a:r>
            <a:r>
              <a:rPr lang="en-US" sz="4000" b="1" i="1" kern="100" smtClean="0">
                <a:solidFill>
                  <a:srgbClr val="000000"/>
                </a:solidFill>
                <a:latin typeface="Times New Roman"/>
                <a:ea typeface="SimSun"/>
                <a:cs typeface="Times New Roman"/>
              </a:rPr>
              <a:t>Thánh Gióng</a:t>
            </a:r>
            <a:r>
              <a:rPr lang="en-US" sz="4000" b="1" kern="100" smtClean="0">
                <a:solidFill>
                  <a:srgbClr val="000000"/>
                </a:solidFill>
                <a:latin typeface="Times New Roman"/>
                <a:ea typeface="SimSun"/>
                <a:cs typeface="Times New Roman"/>
              </a:rPr>
              <a:t>” là Hùng Vương thứ</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en-US" sz="3600" b="1" i="1" kern="100" smtClean="0">
                <a:solidFill>
                  <a:srgbClr val="000000"/>
                </a:solidFill>
                <a:latin typeface="Times New Roman"/>
                <a:ea typeface="SimSun"/>
                <a:cs typeface="Times New Roman"/>
              </a:rPr>
              <a:t>Sáu.</a:t>
            </a:r>
            <a:endParaRPr lang="en-US" sz="3600" b="1" i="1" kern="100" dirty="0">
              <a:solidFill>
                <a:srgbClr val="000000"/>
              </a:solidFill>
              <a:latin typeface="Times New Roman"/>
              <a:ea typeface="SimSun"/>
              <a:cs typeface="Times New Roman"/>
            </a:endParaRPr>
          </a:p>
        </p:txBody>
      </p:sp>
    </p:spTree>
    <p:extLst>
      <p:ext uri="{BB962C8B-B14F-4D97-AF65-F5344CB8AC3E}">
        <p14:creationId xmlns:p14="http://schemas.microsoft.com/office/powerpoint/2010/main" val="150615323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4</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Khi gậy sắt gãy, Gióng đã ……………. để đánh giặc.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nhổ bụi tre</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279865537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a:t>
            </a:r>
            <a:r>
              <a:rPr lang="vi-VN" sz="4000" b="1" kern="100">
                <a:solidFill>
                  <a:srgbClr val="000000"/>
                </a:solidFill>
                <a:latin typeface="Times New Roman"/>
                <a:ea typeface="SimSun"/>
                <a:cs typeface="Times New Roman"/>
              </a:rPr>
              <a:t>5</a:t>
            </a:r>
            <a:r>
              <a:rPr lang="vi-VN" sz="4000" b="1" kern="100" smtClean="0">
                <a:solidFill>
                  <a:srgbClr val="000000"/>
                </a:solidFill>
                <a:latin typeface="Times New Roman"/>
                <a:ea typeface="SimSun"/>
                <a:cs typeface="Times New Roman"/>
              </a:rPr>
              <a:t>:</a:t>
            </a:r>
            <a:r>
              <a:rPr lang="en-US" sz="4000" b="1" kern="100" smtClean="0">
                <a:solidFill>
                  <a:srgbClr val="000000"/>
                </a:solidFill>
                <a:latin typeface="Times New Roman"/>
                <a:ea typeface="SimSun"/>
                <a:cs typeface="Times New Roman"/>
              </a:rPr>
              <a:t> Lang Liêu là nhân vật trong truyền thuyết</a:t>
            </a:r>
            <a:endParaRPr lang="vi-VN" sz="4000" b="1" i="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ctr" eaLnBrk="1" fontAlgn="auto" hangingPunct="1">
              <a:lnSpc>
                <a:spcPct val="150000"/>
              </a:lnSpc>
              <a:spcBef>
                <a:spcPts val="0"/>
              </a:spcBef>
              <a:spcAft>
                <a:spcPts val="0"/>
              </a:spcAft>
            </a:pPr>
            <a:r>
              <a:rPr lang="vi-VN" sz="3600" b="1" i="1" kern="100">
                <a:solidFill>
                  <a:srgbClr val="000000"/>
                </a:solidFill>
                <a:latin typeface="Times New Roman"/>
                <a:ea typeface="SimSun"/>
                <a:cs typeface="Times New Roman"/>
              </a:rPr>
              <a:t>“Bánh chưng, bánh giầy”.</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3390185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0">
            <a:extLst>
              <a:ext uri="{FF2B5EF4-FFF2-40B4-BE49-F238E27FC236}">
                <a16:creationId xmlns="" xmlns:a16="http://schemas.microsoft.com/office/drawing/2014/main" id="{60DFE279-F74C-466D-A6CF-8D5E388AD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144" y="4356894"/>
            <a:ext cx="8378277" cy="5118894"/>
          </a:xfrm>
          <a:prstGeom prst="rect">
            <a:avLst/>
          </a:prstGeom>
        </p:spPr>
      </p:pic>
      <p:pic>
        <p:nvPicPr>
          <p:cNvPr id="5" name="图片 10" descr="资源 4@4x3"/>
          <p:cNvPicPr>
            <a:picLocks noChangeAspect="1"/>
          </p:cNvPicPr>
          <p:nvPr/>
        </p:nvPicPr>
        <p:blipFill>
          <a:blip r:embed="rId5"/>
          <a:stretch>
            <a:fillRect/>
          </a:stretch>
        </p:blipFill>
        <p:spPr>
          <a:xfrm>
            <a:off x="33468" y="7709694"/>
            <a:ext cx="7898476" cy="1766094"/>
          </a:xfrm>
          <a:prstGeom prst="rect">
            <a:avLst/>
          </a:prstGeom>
        </p:spPr>
      </p:pic>
      <p:sp>
        <p:nvSpPr>
          <p:cNvPr id="6" name="Round Diagonal Corner Rectangle 5"/>
          <p:cNvSpPr/>
          <p:nvPr/>
        </p:nvSpPr>
        <p:spPr>
          <a:xfrm>
            <a:off x="1912144" y="165894"/>
            <a:ext cx="13258800" cy="2362200"/>
          </a:xfrm>
          <a:prstGeom prst="round2DiagRect">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algn="just" eaLnBrk="1" fontAlgn="auto" hangingPunct="1">
              <a:lnSpc>
                <a:spcPct val="150000"/>
              </a:lnSpc>
              <a:spcBef>
                <a:spcPts val="0"/>
              </a:spcBef>
              <a:spcAft>
                <a:spcPts val="0"/>
              </a:spcAft>
            </a:pPr>
            <a:r>
              <a:rPr lang="vi-VN" sz="4000" b="1" kern="100" dirty="0">
                <a:solidFill>
                  <a:srgbClr val="000000"/>
                </a:solidFill>
                <a:latin typeface="Times New Roman"/>
                <a:ea typeface="SimSun"/>
                <a:cs typeface="Times New Roman"/>
              </a:rPr>
              <a:t>Câu 6</a:t>
            </a:r>
            <a:r>
              <a:rPr lang="vi-VN" sz="4000" b="1" kern="100">
                <a:solidFill>
                  <a:srgbClr val="000000"/>
                </a:solidFill>
                <a:latin typeface="Times New Roman"/>
                <a:ea typeface="SimSun"/>
                <a:cs typeface="Times New Roman"/>
              </a:rPr>
              <a:t>: </a:t>
            </a:r>
            <a:r>
              <a:rPr lang="en-US" sz="4000" b="1" kern="100" smtClean="0">
                <a:solidFill>
                  <a:srgbClr val="000000"/>
                </a:solidFill>
                <a:latin typeface="Times New Roman"/>
                <a:ea typeface="SimSun"/>
                <a:cs typeface="Times New Roman"/>
              </a:rPr>
              <a:t>Sơn Tinh là thần </a:t>
            </a:r>
            <a:endParaRPr lang="vi-VN" sz="4000" b="1" kern="100" dirty="0">
              <a:solidFill>
                <a:srgbClr val="000000"/>
              </a:solidFill>
              <a:latin typeface="Times New Roman"/>
              <a:ea typeface="SimSun"/>
              <a:cs typeface="Times New Roman"/>
            </a:endParaRPr>
          </a:p>
        </p:txBody>
      </p:sp>
      <p:sp>
        <p:nvSpPr>
          <p:cNvPr id="8" name="Flowchart: Alternate Process 7"/>
          <p:cNvSpPr/>
          <p:nvPr/>
        </p:nvSpPr>
        <p:spPr>
          <a:xfrm>
            <a:off x="4883944" y="4392555"/>
            <a:ext cx="5787191" cy="1671427"/>
          </a:xfrm>
          <a:prstGeom prst="flowChartAlternateProcess">
            <a:avLst/>
          </a:prstGeom>
          <a:solidFill>
            <a:schemeClr val="accent2">
              <a:lumMod val="40000"/>
              <a:lumOff val="60000"/>
            </a:schemeClr>
          </a:solidFill>
          <a:ln w="12700" cap="flat" cmpd="sng" algn="ctr">
            <a:solidFill>
              <a:srgbClr val="008A3B">
                <a:shade val="50000"/>
              </a:srgbClr>
            </a:solidFill>
            <a:prstDash val="solid"/>
            <a:miter lim="800000"/>
          </a:ln>
          <a:effectLst/>
        </p:spPr>
        <p:txBody>
          <a:bodyPr rtlCol="0" anchor="ctr"/>
          <a:lstStyle/>
          <a:p>
            <a:pPr lvl="0" algn="ctr" eaLnBrk="1" fontAlgn="auto" hangingPunct="1">
              <a:lnSpc>
                <a:spcPct val="150000"/>
              </a:lnSpc>
              <a:spcBef>
                <a:spcPts val="0"/>
              </a:spcBef>
              <a:spcAft>
                <a:spcPts val="0"/>
              </a:spcAft>
            </a:pPr>
            <a:r>
              <a:rPr lang="en-US" sz="3600" b="1" kern="100" smtClean="0">
                <a:solidFill>
                  <a:srgbClr val="000000"/>
                </a:solidFill>
                <a:latin typeface="Times New Roman"/>
                <a:ea typeface="SimSun"/>
                <a:cs typeface="Times New Roman"/>
              </a:rPr>
              <a:t>núi.</a:t>
            </a:r>
            <a:endParaRPr lang="en-US" sz="2800" b="1" dirty="0">
              <a:solidFill>
                <a:srgbClr val="FFFFFF"/>
              </a:solidFill>
              <a:latin typeface="Calibri"/>
              <a:ea typeface="Calibri"/>
              <a:cs typeface="Times New Roman"/>
            </a:endParaRPr>
          </a:p>
        </p:txBody>
      </p:sp>
    </p:spTree>
    <p:extLst>
      <p:ext uri="{BB962C8B-B14F-4D97-AF65-F5344CB8AC3E}">
        <p14:creationId xmlns:p14="http://schemas.microsoft.com/office/powerpoint/2010/main" val="32396486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幻灯片 1"/>
</p:tagLst>
</file>

<file path=ppt/theme/theme1.xml><?xml version="1.0" encoding="utf-8"?>
<a:theme xmlns:a="http://schemas.openxmlformats.org/drawingml/2006/main" name="Slide PowerPoint Hoat Hinh _ Toan Hoa  (2)">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Bài 4, tiết 12, ÔN TẬP CHUẨN PPT</Template>
  <TotalTime>187</TotalTime>
  <Words>1453</Words>
  <Application>Microsoft Office PowerPoint</Application>
  <PresentationFormat>Custom</PresentationFormat>
  <Paragraphs>137</Paragraphs>
  <Slides>33</Slides>
  <Notes>24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Slide PowerPoint Hoat Hinh _ Toan Hoa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cp:lastModifiedBy>
  <cp:revision>43</cp:revision>
  <dcterms:created xsi:type="dcterms:W3CDTF">2021-11-23T11:35:41Z</dcterms:created>
  <dcterms:modified xsi:type="dcterms:W3CDTF">2022-02-12T01:45:00Z</dcterms:modified>
</cp:coreProperties>
</file>