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1" r:id="rId3"/>
    <p:sldMasterId id="2147483695" r:id="rId4"/>
    <p:sldMasterId id="2147483707" r:id="rId5"/>
    <p:sldMasterId id="2147483719" r:id="rId6"/>
    <p:sldMasterId id="2147483731" r:id="rId7"/>
    <p:sldMasterId id="2147483743" r:id="rId8"/>
    <p:sldMasterId id="2147483755" r:id="rId9"/>
    <p:sldMasterId id="2147483767" r:id="rId10"/>
    <p:sldMasterId id="2147483779" r:id="rId11"/>
    <p:sldMasterId id="2147483791" r:id="rId12"/>
    <p:sldMasterId id="2147483803" r:id="rId13"/>
    <p:sldMasterId id="2147483815" r:id="rId14"/>
    <p:sldMasterId id="2147483827"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Lst>
  <p:notesMasterIdLst>
    <p:notesMasterId r:id="rId106"/>
  </p:notesMasterIdLst>
  <p:sldIdLst>
    <p:sldId id="257" r:id="rId27"/>
    <p:sldId id="259" r:id="rId28"/>
    <p:sldId id="392" r:id="rId29"/>
    <p:sldId id="393" r:id="rId30"/>
    <p:sldId id="504" r:id="rId31"/>
    <p:sldId id="394" r:id="rId32"/>
    <p:sldId id="395" r:id="rId33"/>
    <p:sldId id="397" r:id="rId34"/>
    <p:sldId id="399" r:id="rId35"/>
    <p:sldId id="391" r:id="rId36"/>
    <p:sldId id="388" r:id="rId37"/>
    <p:sldId id="400" r:id="rId38"/>
    <p:sldId id="405" r:id="rId39"/>
    <p:sldId id="406" r:id="rId40"/>
    <p:sldId id="465" r:id="rId41"/>
    <p:sldId id="484" r:id="rId42"/>
    <p:sldId id="489" r:id="rId43"/>
    <p:sldId id="469" r:id="rId44"/>
    <p:sldId id="411" r:id="rId45"/>
    <p:sldId id="404" r:id="rId46"/>
    <p:sldId id="490" r:id="rId47"/>
    <p:sldId id="470" r:id="rId48"/>
    <p:sldId id="491" r:id="rId49"/>
    <p:sldId id="473" r:id="rId50"/>
    <p:sldId id="474" r:id="rId51"/>
    <p:sldId id="503" r:id="rId52"/>
    <p:sldId id="492" r:id="rId53"/>
    <p:sldId id="493" r:id="rId54"/>
    <p:sldId id="502" r:id="rId55"/>
    <p:sldId id="494" r:id="rId56"/>
    <p:sldId id="500" r:id="rId57"/>
    <p:sldId id="501" r:id="rId58"/>
    <p:sldId id="478" r:id="rId59"/>
    <p:sldId id="495" r:id="rId60"/>
    <p:sldId id="419" r:id="rId61"/>
    <p:sldId id="496" r:id="rId62"/>
    <p:sldId id="427" r:id="rId63"/>
    <p:sldId id="424" r:id="rId64"/>
    <p:sldId id="488" r:id="rId65"/>
    <p:sldId id="428" r:id="rId66"/>
    <p:sldId id="497" r:id="rId67"/>
    <p:sldId id="499" r:id="rId68"/>
    <p:sldId id="429" r:id="rId69"/>
    <p:sldId id="505" r:id="rId70"/>
    <p:sldId id="506" r:id="rId71"/>
    <p:sldId id="456" r:id="rId72"/>
    <p:sldId id="433" r:id="rId73"/>
    <p:sldId id="434" r:id="rId74"/>
    <p:sldId id="435" r:id="rId75"/>
    <p:sldId id="436" r:id="rId76"/>
    <p:sldId id="437" r:id="rId77"/>
    <p:sldId id="438" r:id="rId78"/>
    <p:sldId id="439" r:id="rId79"/>
    <p:sldId id="440" r:id="rId80"/>
    <p:sldId id="441" r:id="rId81"/>
    <p:sldId id="442" r:id="rId82"/>
    <p:sldId id="443" r:id="rId83"/>
    <p:sldId id="444" r:id="rId84"/>
    <p:sldId id="445" r:id="rId85"/>
    <p:sldId id="446" r:id="rId86"/>
    <p:sldId id="447" r:id="rId87"/>
    <p:sldId id="448" r:id="rId88"/>
    <p:sldId id="449" r:id="rId89"/>
    <p:sldId id="450" r:id="rId90"/>
    <p:sldId id="451" r:id="rId91"/>
    <p:sldId id="452" r:id="rId92"/>
    <p:sldId id="453" r:id="rId93"/>
    <p:sldId id="454" r:id="rId94"/>
    <p:sldId id="455" r:id="rId95"/>
    <p:sldId id="483" r:id="rId96"/>
    <p:sldId id="481" r:id="rId97"/>
    <p:sldId id="482" r:id="rId98"/>
    <p:sldId id="457" r:id="rId99"/>
    <p:sldId id="458" r:id="rId100"/>
    <p:sldId id="459" r:id="rId101"/>
    <p:sldId id="460" r:id="rId102"/>
    <p:sldId id="461" r:id="rId103"/>
    <p:sldId id="462" r:id="rId104"/>
    <p:sldId id="463" r:id="rId105"/>
  </p:sldIdLst>
  <p:sldSz cx="12192000" cy="6858000"/>
  <p:notesSz cx="6858000" cy="9144000"/>
  <p:custDataLst>
    <p:tags r:id="rId10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CC3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4" autoAdjust="0"/>
  </p:normalViewPr>
  <p:slideViewPr>
    <p:cSldViewPr snapToGrid="0">
      <p:cViewPr varScale="1">
        <p:scale>
          <a:sx n="78" d="100"/>
          <a:sy n="78" d="100"/>
        </p:scale>
        <p:origin x="806" y="5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6" Type="http://schemas.openxmlformats.org/officeDocument/2006/relationships/slideMaster" Target="slideMasters/slideMaster16.xml"/><Relationship Id="rId107" Type="http://schemas.openxmlformats.org/officeDocument/2006/relationships/tags" Target="tags/tag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presProps" Target="presProp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viewProps" Target="viewProps.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theme" Target="theme/theme1.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2025/2/11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108281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88705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0069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45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0061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2776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964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0586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7858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766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57528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4425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55721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75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85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921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2126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61699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4070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83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3924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4377"/>
      </p:ext>
    </p:extLst>
  </p:cSld>
  <p:clrMapOvr>
    <a:masterClrMapping/>
  </p:clrMapOvr>
  <p:transition spd="slow"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1054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344803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25020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919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9" y="4575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06542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99788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9773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1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113192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8020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0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0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02435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196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756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5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5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832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71167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11485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7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5145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40" y="45755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7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4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76826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47850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18524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0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831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696054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9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9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1485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51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855042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3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3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3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4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4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4996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21453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98193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6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258459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30" y="45754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6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3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872184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570256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24231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9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276167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8305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4729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8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8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78670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500130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1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1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1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3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3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67989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50115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8601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5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41535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19" y="45753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5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1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0749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695166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79121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8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4818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124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724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6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6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514729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824567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0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0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0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1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1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39315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80461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04036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4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53485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07" y="45751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4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0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758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06814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6813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1929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6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4459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7226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5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5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817018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373737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9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0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0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60214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180350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418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3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11066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4" y="45750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3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9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4787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58207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668468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5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97274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41091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4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4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2656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437429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8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8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8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9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9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8564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9953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6302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1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286013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80" y="45749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1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8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1248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566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989364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38931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4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258572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369193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2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2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67617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2853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6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6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6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7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7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357643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481718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479795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0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3769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4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65" y="45747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0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6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4110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32717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0490669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6005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479701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1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1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624359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785548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69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453804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17344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5792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8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61501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49" y="45746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8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4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8427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57361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9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6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933410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96889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560027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786240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928216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622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32744"/>
      </p:ext>
    </p:extLst>
  </p:cSld>
  <p:clrMapOvr>
    <a:masterClrMapping/>
  </p:clrMapOvr>
  <p:transition spd="slow"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10048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411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90958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2" y="4574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60724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743519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65877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8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6642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90455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7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7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496240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8241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1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01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1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2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2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5806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0852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526633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787343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5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832008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4" y="45742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5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01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395954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974128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84798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7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809733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794959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5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5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444205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42304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5940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9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9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40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4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20772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12360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955345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3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105880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5" y="45740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3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9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14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163279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379681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071780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727325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062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9070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29459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774580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2822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89064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6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8155124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5" y="4573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6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997684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154035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618131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2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4891924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08100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9629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01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01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68401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76996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5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5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5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6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6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55563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066199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6931605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9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042740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54" y="45736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9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5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508016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574856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646940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50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91355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206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265824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9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9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456831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232535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3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3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3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4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4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101819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63391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7673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6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836609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32" y="45734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6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3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2814055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783417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3727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947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48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053621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520847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7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97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875534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033874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90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0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0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32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32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1741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12694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276028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54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981502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09" y="45732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54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3990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942682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862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7038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64434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7"/>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6522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2025/2/11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1634337731"/>
      </p:ext>
    </p:extLst>
  </p:cSld>
  <p:clrMapOvr>
    <a:masterClrMapping/>
  </p:clrMapOvr>
  <p:transition spd="slow" advClick="0"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95714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4"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4"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60470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36600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82"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82"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8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4"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4"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93827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43391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0251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07864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82" y="457594"/>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9"/>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82"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8246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40987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600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87789"/>
      </p:ext>
    </p:extLst>
  </p:cSld>
  <p:clrMapOvr>
    <a:masterClrMapping/>
  </p:clrMapOvr>
  <p:transition spd="slow" advClick="0" advTm="3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307089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19326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4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4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017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56634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9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9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3294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59693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630773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554777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9" y="45759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9"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56293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1982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10995"/>
      </p:ext>
    </p:extLst>
  </p:cSld>
  <p:clrMapOvr>
    <a:masterClrMapping/>
  </p:clrMapOvr>
  <p:transition spd="slow" advClick="0" advTm="300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922449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50"/>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96501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24073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7"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7"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553702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89801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5"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5"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7"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9056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77961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53046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12"/>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1049928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5" y="457587"/>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12"/>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5"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6256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48043"/>
      </p:ext>
    </p:extLst>
  </p:cSld>
  <p:clrMapOvr>
    <a:masterClrMapping/>
  </p:clrMapOvr>
  <p:transition spd="slow" advClick="0" advTm="300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79096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901252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45"/>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4498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5432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32"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32"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6883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5084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7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70"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7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82"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8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281039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60366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2182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7"/>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3486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988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70" y="457582"/>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7"/>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70"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4687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757533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80359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9"/>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4901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9098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26"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26"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9500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448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64"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64"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64"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76"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76"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11632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45772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683968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612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801"/>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20049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64" y="457576"/>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801"/>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64"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7891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64463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206854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32"/>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337808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36749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9"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9"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01856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1351489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5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57"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5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9"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070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21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32404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7421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21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702492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794"/>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479679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157" y="457569"/>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794"/>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en-US"/>
          </a:p>
        </p:txBody>
      </p:sp>
      <p:sp>
        <p:nvSpPr>
          <p:cNvPr id="4" name="Text Placeholder 3"/>
          <p:cNvSpPr>
            <a:spLocks noGrp="1"/>
          </p:cNvSpPr>
          <p:nvPr>
            <p:ph type="body" sz="half" idx="2"/>
          </p:nvPr>
        </p:nvSpPr>
        <p:spPr>
          <a:xfrm>
            <a:off x="840157" y="2057400"/>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210911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8361917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60167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724"/>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057637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906081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211" y="1709738"/>
            <a:ext cx="10515600" cy="2852737"/>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2211" y="4589463"/>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21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76173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21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4289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14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149" y="1681163"/>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84014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561" y="1681163"/>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56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21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79788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1825825485"/>
      </p:ext>
    </p:extLst>
  </p:cSld>
  <p:clrMap bg1="lt1" tx1="dk1" bg2="lt2" tx2="dk2" accent1="accent1" accent2="accent2" accent3="accent3" accent4="accent4" accent5="accent5" accent6="accent6" hlink="hlink" folHlink="folHlink"/>
  <p:sldLayoutIdLst>
    <p:sldLayoutId id="2147483655" r:id="rId1"/>
    <p:sldLayoutId id="2147483660"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704701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88938304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5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5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5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52563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4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4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4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07215970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3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3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3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79629683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19"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19"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19"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99681511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0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0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0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10286965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9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9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9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62838992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7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7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7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1607076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6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6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6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53717694"/>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76270087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60799651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2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2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2030389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40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40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40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729198922"/>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92008488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6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6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6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12164099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4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4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4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523218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2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32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2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349483609"/>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D211-8338-4D66-BDE9-C1CF608343AF}"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0F158-52CF-4787-B71F-51BC98186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47779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380B9-7BCA-45F8-9502-A9007CEFC2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C5AFA3-6805-4A32-8130-EB3FFC8D3C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45183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20260443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9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9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9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52231765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7"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7"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445982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8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8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8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418106291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576"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576"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57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81DD575E-E6FA-4581-B7B3-B6C099C26C3C}" type="datetimeFigureOut">
              <a:rPr lang="en-US" smtClean="0">
                <a:solidFill>
                  <a:prstClr val="black">
                    <a:tint val="75000"/>
                  </a:prstClr>
                </a:solidFill>
              </a:rPr>
              <a:pPr defTabSz="914217"/>
              <a:t>2/11/2025</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9C0CF32B-60B7-4180-B813-A1EB4F99FFF3}" type="slidenum">
              <a:rPr lang="en-US" smtClean="0">
                <a:solidFill>
                  <a:prstClr val="black">
                    <a:tint val="75000"/>
                  </a:prstClr>
                </a:solidFill>
              </a:rPr>
              <a:pPr defTabSz="914217"/>
              <a:t>‹#›</a:t>
            </a:fld>
            <a:endParaRPr lang="en-US">
              <a:solidFill>
                <a:prstClr val="black">
                  <a:tint val="75000"/>
                </a:prstClr>
              </a:solidFill>
            </a:endParaRPr>
          </a:p>
        </p:txBody>
      </p:sp>
    </p:spTree>
    <p:extLst>
      <p:ext uri="{BB962C8B-B14F-4D97-AF65-F5344CB8AC3E}">
        <p14:creationId xmlns:p14="http://schemas.microsoft.com/office/powerpoint/2010/main" val="38948815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9.png"/><Relationship Id="rId39" Type="http://schemas.openxmlformats.org/officeDocument/2006/relationships/image" Target="../media/image5.png"/><Relationship Id="rId21" Type="http://schemas.openxmlformats.org/officeDocument/2006/relationships/slideLayout" Target="../slideLayouts/slideLayout1.xml"/><Relationship Id="rId34" Type="http://schemas.openxmlformats.org/officeDocument/2006/relationships/image" Target="../media/image17.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7.png"/><Relationship Id="rId33" Type="http://schemas.openxmlformats.org/officeDocument/2006/relationships/image" Target="../media/image16.png"/><Relationship Id="rId38" Type="http://schemas.openxmlformats.org/officeDocument/2006/relationships/image" Target="../media/image4.gif"/><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12.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microsoft.com/office/2007/relationships/hdphoto" Target="../media/hdphoto1.wdp"/><Relationship Id="rId32" Type="http://schemas.openxmlformats.org/officeDocument/2006/relationships/image" Target="../media/image15.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image" Target="../media/image1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notesSlide" Target="../notesSlides/notesSlide1.xml"/><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8" Type="http://schemas.openxmlformats.org/officeDocument/2006/relationships/tags" Target="../tags/tag9.xml"/><Relationship Id="rId3"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7.xml"/><Relationship Id="rId7" Type="http://schemas.openxmlformats.org/officeDocument/2006/relationships/slide" Target="slide6.xm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25.png"/><Relationship Id="rId7"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9.xml"/><Relationship Id="rId6" Type="http://schemas.openxmlformats.org/officeDocument/2006/relationships/image" Target="../media/image69.png"/><Relationship Id="rId5" Type="http://schemas.microsoft.com/office/2007/relationships/hdphoto" Target="../media/hdphoto6.wdp"/><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49.xml.rels><?xml version="1.0" encoding="UTF-8" standalone="yes"?>
<Relationships xmlns="http://schemas.openxmlformats.org/package/2006/relationships"><Relationship Id="rId13" Type="http://schemas.openxmlformats.org/officeDocument/2006/relationships/slide" Target="slide51.xml"/><Relationship Id="rId18" Type="http://schemas.openxmlformats.org/officeDocument/2006/relationships/slide" Target="slide56.xml"/><Relationship Id="rId26" Type="http://schemas.openxmlformats.org/officeDocument/2006/relationships/slide" Target="slide64.xml"/><Relationship Id="rId3" Type="http://schemas.openxmlformats.org/officeDocument/2006/relationships/image" Target="../media/image67.png"/><Relationship Id="rId21" Type="http://schemas.openxmlformats.org/officeDocument/2006/relationships/slide" Target="slide59.xml"/><Relationship Id="rId7" Type="http://schemas.openxmlformats.org/officeDocument/2006/relationships/image" Target="../media/image69.png"/><Relationship Id="rId12" Type="http://schemas.openxmlformats.org/officeDocument/2006/relationships/slide" Target="slide50.xml"/><Relationship Id="rId17" Type="http://schemas.openxmlformats.org/officeDocument/2006/relationships/slide" Target="slide55.xml"/><Relationship Id="rId25" Type="http://schemas.openxmlformats.org/officeDocument/2006/relationships/slide" Target="slide63.xml"/><Relationship Id="rId33" Type="http://schemas.openxmlformats.org/officeDocument/2006/relationships/image" Target="../media/image73.png"/><Relationship Id="rId2" Type="http://schemas.openxmlformats.org/officeDocument/2006/relationships/audio" Target="../media/audio1.wav"/><Relationship Id="rId16" Type="http://schemas.openxmlformats.org/officeDocument/2006/relationships/slide" Target="slide54.xml"/><Relationship Id="rId20" Type="http://schemas.openxmlformats.org/officeDocument/2006/relationships/slide" Target="slide58.xml"/><Relationship Id="rId29" Type="http://schemas.openxmlformats.org/officeDocument/2006/relationships/slide" Target="slide67.xml"/><Relationship Id="rId1" Type="http://schemas.openxmlformats.org/officeDocument/2006/relationships/slideLayout" Target="../slideLayouts/slideLayout40.xml"/><Relationship Id="rId6" Type="http://schemas.microsoft.com/office/2007/relationships/hdphoto" Target="../media/hdphoto6.wdp"/><Relationship Id="rId11" Type="http://schemas.openxmlformats.org/officeDocument/2006/relationships/image" Target="../media/image72.png"/><Relationship Id="rId24" Type="http://schemas.openxmlformats.org/officeDocument/2006/relationships/slide" Target="slide62.xml"/><Relationship Id="rId32" Type="http://schemas.openxmlformats.org/officeDocument/2006/relationships/slide" Target="slide70.xml"/><Relationship Id="rId5" Type="http://schemas.openxmlformats.org/officeDocument/2006/relationships/image" Target="../media/image68.png"/><Relationship Id="rId15" Type="http://schemas.openxmlformats.org/officeDocument/2006/relationships/slide" Target="slide53.xml"/><Relationship Id="rId23" Type="http://schemas.openxmlformats.org/officeDocument/2006/relationships/slide" Target="slide61.xml"/><Relationship Id="rId28" Type="http://schemas.openxmlformats.org/officeDocument/2006/relationships/slide" Target="slide66.xml"/><Relationship Id="rId10" Type="http://schemas.openxmlformats.org/officeDocument/2006/relationships/image" Target="../media/image71.png"/><Relationship Id="rId19" Type="http://schemas.openxmlformats.org/officeDocument/2006/relationships/slide" Target="slide57.xml"/><Relationship Id="rId31" Type="http://schemas.openxmlformats.org/officeDocument/2006/relationships/slide" Target="slide69.xml"/><Relationship Id="rId4" Type="http://schemas.microsoft.com/office/2007/relationships/hdphoto" Target="../media/hdphoto5.wdp"/><Relationship Id="rId9" Type="http://schemas.openxmlformats.org/officeDocument/2006/relationships/image" Target="../media/image70.png"/><Relationship Id="rId14" Type="http://schemas.openxmlformats.org/officeDocument/2006/relationships/slide" Target="slide52.xml"/><Relationship Id="rId22" Type="http://schemas.openxmlformats.org/officeDocument/2006/relationships/slide" Target="slide60.xml"/><Relationship Id="rId27" Type="http://schemas.openxmlformats.org/officeDocument/2006/relationships/slide" Target="slide65.xml"/><Relationship Id="rId30" Type="http://schemas.openxmlformats.org/officeDocument/2006/relationships/slide" Target="slide68.xml"/><Relationship Id="rId8"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51.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84.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06.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17.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28.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39.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5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50.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61.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72.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83.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194.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205.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216.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227.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238.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249.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6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slide" Target="slide49.xml"/><Relationship Id="rId2" Type="http://schemas.openxmlformats.org/officeDocument/2006/relationships/audio" Target="../media/audio2.wav"/><Relationship Id="rId1" Type="http://schemas.openxmlformats.org/officeDocument/2006/relationships/slideLayout" Target="../slideLayouts/slideLayout260.xml"/><Relationship Id="rId6" Type="http://schemas.openxmlformats.org/officeDocument/2006/relationships/image" Target="../media/image68.png"/><Relationship Id="rId11" Type="http://schemas.openxmlformats.org/officeDocument/2006/relationships/image" Target="../media/image74.png"/><Relationship Id="rId5" Type="http://schemas.microsoft.com/office/2007/relationships/hdphoto" Target="../media/hdphoto5.wdp"/><Relationship Id="rId10" Type="http://schemas.openxmlformats.org/officeDocument/2006/relationships/image" Target="../media/image70.png"/><Relationship Id="rId4" Type="http://schemas.openxmlformats.org/officeDocument/2006/relationships/image" Target="../media/image67.pn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10.png"/><Relationship Id="rId39" Type="http://schemas.openxmlformats.org/officeDocument/2006/relationships/image" Target="../media/image5.png"/><Relationship Id="rId21" Type="http://schemas.openxmlformats.org/officeDocument/2006/relationships/notesSlide" Target="../notesSlides/notesSlide20.xml"/><Relationship Id="rId34" Type="http://schemas.openxmlformats.org/officeDocument/2006/relationships/image" Target="../media/image75.png"/><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4.gif"/><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slideLayout" Target="../slideLayouts/slideLayout1.xml"/><Relationship Id="rId29" Type="http://schemas.openxmlformats.org/officeDocument/2006/relationships/image" Target="../media/image13.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7.png"/><Relationship Id="rId32" Type="http://schemas.openxmlformats.org/officeDocument/2006/relationships/image" Target="../media/image16.png"/><Relationship Id="rId37" Type="http://schemas.openxmlformats.org/officeDocument/2006/relationships/image" Target="../media/image20.png"/><Relationship Id="rId40" Type="http://schemas.microsoft.com/office/2007/relationships/hdphoto" Target="../media/hdphoto2.wdp"/><Relationship Id="rId5" Type="http://schemas.openxmlformats.org/officeDocument/2006/relationships/tags" Target="../tags/tag26.xml"/><Relationship Id="rId15" Type="http://schemas.openxmlformats.org/officeDocument/2006/relationships/tags" Target="../tags/tag36.xml"/><Relationship Id="rId23" Type="http://schemas.microsoft.com/office/2007/relationships/hdphoto" Target="../media/hdphoto1.wdp"/><Relationship Id="rId28" Type="http://schemas.openxmlformats.org/officeDocument/2006/relationships/image" Target="../media/image12.png"/><Relationship Id="rId36" Type="http://schemas.openxmlformats.org/officeDocument/2006/relationships/image" Target="../media/image19.png"/><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image" Target="../media/image15.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image" Target="../media/image1.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8.png"/><Relationship Id="rId8" Type="http://schemas.openxmlformats.org/officeDocument/2006/relationships/tags" Target="../tags/tag29.xml"/><Relationship Id="rId3"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3" cstate="print">
            <a:extLst>
              <a:ext uri="{BEBA8EAE-BF5A-486C-A8C5-ECC9F3942E4B}">
                <a14:imgProps xmlns:a14="http://schemas.microsoft.com/office/drawing/2010/main">
                  <a14:imgLayer r:embed="rId24">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5">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6">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7">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8"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9"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30" cstate="print">
            <a:extLst>
              <a:ext uri="{28A0092B-C50C-407E-A947-70E740481C1C}">
                <a14:useLocalDpi xmlns:a14="http://schemas.microsoft.com/office/drawing/2010/main" val="0"/>
              </a:ext>
            </a:extLst>
          </a:blip>
          <a:stretch>
            <a:fillRect/>
          </a:stretch>
        </p:blipFill>
        <p:spPr>
          <a:xfrm>
            <a:off x="4516253" y="4050682"/>
            <a:ext cx="1919601" cy="3207656"/>
          </a:xfrm>
          <a:prstGeom prst="rect">
            <a:avLst/>
          </a:prstGeom>
        </p:spPr>
      </p:pic>
      <p:pic>
        <p:nvPicPr>
          <p:cNvPr id="29" name="PA_图片 28"/>
          <p:cNvPicPr>
            <a:picLocks noChangeAspect="1"/>
          </p:cNvPicPr>
          <p:nvPr>
            <p:custDataLst>
              <p:tags r:id="rId8"/>
            </p:custDataLst>
          </p:nvPr>
        </p:nvPicPr>
        <p:blipFill rotWithShape="1">
          <a:blip r:embed="rId31"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2"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3"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4"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5" name="PA_图片 4"/>
          <p:cNvPicPr>
            <a:picLocks noChangeAspect="1"/>
          </p:cNvPicPr>
          <p:nvPr>
            <p:custDataLst>
              <p:tags r:id="rId12"/>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3"/>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4"/>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6"/>
            </p:custDataLst>
          </p:nvPr>
        </p:nvSpPr>
        <p:spPr>
          <a:xfrm>
            <a:off x="3230623" y="1734783"/>
            <a:ext cx="6838302" cy="10926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6500">
                <a:solidFill>
                  <a:srgbClr val="7030A0"/>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rPr>
              <a:t>THÁNH GIÓNG</a:t>
            </a:r>
            <a:endParaRPr lang="zh-CN" altLang="en-US" sz="6500" dirty="0">
              <a:solidFill>
                <a:srgbClr val="FF0066"/>
              </a:solidFill>
              <a:effectLst>
                <a:glow rad="254000">
                  <a:schemeClr val="bg1">
                    <a:alpha val="91000"/>
                  </a:schemeClr>
                </a:glow>
              </a:effectLst>
              <a:latin typeface="Times New Roman" panose="02020603050405020304" pitchFamily="18" charset="0"/>
              <a:ea typeface="方正粗倩简体" panose="03000509000000000000" pitchFamily="65" charset="-122"/>
              <a:cs typeface="Times New Roman" panose="02020603050405020304" pitchFamily="18" charset="0"/>
            </a:endParaRPr>
          </a:p>
        </p:txBody>
      </p:sp>
      <p:sp>
        <p:nvSpPr>
          <p:cNvPr id="34" name="PA_文本框 33"/>
          <p:cNvSpPr txBox="1"/>
          <p:nvPr>
            <p:custDataLst>
              <p:tags r:id="rId17"/>
            </p:custDataLst>
          </p:nvPr>
        </p:nvSpPr>
        <p:spPr>
          <a:xfrm>
            <a:off x="3776786" y="740508"/>
            <a:ext cx="2223815" cy="905056"/>
          </a:xfrm>
          <a:prstGeom prst="rect">
            <a:avLst/>
          </a:prstGeom>
          <a:noFill/>
        </p:spPr>
        <p:txBody>
          <a:bodyPr wrap="none" rtlCol="0">
            <a:spAutoFit/>
          </a:bodyPr>
          <a:lstStyle/>
          <a:p>
            <a:pPr lvl="0" algn="ctr">
              <a:lnSpc>
                <a:spcPct val="150000"/>
              </a:lnSpc>
            </a:pPr>
            <a:r>
              <a:rPr lang="en-US" altLang="zh-CN" sz="4000">
                <a:latin typeface="Times New Roman" panose="02020603050405020304" pitchFamily="18" charset="0"/>
                <a:ea typeface="微软雅黑" panose="020B0503020204020204" pitchFamily="34" charset="-122"/>
                <a:cs typeface="Times New Roman" panose="02020603050405020304" pitchFamily="18" charset="0"/>
              </a:rPr>
              <a:t>TIẾT: 4-5</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
        <p:nvSpPr>
          <p:cNvPr id="22" name="PA_文本框 33"/>
          <p:cNvSpPr txBox="1"/>
          <p:nvPr>
            <p:custDataLst>
              <p:tags r:id="rId20"/>
            </p:custDataLst>
          </p:nvPr>
        </p:nvSpPr>
        <p:spPr>
          <a:xfrm>
            <a:off x="4022391" y="3349795"/>
            <a:ext cx="3722815" cy="1015663"/>
          </a:xfrm>
          <a:prstGeom prst="rect">
            <a:avLst/>
          </a:prstGeom>
          <a:noFill/>
        </p:spPr>
        <p:txBody>
          <a:bodyPr wrap="none" rtlCol="0">
            <a:spAutoFit/>
          </a:bodyPr>
          <a:lstStyle/>
          <a:p>
            <a:pPr lvl="0" algn="ctr">
              <a:lnSpc>
                <a:spcPct val="150000"/>
              </a:lnSpc>
            </a:pPr>
            <a:r>
              <a:rPr lang="en-US" altLang="zh-CN" sz="4000">
                <a:latin typeface="Times New Roman" panose="02020603050405020304" pitchFamily="18" charset="0"/>
                <a:ea typeface="微软雅黑" panose="020B0503020204020204" pitchFamily="34" charset="-122"/>
                <a:cs typeface="Times New Roman" panose="02020603050405020304" pitchFamily="18" charset="0"/>
              </a:rPr>
              <a:t>GIÁO VIÊN:…..</a:t>
            </a:r>
            <a:endParaRPr lang="en-US" altLang="zh-CN" sz="40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79852061"/>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19491" y="2832244"/>
            <a:ext cx="5160387" cy="923330"/>
          </a:xfrm>
          <a:prstGeom prst="rect">
            <a:avLst/>
          </a:prstGeom>
          <a:noFill/>
        </p:spPr>
        <p:txBody>
          <a:bodyPr wrap="none" rtlCol="0">
            <a:spAutoFit/>
          </a:bodyPr>
          <a:lstStyle/>
          <a:p>
            <a:pPr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I. </a:t>
            </a:r>
            <a:r>
              <a:rPr lang="en-US" sz="3600" b="1" kern="100" dirty="0" err="1">
                <a:solidFill>
                  <a:srgbClr val="000000"/>
                </a:solidFill>
                <a:latin typeface="Times New Roman" panose="02020603050405020304" pitchFamily="18" charset="0"/>
                <a:ea typeface="SimSun" panose="02010600030101010101" pitchFamily="2" charset="-122"/>
              </a:rPr>
              <a:t>Đọc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và</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tìm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hiểu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chung</a:t>
            </a:r>
            <a:endParaRPr lang="en-US" sz="3200" kern="100" dirty="0">
              <a:effectLst/>
              <a:latin typeface="Times New Roman" panose="02020603050405020304" pitchFamily="18" charset="0"/>
              <a:ea typeface="SimSun" panose="02010600030101010101" pitchFamily="2" charset="-122"/>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15921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2" name="Rectangle 1"/>
          <p:cNvSpPr/>
          <p:nvPr/>
        </p:nvSpPr>
        <p:spPr>
          <a:xfrm>
            <a:off x="4840651" y="1043171"/>
            <a:ext cx="6096000" cy="1015663"/>
          </a:xfrm>
          <a:prstGeom prst="rect">
            <a:avLst/>
          </a:prstGeom>
        </p:spPr>
        <p:txBody>
          <a:bodyPr>
            <a:spAutoFit/>
          </a:bodyPr>
          <a:lstStyle/>
          <a:p>
            <a:pPr algn="just">
              <a:lnSpc>
                <a:spcPct val="150000"/>
              </a:lnSpc>
            </a:pPr>
            <a:r>
              <a:rPr lang="en-US" sz="4000" b="1" kern="100" dirty="0">
                <a:solidFill>
                  <a:srgbClr val="000000"/>
                </a:solidFill>
                <a:latin typeface="Times New Roman" panose="02020603050405020304" pitchFamily="18" charset="0"/>
                <a:ea typeface="SimSun" panose="02010600030101010101" pitchFamily="2" charset="-122"/>
              </a:rPr>
              <a:t>1. </a:t>
            </a:r>
            <a:r>
              <a:rPr lang="en-US" sz="4000" b="1" kern="100" dirty="0" err="1">
                <a:solidFill>
                  <a:srgbClr val="000000"/>
                </a:solidFill>
                <a:latin typeface="Times New Roman" panose="02020603050405020304" pitchFamily="18" charset="0"/>
                <a:ea typeface="SimSun" panose="02010600030101010101" pitchFamily="2" charset="-122"/>
              </a:rPr>
              <a:t>Đọc</a:t>
            </a:r>
            <a:endParaRPr lang="en-US" sz="4000" kern="100" dirty="0">
              <a:latin typeface="Times New Roman" panose="02020603050405020304" pitchFamily="18" charset="0"/>
              <a:ea typeface="SimSun" panose="02010600030101010101" pitchFamily="2" charset="-122"/>
            </a:endParaRPr>
          </a:p>
        </p:txBody>
      </p:sp>
      <p:sp>
        <p:nvSpPr>
          <p:cNvPr id="3" name="Rectangle 2"/>
          <p:cNvSpPr/>
          <p:nvPr/>
        </p:nvSpPr>
        <p:spPr>
          <a:xfrm>
            <a:off x="4840651" y="1802230"/>
            <a:ext cx="6096000" cy="830997"/>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thầm.</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ectangle 22"/>
          <p:cNvSpPr/>
          <p:nvPr/>
        </p:nvSpPr>
        <p:spPr>
          <a:xfrm>
            <a:off x="4845612" y="2475911"/>
            <a:ext cx="6096000" cy="2308324"/>
          </a:xfrm>
          <a:prstGeom prst="rect">
            <a:avLst/>
          </a:prstGeom>
        </p:spPr>
        <p:txBody>
          <a:bodyPr>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Biết cách đọc to, trôi chảy, phù hợp về tốc độ đọc, phân biệt được lời người kể chuyện và lời nhân vật.</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89643659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par>
                                <p:cTn id="72" presetID="16" presetClass="entr" presetSubtype="21"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inVertic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barn(inVertical)">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898" y="-191911"/>
            <a:ext cx="4544101" cy="1015663"/>
          </a:xfrm>
          <a:prstGeom prst="rect">
            <a:avLst/>
          </a:prstGeom>
        </p:spPr>
        <p:txBody>
          <a:bodyPr wrap="squar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4566049" y="-55336"/>
            <a:ext cx="4143635" cy="830997"/>
          </a:xfrm>
          <a:prstGeom prst="rect">
            <a:avLst/>
          </a:prstGeom>
        </p:spPr>
        <p:txBody>
          <a:bodyPr wrap="none">
            <a:spAutoFit/>
          </a:bodyPr>
          <a:lstStyle/>
          <a:p>
            <a:pPr algn="just">
              <a:lnSpc>
                <a:spcPct val="150000"/>
              </a:lnSpc>
            </a:pPr>
            <a:r>
              <a:rPr lang="en-US" sz="3200" i="1" kern="100">
                <a:solidFill>
                  <a:srgbClr val="000000"/>
                </a:solidFill>
                <a:latin typeface="Times New Roman" panose="02020603050405020304" pitchFamily="18" charset="0"/>
                <a:ea typeface="SimSun" panose="02010600030101010101" pitchFamily="2" charset="-122"/>
              </a:rPr>
              <a:t>"Ghép cột A với cột B". </a:t>
            </a:r>
            <a:endParaRPr lang="en-US" sz="3200" kern="100">
              <a:effectLst/>
              <a:latin typeface="Times New Roman" panose="02020603050405020304" pitchFamily="18" charset="0"/>
              <a:ea typeface="SimSun" panose="02010600030101010101" pitchFamily="2" charset="-122"/>
            </a:endParaRPr>
          </a:p>
        </p:txBody>
      </p:sp>
      <p:sp>
        <p:nvSpPr>
          <p:cNvPr id="6" name="Rectangle 1"/>
          <p:cNvSpPr>
            <a:spLocks noChangeArrowheads="1"/>
          </p:cNvSpPr>
          <p:nvPr/>
        </p:nvSpPr>
        <p:spPr bwMode="auto">
          <a:xfrm>
            <a:off x="2609850" y="263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617906987"/>
              </p:ext>
            </p:extLst>
          </p:nvPr>
        </p:nvGraphicFramePr>
        <p:xfrm>
          <a:off x="131181" y="598404"/>
          <a:ext cx="12060819" cy="6365514"/>
        </p:xfrm>
        <a:graphic>
          <a:graphicData uri="http://schemas.openxmlformats.org/drawingml/2006/table">
            <a:tbl>
              <a:tblPr firstRow="1" firstCol="1" bandRow="1"/>
              <a:tblGrid>
                <a:gridCol w="2797214">
                  <a:extLst>
                    <a:ext uri="{9D8B030D-6E8A-4147-A177-3AD203B41FA5}">
                      <a16:colId xmlns:a16="http://schemas.microsoft.com/office/drawing/2014/main" val="1396282000"/>
                    </a:ext>
                  </a:extLst>
                </a:gridCol>
                <a:gridCol w="1412111">
                  <a:extLst>
                    <a:ext uri="{9D8B030D-6E8A-4147-A177-3AD203B41FA5}">
                      <a16:colId xmlns:a16="http://schemas.microsoft.com/office/drawing/2014/main" val="3806047672"/>
                    </a:ext>
                  </a:extLst>
                </a:gridCol>
                <a:gridCol w="7851494">
                  <a:extLst>
                    <a:ext uri="{9D8B030D-6E8A-4147-A177-3AD203B41FA5}">
                      <a16:colId xmlns:a16="http://schemas.microsoft.com/office/drawing/2014/main" val="356586824"/>
                    </a:ext>
                  </a:extLst>
                </a:gridCol>
              </a:tblGrid>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Cột A</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rowSpan="8">
                  <a:txBody>
                    <a:bodyPr/>
                    <a:lstStyle/>
                    <a:p>
                      <a:pPr marL="0" marR="0" algn="just">
                        <a:lnSpc>
                          <a:spcPct val="150000"/>
                        </a:lnSpc>
                        <a:spcBef>
                          <a:spcPts val="0"/>
                        </a:spcBef>
                        <a:spcAft>
                          <a:spcPts val="0"/>
                        </a:spcAft>
                      </a:pPr>
                      <a:r>
                        <a:rPr lang="en-US" sz="22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94366357"/>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Thánh Gióng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(ở đây là quân giặc) đổ xuống hang loạt như người ta cắn thân cây lúa.</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41281278"/>
                  </a:ext>
                </a:extLst>
              </a:tr>
              <a:tr h="671332">
                <a:tc>
                  <a:txBody>
                    <a:bodyPr/>
                    <a:lstStyle/>
                    <a:p>
                      <a:pPr marL="0" marR="0" algn="ctr">
                        <a:lnSpc>
                          <a:spcPct val="107000"/>
                        </a:lnSpc>
                        <a:spcBef>
                          <a:spcPts val="0"/>
                        </a:spcBef>
                        <a:spcAft>
                          <a:spcPts val="0"/>
                        </a:spcAft>
                      </a:pPr>
                      <a:r>
                        <a:rPr lang="en-US" sz="22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 Phù Đổng</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Tên</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một triều đại trong lịch sử Trung Quốc (còn gọi là Thương, Ân Thương). Ở đây, giặc Ân chỉ giặc Phương Bắc.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88348946"/>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Phúc đức</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vị</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thánh làng Gióng (Gióng còn có cách viết là “Dóng”). Thánh: nhân vật có tài năng, đức độ, trí tuệ vượt lên trên người thường đến mức siêu phàm, ở đây chỉ bậc thần thánh theo tín ngưỡng của đạo giáo.</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63651091"/>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Ân</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(dáng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vẻ) hung dung, làm cho người ta phải kính phục, khiếp sợ.</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58807642"/>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Sứ giả</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trước</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thuộc huyện Tiên Du, tỉnh Bắc Ninh; nay thuộc xã Phù Đổng, huyện Gia Lâm, Hà Nội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64413820"/>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Oai phong lẫm liệt</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người</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được vua phái đi giao thiệp với nước ngoài hoặc thực hiện một nhiệm vụ quan trọng.</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12536217"/>
                  </a:ext>
                </a:extLst>
              </a:tr>
              <a:tr h="671332">
                <a:tc>
                  <a:txBody>
                    <a:bodyPr/>
                    <a:lstStyle/>
                    <a:p>
                      <a:pPr marL="0" marR="0" algn="ctr">
                        <a:lnSpc>
                          <a:spcPct val="107000"/>
                        </a:lnSpc>
                        <a:spcBef>
                          <a:spcPts val="0"/>
                        </a:spcBef>
                        <a:spcAft>
                          <a:spcPts val="0"/>
                        </a:spcAft>
                      </a:pPr>
                      <a:r>
                        <a:rPr lang="en-US" sz="2200" b="1">
                          <a:effectLst/>
                          <a:latin typeface="Times New Roman" panose="02020603050405020304" pitchFamily="18" charset="0"/>
                          <a:ea typeface="Calibri" panose="020F0502020204030204" pitchFamily="34" charset="0"/>
                          <a:cs typeface="Times New Roman" panose="02020603050405020304" pitchFamily="18" charset="0"/>
                        </a:rPr>
                        <a:t>Chết như ngả rạ</a:t>
                      </a:r>
                      <a:endParaRPr lang="en-US" sz="22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marL="0" marR="0">
                        <a:lnSpc>
                          <a:spcPct val="107000"/>
                        </a:lnSpc>
                        <a:spcBef>
                          <a:spcPts val="0"/>
                        </a:spcBef>
                        <a:spcAft>
                          <a:spcPts val="0"/>
                        </a:spcAft>
                      </a:pPr>
                      <a:r>
                        <a:rPr lang="en-US" sz="2200">
                          <a:effectLst/>
                          <a:latin typeface="Times New Roman" panose="02020603050405020304" pitchFamily="18" charset="0"/>
                          <a:ea typeface="Calibri" panose="020F0502020204030204" pitchFamily="34" charset="0"/>
                          <a:cs typeface="Times New Roman" panose="02020603050405020304" pitchFamily="18" charset="0"/>
                        </a:rPr>
                        <a:t> sống</a:t>
                      </a:r>
                      <a:r>
                        <a:rPr lang="en-US" sz="2200" baseline="0">
                          <a:effectLst/>
                          <a:latin typeface="Times New Roman" panose="02020603050405020304" pitchFamily="18" charset="0"/>
                          <a:ea typeface="Calibri" panose="020F0502020204030204" pitchFamily="34" charset="0"/>
                          <a:cs typeface="Times New Roman" panose="02020603050405020304" pitchFamily="18" charset="0"/>
                        </a:rPr>
                        <a:t> lương thiện, thường và ưa làm những điều tốt lành cho người khác.</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65103252"/>
                  </a:ext>
                </a:extLst>
              </a:tr>
            </a:tbl>
          </a:graphicData>
        </a:graphic>
      </p:graphicFrame>
      <p:cxnSp>
        <p:nvCxnSpPr>
          <p:cNvPr id="9" name="Straight Arrow Connector 8"/>
          <p:cNvCxnSpPr/>
          <p:nvPr/>
        </p:nvCxnSpPr>
        <p:spPr>
          <a:xfrm>
            <a:off x="3009418" y="1574157"/>
            <a:ext cx="1203767" cy="186352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16821" y="2402674"/>
            <a:ext cx="1296364" cy="2555466"/>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905247" y="3333503"/>
            <a:ext cx="1215340" cy="3006994"/>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812649" y="4227996"/>
            <a:ext cx="1400536" cy="15284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64735" y="1493354"/>
            <a:ext cx="1400536" cy="512347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64735" y="5173697"/>
            <a:ext cx="1510737" cy="58269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905247" y="2116898"/>
            <a:ext cx="1458651" cy="2370425"/>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0696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220855" y="2832244"/>
            <a:ext cx="4557658" cy="923330"/>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II.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Khám</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phá</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16715126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30375"/>
            <a:ext cx="4979394" cy="823752"/>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1. </a:t>
            </a:r>
            <a:r>
              <a:rPr lang="en-US" sz="3600" b="1" kern="100" dirty="0" err="1">
                <a:solidFill>
                  <a:srgbClr val="000000"/>
                </a:solidFill>
                <a:latin typeface="Times New Roman" panose="02020603050405020304" pitchFamily="18" charset="0"/>
                <a:ea typeface="SimSun" panose="02010600030101010101" pitchFamily="2" charset="-122"/>
              </a:rPr>
              <a:t>Đặc</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điểm</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cốt</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truyện</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827086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47487473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78933" y="1253066"/>
            <a:ext cx="10837333" cy="5170311"/>
            <a:chOff x="0" y="0"/>
            <a:chExt cx="11350" cy="5993"/>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 y="25"/>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25"/>
              <a:ext cx="2763"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7"/>
            <p:cNvSpPr>
              <a:spLocks noChangeArrowheads="1"/>
            </p:cNvSpPr>
            <p:nvPr/>
          </p:nvSpPr>
          <p:spPr bwMode="auto">
            <a:xfrm>
              <a:off x="4327"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AutoShape 8"/>
            <p:cNvSpPr>
              <a:spLocks noChangeArrowheads="1"/>
            </p:cNvSpPr>
            <p:nvPr/>
          </p:nvSpPr>
          <p:spPr bwMode="auto">
            <a:xfrm>
              <a:off x="6940"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 y="0"/>
              <a:ext cx="2670" cy="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
              <a:ext cx="2758"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7" y="3200"/>
              <a:ext cx="2853"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1" y="3200"/>
              <a:ext cx="279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7" y="3200"/>
              <a:ext cx="2650" cy="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4"/>
            <p:cNvSpPr>
              <a:spLocks noChangeArrowheads="1"/>
            </p:cNvSpPr>
            <p:nvPr/>
          </p:nvSpPr>
          <p:spPr bwMode="auto">
            <a:xfrm>
              <a:off x="853"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AutoShape 15"/>
            <p:cNvSpPr>
              <a:spLocks noChangeArrowheads="1"/>
            </p:cNvSpPr>
            <p:nvPr/>
          </p:nvSpPr>
          <p:spPr bwMode="auto">
            <a:xfrm>
              <a:off x="9599"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utoShape 16"/>
            <p:cNvSpPr>
              <a:spLocks noChangeArrowheads="1"/>
            </p:cNvSpPr>
            <p:nvPr/>
          </p:nvSpPr>
          <p:spPr bwMode="auto">
            <a:xfrm>
              <a:off x="4107"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17"/>
            <p:cNvSpPr>
              <a:spLocks noChangeArrowheads="1"/>
            </p:cNvSpPr>
            <p:nvPr/>
          </p:nvSpPr>
          <p:spPr bwMode="auto">
            <a:xfrm>
              <a:off x="6720" y="5584"/>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 y="0"/>
              <a:ext cx="2758" cy="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9"/>
            <p:cNvSpPr>
              <a:spLocks noChangeArrowheads="1"/>
            </p:cNvSpPr>
            <p:nvPr/>
          </p:nvSpPr>
          <p:spPr bwMode="auto">
            <a:xfrm>
              <a:off x="9789"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utoShape 20"/>
            <p:cNvSpPr>
              <a:spLocks noChangeArrowheads="1"/>
            </p:cNvSpPr>
            <p:nvPr/>
          </p:nvSpPr>
          <p:spPr bwMode="auto">
            <a:xfrm>
              <a:off x="1333" y="2381"/>
              <a:ext cx="480" cy="409"/>
            </a:xfrm>
            <a:prstGeom prst="roundRect">
              <a:avLst>
                <a:gd name="adj" fmla="val 16667"/>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0" name="AutoShape 2" descr="Cách đánh dấu tích trong word mới nhất | Vivureviews.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997891" y="2967213"/>
            <a:ext cx="924998" cy="692856"/>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049903" y="5704293"/>
            <a:ext cx="924998" cy="692856"/>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864882" y="5674563"/>
            <a:ext cx="924998" cy="692856"/>
          </a:xfrm>
          <a:prstGeom prst="rect">
            <a:avLst/>
          </a:prstGeom>
        </p:spPr>
      </p:pic>
      <p:pic>
        <p:nvPicPr>
          <p:cNvPr id="24" name="Picture 23"/>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7256811" y="2967213"/>
            <a:ext cx="924998" cy="692856"/>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1468464" y="5724094"/>
            <a:ext cx="924998" cy="692856"/>
          </a:xfrm>
          <a:prstGeom prst="rect">
            <a:avLst/>
          </a:prstGeom>
        </p:spPr>
      </p:pic>
      <p:pic>
        <p:nvPicPr>
          <p:cNvPr id="26" name="Picture 25"/>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882811" y="2853401"/>
            <a:ext cx="924998" cy="692856"/>
          </a:xfrm>
          <a:prstGeom prst="rect">
            <a:avLst/>
          </a:prstGeom>
        </p:spPr>
      </p:pic>
      <p:pic>
        <p:nvPicPr>
          <p:cNvPr id="27" name="Picture 26"/>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4639432" y="5746166"/>
            <a:ext cx="924998" cy="692856"/>
          </a:xfrm>
          <a:prstGeom prst="rect">
            <a:avLst/>
          </a:prstGeom>
        </p:spPr>
      </p:pic>
      <p:pic>
        <p:nvPicPr>
          <p:cNvPr id="28" name="Picture 27"/>
          <p:cNvPicPr>
            <a:picLocks noChangeAspect="1"/>
          </p:cNvPicPr>
          <p:nvPr/>
        </p:nvPicPr>
        <p:blipFill>
          <a:blip r:embed="rId11">
            <a:extLst>
              <a:ext uri="{BEBA8EAE-BF5A-486C-A8C5-ECC9F3942E4B}">
                <a14:imgProps xmlns:a14="http://schemas.microsoft.com/office/drawing/2010/main">
                  <a14:imgLayer r:embed="rId12">
                    <a14:imgEffect>
                      <a14:backgroundRemoval t="1546" b="100000" l="0" r="100000"/>
                    </a14:imgEffect>
                  </a14:imgLayer>
                </a14:imgProps>
              </a:ext>
            </a:extLst>
          </a:blip>
          <a:stretch>
            <a:fillRect/>
          </a:stretch>
        </p:blipFill>
        <p:spPr>
          <a:xfrm>
            <a:off x="9970278" y="2931410"/>
            <a:ext cx="924998" cy="692856"/>
          </a:xfrm>
          <a:prstGeom prst="rect">
            <a:avLst/>
          </a:prstGeom>
        </p:spPr>
      </p:pic>
    </p:spTree>
    <p:extLst>
      <p:ext uri="{BB962C8B-B14F-4D97-AF65-F5344CB8AC3E}">
        <p14:creationId xmlns:p14="http://schemas.microsoft.com/office/powerpoint/2010/main" val="1156739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68712"/>
            <a:ext cx="2124512" cy="1696958"/>
          </a:xfrm>
          <a:prstGeom prst="rect">
            <a:avLst/>
          </a:prstGeom>
        </p:spPr>
      </p:pic>
      <p:sp>
        <p:nvSpPr>
          <p:cNvPr id="17" name="Rounded Rectangle 16"/>
          <p:cNvSpPr/>
          <p:nvPr/>
        </p:nvSpPr>
        <p:spPr>
          <a:xfrm>
            <a:off x="8386354" y="300446"/>
            <a:ext cx="3069772"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Bà ra đồng thấy một vết chân to ướm thử</a:t>
            </a:r>
          </a:p>
        </p:txBody>
      </p:sp>
      <p:cxnSp>
        <p:nvCxnSpPr>
          <p:cNvPr id="28" name="Curved Connector 27"/>
          <p:cNvCxnSpPr/>
          <p:nvPr/>
        </p:nvCxnSpPr>
        <p:spPr>
          <a:xfrm rot="5400000" flipH="1" flipV="1">
            <a:off x="5159829" y="1606731"/>
            <a:ext cx="1802675" cy="496388"/>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5400000" flipH="1" flipV="1">
            <a:off x="6926582" y="1557747"/>
            <a:ext cx="1952899" cy="96665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56" idx="3"/>
          </p:cNvCxnSpPr>
          <p:nvPr/>
        </p:nvCxnSpPr>
        <p:spPr>
          <a:xfrm flipV="1">
            <a:off x="7445829" y="2142311"/>
            <a:ext cx="1763485" cy="10711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7445829" y="3396347"/>
            <a:ext cx="1815731" cy="60088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39" name="Curved Connector 38"/>
          <p:cNvCxnSpPr/>
          <p:nvPr/>
        </p:nvCxnSpPr>
        <p:spPr>
          <a:xfrm>
            <a:off x="7145383" y="3644543"/>
            <a:ext cx="1789611" cy="16067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6200000" flipH="1">
            <a:off x="5305317" y="4387324"/>
            <a:ext cx="1867990" cy="3562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45" name="Curved Connector 44"/>
          <p:cNvCxnSpPr/>
          <p:nvPr/>
        </p:nvCxnSpPr>
        <p:spPr>
          <a:xfrm rot="5400000">
            <a:off x="3975274" y="3933720"/>
            <a:ext cx="1632863" cy="1028371"/>
          </a:xfrm>
          <a:prstGeom prst="curvedConnector3">
            <a:avLst>
              <a:gd name="adj1" fmla="val 54000"/>
            </a:avLst>
          </a:prstGeom>
          <a:ln w="38100"/>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flipV="1">
            <a:off x="2566286" y="3396346"/>
            <a:ext cx="2096584" cy="600888"/>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2" name="Curved Connector 51"/>
          <p:cNvCxnSpPr/>
          <p:nvPr/>
        </p:nvCxnSpPr>
        <p:spPr>
          <a:xfrm rot="10800000">
            <a:off x="2514034" y="2508077"/>
            <a:ext cx="2080258" cy="470123"/>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V="1">
            <a:off x="3469669" y="1271565"/>
            <a:ext cx="1580182" cy="1460510"/>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572001" y="2756263"/>
            <a:ext cx="2873828"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Đặc điểm cốt truyện</a:t>
            </a:r>
          </a:p>
        </p:txBody>
      </p:sp>
      <p:sp>
        <p:nvSpPr>
          <p:cNvPr id="57" name="Rounded Rectangle 56"/>
          <p:cNvSpPr/>
          <p:nvPr/>
        </p:nvSpPr>
        <p:spPr>
          <a:xfrm>
            <a:off x="9104812" y="1854926"/>
            <a:ext cx="2899954"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Bà sinh ra Gióng, lên ba vẫn không biết nói</a:t>
            </a:r>
          </a:p>
        </p:txBody>
      </p:sp>
      <p:sp>
        <p:nvSpPr>
          <p:cNvPr id="58" name="Rounded Rectangle 57"/>
          <p:cNvSpPr/>
          <p:nvPr/>
        </p:nvSpPr>
        <p:spPr>
          <a:xfrm>
            <a:off x="9011195" y="3500848"/>
            <a:ext cx="3087188" cy="106462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Giặc Ân xâm lược, vua sai sứ giả rao tìm người tài cứu nước</a:t>
            </a:r>
            <a:endParaRPr lang="en-US" sz="2400">
              <a:latin typeface="Times New Roman" panose="02020603050405020304" pitchFamily="18" charset="0"/>
              <a:cs typeface="Times New Roman" panose="02020603050405020304" pitchFamily="18" charset="0"/>
            </a:endParaRPr>
          </a:p>
        </p:txBody>
      </p:sp>
      <p:sp>
        <p:nvSpPr>
          <p:cNvPr id="59" name="Rounded Rectangle 58"/>
          <p:cNvSpPr/>
          <p:nvPr/>
        </p:nvSpPr>
        <p:spPr>
          <a:xfrm>
            <a:off x="8578701" y="5107294"/>
            <a:ext cx="3295435" cy="10322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Nghe tiếng rao, Gióng liền nói được ngỏ lời xin đi đánh giặc</a:t>
            </a:r>
            <a:endParaRPr lang="en-US" sz="2400">
              <a:latin typeface="Times New Roman" panose="02020603050405020304" pitchFamily="18" charset="0"/>
              <a:cs typeface="Times New Roman" panose="02020603050405020304" pitchFamily="18" charset="0"/>
            </a:endParaRPr>
          </a:p>
        </p:txBody>
      </p:sp>
      <p:sp>
        <p:nvSpPr>
          <p:cNvPr id="60" name="Rounded Rectangle 59"/>
          <p:cNvSpPr/>
          <p:nvPr/>
        </p:nvSpPr>
        <p:spPr>
          <a:xfrm>
            <a:off x="593180" y="4839789"/>
            <a:ext cx="3890363" cy="1548551"/>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Vua cho mang ngựa sắt, roi sắt, giáp sắt đến, Gióng vươn vai cao hơn trượng, phi ngựa xông vào trận, giặc tan.</a:t>
            </a:r>
          </a:p>
        </p:txBody>
      </p:sp>
      <p:sp>
        <p:nvSpPr>
          <p:cNvPr id="61" name="Rounded Rectangle 60"/>
          <p:cNvSpPr/>
          <p:nvPr/>
        </p:nvSpPr>
        <p:spPr>
          <a:xfrm>
            <a:off x="4750153" y="5358895"/>
            <a:ext cx="3070341" cy="111659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lớn nhanh như thổi, bà con làng xóm phải góp gạo nuôi</a:t>
            </a:r>
          </a:p>
        </p:txBody>
      </p:sp>
      <p:sp>
        <p:nvSpPr>
          <p:cNvPr id="62" name="Rounded Rectangle 61"/>
          <p:cNvSpPr/>
          <p:nvPr/>
        </p:nvSpPr>
        <p:spPr>
          <a:xfrm>
            <a:off x="0" y="3396346"/>
            <a:ext cx="2931759"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Gióng cùng ngựa sắt lên núi Sóc Sơn và bay lên trời</a:t>
            </a:r>
          </a:p>
        </p:txBody>
      </p:sp>
      <p:sp>
        <p:nvSpPr>
          <p:cNvPr id="63" name="Rounded Rectangle 62"/>
          <p:cNvSpPr/>
          <p:nvPr/>
        </p:nvSpPr>
        <p:spPr>
          <a:xfrm>
            <a:off x="0" y="1854927"/>
            <a:ext cx="2659647"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Vua nhớ công ơn, lập đền thờ</a:t>
            </a:r>
          </a:p>
        </p:txBody>
      </p:sp>
      <p:sp>
        <p:nvSpPr>
          <p:cNvPr id="64" name="Rounded Rectangle 63"/>
          <p:cNvSpPr/>
          <p:nvPr/>
        </p:nvSpPr>
        <p:spPr>
          <a:xfrm>
            <a:off x="440142" y="78218"/>
            <a:ext cx="3498310" cy="1358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Ngày nay, vẫn còn đền thờ ở làng Gióng, mở hội hàng năm, còn lưu lại nhiều dấu tích</a:t>
            </a:r>
          </a:p>
        </p:txBody>
      </p:sp>
      <p:sp>
        <p:nvSpPr>
          <p:cNvPr id="66" name="Rounded Rectangle 65"/>
          <p:cNvSpPr/>
          <p:nvPr/>
        </p:nvSpPr>
        <p:spPr>
          <a:xfrm>
            <a:off x="5048795" y="117851"/>
            <a:ext cx="2521131" cy="914400"/>
          </a:xfrm>
          <a:prstGeom prst="round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Times New Roman" panose="02020603050405020304" pitchFamily="18" charset="0"/>
                <a:cs typeface="Times New Roman" panose="02020603050405020304" pitchFamily="18" charset="0"/>
              </a:rPr>
              <a:t>Hai vợ chồng ông lão ao ước có một đứa con</a:t>
            </a:r>
          </a:p>
        </p:txBody>
      </p:sp>
      <p:pic>
        <p:nvPicPr>
          <p:cNvPr id="67" name="Picture 66"/>
          <p:cNvPicPr>
            <a:picLocks noChangeAspect="1"/>
          </p:cNvPicPr>
          <p:nvPr/>
        </p:nvPicPr>
        <p:blipFill>
          <a:blip r:embed="rId3"/>
          <a:stretch>
            <a:fillRect/>
          </a:stretch>
        </p:blipFill>
        <p:spPr>
          <a:xfrm>
            <a:off x="891806" y="-153373"/>
            <a:ext cx="4676037" cy="2700762"/>
          </a:xfrm>
          <a:prstGeom prst="rect">
            <a:avLst/>
          </a:prstGeom>
        </p:spPr>
      </p:pic>
      <p:pic>
        <p:nvPicPr>
          <p:cNvPr id="68" name="Picture 67"/>
          <p:cNvPicPr>
            <a:picLocks noChangeAspect="1"/>
          </p:cNvPicPr>
          <p:nvPr/>
        </p:nvPicPr>
        <p:blipFill>
          <a:blip r:embed="rId4"/>
          <a:stretch>
            <a:fillRect/>
          </a:stretch>
        </p:blipFill>
        <p:spPr>
          <a:xfrm>
            <a:off x="809598" y="508703"/>
            <a:ext cx="3475021" cy="2103302"/>
          </a:xfrm>
          <a:prstGeom prst="rect">
            <a:avLst/>
          </a:prstGeom>
        </p:spPr>
      </p:pic>
      <p:pic>
        <p:nvPicPr>
          <p:cNvPr id="69" name="Picture 68"/>
          <p:cNvPicPr>
            <a:picLocks noChangeAspect="1"/>
          </p:cNvPicPr>
          <p:nvPr/>
        </p:nvPicPr>
        <p:blipFill>
          <a:blip r:embed="rId5"/>
          <a:stretch>
            <a:fillRect/>
          </a:stretch>
        </p:blipFill>
        <p:spPr>
          <a:xfrm>
            <a:off x="783100" y="665989"/>
            <a:ext cx="3476660" cy="2011898"/>
          </a:xfrm>
          <a:prstGeom prst="rect">
            <a:avLst/>
          </a:prstGeom>
        </p:spPr>
      </p:pic>
      <p:pic>
        <p:nvPicPr>
          <p:cNvPr id="70" name="Picture 69"/>
          <p:cNvPicPr>
            <a:picLocks noChangeAspect="1"/>
          </p:cNvPicPr>
          <p:nvPr/>
        </p:nvPicPr>
        <p:blipFill>
          <a:blip r:embed="rId6"/>
          <a:stretch>
            <a:fillRect/>
          </a:stretch>
        </p:blipFill>
        <p:spPr>
          <a:xfrm>
            <a:off x="821020" y="501313"/>
            <a:ext cx="3476660" cy="2161066"/>
          </a:xfrm>
          <a:prstGeom prst="rect">
            <a:avLst/>
          </a:prstGeom>
        </p:spPr>
      </p:pic>
      <p:pic>
        <p:nvPicPr>
          <p:cNvPr id="74" name="Picture 73"/>
          <p:cNvPicPr>
            <a:picLocks noChangeAspect="1"/>
          </p:cNvPicPr>
          <p:nvPr/>
        </p:nvPicPr>
        <p:blipFill>
          <a:blip r:embed="rId7"/>
          <a:stretch>
            <a:fillRect/>
          </a:stretch>
        </p:blipFill>
        <p:spPr>
          <a:xfrm>
            <a:off x="7034350" y="744439"/>
            <a:ext cx="3633531" cy="2731245"/>
          </a:xfrm>
          <a:prstGeom prst="rect">
            <a:avLst/>
          </a:prstGeom>
        </p:spPr>
      </p:pic>
      <p:pic>
        <p:nvPicPr>
          <p:cNvPr id="75" name="Picture 74"/>
          <p:cNvPicPr>
            <a:picLocks noChangeAspect="1"/>
          </p:cNvPicPr>
          <p:nvPr/>
        </p:nvPicPr>
        <p:blipFill>
          <a:blip r:embed="rId8"/>
          <a:stretch>
            <a:fillRect/>
          </a:stretch>
        </p:blipFill>
        <p:spPr>
          <a:xfrm>
            <a:off x="7065073" y="751906"/>
            <a:ext cx="3602808" cy="2713294"/>
          </a:xfrm>
          <a:prstGeom prst="rect">
            <a:avLst/>
          </a:prstGeom>
        </p:spPr>
      </p:pic>
      <p:pic>
        <p:nvPicPr>
          <p:cNvPr id="76" name="Picture 75"/>
          <p:cNvPicPr>
            <a:picLocks noChangeAspect="1"/>
          </p:cNvPicPr>
          <p:nvPr/>
        </p:nvPicPr>
        <p:blipFill>
          <a:blip r:embed="rId9"/>
          <a:stretch>
            <a:fillRect/>
          </a:stretch>
        </p:blipFill>
        <p:spPr>
          <a:xfrm>
            <a:off x="7208085" y="675220"/>
            <a:ext cx="3659654" cy="2751298"/>
          </a:xfrm>
          <a:prstGeom prst="rect">
            <a:avLst/>
          </a:prstGeom>
        </p:spPr>
      </p:pic>
      <p:pic>
        <p:nvPicPr>
          <p:cNvPr id="77" name="Picture 76"/>
          <p:cNvPicPr>
            <a:picLocks noChangeAspect="1"/>
          </p:cNvPicPr>
          <p:nvPr/>
        </p:nvPicPr>
        <p:blipFill>
          <a:blip r:embed="rId10"/>
          <a:stretch>
            <a:fillRect/>
          </a:stretch>
        </p:blipFill>
        <p:spPr>
          <a:xfrm>
            <a:off x="7122146" y="641104"/>
            <a:ext cx="3625696" cy="2827287"/>
          </a:xfrm>
          <a:prstGeom prst="rect">
            <a:avLst/>
          </a:prstGeom>
        </p:spPr>
      </p:pic>
    </p:spTree>
    <p:extLst>
      <p:ext uri="{BB962C8B-B14F-4D97-AF65-F5344CB8AC3E}">
        <p14:creationId xmlns:p14="http://schemas.microsoft.com/office/powerpoint/2010/main" val="22258976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inVertical)">
                                      <p:cBhvr>
                                        <p:cTn id="15" dur="500"/>
                                        <p:tgtEl>
                                          <p:spTgt spid="66"/>
                                        </p:tgtEl>
                                      </p:cBhvr>
                                    </p:animEffect>
                                  </p:childTnLst>
                                </p:cTn>
                              </p:par>
                              <p:par>
                                <p:cTn id="16" presetID="16" presetClass="entr" presetSubtype="21"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barn(inVertical)">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7"/>
                                        </p:tgtEl>
                                      </p:cBhvr>
                                    </p:animEffect>
                                    <p:set>
                                      <p:cBhvr>
                                        <p:cTn id="23" dur="1" fill="hold">
                                          <p:stCondLst>
                                            <p:cond delay="499"/>
                                          </p:stCondLst>
                                        </p:cTn>
                                        <p:tgtEl>
                                          <p:spTgt spid="6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8"/>
                                        </p:tgtEl>
                                      </p:cBhvr>
                                    </p:animEffect>
                                    <p:set>
                                      <p:cBhvr>
                                        <p:cTn id="39" dur="1" fill="hold">
                                          <p:stCondLst>
                                            <p:cond delay="499"/>
                                          </p:stCondLst>
                                        </p:cTn>
                                        <p:tgtEl>
                                          <p:spTgt spid="6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arn(inVertical)">
                                      <p:cBhvr>
                                        <p:cTn id="47" dur="500"/>
                                        <p:tgtEl>
                                          <p:spTgt spid="57"/>
                                        </p:tgtEl>
                                      </p:cBhvr>
                                    </p:animEffect>
                                  </p:childTnLst>
                                </p:cTn>
                              </p:par>
                              <p:par>
                                <p:cTn id="48" presetID="16" presetClass="entr" presetSubtype="2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barn(inVertical)">
                                      <p:cBhvr>
                                        <p:cTn id="50" dur="500"/>
                                        <p:tgtEl>
                                          <p:spTgt spid="6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arn(inVertical)">
                                      <p:cBhvr>
                                        <p:cTn id="60" dur="500"/>
                                        <p:tgtEl>
                                          <p:spTgt spid="70"/>
                                        </p:tgtEl>
                                      </p:cBhvr>
                                    </p:animEffect>
                                  </p:childTnLst>
                                </p:cTn>
                              </p:par>
                              <p:par>
                                <p:cTn id="61" presetID="16" presetClass="entr" presetSubtype="21"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barn(inVertical)">
                                      <p:cBhvr>
                                        <p:cTn id="66" dur="500"/>
                                        <p:tgtEl>
                                          <p:spTgt spid="5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barn(inVertical)">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animEffect transition="in" filter="barn(inVertical)">
                                      <p:cBhvr>
                                        <p:cTn id="84" dur="500"/>
                                        <p:tgtEl>
                                          <p:spTgt spid="74"/>
                                        </p:tgtEl>
                                      </p:cBhvr>
                                    </p:animEffect>
                                  </p:childTnLst>
                                </p:cTn>
                              </p:par>
                              <p:par>
                                <p:cTn id="85" presetID="16" presetClass="entr" presetSubtype="21"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barn(inVertical)">
                                      <p:cBhvr>
                                        <p:cTn id="87" dur="500"/>
                                        <p:tgtEl>
                                          <p:spTgt spid="42"/>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barn(inVertical)">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74"/>
                                        </p:tgtEl>
                                      </p:cBhvr>
                                    </p:animEffect>
                                    <p:set>
                                      <p:cBhvr>
                                        <p:cTn id="95" dur="1" fill="hold">
                                          <p:stCondLst>
                                            <p:cond delay="499"/>
                                          </p:stCondLst>
                                        </p:cTn>
                                        <p:tgtEl>
                                          <p:spTgt spid="7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60"/>
                                        </p:tgtEl>
                                        <p:attrNameLst>
                                          <p:attrName>style.visibility</p:attrName>
                                        </p:attrNameLst>
                                      </p:cBhvr>
                                      <p:to>
                                        <p:strVal val="visible"/>
                                      </p:to>
                                    </p:set>
                                    <p:animEffect transition="in" filter="barn(inVertical)">
                                      <p:cBhvr>
                                        <p:cTn id="100" dur="500"/>
                                        <p:tgtEl>
                                          <p:spTgt spid="60"/>
                                        </p:tgtEl>
                                      </p:cBhvr>
                                    </p:animEffect>
                                  </p:childTnLst>
                                </p:cTn>
                              </p:par>
                              <p:par>
                                <p:cTn id="101" presetID="16" presetClass="entr" presetSubtype="21"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barn(inVertical)">
                                      <p:cBhvr>
                                        <p:cTn id="103" dur="500"/>
                                        <p:tgtEl>
                                          <p:spTgt spid="45"/>
                                        </p:tgtEl>
                                      </p:cBhvr>
                                    </p:animEffect>
                                  </p:childTnLst>
                                </p:cTn>
                              </p:par>
                              <p:par>
                                <p:cTn id="104" presetID="16" presetClass="entr" presetSubtype="21"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arn(inVertical)">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nodeType="withEffect">
                                  <p:stCondLst>
                                    <p:cond delay="0"/>
                                  </p:stCondLst>
                                  <p:childTnLst>
                                    <p:set>
                                      <p:cBhvr>
                                        <p:cTn id="113" dur="1" fill="hold">
                                          <p:stCondLst>
                                            <p:cond delay="0"/>
                                          </p:stCondLst>
                                        </p:cTn>
                                        <p:tgtEl>
                                          <p:spTgt spid="49"/>
                                        </p:tgtEl>
                                        <p:attrNameLst>
                                          <p:attrName>style.visibility</p:attrName>
                                        </p:attrNameLst>
                                      </p:cBhvr>
                                      <p:to>
                                        <p:strVal val="visible"/>
                                      </p:to>
                                    </p:set>
                                    <p:animEffect transition="in" filter="barn(inVertical)">
                                      <p:cBhvr>
                                        <p:cTn id="114" dur="500"/>
                                        <p:tgtEl>
                                          <p:spTgt spid="49"/>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barn(inVertical)">
                                      <p:cBhvr>
                                        <p:cTn id="119" dur="500"/>
                                        <p:tgtEl>
                                          <p:spTgt spid="7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76"/>
                                        </p:tgtEl>
                                      </p:cBhvr>
                                    </p:animEffect>
                                    <p:set>
                                      <p:cBhvr>
                                        <p:cTn id="124" dur="1" fill="hold">
                                          <p:stCondLst>
                                            <p:cond delay="499"/>
                                          </p:stCondLst>
                                        </p:cTn>
                                        <p:tgtEl>
                                          <p:spTgt spid="7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52"/>
                                        </p:tgtEl>
                                        <p:attrNameLst>
                                          <p:attrName>style.visibility</p:attrName>
                                        </p:attrNameLst>
                                      </p:cBhvr>
                                      <p:to>
                                        <p:strVal val="visible"/>
                                      </p:to>
                                    </p:set>
                                    <p:animEffect transition="in" filter="barn(inVertical)">
                                      <p:cBhvr>
                                        <p:cTn id="129" dur="500"/>
                                        <p:tgtEl>
                                          <p:spTgt spid="52"/>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barn(inVertical)">
                                      <p:cBhvr>
                                        <p:cTn id="132" dur="500"/>
                                        <p:tgtEl>
                                          <p:spTgt spid="63"/>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barn(inVertical)">
                                      <p:cBhvr>
                                        <p:cTn id="137" dur="500"/>
                                        <p:tgtEl>
                                          <p:spTgt spid="7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64"/>
                                        </p:tgtEl>
                                        <p:attrNameLst>
                                          <p:attrName>style.visibility</p:attrName>
                                        </p:attrNameLst>
                                      </p:cBhvr>
                                      <p:to>
                                        <p:strVal val="visible"/>
                                      </p:to>
                                    </p:set>
                                    <p:animEffect transition="in" filter="barn(inVertical)">
                                      <p:cBhvr>
                                        <p:cTn id="142" dur="500"/>
                                        <p:tgtEl>
                                          <p:spTgt spid="64"/>
                                        </p:tgtEl>
                                      </p:cBhvr>
                                    </p:animEffect>
                                  </p:childTnLst>
                                </p:cTn>
                              </p:par>
                              <p:par>
                                <p:cTn id="143" presetID="16" presetClass="entr" presetSubtype="21"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Effect transition="in" filter="barn(inVertical)">
                                      <p:cBhvr>
                                        <p:cTn id="145" dur="500"/>
                                        <p:tgtEl>
                                          <p:spTgt spid="54"/>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77"/>
                                        </p:tgtEl>
                                      </p:cBhvr>
                                    </p:animEffect>
                                    <p:set>
                                      <p:cBhvr>
                                        <p:cTn id="150" dur="1" fill="hold">
                                          <p:stCondLst>
                                            <p:cond delay="499"/>
                                          </p:stCondLst>
                                        </p:cTn>
                                        <p:tgtEl>
                                          <p:spTgt spid="77"/>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nodeType="clickEffect">
                                  <p:stCondLst>
                                    <p:cond delay="0"/>
                                  </p:stCondLst>
                                  <p:childTnLst>
                                    <p:animEffect transition="out" filter="fade">
                                      <p:cBhvr>
                                        <p:cTn id="154" dur="500"/>
                                        <p:tgtEl>
                                          <p:spTgt spid="75"/>
                                        </p:tgtEl>
                                      </p:cBhvr>
                                    </p:animEffect>
                                    <p:set>
                                      <p:cBhvr>
                                        <p:cTn id="155"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57" grpId="0" animBg="1"/>
      <p:bldP spid="58" grpId="0" animBg="1"/>
      <p:bldP spid="59" grpId="0" animBg="1"/>
      <p:bldP spid="60" grpId="0" animBg="1"/>
      <p:bldP spid="61" grpId="0" animBg="1"/>
      <p:bldP spid="62" grpId="0" animBg="1"/>
      <p:bldP spid="63" grpId="0" animBg="1"/>
      <p:bldP spid="64"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625321"/>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2. </a:t>
            </a:r>
            <a:r>
              <a:rPr lang="en-US" sz="3600" b="1" kern="100" dirty="0" err="1">
                <a:solidFill>
                  <a:srgbClr val="000000"/>
                </a:solidFill>
                <a:latin typeface="Times New Roman" panose="02020603050405020304" pitchFamily="18" charset="0"/>
                <a:ea typeface="SimSun" panose="02010600030101010101" pitchFamily="2" charset="-122"/>
              </a:rPr>
              <a:t>Hoàn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cảnh</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xảy</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ra</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câu</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chuyện</a:t>
            </a:r>
            <a:endParaRPr lang="en-US" sz="3600" b="1" kern="100" dirty="0">
              <a:solidFill>
                <a:srgbClr val="000000"/>
              </a:solidFill>
              <a:latin typeface="Times New Roman" panose="02020603050405020304" pitchFamily="18" charset="0"/>
              <a:ea typeface="SimSun" panose="02010600030101010101" pitchFamily="2" charset="-122"/>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888473046"/>
      </p:ext>
    </p:extLst>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411014"/>
          </a:xfrm>
          <a:prstGeom prst="rect">
            <a:avLst/>
          </a:prstGeom>
        </p:spPr>
      </p:pic>
    </p:spTree>
    <p:extLst>
      <p:ext uri="{BB962C8B-B14F-4D97-AF65-F5344CB8AC3E}">
        <p14:creationId xmlns:p14="http://schemas.microsoft.com/office/powerpoint/2010/main" val="588483363"/>
      </p:ext>
    </p:extLst>
  </p:cSld>
  <p:clrMapOvr>
    <a:masterClrMapping/>
  </p:clrMapOvr>
  <p:transition spd="slow" advClick="0" advTm="3000">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9"/>
            <a:ext cx="4735633" cy="3381722"/>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3368479"/>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algn="ctr">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KHỞI</a:t>
            </a:r>
            <a:r>
              <a:rPr lang="en-US" altLang="zh-CN" sz="6000">
                <a:solidFill>
                  <a:srgbClr val="FFFF00"/>
                </a:solidFill>
                <a:effectLst>
                  <a:glow rad="254000">
                    <a:srgbClr val="009900">
                      <a:alpha val="95000"/>
                    </a:srgbClr>
                  </a:glow>
                </a:effectLst>
                <a:latin typeface="Times New Roman" panose="02020603050405020304" pitchFamily="18" charset="0"/>
                <a:ea typeface="方正胖娃简体" panose="03000509000000000000" pitchFamily="65" charset="-122"/>
                <a:cs typeface="Times New Roman" panose="02020603050405020304" pitchFamily="18" charset="0"/>
              </a:rPr>
              <a:t> ĐỘNG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5150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2. Hoàn cảnh xảy ra câu chuyện</a:t>
            </a:r>
            <a:endParaRPr lang="en-US" sz="36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903111" y="923330"/>
            <a:ext cx="6096000" cy="523220"/>
          </a:xfrm>
          <a:prstGeom prst="rect">
            <a:avLst/>
          </a:prstGeom>
        </p:spPr>
        <p:txBody>
          <a:bodyPr>
            <a:spAutoFit/>
          </a:bodyPr>
          <a:lstStyle/>
          <a:p>
            <a:r>
              <a:rPr lang="vi-VN" sz="2800">
                <a:latin typeface="Times New Roman" panose="02020603050405020304" pitchFamily="18" charset="0"/>
                <a:cs typeface="Times New Roman" panose="02020603050405020304" pitchFamily="18" charset="0"/>
              </a:rPr>
              <a:t>- Thời gian:</a:t>
            </a:r>
          </a:p>
        </p:txBody>
      </p:sp>
      <p:sp>
        <p:nvSpPr>
          <p:cNvPr id="5" name="Rectangle 4"/>
          <p:cNvSpPr/>
          <p:nvPr/>
        </p:nvSpPr>
        <p:spPr>
          <a:xfrm>
            <a:off x="1004711" y="1446550"/>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Không gian:</a:t>
            </a:r>
          </a:p>
        </p:txBody>
      </p:sp>
      <p:sp>
        <p:nvSpPr>
          <p:cNvPr id="6" name="Rectangle 5"/>
          <p:cNvSpPr/>
          <p:nvPr/>
        </p:nvSpPr>
        <p:spPr>
          <a:xfrm>
            <a:off x="1004711" y="3232879"/>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 Sự việc:</a:t>
            </a:r>
          </a:p>
        </p:txBody>
      </p:sp>
      <p:sp>
        <p:nvSpPr>
          <p:cNvPr id="8" name="Rectangle 7"/>
          <p:cNvSpPr/>
          <p:nvPr/>
        </p:nvSpPr>
        <p:spPr>
          <a:xfrm>
            <a:off x="2732900" y="923330"/>
            <a:ext cx="3836243" cy="523220"/>
          </a:xfrm>
          <a:prstGeom prst="rect">
            <a:avLst/>
          </a:prstGeom>
        </p:spPr>
        <p:txBody>
          <a:bodyPr wrap="none">
            <a:spAutoFit/>
          </a:bodyPr>
          <a:lstStyle/>
          <a:p>
            <a:pPr lvl="0"/>
            <a:r>
              <a:rPr lang="vi-VN" sz="2800">
                <a:solidFill>
                  <a:prstClr val="black"/>
                </a:solidFill>
                <a:latin typeface="Times New Roman" panose="02020603050405020304" pitchFamily="18" charset="0"/>
                <a:cs typeface="Times New Roman" panose="02020603050405020304" pitchFamily="18" charset="0"/>
              </a:rPr>
              <a:t>Đời Hùng Vương thứ sá</a:t>
            </a:r>
            <a:r>
              <a:rPr lang="en-US" sz="2800">
                <a:solidFill>
                  <a:prstClr val="black"/>
                </a:solidFill>
                <a:latin typeface="Times New Roman" panose="02020603050405020304" pitchFamily="18" charset="0"/>
                <a:cs typeface="Times New Roman" panose="02020603050405020304" pitchFamily="18" charset="0"/>
              </a:rPr>
              <a:t>u</a:t>
            </a:r>
            <a:endParaRPr lang="vi-VN" sz="280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8138918" y="357311"/>
            <a:ext cx="3385307" cy="2019300"/>
          </a:xfrm>
          <a:prstGeom prst="rect">
            <a:avLst/>
          </a:prstGeom>
        </p:spPr>
      </p:pic>
      <p:sp>
        <p:nvSpPr>
          <p:cNvPr id="10" name="Rectangle 9"/>
          <p:cNvSpPr/>
          <p:nvPr/>
        </p:nvSpPr>
        <p:spPr>
          <a:xfrm>
            <a:off x="1298902" y="1879624"/>
            <a:ext cx="6096000" cy="523220"/>
          </a:xfrm>
          <a:prstGeom prst="rect">
            <a:avLst/>
          </a:prstGeom>
        </p:spPr>
        <p:txBody>
          <a:bodyPr>
            <a:spAutoFit/>
          </a:bodyPr>
          <a:lstStyle/>
          <a:p>
            <a:pPr lvl="0"/>
            <a:r>
              <a:rPr lang="en-US" sz="2800">
                <a:solidFill>
                  <a:prstClr val="black"/>
                </a:solidFill>
                <a:latin typeface="Times New Roman" panose="02020603050405020304" pitchFamily="18" charset="0"/>
              </a:rPr>
              <a:t>+ </a:t>
            </a:r>
            <a:r>
              <a:rPr lang="vi-VN" sz="2800">
                <a:solidFill>
                  <a:prstClr val="black"/>
                </a:solidFill>
                <a:latin typeface="Times New Roman" panose="02020603050405020304" pitchFamily="18" charset="0"/>
              </a:rPr>
              <a:t>Không gian hẹp là một làng quê</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1" name="Rectangle 10"/>
          <p:cNvSpPr/>
          <p:nvPr/>
        </p:nvSpPr>
        <p:spPr>
          <a:xfrm>
            <a:off x="1298902" y="2402844"/>
            <a:ext cx="6096000" cy="954107"/>
          </a:xfrm>
          <a:prstGeom prst="rect">
            <a:avLst/>
          </a:prstGeom>
        </p:spPr>
        <p:txBody>
          <a:bodyPr>
            <a:spAutoFit/>
          </a:bodyPr>
          <a:lstStyle/>
          <a:p>
            <a:pPr lvl="0"/>
            <a:r>
              <a:rPr lang="en-US" sz="2800">
                <a:solidFill>
                  <a:prstClr val="black"/>
                </a:solidFill>
                <a:latin typeface="Times New Roman" panose="02020603050405020304" pitchFamily="18" charset="0"/>
              </a:rPr>
              <a:t>+ K</a:t>
            </a:r>
            <a:r>
              <a:rPr lang="vi-VN" sz="2800">
                <a:solidFill>
                  <a:prstClr val="black"/>
                </a:solidFill>
                <a:latin typeface="Times New Roman" panose="02020603050405020304" pitchFamily="18" charset="0"/>
              </a:rPr>
              <a:t>hông gian rộng là bờ cõi chung của đất nước</a:t>
            </a:r>
            <a:r>
              <a:rPr lang="en-US" sz="280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7297921" y="1705969"/>
            <a:ext cx="2533650" cy="1809750"/>
          </a:xfrm>
          <a:prstGeom prst="rect">
            <a:avLst/>
          </a:prstGeom>
        </p:spPr>
      </p:pic>
      <p:pic>
        <p:nvPicPr>
          <p:cNvPr id="13" name="Picture 12"/>
          <p:cNvPicPr>
            <a:picLocks noChangeAspect="1"/>
          </p:cNvPicPr>
          <p:nvPr/>
        </p:nvPicPr>
        <p:blipFill>
          <a:blip r:embed="rId4"/>
          <a:stretch>
            <a:fillRect/>
          </a:stretch>
        </p:blipFill>
        <p:spPr>
          <a:xfrm>
            <a:off x="9493275" y="2766150"/>
            <a:ext cx="2480035" cy="1799319"/>
          </a:xfrm>
          <a:prstGeom prst="rect">
            <a:avLst/>
          </a:prstGeom>
        </p:spPr>
      </p:pic>
      <p:sp>
        <p:nvSpPr>
          <p:cNvPr id="14" name="Rectangle 13"/>
          <p:cNvSpPr/>
          <p:nvPr/>
        </p:nvSpPr>
        <p:spPr>
          <a:xfrm>
            <a:off x="2440748" y="3232879"/>
            <a:ext cx="6096000" cy="1815882"/>
          </a:xfrm>
          <a:prstGeom prst="rect">
            <a:avLst/>
          </a:prstGeom>
        </p:spPr>
        <p:txBody>
          <a:bodyPr>
            <a:spAutoFit/>
          </a:bodyPr>
          <a:lstStyle/>
          <a:p>
            <a:pPr lvl="0" algn="just"/>
            <a:r>
              <a:rPr lang="vi-VN" sz="2800">
                <a:solidFill>
                  <a:prstClr val="black"/>
                </a:solidFill>
                <a:latin typeface="Times New Roman" panose="02020603050405020304" pitchFamily="18" charset="0"/>
              </a:rPr>
              <a:t>“Giặc Ân đến xâm phạm bờ cõi nước ta. Thế giặc rất mạnh, nhà vua lo sợ, bèn truyền sứ giả đi khắp nơi, tìm người tài giỏi cứu nước”</a:t>
            </a:r>
          </a:p>
        </p:txBody>
      </p:sp>
      <p:pic>
        <p:nvPicPr>
          <p:cNvPr id="15" name="Picture 14"/>
          <p:cNvPicPr>
            <a:picLocks noChangeAspect="1"/>
          </p:cNvPicPr>
          <p:nvPr/>
        </p:nvPicPr>
        <p:blipFill>
          <a:blip r:embed="rId5"/>
          <a:stretch>
            <a:fillRect/>
          </a:stretch>
        </p:blipFill>
        <p:spPr>
          <a:xfrm>
            <a:off x="8272995" y="4565469"/>
            <a:ext cx="2923190" cy="2192393"/>
          </a:xfrm>
          <a:prstGeom prst="rect">
            <a:avLst/>
          </a:prstGeom>
        </p:spPr>
      </p:pic>
    </p:spTree>
    <p:extLst>
      <p:ext uri="{BB962C8B-B14F-4D97-AF65-F5344CB8AC3E}">
        <p14:creationId xmlns:p14="http://schemas.microsoft.com/office/powerpoint/2010/main" val="32715601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8" grpId="0"/>
      <p:bldP spid="10"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093" y="0"/>
            <a:ext cx="6635150" cy="92333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2. Hoàn cảnh xảy ra câu chuyện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362356" y="1200218"/>
            <a:ext cx="6096000" cy="523220"/>
          </a:xfrm>
          <a:prstGeom prst="rect">
            <a:avLst/>
          </a:prstGeom>
        </p:spPr>
        <p:txBody>
          <a:bodyPr>
            <a:spAutoFit/>
          </a:bodyPr>
          <a:lstStyle/>
          <a:p>
            <a:r>
              <a:rPr lang="vi-VN" sz="2800" dirty="0">
                <a:latin typeface="Times New Roman" panose="02020603050405020304" pitchFamily="18" charset="0"/>
                <a:cs typeface="Times New Roman" panose="02020603050405020304" pitchFamily="18" charset="0"/>
              </a:rPr>
              <a:t>Thời gian</a:t>
            </a:r>
          </a:p>
        </p:txBody>
      </p:sp>
      <p:sp>
        <p:nvSpPr>
          <p:cNvPr id="4" name="Rectangle 3"/>
          <p:cNvSpPr/>
          <p:nvPr/>
        </p:nvSpPr>
        <p:spPr>
          <a:xfrm>
            <a:off x="1435785" y="2330483"/>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Không gian</a:t>
            </a:r>
          </a:p>
        </p:txBody>
      </p:sp>
      <p:sp>
        <p:nvSpPr>
          <p:cNvPr id="5" name="Rectangle 4"/>
          <p:cNvSpPr/>
          <p:nvPr/>
        </p:nvSpPr>
        <p:spPr>
          <a:xfrm>
            <a:off x="1435785" y="3454947"/>
            <a:ext cx="6096000" cy="523220"/>
          </a:xfrm>
          <a:prstGeom prst="rect">
            <a:avLst/>
          </a:prstGeom>
        </p:spPr>
        <p:txBody>
          <a:bodyPr>
            <a:spAutoFit/>
          </a:bodyPr>
          <a:lstStyle/>
          <a:p>
            <a:pPr lvl="0"/>
            <a:r>
              <a:rPr lang="vi-VN" sz="2800">
                <a:solidFill>
                  <a:prstClr val="black"/>
                </a:solidFill>
                <a:latin typeface="Times New Roman" panose="02020603050405020304" pitchFamily="18" charset="0"/>
              </a:rPr>
              <a:t>Sự việc</a:t>
            </a:r>
          </a:p>
        </p:txBody>
      </p:sp>
      <p:sp>
        <p:nvSpPr>
          <p:cNvPr id="6" name="Right Brace 5"/>
          <p:cNvSpPr/>
          <p:nvPr/>
        </p:nvSpPr>
        <p:spPr>
          <a:xfrm>
            <a:off x="4483785" y="1230128"/>
            <a:ext cx="1541417" cy="30175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6845500" y="1524574"/>
            <a:ext cx="4114661" cy="2246769"/>
          </a:xfrm>
          <a:prstGeom prst="rect">
            <a:avLst/>
          </a:prstGeom>
        </p:spPr>
        <p:txBody>
          <a:bodyPr wrap="square">
            <a:spAutoFit/>
          </a:bodyPr>
          <a:lstStyle/>
          <a:p>
            <a:pPr lvl="0" algn="just"/>
            <a:r>
              <a:rPr lang="vi-VN" sz="2800" dirty="0">
                <a:solidFill>
                  <a:prstClr val="black"/>
                </a:solidFill>
                <a:latin typeface="Times New Roman" panose="02020603050405020304" pitchFamily="18" charset="0"/>
              </a:rPr>
              <a:t>Đất nước nguy nan, đòi hỏi phải có những cá nhân kiệt xuất, những người tài năng đánh giặc giúp dân cứu nước</a:t>
            </a:r>
          </a:p>
        </p:txBody>
      </p:sp>
      <p:pic>
        <p:nvPicPr>
          <p:cNvPr id="8" name="Picture 7"/>
          <p:cNvPicPr>
            <a:picLocks noChangeAspect="1"/>
          </p:cNvPicPr>
          <p:nvPr/>
        </p:nvPicPr>
        <p:blipFill>
          <a:blip r:embed="rId2"/>
          <a:stretch>
            <a:fillRect/>
          </a:stretch>
        </p:blipFill>
        <p:spPr>
          <a:xfrm>
            <a:off x="8423833" y="4551317"/>
            <a:ext cx="3385307" cy="2019300"/>
          </a:xfrm>
          <a:prstGeom prst="rect">
            <a:avLst/>
          </a:prstGeom>
        </p:spPr>
      </p:pic>
      <p:pic>
        <p:nvPicPr>
          <p:cNvPr id="9" name="Picture 8"/>
          <p:cNvPicPr>
            <a:picLocks noChangeAspect="1"/>
          </p:cNvPicPr>
          <p:nvPr/>
        </p:nvPicPr>
        <p:blipFill>
          <a:blip r:embed="rId3"/>
          <a:stretch>
            <a:fillRect/>
          </a:stretch>
        </p:blipFill>
        <p:spPr>
          <a:xfrm>
            <a:off x="4707165" y="4526593"/>
            <a:ext cx="2981928" cy="2044024"/>
          </a:xfrm>
          <a:prstGeom prst="rect">
            <a:avLst/>
          </a:prstGeom>
        </p:spPr>
      </p:pic>
      <p:pic>
        <p:nvPicPr>
          <p:cNvPr id="10" name="Picture 9"/>
          <p:cNvPicPr>
            <a:picLocks noChangeAspect="1"/>
          </p:cNvPicPr>
          <p:nvPr/>
        </p:nvPicPr>
        <p:blipFill>
          <a:blip r:embed="rId4"/>
          <a:stretch>
            <a:fillRect/>
          </a:stretch>
        </p:blipFill>
        <p:spPr>
          <a:xfrm>
            <a:off x="1049235" y="4474029"/>
            <a:ext cx="2923190" cy="2192393"/>
          </a:xfrm>
          <a:prstGeom prst="rect">
            <a:avLst/>
          </a:prstGeom>
        </p:spPr>
      </p:pic>
    </p:spTree>
    <p:extLst>
      <p:ext uri="{BB962C8B-B14F-4D97-AF65-F5344CB8AC3E}">
        <p14:creationId xmlns:p14="http://schemas.microsoft.com/office/powerpoint/2010/main" val="9263817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923330"/>
          </a:xfrm>
          <a:prstGeom prst="rect">
            <a:avLst/>
          </a:prstGeom>
          <a:noFill/>
        </p:spPr>
        <p:txBody>
          <a:bodyPr wrap="square" rtlCol="0">
            <a:spAutoFit/>
          </a:bodyPr>
          <a:lstStyle/>
          <a:p>
            <a:pPr lvl="0" algn="just">
              <a:lnSpc>
                <a:spcPct val="150000"/>
              </a:lnSpc>
            </a:pPr>
            <a:r>
              <a:rPr lang="it-IT" sz="3600" b="1" kern="100" dirty="0">
                <a:solidFill>
                  <a:srgbClr val="000000"/>
                </a:solidFill>
                <a:latin typeface="Times New Roman" panose="02020603050405020304" pitchFamily="18" charset="0"/>
                <a:ea typeface="SimSun" panose="02010600030101010101" pitchFamily="2" charset="-122"/>
              </a:rPr>
              <a:t>3. Chi tiết kì ảo</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397920016"/>
      </p:ext>
    </p:extLst>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01288" y="3024049"/>
            <a:ext cx="5029201" cy="914400"/>
          </a:xfrm>
          <a:prstGeom prst="roundRect">
            <a:avLst>
              <a:gd name="adj" fmla="val 309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Bà ướm thử vào vết chân, không ngờ về nhà đã thụ thai mười hai tháng.</a:t>
            </a:r>
          </a:p>
        </p:txBody>
      </p:sp>
      <p:cxnSp>
        <p:nvCxnSpPr>
          <p:cNvPr id="9" name="Curved Connector 8"/>
          <p:cNvCxnSpPr/>
          <p:nvPr/>
        </p:nvCxnSpPr>
        <p:spPr>
          <a:xfrm rot="5400000" flipH="1" flipV="1">
            <a:off x="2171700" y="1394462"/>
            <a:ext cx="2331719" cy="927459"/>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2873829" y="2351314"/>
            <a:ext cx="1267097" cy="659675"/>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a:off x="3020785" y="3037111"/>
            <a:ext cx="780502" cy="56170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6200000" flipH="1">
            <a:off x="2610939" y="3417570"/>
            <a:ext cx="1570806" cy="809892"/>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6200000" flipH="1">
            <a:off x="1743482" y="4148682"/>
            <a:ext cx="3148958" cy="888264"/>
          </a:xfrm>
          <a:prstGeom prst="curved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175" y="2684415"/>
            <a:ext cx="3108960" cy="914400"/>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kern="100" dirty="0">
                <a:solidFill>
                  <a:srgbClr val="000000"/>
                </a:solidFill>
                <a:latin typeface="Times New Roman" panose="02020603050405020304" pitchFamily="18" charset="0"/>
                <a:ea typeface="SimSun" panose="02010600030101010101" pitchFamily="2" charset="-122"/>
              </a:rPr>
              <a:t>3. Chi tiết kì ảo</a:t>
            </a:r>
            <a:endParaRPr lang="en-US" dirty="0"/>
          </a:p>
        </p:txBody>
      </p:sp>
      <p:sp>
        <p:nvSpPr>
          <p:cNvPr id="26" name="Rounded Rectangle 25"/>
          <p:cNvSpPr/>
          <p:nvPr/>
        </p:nvSpPr>
        <p:spPr>
          <a:xfrm>
            <a:off x="3801286" y="1670414"/>
            <a:ext cx="5029201" cy="914400"/>
          </a:xfrm>
          <a:prstGeom prst="roundRect">
            <a:avLst>
              <a:gd name="adj" fmla="val 338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Người mẹ ra đồng, thấy vết chân to.</a:t>
            </a:r>
          </a:p>
        </p:txBody>
      </p:sp>
      <p:sp>
        <p:nvSpPr>
          <p:cNvPr id="27" name="Rounded Rectangle 26"/>
          <p:cNvSpPr/>
          <p:nvPr/>
        </p:nvSpPr>
        <p:spPr>
          <a:xfrm>
            <a:off x="3801287" y="75113"/>
            <a:ext cx="5029201" cy="914400"/>
          </a:xfrm>
          <a:prstGeom prst="roundRect">
            <a:avLst>
              <a:gd name="adj" fmla="val 40953"/>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Hai vợ chồng ông lão nghèo, chăm làm ăn và có tiếng phúc đức, nhưng chưa có con.</a:t>
            </a:r>
          </a:p>
        </p:txBody>
      </p:sp>
      <p:sp>
        <p:nvSpPr>
          <p:cNvPr id="28" name="Rounded Rectangle 27"/>
          <p:cNvSpPr/>
          <p:nvPr/>
        </p:nvSpPr>
        <p:spPr>
          <a:xfrm>
            <a:off x="3801287" y="4385850"/>
            <a:ext cx="5029201" cy="914400"/>
          </a:xfrm>
          <a:prstGeom prst="roundRect">
            <a:avLst>
              <a:gd name="adj" fmla="val 3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Sinh ra một em bé mặt mũi rất khôi ngô</a:t>
            </a:r>
          </a:p>
        </p:txBody>
      </p:sp>
      <p:sp>
        <p:nvSpPr>
          <p:cNvPr id="29" name="Rounded Rectangle 28"/>
          <p:cNvSpPr/>
          <p:nvPr/>
        </p:nvSpPr>
        <p:spPr>
          <a:xfrm>
            <a:off x="3722903" y="5450463"/>
            <a:ext cx="5029201" cy="1110347"/>
          </a:xfrm>
          <a:prstGeom prst="roundRect">
            <a:avLst>
              <a:gd name="adj" fmla="val 2960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kern="100">
                <a:solidFill>
                  <a:srgbClr val="000000"/>
                </a:solidFill>
                <a:latin typeface="Times New Roman" panose="02020603050405020304" pitchFamily="18" charset="0"/>
                <a:ea typeface="SimSun" panose="02010600030101010101" pitchFamily="2" charset="-122"/>
              </a:rPr>
              <a:t>Chú bé ba tuổi mà chẳng biết cười, biết nói gì cả và cũng không nhích đi được, đặt đâu nằm đấy</a:t>
            </a:r>
          </a:p>
        </p:txBody>
      </p:sp>
      <p:sp>
        <p:nvSpPr>
          <p:cNvPr id="30" name="Cloud Callout 29"/>
          <p:cNvSpPr/>
          <p:nvPr/>
        </p:nvSpPr>
        <p:spPr>
          <a:xfrm>
            <a:off x="3657947" y="823625"/>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Có ý kiến cho rằng: “Thánh Gióng là nhân vật anh hùng có sự ra đời kì lạ”. Em có đồng ý với ý kiến này không? Vì sao?</a:t>
            </a:r>
            <a:endParaRPr lang="en-US" sz="3200">
              <a:solidFill>
                <a:prstClr val="black"/>
              </a:solidFill>
            </a:endParaRP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backgroundRemoval t="10000" b="100000" l="10000" r="60625"/>
                    </a14:imgEffect>
                  </a14:imgLayer>
                </a14:imgProps>
              </a:ext>
            </a:extLst>
          </a:blip>
          <a:stretch>
            <a:fillRect/>
          </a:stretch>
        </p:blipFill>
        <p:spPr>
          <a:xfrm>
            <a:off x="9120782" y="-601588"/>
            <a:ext cx="4673601" cy="2698046"/>
          </a:xfrm>
          <a:prstGeom prst="rect">
            <a:avLst/>
          </a:prstGeom>
        </p:spPr>
      </p:pic>
      <p:pic>
        <p:nvPicPr>
          <p:cNvPr id="32" name="Picture 31"/>
          <p:cNvPicPr>
            <a:picLocks noChangeAspect="1"/>
          </p:cNvPicPr>
          <p:nvPr/>
        </p:nvPicPr>
        <p:blipFill>
          <a:blip r:embed="rId4"/>
          <a:stretch>
            <a:fillRect/>
          </a:stretch>
        </p:blipFill>
        <p:spPr>
          <a:xfrm>
            <a:off x="33039" y="62116"/>
            <a:ext cx="3477952" cy="2103470"/>
          </a:xfrm>
          <a:prstGeom prst="rect">
            <a:avLst/>
          </a:prstGeom>
        </p:spPr>
      </p:pic>
      <p:pic>
        <p:nvPicPr>
          <p:cNvPr id="34" name="Picture 33"/>
          <p:cNvPicPr>
            <a:picLocks noChangeAspect="1"/>
          </p:cNvPicPr>
          <p:nvPr/>
        </p:nvPicPr>
        <p:blipFill>
          <a:blip r:embed="rId5"/>
          <a:stretch>
            <a:fillRect/>
          </a:stretch>
        </p:blipFill>
        <p:spPr>
          <a:xfrm>
            <a:off x="38331" y="3678621"/>
            <a:ext cx="3477952" cy="2474463"/>
          </a:xfrm>
          <a:prstGeom prst="rect">
            <a:avLst/>
          </a:prstGeom>
        </p:spPr>
      </p:pic>
      <p:sp>
        <p:nvSpPr>
          <p:cNvPr id="18" name="Right Brace 17"/>
          <p:cNvSpPr/>
          <p:nvPr/>
        </p:nvSpPr>
        <p:spPr>
          <a:xfrm>
            <a:off x="9370811" y="773528"/>
            <a:ext cx="437195" cy="5703947"/>
          </a:xfrm>
          <a:prstGeom prst="rightBrace">
            <a:avLst>
              <a:gd name="adj1" fmla="val 8333"/>
              <a:gd name="adj2" fmla="val 5030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ounded Rectangle 18"/>
          <p:cNvSpPr/>
          <p:nvPr/>
        </p:nvSpPr>
        <p:spPr>
          <a:xfrm>
            <a:off x="10038234" y="532323"/>
            <a:ext cx="2059981" cy="5957923"/>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kern="100" dirty="0">
                <a:solidFill>
                  <a:srgbClr val="000000"/>
                </a:solidFill>
                <a:latin typeface="Times New Roman" panose="02020603050405020304" pitchFamily="18" charset="0"/>
                <a:ea typeface="SimSun" panose="02010600030101010101" pitchFamily="2" charset="-122"/>
              </a:rPr>
              <a:t>- Sự ra đời kì lạ, bất thường. - Dự báo đây sẽ là người gánh vác trọng trách của lịch sử</a:t>
            </a:r>
            <a:endParaRPr lang="en-US" sz="2800" dirty="0"/>
          </a:p>
        </p:txBody>
      </p:sp>
    </p:spTree>
    <p:extLst>
      <p:ext uri="{BB962C8B-B14F-4D97-AF65-F5344CB8AC3E}">
        <p14:creationId xmlns:p14="http://schemas.microsoft.com/office/powerpoint/2010/main" val="15096583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barn(inVertical)">
                                      <p:cBhvr>
                                        <p:cTn id="67" dur="500"/>
                                        <p:tgtEl>
                                          <p:spTgt spid="34"/>
                                        </p:tgtEl>
                                      </p:cBhvr>
                                    </p:animEffect>
                                  </p:childTnLst>
                                </p:cTn>
                              </p:par>
                              <p:par>
                                <p:cTn id="68" presetID="16" presetClass="entr" presetSubtype="21"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barn(inVertical)">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par>
                                <p:cTn id="76" presetID="16" presetClass="entr" presetSubtype="21"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xit" presetSubtype="4" fill="hold" nodeType="clickEffect">
                                  <p:stCondLst>
                                    <p:cond delay="0"/>
                                  </p:stCondLst>
                                  <p:childTnLst>
                                    <p:animEffect transition="out" filter="wipe(down)">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inVertical)">
                                      <p:cBhvr>
                                        <p:cTn id="9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26" grpId="0" animBg="1"/>
      <p:bldP spid="27" grpId="0" animBg="1"/>
      <p:bldP spid="28" grpId="0" animBg="1"/>
      <p:bldP spid="29" grpId="0" animBg="1"/>
      <p:bldP spid="30" grpId="0" animBg="1"/>
      <p:bldP spid="30" grpId="1"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806937"/>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4. Chi tiết tiêu</a:t>
            </a:r>
            <a:r>
              <a:rPr kumimoji="0" lang="it-IT" sz="3600" b="1" i="0"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biểu</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24032449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55910529"/>
              </p:ext>
            </p:extLst>
          </p:nvPr>
        </p:nvGraphicFramePr>
        <p:xfrm>
          <a:off x="0" y="1025494"/>
          <a:ext cx="11989749" cy="5526248"/>
        </p:xfrm>
        <a:graphic>
          <a:graphicData uri="http://schemas.openxmlformats.org/drawingml/2006/table">
            <a:tbl>
              <a:tblPr firstRow="1" firstCol="1" bandRow="1"/>
              <a:tblGrid>
                <a:gridCol w="871671">
                  <a:extLst>
                    <a:ext uri="{9D8B030D-6E8A-4147-A177-3AD203B41FA5}">
                      <a16:colId xmlns:a16="http://schemas.microsoft.com/office/drawing/2014/main" val="610647500"/>
                    </a:ext>
                  </a:extLst>
                </a:gridCol>
                <a:gridCol w="9502923">
                  <a:extLst>
                    <a:ext uri="{9D8B030D-6E8A-4147-A177-3AD203B41FA5}">
                      <a16:colId xmlns:a16="http://schemas.microsoft.com/office/drawing/2014/main" val="830555802"/>
                    </a:ext>
                  </a:extLst>
                </a:gridCol>
                <a:gridCol w="1615155">
                  <a:extLst>
                    <a:ext uri="{9D8B030D-6E8A-4147-A177-3AD203B41FA5}">
                      <a16:colId xmlns:a16="http://schemas.microsoft.com/office/drawing/2014/main" val="3332201224"/>
                    </a:ext>
                  </a:extLst>
                </a:gridCol>
              </a:tblGrid>
              <a:tr h="695762">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tiết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4953052"/>
                  </a:ext>
                </a:extLst>
              </a:tr>
              <a:tr h="1590313">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nói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của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Ông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về</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tâu</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với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đúc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làm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bộ</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rèn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cũng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bằng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nguyện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8121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con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hàng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xóm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vui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lòng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góp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gạo</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để</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nuôi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332805"/>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Chú</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vươn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vai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trở</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thành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một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khổng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lồ</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613973"/>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Ngựa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phun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lửa</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roi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chết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như</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ngả</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rạ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những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cụm</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tre</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đường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quật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tan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vỡ</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9534268"/>
                  </a:ext>
                </a:extLst>
              </a:tr>
              <a:tr h="69576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Tráng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sĩ</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đánh</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giặc</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xong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cởi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giáp</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sắt</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bỏ</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lại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bay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thẳng</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lên</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7030A0"/>
                          </a:solidFill>
                          <a:effectLst/>
                          <a:latin typeface="Times New Roman" panose="02020603050405020304" pitchFamily="18" charset="0"/>
                          <a:ea typeface="+mn-ea"/>
                          <a:cs typeface="Times New Roman" panose="02020603050405020304" pitchFamily="18" charset="0"/>
                        </a:rPr>
                        <a:t>trời</a:t>
                      </a:r>
                      <a:r>
                        <a:rPr lang="en-US" sz="2400" b="1" kern="1200" dirty="0">
                          <a:solidFill>
                            <a:srgbClr val="7030A0"/>
                          </a:solidFill>
                          <a:effectLst/>
                          <a:latin typeface="Times New Roman" panose="02020603050405020304" pitchFamily="18" charset="0"/>
                          <a:ea typeface="+mn-ea"/>
                          <a:cs typeface="Times New Roman" panose="02020603050405020304" pitchFamily="18" charset="0"/>
                        </a:rPr>
                        <a:t>.</a:t>
                      </a:r>
                      <a:endParaRPr lang="en-US" sz="2400" b="1" kern="100" dirty="0">
                        <a:solidFill>
                          <a:srgbClr val="7030A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25117"/>
                  </a:ext>
                </a:extLst>
              </a:tr>
            </a:tbl>
          </a:graphicData>
        </a:graphic>
      </p:graphicFrame>
      <p:sp>
        <p:nvSpPr>
          <p:cNvPr id="3" name="Rectangle 2"/>
          <p:cNvSpPr/>
          <p:nvPr/>
        </p:nvSpPr>
        <p:spPr>
          <a:xfrm>
            <a:off x="3553654" y="151586"/>
            <a:ext cx="4248599"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PHIẾU HỌC TẬP</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61971310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350236"/>
            <a:ext cx="3161211" cy="38797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0000"/>
                </a:solidFill>
                <a:latin typeface="Times New Roman" panose="02020603050405020304" pitchFamily="18" charset="0"/>
              </a:rPr>
              <a:t>- Tiếng nói đầu tiên : “ </a:t>
            </a:r>
            <a:r>
              <a:rPr lang="vi-VN" sz="2800" i="1" dirty="0">
                <a:solidFill>
                  <a:srgbClr val="000000"/>
                </a:solidFill>
                <a:latin typeface="Times New Roman" panose="02020603050405020304" pitchFamily="18" charset="0"/>
              </a:rPr>
              <a:t>mẹ ra mời sứ giả vào đây cho con</a:t>
            </a:r>
            <a:r>
              <a:rPr lang="vi-VN" sz="2800" dirty="0">
                <a:solidFill>
                  <a:srgbClr val="000000"/>
                </a:solidFill>
                <a:latin typeface="Times New Roman" panose="02020603050405020304" pitchFamily="18" charset="0"/>
              </a:rPr>
              <a:t>…”, “</a:t>
            </a:r>
            <a:r>
              <a:rPr lang="vi-VN" sz="2800" i="1" dirty="0">
                <a:solidFill>
                  <a:srgbClr val="000000"/>
                </a:solidFill>
                <a:latin typeface="Times New Roman" panose="02020603050405020304" pitchFamily="18" charset="0"/>
              </a:rPr>
              <a:t>Ông về tâu với vua …ta sẽ đánh tan lũ giặc này</a:t>
            </a:r>
            <a:r>
              <a:rPr lang="vi-VN" sz="2800" dirty="0">
                <a:solidFill>
                  <a:srgbClr val="000000"/>
                </a:solidFill>
                <a:latin typeface="Times New Roman" panose="02020603050405020304" pitchFamily="18" charset="0"/>
              </a:rPr>
              <a:t>”</a:t>
            </a: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T</a:t>
            </a:r>
            <a:r>
              <a:rPr lang="vi-VN" sz="3200" dirty="0">
                <a:solidFill>
                  <a:srgbClr val="000000"/>
                </a:solidFill>
                <a:latin typeface="Times New Roman" panose="02020603050405020304" pitchFamily="18" charset="0"/>
              </a:rPr>
              <a:t>iếng nói đòi đánh giặc</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3879791"/>
            <a:ext cx="4770388" cy="186786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Times New Roman" panose="02020603050405020304" pitchFamily="18" charset="0"/>
              </a:rPr>
              <a:t>Ý</a:t>
            </a:r>
            <a:r>
              <a:rPr lang="vi-VN" sz="3200" dirty="0">
                <a:solidFill>
                  <a:srgbClr val="000000"/>
                </a:solidFill>
                <a:latin typeface="Times New Roman" panose="02020603050405020304" pitchFamily="18" charset="0"/>
              </a:rPr>
              <a:t> thức</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trách</a:t>
            </a:r>
            <a:r>
              <a:rPr lang="en-US" sz="3200" dirty="0">
                <a:solidFill>
                  <a:srgbClr val="000000"/>
                </a:solidFill>
                <a:latin typeface="Times New Roman" panose="02020603050405020304" pitchFamily="18" charset="0"/>
              </a:rPr>
              <a:t> </a:t>
            </a:r>
            <a:r>
              <a:rPr lang="en-US" sz="3200" dirty="0" err="1">
                <a:solidFill>
                  <a:srgbClr val="000000"/>
                </a:solidFill>
                <a:latin typeface="Times New Roman" panose="02020603050405020304" pitchFamily="18" charset="0"/>
              </a:rPr>
              <a:t>nhiệm</a:t>
            </a:r>
            <a:r>
              <a:rPr lang="vi-VN" sz="3200" dirty="0">
                <a:solidFill>
                  <a:srgbClr val="000000"/>
                </a:solidFill>
                <a:latin typeface="Times New Roman" panose="02020603050405020304" pitchFamily="18" charset="0"/>
              </a:rPr>
              <a:t> đánh giặc cứu nước</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290131"/>
            <a:ext cx="1084214" cy="15039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908820" y="2841771"/>
            <a:ext cx="1944196" cy="1200329"/>
          </a:xfrm>
          <a:prstGeom prst="rect">
            <a:avLst/>
          </a:prstGeom>
        </p:spPr>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yêu</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nước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141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529555"/>
            <a:ext cx="3161211" cy="199409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chemeClr val="tx1"/>
                </a:solidFill>
                <a:latin typeface="Times New Roman" panose="02020603050405020304" pitchFamily="18" charset="0"/>
              </a:rPr>
              <a:t>Bà con  làng xóm</a:t>
            </a:r>
          </a:p>
          <a:p>
            <a:pPr algn="ctr"/>
            <a:r>
              <a:rPr lang="pt-BR" sz="3200" dirty="0">
                <a:solidFill>
                  <a:schemeClr val="tx1"/>
                </a:solidFill>
                <a:latin typeface="Times New Roman" panose="02020603050405020304" pitchFamily="18" charset="0"/>
              </a:rPr>
              <a:t>Góp gạo nuôi Gióng</a:t>
            </a:r>
            <a:endParaRPr lang="en-US" dirty="0">
              <a:solidFill>
                <a:schemeClr val="tx1"/>
              </a:solidFill>
            </a:endParaRPr>
          </a:p>
        </p:txBody>
      </p:sp>
      <p:sp>
        <p:nvSpPr>
          <p:cNvPr id="5" name="Rounded Rectangle 4"/>
          <p:cNvSpPr/>
          <p:nvPr/>
        </p:nvSpPr>
        <p:spPr>
          <a:xfrm>
            <a:off x="4094725" y="1044814"/>
            <a:ext cx="4845465"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Gióng</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lớn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lên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với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sự</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góp</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sp>
        <p:nvSpPr>
          <p:cNvPr id="6" name="Rounded Rectangle 5"/>
          <p:cNvSpPr/>
          <p:nvPr/>
        </p:nvSpPr>
        <p:spPr>
          <a:xfrm>
            <a:off x="4245425" y="4471657"/>
            <a:ext cx="4770388" cy="12760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solidFill>
                  <a:srgbClr val="0070C0"/>
                </a:solidFill>
                <a:latin typeface="Times New Roman" panose="02020603050405020304" pitchFamily="18" charset="0"/>
                <a:ea typeface="SimSun" panose="02010600030101010101" pitchFamily="2" charset="-122"/>
              </a:rPr>
              <a:t>Đại</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diện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cho</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sức</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mạnh</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của</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nhân</a:t>
            </a:r>
            <a:r>
              <a:rPr lang="en-US" sz="3200" kern="100" dirty="0">
                <a:solidFill>
                  <a:srgbClr val="0070C0"/>
                </a:solidFill>
                <a:latin typeface="Times New Roman" panose="02020603050405020304" pitchFamily="18" charset="0"/>
                <a:ea typeface="SimSun" panose="02010600030101010101" pitchFamily="2" charset="-122"/>
              </a:rPr>
              <a:t> </a:t>
            </a:r>
            <a:r>
              <a:rPr lang="en-US" sz="3200" kern="100" dirty="0" err="1">
                <a:solidFill>
                  <a:srgbClr val="0070C0"/>
                </a:solidFill>
                <a:latin typeface="Times New Roman" panose="02020603050405020304" pitchFamily="18" charset="0"/>
                <a:ea typeface="SimSun" panose="02010600030101010101" pitchFamily="2" charset="-122"/>
              </a:rPr>
              <a:t>dân</a:t>
            </a:r>
            <a:endParaRPr lang="vi-VN" altLang="en-US" sz="3200" dirty="0">
              <a:solidFill>
                <a:srgbClr val="0070C0"/>
              </a:solidFill>
              <a:latin typeface="Times New Roman" panose="02020603050405020304" pitchFamily="18" charset="0"/>
            </a:endParaRPr>
          </a:p>
        </p:txBody>
      </p:sp>
      <p:cxnSp>
        <p:nvCxnSpPr>
          <p:cNvPr id="8" name="Straight Arrow Connector 7"/>
          <p:cNvCxnSpPr/>
          <p:nvPr/>
        </p:nvCxnSpPr>
        <p:spPr>
          <a:xfrm flipV="1">
            <a:off x="3161211" y="1502014"/>
            <a:ext cx="889496" cy="14386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526603"/>
            <a:ext cx="1084214" cy="12674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9186614" y="1502014"/>
            <a:ext cx="337761"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9943003" y="2425329"/>
            <a:ext cx="1944196"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600" dirty="0" err="1">
                <a:solidFill>
                  <a:srgbClr val="7030A0"/>
                </a:solidFill>
                <a:latin typeface="Times New Roman" panose="02020603050405020304" pitchFamily="18" charset="0"/>
                <a:cs typeface="Times New Roman" panose="02020603050405020304" pitchFamily="18" charset="0"/>
              </a:rPr>
              <a:t>Tinh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đoàn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kết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dân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tộc</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728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lvl="0"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2144994"/>
            <a:ext cx="3161211" cy="19057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dirty="0" err="1">
                <a:latin typeface="Times New Roman" panose="02020603050405020304" pitchFamily="18" charset="0"/>
                <a:ea typeface="SimSun" panose="02010600030101010101" pitchFamily="2" charset="-122"/>
              </a:rPr>
              <a:t>Chú</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bé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vươn</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vai</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trở</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thành</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một</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tráng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sĩ</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khổng</a:t>
            </a:r>
            <a:r>
              <a:rPr lang="en-US" sz="3200" kern="100" dirty="0">
                <a:latin typeface="Times New Roman" panose="02020603050405020304" pitchFamily="18" charset="0"/>
                <a:ea typeface="SimSun" panose="02010600030101010101" pitchFamily="2" charset="-122"/>
              </a:rPr>
              <a:t> </a:t>
            </a:r>
            <a:r>
              <a:rPr lang="en-US" sz="3200" kern="100" dirty="0" err="1">
                <a:latin typeface="Times New Roman" panose="02020603050405020304" pitchFamily="18" charset="0"/>
                <a:ea typeface="SimSun" panose="02010600030101010101" pitchFamily="2" charset="-122"/>
              </a:rPr>
              <a:t>lồ</a:t>
            </a:r>
            <a:endParaRPr lang="en-US" dirty="0">
              <a:solidFill>
                <a:schemeClr val="tx1"/>
              </a:solidFill>
            </a:endParaRPr>
          </a:p>
        </p:txBody>
      </p:sp>
      <p:sp>
        <p:nvSpPr>
          <p:cNvPr id="5" name="Rounded Rectangle 4"/>
          <p:cNvSpPr/>
          <p:nvPr/>
        </p:nvSpPr>
        <p:spPr>
          <a:xfrm>
            <a:off x="4245426" y="1023062"/>
            <a:ext cx="3650888" cy="914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Sự</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trưởng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thành</a:t>
            </a:r>
            <a:endParaRPr lang="en-US" altLang="en-US" sz="3200" dirty="0">
              <a:solidFill>
                <a:schemeClr val="tx1"/>
              </a:solidFill>
              <a:latin typeface="Times New Roman" panose="02020603050405020304" pitchFamily="18" charset="0"/>
            </a:endParaRPr>
          </a:p>
          <a:p>
            <a:pPr algn="ctr"/>
            <a:r>
              <a:rPr lang="en-US" altLang="en-US" sz="3200" dirty="0" err="1">
                <a:solidFill>
                  <a:schemeClr val="tx1"/>
                </a:solidFill>
                <a:latin typeface="Times New Roman" panose="02020603050405020304" pitchFamily="18" charset="0"/>
              </a:rPr>
              <a:t>thần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tốc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vượt</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bậc</a:t>
            </a:r>
            <a:endParaRPr lang="vi-VN" altLang="en-US" sz="3200" dirty="0">
              <a:solidFill>
                <a:schemeClr val="tx1"/>
              </a:solidFill>
              <a:latin typeface="Times New Roman" panose="02020603050405020304" pitchFamily="18" charset="0"/>
            </a:endParaRPr>
          </a:p>
        </p:txBody>
      </p:sp>
      <p:sp>
        <p:nvSpPr>
          <p:cNvPr id="6" name="Rounded Rectangle 5"/>
          <p:cNvSpPr/>
          <p:nvPr/>
        </p:nvSpPr>
        <p:spPr>
          <a:xfrm>
            <a:off x="4245425" y="3965249"/>
            <a:ext cx="3579225"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dirty="0" err="1">
                <a:solidFill>
                  <a:schemeClr val="tx1"/>
                </a:solidFill>
                <a:latin typeface="Times New Roman" panose="02020603050405020304" pitchFamily="18" charset="0"/>
              </a:rPr>
              <a:t>Đáp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ứng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nhiệm</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vụ</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cấp</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bách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của</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thời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đại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đánh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giặc</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cứu</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nước</a:t>
            </a:r>
            <a:endParaRPr lang="vi-VN" altLang="en-US" sz="3200" dirty="0">
              <a:solidFill>
                <a:schemeClr val="tx1"/>
              </a:solidFill>
              <a:latin typeface="Times New Roman" panose="02020603050405020304" pitchFamily="18" charset="0"/>
            </a:endParaRPr>
          </a:p>
        </p:txBody>
      </p:sp>
      <p:cxnSp>
        <p:nvCxnSpPr>
          <p:cNvPr id="8" name="Straight Arrow Connector 7"/>
          <p:cNvCxnSpPr>
            <a:stCxn id="3" idx="3"/>
          </p:cNvCxnSpPr>
          <p:nvPr/>
        </p:nvCxnSpPr>
        <p:spPr>
          <a:xfrm flipV="1">
            <a:off x="3161211" y="1937465"/>
            <a:ext cx="1293223" cy="11603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097851"/>
            <a:ext cx="1084214" cy="1696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238145" y="1480261"/>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8877203" y="2769325"/>
            <a:ext cx="2970808" cy="175432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Tinh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thần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yêu</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nước</a:t>
            </a:r>
            <a:r>
              <a:rPr lang="en-US" altLang="en-US" sz="3600" dirty="0">
                <a:solidFill>
                  <a:prstClr val="black"/>
                </a:solidFill>
                <a:latin typeface="Times New Roman" panose="02020603050405020304" pitchFamily="18" charset="0"/>
              </a:rPr>
              <a:t>, ý </a:t>
            </a:r>
            <a:r>
              <a:rPr lang="en-US" altLang="en-US" sz="3600" dirty="0" err="1">
                <a:solidFill>
                  <a:prstClr val="black"/>
                </a:solidFill>
                <a:latin typeface="Times New Roman" panose="02020603050405020304" pitchFamily="18" charset="0"/>
              </a:rPr>
              <a:t>thức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trách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nhiệm</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811948"/>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2820" y="33740"/>
            <a:ext cx="8094133" cy="523220"/>
          </a:xfrm>
          <a:prstGeom prst="rect">
            <a:avLst/>
          </a:prstGeom>
        </p:spPr>
        <p:txBody>
          <a:bodyPr wrap="square">
            <a:spAutoFit/>
          </a:bodyPr>
          <a:lstStyle/>
          <a:p>
            <a:pPr algn="just"/>
            <a:r>
              <a:rPr lang="en-US" sz="2800" b="1">
                <a:solidFill>
                  <a:srgbClr val="000000"/>
                </a:solidFill>
                <a:latin typeface="Times New Roman" panose="02020603050405020304" pitchFamily="18" charset="0"/>
              </a:rPr>
              <a:t>4. Các chi tiết tiêu biểu</a:t>
            </a:r>
            <a:endParaRPr lang="vi-VN" sz="2800">
              <a:solidFill>
                <a:srgbClr val="000000"/>
              </a:solidFill>
              <a:latin typeface="Times New Roman" panose="02020603050405020304" pitchFamily="18" charset="0"/>
            </a:endParaRPr>
          </a:p>
        </p:txBody>
      </p:sp>
      <p:sp>
        <p:nvSpPr>
          <p:cNvPr id="3" name="Rounded Rectangle 2"/>
          <p:cNvSpPr/>
          <p:nvPr/>
        </p:nvSpPr>
        <p:spPr>
          <a:xfrm>
            <a:off x="0" y="1480261"/>
            <a:ext cx="3161211" cy="381019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latin typeface="Times New Roman" panose="02020603050405020304" pitchFamily="18" charset="0"/>
                <a:ea typeface="SimSun" panose="02010600030101010101" pitchFamily="2" charset="-122"/>
              </a:rPr>
              <a:t>Ngựa sắt phun ra lửa, roi sắt quật giặc chết như ngả rạ và những cụm tre cạnh đường quật giặc tan vỡ </a:t>
            </a:r>
            <a:endParaRPr lang="en-US" dirty="0">
              <a:solidFill>
                <a:prstClr val="black"/>
              </a:solidFill>
            </a:endParaRPr>
          </a:p>
        </p:txBody>
      </p:sp>
      <p:sp>
        <p:nvSpPr>
          <p:cNvPr id="5" name="Rounded Rectangle 4"/>
          <p:cNvSpPr/>
          <p:nvPr/>
        </p:nvSpPr>
        <p:spPr>
          <a:xfrm>
            <a:off x="4245425" y="1023062"/>
            <a:ext cx="4379069" cy="147231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ngợi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thành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tựu</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văn</a:t>
            </a:r>
            <a:r>
              <a:rPr lang="en-US" sz="3200" dirty="0">
                <a:solidFill>
                  <a:srgbClr val="7030A0"/>
                </a:solidFill>
                <a:latin typeface="Times New Roman" panose="02020603050405020304" pitchFamily="18" charset="0"/>
                <a:cs typeface="Times New Roman" panose="02020603050405020304" pitchFamily="18" charset="0"/>
              </a:rPr>
              <a:t> minh </a:t>
            </a:r>
            <a:r>
              <a:rPr lang="en-US" sz="3200" dirty="0" err="1">
                <a:solidFill>
                  <a:srgbClr val="7030A0"/>
                </a:solidFill>
                <a:latin typeface="Times New Roman" panose="02020603050405020304" pitchFamily="18" charset="0"/>
                <a:cs typeface="Times New Roman" panose="02020603050405020304" pitchFamily="18" charset="0"/>
              </a:rPr>
              <a:t>kim</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loại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người</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Việt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cổ</a:t>
            </a:r>
            <a:r>
              <a:rPr lang="en-US" sz="3200" dirty="0">
                <a:solidFill>
                  <a:srgbClr val="7030A0"/>
                </a:solidFill>
                <a:latin typeface="Times New Roman" panose="02020603050405020304" pitchFamily="18" charset="0"/>
                <a:cs typeface="Times New Roman" panose="02020603050405020304" pitchFamily="18" charset="0"/>
              </a:rPr>
              <a:t> </a:t>
            </a:r>
          </a:p>
        </p:txBody>
      </p:sp>
      <p:sp>
        <p:nvSpPr>
          <p:cNvPr id="6" name="Rounded Rectangle 5"/>
          <p:cNvSpPr/>
          <p:nvPr/>
        </p:nvSpPr>
        <p:spPr>
          <a:xfrm>
            <a:off x="4245425" y="3965249"/>
            <a:ext cx="4379069" cy="178240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latin typeface="Times New Roman" panose="02020603050405020304" pitchFamily="18" charset="0"/>
                <a:cs typeface="Times New Roman" panose="02020603050405020304" pitchFamily="18" charset="0"/>
              </a:rPr>
              <a:t>Thánh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Gióng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đánh</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giặc</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bằng</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cả</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cỏ</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cây</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của</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đất</a:t>
            </a:r>
            <a:r>
              <a:rPr lang="en-US" sz="3200" dirty="0">
                <a:solidFill>
                  <a:srgbClr val="7030A0"/>
                </a:solidFill>
                <a:latin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cs typeface="Times New Roman" panose="02020603050405020304" pitchFamily="18" charset="0"/>
              </a:rPr>
              <a:t>nước</a:t>
            </a:r>
            <a:endParaRPr lang="vi-VN" altLang="en-US" sz="3200" dirty="0">
              <a:solidFill>
                <a:srgbClr val="7030A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3" idx="3"/>
            <a:endCxn id="5" idx="1"/>
          </p:cNvCxnSpPr>
          <p:nvPr/>
        </p:nvCxnSpPr>
        <p:spPr>
          <a:xfrm flipV="1">
            <a:off x="3161211" y="1759217"/>
            <a:ext cx="1084214" cy="16261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3"/>
          </p:cNvCxnSpPr>
          <p:nvPr/>
        </p:nvCxnSpPr>
        <p:spPr>
          <a:xfrm>
            <a:off x="3161211" y="3385359"/>
            <a:ext cx="1084214" cy="14087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Right Brace 13"/>
          <p:cNvSpPr/>
          <p:nvPr/>
        </p:nvSpPr>
        <p:spPr>
          <a:xfrm>
            <a:off x="8624495" y="1480260"/>
            <a:ext cx="461717" cy="381019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Rectangle 14"/>
          <p:cNvSpPr/>
          <p:nvPr/>
        </p:nvSpPr>
        <p:spPr>
          <a:xfrm>
            <a:off x="9486953" y="1192948"/>
            <a:ext cx="22076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sáng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tạo</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người</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anh</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hùng</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sự</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hiệp</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sức</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của</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thiên</a:t>
            </a:r>
            <a:r>
              <a:rPr lang="en-US" altLang="en-US" sz="3600" dirty="0">
                <a:solidFill>
                  <a:prstClr val="black"/>
                </a:solidFill>
                <a:latin typeface="Times New Roman" panose="02020603050405020304" pitchFamily="18" charset="0"/>
              </a:rPr>
              <a:t> </a:t>
            </a:r>
            <a:r>
              <a:rPr lang="en-US" altLang="en-US" sz="3600" dirty="0" err="1">
                <a:solidFill>
                  <a:prstClr val="black"/>
                </a:solidFill>
                <a:latin typeface="Times New Roman" panose="02020603050405020304" pitchFamily="18" charset="0"/>
              </a:rPr>
              <a:t>nhiên</a:t>
            </a:r>
            <a:r>
              <a:rPr lang="en-US" altLang="en-US" sz="3600" dirty="0">
                <a:solidFill>
                  <a:prstClr val="black"/>
                </a:solidFill>
                <a:latin typeface="Times New Roman" panose="02020603050405020304" pitchFamily="18" charset="0"/>
              </a:rPr>
              <a:t> </a:t>
            </a:r>
            <a:r>
              <a:rPr lang="en-US" altLang="en-US" sz="3600" err="1">
                <a:solidFill>
                  <a:prstClr val="black"/>
                </a:solidFill>
                <a:latin typeface="Times New Roman" panose="02020603050405020304" pitchFamily="18" charset="0"/>
              </a:rPr>
              <a:t>cây</a:t>
            </a:r>
            <a:r>
              <a:rPr lang="en-US" altLang="en-US" sz="3600">
                <a:solidFill>
                  <a:prstClr val="black"/>
                </a:solidFill>
                <a:latin typeface="Times New Roman" panose="02020603050405020304" pitchFamily="18" charset="0"/>
              </a:rPr>
              <a:t> cỏ.</a:t>
            </a:r>
            <a:endParaRPr lang="vi-VN" altLang="en-US" sz="3600" dirty="0">
              <a:solidFill>
                <a:srgbClr val="7030A0"/>
              </a:solidFill>
              <a:latin typeface="Times New Roman" panose="02020603050405020304" pitchFamily="18" charset="0"/>
            </a:endParaRPr>
          </a:p>
        </p:txBody>
      </p:sp>
    </p:spTree>
    <p:extLst>
      <p:ext uri="{BB962C8B-B14F-4D97-AF65-F5344CB8AC3E}">
        <p14:creationId xmlns:p14="http://schemas.microsoft.com/office/powerpoint/2010/main" val="3752974959"/>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14"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16" y="1065032"/>
            <a:ext cx="4753356" cy="4739366"/>
          </a:xfrm>
          <a:prstGeom prst="rect">
            <a:avLst/>
          </a:prstGeom>
        </p:spPr>
      </p:pic>
      <p:sp>
        <p:nvSpPr>
          <p:cNvPr id="5" name="Rectangle 4">
            <a:hlinkClick r:id="rId5" action="ppaction://hlinksldjump"/>
          </p:cNvPr>
          <p:cNvSpPr/>
          <p:nvPr/>
        </p:nvSpPr>
        <p:spPr>
          <a:xfrm>
            <a:off x="3499104" y="1072896"/>
            <a:ext cx="2389632" cy="238963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1</a:t>
            </a:r>
          </a:p>
        </p:txBody>
      </p:sp>
      <p:sp>
        <p:nvSpPr>
          <p:cNvPr id="6" name="Heart 5"/>
          <p:cNvSpPr/>
          <p:nvPr/>
        </p:nvSpPr>
        <p:spPr>
          <a:xfrm>
            <a:off x="3608832"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hlinkClick r:id="rId6" action="ppaction://hlinksldjump"/>
          </p:cNvPr>
          <p:cNvSpPr/>
          <p:nvPr/>
        </p:nvSpPr>
        <p:spPr>
          <a:xfrm>
            <a:off x="5882640" y="1065032"/>
            <a:ext cx="2389632" cy="2389632"/>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2</a:t>
            </a:r>
          </a:p>
        </p:txBody>
      </p:sp>
      <p:sp>
        <p:nvSpPr>
          <p:cNvPr id="8" name="Heart 7"/>
          <p:cNvSpPr/>
          <p:nvPr/>
        </p:nvSpPr>
        <p:spPr>
          <a:xfrm>
            <a:off x="7376160" y="117043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Rectangle 8">
            <a:hlinkClick r:id="rId7" action="ppaction://hlinksldjump"/>
          </p:cNvPr>
          <p:cNvSpPr/>
          <p:nvPr/>
        </p:nvSpPr>
        <p:spPr>
          <a:xfrm>
            <a:off x="3499104" y="3444240"/>
            <a:ext cx="2389632" cy="2389632"/>
          </a:xfrm>
          <a:prstGeom prst="rect">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3</a:t>
            </a:r>
          </a:p>
        </p:txBody>
      </p:sp>
      <p:sp>
        <p:nvSpPr>
          <p:cNvPr id="10" name="Heart 9"/>
          <p:cNvSpPr/>
          <p:nvPr/>
        </p:nvSpPr>
        <p:spPr>
          <a:xfrm>
            <a:off x="3621024"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hlinkClick r:id="rId3" action="ppaction://hlinksldjump"/>
          </p:cNvPr>
          <p:cNvSpPr/>
          <p:nvPr/>
        </p:nvSpPr>
        <p:spPr>
          <a:xfrm>
            <a:off x="5882640" y="3444240"/>
            <a:ext cx="2389632" cy="2389632"/>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prstClr val="white"/>
                </a:solidFill>
                <a:latin typeface="Times New Roman" panose="02020603050405020304" pitchFamily="18" charset="0"/>
                <a:cs typeface="Times New Roman" panose="02020603050405020304" pitchFamily="18" charset="0"/>
              </a:rPr>
              <a:t>4</a:t>
            </a:r>
          </a:p>
        </p:txBody>
      </p:sp>
      <p:sp>
        <p:nvSpPr>
          <p:cNvPr id="12" name="Heart 11"/>
          <p:cNvSpPr/>
          <p:nvPr/>
        </p:nvSpPr>
        <p:spPr>
          <a:xfrm>
            <a:off x="7357872" y="4943856"/>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p:cNvSpPr/>
          <p:nvPr/>
        </p:nvSpPr>
        <p:spPr>
          <a:xfrm>
            <a:off x="4919472" y="2523744"/>
            <a:ext cx="1938528" cy="1938528"/>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prstClr val="white"/>
              </a:solidFill>
              <a:latin typeface="Times New Roman" panose="02020603050405020304" pitchFamily="18" charset="0"/>
              <a:cs typeface="Times New Roman" panose="02020603050405020304" pitchFamily="18" charset="0"/>
            </a:endParaRPr>
          </a:p>
        </p:txBody>
      </p:sp>
      <p:sp>
        <p:nvSpPr>
          <p:cNvPr id="14" name="Heart 13"/>
          <p:cNvSpPr/>
          <p:nvPr/>
        </p:nvSpPr>
        <p:spPr>
          <a:xfrm>
            <a:off x="5007864" y="2587752"/>
            <a:ext cx="792480" cy="792480"/>
          </a:xfrm>
          <a:prstGeom prst="heart">
            <a:avLst/>
          </a:prstGeom>
          <a:solidFill>
            <a:srgbClr val="FF00FF"/>
          </a:solidFill>
          <a:ln>
            <a:solidFill>
              <a:srgbClr val="DA0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Snip Diagonal Corner Rectangle 14"/>
          <p:cNvSpPr/>
          <p:nvPr/>
        </p:nvSpPr>
        <p:spPr>
          <a:xfrm>
            <a:off x="1767840" y="5943600"/>
            <a:ext cx="8619744" cy="86563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TỨ BẤT TỬ</a:t>
            </a:r>
          </a:p>
        </p:txBody>
      </p:sp>
      <p:sp>
        <p:nvSpPr>
          <p:cNvPr id="17" name="Rectangle 16"/>
          <p:cNvSpPr/>
          <p:nvPr/>
        </p:nvSpPr>
        <p:spPr>
          <a:xfrm>
            <a:off x="3908326" y="130516"/>
            <a:ext cx="4284699" cy="923330"/>
          </a:xfrm>
          <a:prstGeom prst="rect">
            <a:avLst/>
          </a:prstGeom>
          <a:noFill/>
        </p:spPr>
        <p:txBody>
          <a:bodyPr wrap="none" lIns="91440" tIns="45720" rIns="91440" bIns="45720">
            <a:spAutoFit/>
          </a:bodyPr>
          <a:lstStyle/>
          <a:p>
            <a:pPr algn="ctr"/>
            <a:r>
              <a:rPr lang="en-US" sz="5400" b="1">
                <a:ln w="22225">
                  <a:solidFill>
                    <a:srgbClr val="FF0000"/>
                  </a:solidFill>
                  <a:prstDash val="solid"/>
                </a:ln>
                <a:solidFill>
                  <a:srgbClr val="FFFF00"/>
                </a:solidFill>
                <a:latin typeface="Calibri" panose="020F0502020204030204"/>
              </a:rPr>
              <a:t>Ô CỬA BÍ MẬT</a:t>
            </a:r>
          </a:p>
        </p:txBody>
      </p:sp>
      <p:sp>
        <p:nvSpPr>
          <p:cNvPr id="18" name="Pentagon 17">
            <a:hlinkClick r:id="rId8" action="ppaction://hlinksldjump"/>
          </p:cNvPr>
          <p:cNvSpPr/>
          <p:nvPr/>
        </p:nvSpPr>
        <p:spPr>
          <a:xfrm>
            <a:off x="9860844" y="0"/>
            <a:ext cx="2331156"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6610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17"/>
                                        </p:tgtEl>
                                        <p:attrNameLst>
                                          <p:attrName>style.color</p:attrName>
                                        </p:attrNameLst>
                                      </p:cBhvr>
                                      <p:by>
                                        <p:hsl h="7200000" s="0" l="0"/>
                                      </p:by>
                                    </p:animClr>
                                    <p:animClr clrSpc="hsl" dir="cw">
                                      <p:cBhvr>
                                        <p:cTn id="7" dur="500" fill="hold"/>
                                        <p:tgtEl>
                                          <p:spTgt spid="17"/>
                                        </p:tgtEl>
                                        <p:attrNameLst>
                                          <p:attrName>fillcolor</p:attrName>
                                        </p:attrNameLst>
                                      </p:cBhvr>
                                      <p:by>
                                        <p:hsl h="7200000" s="0" l="0"/>
                                      </p:by>
                                    </p:animClr>
                                    <p:animClr clrSpc="hsl" dir="cw">
                                      <p:cBhvr>
                                        <p:cTn id="8" dur="500" fill="hold"/>
                                        <p:tgtEl>
                                          <p:spTgt spid="17"/>
                                        </p:tgtEl>
                                        <p:attrNameLst>
                                          <p:attrName>stroke.color</p:attrName>
                                        </p:attrNameLst>
                                      </p:cBhvr>
                                      <p:by>
                                        <p:hsl h="7200000" s="0" l="0"/>
                                      </p:by>
                                    </p:animClr>
                                    <p:set>
                                      <p:cBhvr>
                                        <p:cTn id="9"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1000" fill="hold"/>
                                        <p:tgtEl>
                                          <p:spTgt spid="5"/>
                                        </p:tgtEl>
                                        <p:attrNameLst>
                                          <p:attrName>fillcolor</p:attrName>
                                        </p:attrNameLst>
                                      </p:cBhvr>
                                      <p:to>
                                        <a:srgbClr val="000000"/>
                                      </p:to>
                                    </p:animClr>
                                    <p:set>
                                      <p:cBhvr>
                                        <p:cTn id="15" dur="1000" fill="hold"/>
                                        <p:tgtEl>
                                          <p:spTgt spid="5"/>
                                        </p:tgtEl>
                                        <p:attrNameLst>
                                          <p:attrName>fill.type</p:attrName>
                                        </p:attrNameLst>
                                      </p:cBhvr>
                                      <p:to>
                                        <p:strVal val="solid"/>
                                      </p:to>
                                    </p:set>
                                    <p:set>
                                      <p:cBhvr>
                                        <p:cTn id="16" dur="1000" fill="hold"/>
                                        <p:tgtEl>
                                          <p:spTgt spid="5"/>
                                        </p:tgtEl>
                                        <p:attrNameLst>
                                          <p:attrName>fill.on</p:attrName>
                                        </p:attrNameLst>
                                      </p:cBhvr>
                                      <p:to>
                                        <p:strVal val="true"/>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5"/>
                                        </p:tgtEl>
                                        <p:attrNameLst>
                                          <p:attrName>ppt_w</p:attrName>
                                        </p:attrNameLst>
                                      </p:cBhvr>
                                      <p:tavLst>
                                        <p:tav tm="0">
                                          <p:val>
                                            <p:strVal val="ppt_w"/>
                                          </p:val>
                                        </p:tav>
                                        <p:tav tm="100000">
                                          <p:val>
                                            <p:fltVal val="0"/>
                                          </p:val>
                                        </p:tav>
                                      </p:tavLst>
                                    </p:anim>
                                    <p:anim calcmode="lin" valueType="num">
                                      <p:cBhvr>
                                        <p:cTn id="28" dur="1000"/>
                                        <p:tgtEl>
                                          <p:spTgt spid="5"/>
                                        </p:tgtEl>
                                        <p:attrNameLst>
                                          <p:attrName>ppt_h</p:attrName>
                                        </p:attrNameLst>
                                      </p:cBhvr>
                                      <p:tavLst>
                                        <p:tav tm="0">
                                          <p:val>
                                            <p:strVal val="ppt_h"/>
                                          </p:val>
                                        </p:tav>
                                        <p:tav tm="100000">
                                          <p:val>
                                            <p:fltVal val="0"/>
                                          </p:val>
                                        </p:tav>
                                      </p:tavLst>
                                    </p:anim>
                                    <p:anim calcmode="lin" valueType="num">
                                      <p:cBhvr>
                                        <p:cTn id="29" dur="1000"/>
                                        <p:tgtEl>
                                          <p:spTgt spid="5"/>
                                        </p:tgtEl>
                                        <p:attrNameLst>
                                          <p:attrName>style.rotation</p:attrName>
                                        </p:attrNameLst>
                                      </p:cBhvr>
                                      <p:tavLst>
                                        <p:tav tm="0">
                                          <p:val>
                                            <p:fltVal val="0"/>
                                          </p:val>
                                        </p:tav>
                                        <p:tav tm="100000">
                                          <p:val>
                                            <p:fltVal val="90"/>
                                          </p:val>
                                        </p:tav>
                                      </p:tavLst>
                                    </p:anim>
                                    <p:animEffect transition="out" filter="fade">
                                      <p:cBhvr>
                                        <p:cTn id="30" dur="1000"/>
                                        <p:tgtEl>
                                          <p:spTgt spid="5"/>
                                        </p:tgtEl>
                                      </p:cBhvr>
                                    </p:animEffect>
                                    <p:set>
                                      <p:cBhvr>
                                        <p:cTn id="31"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1000" fill="hold"/>
                                        <p:tgtEl>
                                          <p:spTgt spid="7"/>
                                        </p:tgtEl>
                                        <p:attrNameLst>
                                          <p:attrName>fillcolor</p:attrName>
                                        </p:attrNameLst>
                                      </p:cBhvr>
                                      <p:to>
                                        <a:srgbClr val="000000"/>
                                      </p:to>
                                    </p:animClr>
                                    <p:set>
                                      <p:cBhvr>
                                        <p:cTn id="37" dur="1000" fill="hold"/>
                                        <p:tgtEl>
                                          <p:spTgt spid="7"/>
                                        </p:tgtEl>
                                        <p:attrNameLst>
                                          <p:attrName>fill.type</p:attrName>
                                        </p:attrNameLst>
                                      </p:cBhvr>
                                      <p:to>
                                        <p:strVal val="solid"/>
                                      </p:to>
                                    </p:set>
                                    <p:set>
                                      <p:cBhvr>
                                        <p:cTn id="38" dur="1000" fill="hold"/>
                                        <p:tgtEl>
                                          <p:spTgt spid="7"/>
                                        </p:tgtEl>
                                        <p:attrNameLst>
                                          <p:attrName>fill.on</p:attrName>
                                        </p:attrNameLst>
                                      </p:cBhvr>
                                      <p:to>
                                        <p:strVal val="tru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31" presetClass="exit" presetSubtype="0" fill="hold" grpId="0" nodeType="withEffect">
                                  <p:stCondLst>
                                    <p:cond delay="0"/>
                                  </p:stCondLst>
                                  <p:childTnLst>
                                    <p:anim calcmode="lin" valueType="num">
                                      <p:cBhvr>
                                        <p:cTn id="49" dur="1000"/>
                                        <p:tgtEl>
                                          <p:spTgt spid="7"/>
                                        </p:tgtEl>
                                        <p:attrNameLst>
                                          <p:attrName>ppt_w</p:attrName>
                                        </p:attrNameLst>
                                      </p:cBhvr>
                                      <p:tavLst>
                                        <p:tav tm="0">
                                          <p:val>
                                            <p:strVal val="ppt_w"/>
                                          </p:val>
                                        </p:tav>
                                        <p:tav tm="100000">
                                          <p:val>
                                            <p:fltVal val="0"/>
                                          </p:val>
                                        </p:tav>
                                      </p:tavLst>
                                    </p:anim>
                                    <p:anim calcmode="lin" valueType="num">
                                      <p:cBhvr>
                                        <p:cTn id="50" dur="1000"/>
                                        <p:tgtEl>
                                          <p:spTgt spid="7"/>
                                        </p:tgtEl>
                                        <p:attrNameLst>
                                          <p:attrName>ppt_h</p:attrName>
                                        </p:attrNameLst>
                                      </p:cBhvr>
                                      <p:tavLst>
                                        <p:tav tm="0">
                                          <p:val>
                                            <p:strVal val="ppt_h"/>
                                          </p:val>
                                        </p:tav>
                                        <p:tav tm="100000">
                                          <p:val>
                                            <p:fltVal val="0"/>
                                          </p:val>
                                        </p:tav>
                                      </p:tavLst>
                                    </p:anim>
                                    <p:anim calcmode="lin" valueType="num">
                                      <p:cBhvr>
                                        <p:cTn id="51" dur="1000"/>
                                        <p:tgtEl>
                                          <p:spTgt spid="7"/>
                                        </p:tgtEl>
                                        <p:attrNameLst>
                                          <p:attrName>style.rotation</p:attrName>
                                        </p:attrNameLst>
                                      </p:cBhvr>
                                      <p:tavLst>
                                        <p:tav tm="0">
                                          <p:val>
                                            <p:fltVal val="0"/>
                                          </p:val>
                                        </p:tav>
                                        <p:tav tm="100000">
                                          <p:val>
                                            <p:fltVal val="90"/>
                                          </p:val>
                                        </p:tav>
                                      </p:tavLst>
                                    </p:anim>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9"/>
                                        </p:tgtEl>
                                        <p:attrNameLst>
                                          <p:attrName>fillcolor</p:attrName>
                                        </p:attrNameLst>
                                      </p:cBhvr>
                                      <p:to>
                                        <a:srgbClr val="000000"/>
                                      </p:to>
                                    </p:animClr>
                                    <p:set>
                                      <p:cBhvr>
                                        <p:cTn id="59" dur="1000" fill="hold"/>
                                        <p:tgtEl>
                                          <p:spTgt spid="9"/>
                                        </p:tgtEl>
                                        <p:attrNameLst>
                                          <p:attrName>fill.type</p:attrName>
                                        </p:attrNameLst>
                                      </p:cBhvr>
                                      <p:to>
                                        <p:strVal val="solid"/>
                                      </p:to>
                                    </p:set>
                                    <p:set>
                                      <p:cBhvr>
                                        <p:cTn id="60" dur="1000" fill="hold"/>
                                        <p:tgtEl>
                                          <p:spTgt spid="9"/>
                                        </p:tgtEl>
                                        <p:attrNameLst>
                                          <p:attrName>fill.on</p:attrName>
                                        </p:attrNameLst>
                                      </p:cBhvr>
                                      <p:to>
                                        <p:strVal val="true"/>
                                      </p:to>
                                    </p:se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nextCondLst>
                <p:cond evt="onClick" delay="0">
                  <p:tgtEl>
                    <p:spTgt spid="9"/>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31" presetClass="exit" presetSubtype="0" fill="hold" grpId="0" nodeType="withEffect">
                                  <p:stCondLst>
                                    <p:cond delay="0"/>
                                  </p:stCondLst>
                                  <p:childTnLst>
                                    <p:anim calcmode="lin" valueType="num">
                                      <p:cBhvr>
                                        <p:cTn id="71" dur="1000"/>
                                        <p:tgtEl>
                                          <p:spTgt spid="9"/>
                                        </p:tgtEl>
                                        <p:attrNameLst>
                                          <p:attrName>ppt_w</p:attrName>
                                        </p:attrNameLst>
                                      </p:cBhvr>
                                      <p:tavLst>
                                        <p:tav tm="0">
                                          <p:val>
                                            <p:strVal val="ppt_w"/>
                                          </p:val>
                                        </p:tav>
                                        <p:tav tm="100000">
                                          <p:val>
                                            <p:fltVal val="0"/>
                                          </p:val>
                                        </p:tav>
                                      </p:tavLst>
                                    </p:anim>
                                    <p:anim calcmode="lin" valueType="num">
                                      <p:cBhvr>
                                        <p:cTn id="72" dur="1000"/>
                                        <p:tgtEl>
                                          <p:spTgt spid="9"/>
                                        </p:tgtEl>
                                        <p:attrNameLst>
                                          <p:attrName>ppt_h</p:attrName>
                                        </p:attrNameLst>
                                      </p:cBhvr>
                                      <p:tavLst>
                                        <p:tav tm="0">
                                          <p:val>
                                            <p:strVal val="ppt_h"/>
                                          </p:val>
                                        </p:tav>
                                        <p:tav tm="100000">
                                          <p:val>
                                            <p:fltVal val="0"/>
                                          </p:val>
                                        </p:tav>
                                      </p:tavLst>
                                    </p:anim>
                                    <p:anim calcmode="lin" valueType="num">
                                      <p:cBhvr>
                                        <p:cTn id="73" dur="1000"/>
                                        <p:tgtEl>
                                          <p:spTgt spid="9"/>
                                        </p:tgtEl>
                                        <p:attrNameLst>
                                          <p:attrName>style.rotation</p:attrName>
                                        </p:attrNameLst>
                                      </p:cBhvr>
                                      <p:tavLst>
                                        <p:tav tm="0">
                                          <p:val>
                                            <p:fltVal val="0"/>
                                          </p:val>
                                        </p:tav>
                                        <p:tav tm="100000">
                                          <p:val>
                                            <p:fltVal val="90"/>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1000" fill="hold"/>
                                        <p:tgtEl>
                                          <p:spTgt spid="11"/>
                                        </p:tgtEl>
                                        <p:attrNameLst>
                                          <p:attrName>fillcolor</p:attrName>
                                        </p:attrNameLst>
                                      </p:cBhvr>
                                      <p:to>
                                        <a:srgbClr val="000000"/>
                                      </p:to>
                                    </p:animClr>
                                    <p:set>
                                      <p:cBhvr>
                                        <p:cTn id="81" dur="1000" fill="hold"/>
                                        <p:tgtEl>
                                          <p:spTgt spid="11"/>
                                        </p:tgtEl>
                                        <p:attrNameLst>
                                          <p:attrName>fill.type</p:attrName>
                                        </p:attrNameLst>
                                      </p:cBhvr>
                                      <p:to>
                                        <p:strVal val="solid"/>
                                      </p:to>
                                    </p:set>
                                    <p:set>
                                      <p:cBhvr>
                                        <p:cTn id="82" dur="1000" fill="hold"/>
                                        <p:tgtEl>
                                          <p:spTgt spid="11"/>
                                        </p:tgtEl>
                                        <p:attrNameLst>
                                          <p:attrName>fill.on</p:attrName>
                                        </p:attrNameLst>
                                      </p:cBhvr>
                                      <p:to>
                                        <p:strVal val="true"/>
                                      </p:to>
                                    </p:set>
                                  </p:childTnLst>
                                </p:cTn>
                              </p:par>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31" presetClass="exit" presetSubtype="0" fill="hold" grpId="0" nodeType="withEffect">
                                  <p:stCondLst>
                                    <p:cond delay="0"/>
                                  </p:stCondLst>
                                  <p:childTnLst>
                                    <p:anim calcmode="lin" valueType="num">
                                      <p:cBhvr>
                                        <p:cTn id="93" dur="1000"/>
                                        <p:tgtEl>
                                          <p:spTgt spid="11"/>
                                        </p:tgtEl>
                                        <p:attrNameLst>
                                          <p:attrName>ppt_w</p:attrName>
                                        </p:attrNameLst>
                                      </p:cBhvr>
                                      <p:tavLst>
                                        <p:tav tm="0">
                                          <p:val>
                                            <p:strVal val="ppt_w"/>
                                          </p:val>
                                        </p:tav>
                                        <p:tav tm="100000">
                                          <p:val>
                                            <p:fltVal val="0"/>
                                          </p:val>
                                        </p:tav>
                                      </p:tavLst>
                                    </p:anim>
                                    <p:anim calcmode="lin" valueType="num">
                                      <p:cBhvr>
                                        <p:cTn id="94" dur="1000"/>
                                        <p:tgtEl>
                                          <p:spTgt spid="11"/>
                                        </p:tgtEl>
                                        <p:attrNameLst>
                                          <p:attrName>ppt_h</p:attrName>
                                        </p:attrNameLst>
                                      </p:cBhvr>
                                      <p:tavLst>
                                        <p:tav tm="0">
                                          <p:val>
                                            <p:strVal val="ppt_h"/>
                                          </p:val>
                                        </p:tav>
                                        <p:tav tm="100000">
                                          <p:val>
                                            <p:fltVal val="0"/>
                                          </p:val>
                                        </p:tav>
                                      </p:tavLst>
                                    </p:anim>
                                    <p:anim calcmode="lin" valueType="num">
                                      <p:cBhvr>
                                        <p:cTn id="95" dur="1000"/>
                                        <p:tgtEl>
                                          <p:spTgt spid="11"/>
                                        </p:tgtEl>
                                        <p:attrNameLst>
                                          <p:attrName>style.rotation</p:attrName>
                                        </p:attrNameLst>
                                      </p:cBhvr>
                                      <p:tavLst>
                                        <p:tav tm="0">
                                          <p:val>
                                            <p:fltVal val="0"/>
                                          </p:val>
                                        </p:tav>
                                        <p:tav tm="100000">
                                          <p:val>
                                            <p:fltVal val="90"/>
                                          </p:val>
                                        </p:tav>
                                      </p:tavLst>
                                    </p:anim>
                                    <p:animEffect transition="out" filter="fade">
                                      <p:cBhvr>
                                        <p:cTn id="96" dur="1000"/>
                                        <p:tgtEl>
                                          <p:spTgt spid="11"/>
                                        </p:tgtEl>
                                      </p:cBhvr>
                                    </p:animEffect>
                                    <p:set>
                                      <p:cBhvr>
                                        <p:cTn id="9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1000" fill="hold"/>
                                        <p:tgtEl>
                                          <p:spTgt spid="13"/>
                                        </p:tgtEl>
                                        <p:attrNameLst>
                                          <p:attrName>fillcolor</p:attrName>
                                        </p:attrNameLst>
                                      </p:cBhvr>
                                      <p:to>
                                        <a:srgbClr val="000000"/>
                                      </p:to>
                                    </p:animClr>
                                    <p:set>
                                      <p:cBhvr>
                                        <p:cTn id="103" dur="1000" fill="hold"/>
                                        <p:tgtEl>
                                          <p:spTgt spid="13"/>
                                        </p:tgtEl>
                                        <p:attrNameLst>
                                          <p:attrName>fill.type</p:attrName>
                                        </p:attrNameLst>
                                      </p:cBhvr>
                                      <p:to>
                                        <p:strVal val="solid"/>
                                      </p:to>
                                    </p:set>
                                    <p:set>
                                      <p:cBhvr>
                                        <p:cTn id="104" dur="1000" fill="hold"/>
                                        <p:tgtEl>
                                          <p:spTgt spid="13"/>
                                        </p:tgtEl>
                                        <p:attrNameLst>
                                          <p:attrName>fill.on</p:attrName>
                                        </p:attrNameLst>
                                      </p:cBhvr>
                                      <p:to>
                                        <p:strVal val="true"/>
                                      </p:to>
                                    </p:set>
                                  </p:childTnLst>
                                </p:cTn>
                              </p:par>
                              <p:par>
                                <p:cTn id="105" presetID="42"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1000"/>
                                        <p:tgtEl>
                                          <p:spTgt spid="15"/>
                                        </p:tgtEl>
                                      </p:cBhvr>
                                    </p:animEffect>
                                    <p:anim calcmode="lin" valueType="num">
                                      <p:cBhvr>
                                        <p:cTn id="108" dur="1000" fill="hold"/>
                                        <p:tgtEl>
                                          <p:spTgt spid="15"/>
                                        </p:tgtEl>
                                        <p:attrNameLst>
                                          <p:attrName>ppt_x</p:attrName>
                                        </p:attrNameLst>
                                      </p:cBhvr>
                                      <p:tavLst>
                                        <p:tav tm="0">
                                          <p:val>
                                            <p:strVal val="#ppt_x"/>
                                          </p:val>
                                        </p:tav>
                                        <p:tav tm="100000">
                                          <p:val>
                                            <p:strVal val="#ppt_x"/>
                                          </p:val>
                                        </p:tav>
                                      </p:tavLst>
                                    </p:anim>
                                    <p:anim calcmode="lin" valueType="num">
                                      <p:cBhvr>
                                        <p:cTn id="109" dur="1000" fill="hold"/>
                                        <p:tgtEl>
                                          <p:spTgt spid="15"/>
                                        </p:tgtEl>
                                        <p:attrNameLst>
                                          <p:attrName>ppt_y</p:attrName>
                                        </p:attrNameLst>
                                      </p:cBhvr>
                                      <p:tavLst>
                                        <p:tav tm="0">
                                          <p:val>
                                            <p:strVal val="#ppt_y+.1"/>
                                          </p:val>
                                        </p:tav>
                                        <p:tav tm="100000">
                                          <p:val>
                                            <p:strVal val="#ppt_y"/>
                                          </p:val>
                                        </p:tav>
                                      </p:tavLst>
                                    </p:anim>
                                  </p:childTnLst>
                                </p:cTn>
                              </p:par>
                              <p:par>
                                <p:cTn id="110" presetID="10" presetClass="entr" presetSubtype="0" fill="hold" grpId="0" nodeType="with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fade">
                                      <p:cBhvr>
                                        <p:cTn id="112" dur="500"/>
                                        <p:tgtEl>
                                          <p:spTgt spid="14"/>
                                        </p:tgtEl>
                                      </p:cBhvr>
                                    </p:animEffect>
                                  </p:child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14"/>
                    </p:tgtEl>
                  </p:cond>
                </p:stCondLst>
                <p:endSync evt="end" delay="0">
                  <p:rtn val="all"/>
                </p:endSync>
                <p:childTnLst>
                  <p:par>
                    <p:cTn id="114" fill="hold">
                      <p:stCondLst>
                        <p:cond delay="0"/>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31" presetClass="exit" presetSubtype="0" fill="hold" grpId="0" nodeType="withEffect">
                                  <p:stCondLst>
                                    <p:cond delay="0"/>
                                  </p:stCondLst>
                                  <p:childTnLst>
                                    <p:anim calcmode="lin" valueType="num">
                                      <p:cBhvr>
                                        <p:cTn id="120" dur="1000"/>
                                        <p:tgtEl>
                                          <p:spTgt spid="13"/>
                                        </p:tgtEl>
                                        <p:attrNameLst>
                                          <p:attrName>ppt_w</p:attrName>
                                        </p:attrNameLst>
                                      </p:cBhvr>
                                      <p:tavLst>
                                        <p:tav tm="0">
                                          <p:val>
                                            <p:strVal val="ppt_w"/>
                                          </p:val>
                                        </p:tav>
                                        <p:tav tm="100000">
                                          <p:val>
                                            <p:fltVal val="0"/>
                                          </p:val>
                                        </p:tav>
                                      </p:tavLst>
                                    </p:anim>
                                    <p:anim calcmode="lin" valueType="num">
                                      <p:cBhvr>
                                        <p:cTn id="121" dur="1000"/>
                                        <p:tgtEl>
                                          <p:spTgt spid="13"/>
                                        </p:tgtEl>
                                        <p:attrNameLst>
                                          <p:attrName>ppt_h</p:attrName>
                                        </p:attrNameLst>
                                      </p:cBhvr>
                                      <p:tavLst>
                                        <p:tav tm="0">
                                          <p:val>
                                            <p:strVal val="ppt_h"/>
                                          </p:val>
                                        </p:tav>
                                        <p:tav tm="100000">
                                          <p:val>
                                            <p:fltVal val="0"/>
                                          </p:val>
                                        </p:tav>
                                      </p:tavLst>
                                    </p:anim>
                                    <p:anim calcmode="lin" valueType="num">
                                      <p:cBhvr>
                                        <p:cTn id="122" dur="1000"/>
                                        <p:tgtEl>
                                          <p:spTgt spid="13"/>
                                        </p:tgtEl>
                                        <p:attrNameLst>
                                          <p:attrName>style.rotation</p:attrName>
                                        </p:attrNameLst>
                                      </p:cBhvr>
                                      <p:tavLst>
                                        <p:tav tm="0">
                                          <p:val>
                                            <p:fltVal val="0"/>
                                          </p:val>
                                        </p:tav>
                                        <p:tav tm="100000">
                                          <p:val>
                                            <p:fltVal val="90"/>
                                          </p:val>
                                        </p:tav>
                                      </p:tavLst>
                                    </p:anim>
                                    <p:animEffect transition="out" filter="fade">
                                      <p:cBhvr>
                                        <p:cTn id="123" dur="1000"/>
                                        <p:tgtEl>
                                          <p:spTgt spid="13"/>
                                        </p:tgtEl>
                                      </p:cBhvr>
                                    </p:animEffect>
                                    <p:set>
                                      <p:cBhvr>
                                        <p:cTn id="12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0" grpId="1" animBg="1"/>
      <p:bldP spid="11" grpId="0" animBg="1"/>
      <p:bldP spid="12" grpId="0" animBg="1"/>
      <p:bldP spid="12" grpId="1" animBg="1"/>
      <p:bldP spid="13" grpId="0" animBg="1"/>
      <p:bldP spid="14" grpId="0" animBg="1"/>
      <p:bldP spid="14" grpId="1" animBg="1"/>
      <p:bldP spid="1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874" y="171345"/>
            <a:ext cx="4331635" cy="584775"/>
          </a:xfrm>
          <a:prstGeom prst="rect">
            <a:avLst/>
          </a:prstGeom>
        </p:spPr>
        <p:txBody>
          <a:bodyPr wrap="none">
            <a:spAutoFit/>
          </a:bodyPr>
          <a:lstStyle/>
          <a:p>
            <a:pPr lvl="0" algn="just"/>
            <a:r>
              <a:rPr lang="vi-VN" sz="3200" b="1">
                <a:solidFill>
                  <a:srgbClr val="313131"/>
                </a:solidFill>
                <a:latin typeface="Times New Roman" panose="02020603050405020304" pitchFamily="18" charset="0"/>
              </a:rPr>
              <a:t>4. Các chi tiết tiêu biểu</a:t>
            </a:r>
          </a:p>
        </p:txBody>
      </p:sp>
      <p:sp>
        <p:nvSpPr>
          <p:cNvPr id="3" name="Rounded Rectangle 2"/>
          <p:cNvSpPr/>
          <p:nvPr/>
        </p:nvSpPr>
        <p:spPr>
          <a:xfrm>
            <a:off x="0" y="2782389"/>
            <a:ext cx="3500846" cy="2088714"/>
          </a:xfrm>
          <a:prstGeom prst="roundRect">
            <a:avLst>
              <a:gd name="adj" fmla="val 29524"/>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Gióng</a:t>
            </a:r>
            <a:r>
              <a:rPr lang="en-US" altLang="en-US" sz="2800" dirty="0">
                <a:solidFill>
                  <a:schemeClr val="bg1"/>
                </a:solidFill>
                <a:latin typeface="Times New Roman" panose="02020603050405020304" pitchFamily="18" charset="0"/>
                <a:cs typeface="Times New Roman" panose="02020603050405020304" pitchFamily="18" charset="0"/>
              </a:rPr>
              <a:t> bay </a:t>
            </a:r>
            <a:r>
              <a:rPr lang="en-US" altLang="en-US" sz="2800" dirty="0" err="1">
                <a:solidFill>
                  <a:schemeClr val="bg1"/>
                </a:solidFill>
                <a:latin typeface="Times New Roman" panose="02020603050405020304" pitchFamily="18" charset="0"/>
                <a:cs typeface="Times New Roman" panose="02020603050405020304" pitchFamily="18" charset="0"/>
              </a:rPr>
              <a:t>về</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trời</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bất</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tử</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467498" y="854853"/>
            <a:ext cx="4127862" cy="1235203"/>
          </a:xfrm>
          <a:prstGeom prst="roundRect">
            <a:avLst>
              <a:gd name="adj" fmla="val 29524"/>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a:solidFill>
                  <a:schemeClr val="bg1"/>
                </a:solidFill>
                <a:latin typeface="Times New Roman" panose="02020603050405020304" pitchFamily="18" charset="0"/>
              </a:rPr>
              <a:t>Người anh hùng vô tư, trong sáng, không màng địa vị, công danh.</a:t>
            </a:r>
          </a:p>
        </p:txBody>
      </p:sp>
      <p:sp>
        <p:nvSpPr>
          <p:cNvPr id="5" name="Rounded Rectangle 4"/>
          <p:cNvSpPr/>
          <p:nvPr/>
        </p:nvSpPr>
        <p:spPr>
          <a:xfrm>
            <a:off x="4571999" y="4391438"/>
            <a:ext cx="4127861" cy="1691713"/>
          </a:xfrm>
          <a:prstGeom prst="roundRect">
            <a:avLst>
              <a:gd name="adj" fmla="val 2952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dirty="0" err="1">
                <a:solidFill>
                  <a:schemeClr val="bg1"/>
                </a:solidFill>
                <a:latin typeface="Times New Roman" panose="02020603050405020304" pitchFamily="18" charset="0"/>
              </a:rPr>
              <a:t>Bất</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tử</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hóa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người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anh</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hùng</a:t>
            </a:r>
            <a:endParaRPr lang="en-US" dirty="0">
              <a:solidFill>
                <a:schemeClr val="bg1"/>
              </a:solidFill>
            </a:endParaRPr>
          </a:p>
        </p:txBody>
      </p:sp>
      <p:sp>
        <p:nvSpPr>
          <p:cNvPr id="7" name="Right Brace 6"/>
          <p:cNvSpPr/>
          <p:nvPr/>
        </p:nvSpPr>
        <p:spPr>
          <a:xfrm>
            <a:off x="8595359" y="1246740"/>
            <a:ext cx="783772" cy="4572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Curved Connector 8"/>
          <p:cNvCxnSpPr>
            <a:stCxn id="3" idx="3"/>
          </p:cNvCxnSpPr>
          <p:nvPr/>
        </p:nvCxnSpPr>
        <p:spPr>
          <a:xfrm flipV="1">
            <a:off x="3500846" y="1925248"/>
            <a:ext cx="1071153" cy="1901498"/>
          </a:xfrm>
          <a:prstGeom prst="curvedConnector2">
            <a:avLst/>
          </a:prstGeom>
          <a:ln w="38100"/>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3" idx="3"/>
            <a:endCxn id="5" idx="1"/>
          </p:cNvCxnSpPr>
          <p:nvPr/>
        </p:nvCxnSpPr>
        <p:spPr>
          <a:xfrm>
            <a:off x="3500846" y="3826746"/>
            <a:ext cx="1071153" cy="141054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209314" y="2285251"/>
            <a:ext cx="2812055"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fontAlgn="base">
              <a:spcBef>
                <a:spcPct val="0"/>
              </a:spcBef>
              <a:spcAft>
                <a:spcPct val="0"/>
              </a:spcAft>
            </a:pPr>
            <a:r>
              <a:rPr lang="en-US" altLang="en-US" sz="2800" b="1" dirty="0" err="1">
                <a:solidFill>
                  <a:srgbClr val="009900"/>
                </a:solidFill>
                <a:latin typeface="Times New Roman" panose="02020603050405020304" pitchFamily="18" charset="0"/>
              </a:rPr>
              <a:t>Sự</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kính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trọng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ngợi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ngưỡng</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mộ</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của</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nhân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dân</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đối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với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người</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anh</a:t>
            </a:r>
            <a:r>
              <a:rPr lang="en-US" altLang="en-US" sz="2800" b="1" dirty="0">
                <a:solidFill>
                  <a:srgbClr val="009900"/>
                </a:solidFill>
                <a:latin typeface="Times New Roman" panose="02020603050405020304" pitchFamily="18" charset="0"/>
              </a:rPr>
              <a:t> </a:t>
            </a:r>
            <a:r>
              <a:rPr lang="en-US" altLang="en-US" sz="2800" b="1" dirty="0" err="1">
                <a:solidFill>
                  <a:srgbClr val="009900"/>
                </a:solidFill>
                <a:latin typeface="Times New Roman" panose="02020603050405020304" pitchFamily="18" charset="0"/>
              </a:rPr>
              <a:t>hùng</a:t>
            </a:r>
            <a:endParaRPr lang="vi-VN" altLang="en-US" sz="2800" b="1" dirty="0">
              <a:solidFill>
                <a:srgbClr val="009900"/>
              </a:solidFill>
              <a:latin typeface="Times New Roman" panose="02020603050405020304" pitchFamily="18" charset="0"/>
            </a:endParaRPr>
          </a:p>
        </p:txBody>
      </p:sp>
      <p:pic>
        <p:nvPicPr>
          <p:cNvPr id="24" name="Picture 23"/>
          <p:cNvPicPr>
            <a:picLocks noChangeAspect="1"/>
          </p:cNvPicPr>
          <p:nvPr/>
        </p:nvPicPr>
        <p:blipFill>
          <a:blip r:embed="rId2"/>
          <a:stretch>
            <a:fillRect/>
          </a:stretch>
        </p:blipFill>
        <p:spPr>
          <a:xfrm>
            <a:off x="178413" y="4987970"/>
            <a:ext cx="2621507" cy="1743607"/>
          </a:xfrm>
          <a:prstGeom prst="rect">
            <a:avLst/>
          </a:prstGeom>
        </p:spPr>
      </p:pic>
      <p:pic>
        <p:nvPicPr>
          <p:cNvPr id="25" name="Picture 24"/>
          <p:cNvPicPr>
            <a:picLocks noChangeAspect="1"/>
          </p:cNvPicPr>
          <p:nvPr/>
        </p:nvPicPr>
        <p:blipFill>
          <a:blip r:embed="rId3"/>
          <a:stretch>
            <a:fillRect/>
          </a:stretch>
        </p:blipFill>
        <p:spPr>
          <a:xfrm>
            <a:off x="498458" y="854853"/>
            <a:ext cx="2578832" cy="1810669"/>
          </a:xfrm>
          <a:prstGeom prst="rect">
            <a:avLst/>
          </a:prstGeom>
        </p:spPr>
      </p:pic>
    </p:spTree>
    <p:extLst>
      <p:ext uri="{BB962C8B-B14F-4D97-AF65-F5344CB8AC3E}">
        <p14:creationId xmlns:p14="http://schemas.microsoft.com/office/powerpoint/2010/main" val="227681697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19368258"/>
              </p:ext>
            </p:extLst>
          </p:nvPr>
        </p:nvGraphicFramePr>
        <p:xfrm>
          <a:off x="404948" y="666205"/>
          <a:ext cx="10855234" cy="6400800"/>
        </p:xfrm>
        <a:graphic>
          <a:graphicData uri="http://schemas.openxmlformats.org/drawingml/2006/table">
            <a:tbl>
              <a:tblPr firstRow="1" firstCol="1" bandRow="1"/>
              <a:tblGrid>
                <a:gridCol w="823304">
                  <a:extLst>
                    <a:ext uri="{9D8B030D-6E8A-4147-A177-3AD203B41FA5}">
                      <a16:colId xmlns:a16="http://schemas.microsoft.com/office/drawing/2014/main" val="619248294"/>
                    </a:ext>
                  </a:extLst>
                </a:gridCol>
                <a:gridCol w="4547313">
                  <a:extLst>
                    <a:ext uri="{9D8B030D-6E8A-4147-A177-3AD203B41FA5}">
                      <a16:colId xmlns:a16="http://schemas.microsoft.com/office/drawing/2014/main" val="2568014767"/>
                    </a:ext>
                  </a:extLst>
                </a:gridCol>
                <a:gridCol w="5484617">
                  <a:extLst>
                    <a:ext uri="{9D8B030D-6E8A-4147-A177-3AD203B41FA5}">
                      <a16:colId xmlns:a16="http://schemas.microsoft.com/office/drawing/2014/main" val="304063938"/>
                    </a:ext>
                  </a:extLst>
                </a:gridCol>
              </a:tblGrid>
              <a:tr h="300092">
                <a:tc>
                  <a:txBody>
                    <a:bodyPr/>
                    <a:lstStyle/>
                    <a:p>
                      <a:pPr marL="0" marR="0" algn="ctr">
                        <a:lnSpc>
                          <a:spcPct val="100000"/>
                        </a:lnSpc>
                        <a:spcBef>
                          <a:spcPts val="0"/>
                        </a:spcBef>
                        <a:spcAft>
                          <a:spcPts val="0"/>
                        </a:spcAft>
                      </a:pP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Ông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tâu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đúc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ngựa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bộ</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giáp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rèn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roi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cũng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sắt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nguyện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phá</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tan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lũ</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Ý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thức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trách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khi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đầu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tiếng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nói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vụ</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giặc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cứu</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65616588"/>
                  </a:ext>
                </a:extLst>
              </a:tr>
              <a:tr h="600185">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Bà</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con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xóm</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vui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lòng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gạo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nuôi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bé</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Gióng</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lớn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lên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sự</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góp</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đại</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diện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sức</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mạnh</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a:effectLst/>
                          <a:latin typeface="Times New Roman" panose="02020603050405020304" pitchFamily="18" charset="0"/>
                          <a:ea typeface="SimSun" panose="02010600030101010101" pitchFamily="2" charset="-122"/>
                          <a:cs typeface="Times New Roman" panose="02020603050405020304" pitchFamily="18" charset="0"/>
                        </a:rPr>
                        <a:t>dân</a:t>
                      </a:r>
                      <a:r>
                        <a:rPr lang="en-US" sz="2800"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tinh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đoàn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tộc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98134167"/>
                  </a:ext>
                </a:extLst>
              </a:tr>
              <a:tr h="900277">
                <a:tc>
                  <a:txBody>
                    <a:bodyPr/>
                    <a:lstStyle/>
                    <a:p>
                      <a:pPr marL="0" marR="0" algn="ctr">
                        <a:lnSpc>
                          <a:spcPct val="10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Chú bé vươn vai trở thành một tráng sĩ khổng lồ.</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00000"/>
                        </a:lnSpc>
                        <a:spcBef>
                          <a:spcPts val="0"/>
                        </a:spcBef>
                        <a:spcAft>
                          <a:spcPts val="0"/>
                        </a:spcAft>
                      </a:pPr>
                      <a:r>
                        <a:rPr lang="en-US" sz="2800" kern="100">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rPr>
                        <a:t>- Trong khi đất nước có giặc ngoại xâm, người anh hùng phải vươn lên tầm vóc vĩ đại, phi thường, nhanh chóng để cứu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22476648"/>
                  </a:ext>
                </a:extLst>
              </a:tr>
            </a:tbl>
          </a:graphicData>
        </a:graphic>
      </p:graphicFrame>
    </p:spTree>
    <p:extLst>
      <p:ext uri="{BB962C8B-B14F-4D97-AF65-F5344CB8AC3E}">
        <p14:creationId xmlns:p14="http://schemas.microsoft.com/office/powerpoint/2010/main" val="3600195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65760" y="933155"/>
          <a:ext cx="11338559" cy="5760720"/>
        </p:xfrm>
        <a:graphic>
          <a:graphicData uri="http://schemas.openxmlformats.org/drawingml/2006/table">
            <a:tbl>
              <a:tblPr firstRow="1" firstCol="1" bandRow="1"/>
              <a:tblGrid>
                <a:gridCol w="859961">
                  <a:extLst>
                    <a:ext uri="{9D8B030D-6E8A-4147-A177-3AD203B41FA5}">
                      <a16:colId xmlns:a16="http://schemas.microsoft.com/office/drawing/2014/main" val="619248294"/>
                    </a:ext>
                  </a:extLst>
                </a:gridCol>
                <a:gridCol w="4749781">
                  <a:extLst>
                    <a:ext uri="{9D8B030D-6E8A-4147-A177-3AD203B41FA5}">
                      <a16:colId xmlns:a16="http://schemas.microsoft.com/office/drawing/2014/main" val="2568014767"/>
                    </a:ext>
                  </a:extLst>
                </a:gridCol>
                <a:gridCol w="5728817">
                  <a:extLst>
                    <a:ext uri="{9D8B030D-6E8A-4147-A177-3AD203B41FA5}">
                      <a16:colId xmlns:a16="http://schemas.microsoft.com/office/drawing/2014/main" val="304063938"/>
                    </a:ext>
                  </a:extLst>
                </a:gridCol>
              </a:tblGrid>
              <a:tr h="300092">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Chi tiết</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64066923"/>
                  </a:ext>
                </a:extLst>
              </a:tr>
              <a:tr h="900277">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Ngựa sắt phun ra lửa, roi sắt quật giặc chết như ngả rạ và những cụm tre cạnh đường quật giặc tan vỡ </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ngợi thành tựu văn minh kim loại của người Việt cổ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r>
                        <a:rPr lang="en-US" sz="28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Thánh Gióng đánh giặc bằng cả cỏ cây của đất nước</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458982"/>
                  </a:ext>
                </a:extLst>
              </a:tr>
              <a:tr h="750231">
                <a:tc>
                  <a:txBody>
                    <a:bodyPr/>
                    <a:lstStyle/>
                    <a:p>
                      <a:pPr marL="0" marR="0" algn="just">
                        <a:lnSpc>
                          <a:spcPct val="150000"/>
                        </a:lnSpc>
                        <a:spcBef>
                          <a:spcPts val="0"/>
                        </a:spcBef>
                        <a:spcAft>
                          <a:spcPts val="0"/>
                        </a:spcAft>
                      </a:pPr>
                      <a:r>
                        <a:rPr lang="en-US"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kern="100">
                          <a:effectLst/>
                          <a:latin typeface="Times New Roman" panose="02020603050405020304" pitchFamily="18" charset="0"/>
                          <a:ea typeface="SimSun" panose="02010600030101010101" pitchFamily="2" charset="-122"/>
                          <a:cs typeface="Times New Roman" panose="02020603050405020304" pitchFamily="18" charset="0"/>
                        </a:rPr>
                        <a:t>Tráng sĩ đánh giặc xong, cởi giáp sắt bỏ lại và bay thẳng lên trời.</a:t>
                      </a: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Người anh hùng đánh giặc cứu dân, cứu nước không màng danh lợi.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Gióng mãi bất tử cùng non sông đất nước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153" marR="321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68521972"/>
                  </a:ext>
                </a:extLst>
              </a:tr>
            </a:tbl>
          </a:graphicData>
        </a:graphic>
      </p:graphicFrame>
    </p:spTree>
    <p:extLst>
      <p:ext uri="{BB962C8B-B14F-4D97-AF65-F5344CB8AC3E}">
        <p14:creationId xmlns:p14="http://schemas.microsoft.com/office/powerpoint/2010/main" val="29951479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40846"/>
            <a:ext cx="4979394" cy="1200329"/>
          </a:xfrm>
          <a:prstGeom prst="rect">
            <a:avLst/>
          </a:prstGeom>
          <a:noFill/>
        </p:spPr>
        <p:txBody>
          <a:bodyPr wrap="square" rtlCol="0">
            <a:spAutoFit/>
          </a:bodyPr>
          <a:lstStyle/>
          <a:p>
            <a:pPr lvl="0" algn="just"/>
            <a:r>
              <a:rPr lang="vi-VN" sz="3600" b="1" kern="100" dirty="0">
                <a:solidFill>
                  <a:srgbClr val="000000"/>
                </a:solidFill>
                <a:latin typeface="Times New Roman" panose="02020603050405020304" pitchFamily="18" charset="0"/>
                <a:ea typeface="SimSun" panose="02010600030101010101" pitchFamily="2" charset="-122"/>
              </a:rPr>
              <a:t>5.  Ý nghĩa hình tượng nhân vật Thánh Gióng</a:t>
            </a:r>
            <a:endPar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6886186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317" y="49378"/>
            <a:ext cx="7629288" cy="646331"/>
          </a:xfrm>
          <a:prstGeom prst="rect">
            <a:avLst/>
          </a:prstGeom>
        </p:spPr>
        <p:txBody>
          <a:bodyPr wrap="square">
            <a:spAutoFit/>
          </a:bodyPr>
          <a:lstStyle/>
          <a:p>
            <a:pPr algn="just"/>
            <a:r>
              <a:rPr lang="en-US" sz="3600" b="1">
                <a:solidFill>
                  <a:srgbClr val="313131"/>
                </a:solidFill>
                <a:latin typeface="Times New Roman" panose="02020603050405020304" pitchFamily="18" charset="0"/>
                <a:cs typeface="Times New Roman" panose="02020603050405020304" pitchFamily="18" charset="0"/>
              </a:rPr>
              <a:t>5</a:t>
            </a:r>
            <a:r>
              <a:rPr lang="vi-VN" sz="3600" b="1">
                <a:solidFill>
                  <a:srgbClr val="313131"/>
                </a:solidFill>
                <a:latin typeface="Times New Roman" panose="02020603050405020304" pitchFamily="18" charset="0"/>
                <a:cs typeface="Times New Roman" panose="02020603050405020304" pitchFamily="18" charset="0"/>
              </a:rPr>
              <a:t>.  Ý nghĩa hình tượng Thánh Gióng</a:t>
            </a:r>
            <a:endParaRPr lang="en-US" sz="3600">
              <a:solidFill>
                <a:srgbClr val="31313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18856" y="862148"/>
            <a:ext cx="6648995" cy="1175657"/>
          </a:xfrm>
          <a:prstGeom prst="roundRect">
            <a:avLst>
              <a:gd name="adj" fmla="val 2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en-US" sz="3200" kern="0">
                <a:solidFill>
                  <a:prstClr val="black"/>
                </a:solidFill>
                <a:latin typeface="Times New Roman" panose="02020603050405020304" pitchFamily="18" charset="0"/>
                <a:ea typeface="Times New Roman" panose="02020603050405020304" pitchFamily="18" charset="0"/>
              </a:rPr>
              <a:t>Chiến công phi thường của Gióng là đánh tan giặc Ân xâm lược</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Cloud Callout 4"/>
          <p:cNvSpPr/>
          <p:nvPr/>
        </p:nvSpPr>
        <p:spPr>
          <a:xfrm>
            <a:off x="998791" y="1580082"/>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ai là người đã giúp Gióng hoàn thành sứ mệnh lịch sử của mình? Cảm nhận của em về ý nghĩa của hình tượng Thánh Gióng?</a:t>
            </a:r>
          </a:p>
        </p:txBody>
      </p:sp>
      <p:sp>
        <p:nvSpPr>
          <p:cNvPr id="6" name="Rounded Rectangle 5"/>
          <p:cNvSpPr/>
          <p:nvPr/>
        </p:nvSpPr>
        <p:spPr>
          <a:xfrm>
            <a:off x="3918856" y="2453826"/>
            <a:ext cx="6648995" cy="1175657"/>
          </a:xfrm>
          <a:prstGeom prst="roundRect">
            <a:avLst>
              <a:gd name="adj" fmla="val 26667"/>
            </a:avLst>
          </a:prstGeom>
          <a:solidFill>
            <a:srgbClr val="00B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Hình tượng tiêu biểu, rực rỡ của người anh hùng đánh giặc giữ nước. </a:t>
            </a:r>
          </a:p>
        </p:txBody>
      </p:sp>
      <p:sp>
        <p:nvSpPr>
          <p:cNvPr id="7" name="Rounded Rectangle 6"/>
          <p:cNvSpPr/>
          <p:nvPr/>
        </p:nvSpPr>
        <p:spPr>
          <a:xfrm>
            <a:off x="3918856" y="3948962"/>
            <a:ext cx="6648995" cy="1175657"/>
          </a:xfrm>
          <a:prstGeom prst="roundRect">
            <a:avLst>
              <a:gd name="adj" fmla="val 26667"/>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Mang trong mình sức mạnh của cả cộng đồng ở buổi đầu dựng nước.</a:t>
            </a:r>
          </a:p>
        </p:txBody>
      </p:sp>
      <p:sp>
        <p:nvSpPr>
          <p:cNvPr id="8" name="Rounded Rectangle 7"/>
          <p:cNvSpPr/>
          <p:nvPr/>
        </p:nvSpPr>
        <p:spPr>
          <a:xfrm>
            <a:off x="3918855" y="5444098"/>
            <a:ext cx="6648995" cy="1175657"/>
          </a:xfrm>
          <a:prstGeom prst="roundRect">
            <a:avLst>
              <a:gd name="adj" fmla="val 2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pPr>
            <a:r>
              <a:rPr lang="vi-VN" sz="3200" kern="0">
                <a:solidFill>
                  <a:prstClr val="black"/>
                </a:solidFill>
                <a:latin typeface="Times New Roman" panose="02020603050405020304" pitchFamily="18" charset="0"/>
                <a:ea typeface="Times New Roman" panose="02020603050405020304" pitchFamily="18" charset="0"/>
              </a:rPr>
              <a:t>Thánh Gióng là ước mơ của nhân dân về sức mạnh tự cường của dân tộc.</a:t>
            </a:r>
          </a:p>
        </p:txBody>
      </p:sp>
      <p:cxnSp>
        <p:nvCxnSpPr>
          <p:cNvPr id="10" name="Curved Connector 9"/>
          <p:cNvCxnSpPr/>
          <p:nvPr/>
        </p:nvCxnSpPr>
        <p:spPr>
          <a:xfrm flipV="1">
            <a:off x="2599509" y="1865135"/>
            <a:ext cx="1319346" cy="129435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Curved Connector 12"/>
          <p:cNvCxnSpPr>
            <a:endCxn id="6" idx="1"/>
          </p:cNvCxnSpPr>
          <p:nvPr/>
        </p:nvCxnSpPr>
        <p:spPr>
          <a:xfrm flipV="1">
            <a:off x="2671558" y="3041655"/>
            <a:ext cx="1247298" cy="13633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2599508" y="3204543"/>
            <a:ext cx="1319347" cy="1213821"/>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9" name="Curved Connector 18"/>
          <p:cNvCxnSpPr>
            <a:endCxn id="8" idx="1"/>
          </p:cNvCxnSpPr>
          <p:nvPr/>
        </p:nvCxnSpPr>
        <p:spPr>
          <a:xfrm rot="16200000" flipH="1">
            <a:off x="1854739" y="3967810"/>
            <a:ext cx="2808885" cy="1319347"/>
          </a:xfrm>
          <a:prstGeom prst="curvedConnector2">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stretch>
            <a:fillRect/>
          </a:stretch>
        </p:blipFill>
        <p:spPr>
          <a:xfrm>
            <a:off x="0" y="2092646"/>
            <a:ext cx="2694666" cy="2293603"/>
          </a:xfrm>
          <a:prstGeom prst="rect">
            <a:avLst/>
          </a:prstGeom>
        </p:spPr>
      </p:pic>
    </p:spTree>
    <p:extLst>
      <p:ext uri="{BB962C8B-B14F-4D97-AF65-F5344CB8AC3E}">
        <p14:creationId xmlns:p14="http://schemas.microsoft.com/office/powerpoint/2010/main" val="21039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5" grpId="1"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10028" y="2484023"/>
            <a:ext cx="4979394" cy="1654748"/>
          </a:xfrm>
          <a:prstGeom prst="rect">
            <a:avLst/>
          </a:prstGeom>
          <a:noFill/>
        </p:spPr>
        <p:txBody>
          <a:bodyPr wrap="square" rtlCol="0">
            <a:spAutoFit/>
          </a:bodyPr>
          <a:lstStyle/>
          <a:p>
            <a:pPr lvl="0" algn="just">
              <a:lnSpc>
                <a:spcPct val="150000"/>
              </a:lnSpc>
            </a:pPr>
            <a:r>
              <a:rPr lang="en-US" sz="3600" b="1" kern="100" dirty="0">
                <a:solidFill>
                  <a:srgbClr val="000000"/>
                </a:solidFill>
                <a:latin typeface="Times New Roman" panose="02020603050405020304" pitchFamily="18" charset="0"/>
                <a:ea typeface="SimSun" panose="02010600030101010101" pitchFamily="2" charset="-122"/>
              </a:rPr>
              <a:t>6. </a:t>
            </a:r>
            <a:r>
              <a:rPr lang="en-US" sz="3600" b="1" kern="100" dirty="0" err="1">
                <a:solidFill>
                  <a:srgbClr val="000000"/>
                </a:solidFill>
                <a:latin typeface="Times New Roman" panose="02020603050405020304" pitchFamily="18" charset="0"/>
                <a:ea typeface="SimSun" panose="02010600030101010101" pitchFamily="2" charset="-122"/>
              </a:rPr>
              <a:t>Lời</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kể</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trong</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truyền</a:t>
            </a:r>
            <a:r>
              <a:rPr lang="en-US" sz="3600" b="1" kern="100" dirty="0">
                <a:solidFill>
                  <a:srgbClr val="000000"/>
                </a:solidFill>
                <a:latin typeface="Times New Roman" panose="02020603050405020304" pitchFamily="18" charset="0"/>
                <a:ea typeface="SimSun" panose="02010600030101010101" pitchFamily="2" charset="-122"/>
              </a:rPr>
              <a:t> </a:t>
            </a:r>
            <a:r>
              <a:rPr lang="en-US" sz="3600" b="1" kern="100" dirty="0" err="1">
                <a:solidFill>
                  <a:srgbClr val="000000"/>
                </a:solidFill>
                <a:latin typeface="Times New Roman" panose="02020603050405020304" pitchFamily="18" charset="0"/>
                <a:ea typeface="SimSun" panose="02010600030101010101" pitchFamily="2" charset="-122"/>
              </a:rPr>
              <a:t>thuyết</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005212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3200400"/>
            <a:ext cx="2024743" cy="1358537"/>
          </a:xfrm>
          <a:prstGeom prst="roundRect">
            <a:avLst>
              <a:gd name="adj" fmla="val 291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kern="100">
                <a:solidFill>
                  <a:srgbClr val="000000"/>
                </a:solidFill>
                <a:latin typeface="Times New Roman" panose="02020603050405020304" pitchFamily="18" charset="0"/>
                <a:ea typeface="SimSun" panose="02010600030101010101" pitchFamily="2" charset="-122"/>
              </a:rPr>
              <a:t>Lời kể</a:t>
            </a:r>
          </a:p>
        </p:txBody>
      </p:sp>
      <p:sp>
        <p:nvSpPr>
          <p:cNvPr id="3" name="Rounded Rectangle 2"/>
          <p:cNvSpPr/>
          <p:nvPr/>
        </p:nvSpPr>
        <p:spPr>
          <a:xfrm>
            <a:off x="3592285" y="195945"/>
            <a:ext cx="6583680" cy="1149530"/>
          </a:xfrm>
          <a:prstGeom prst="roundRect">
            <a:avLst>
              <a:gd name="adj" fmla="val 291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D</a:t>
            </a:r>
            <a:r>
              <a:rPr lang="vi-VN" sz="2800" kern="100">
                <a:solidFill>
                  <a:srgbClr val="000000"/>
                </a:solidFill>
                <a:latin typeface="Times New Roman" panose="02020603050405020304" pitchFamily="18" charset="0"/>
                <a:ea typeface="SimSun" panose="02010600030101010101" pitchFamily="2" charset="-122"/>
              </a:rPr>
              <a:t>ấu tích còn lại của người anh hùng làng Gióng trong quá trình đánh giặc. </a:t>
            </a:r>
          </a:p>
        </p:txBody>
      </p:sp>
      <p:sp>
        <p:nvSpPr>
          <p:cNvPr id="4" name="Rounded Rectangle 3"/>
          <p:cNvSpPr/>
          <p:nvPr/>
        </p:nvSpPr>
        <p:spPr>
          <a:xfrm>
            <a:off x="3592285" y="2704012"/>
            <a:ext cx="6583680" cy="992776"/>
          </a:xfrm>
          <a:prstGeom prst="roundRect">
            <a:avLst>
              <a:gd name="adj" fmla="val 291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Niềm tin  của nhân dân.</a:t>
            </a:r>
          </a:p>
        </p:txBody>
      </p:sp>
      <p:sp>
        <p:nvSpPr>
          <p:cNvPr id="5" name="Rounded Rectangle 4"/>
          <p:cNvSpPr/>
          <p:nvPr/>
        </p:nvSpPr>
        <p:spPr>
          <a:xfrm>
            <a:off x="3696788" y="5055325"/>
            <a:ext cx="6479177" cy="914399"/>
          </a:xfrm>
          <a:prstGeom prst="roundRect">
            <a:avLst>
              <a:gd name="adj" fmla="val 291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srgbClr val="000000"/>
                </a:solidFill>
                <a:latin typeface="Times New Roman" panose="02020603050405020304" pitchFamily="18" charset="0"/>
                <a:ea typeface="SimSun" panose="02010600030101010101" pitchFamily="2" charset="-122"/>
              </a:rPr>
              <a:t>Trí tưởng tượng phong phú của tác giả dân gian</a:t>
            </a:r>
            <a:endParaRPr lang="en-US" sz="2800" kern="100">
              <a:solidFill>
                <a:srgbClr val="000000"/>
              </a:solidFill>
              <a:latin typeface="Times New Roman" panose="02020603050405020304" pitchFamily="18" charset="0"/>
              <a:ea typeface="SimSun" panose="02010600030101010101" pitchFamily="2" charset="-122"/>
            </a:endParaRPr>
          </a:p>
        </p:txBody>
      </p:sp>
      <p:cxnSp>
        <p:nvCxnSpPr>
          <p:cNvPr id="8" name="Curved Connector 7"/>
          <p:cNvCxnSpPr/>
          <p:nvPr/>
        </p:nvCxnSpPr>
        <p:spPr>
          <a:xfrm rot="5400000" flipH="1" flipV="1">
            <a:off x="1881054" y="1489169"/>
            <a:ext cx="2704009" cy="2416627"/>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flipV="1">
            <a:off x="2083525" y="3448594"/>
            <a:ext cx="1600201" cy="600892"/>
          </a:xfrm>
          <a:prstGeom prst="curvedConnector3">
            <a:avLst/>
          </a:prstGeom>
          <a:ln w="38100"/>
        </p:spPr>
        <p:style>
          <a:lnRef idx="1">
            <a:schemeClr val="accent1"/>
          </a:lnRef>
          <a:fillRef idx="0">
            <a:schemeClr val="accent1"/>
          </a:fillRef>
          <a:effectRef idx="0">
            <a:schemeClr val="accent1"/>
          </a:effectRef>
          <a:fontRef idx="minor">
            <a:schemeClr val="tx1"/>
          </a:fontRef>
        </p:style>
      </p:cxnSp>
      <p:cxnSp>
        <p:nvCxnSpPr>
          <p:cNvPr id="14" name="Curved Connector 13"/>
          <p:cNvCxnSpPr>
            <a:endCxn id="5" idx="1"/>
          </p:cNvCxnSpPr>
          <p:nvPr/>
        </p:nvCxnSpPr>
        <p:spPr>
          <a:xfrm>
            <a:off x="2014945" y="4049486"/>
            <a:ext cx="1681843" cy="1463039"/>
          </a:xfrm>
          <a:prstGeom prst="curvedConnector3">
            <a:avLst/>
          </a:prstGeom>
          <a:ln w="38100"/>
        </p:spPr>
        <p:style>
          <a:lnRef idx="1">
            <a:schemeClr val="accent1"/>
          </a:lnRef>
          <a:fillRef idx="0">
            <a:schemeClr val="accent1"/>
          </a:fillRef>
          <a:effectRef idx="0">
            <a:schemeClr val="accent1"/>
          </a:effectRef>
          <a:fontRef idx="minor">
            <a:schemeClr val="tx1"/>
          </a:fontRef>
        </p:style>
      </p:cxnSp>
      <p:sp>
        <p:nvSpPr>
          <p:cNvPr id="18" name="Rounded Rectangular Callout 17"/>
          <p:cNvSpPr/>
          <p:nvPr/>
        </p:nvSpPr>
        <p:spPr>
          <a:xfrm>
            <a:off x="1012371" y="770710"/>
            <a:ext cx="3265713" cy="1685108"/>
          </a:xfrm>
          <a:prstGeom prst="wedgeRoundRectCallout">
            <a:avLst>
              <a:gd name="adj1" fmla="val -42833"/>
              <a:gd name="adj2" fmla="val 94284"/>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kern="100">
                <a:solidFill>
                  <a:srgbClr val="000000"/>
                </a:solidFill>
                <a:latin typeface="Times New Roman" panose="02020603050405020304" pitchFamily="18" charset="0"/>
                <a:ea typeface="SimSun" panose="02010600030101010101" pitchFamily="2" charset="-122"/>
              </a:rPr>
              <a:t>“Hiện nay, vẫn còn đền thờ làng Phù Đổng, tục gọi là làng Gióng…”</a:t>
            </a:r>
          </a:p>
        </p:txBody>
      </p:sp>
      <p:sp>
        <p:nvSpPr>
          <p:cNvPr id="19" name="Cloud Callout 18"/>
          <p:cNvSpPr/>
          <p:nvPr/>
        </p:nvSpPr>
        <p:spPr>
          <a:xfrm>
            <a:off x="1907177" y="486178"/>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kern="100">
                <a:latin typeface="Times New Roman" panose="02020603050405020304" pitchFamily="18" charset="0"/>
                <a:ea typeface="SimSun" panose="02010600030101010101" pitchFamily="2" charset="-122"/>
              </a:rPr>
              <a:t>Lời kể nào trong truyện Thánh Gióng hàm ý rằng câu chuyện đã thực sự xảy ra trong quá khứ? Nhận xét về ý nghĩa của lời kể đó?</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266346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8" grpId="1" animBg="1"/>
      <p:bldP spid="19" grpId="0" animBg="1"/>
      <p:bldP spid="1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8237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kern="100" dirty="0">
                <a:solidFill>
                  <a:srgbClr val="000000"/>
                </a:solidFill>
                <a:latin typeface="Times New Roman" panose="02020603050405020304" pitchFamily="18" charset="0"/>
                <a:ea typeface="SimSun" panose="02010600030101010101" pitchFamily="2" charset="-122"/>
              </a:rPr>
              <a:t>7</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Chủ</a:t>
            </a:r>
            <a:r>
              <a:rPr kumimoji="0" lang="en-US" sz="3600" b="1" i="0"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600" b="1" i="0"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đề</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Tree>
    <p:extLst>
      <p:ext uri="{BB962C8B-B14F-4D97-AF65-F5344CB8AC3E}">
        <p14:creationId xmlns:p14="http://schemas.microsoft.com/office/powerpoint/2010/main" val="37903429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828143" y="632999"/>
            <a:ext cx="6048021" cy="2530091"/>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Theo em chủ đề của truyện Thánh Gióng là gì?</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1144363" y="1252751"/>
            <a:ext cx="6490879" cy="742511"/>
          </a:xfrm>
          <a:prstGeom prst="rect">
            <a:avLst/>
          </a:prstGeom>
        </p:spPr>
        <p:txBody>
          <a:bodyPr wrap="none">
            <a:spAutoFit/>
          </a:bodyPr>
          <a:lstStyle/>
          <a:p>
            <a:pPr>
              <a:lnSpc>
                <a:spcPct val="150000"/>
              </a:lnSpc>
            </a:pPr>
            <a:r>
              <a:rPr lang="en-US" sz="3200" kern="100">
                <a:latin typeface="Times New Roman" panose="02020603050405020304" pitchFamily="18" charset="0"/>
                <a:ea typeface="SimSun" panose="02010600030101010101" pitchFamily="2" charset="-122"/>
              </a:rPr>
              <a:t>- Chủ đề đánh giắc cứu nước thắng lợi</a:t>
            </a:r>
            <a:endParaRPr lang="en-US" sz="32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901700" y="2425482"/>
            <a:ext cx="4229100" cy="3431599"/>
          </a:xfrm>
          <a:prstGeom prst="rect">
            <a:avLst/>
          </a:prstGeom>
        </p:spPr>
      </p:pic>
      <p:pic>
        <p:nvPicPr>
          <p:cNvPr id="5" name="Picture 4"/>
          <p:cNvPicPr>
            <a:picLocks noChangeAspect="1"/>
          </p:cNvPicPr>
          <p:nvPr/>
        </p:nvPicPr>
        <p:blipFill>
          <a:blip r:embed="rId3"/>
          <a:stretch>
            <a:fillRect/>
          </a:stretch>
        </p:blipFill>
        <p:spPr>
          <a:xfrm>
            <a:off x="5943009" y="3378200"/>
            <a:ext cx="4194412" cy="3354605"/>
          </a:xfrm>
          <a:prstGeom prst="rect">
            <a:avLst/>
          </a:prstGeom>
        </p:spPr>
      </p:pic>
      <p:sp>
        <p:nvSpPr>
          <p:cNvPr id="6" name="Cloud Callout 5"/>
          <p:cNvSpPr/>
          <p:nvPr/>
        </p:nvSpPr>
        <p:spPr>
          <a:xfrm>
            <a:off x="2103664" y="562642"/>
            <a:ext cx="8974463" cy="5200895"/>
          </a:xfrm>
          <a:prstGeom prst="cloudCallout">
            <a:avLst>
              <a:gd name="adj1" fmla="val -54070"/>
              <a:gd name="adj2" fmla="val 66494"/>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kern="100">
                <a:solidFill>
                  <a:srgbClr val="000000"/>
                </a:solidFill>
                <a:latin typeface="Times New Roman" panose="02020603050405020304" pitchFamily="18" charset="0"/>
                <a:ea typeface="SimSun" panose="02010600030101010101" pitchFamily="2" charset="-122"/>
              </a:rPr>
              <a:t>	</a:t>
            </a:r>
            <a:r>
              <a:rPr lang="vi-VN" sz="3200" kern="100">
                <a:solidFill>
                  <a:srgbClr val="000000"/>
                </a:solidFill>
                <a:latin typeface="Times New Roman" panose="02020603050405020304" pitchFamily="18" charset="0"/>
                <a:ea typeface="SimSun" panose="02010600030101010101" pitchFamily="2" charset="-122"/>
              </a:rPr>
              <a:t>Chủ đề đánh giắc cứu nước thắng lợi, đồng thời thể hiện sự ngợi ca, tôn vinh của nhân dân đối với các thành tựu của tiền nhân trong lịch sử. Qua đó, giáo dục lòng yêu nước, ý thức công dân và sự tự hào, tự tôn dân tộc cho thế hệ trẻ</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11187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38" y="1292702"/>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20" name="Picture 2" descr="C:\Users\Administrator\Downloads\nhung-le-hoi-doc-dao-khong-nen-bo-lo-dip-dau-nam-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4849" y="3122554"/>
            <a:ext cx="6140801" cy="37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C:\Users\Administrator\Downloads\Den-Thanh-Giong-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4" y="3175874"/>
            <a:ext cx="5870929" cy="372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Users\Administrator\Downloads\49d6bf5a_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824" y="47627"/>
            <a:ext cx="6160825" cy="312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2" y="-11548"/>
            <a:ext cx="5876542" cy="3256678"/>
          </a:xfrm>
          <a:prstGeom prst="rect">
            <a:avLst/>
          </a:prstGeom>
        </p:spPr>
      </p:pic>
      <p:sp>
        <p:nvSpPr>
          <p:cNvPr id="26" name="Cloud Callout 25"/>
          <p:cNvSpPr/>
          <p:nvPr/>
        </p:nvSpPr>
        <p:spPr>
          <a:xfrm>
            <a:off x="979676" y="821881"/>
            <a:ext cx="8899799"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Dấu tích còn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Đền thờ Phù Đổng Thiên Vương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Bụi tre đằng ngà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Ao hồ liên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r>
              <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Làng Cháy</a:t>
            </a:r>
          </a:p>
        </p:txBody>
      </p:sp>
    </p:spTree>
    <p:extLst>
      <p:ext uri="{BB962C8B-B14F-4D97-AF65-F5344CB8AC3E}">
        <p14:creationId xmlns:p14="http://schemas.microsoft.com/office/powerpoint/2010/main" val="1546019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barn(inVertical)">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Times New Roman" panose="02020603050405020304" pitchFamily="18" charset="0"/>
                <a:cs typeface="Times New Roman" panose="02020603050405020304" pitchFamily="18" charset="0"/>
              </a:rPr>
              <a:t>Câu</a:t>
            </a:r>
            <a:r>
              <a:rPr lang="en-US" sz="3200" dirty="0">
                <a:solidFill>
                  <a:srgbClr val="002060"/>
                </a:solidFill>
                <a:latin typeface="Times New Roman" panose="02020603050405020304" pitchFamily="18" charset="0"/>
                <a:cs typeface="Times New Roman" panose="02020603050405020304" pitchFamily="18" charset="0"/>
              </a:rPr>
              <a:t> 1. </a:t>
            </a:r>
            <a:r>
              <a:rPr lang="vi-VN" sz="3200" dirty="0">
                <a:solidFill>
                  <a:srgbClr val="002060"/>
                </a:solidFill>
                <a:latin typeface="Times New Roman" panose="02020603050405020304" pitchFamily="18" charset="0"/>
                <a:cs typeface="Times New Roman" panose="02020603050405020304" pitchFamily="18" charset="0"/>
              </a:rPr>
              <a:t>Đây là vị thánh biểu </a:t>
            </a:r>
            <a:r>
              <a:rPr lang="en-US" sz="3200" dirty="0" err="1">
                <a:solidFill>
                  <a:srgbClr val="002060"/>
                </a:solidFill>
                <a:latin typeface="Times New Roman" panose="02020603050405020304" pitchFamily="18" charset="0"/>
                <a:cs typeface="Times New Roman" panose="02020603050405020304" pitchFamily="18" charset="0"/>
              </a:rPr>
              <a:t>trưng</a:t>
            </a:r>
            <a:r>
              <a:rPr lang="vi-VN" sz="3200" dirty="0">
                <a:solidFill>
                  <a:srgbClr val="002060"/>
                </a:solidFill>
                <a:latin typeface="Times New Roman" panose="02020603050405020304" pitchFamily="18" charset="0"/>
                <a:cs typeface="Times New Roman" panose="02020603050405020304" pitchFamily="18" charset="0"/>
              </a:rPr>
              <a:t> cho những ước mơ, khát vọng của người dân lao động xưa về một cuộc sống ấm no, có thể chế ngự hoàn toàn thiên tai lũ lụt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ấy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gì</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7080"/>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white"/>
                </a:solidFill>
                <a:latin typeface="Times New Roman" panose="02020603050405020304" pitchFamily="18" charset="0"/>
                <a:cs typeface="Times New Roman" panose="02020603050405020304" pitchFamily="18" charset="0"/>
              </a:rPr>
              <a:t>Thánh Tản Viên</a:t>
            </a:r>
          </a:p>
        </p:txBody>
      </p:sp>
      <p:sp>
        <p:nvSpPr>
          <p:cNvPr id="6" name="Pentagon 5">
            <a:hlinkClick r:id="rId3" action="ppaction://hlinksldjump"/>
          </p:cNvPr>
          <p:cNvSpPr/>
          <p:nvPr/>
        </p:nvSpPr>
        <p:spPr>
          <a:xfrm flipH="1">
            <a:off x="10210800"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7774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2295523" y="2014700"/>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a:spLocks noChangeAspect="1"/>
          </p:cNvSpPr>
          <p:nvPr/>
        </p:nvSpPr>
        <p:spPr>
          <a:xfrm>
            <a:off x="2295523" y="2098140"/>
            <a:ext cx="2520000" cy="25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a:spLocks noChangeAspect="1"/>
          </p:cNvSpPr>
          <p:nvPr/>
        </p:nvSpPr>
        <p:spPr>
          <a:xfrm>
            <a:off x="2483717" y="22783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任意多边形 16"/>
          <p:cNvSpPr/>
          <p:nvPr/>
        </p:nvSpPr>
        <p:spPr>
          <a:xfrm>
            <a:off x="3338938" y="2599627"/>
            <a:ext cx="5951818"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p:cNvSpPr>
            <a:spLocks noChangeAspect="1"/>
          </p:cNvSpPr>
          <p:nvPr/>
        </p:nvSpPr>
        <p:spPr>
          <a:xfrm>
            <a:off x="2483717" y="2599627"/>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4051717" y="2783284"/>
            <a:ext cx="4979394" cy="923330"/>
          </a:xfrm>
          <a:prstGeom prst="rect">
            <a:avLst/>
          </a:prstGeom>
          <a:noFill/>
        </p:spPr>
        <p:txBody>
          <a:bodyPr wrap="square" rtlCol="0">
            <a:spAutoFit/>
          </a:bodyPr>
          <a:lstStyle/>
          <a:p>
            <a:pPr lvl="0" algn="just">
              <a:lnSpc>
                <a:spcPct val="150000"/>
              </a:lnSpc>
            </a:pPr>
            <a:r>
              <a:rPr lang="en-US" sz="3600" b="1" kern="100">
                <a:solidFill>
                  <a:srgbClr val="000000"/>
                </a:solidFill>
                <a:latin typeface="Times New Roman" panose="02020603050405020304" pitchFamily="18" charset="0"/>
                <a:ea typeface="SimSun" panose="02010600030101010101" pitchFamily="2" charset="-122"/>
              </a:rPr>
              <a:t>III. Tổng kết</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70" y="2649287"/>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9399" y="1415099"/>
            <a:ext cx="3201173" cy="2468375"/>
          </a:xfrm>
          <a:prstGeom prst="rect">
            <a:avLst/>
          </a:prstGeom>
        </p:spPr>
      </p:pic>
      <p:pic>
        <p:nvPicPr>
          <p:cNvPr id="75" name="图片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12" name="Cloud Callout 11"/>
          <p:cNvSpPr/>
          <p:nvPr/>
        </p:nvSpPr>
        <p:spPr>
          <a:xfrm>
            <a:off x="6280704" y="932374"/>
            <a:ext cx="5760460"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kern="100">
                <a:solidFill>
                  <a:srgbClr val="000000"/>
                </a:solidFill>
                <a:latin typeface="Times New Roman" panose="02020603050405020304" pitchFamily="18" charset="0"/>
                <a:ea typeface="SimSun" panose="02010600030101010101" pitchFamily="2" charset="-122"/>
              </a:rPr>
              <a:t>Khái quát nghệ thuật và nội dung truyền thuyết?</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0469335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04167E-6 0.11389 L -1.04167E-6 -0.66342 " pathEditMode="relative" rAng="0" ptsTypes="AA">
                                      <p:cBhvr>
                                        <p:cTn id="6" dur="1000" fill="hold"/>
                                        <p:tgtEl>
                                          <p:spTgt spid="57"/>
                                        </p:tgtEl>
                                        <p:attrNameLst>
                                          <p:attrName>ppt_x</p:attrName>
                                          <p:attrName>ppt_y</p:attrName>
                                        </p:attrNameLst>
                                      </p:cBhvr>
                                      <p:rCtr x="0" y="-38866"/>
                                    </p:animMotion>
                                  </p:childTnLst>
                                </p:cTn>
                              </p:par>
                            </p:childTnLst>
                          </p:cTn>
                        </p:par>
                        <p:par>
                          <p:cTn id="7" fill="hold">
                            <p:stCondLst>
                              <p:cond delay="1000"/>
                            </p:stCondLst>
                            <p:childTnLst>
                              <p:par>
                                <p:cTn id="8" presetID="10" presetClass="exit" presetSubtype="0" fill="hold" nodeType="afterEffect">
                                  <p:stCondLst>
                                    <p:cond delay="0"/>
                                  </p:stCondLst>
                                  <p:childTnLst>
                                    <p:animEffect transition="out" filter="fade">
                                      <p:cBhvr>
                                        <p:cTn id="9" dur="500"/>
                                        <p:tgtEl>
                                          <p:spTgt spid="57"/>
                                        </p:tgtEl>
                                      </p:cBhvr>
                                    </p:animEffect>
                                    <p:set>
                                      <p:cBhvr>
                                        <p:cTn id="10" dur="1" fill="hold">
                                          <p:stCondLst>
                                            <p:cond delay="499"/>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Chi tiết tưởng tượng kì ảo</a:t>
            </a:r>
            <a:endParaRPr lang="en-US"/>
          </a:p>
        </p:txBody>
      </p:sp>
      <p:sp>
        <p:nvSpPr>
          <p:cNvPr id="4" name="Rounded Rectangle 3"/>
          <p:cNvSpPr/>
          <p:nvPr/>
        </p:nvSpPr>
        <p:spPr>
          <a:xfrm>
            <a:off x="4820194" y="2654406"/>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khéo kết hợp huyền thoại và thực tế </a:t>
            </a:r>
            <a:endParaRPr lang="en-US"/>
          </a:p>
        </p:txBody>
      </p:sp>
      <p:sp>
        <p:nvSpPr>
          <p:cNvPr id="5" name="Rounded Rectangle 4"/>
          <p:cNvSpPr/>
          <p:nvPr/>
        </p:nvSpPr>
        <p:spPr>
          <a:xfrm>
            <a:off x="4898570" y="5567424"/>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prstClr val="black"/>
                </a:solidFill>
                <a:latin typeface="Times New Roman" panose="02020603050405020304" pitchFamily="18" charset="0"/>
                <a:ea typeface="Times New Roman" panose="02020603050405020304" pitchFamily="18" charset="0"/>
              </a:rPr>
              <a:t>cốt lõi sự thực lịch sử với những yếu tố hoang đường</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prstClr val="black"/>
                </a:solidFill>
                <a:latin typeface="Times New Roman" panose="02020603050405020304" pitchFamily="18" charset="0"/>
                <a:ea typeface="Times New Roman" panose="02020603050405020304" pitchFamily="18" charset="0"/>
              </a:rPr>
              <a:t>1. Nghệ thuật: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410788" cy="2581236"/>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a:endCxn id="4" idx="1"/>
          </p:cNvCxnSpPr>
          <p:nvPr/>
        </p:nvCxnSpPr>
        <p:spPr>
          <a:xfrm flipV="1">
            <a:off x="3513909" y="3111606"/>
            <a:ext cx="1306285" cy="1175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8112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76948" y="0"/>
            <a:ext cx="475488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K</a:t>
            </a:r>
            <a:r>
              <a:rPr lang="vi-VN" sz="2800">
                <a:solidFill>
                  <a:prstClr val="black"/>
                </a:solidFill>
                <a:latin typeface="Times New Roman" panose="02020603050405020304" pitchFamily="18" charset="0"/>
                <a:ea typeface="Times New Roman" panose="02020603050405020304" pitchFamily="18" charset="0"/>
              </a:rPr>
              <a:t>ể về công lao đánh đuổi giặc ngoại xâm của người anh hùng </a:t>
            </a:r>
            <a:endParaRPr lang="en-US"/>
          </a:p>
        </p:txBody>
      </p:sp>
      <p:sp>
        <p:nvSpPr>
          <p:cNvPr id="4" name="Rounded Rectangle 3"/>
          <p:cNvSpPr/>
          <p:nvPr/>
        </p:nvSpPr>
        <p:spPr>
          <a:xfrm>
            <a:off x="5094512" y="1847154"/>
            <a:ext cx="475488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hể hiện ý thức tự cường của dân tộc ta.</a:t>
            </a:r>
            <a:endParaRPr lang="en-US"/>
          </a:p>
        </p:txBody>
      </p:sp>
      <p:sp>
        <p:nvSpPr>
          <p:cNvPr id="5" name="Rounded Rectangle 4"/>
          <p:cNvSpPr/>
          <p:nvPr/>
        </p:nvSpPr>
        <p:spPr>
          <a:xfrm>
            <a:off x="5107576" y="3516637"/>
            <a:ext cx="4911635" cy="12905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C</a:t>
            </a:r>
            <a:r>
              <a:rPr lang="vi-VN" sz="2800">
                <a:solidFill>
                  <a:prstClr val="black"/>
                </a:solidFill>
                <a:latin typeface="Times New Roman" panose="02020603050405020304" pitchFamily="18" charset="0"/>
                <a:ea typeface="Times New Roman" panose="02020603050405020304" pitchFamily="18" charset="0"/>
              </a:rPr>
              <a:t>a ngợi người anh hùng đánh giặc tiêu biểu cho sự trỗi dậy của truyền thống yêu nước</a:t>
            </a:r>
            <a:endParaRPr lang="en-US"/>
          </a:p>
        </p:txBody>
      </p:sp>
      <p:sp>
        <p:nvSpPr>
          <p:cNvPr id="6" name="Rounded Rectangle 5"/>
          <p:cNvSpPr/>
          <p:nvPr/>
        </p:nvSpPr>
        <p:spPr>
          <a:xfrm>
            <a:off x="0" y="2771972"/>
            <a:ext cx="3513909"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prstClr val="black"/>
                </a:solidFill>
                <a:latin typeface="Times New Roman" panose="02020603050405020304" pitchFamily="18" charset="0"/>
                <a:ea typeface="Times New Roman" panose="02020603050405020304" pitchFamily="18" charset="0"/>
              </a:rPr>
              <a:t>2</a:t>
            </a:r>
            <a:r>
              <a:rPr lang="vi-VN" sz="3200" b="1">
                <a:solidFill>
                  <a:prstClr val="black"/>
                </a:solidFill>
                <a:latin typeface="Times New Roman" panose="02020603050405020304" pitchFamily="18" charset="0"/>
                <a:ea typeface="Times New Roman" panose="02020603050405020304" pitchFamily="18" charset="0"/>
              </a:rPr>
              <a:t>. </a:t>
            </a:r>
            <a:r>
              <a:rPr lang="en-US" sz="3200" b="1">
                <a:solidFill>
                  <a:prstClr val="black"/>
                </a:solidFill>
                <a:latin typeface="Times New Roman" panose="02020603050405020304" pitchFamily="18" charset="0"/>
                <a:ea typeface="Times New Roman" panose="02020603050405020304" pitchFamily="18" charset="0"/>
              </a:rPr>
              <a:t>Nội dung</a:t>
            </a:r>
            <a:r>
              <a:rPr lang="vi-VN" sz="3200" b="1">
                <a:solidFill>
                  <a:prstClr val="black"/>
                </a:solidFill>
                <a:latin typeface="Times New Roman" panose="02020603050405020304" pitchFamily="18" charset="0"/>
                <a:ea typeface="Times New Roman" panose="02020603050405020304" pitchFamily="18" charset="0"/>
              </a:rPr>
              <a:t>:</a:t>
            </a:r>
          </a:p>
        </p:txBody>
      </p:sp>
      <p:cxnSp>
        <p:nvCxnSpPr>
          <p:cNvPr id="8" name="Curved Connector 7"/>
          <p:cNvCxnSpPr>
            <a:stCxn id="6" idx="3"/>
          </p:cNvCxnSpPr>
          <p:nvPr/>
        </p:nvCxnSpPr>
        <p:spPr>
          <a:xfrm flipV="1">
            <a:off x="3513909" y="914401"/>
            <a:ext cx="1593667" cy="231477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1" name="Curved Connector 10"/>
          <p:cNvCxnSpPr>
            <a:stCxn id="6" idx="3"/>
          </p:cNvCxnSpPr>
          <p:nvPr/>
        </p:nvCxnSpPr>
        <p:spPr>
          <a:xfrm>
            <a:off x="3513909" y="3229172"/>
            <a:ext cx="1619795" cy="1225262"/>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p:cNvCxnSpPr>
          <p:nvPr/>
        </p:nvCxnSpPr>
        <p:spPr>
          <a:xfrm flipV="1">
            <a:off x="3513909" y="2638697"/>
            <a:ext cx="1580603" cy="590475"/>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2" name="Curved Connector 11"/>
          <p:cNvCxnSpPr>
            <a:endCxn id="16" idx="1"/>
          </p:cNvCxnSpPr>
          <p:nvPr/>
        </p:nvCxnSpPr>
        <p:spPr>
          <a:xfrm rot="16200000" flipH="1">
            <a:off x="3059313" y="3903358"/>
            <a:ext cx="2489797" cy="1580602"/>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94512" y="5293270"/>
            <a:ext cx="4911635" cy="12905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ea typeface="Times New Roman" panose="02020603050405020304" pitchFamily="18" charset="0"/>
              </a:rPr>
              <a:t>T</a:t>
            </a:r>
            <a:r>
              <a:rPr lang="vi-VN" sz="2800">
                <a:solidFill>
                  <a:prstClr val="black"/>
                </a:solidFill>
                <a:latin typeface="Times New Roman" panose="02020603050405020304" pitchFamily="18" charset="0"/>
                <a:ea typeface="Times New Roman" panose="02020603050405020304" pitchFamily="18" charset="0"/>
              </a:rPr>
              <a:t>inh thần đoàn kết, anh dũng kiên cường của dân tộc ta.</a:t>
            </a:r>
          </a:p>
        </p:txBody>
      </p:sp>
      <p:pic>
        <p:nvPicPr>
          <p:cNvPr id="21" name="Picture 20"/>
          <p:cNvPicPr>
            <a:picLocks noChangeAspect="1"/>
          </p:cNvPicPr>
          <p:nvPr/>
        </p:nvPicPr>
        <p:blipFill>
          <a:blip r:embed="rId2"/>
          <a:stretch>
            <a:fillRect/>
          </a:stretch>
        </p:blipFill>
        <p:spPr>
          <a:xfrm>
            <a:off x="429641" y="4218393"/>
            <a:ext cx="2920237" cy="2365453"/>
          </a:xfrm>
          <a:prstGeom prst="rect">
            <a:avLst/>
          </a:prstGeom>
        </p:spPr>
      </p:pic>
      <p:pic>
        <p:nvPicPr>
          <p:cNvPr id="22" name="Picture 21"/>
          <p:cNvPicPr>
            <a:picLocks noChangeAspect="1"/>
          </p:cNvPicPr>
          <p:nvPr/>
        </p:nvPicPr>
        <p:blipFill>
          <a:blip r:embed="rId2"/>
          <a:stretch>
            <a:fillRect/>
          </a:stretch>
        </p:blipFill>
        <p:spPr>
          <a:xfrm>
            <a:off x="371604" y="140508"/>
            <a:ext cx="2920237" cy="2365453"/>
          </a:xfrm>
          <a:prstGeom prst="rect">
            <a:avLst/>
          </a:prstGeom>
        </p:spPr>
      </p:pic>
    </p:spTree>
    <p:extLst>
      <p:ext uri="{BB962C8B-B14F-4D97-AF65-F5344CB8AC3E}">
        <p14:creationId xmlns:p14="http://schemas.microsoft.com/office/powerpoint/2010/main" val="24209711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LUYỆN TẬP</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364237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0160" y="1365796"/>
            <a:ext cx="9273092" cy="3539430"/>
          </a:xfrm>
          <a:prstGeom prst="rect">
            <a:avLst/>
          </a:prstGeom>
        </p:spPr>
        <p:txBody>
          <a:bodyPr wrap="square">
            <a:spAutoFit/>
          </a:bodyPr>
          <a:lstStyle/>
          <a:p>
            <a:pPr lvl="0"/>
            <a:endParaRPr lang="en-US" sz="3200" u="sng" kern="100" dirty="0">
              <a:solidFill>
                <a:srgbClr val="FF0000"/>
              </a:solidFill>
              <a:latin typeface="Times New Roman" panose="02020603050405020304" pitchFamily="18" charset="0"/>
              <a:ea typeface="SimSun" panose="02010600030101010101" pitchFamily="2" charset="-122"/>
            </a:endParaRPr>
          </a:p>
          <a:p>
            <a:pPr lvl="0"/>
            <a:r>
              <a:rPr lang="en-US" sz="3200" u="sng" kern="100" dirty="0">
                <a:solidFill>
                  <a:srgbClr val="FF0000"/>
                </a:solidFill>
                <a:latin typeface="Times New Roman" panose="02020603050405020304" pitchFamily="18" charset="0"/>
                <a:ea typeface="SimSun" panose="02010600030101010101" pitchFamily="2" charset="-122"/>
              </a:rPr>
              <a:t>ĐỀ BÀI:</a:t>
            </a:r>
          </a:p>
          <a:p>
            <a:pPr lvl="0"/>
            <a:r>
              <a:rPr lang="en-US" sz="3200" u="sng" kern="100" dirty="0">
                <a:solidFill>
                  <a:srgbClr val="FF0000"/>
                </a:solidFill>
                <a:latin typeface="Times New Roman" panose="02020603050405020304" pitchFamily="18" charset="0"/>
                <a:ea typeface="SimSun" panose="02010600030101010101" pitchFamily="2" charset="-122"/>
              </a:rPr>
              <a:t>Câu 1</a:t>
            </a:r>
            <a:r>
              <a:rPr lang="en-US" sz="3200" kern="100" dirty="0">
                <a:solidFill>
                  <a:srgbClr val="000000"/>
                </a:solidFill>
                <a:latin typeface="Times New Roman" panose="02020603050405020304" pitchFamily="18" charset="0"/>
                <a:ea typeface="SimSun" panose="02010600030101010101" pitchFamily="2" charset="-122"/>
              </a:rPr>
              <a:t>: Em hãy cho biết Văn bản  “Thánh Gióng” thuộc thể loại nào? Phương thức biểu đạt chính của văn bản?  Ngôi kể ?</a:t>
            </a:r>
          </a:p>
          <a:p>
            <a:pPr lvl="0"/>
            <a:r>
              <a:rPr lang="en-US" sz="3200" u="sng" kern="100" dirty="0">
                <a:solidFill>
                  <a:schemeClr val="accent2"/>
                </a:solidFill>
                <a:latin typeface="Times New Roman" panose="02020603050405020304" pitchFamily="18" charset="0"/>
                <a:ea typeface="SimSun" panose="02010600030101010101" pitchFamily="2" charset="-122"/>
              </a:rPr>
              <a:t>Câu 2</a:t>
            </a:r>
            <a:r>
              <a:rPr lang="en-US" sz="3200" kern="100" dirty="0">
                <a:solidFill>
                  <a:schemeClr val="accent2"/>
                </a:solidFill>
                <a:latin typeface="Times New Roman" panose="02020603050405020304" pitchFamily="18" charset="0"/>
                <a:ea typeface="SimSun" panose="02010600030101010101" pitchFamily="2" charset="-122"/>
              </a:rPr>
              <a:t>: </a:t>
            </a:r>
            <a:r>
              <a:rPr lang="vi-VN" sz="3200" kern="100" dirty="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lang="vi-VN" sz="3200" i="1" kern="100" dirty="0">
              <a:solidFill>
                <a:srgbClr val="000000"/>
              </a:solidFill>
              <a:latin typeface="Times New Roman" panose="02020603050405020304" pitchFamily="18" charset="0"/>
              <a:ea typeface="SimSun" panose="02010600030101010101" pitchFamily="2" charset="-122"/>
            </a:endParaRPr>
          </a:p>
        </p:txBody>
      </p:sp>
      <p:sp>
        <p:nvSpPr>
          <p:cNvPr id="3" name="Rectangle 2"/>
          <p:cNvSpPr/>
          <p:nvPr/>
        </p:nvSpPr>
        <p:spPr>
          <a:xfrm>
            <a:off x="2381027" y="0"/>
            <a:ext cx="6096000" cy="1754326"/>
          </a:xfrm>
          <a:prstGeom prst="rect">
            <a:avLst/>
          </a:prstGeom>
        </p:spPr>
        <p:txBody>
          <a:bodyPr>
            <a:spAutoFit/>
          </a:bodyPr>
          <a:lstStyle/>
          <a:p>
            <a:pPr algn="ctr">
              <a:lnSpc>
                <a:spcPct val="150000"/>
              </a:lnSpc>
            </a:pPr>
            <a:r>
              <a:rPr lang="en-US" sz="3600" b="1" kern="100" dirty="0">
                <a:solidFill>
                  <a:schemeClr val="accent2"/>
                </a:solidFill>
                <a:latin typeface="Times New Roman" panose="02020603050405020304" pitchFamily="18" charset="0"/>
                <a:ea typeface="SimSun" panose="02010600030101010101" pitchFamily="2" charset="-122"/>
              </a:rPr>
              <a:t>Kiểm tra thường xuyên.</a:t>
            </a:r>
          </a:p>
          <a:p>
            <a:pPr algn="ctr">
              <a:lnSpc>
                <a:spcPct val="150000"/>
              </a:lnSpc>
            </a:pPr>
            <a:r>
              <a:rPr lang="en-US" sz="3600" b="1" kern="100" dirty="0">
                <a:solidFill>
                  <a:schemeClr val="accent2"/>
                </a:solidFill>
                <a:latin typeface="Times New Roman" panose="02020603050405020304" pitchFamily="18" charset="0"/>
                <a:ea typeface="SimSun" panose="02010600030101010101" pitchFamily="2" charset="-122"/>
              </a:rPr>
              <a:t>Môn: Ngữ văn</a:t>
            </a:r>
          </a:p>
        </p:txBody>
      </p:sp>
    </p:spTree>
    <p:extLst>
      <p:ext uri="{BB962C8B-B14F-4D97-AF65-F5344CB8AC3E}">
        <p14:creationId xmlns:p14="http://schemas.microsoft.com/office/powerpoint/2010/main" val="3571706331"/>
      </p:ext>
    </p:extLst>
  </p:cSld>
  <p:clrMapOvr>
    <a:masterClrMapping/>
  </p:clrMapOvr>
  <p:transition spd="slow" advClick="0" advTm="3000">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227" y="391953"/>
            <a:ext cx="12192000" cy="6858000"/>
          </a:xfrm>
          <a:prstGeom prst="rect">
            <a:avLst/>
          </a:prstGeom>
        </p:spPr>
      </p:pic>
      <p:sp>
        <p:nvSpPr>
          <p:cNvPr id="3" name="Cloud Callout 2"/>
          <p:cNvSpPr/>
          <p:nvPr/>
        </p:nvSpPr>
        <p:spPr>
          <a:xfrm>
            <a:off x="231227" y="2167924"/>
            <a:ext cx="11382704"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r>
              <a:rPr lang="en-US" sz="3200" u="sng" kern="100" dirty="0">
                <a:solidFill>
                  <a:srgbClr val="FF0000"/>
                </a:solidFill>
                <a:latin typeface="Times New Roman" panose="02020603050405020304" pitchFamily="18" charset="0"/>
                <a:ea typeface="SimSun" panose="02010600030101010101" pitchFamily="2" charset="-122"/>
              </a:rPr>
              <a:t>Câu 1</a:t>
            </a:r>
            <a:r>
              <a:rPr lang="en-US" sz="3200" u="sng" kern="100" dirty="0">
                <a:solidFill>
                  <a:srgbClr val="000000"/>
                </a:solidFill>
                <a:latin typeface="Times New Roman" panose="02020603050405020304" pitchFamily="18" charset="0"/>
                <a:ea typeface="SimSun" panose="02010600030101010101" pitchFamily="2" charset="-122"/>
              </a:rPr>
              <a:t>:</a:t>
            </a:r>
            <a:r>
              <a:rPr lang="en-US" sz="3200" kern="100" dirty="0">
                <a:solidFill>
                  <a:srgbClr val="000000"/>
                </a:solidFill>
                <a:latin typeface="Times New Roman" panose="02020603050405020304" pitchFamily="18" charset="0"/>
                <a:ea typeface="SimSun" panose="02010600030101010101" pitchFamily="2" charset="-122"/>
              </a:rPr>
              <a:t> Em hãy cho biết Văn bản  “Thánh Gióng” thuộc thể loại nào? Phương thức biểu đạt chính của văn bản?  Ngôi kể ?</a:t>
            </a:r>
          </a:p>
          <a:p>
            <a:pPr lvl="0"/>
            <a:r>
              <a:rPr lang="en-US" sz="3200" u="sng" kern="100" dirty="0">
                <a:solidFill>
                  <a:schemeClr val="accent2"/>
                </a:solidFill>
                <a:latin typeface="Times New Roman" panose="02020603050405020304" pitchFamily="18" charset="0"/>
                <a:ea typeface="SimSun" panose="02010600030101010101" pitchFamily="2" charset="-122"/>
              </a:rPr>
              <a:t>Câu 2:</a:t>
            </a:r>
            <a:r>
              <a:rPr lang="vi-VN" sz="3200" kern="100" dirty="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kumimoji="0" lang="vi-VN" sz="3200" b="0"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4" name="Rectangle 3"/>
          <p:cNvSpPr/>
          <p:nvPr/>
        </p:nvSpPr>
        <p:spPr>
          <a:xfrm>
            <a:off x="1082566" y="391953"/>
            <a:ext cx="8187558" cy="5078313"/>
          </a:xfrm>
          <a:prstGeom prst="rect">
            <a:avLst/>
          </a:prstGeom>
        </p:spPr>
        <p:txBody>
          <a:bodyPr wrap="square">
            <a:spAutoFit/>
          </a:bodyPr>
          <a:lstStyle/>
          <a:p>
            <a:pPr algn="ctr">
              <a:lnSpc>
                <a:spcPct val="150000"/>
              </a:lnSpc>
            </a:pPr>
            <a:r>
              <a:rPr lang="en-US" sz="3600" b="1" kern="100" dirty="0">
                <a:solidFill>
                  <a:srgbClr val="00B0F0"/>
                </a:solidFill>
                <a:latin typeface="Times New Roman" panose="02020603050405020304" pitchFamily="18" charset="0"/>
                <a:ea typeface="SimSun" panose="02010600030101010101" pitchFamily="2" charset="-122"/>
              </a:rPr>
              <a:t>Kiểm tra thường xuyên.</a:t>
            </a:r>
          </a:p>
          <a:p>
            <a:pPr algn="ctr">
              <a:lnSpc>
                <a:spcPct val="150000"/>
              </a:lnSpc>
            </a:pPr>
            <a:r>
              <a:rPr lang="en-US" sz="3600" b="1" kern="100" dirty="0">
                <a:solidFill>
                  <a:srgbClr val="00B0F0"/>
                </a:solidFill>
                <a:effectLst/>
                <a:latin typeface="Times New Roman" panose="02020603050405020304" pitchFamily="18" charset="0"/>
                <a:ea typeface="SimSun" panose="02010600030101010101" pitchFamily="2" charset="-122"/>
              </a:rPr>
              <a:t>Môn: Ngữ văn</a:t>
            </a:r>
          </a:p>
          <a:p>
            <a:pPr algn="ctr">
              <a:lnSpc>
                <a:spcPct val="150000"/>
              </a:lnSpc>
            </a:pPr>
            <a:endParaRPr lang="en-US" sz="3600" b="1" kern="100" dirty="0">
              <a:solidFill>
                <a:srgbClr val="00B0F0"/>
              </a:solidFill>
              <a:latin typeface="Times New Roman" panose="02020603050405020304" pitchFamily="18" charset="0"/>
              <a:ea typeface="SimSun" panose="02010600030101010101" pitchFamily="2" charset="-122"/>
            </a:endParaRPr>
          </a:p>
          <a:p>
            <a:pPr algn="ctr">
              <a:lnSpc>
                <a:spcPct val="150000"/>
              </a:lnSpc>
            </a:pPr>
            <a:endParaRPr lang="en-US" sz="3600" b="1" kern="100" dirty="0">
              <a:solidFill>
                <a:srgbClr val="00B0F0"/>
              </a:solidFill>
              <a:effectLst/>
              <a:latin typeface="Times New Roman" panose="02020603050405020304" pitchFamily="18" charset="0"/>
              <a:ea typeface="SimSun" panose="02010600030101010101" pitchFamily="2" charset="-122"/>
            </a:endParaRPr>
          </a:p>
          <a:p>
            <a:pPr algn="ctr">
              <a:lnSpc>
                <a:spcPct val="150000"/>
              </a:lnSpc>
            </a:pPr>
            <a:endParaRPr lang="en-US" sz="3600" b="1" kern="100" dirty="0">
              <a:solidFill>
                <a:srgbClr val="00B0F0"/>
              </a:solidFill>
              <a:latin typeface="Times New Roman" panose="02020603050405020304" pitchFamily="18" charset="0"/>
              <a:ea typeface="SimSun" panose="02010600030101010101" pitchFamily="2" charset="-122"/>
            </a:endParaRPr>
          </a:p>
          <a:p>
            <a:pPr algn="ctr">
              <a:lnSpc>
                <a:spcPct val="150000"/>
              </a:lnSpc>
            </a:pPr>
            <a:endParaRPr lang="en-US" sz="3600" b="1" kern="100" dirty="0">
              <a:solidFill>
                <a:srgbClr val="00B0F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807116758"/>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311" y="-82392"/>
            <a:ext cx="12192000" cy="6858000"/>
          </a:xfrm>
          <a:prstGeom prst="rect">
            <a:avLst/>
          </a:prstGeom>
        </p:spPr>
      </p:pic>
      <p:sp>
        <p:nvSpPr>
          <p:cNvPr id="3" name="Cloud Callout 2"/>
          <p:cNvSpPr/>
          <p:nvPr/>
        </p:nvSpPr>
        <p:spPr>
          <a:xfrm>
            <a:off x="2431193" y="864641"/>
            <a:ext cx="6091918" cy="27495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kern="100">
                <a:solidFill>
                  <a:srgbClr val="000000"/>
                </a:solidFill>
                <a:latin typeface="Times New Roman" panose="02020603050405020304" pitchFamily="18" charset="0"/>
                <a:ea typeface="SimSun" panose="02010600030101010101" pitchFamily="2" charset="-122"/>
              </a:rPr>
              <a:t>Tại sao hội thi thể thao trong nhà trường phổ thông lại mang tên Hội khỏe Phù Đổng?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4" name="Rectangle 3"/>
          <p:cNvSpPr/>
          <p:nvPr/>
        </p:nvSpPr>
        <p:spPr>
          <a:xfrm>
            <a:off x="2009422" y="391953"/>
            <a:ext cx="6096000" cy="5909310"/>
          </a:xfrm>
          <a:prstGeom prst="rect">
            <a:avLst/>
          </a:prstGeom>
        </p:spPr>
        <p:txBody>
          <a:bodyPr>
            <a:spAutoFit/>
          </a:bodyPr>
          <a:lstStyle/>
          <a:p>
            <a:pPr algn="just">
              <a:lnSpc>
                <a:spcPct val="150000"/>
              </a:lnSpc>
            </a:pPr>
            <a:r>
              <a:rPr lang="en-US" sz="3600" kern="100" dirty="0">
                <a:latin typeface="Times New Roman" panose="02020603050405020304" pitchFamily="18" charset="0"/>
                <a:ea typeface="SimSun" panose="02010600030101010101" pitchFamily="2" charset="-122"/>
              </a:rPr>
              <a:t>Vì đây là hội thi dành cho lứa tuổi thiếu niên, những người cùng lứa tuổi với Gióng. Hội thi muốn nhắc nhở thiếu niên theo gương Gióng có sức khỏe để học tập và lao động tốt, góp phần bảo vệ Tổ Quốc.</a:t>
            </a:r>
            <a:endParaRPr lang="en-US" sz="36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963466132"/>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109534" y="1840012"/>
            <a:ext cx="10602070"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Trồng tre giúp Gióng đánh giặc</a:t>
            </a:r>
            <a:endParaRPr lang="en-US" sz="6000" b="1">
              <a:solidFill>
                <a:srgbClr val="FF0000"/>
              </a:solidFill>
            </a:endParaRPr>
          </a:p>
        </p:txBody>
      </p:sp>
      <p:sp>
        <p:nvSpPr>
          <p:cNvPr id="3" name="Rectangle 2"/>
          <p:cNvSpPr/>
          <p:nvPr/>
        </p:nvSpPr>
        <p:spPr>
          <a:xfrm>
            <a:off x="4208197" y="468749"/>
            <a:ext cx="4176143" cy="1015663"/>
          </a:xfrm>
          <a:prstGeom prst="rect">
            <a:avLst/>
          </a:prstGeom>
        </p:spPr>
        <p:txBody>
          <a:bodyPr wrap="none">
            <a:spAutoFit/>
          </a:bodyPr>
          <a:lstStyle/>
          <a:p>
            <a:r>
              <a:rPr lang="en-US" sz="1400" kern="100">
                <a:solidFill>
                  <a:srgbClr val="000000"/>
                </a:solidFill>
                <a:latin typeface="Times New Roman" panose="02020603050405020304" pitchFamily="18" charset="0"/>
                <a:ea typeface="SimSun" panose="02010600030101010101" pitchFamily="2" charset="-122"/>
              </a:rPr>
              <a:t>“</a:t>
            </a:r>
            <a:r>
              <a:rPr lang="en-US" sz="6000" b="1" kern="100">
                <a:solidFill>
                  <a:srgbClr val="FF0000"/>
                </a:solidFill>
                <a:latin typeface="Times New Roman" panose="02020603050405020304" pitchFamily="18" charset="0"/>
                <a:ea typeface="SimSun" panose="02010600030101010101" pitchFamily="2" charset="-122"/>
              </a:rPr>
              <a:t>TRÒ CHƠI</a:t>
            </a:r>
            <a:endParaRPr lang="en-US" sz="6000" b="1">
              <a:solidFill>
                <a:srgbClr val="FF0000"/>
              </a:solidFill>
            </a:endParaRPr>
          </a:p>
        </p:txBody>
      </p:sp>
    </p:spTree>
    <p:extLst>
      <p:ext uri="{BB962C8B-B14F-4D97-AF65-F5344CB8AC3E}">
        <p14:creationId xmlns:p14="http://schemas.microsoft.com/office/powerpoint/2010/main" val="10677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11111E-6 L -1.25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gtEl>
                                        <p:attrNameLst>
                                          <p:attrName>ppt_x</p:attrName>
                                          <p:attrName>ppt_y</p:attrName>
                                        </p:attrNameLst>
                                      </p:cBhvr>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9"/>
            <a:ext cx="12276467" cy="6890056"/>
            <a:chOff x="-38706" y="6044"/>
            <a:chExt cx="12280908" cy="6890056"/>
          </a:xfrm>
        </p:grpSpPr>
        <p:pic>
          <p:nvPicPr>
            <p:cNvPr id="54" name="Picture 5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8" cstate="print">
              <a:extLst>
                <a:ext uri="{BEBA8EAE-BF5A-486C-A8C5-ECC9F3942E4B}">
                  <a14:imgProps xmlns:a14="http://schemas.microsoft.com/office/drawing/2010/main">
                    <a14:imgLayer r:embed="rId7">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204" y="4922610"/>
            <a:ext cx="1109167" cy="114005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4224110"/>
            <a:ext cx="1095819" cy="114005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3525609"/>
            <a:ext cx="1084790" cy="1140051"/>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2754" y="2827109"/>
            <a:ext cx="1095819" cy="1140051"/>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702" y="2095896"/>
            <a:ext cx="1109167" cy="1140051"/>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1397396"/>
            <a:ext cx="1095819"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7096" y="698895"/>
            <a:ext cx="1084790" cy="114005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60857" y="395"/>
            <a:ext cx="1095819" cy="1140051"/>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7973" y="4927146"/>
            <a:ext cx="1109167" cy="114005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4228646"/>
            <a:ext cx="1095819" cy="114005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3530145"/>
            <a:ext cx="1084790" cy="1140051"/>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62410" y="2831645"/>
            <a:ext cx="1095819" cy="1140051"/>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6469" y="2100432"/>
            <a:ext cx="1109167" cy="114005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1401932"/>
            <a:ext cx="1095819" cy="1140051"/>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6865" y="703430"/>
            <a:ext cx="1084790" cy="1140051"/>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50625" y="4931"/>
            <a:ext cx="1095819" cy="1140051"/>
          </a:xfrm>
          <a:prstGeom prst="rect">
            <a:avLst/>
          </a:prstGeom>
        </p:spPr>
      </p:pic>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4739" y="4960569"/>
            <a:ext cx="1109167" cy="1140051"/>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4262069"/>
            <a:ext cx="1095819" cy="11400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40" y="3563568"/>
            <a:ext cx="1084790" cy="1140051"/>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39289" y="2865068"/>
            <a:ext cx="1095819" cy="1140051"/>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3237" y="2133855"/>
            <a:ext cx="1109167" cy="1140051"/>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1435355"/>
            <a:ext cx="1095819" cy="1140051"/>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631" y="736854"/>
            <a:ext cx="1084790" cy="1140051"/>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027392" y="38353"/>
            <a:ext cx="1095819" cy="1140051"/>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0970" y="4927146"/>
            <a:ext cx="1109167" cy="1140051"/>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4228646"/>
            <a:ext cx="1095819" cy="1140051"/>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1" y="3530145"/>
            <a:ext cx="1084790" cy="1140051"/>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305520" y="2831645"/>
            <a:ext cx="1095819" cy="1140051"/>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9468" y="2100432"/>
            <a:ext cx="1109167" cy="1140051"/>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1401932"/>
            <a:ext cx="1095819" cy="1140051"/>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9862" y="703430"/>
            <a:ext cx="1084790" cy="1140051"/>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293623" y="4931"/>
            <a:ext cx="1095819" cy="1140051"/>
          </a:xfrm>
          <a:prstGeom prst="rect">
            <a:avLst/>
          </a:prstGeom>
        </p:spPr>
      </p:pic>
      <p:sp>
        <p:nvSpPr>
          <p:cNvPr id="71" name="Rectangle 70"/>
          <p:cNvSpPr/>
          <p:nvPr/>
        </p:nvSpPr>
        <p:spPr>
          <a:xfrm>
            <a:off x="286316" y="2005692"/>
            <a:ext cx="11589220" cy="1015512"/>
          </a:xfrm>
          <a:prstGeom prst="rect">
            <a:avLst/>
          </a:prstGeom>
          <a:noFill/>
        </p:spPr>
        <p:txBody>
          <a:bodyPr wrap="none" lIns="91419" tIns="45709" rIns="91419" bIns="4570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4217"/>
            <a:r>
              <a:rPr lang="en-US" sz="5999" b="1">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Trồng tre giúp Gióng đánh giặc</a:t>
            </a:r>
          </a:p>
        </p:txBody>
      </p:sp>
    </p:spTree>
    <p:extLst>
      <p:ext uri="{BB962C8B-B14F-4D97-AF65-F5344CB8AC3E}">
        <p14:creationId xmlns:p14="http://schemas.microsoft.com/office/powerpoint/2010/main" val="1149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8890" y="-30588"/>
            <a:ext cx="12276467" cy="6890056"/>
            <a:chOff x="-38706" y="6044"/>
            <a:chExt cx="12280908" cy="6890056"/>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9" cstate="print">
              <a:extLst>
                <a:ext uri="{BEBA8EAE-BF5A-486C-A8C5-ECC9F3942E4B}">
                  <a14:imgProps xmlns:a14="http://schemas.microsoft.com/office/drawing/2010/main">
                    <a14:imgLayer r:embed="rId8">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8204" y="4375313"/>
            <a:ext cx="1109167" cy="168695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81795" y="3311206"/>
            <a:ext cx="1095819" cy="1686954"/>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4569" y="2247490"/>
            <a:ext cx="1084790" cy="1686954"/>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7145" y="1173328"/>
            <a:ext cx="1095819" cy="168695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0074" y="109588"/>
            <a:ext cx="1109167" cy="1686954"/>
          </a:xfrm>
          <a:prstGeom prst="rect">
            <a:avLst/>
          </a:prstGeom>
        </p:spPr>
      </p:pic>
      <p:sp>
        <p:nvSpPr>
          <p:cNvPr id="24" name="Rectangle 23"/>
          <p:cNvSpPr/>
          <p:nvPr/>
        </p:nvSpPr>
        <p:spPr>
          <a:xfrm>
            <a:off x="872359" y="6062267"/>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7973" y="4379849"/>
            <a:ext cx="1109167" cy="168695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74919" y="3326677"/>
            <a:ext cx="1095819" cy="1686954"/>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6730" y="2274464"/>
            <a:ext cx="1084790" cy="168695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861063" y="1217841"/>
            <a:ext cx="1095819" cy="168695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2910" y="159900"/>
            <a:ext cx="1109167" cy="1686954"/>
          </a:xfrm>
          <a:prstGeom prst="rect">
            <a:avLst/>
          </a:prstGeom>
        </p:spPr>
      </p:pic>
      <p:sp>
        <p:nvSpPr>
          <p:cNvPr id="33" name="Rectangle 32"/>
          <p:cNvSpPr/>
          <p:nvPr/>
        </p:nvSpPr>
        <p:spPr>
          <a:xfrm>
            <a:off x="3862128"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4739" y="4413272"/>
            <a:ext cx="1109167" cy="168695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51559" y="3368374"/>
            <a:ext cx="1095819" cy="1686954"/>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55174" y="2300507"/>
            <a:ext cx="1084790" cy="1686954"/>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042847" y="1246869"/>
            <a:ext cx="1095819" cy="1686954"/>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9113" y="193516"/>
            <a:ext cx="1109167" cy="1686954"/>
          </a:xfrm>
          <a:prstGeom prst="rect">
            <a:avLst/>
          </a:prstGeom>
        </p:spPr>
      </p:pic>
      <p:sp>
        <p:nvSpPr>
          <p:cNvPr id="42" name="Rectangle 41"/>
          <p:cNvSpPr/>
          <p:nvPr/>
        </p:nvSpPr>
        <p:spPr>
          <a:xfrm>
            <a:off x="7038895" y="6100225"/>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0970" y="4379849"/>
            <a:ext cx="1109167" cy="1686954"/>
          </a:xfrm>
          <a:prstGeom prst="rect">
            <a:avLst/>
          </a:prstGeom>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23638" y="3324011"/>
            <a:ext cx="1095819" cy="1686954"/>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33360" y="2279947"/>
            <a:ext cx="1084790" cy="1686954"/>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05517" y="1215097"/>
            <a:ext cx="1095819" cy="1686954"/>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8535" y="193219"/>
            <a:ext cx="1109167" cy="1686954"/>
          </a:xfrm>
          <a:prstGeom prst="rect">
            <a:avLst/>
          </a:prstGeom>
        </p:spPr>
      </p:pic>
      <p:sp>
        <p:nvSpPr>
          <p:cNvPr id="51" name="Rectangle 50"/>
          <p:cNvSpPr/>
          <p:nvPr/>
        </p:nvSpPr>
        <p:spPr>
          <a:xfrm>
            <a:off x="10305126" y="6066803"/>
            <a:ext cx="1625012" cy="628820"/>
          </a:xfrm>
          <a:prstGeom prst="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a:solidFill>
                  <a:srgbClr val="FF0000"/>
                </a:solidFill>
                <a:latin typeface="Calibri"/>
              </a:rPr>
              <a:t>Khắc nhập</a:t>
            </a:r>
          </a:p>
        </p:txBody>
      </p:sp>
      <p:sp>
        <p:nvSpPr>
          <p:cNvPr id="66" name="Oval 65">
            <a:hlinkClick r:id="rId12" action="ppaction://hlinksldjump"/>
          </p:cNvPr>
          <p:cNvSpPr/>
          <p:nvPr/>
        </p:nvSpPr>
        <p:spPr>
          <a:xfrm>
            <a:off x="172221" y="1570246"/>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67" name="Oval 66">
            <a:hlinkClick r:id="rId13" action="ppaction://hlinksldjump"/>
          </p:cNvPr>
          <p:cNvSpPr/>
          <p:nvPr/>
        </p:nvSpPr>
        <p:spPr>
          <a:xfrm>
            <a:off x="156910" y="21987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68" name="Oval 67">
            <a:hlinkClick r:id="rId14" action="ppaction://hlinksldjump"/>
          </p:cNvPr>
          <p:cNvSpPr/>
          <p:nvPr/>
        </p:nvSpPr>
        <p:spPr>
          <a:xfrm>
            <a:off x="129172" y="286064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69" name="Oval 68">
            <a:hlinkClick r:id="rId15" action="ppaction://hlinksldjump"/>
          </p:cNvPr>
          <p:cNvSpPr/>
          <p:nvPr/>
        </p:nvSpPr>
        <p:spPr>
          <a:xfrm>
            <a:off x="129172" y="35225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70" name="Oval 69">
            <a:hlinkClick r:id="rId16" action="ppaction://hlinksldjump"/>
          </p:cNvPr>
          <p:cNvSpPr/>
          <p:nvPr/>
        </p:nvSpPr>
        <p:spPr>
          <a:xfrm>
            <a:off x="125306" y="4241238"/>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74" name="Oval 73">
            <a:hlinkClick r:id="rId17" action="ppaction://hlinksldjump"/>
          </p:cNvPr>
          <p:cNvSpPr/>
          <p:nvPr/>
        </p:nvSpPr>
        <p:spPr>
          <a:xfrm>
            <a:off x="3080653" y="1548991"/>
            <a:ext cx="551153" cy="600109"/>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1</a:t>
            </a:r>
          </a:p>
        </p:txBody>
      </p:sp>
      <p:sp>
        <p:nvSpPr>
          <p:cNvPr id="75" name="Oval 74">
            <a:hlinkClick r:id="rId18" action="ppaction://hlinksldjump"/>
          </p:cNvPr>
          <p:cNvSpPr/>
          <p:nvPr/>
        </p:nvSpPr>
        <p:spPr>
          <a:xfrm>
            <a:off x="3065341"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2</a:t>
            </a:r>
          </a:p>
        </p:txBody>
      </p:sp>
      <p:sp>
        <p:nvSpPr>
          <p:cNvPr id="76" name="Oval 75">
            <a:hlinkClick r:id="rId19" action="ppaction://hlinksldjump"/>
          </p:cNvPr>
          <p:cNvSpPr/>
          <p:nvPr/>
        </p:nvSpPr>
        <p:spPr>
          <a:xfrm>
            <a:off x="3037604"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3</a:t>
            </a:r>
          </a:p>
        </p:txBody>
      </p:sp>
      <p:sp>
        <p:nvSpPr>
          <p:cNvPr id="77" name="Oval 76">
            <a:hlinkClick r:id="rId20" action="ppaction://hlinksldjump"/>
          </p:cNvPr>
          <p:cNvSpPr/>
          <p:nvPr/>
        </p:nvSpPr>
        <p:spPr>
          <a:xfrm>
            <a:off x="3037604"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endParaRPr lang="en-US" sz="4399" dirty="0">
              <a:solidFill>
                <a:srgbClr val="FF0000"/>
              </a:solidFill>
              <a:latin typeface="Calibri"/>
            </a:endParaRPr>
          </a:p>
        </p:txBody>
      </p:sp>
      <p:sp>
        <p:nvSpPr>
          <p:cNvPr id="78" name="Oval 77">
            <a:hlinkClick r:id="rId21" action="ppaction://hlinksldjump"/>
          </p:cNvPr>
          <p:cNvSpPr/>
          <p:nvPr/>
        </p:nvSpPr>
        <p:spPr>
          <a:xfrm>
            <a:off x="3033738"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dirty="0">
                <a:solidFill>
                  <a:srgbClr val="FF0000"/>
                </a:solidFill>
                <a:latin typeface="Calibri"/>
              </a:rPr>
              <a:t>5</a:t>
            </a:r>
          </a:p>
        </p:txBody>
      </p:sp>
      <p:sp>
        <p:nvSpPr>
          <p:cNvPr id="82" name="Oval 81">
            <a:hlinkClick r:id="rId22" action="ppaction://hlinksldjump"/>
          </p:cNvPr>
          <p:cNvSpPr/>
          <p:nvPr/>
        </p:nvSpPr>
        <p:spPr>
          <a:xfrm>
            <a:off x="6176259" y="1603669"/>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83" name="Oval 82">
            <a:hlinkClick r:id="rId23" action="ppaction://hlinksldjump"/>
          </p:cNvPr>
          <p:cNvSpPr/>
          <p:nvPr/>
        </p:nvSpPr>
        <p:spPr>
          <a:xfrm>
            <a:off x="6160948" y="2232160"/>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84" name="Oval 83">
            <a:hlinkClick r:id="rId24" action="ppaction://hlinksldjump"/>
          </p:cNvPr>
          <p:cNvSpPr/>
          <p:nvPr/>
        </p:nvSpPr>
        <p:spPr>
          <a:xfrm>
            <a:off x="6133210" y="2894072"/>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85" name="Oval 84">
            <a:hlinkClick r:id="rId25" action="ppaction://hlinksldjump"/>
          </p:cNvPr>
          <p:cNvSpPr/>
          <p:nvPr/>
        </p:nvSpPr>
        <p:spPr>
          <a:xfrm>
            <a:off x="6133210" y="3555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86" name="Oval 85">
            <a:hlinkClick r:id="rId26" action="ppaction://hlinksldjump"/>
          </p:cNvPr>
          <p:cNvSpPr/>
          <p:nvPr/>
        </p:nvSpPr>
        <p:spPr>
          <a:xfrm>
            <a:off x="6129344" y="427466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sp>
        <p:nvSpPr>
          <p:cNvPr id="90" name="Oval 89">
            <a:hlinkClick r:id="rId27" action="ppaction://hlinksldjump"/>
          </p:cNvPr>
          <p:cNvSpPr/>
          <p:nvPr/>
        </p:nvSpPr>
        <p:spPr>
          <a:xfrm>
            <a:off x="9273145" y="1548991"/>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1</a:t>
            </a:r>
          </a:p>
        </p:txBody>
      </p:sp>
      <p:sp>
        <p:nvSpPr>
          <p:cNvPr id="91" name="Oval 90">
            <a:hlinkClick r:id="rId28" action="ppaction://hlinksldjump"/>
          </p:cNvPr>
          <p:cNvSpPr/>
          <p:nvPr/>
        </p:nvSpPr>
        <p:spPr>
          <a:xfrm>
            <a:off x="9257834" y="21774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2</a:t>
            </a:r>
          </a:p>
        </p:txBody>
      </p:sp>
      <p:sp>
        <p:nvSpPr>
          <p:cNvPr id="92" name="Oval 91">
            <a:hlinkClick r:id="rId29" action="ppaction://hlinksldjump"/>
          </p:cNvPr>
          <p:cNvSpPr/>
          <p:nvPr/>
        </p:nvSpPr>
        <p:spPr>
          <a:xfrm>
            <a:off x="9230096" y="2839394"/>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3</a:t>
            </a:r>
          </a:p>
        </p:txBody>
      </p:sp>
      <p:sp>
        <p:nvSpPr>
          <p:cNvPr id="93" name="Oval 92">
            <a:hlinkClick r:id="rId30" action="ppaction://hlinksldjump"/>
          </p:cNvPr>
          <p:cNvSpPr/>
          <p:nvPr/>
        </p:nvSpPr>
        <p:spPr>
          <a:xfrm>
            <a:off x="9230096" y="3501305"/>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4</a:t>
            </a:r>
          </a:p>
        </p:txBody>
      </p:sp>
      <p:sp>
        <p:nvSpPr>
          <p:cNvPr id="94" name="Oval 93">
            <a:hlinkClick r:id="rId31" action="ppaction://hlinksldjump"/>
          </p:cNvPr>
          <p:cNvSpPr/>
          <p:nvPr/>
        </p:nvSpPr>
        <p:spPr>
          <a:xfrm>
            <a:off x="9226230" y="4219983"/>
            <a:ext cx="566465" cy="553791"/>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399">
                <a:solidFill>
                  <a:srgbClr val="FF0000"/>
                </a:solidFill>
                <a:latin typeface="Calibri"/>
              </a:rPr>
              <a:t>5</a:t>
            </a:r>
          </a:p>
        </p:txBody>
      </p:sp>
      <p:pic>
        <p:nvPicPr>
          <p:cNvPr id="71" name="Picture 11" descr="C:\Users\ADMIN\Desktop\Tai nguyen thiet ke tro choi\Bảng gỗ\Picture1 (2).png">
            <a:hlinkClick r:id="rId32" action="ppaction://hlinksldjump"/>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6998" t="-3713"/>
          <a:stretch/>
        </p:blipFill>
        <p:spPr bwMode="auto">
          <a:xfrm>
            <a:off x="11198736" y="-43842"/>
            <a:ext cx="991446" cy="59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1821" y="59672"/>
            <a:ext cx="990430" cy="3139321"/>
          </a:xfrm>
          <a:prstGeom prst="rect">
            <a:avLst/>
          </a:prstGeom>
        </p:spPr>
        <p:txBody>
          <a:bodyPr wrap="square">
            <a:spAutoFit/>
          </a:bodyPr>
          <a:lstStyle/>
          <a:p>
            <a:pPr algn="ctr" defTabSz="914217"/>
            <a:r>
              <a:rPr lang="en-US">
                <a:solidFill>
                  <a:srgbClr val="FF0000"/>
                </a:solidFill>
                <a:latin typeface="Calibri"/>
              </a:rPr>
              <a:t>Bấm vào mũi tên để chuyển đến slide cuối cùng (thoát khỏi trò chơi)</a:t>
            </a:r>
          </a:p>
        </p:txBody>
      </p:sp>
    </p:spTree>
    <p:extLst>
      <p:ext uri="{BB962C8B-B14F-4D97-AF65-F5344CB8AC3E}">
        <p14:creationId xmlns:p14="http://schemas.microsoft.com/office/powerpoint/2010/main" val="1921244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47"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1000"/>
                                        <p:tgtEl>
                                          <p:spTgt spid="34"/>
                                        </p:tgtEl>
                                      </p:cBhvr>
                                    </p:animEffect>
                                    <p:anim calcmode="lin" valueType="num">
                                      <p:cBhvr>
                                        <p:cTn id="80" dur="1000" fill="hold"/>
                                        <p:tgtEl>
                                          <p:spTgt spid="34"/>
                                        </p:tgtEl>
                                        <p:attrNameLst>
                                          <p:attrName>ppt_x</p:attrName>
                                        </p:attrNameLst>
                                      </p:cBhvr>
                                      <p:tavLst>
                                        <p:tav tm="0">
                                          <p:val>
                                            <p:strVal val="#ppt_x"/>
                                          </p:val>
                                        </p:tav>
                                        <p:tav tm="100000">
                                          <p:val>
                                            <p:strVal val="#ppt_x"/>
                                          </p:val>
                                        </p:tav>
                                      </p:tavLst>
                                    </p:anim>
                                    <p:anim calcmode="lin" valueType="num">
                                      <p:cBhvr>
                                        <p:cTn id="81"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1000"/>
                                        <p:tgtEl>
                                          <p:spTgt spid="35"/>
                                        </p:tgtEl>
                                      </p:cBhvr>
                                    </p:animEffect>
                                    <p:anim calcmode="lin" valueType="num">
                                      <p:cBhvr>
                                        <p:cTn id="87" dur="1000" fill="hold"/>
                                        <p:tgtEl>
                                          <p:spTgt spid="35"/>
                                        </p:tgtEl>
                                        <p:attrNameLst>
                                          <p:attrName>ppt_x</p:attrName>
                                        </p:attrNameLst>
                                      </p:cBhvr>
                                      <p:tavLst>
                                        <p:tav tm="0">
                                          <p:val>
                                            <p:strVal val="#ppt_x"/>
                                          </p:val>
                                        </p:tav>
                                        <p:tav tm="100000">
                                          <p:val>
                                            <p:strVal val="#ppt_x"/>
                                          </p:val>
                                        </p:tav>
                                      </p:tavLst>
                                    </p:anim>
                                    <p:anim calcmode="lin" valueType="num">
                                      <p:cBhvr>
                                        <p:cTn id="88"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himes.wav"/>
                                        </p:tgtEl>
                                      </p:cMediaNode>
                                    </p:audio>
                                  </p:subTnLst>
                                </p:cTn>
                              </p:par>
                            </p:childTnLst>
                          </p:cTn>
                        </p:par>
                      </p:childTnLst>
                    </p:cTn>
                  </p:par>
                  <p:par>
                    <p:cTn id="96" fill="hold">
                      <p:stCondLst>
                        <p:cond delay="indefinite"/>
                      </p:stCondLst>
                      <p:childTnLst>
                        <p:par>
                          <p:cTn id="97" fill="hold">
                            <p:stCondLst>
                              <p:cond delay="0"/>
                            </p:stCondLst>
                            <p:childTnLst>
                              <p:par>
                                <p:cTn id="98" presetID="47" presetClass="entr" presetSubtype="0"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chimes.wav"/>
                                        </p:tgtEl>
                                      </p:cMediaNode>
                                    </p:audio>
                                  </p:subTnLst>
                                </p:cTn>
                              </p:par>
                            </p:childTnLst>
                          </p:cTn>
                        </p:par>
                      </p:childTnLst>
                    </p:cTn>
                  </p:par>
                  <p:par>
                    <p:cTn id="103" fill="hold">
                      <p:stCondLst>
                        <p:cond delay="indefinite"/>
                      </p:stCondLst>
                      <p:childTnLst>
                        <p:par>
                          <p:cTn id="104" fill="hold">
                            <p:stCondLst>
                              <p:cond delay="0"/>
                            </p:stCondLst>
                            <p:childTnLst>
                              <p:par>
                                <p:cTn id="105" presetID="47" presetClass="entr" presetSubtype="0"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1000"/>
                                        <p:tgtEl>
                                          <p:spTgt spid="38"/>
                                        </p:tgtEl>
                                      </p:cBhvr>
                                    </p:animEffect>
                                    <p:anim calcmode="lin" valueType="num">
                                      <p:cBhvr>
                                        <p:cTn id="108" dur="1000" fill="hold"/>
                                        <p:tgtEl>
                                          <p:spTgt spid="38"/>
                                        </p:tgtEl>
                                        <p:attrNameLst>
                                          <p:attrName>ppt_x</p:attrName>
                                        </p:attrNameLst>
                                      </p:cBhvr>
                                      <p:tavLst>
                                        <p:tav tm="0">
                                          <p:val>
                                            <p:strVal val="#ppt_x"/>
                                          </p:val>
                                        </p:tav>
                                        <p:tav tm="100000">
                                          <p:val>
                                            <p:strVal val="#ppt_x"/>
                                          </p:val>
                                        </p:tav>
                                      </p:tavLst>
                                    </p:anim>
                                    <p:anim calcmode="lin" valueType="num">
                                      <p:cBhvr>
                                        <p:cTn id="109"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2"/>
                  </p:tgtEl>
                </p:cond>
              </p:nextCondLst>
            </p:seq>
            <p:seq concurrent="1" nextAc="seek">
              <p:cTn id="110" restart="whenNotActive" fill="hold" evtFilter="cancelBubble" nodeType="interactiveSeq">
                <p:stCondLst>
                  <p:cond evt="onClick" delay="0">
                    <p:tgtEl>
                      <p:spTgt spid="51"/>
                    </p:tgtEl>
                  </p:cond>
                </p:stCondLst>
                <p:endSync evt="end" delay="0">
                  <p:rtn val="all"/>
                </p:endSync>
                <p:childTnLst>
                  <p:par>
                    <p:cTn id="111" fill="hold">
                      <p:stCondLst>
                        <p:cond delay="0"/>
                      </p:stCondLst>
                      <p:childTnLst>
                        <p:par>
                          <p:cTn id="112" fill="hold">
                            <p:stCondLst>
                              <p:cond delay="0"/>
                            </p:stCondLst>
                            <p:childTnLst>
                              <p:par>
                                <p:cTn id="113" presetID="47"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nodeType="click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1000"/>
                                        <p:tgtEl>
                                          <p:spTgt spid="44"/>
                                        </p:tgtEl>
                                      </p:cBhvr>
                                    </p:animEffect>
                                    <p:anim calcmode="lin" valueType="num">
                                      <p:cBhvr>
                                        <p:cTn id="123" dur="1000" fill="hold"/>
                                        <p:tgtEl>
                                          <p:spTgt spid="44"/>
                                        </p:tgtEl>
                                        <p:attrNameLst>
                                          <p:attrName>ppt_x</p:attrName>
                                        </p:attrNameLst>
                                      </p:cBhvr>
                                      <p:tavLst>
                                        <p:tav tm="0">
                                          <p:val>
                                            <p:strVal val="#ppt_x"/>
                                          </p:val>
                                        </p:tav>
                                        <p:tav tm="100000">
                                          <p:val>
                                            <p:strVal val="#ppt_x"/>
                                          </p:val>
                                        </p:tav>
                                      </p:tavLst>
                                    </p:anim>
                                    <p:anim calcmode="lin" valueType="num">
                                      <p:cBhvr>
                                        <p:cTn id="124"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2" name="chimes.wav"/>
                                        </p:tgtEl>
                                      </p:cMediaNode>
                                    </p:audio>
                                  </p:sub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45"/>
                                        </p:tgtEl>
                                        <p:attrNameLst>
                                          <p:attrName>style.visibility</p:attrName>
                                        </p:attrNameLst>
                                      </p:cBhvr>
                                      <p:to>
                                        <p:strVal val="visible"/>
                                      </p:to>
                                    </p:set>
                                    <p:animEffect transition="in" filter="fade">
                                      <p:cBhvr>
                                        <p:cTn id="129" dur="1000"/>
                                        <p:tgtEl>
                                          <p:spTgt spid="45"/>
                                        </p:tgtEl>
                                      </p:cBhvr>
                                    </p:animEffect>
                                    <p:anim calcmode="lin" valueType="num">
                                      <p:cBhvr>
                                        <p:cTn id="130" dur="1000" fill="hold"/>
                                        <p:tgtEl>
                                          <p:spTgt spid="45"/>
                                        </p:tgtEl>
                                        <p:attrNameLst>
                                          <p:attrName>ppt_x</p:attrName>
                                        </p:attrNameLst>
                                      </p:cBhvr>
                                      <p:tavLst>
                                        <p:tav tm="0">
                                          <p:val>
                                            <p:strVal val="#ppt_x"/>
                                          </p:val>
                                        </p:tav>
                                        <p:tav tm="100000">
                                          <p:val>
                                            <p:strVal val="#ppt_x"/>
                                          </p:val>
                                        </p:tav>
                                      </p:tavLst>
                                    </p:anim>
                                    <p:anim calcmode="lin" valueType="num">
                                      <p:cBhvr>
                                        <p:cTn id="131"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2" name="chimes.wav"/>
                                        </p:tgtEl>
                                      </p:cMediaNode>
                                    </p:audio>
                                  </p:sub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nodeType="click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1000"/>
                                        <p:tgtEl>
                                          <p:spTgt spid="46"/>
                                        </p:tgtEl>
                                      </p:cBhvr>
                                    </p:animEffect>
                                    <p:anim calcmode="lin" valueType="num">
                                      <p:cBhvr>
                                        <p:cTn id="137" dur="1000" fill="hold"/>
                                        <p:tgtEl>
                                          <p:spTgt spid="46"/>
                                        </p:tgtEl>
                                        <p:attrNameLst>
                                          <p:attrName>ppt_x</p:attrName>
                                        </p:attrNameLst>
                                      </p:cBhvr>
                                      <p:tavLst>
                                        <p:tav tm="0">
                                          <p:val>
                                            <p:strVal val="#ppt_x"/>
                                          </p:val>
                                        </p:tav>
                                        <p:tav tm="100000">
                                          <p:val>
                                            <p:strVal val="#ppt_x"/>
                                          </p:val>
                                        </p:tav>
                                      </p:tavLst>
                                    </p:anim>
                                    <p:anim calcmode="lin" valueType="num">
                                      <p:cBhvr>
                                        <p:cTn id="138" dur="1000" fill="hold"/>
                                        <p:tgtEl>
                                          <p:spTgt spid="4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2" name="chimes.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nodeType="clickEffect">
                                  <p:stCondLst>
                                    <p:cond delay="0"/>
                                  </p:stCondLst>
                                  <p:childTnLst>
                                    <p:set>
                                      <p:cBhvr>
                                        <p:cTn id="142" dur="1" fill="hold">
                                          <p:stCondLst>
                                            <p:cond delay="0"/>
                                          </p:stCondLst>
                                        </p:cTn>
                                        <p:tgtEl>
                                          <p:spTgt spid="47"/>
                                        </p:tgtEl>
                                        <p:attrNameLst>
                                          <p:attrName>style.visibility</p:attrName>
                                        </p:attrNameLst>
                                      </p:cBhvr>
                                      <p:to>
                                        <p:strVal val="visible"/>
                                      </p:to>
                                    </p:set>
                                    <p:animEffect transition="in" filter="fade">
                                      <p:cBhvr>
                                        <p:cTn id="143" dur="1000"/>
                                        <p:tgtEl>
                                          <p:spTgt spid="47"/>
                                        </p:tgtEl>
                                      </p:cBhvr>
                                    </p:animEffect>
                                    <p:anim calcmode="lin" valueType="num">
                                      <p:cBhvr>
                                        <p:cTn id="144" dur="1000" fill="hold"/>
                                        <p:tgtEl>
                                          <p:spTgt spid="47"/>
                                        </p:tgtEl>
                                        <p:attrNameLst>
                                          <p:attrName>ppt_x</p:attrName>
                                        </p:attrNameLst>
                                      </p:cBhvr>
                                      <p:tavLst>
                                        <p:tav tm="0">
                                          <p:val>
                                            <p:strVal val="#ppt_x"/>
                                          </p:val>
                                        </p:tav>
                                        <p:tav tm="100000">
                                          <p:val>
                                            <p:strVal val="#ppt_x"/>
                                          </p:val>
                                        </p:tav>
                                      </p:tavLst>
                                    </p:anim>
                                    <p:anim calcmode="lin" valueType="num">
                                      <p:cBhvr>
                                        <p:cTn id="145"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51"/>
                  </p:tgtEl>
                </p:cond>
              </p:nextCondLst>
            </p:seq>
            <p:seq concurrent="1" nextAc="seek">
              <p:cTn id="146" restart="whenNotActive" fill="hold" evtFilter="cancelBubble" nodeType="interactiveSeq">
                <p:stCondLst>
                  <p:cond evt="onClick" delay="0">
                    <p:tgtEl>
                      <p:spTgt spid="6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56" restart="whenNotActive" fill="hold" evtFilter="cancelBubble" nodeType="interactiveSeq">
                <p:stCondLst>
                  <p:cond evt="onClick" delay="0">
                    <p:tgtEl>
                      <p:spTgt spid="68"/>
                    </p:tgtEl>
                  </p:cond>
                </p:stCondLst>
                <p:endSync evt="end" delay="0">
                  <p:rtn val="all"/>
                </p:endSync>
                <p:childTnLst>
                  <p:par>
                    <p:cTn id="157" fill="hold">
                      <p:stCondLst>
                        <p:cond delay="0"/>
                      </p:stCondLst>
                      <p:childTnLst>
                        <p:par>
                          <p:cTn id="158" fill="hold">
                            <p:stCondLst>
                              <p:cond delay="0"/>
                            </p:stCondLst>
                            <p:childTnLst>
                              <p:par>
                                <p:cTn id="159" presetID="1" presetClass="exit" presetSubtype="0" fill="hold" grpId="0" nodeType="clickEffect">
                                  <p:stCondLst>
                                    <p:cond delay="0"/>
                                  </p:stCondLst>
                                  <p:childTnLst>
                                    <p:set>
                                      <p:cBhvr>
                                        <p:cTn id="16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1" restart="whenNotActive" fill="hold" evtFilter="cancelBubble" nodeType="interactiveSeq">
                <p:stCondLst>
                  <p:cond evt="onClick" delay="0">
                    <p:tgtEl>
                      <p:spTgt spid="69"/>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66" restart="whenNotActive" fill="hold" evtFilter="cancelBubble" nodeType="interactiveSeq">
                <p:stCondLst>
                  <p:cond evt="onClick" delay="0">
                    <p:tgtEl>
                      <p:spTgt spid="70"/>
                    </p:tgtEl>
                  </p:cond>
                </p:stCondLst>
                <p:endSync evt="end" delay="0">
                  <p:rtn val="all"/>
                </p:endSync>
                <p:childTnLst>
                  <p:par>
                    <p:cTn id="167" fill="hold">
                      <p:stCondLst>
                        <p:cond delay="0"/>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1" restart="whenNotActive" fill="hold" evtFilter="cancelBubble" nodeType="interactiveSeq">
                <p:stCondLst>
                  <p:cond evt="onClick" delay="0">
                    <p:tgtEl>
                      <p:spTgt spid="74"/>
                    </p:tgtEl>
                  </p:cond>
                </p:stCondLst>
                <p:endSync evt="end" delay="0">
                  <p:rtn val="all"/>
                </p:endSync>
                <p:childTnLst>
                  <p:par>
                    <p:cTn id="172" fill="hold">
                      <p:stCondLst>
                        <p:cond delay="0"/>
                      </p:stCondLst>
                      <p:childTnLst>
                        <p:par>
                          <p:cTn id="173" fill="hold">
                            <p:stCondLst>
                              <p:cond delay="0"/>
                            </p:stCondLst>
                            <p:childTnLst>
                              <p:par>
                                <p:cTn id="174" presetID="1" presetClass="exit" presetSubtype="0" fill="hold" grpId="0" nodeType="clickEffect">
                                  <p:stCondLst>
                                    <p:cond delay="0"/>
                                  </p:stCondLst>
                                  <p:childTnLst>
                                    <p:set>
                                      <p:cBhvr>
                                        <p:cTn id="17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76" restart="whenNotActive" fill="hold" evtFilter="cancelBubble" nodeType="interactiveSeq">
                <p:stCondLst>
                  <p:cond evt="onClick" delay="0">
                    <p:tgtEl>
                      <p:spTgt spid="75"/>
                    </p:tgtEl>
                  </p:cond>
                </p:stCondLst>
                <p:endSync evt="end" delay="0">
                  <p:rtn val="all"/>
                </p:endSync>
                <p:childTnLst>
                  <p:par>
                    <p:cTn id="177" fill="hold">
                      <p:stCondLst>
                        <p:cond delay="0"/>
                      </p:stCondLst>
                      <p:childTnLst>
                        <p:par>
                          <p:cTn id="178" fill="hold">
                            <p:stCondLst>
                              <p:cond delay="0"/>
                            </p:stCondLst>
                            <p:childTnLst>
                              <p:par>
                                <p:cTn id="179" presetID="1" presetClass="exit" presetSubtype="0" fill="hold" grpId="0" nodeType="clickEffect">
                                  <p:stCondLst>
                                    <p:cond delay="0"/>
                                  </p:stCondLst>
                                  <p:childTnLst>
                                    <p:set>
                                      <p:cBhvr>
                                        <p:cTn id="180"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81" restart="whenNotActive" fill="hold" evtFilter="cancelBubble" nodeType="interactiveSeq">
                <p:stCondLst>
                  <p:cond evt="onClick" delay="0">
                    <p:tgtEl>
                      <p:spTgt spid="7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86" restart="whenNotActive" fill="hold" evtFilter="cancelBubble" nodeType="interactiveSeq">
                <p:stCondLst>
                  <p:cond evt="onClick" delay="0">
                    <p:tgtEl>
                      <p:spTgt spid="77"/>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91" restart="whenNotActive" fill="hold" evtFilter="cancelBubble" nodeType="interactiveSeq">
                <p:stCondLst>
                  <p:cond evt="onClick" delay="0">
                    <p:tgtEl>
                      <p:spTgt spid="78"/>
                    </p:tgtEl>
                  </p:cond>
                </p:stCondLst>
                <p:endSync evt="end" delay="0">
                  <p:rtn val="all"/>
                </p:endSync>
                <p:childTnLst>
                  <p:par>
                    <p:cTn id="192" fill="hold">
                      <p:stCondLst>
                        <p:cond delay="0"/>
                      </p:stCondLst>
                      <p:childTnLst>
                        <p:par>
                          <p:cTn id="193" fill="hold">
                            <p:stCondLst>
                              <p:cond delay="0"/>
                            </p:stCondLst>
                            <p:childTnLst>
                              <p:par>
                                <p:cTn id="194" presetID="1" presetClass="exit"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96" restart="whenNotActive" fill="hold" evtFilter="cancelBubble" nodeType="interactiveSeq">
                <p:stCondLst>
                  <p:cond evt="onClick" delay="0">
                    <p:tgtEl>
                      <p:spTgt spid="82"/>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201" restart="whenNotActive" fill="hold" evtFilter="cancelBubble" nodeType="interactiveSeq">
                <p:stCondLst>
                  <p:cond evt="onClick" delay="0">
                    <p:tgtEl>
                      <p:spTgt spid="83"/>
                    </p:tgtEl>
                  </p:cond>
                </p:stCondLst>
                <p:endSync evt="end" delay="0">
                  <p:rtn val="all"/>
                </p:endSync>
                <p:childTnLst>
                  <p:par>
                    <p:cTn id="202" fill="hold">
                      <p:stCondLst>
                        <p:cond delay="0"/>
                      </p:stCondLst>
                      <p:childTnLst>
                        <p:par>
                          <p:cTn id="203" fill="hold">
                            <p:stCondLst>
                              <p:cond delay="0"/>
                            </p:stCondLst>
                            <p:childTnLst>
                              <p:par>
                                <p:cTn id="204" presetID="1" presetClass="exit" presetSubtype="0" fill="hold" grpId="0" nodeType="clickEffect">
                                  <p:stCondLst>
                                    <p:cond delay="0"/>
                                  </p:stCondLst>
                                  <p:childTnLst>
                                    <p:set>
                                      <p:cBhvr>
                                        <p:cTn id="205"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206" restart="whenNotActive" fill="hold" evtFilter="cancelBubble" nodeType="interactiveSeq">
                <p:stCondLst>
                  <p:cond evt="onClick" delay="0">
                    <p:tgtEl>
                      <p:spTgt spid="84"/>
                    </p:tgtEl>
                  </p:cond>
                </p:stCondLst>
                <p:endSync evt="end" delay="0">
                  <p:rtn val="all"/>
                </p:endSync>
                <p:childTnLst>
                  <p:par>
                    <p:cTn id="207" fill="hold">
                      <p:stCondLst>
                        <p:cond delay="0"/>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11" restart="whenNotActive" fill="hold" evtFilter="cancelBubble" nodeType="interactiveSeq">
                <p:stCondLst>
                  <p:cond evt="onClick" delay="0">
                    <p:tgtEl>
                      <p:spTgt spid="85"/>
                    </p:tgtEl>
                  </p:cond>
                </p:stCondLst>
                <p:endSync evt="end" delay="0">
                  <p:rtn val="all"/>
                </p:endSync>
                <p:childTnLst>
                  <p:par>
                    <p:cTn id="212" fill="hold">
                      <p:stCondLst>
                        <p:cond delay="0"/>
                      </p:stCondLst>
                      <p:childTnLst>
                        <p:par>
                          <p:cTn id="213" fill="hold">
                            <p:stCondLst>
                              <p:cond delay="0"/>
                            </p:stCondLst>
                            <p:childTnLst>
                              <p:par>
                                <p:cTn id="214" presetID="1" presetClass="exit" presetSubtype="0" fill="hold" grpId="0" nodeType="clickEffect">
                                  <p:stCondLst>
                                    <p:cond delay="0"/>
                                  </p:stCondLst>
                                  <p:childTnLst>
                                    <p:set>
                                      <p:cBhvr>
                                        <p:cTn id="215"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16" restart="whenNotActive" fill="hold" evtFilter="cancelBubble" nodeType="interactiveSeq">
                <p:stCondLst>
                  <p:cond evt="onClick" delay="0">
                    <p:tgtEl>
                      <p:spTgt spid="86"/>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21" restart="whenNotActive" fill="hold" evtFilter="cancelBubble" nodeType="interactiveSeq">
                <p:stCondLst>
                  <p:cond evt="onClick" delay="0">
                    <p:tgtEl>
                      <p:spTgt spid="90"/>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26" restart="whenNotActive" fill="hold" evtFilter="cancelBubble" nodeType="interactiveSeq">
                <p:stCondLst>
                  <p:cond evt="onClick" delay="0">
                    <p:tgtEl>
                      <p:spTgt spid="91"/>
                    </p:tgtEl>
                  </p:cond>
                </p:stCondLst>
                <p:endSync evt="end" delay="0">
                  <p:rtn val="all"/>
                </p:endSync>
                <p:childTnLst>
                  <p:par>
                    <p:cTn id="227" fill="hold">
                      <p:stCondLst>
                        <p:cond delay="0"/>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31" restart="whenNotActive" fill="hold" evtFilter="cancelBubble" nodeType="interactiveSeq">
                <p:stCondLst>
                  <p:cond evt="onClick" delay="0">
                    <p:tgtEl>
                      <p:spTgt spid="92"/>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236" restart="whenNotActive" fill="hold" evtFilter="cancelBubble" nodeType="interactiveSeq">
                <p:stCondLst>
                  <p:cond evt="onClick" delay="0">
                    <p:tgtEl>
                      <p:spTgt spid="93"/>
                    </p:tgtEl>
                  </p:cond>
                </p:stCondLst>
                <p:endSync evt="end" delay="0">
                  <p:rtn val="all"/>
                </p:endSync>
                <p:childTnLst>
                  <p:par>
                    <p:cTn id="237" fill="hold">
                      <p:stCondLst>
                        <p:cond delay="0"/>
                      </p:stCondLst>
                      <p:childTnLst>
                        <p:par>
                          <p:cTn id="238" fill="hold">
                            <p:stCondLst>
                              <p:cond delay="0"/>
                            </p:stCondLst>
                            <p:childTnLst>
                              <p:par>
                                <p:cTn id="239" presetID="1" presetClass="exit" presetSubtype="0" fill="hold" grpId="0" nodeType="clickEffect">
                                  <p:stCondLst>
                                    <p:cond delay="0"/>
                                  </p:stCondLst>
                                  <p:childTnLst>
                                    <p:set>
                                      <p:cBhvr>
                                        <p:cTn id="240"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241" restart="whenNotActive" fill="hold" evtFilter="cancelBubble" nodeType="interactiveSeq">
                <p:stCondLst>
                  <p:cond evt="onClick" delay="0">
                    <p:tgtEl>
                      <p:spTgt spid="94"/>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grpId="0" nodeType="clickEffect">
                                  <p:stCondLst>
                                    <p:cond delay="0"/>
                                  </p:stCondLst>
                                  <p:childTnLst>
                                    <p:set>
                                      <p:cBhvr>
                                        <p:cTn id="245"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childTnLst>
        </p:cTn>
      </p:par>
    </p:tnLst>
    <p:bldLst>
      <p:bldP spid="66" grpId="0" animBg="1"/>
      <p:bldP spid="67" grpId="0" animBg="1"/>
      <p:bldP spid="68" grpId="0" animBg="1"/>
      <p:bldP spid="69" grpId="0" animBg="1"/>
      <p:bldP spid="70" grpId="0" animBg="1"/>
      <p:bldP spid="74" grpId="0" animBg="1"/>
      <p:bldP spid="75" grpId="0" animBg="1"/>
      <p:bldP spid="76" grpId="0" animBg="1"/>
      <p:bldP spid="77" grpId="0" animBg="1"/>
      <p:bldP spid="78" grpId="0" animBg="1"/>
      <p:bldP spid="82" grpId="0" animBg="1"/>
      <p:bldP spid="83" grpId="0" animBg="1"/>
      <p:bldP spid="84" grpId="0" animBg="1"/>
      <p:bldP spid="85" grpId="0" animBg="1"/>
      <p:bldP spid="86" grpId="0" animBg="1"/>
      <p:bldP spid="90" grpId="0" animBg="1"/>
      <p:bldP spid="91"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thánh</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gắn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liền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Sóc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Phù</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Đổng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chức</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UNESCO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phi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5" name="Snip Diagonal Corner Rectangle 4"/>
          <p:cNvSpPr/>
          <p:nvPr/>
        </p:nvSpPr>
        <p:spPr>
          <a:xfrm>
            <a:off x="2084832" y="2933079"/>
            <a:ext cx="8290560" cy="1505712"/>
          </a:xfrm>
          <a:prstGeom prst="snip2DiagRect">
            <a:avLst/>
          </a:prstGeom>
          <a:solidFill>
            <a:srgbClr val="00B0F0">
              <a:alpha val="75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Thánh Gióng</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10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3" y="-268342"/>
            <a:ext cx="13442403" cy="4191001"/>
          </a:xfrm>
          <a:prstGeom prst="rect">
            <a:avLst/>
          </a:prstGeom>
        </p:spPr>
      </p:pic>
      <p:sp>
        <p:nvSpPr>
          <p:cNvPr id="99" name="TextBox 98"/>
          <p:cNvSpPr txBox="1"/>
          <p:nvPr/>
        </p:nvSpPr>
        <p:spPr>
          <a:xfrm>
            <a:off x="1841500" y="673264"/>
            <a:ext cx="7913238" cy="175394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rPr>
              <a:t>Câu 1. Nhân vật Thánh Gióng trong truyện Thánh Gióng theo tương truyền xuất hiện vào đời Hùng Vương thứ mấy?</a:t>
            </a:r>
            <a:endParaRPr lang="vi-VN" sz="3599" dirty="0">
              <a:solidFill>
                <a:srgbClr val="0000FF"/>
              </a:solidFill>
              <a:latin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7" y="59737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321"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tám</a:t>
            </a:r>
            <a:r>
              <a:rPr lang="en-US"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sáu.</a:t>
            </a:r>
            <a:endParaRPr lang="en-US" sz="3599" dirty="0">
              <a:solidFill>
                <a:srgbClr val="008000"/>
              </a:solidFill>
              <a:latin typeface="Times New Roman" pitchFamily="18" charset="0"/>
              <a:cs typeface="Times New Roman" pitchFamily="18" charset="0"/>
            </a:endParaRPr>
          </a:p>
        </p:txBody>
      </p:sp>
      <p:sp>
        <p:nvSpPr>
          <p:cNvPr id="22" name="Rounded Rectangle 21"/>
          <p:cNvSpPr/>
          <p:nvPr/>
        </p:nvSpPr>
        <p:spPr>
          <a:xfrm>
            <a:off x="979934" y="5126324"/>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sáu.</a:t>
            </a:r>
            <a:endParaRPr lang="en-US" sz="3599" dirty="0">
              <a:solidFill>
                <a:srgbClr val="008000"/>
              </a:solidFill>
              <a:latin typeface="Times New Roman" pitchFamily="18" charset="0"/>
              <a:cs typeface="Times New Roman" pitchFamily="18" charset="0"/>
            </a:endParaRPr>
          </a:p>
        </p:txBody>
      </p:sp>
      <p:sp>
        <p:nvSpPr>
          <p:cNvPr id="23" name="Rounded Rectangle 22"/>
          <p:cNvSpPr/>
          <p:nvPr/>
        </p:nvSpPr>
        <p:spPr>
          <a:xfrm>
            <a:off x="6359276" y="5118048"/>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Đời Hùng Vương thứ mười tám.</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600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08" y="-268347"/>
            <a:ext cx="13442403" cy="4191001"/>
          </a:xfrm>
          <a:prstGeom prst="rect">
            <a:avLst/>
          </a:prstGeom>
        </p:spPr>
      </p:pic>
      <p:sp>
        <p:nvSpPr>
          <p:cNvPr id="99" name="TextBox 98"/>
          <p:cNvSpPr txBox="1"/>
          <p:nvPr/>
        </p:nvSpPr>
        <p:spPr>
          <a:xfrm>
            <a:off x="1714501" y="897811"/>
            <a:ext cx="8915637" cy="1200072"/>
          </a:xfrm>
          <a:prstGeom prst="rect">
            <a:avLst/>
          </a:prstGeom>
          <a:noFill/>
        </p:spPr>
        <p:txBody>
          <a:bodyPr wrap="square" rtlCol="0">
            <a:spAutoFit/>
          </a:bodyPr>
          <a:lstStyle/>
          <a:p>
            <a:pPr defTabSz="914217"/>
            <a:r>
              <a:rPr lang="vi-VN" sz="3599">
                <a:solidFill>
                  <a:srgbClr val="0000FF"/>
                </a:solidFill>
              </a:rPr>
              <a:t>Câu 2. Trong truyện Th</a:t>
            </a:r>
            <a:r>
              <a:rPr lang="en-US" sz="3599">
                <a:solidFill>
                  <a:srgbClr val="0000FF"/>
                </a:solidFill>
              </a:rPr>
              <a:t>á</a:t>
            </a:r>
            <a:r>
              <a:rPr lang="vi-VN" sz="3599">
                <a:solidFill>
                  <a:srgbClr val="0000FF"/>
                </a:solidFill>
              </a:rPr>
              <a:t>nh Gióng, cha mẹ Thánh Gióng là người thế nào?</a:t>
            </a:r>
            <a:endParaRPr lang="vi-VN" sz="3599" dirty="0">
              <a:solidFill>
                <a:srgbClr val="0000FF"/>
              </a:solidFill>
              <a:latin typeface="Arial" panose="020B0604020202020204" pitchFamily="34" charset="0"/>
            </a:endParaRPr>
          </a:p>
        </p:txBody>
      </p:sp>
      <p:sp>
        <p:nvSpPr>
          <p:cNvPr id="102" name="Rounded Rectangle 101"/>
          <p:cNvSpPr/>
          <p:nvPr/>
        </p:nvSpPr>
        <p:spPr>
          <a:xfrm>
            <a:off x="6280329" y="5044266"/>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nhân hậu và có nhiều con.</a:t>
            </a:r>
            <a:endParaRPr lang="en-US" sz="3599" dirty="0">
              <a:solidFill>
                <a:srgbClr val="008000"/>
              </a:solidFill>
              <a:latin typeface="Times New Roman" pitchFamily="18" charset="0"/>
              <a:cs typeface="Times New Roman" pitchFamily="18" charset="0"/>
            </a:endParaRPr>
          </a:p>
        </p:txBody>
      </p:sp>
      <p:sp>
        <p:nvSpPr>
          <p:cNvPr id="103" name="Rounded Rectangle 102"/>
          <p:cNvSpPr/>
          <p:nvPr/>
        </p:nvSpPr>
        <p:spPr>
          <a:xfrm>
            <a:off x="999296" y="3831052"/>
            <a:ext cx="498929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Phúc đức, </a:t>
            </a:r>
            <a:r>
              <a:rPr lang="en-US" sz="3599">
                <a:solidFill>
                  <a:srgbClr val="008000"/>
                </a:solidFill>
                <a:latin typeface="Times New Roman" pitchFamily="18" charset="0"/>
                <a:cs typeface="Times New Roman" pitchFamily="18" charset="0"/>
              </a:rPr>
              <a:t>chăm chỉ </a:t>
            </a:r>
            <a:r>
              <a:rPr lang="vi-VN" sz="3599">
                <a:solidFill>
                  <a:srgbClr val="008000"/>
                </a:solidFill>
                <a:latin typeface="Times New Roman" pitchFamily="18" charset="0"/>
                <a:cs typeface="Times New Roman" pitchFamily="18" charset="0"/>
              </a:rPr>
              <a:t>nhưng </a:t>
            </a:r>
            <a:r>
              <a:rPr lang="en-US" sz="3599">
                <a:solidFill>
                  <a:srgbClr val="008000"/>
                </a:solidFill>
                <a:latin typeface="Times New Roman" pitchFamily="18" charset="0"/>
                <a:cs typeface="Times New Roman" pitchFamily="18" charset="0"/>
              </a:rPr>
              <a:t>hiếm muộn</a:t>
            </a:r>
            <a:r>
              <a:rPr lang="vi-VN" sz="3599">
                <a:solidFill>
                  <a:srgbClr val="008000"/>
                </a:solidFill>
                <a:latin typeface="Times New Roman" pitchFamily="18" charset="0"/>
                <a:cs typeface="Times New Roman" pitchFamily="18" charset="0"/>
              </a:rPr>
              <a:t>.</a:t>
            </a:r>
            <a:endParaRPr lang="vi-VN" sz="3599" dirty="0" err="1">
              <a:solidFill>
                <a:srgbClr val="008000"/>
              </a:solidFill>
              <a:latin typeface="Times New Roman" pitchFamily="18" charset="0"/>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Là người hiếm muộn nhưng rất độc ác.</a:t>
            </a:r>
            <a:endParaRPr lang="en-US" sz="3599" dirty="0">
              <a:solidFill>
                <a:srgbClr val="008000"/>
              </a:solidFill>
              <a:latin typeface="Times New Roman" pitchFamily="18" charset="0"/>
              <a:cs typeface="Times New Roman" pitchFamily="18" charset="0"/>
            </a:endParaRPr>
          </a:p>
        </p:txBody>
      </p:sp>
      <p:sp>
        <p:nvSpPr>
          <p:cNvPr id="105" name="Rounded Rectangle 104"/>
          <p:cNvSpPr/>
          <p:nvPr/>
        </p:nvSpPr>
        <p:spPr>
          <a:xfrm>
            <a:off x="6274623" y="3829070"/>
            <a:ext cx="497298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P</a:t>
            </a:r>
            <a:r>
              <a:rPr lang="vi-VN" sz="3599">
                <a:solidFill>
                  <a:srgbClr val="008000"/>
                </a:solidFill>
                <a:latin typeface="Times New Roman" pitchFamily="18" charset="0"/>
                <a:cs typeface="Times New Roman" pitchFamily="18" charset="0"/>
              </a:rPr>
              <a:t>húc đức, giàu có nhưng không có con trai.</a:t>
            </a:r>
            <a:endParaRPr lang="en-US" sz="3599" dirty="0">
              <a:solidFill>
                <a:srgbClr val="008000"/>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52" y="5973753"/>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0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2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14" y="-268353"/>
            <a:ext cx="13442403" cy="4191001"/>
          </a:xfrm>
          <a:prstGeom prst="rect">
            <a:avLst/>
          </a:prstGeom>
        </p:spPr>
      </p:pic>
      <p:sp>
        <p:nvSpPr>
          <p:cNvPr id="99" name="TextBox 98"/>
          <p:cNvSpPr txBox="1"/>
          <p:nvPr/>
        </p:nvSpPr>
        <p:spPr>
          <a:xfrm>
            <a:off x="2095529" y="950090"/>
            <a:ext cx="7970198" cy="1753920"/>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3. Câu nào dưới đây không nói về sự mang thai của bà mẹ và quá trình lớn lên của Thánh Gióng?</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46" y="597374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51"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Người mẹ thụ thai 12 tháng</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7"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D</a:t>
            </a:r>
            <a:r>
              <a:rPr lang="en-US" sz="3599">
                <a:solidFill>
                  <a:srgbClr val="008000"/>
                </a:solidFill>
                <a:latin typeface="Times New Roman" pitchFamily="18" charset="0"/>
                <a:cs typeface="Times New Roman" pitchFamily="18" charset="0"/>
              </a:rPr>
              <a:t>. Uống nước trong sọ dừa và thụ thai</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Ướm chân lên vết chân to</a:t>
            </a:r>
            <a:r>
              <a:rPr lang="vi-VN" sz="3599">
                <a:solidFill>
                  <a:srgbClr val="008000"/>
                </a:solidFill>
                <a:latin typeface="Times New Roman" pitchFamily="18" charset="0"/>
                <a:cs typeface="Times New Roman" pitchFamily="18" charset="0"/>
              </a:rPr>
              <a:t>.</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7"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Đi làm đồng thấy vết chân to.</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1558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1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2" y="-336711"/>
            <a:ext cx="13442403" cy="4191001"/>
          </a:xfrm>
          <a:prstGeom prst="rect">
            <a:avLst/>
          </a:prstGeom>
        </p:spPr>
      </p:pic>
      <p:sp>
        <p:nvSpPr>
          <p:cNvPr id="99" name="TextBox 98"/>
          <p:cNvSpPr txBox="1"/>
          <p:nvPr/>
        </p:nvSpPr>
        <p:spPr>
          <a:xfrm>
            <a:off x="1545503" y="994360"/>
            <a:ext cx="9084635" cy="120007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4. Trong truyện Thánh Gióng, cậu bé Gióng cất tiếng nói đầu tiên khi</a:t>
            </a:r>
            <a:endParaRPr lang="en-US" sz="3599" dirty="0">
              <a:solidFill>
                <a:srgbClr val="0000FF"/>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9" y="597374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444"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Gióng được sáu tuổi và đòi đi chăn trâu.</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480" y="5040812"/>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D</a:t>
            </a:r>
            <a:r>
              <a:rPr lang="vi-VN" sz="3599">
                <a:solidFill>
                  <a:srgbClr val="008000"/>
                </a:solidFill>
                <a:latin typeface="Times New Roman" panose="02020603050405020304" pitchFamily="18" charset="0"/>
              </a:rPr>
              <a:t>. nghe sứ giả của nhà vua đi loan truyền</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025076" y="5040812"/>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C</a:t>
            </a:r>
            <a:r>
              <a:rPr lang="en-US" sz="3599">
                <a:solidFill>
                  <a:srgbClr val="008000"/>
                </a:solidFill>
                <a:latin typeface="Times New Roman" pitchFamily="18" charset="0"/>
                <a:cs typeface="Times New Roman" pitchFamily="18" charset="0"/>
              </a:rPr>
              <a:t>. nhà vua thông báo công chúa kén phò mã.</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480" y="3818139"/>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B. mẹ Gióng bị bệnh và qua đời.</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862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4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29" y="-268368"/>
            <a:ext cx="13442403" cy="4191001"/>
          </a:xfrm>
          <a:prstGeom prst="rect">
            <a:avLst/>
          </a:prstGeom>
        </p:spPr>
      </p:pic>
      <p:sp>
        <p:nvSpPr>
          <p:cNvPr id="99" name="TextBox 98"/>
          <p:cNvSpPr txBox="1"/>
          <p:nvPr/>
        </p:nvSpPr>
        <p:spPr>
          <a:xfrm>
            <a:off x="2359605" y="724988"/>
            <a:ext cx="7555051" cy="175394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5. Thánh Gióng đòi nhà vua phải sắm cho mình những vật dụng gì để đi đánh giặc?</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31" y="59737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0" y="3901491"/>
            <a:ext cx="59695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a:solidFill>
                  <a:srgbClr val="70AD47"/>
                </a:solidFill>
                <a:latin typeface="+mj-lt"/>
              </a:rPr>
              <a:t>A. Một đội quân bằng sắt, một cái roi sắt và một áo giáp sắt.</a:t>
            </a:r>
            <a:endParaRPr lang="en-US" sz="3200" dirty="0">
              <a:solidFill>
                <a:srgbClr val="70AD47"/>
              </a:solidFill>
              <a:latin typeface="+mj-lt"/>
            </a:endParaRPr>
          </a:p>
        </p:txBody>
      </p:sp>
      <p:sp>
        <p:nvSpPr>
          <p:cNvPr id="21" name="Rounded Rectangle 20"/>
          <p:cNvSpPr/>
          <p:nvPr/>
        </p:nvSpPr>
        <p:spPr>
          <a:xfrm>
            <a:off x="6340232" y="3915086"/>
            <a:ext cx="58128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rPr>
              <a:t>B</a:t>
            </a:r>
            <a:r>
              <a:rPr lang="vi-VN" sz="3200">
                <a:solidFill>
                  <a:srgbClr val="008000"/>
                </a:solidFill>
                <a:latin typeface="Times New Roman" panose="02020603050405020304" pitchFamily="18" charset="0"/>
              </a:rPr>
              <a:t>. Một con ngựa sắt, một cái roi sắt và một áo giáp sắt.</a:t>
            </a:r>
            <a:endParaRPr lang="en-US" sz="3200" dirty="0">
              <a:solidFill>
                <a:srgbClr val="008000"/>
              </a:solidFill>
              <a:latin typeface="Calibri"/>
            </a:endParaRPr>
          </a:p>
        </p:txBody>
      </p:sp>
      <p:sp>
        <p:nvSpPr>
          <p:cNvPr id="22" name="Rounded Rectangle 21"/>
          <p:cNvSpPr/>
          <p:nvPr/>
        </p:nvSpPr>
        <p:spPr>
          <a:xfrm>
            <a:off x="0" y="5126298"/>
            <a:ext cx="596922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200" dirty="0">
                <a:solidFill>
                  <a:srgbClr val="008000"/>
                </a:solidFill>
                <a:latin typeface="Times New Roman" pitchFamily="18" charset="0"/>
                <a:cs typeface="Times New Roman" pitchFamily="18" charset="0"/>
              </a:rPr>
              <a:t>C</a:t>
            </a:r>
            <a:r>
              <a:rPr lang="en-US" sz="3200">
                <a:solidFill>
                  <a:srgbClr val="008000"/>
                </a:solidFill>
                <a:latin typeface="Times New Roman" pitchFamily="18" charset="0"/>
                <a:cs typeface="Times New Roman" pitchFamily="18" charset="0"/>
              </a:rPr>
              <a:t>. Một đội quân bằng sắt, một áo giáp sắt và một cái nón sắt.</a:t>
            </a:r>
            <a:endParaRPr lang="en-US" sz="3200" dirty="0">
              <a:solidFill>
                <a:srgbClr val="008000"/>
              </a:solidFill>
              <a:latin typeface="Times New Roman" pitchFamily="18" charset="0"/>
              <a:cs typeface="Times New Roman" pitchFamily="18" charset="0"/>
            </a:endParaRPr>
          </a:p>
        </p:txBody>
      </p:sp>
      <p:sp>
        <p:nvSpPr>
          <p:cNvPr id="23" name="Rounded Rectangle 22"/>
          <p:cNvSpPr/>
          <p:nvPr/>
        </p:nvSpPr>
        <p:spPr>
          <a:xfrm>
            <a:off x="6359275" y="5118022"/>
            <a:ext cx="579380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200" dirty="0">
                <a:solidFill>
                  <a:srgbClr val="008000"/>
                </a:solidFill>
                <a:latin typeface="Times New Roman" panose="02020603050405020304" pitchFamily="18" charset="0"/>
                <a:cs typeface="Times New Roman" panose="02020603050405020304" pitchFamily="18" charset="0"/>
              </a:rPr>
              <a:t>D</a:t>
            </a:r>
            <a:r>
              <a:rPr lang="vi-VN" sz="3200">
                <a:solidFill>
                  <a:srgbClr val="008000"/>
                </a:solidFill>
                <a:latin typeface="Times New Roman" panose="02020603050405020304" pitchFamily="18" charset="0"/>
                <a:cs typeface="Times New Roman" panose="02020603050405020304" pitchFamily="18" charset="0"/>
              </a:rPr>
              <a:t>. Một con ngựa sắt, một đội quân bằng sắt và một áo giáp sắt.</a:t>
            </a:r>
            <a:endParaRPr lang="en-US" sz="32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18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9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38" y="-268377"/>
            <a:ext cx="13442403" cy="4191001"/>
          </a:xfrm>
          <a:prstGeom prst="rect">
            <a:avLst/>
          </a:prstGeom>
        </p:spPr>
      </p:pic>
      <p:sp>
        <p:nvSpPr>
          <p:cNvPr id="99" name="TextBox 98"/>
          <p:cNvSpPr txBox="1"/>
          <p:nvPr/>
        </p:nvSpPr>
        <p:spPr>
          <a:xfrm>
            <a:off x="2448742" y="816752"/>
            <a:ext cx="7455533" cy="1200051"/>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6. Khi Thánh Gióng gặp sứ giả, điều kì lạ nào đã xảy ra?</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22" y="597372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D</a:t>
            </a:r>
            <a:r>
              <a:rPr lang="vi-VN" sz="2400">
                <a:solidFill>
                  <a:srgbClr val="008000"/>
                </a:solidFill>
                <a:latin typeface="Times New Roman" pitchFamily="18" charset="0"/>
                <a:cs typeface="Times New Roman" pitchFamily="18" charset="0"/>
              </a:rPr>
              <a:t>. Gióng không ăn uống gì nhưng vẫn lớn nhanh như thổi.</a:t>
            </a:r>
            <a:endParaRPr lang="en-US" sz="2400" dirty="0">
              <a:solidFill>
                <a:srgbClr val="008000"/>
              </a:solidFill>
              <a:latin typeface="Times New Roman" pitchFamily="18" charset="0"/>
              <a:cs typeface="Times New Roman" pitchFamily="18" charset="0"/>
            </a:endParaRPr>
          </a:p>
        </p:txBody>
      </p:sp>
      <p:sp>
        <p:nvSpPr>
          <p:cNvPr id="17" name="Rounded Rectangle 16"/>
          <p:cNvSpPr/>
          <p:nvPr/>
        </p:nvSpPr>
        <p:spPr>
          <a:xfrm>
            <a:off x="-28733" y="5131686"/>
            <a:ext cx="60677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Gióng lớn nhanh như thổi, cơm ăn mấy cũng không no, áo vừa mặc xong đã đứt chỉ.</a:t>
            </a:r>
            <a:endParaRPr lang="en-US" sz="2400" dirty="0">
              <a:solidFill>
                <a:srgbClr val="008000"/>
              </a:solidFill>
              <a:latin typeface="Calibri"/>
            </a:endParaRPr>
          </a:p>
        </p:txBody>
      </p:sp>
      <p:sp>
        <p:nvSpPr>
          <p:cNvPr id="18" name="Rounded Rectangle 17"/>
          <p:cNvSpPr/>
          <p:nvPr/>
        </p:nvSpPr>
        <p:spPr>
          <a:xfrm>
            <a:off x="1" y="392319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A. Gióng không cần ăn uống, lớn nhanh như thổi, trở thành một chàng trai khôi ngô tuấn tú.</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58642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a:solidFill>
                  <a:srgbClr val="008000"/>
                </a:solidFill>
                <a:latin typeface="Times New Roman" pitchFamily="18" charset="0"/>
                <a:cs typeface="Times New Roman" pitchFamily="18" charset="0"/>
              </a:rPr>
              <a:t>B.</a:t>
            </a:r>
            <a:r>
              <a:rPr lang="en-US" sz="2400">
                <a:solidFill>
                  <a:srgbClr val="008000"/>
                </a:solidFill>
                <a:latin typeface="Times New Roman" pitchFamily="18" charset="0"/>
                <a:cs typeface="Times New Roman" pitchFamily="18" charset="0"/>
              </a:rPr>
              <a:t> </a:t>
            </a:r>
            <a:r>
              <a:rPr lang="vi-VN" sz="2400">
                <a:solidFill>
                  <a:srgbClr val="008000"/>
                </a:solidFill>
                <a:latin typeface="Times New Roman" pitchFamily="18" charset="0"/>
                <a:cs typeface="Times New Roman" pitchFamily="18" charset="0"/>
              </a:rPr>
              <a:t>Gióng không nói năng gì, cứ lo âu suốt ngày.</a:t>
            </a:r>
            <a:endParaRPr lang="en-US" sz="24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6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8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48" y="-268387"/>
            <a:ext cx="13442403" cy="4191001"/>
          </a:xfrm>
          <a:prstGeom prst="rect">
            <a:avLst/>
          </a:prstGeom>
        </p:spPr>
      </p:pic>
      <p:sp>
        <p:nvSpPr>
          <p:cNvPr id="99" name="TextBox 98"/>
          <p:cNvSpPr txBox="1"/>
          <p:nvPr/>
        </p:nvSpPr>
        <p:spPr>
          <a:xfrm>
            <a:off x="2346326" y="926123"/>
            <a:ext cx="8054432"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7. Chi tiết nào sau đây trong truyện Thánh Gióng không mang yếu tố tưởng tượng kì ảo?</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12" y="597371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30938" y="3854193"/>
            <a:ext cx="58933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anose="02020603050405020304" pitchFamily="18" charset="0"/>
              </a:rPr>
              <a:t>A</a:t>
            </a:r>
            <a:r>
              <a:rPr lang="vi-VN" sz="2400">
                <a:solidFill>
                  <a:srgbClr val="008000"/>
                </a:solidFill>
                <a:latin typeface="Times New Roman" panose="02020603050405020304" pitchFamily="18" charset="0"/>
              </a:rPr>
              <a:t>. Người mẹ mang thai sau khi ướm chân vào một bàn chân to, sau đó mười hai tháng thì sinh ra Gióng.</a:t>
            </a:r>
            <a:endParaRPr lang="en-US" sz="2400" dirty="0">
              <a:solidFill>
                <a:srgbClr val="008000"/>
              </a:solidFill>
              <a:latin typeface="Calibri Light"/>
            </a:endParaRPr>
          </a:p>
        </p:txBody>
      </p:sp>
      <p:sp>
        <p:nvSpPr>
          <p:cNvPr id="17" name="Rounded Rectangle 16"/>
          <p:cNvSpPr/>
          <p:nvPr/>
        </p:nvSpPr>
        <p:spPr>
          <a:xfrm>
            <a:off x="6285453" y="5040812"/>
            <a:ext cx="590654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D</a:t>
            </a:r>
            <a:r>
              <a:rPr lang="vi-VN" sz="2400">
                <a:solidFill>
                  <a:srgbClr val="008000"/>
                </a:solidFill>
                <a:latin typeface="Times New Roman" panose="02020603050405020304" pitchFamily="18" charset="0"/>
              </a:rPr>
              <a:t>. Vua Hùng cho sứ giả đi khắp nơi tìm người tài ra đánh giặc cứu nước.</a:t>
            </a:r>
            <a:endParaRPr lang="en-US" sz="2400" dirty="0">
              <a:solidFill>
                <a:srgbClr val="008000"/>
              </a:solidFill>
              <a:latin typeface="Calibri Light"/>
            </a:endParaRPr>
          </a:p>
        </p:txBody>
      </p:sp>
      <p:sp>
        <p:nvSpPr>
          <p:cNvPr id="18" name="Rounded Rectangle 17"/>
          <p:cNvSpPr/>
          <p:nvPr/>
        </p:nvSpPr>
        <p:spPr>
          <a:xfrm>
            <a:off x="-30938" y="5040812"/>
            <a:ext cx="5892964" cy="103682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vi-VN" sz="2400" dirty="0">
                <a:solidFill>
                  <a:srgbClr val="008000"/>
                </a:solidFill>
                <a:latin typeface="Times New Roman" pitchFamily="18" charset="0"/>
                <a:cs typeface="Times New Roman" pitchFamily="18" charset="0"/>
              </a:rPr>
              <a:t>C</a:t>
            </a:r>
            <a:r>
              <a:rPr lang="vi-VN" sz="2400">
                <a:solidFill>
                  <a:srgbClr val="008000"/>
                </a:solidFill>
                <a:latin typeface="Times New Roman" pitchFamily="18" charset="0"/>
                <a:cs typeface="Times New Roman" pitchFamily="18" charset="0"/>
              </a:rPr>
              <a:t>. Sau khi thắng giặc, Thánh Gióng cởi áo giáp sắt bỏ lại rồi cưỡi ngựa phi lên trời.</a:t>
            </a:r>
            <a:endParaRPr lang="en-US" sz="2400" dirty="0">
              <a:solidFill>
                <a:srgbClr val="008000"/>
              </a:solidFill>
              <a:latin typeface="Times New Roman" pitchFamily="18" charset="0"/>
              <a:cs typeface="Times New Roman" pitchFamily="18" charset="0"/>
            </a:endParaRPr>
          </a:p>
        </p:txBody>
      </p:sp>
      <p:sp>
        <p:nvSpPr>
          <p:cNvPr id="19" name="Rounded Rectangle 18"/>
          <p:cNvSpPr/>
          <p:nvPr/>
        </p:nvSpPr>
        <p:spPr>
          <a:xfrm>
            <a:off x="6285453" y="3854193"/>
            <a:ext cx="588231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rPr>
              <a:t>B</a:t>
            </a:r>
            <a:r>
              <a:rPr lang="vi-VN" sz="2400">
                <a:solidFill>
                  <a:srgbClr val="008000"/>
                </a:solidFill>
                <a:latin typeface="Times New Roman" panose="02020603050405020304" pitchFamily="18" charset="0"/>
              </a:rPr>
              <a:t>. Gióng lớn nhanh như thổi, ăn bao nhiêu cũng không thấy no.</a:t>
            </a:r>
            <a:endParaRPr lang="en-US" sz="2400" dirty="0">
              <a:solidFill>
                <a:srgbClr val="008000"/>
              </a:solidFill>
              <a:latin typeface="Calibri Light"/>
            </a:endParaRPr>
          </a:p>
        </p:txBody>
      </p:sp>
    </p:spTree>
    <p:extLst>
      <p:ext uri="{BB962C8B-B14F-4D97-AF65-F5344CB8AC3E}">
        <p14:creationId xmlns:p14="http://schemas.microsoft.com/office/powerpoint/2010/main" val="140611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7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59" y="-268398"/>
            <a:ext cx="13442403" cy="4191001"/>
          </a:xfrm>
          <a:prstGeom prst="rect">
            <a:avLst/>
          </a:prstGeom>
        </p:spPr>
      </p:pic>
      <p:sp>
        <p:nvSpPr>
          <p:cNvPr id="99" name="TextBox 98"/>
          <p:cNvSpPr txBox="1"/>
          <p:nvPr/>
        </p:nvSpPr>
        <p:spPr>
          <a:xfrm>
            <a:off x="1898678" y="728684"/>
            <a:ext cx="873146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8. Trong truyện Thánh Gióng, sau khi roi sắt bị gãy, Thánh Gióng đã dùng vật gì để tiếp tục đánh giặc?</a:t>
            </a:r>
            <a:endParaRPr lang="en-US" sz="3599" dirty="0">
              <a:solidFill>
                <a:srgbClr val="0000FF"/>
              </a:solidFill>
              <a:latin typeface="Calibri Light"/>
            </a:endParaRPr>
          </a:p>
        </p:txBody>
      </p:sp>
      <p:sp>
        <p:nvSpPr>
          <p:cNvPr id="102" name="Rounded Rectangle 101"/>
          <p:cNvSpPr/>
          <p:nvPr/>
        </p:nvSpPr>
        <p:spPr>
          <a:xfrm>
            <a:off x="6280329" y="5044215"/>
            <a:ext cx="498593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D</a:t>
            </a:r>
            <a:r>
              <a:rPr lang="vi-VN" sz="2799">
                <a:solidFill>
                  <a:srgbClr val="008000"/>
                </a:solidFill>
                <a:latin typeface="Times New Roman" panose="02020603050405020304" pitchFamily="18" charset="0"/>
              </a:rPr>
              <a:t>. Cho ngựa phun lửa vào quân giặc.</a:t>
            </a:r>
            <a:endParaRPr lang="en-US" sz="2799" dirty="0">
              <a:solidFill>
                <a:srgbClr val="008000"/>
              </a:solidFill>
              <a:latin typeface="Calibri Light"/>
            </a:endParaRPr>
          </a:p>
        </p:txBody>
      </p:sp>
      <p:sp>
        <p:nvSpPr>
          <p:cNvPr id="103" name="Rounded Rectangle 102"/>
          <p:cNvSpPr/>
          <p:nvPr/>
        </p:nvSpPr>
        <p:spPr>
          <a:xfrm>
            <a:off x="999296" y="3656754"/>
            <a:ext cx="4989297" cy="112665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cs typeface="Times New Roman" pitchFamily="18" charset="0"/>
              </a:rPr>
              <a:t>A</a:t>
            </a:r>
            <a:r>
              <a:rPr lang="vi-VN" sz="2799">
                <a:solidFill>
                  <a:srgbClr val="008000"/>
                </a:solidFill>
                <a:latin typeface="Times New Roman" panose="02020603050405020304" pitchFamily="18" charset="0"/>
                <a:cs typeface="Times New Roman" pitchFamily="18" charset="0"/>
              </a:rPr>
              <a:t>. Nhổ những cụm tre ven đường để quật vào quân giặc.</a:t>
            </a:r>
            <a:endParaRPr lang="en-US" sz="2799" dirty="0">
              <a:solidFill>
                <a:srgbClr val="008000"/>
              </a:solidFill>
              <a:latin typeface="Calibri Light"/>
              <a:cs typeface="Times New Roman" pitchFamily="18" charset="0"/>
            </a:endParaRPr>
          </a:p>
        </p:txBody>
      </p:sp>
      <p:sp>
        <p:nvSpPr>
          <p:cNvPr id="104" name="Rounded Rectangle 103"/>
          <p:cNvSpPr/>
          <p:nvPr/>
        </p:nvSpPr>
        <p:spPr>
          <a:xfrm>
            <a:off x="999298" y="5020871"/>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a:solidFill>
                  <a:srgbClr val="008000"/>
                </a:solidFill>
                <a:latin typeface="Times New Roman" pitchFamily="18" charset="0"/>
                <a:cs typeface="Times New Roman" pitchFamily="18" charset="0"/>
              </a:rPr>
              <a:t>C. Dùng tay không.</a:t>
            </a:r>
            <a:endParaRPr lang="en-US" sz="2799" dirty="0">
              <a:solidFill>
                <a:srgbClr val="008000"/>
              </a:solidFill>
              <a:latin typeface="Times New Roman" pitchFamily="18" charset="0"/>
              <a:cs typeface="Times New Roman" pitchFamily="18" charset="0"/>
            </a:endParaRPr>
          </a:p>
        </p:txBody>
      </p:sp>
      <p:sp>
        <p:nvSpPr>
          <p:cNvPr id="105" name="Rounded Rectangle 104"/>
          <p:cNvSpPr/>
          <p:nvPr/>
        </p:nvSpPr>
        <p:spPr>
          <a:xfrm>
            <a:off x="6274572" y="3656755"/>
            <a:ext cx="4972980" cy="1124816"/>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Gươm, giáo cướp được của quân giặc.</a:t>
            </a:r>
            <a:endParaRPr lang="en-US" sz="3599" dirty="0">
              <a:solidFill>
                <a:srgbClr val="008000"/>
              </a:solidFill>
              <a:latin typeface="Calibri"/>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901" y="5973702"/>
            <a:ext cx="1418851"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additive="base">
                                        <p:cTn id="19" dur="500" fill="hold"/>
                                        <p:tgtEl>
                                          <p:spTgt spid="103"/>
                                        </p:tgtEl>
                                        <p:attrNameLst>
                                          <p:attrName>ppt_x</p:attrName>
                                        </p:attrNameLst>
                                      </p:cBhvr>
                                      <p:tavLst>
                                        <p:tav tm="0">
                                          <p:val>
                                            <p:strVal val="#ppt_x"/>
                                          </p:val>
                                        </p:tav>
                                        <p:tav tm="100000">
                                          <p:val>
                                            <p:strVal val="#ppt_x"/>
                                          </p:val>
                                        </p:tav>
                                      </p:tavLst>
                                    </p:anim>
                                    <p:anim calcmode="lin" valueType="num">
                                      <p:cBhvr additive="base">
                                        <p:cTn id="20"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additive="base">
                                        <p:cTn id="25" dur="500" fill="hold"/>
                                        <p:tgtEl>
                                          <p:spTgt spid="105"/>
                                        </p:tgtEl>
                                        <p:attrNameLst>
                                          <p:attrName>ppt_x</p:attrName>
                                        </p:attrNameLst>
                                      </p:cBhvr>
                                      <p:tavLst>
                                        <p:tav tm="0">
                                          <p:val>
                                            <p:strVal val="#ppt_x"/>
                                          </p:val>
                                        </p:tav>
                                        <p:tav tm="100000">
                                          <p:val>
                                            <p:strVal val="#ppt_x"/>
                                          </p:val>
                                        </p:tav>
                                      </p:tavLst>
                                    </p:anim>
                                    <p:anim calcmode="lin" valueType="num">
                                      <p:cBhvr additive="base">
                                        <p:cTn id="2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fill="hold"/>
                                        <p:tgtEl>
                                          <p:spTgt spid="102"/>
                                        </p:tgtEl>
                                        <p:attrNameLst>
                                          <p:attrName>ppt_x</p:attrName>
                                        </p:attrNameLst>
                                      </p:cBhvr>
                                      <p:tavLst>
                                        <p:tav tm="0">
                                          <p:val>
                                            <p:strVal val="#ppt_x"/>
                                          </p:val>
                                        </p:tav>
                                        <p:tav tm="100000">
                                          <p:val>
                                            <p:strVal val="#ppt_x"/>
                                          </p:val>
                                        </p:tav>
                                      </p:tavLst>
                                    </p:anim>
                                    <p:anim calcmode="lin" valueType="num">
                                      <p:cBhvr additive="base">
                                        <p:cTn id="38"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3"/>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03"/>
                                        </p:tgtEl>
                                        <p:attrNameLst>
                                          <p:attrName>style.color</p:attrName>
                                        </p:attrNameLst>
                                      </p:cBhvr>
                                      <p:by>
                                        <p:hsl h="7200000" s="0" l="0"/>
                                      </p:by>
                                    </p:animClr>
                                    <p:animClr clrSpc="hsl" dir="cw">
                                      <p:cBhvr>
                                        <p:cTn id="44" dur="500" fill="hold"/>
                                        <p:tgtEl>
                                          <p:spTgt spid="103"/>
                                        </p:tgtEl>
                                        <p:attrNameLst>
                                          <p:attrName>fillcolor</p:attrName>
                                        </p:attrNameLst>
                                      </p:cBhvr>
                                      <p:by>
                                        <p:hsl h="7200000" s="0" l="0"/>
                                      </p:by>
                                    </p:animClr>
                                    <p:animClr clrSpc="hsl" dir="cw">
                                      <p:cBhvr>
                                        <p:cTn id="45" dur="500" fill="hold"/>
                                        <p:tgtEl>
                                          <p:spTgt spid="103"/>
                                        </p:tgtEl>
                                        <p:attrNameLst>
                                          <p:attrName>stroke.color</p:attrName>
                                        </p:attrNameLst>
                                      </p:cBhvr>
                                      <p:by>
                                        <p:hsl h="7200000" s="0" l="0"/>
                                      </p:by>
                                    </p:animClr>
                                    <p:set>
                                      <p:cBhvr>
                                        <p:cTn id="46" dur="500" fill="hold"/>
                                        <p:tgtEl>
                                          <p:spTgt spid="10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
                  </p:tgtEl>
                </p:cond>
              </p:nextCondLst>
            </p:seq>
            <p:seq concurrent="1" nextAc="seek">
              <p:cTn id="47" restart="whenNotActive" fill="hold" evtFilter="cancelBubble" nodeType="interactiveSeq">
                <p:stCondLst>
                  <p:cond evt="onClick" delay="0">
                    <p:tgtEl>
                      <p:spTgt spid="10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5"/>
                  </p:tgtEl>
                </p:cond>
              </p:nextCondLst>
            </p:seq>
            <p:seq concurrent="1" nextAc="seek">
              <p:cTn id="53" restart="whenNotActive" fill="hold" evtFilter="cancelBubble" nodeType="interactiveSeq">
                <p:stCondLst>
                  <p:cond evt="onClick" delay="0">
                    <p:tgtEl>
                      <p:spTgt spid="104"/>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4"/>
                  </p:tgtEl>
                </p:cond>
              </p:nextCondLst>
            </p:seq>
            <p:seq concurrent="1" nextAc="seek">
              <p:cTn id="59" restart="whenNotActive" fill="hold" evtFilter="cancelBubble" nodeType="interactiveSeq">
                <p:stCondLst>
                  <p:cond evt="onClick" delay="0">
                    <p:tgtEl>
                      <p:spTgt spid="10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02"/>
                                        </p:tgtEl>
                                      </p:cBhvr>
                                    </p:animEffect>
                                    <p:set>
                                      <p:cBhvr>
                                        <p:cTn id="64" dur="1" fill="hold">
                                          <p:stCondLst>
                                            <p:cond delay="499"/>
                                          </p:stCondLst>
                                        </p:cTn>
                                        <p:tgtEl>
                                          <p:spTgt spid="102"/>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2"/>
                  </p:tgtEl>
                </p:cond>
              </p:nextCondLst>
            </p:seq>
          </p:childTnLst>
        </p:cTn>
      </p:par>
    </p:tnLst>
    <p:bldLst>
      <p:bldP spid="99" grpId="0"/>
      <p:bldP spid="102" grpId="0" animBg="1"/>
      <p:bldP spid="102" grpId="1" animBg="1"/>
      <p:bldP spid="103" grpId="0" animBg="1"/>
      <p:bldP spid="103" grpId="1" animBg="1"/>
      <p:bldP spid="104" grpId="0" animBg="1"/>
      <p:bldP spid="104" grpId="1" animBg="1"/>
      <p:bldP spid="105" grpId="0" animBg="1"/>
      <p:bldP spid="105"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64"/>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71" y="-268410"/>
            <a:ext cx="13442403" cy="4191001"/>
          </a:xfrm>
          <a:prstGeom prst="rect">
            <a:avLst/>
          </a:prstGeom>
        </p:spPr>
      </p:pic>
      <p:sp>
        <p:nvSpPr>
          <p:cNvPr id="99" name="TextBox 98"/>
          <p:cNvSpPr txBox="1"/>
          <p:nvPr/>
        </p:nvSpPr>
        <p:spPr>
          <a:xfrm>
            <a:off x="2575802" y="950130"/>
            <a:ext cx="7534317" cy="1753942"/>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9. Để ghi nhớ công ơn của Thánh Gióng, vua Hùng đã phong cho Thánh Gióng danh hiệu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89" y="5973690"/>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80253" y="390149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A</a:t>
            </a:r>
            <a:r>
              <a:rPr lang="vi-VN" sz="3599">
                <a:solidFill>
                  <a:srgbClr val="008000"/>
                </a:solidFill>
                <a:latin typeface="Times New Roman" panose="02020603050405020304" pitchFamily="18" charset="0"/>
              </a:rPr>
              <a:t>. Đức Thánh Tản Viên.</a:t>
            </a:r>
            <a:endParaRPr lang="en-US" sz="3599" dirty="0">
              <a:solidFill>
                <a:srgbClr val="008000"/>
              </a:solidFill>
              <a:latin typeface="Calibri Light"/>
            </a:endParaRPr>
          </a:p>
        </p:txBody>
      </p:sp>
      <p:sp>
        <p:nvSpPr>
          <p:cNvPr id="21" name="Rounded Rectangle 20"/>
          <p:cNvSpPr/>
          <p:nvPr/>
        </p:nvSpPr>
        <p:spPr>
          <a:xfrm>
            <a:off x="6340233" y="3915086"/>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B</a:t>
            </a:r>
            <a:r>
              <a:rPr lang="vi-VN" sz="3599">
                <a:solidFill>
                  <a:srgbClr val="008000"/>
                </a:solidFill>
                <a:latin typeface="Times New Roman" panose="02020603050405020304" pitchFamily="18" charset="0"/>
              </a:rPr>
              <a:t>. Phù Đổng Thiên Vương.</a:t>
            </a:r>
            <a:endParaRPr lang="en-US" sz="3599" dirty="0">
              <a:solidFill>
                <a:srgbClr val="008000"/>
              </a:solidFill>
              <a:latin typeface="Calibri Light"/>
            </a:endParaRPr>
          </a:p>
        </p:txBody>
      </p:sp>
      <p:sp>
        <p:nvSpPr>
          <p:cNvPr id="22" name="Rounded Rectangle 21"/>
          <p:cNvSpPr/>
          <p:nvPr/>
        </p:nvSpPr>
        <p:spPr>
          <a:xfrm>
            <a:off x="979934" y="5126256"/>
            <a:ext cx="498929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Lưỡng quốc Trạng nguyên.</a:t>
            </a:r>
            <a:endParaRPr lang="en-US" sz="3599" dirty="0">
              <a:solidFill>
                <a:srgbClr val="008000"/>
              </a:solidFill>
              <a:latin typeface="Calibri Light"/>
            </a:endParaRPr>
          </a:p>
        </p:txBody>
      </p:sp>
      <p:sp>
        <p:nvSpPr>
          <p:cNvPr id="23" name="Rounded Rectangle 22"/>
          <p:cNvSpPr/>
          <p:nvPr/>
        </p:nvSpPr>
        <p:spPr>
          <a:xfrm>
            <a:off x="6359276" y="5117980"/>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Bố Cái Đại Vương.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268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21"/>
                                        </p:tgtEl>
                                        <p:attrNameLst>
                                          <p:attrName>style.color</p:attrName>
                                        </p:attrNameLst>
                                      </p:cBhvr>
                                      <p:by>
                                        <p:hsl h="7200000" s="0" l="0"/>
                                      </p:by>
                                    </p:animClr>
                                    <p:animClr clrSpc="hsl" dir="cw">
                                      <p:cBhvr>
                                        <p:cTn id="44" dur="500" fill="hold"/>
                                        <p:tgtEl>
                                          <p:spTgt spid="21"/>
                                        </p:tgtEl>
                                        <p:attrNameLst>
                                          <p:attrName>fillcolor</p:attrName>
                                        </p:attrNameLst>
                                      </p:cBhvr>
                                      <p:by>
                                        <p:hsl h="7200000" s="0" l="0"/>
                                      </p:by>
                                    </p:animClr>
                                    <p:animClr clrSpc="hsl" dir="cw">
                                      <p:cBhvr>
                                        <p:cTn id="45" dur="500" fill="hold"/>
                                        <p:tgtEl>
                                          <p:spTgt spid="21"/>
                                        </p:tgtEl>
                                        <p:attrNameLst>
                                          <p:attrName>stroke.color</p:attrName>
                                        </p:attrNameLst>
                                      </p:cBhvr>
                                      <p:by>
                                        <p:hsl h="7200000" s="0" l="0"/>
                                      </p:by>
                                    </p:animClr>
                                    <p:set>
                                      <p:cBhvr>
                                        <p:cTn id="46" dur="500" fill="hold"/>
                                        <p:tgtEl>
                                          <p:spTgt spid="2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3"/>
                  </p:tgtEl>
                </p:cond>
              </p:nextCondLst>
            </p:seq>
          </p:childTnLst>
        </p:cTn>
      </p:par>
    </p:tnLst>
    <p:bldLst>
      <p:bldP spid="99"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5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84" y="-268423"/>
            <a:ext cx="13442403" cy="4191001"/>
          </a:xfrm>
          <a:prstGeom prst="rect">
            <a:avLst/>
          </a:prstGeom>
        </p:spPr>
      </p:pic>
      <p:sp>
        <p:nvSpPr>
          <p:cNvPr id="99" name="TextBox 98"/>
          <p:cNvSpPr txBox="1"/>
          <p:nvPr/>
        </p:nvSpPr>
        <p:spPr>
          <a:xfrm>
            <a:off x="2972050" y="950117"/>
            <a:ext cx="6551512" cy="1938992"/>
          </a:xfrm>
          <a:prstGeom prst="rect">
            <a:avLst/>
          </a:prstGeom>
          <a:noFill/>
        </p:spPr>
        <p:txBody>
          <a:bodyPr wrap="square" rtlCol="0">
            <a:spAutoFit/>
          </a:bodyPr>
          <a:lstStyle/>
          <a:p>
            <a:pPr defTabSz="914217"/>
            <a:r>
              <a:rPr lang="vi-VN" sz="4000">
                <a:solidFill>
                  <a:srgbClr val="0000FF"/>
                </a:solidFill>
                <a:latin typeface="Times New Roman" panose="02020603050405020304" pitchFamily="18" charset="0"/>
                <a:cs typeface="Times New Roman" panose="02020603050405020304" pitchFamily="18" charset="0"/>
              </a:rPr>
              <a:t>Câu 10. Câu nào dưới đây nói đúng nhất về nhân vật Thánh Gióng?</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76" y="597367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D</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một cậu bé kì lạ mà chỉ có ở thời xa xưa.</a:t>
            </a:r>
            <a:endParaRPr lang="en-US" sz="2000" dirty="0">
              <a:solidFill>
                <a:srgbClr val="008000"/>
              </a:solidFill>
              <a:latin typeface="Times New Roman" pitchFamily="18" charset="0"/>
              <a:cs typeface="Times New Roman" pitchFamily="18" charset="0"/>
            </a:endParaRPr>
          </a:p>
        </p:txBody>
      </p:sp>
      <p:sp>
        <p:nvSpPr>
          <p:cNvPr id="17" name="Rounded Rectangle 16"/>
          <p:cNvSpPr/>
          <p:nvPr/>
        </p:nvSpPr>
        <p:spPr>
          <a:xfrm>
            <a:off x="1" y="5131686"/>
            <a:ext cx="603903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itchFamily="18" charset="0"/>
                <a:cs typeface="Times New Roman" pitchFamily="18" charset="0"/>
              </a:rPr>
              <a:t>C</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vừa được xây dựng dựa trên thực tế anh hùng trẻ tuổi trong lịch sử, vừa từ trí tưởng tượng bắt nguồn từ tinh thần yêu nước của nhân dân ta.</a:t>
            </a:r>
            <a:endParaRPr lang="en-US" sz="2000" dirty="0">
              <a:solidFill>
                <a:srgbClr val="008000"/>
              </a:solidFill>
              <a:latin typeface="Times New Roman" pitchFamily="18" charset="0"/>
              <a:cs typeface="Times New Roman" pitchFamily="18" charset="0"/>
            </a:endParaRPr>
          </a:p>
        </p:txBody>
      </p:sp>
      <p:sp>
        <p:nvSpPr>
          <p:cNvPr id="18" name="Rounded Rectangle 17"/>
          <p:cNvSpPr/>
          <p:nvPr/>
        </p:nvSpPr>
        <p:spPr>
          <a:xfrm>
            <a:off x="1" y="3923196"/>
            <a:ext cx="603903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A</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hoàn toàn không có thực, do nhân dân tưởng tượng ra.</a:t>
            </a:r>
            <a:endParaRPr lang="en-US" sz="2000"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000" dirty="0">
                <a:solidFill>
                  <a:srgbClr val="008000"/>
                </a:solidFill>
                <a:latin typeface="Times New Roman" pitchFamily="18" charset="0"/>
                <a:cs typeface="Times New Roman" pitchFamily="18" charset="0"/>
              </a:rPr>
              <a:t>B</a:t>
            </a:r>
            <a:r>
              <a:rPr lang="en-US" sz="2000">
                <a:solidFill>
                  <a:srgbClr val="008000"/>
                </a:solidFill>
                <a:latin typeface="Times New Roman" pitchFamily="18" charset="0"/>
                <a:cs typeface="Times New Roman" pitchFamily="18" charset="0"/>
              </a:rPr>
              <a:t>. </a:t>
            </a:r>
            <a:r>
              <a:rPr lang="vi-VN" sz="2000">
                <a:solidFill>
                  <a:srgbClr val="008000"/>
                </a:solidFill>
                <a:latin typeface="Times New Roman" pitchFamily="18" charset="0"/>
                <a:cs typeface="Times New Roman" pitchFamily="18" charset="0"/>
              </a:rPr>
              <a:t>Là nhân vật dược xây dựng từ hình ảnh những anh hùng có thật thời xưa.</a:t>
            </a:r>
            <a:endParaRPr lang="en-US" sz="2000"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880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755648" y="207264"/>
            <a:ext cx="8619744"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3.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được thờ ở cả hai đền Dạ Trạch và Đa Hòa, nằm ở huyện Khoái Châu, tỉnh Hưng Yên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20240" y="3301435"/>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Chử Đồng Tử</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57388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37"/>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598" y="-268437"/>
            <a:ext cx="13442403" cy="4191001"/>
          </a:xfrm>
          <a:prstGeom prst="rect">
            <a:avLst/>
          </a:prstGeom>
        </p:spPr>
      </p:pic>
      <p:sp>
        <p:nvSpPr>
          <p:cNvPr id="99" name="TextBox 98"/>
          <p:cNvSpPr txBox="1"/>
          <p:nvPr/>
        </p:nvSpPr>
        <p:spPr>
          <a:xfrm>
            <a:off x="2575706" y="714998"/>
            <a:ext cx="7328568" cy="1323183"/>
          </a:xfrm>
          <a:prstGeom prst="rect">
            <a:avLst/>
          </a:prstGeom>
          <a:noFill/>
        </p:spPr>
        <p:txBody>
          <a:bodyPr wrap="square" rtlCol="0">
            <a:spAutoFit/>
          </a:bodyPr>
          <a:lstStyle/>
          <a:p>
            <a:pPr defTabSz="914217"/>
            <a:r>
              <a:rPr lang="vi-VN" sz="3999">
                <a:solidFill>
                  <a:srgbClr val="0000FF"/>
                </a:solidFill>
                <a:latin typeface="Times New Roman" pitchFamily="18" charset="0"/>
                <a:cs typeface="Times New Roman" pitchFamily="18" charset="0"/>
              </a:rPr>
              <a:t>Câu 11. Tại sao xếp truyện Thánh Gióng vào thể loại truyền thuyết?</a:t>
            </a:r>
            <a:endParaRPr lang="en-US" sz="39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62" y="597366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3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được kể, lưu truyền từ đời này qua đời khác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404" y="5040812"/>
            <a:ext cx="595951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Câu chuyện tưởng tượng, có nhiều yếu tố hoang đường, kì ảo liên quan tới sự thật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0" y="5040812"/>
            <a:ext cx="586202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Đó là câu chuyện dân gian về các anh hùng thời xa xưa</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404" y="3854193"/>
            <a:ext cx="597923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217"/>
            <a:r>
              <a:rPr lang="en-US" sz="2400" dirty="0">
                <a:solidFill>
                  <a:srgbClr val="008000"/>
                </a:solidFill>
                <a:latin typeface="Times New Roman" panose="02020603050405020304" pitchFamily="18" charset="0"/>
                <a:cs typeface="Times New Roman" panose="02020603050405020304" pitchFamily="18" charset="0"/>
              </a:rPr>
              <a:t>B</a:t>
            </a:r>
            <a:r>
              <a:rPr lang="en-US" sz="2400">
                <a:solidFill>
                  <a:srgbClr val="008000"/>
                </a:solidFill>
                <a:latin typeface="Times New Roman" panose="02020603050405020304" pitchFamily="18" charset="0"/>
                <a:cs typeface="Times New Roman" panose="02020603050405020304" pitchFamily="18" charset="0"/>
              </a:rPr>
              <a:t>. Đó là câu chuyện liên quan tới nhân vật lịch sử</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2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13" y="-268452"/>
            <a:ext cx="13442403" cy="4191001"/>
          </a:xfrm>
          <a:prstGeom prst="rect">
            <a:avLst/>
          </a:prstGeom>
        </p:spPr>
      </p:pic>
      <p:sp>
        <p:nvSpPr>
          <p:cNvPr id="99" name="TextBox 98"/>
          <p:cNvSpPr txBox="1"/>
          <p:nvPr/>
        </p:nvSpPr>
        <p:spPr>
          <a:xfrm>
            <a:off x="2575706" y="950088"/>
            <a:ext cx="6815980" cy="1753942"/>
          </a:xfrm>
          <a:prstGeom prst="rect">
            <a:avLst/>
          </a:prstGeom>
          <a:noFill/>
        </p:spPr>
        <p:txBody>
          <a:bodyPr wrap="square" rtlCol="0">
            <a:spAutoFit/>
          </a:bodyPr>
          <a:lstStyle/>
          <a:p>
            <a:pPr defTabSz="914217"/>
            <a:r>
              <a:rPr lang="vi-VN" sz="3599">
                <a:solidFill>
                  <a:srgbClr val="0000FF"/>
                </a:solidFill>
                <a:latin typeface="Times New Roman" panose="02020603050405020304" pitchFamily="18" charset="0"/>
              </a:rPr>
              <a:t>Câu 12. Chi tiết tưởng tượng kì ảo thể hiện trí tưởng tượng chất phác của tác giả dân gian, đúng hay sai?</a:t>
            </a:r>
            <a:endParaRPr lang="en-US" sz="3599" dirty="0">
              <a:solidFill>
                <a:srgbClr val="0000FF"/>
              </a:solidFill>
              <a:latin typeface="Calibri Light"/>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47" y="597364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339173" y="3951971"/>
            <a:ext cx="498929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199">
                <a:solidFill>
                  <a:srgbClr val="008000"/>
                </a:solidFill>
                <a:latin typeface="Times New Roman" pitchFamily="18" charset="0"/>
                <a:cs typeface="Times New Roman" pitchFamily="18" charset="0"/>
              </a:rPr>
              <a:t>B</a:t>
            </a:r>
            <a:r>
              <a:rPr lang="vi-VN" sz="3199">
                <a:solidFill>
                  <a:srgbClr val="008000"/>
                </a:solidFill>
                <a:latin typeface="Times New Roman" pitchFamily="18" charset="0"/>
                <a:cs typeface="Times New Roman" pitchFamily="18" charset="0"/>
              </a:rPr>
              <a:t>. </a:t>
            </a:r>
            <a:r>
              <a:rPr lang="en-US" sz="3199">
                <a:solidFill>
                  <a:srgbClr val="008000"/>
                </a:solidFill>
                <a:latin typeface="Times New Roman" pitchFamily="18" charset="0"/>
                <a:cs typeface="Times New Roman" pitchFamily="18" charset="0"/>
              </a:rPr>
              <a:t>sai.</a:t>
            </a:r>
            <a:endParaRPr lang="en-US" sz="3199" dirty="0">
              <a:solidFill>
                <a:srgbClr val="008000"/>
              </a:solidFill>
              <a:latin typeface="Times New Roman" pitchFamily="18" charset="0"/>
              <a:cs typeface="Times New Roman" pitchFamily="18" charset="0"/>
            </a:endParaRPr>
          </a:p>
        </p:txBody>
      </p:sp>
      <p:sp>
        <p:nvSpPr>
          <p:cNvPr id="21" name="Rounded Rectangle 20"/>
          <p:cNvSpPr/>
          <p:nvPr/>
        </p:nvSpPr>
        <p:spPr>
          <a:xfrm>
            <a:off x="966763" y="3901772"/>
            <a:ext cx="4961068"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đúng.</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22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21"/>
                                        </p:tgtEl>
                                        <p:attrNameLst>
                                          <p:attrName>style.color</p:attrName>
                                        </p:attrNameLst>
                                      </p:cBhvr>
                                      <p:by>
                                        <p:hsl h="7200000" s="0" l="0"/>
                                      </p:by>
                                    </p:animClr>
                                    <p:animClr clrSpc="hsl" dir="cw">
                                      <p:cBhvr>
                                        <p:cTn id="32" dur="500" fill="hold"/>
                                        <p:tgtEl>
                                          <p:spTgt spid="21"/>
                                        </p:tgtEl>
                                        <p:attrNameLst>
                                          <p:attrName>fillcolor</p:attrName>
                                        </p:attrNameLst>
                                      </p:cBhvr>
                                      <p:by>
                                        <p:hsl h="7200000" s="0" l="0"/>
                                      </p:by>
                                    </p:animClr>
                                    <p:animClr clrSpc="hsl" dir="cw">
                                      <p:cBhvr>
                                        <p:cTn id="33" dur="500" fill="hold"/>
                                        <p:tgtEl>
                                          <p:spTgt spid="21"/>
                                        </p:tgtEl>
                                        <p:attrNameLst>
                                          <p:attrName>stroke.color</p:attrName>
                                        </p:attrNameLst>
                                      </p:cBhvr>
                                      <p:by>
                                        <p:hsl h="7200000" s="0" l="0"/>
                                      </p:by>
                                    </p:animClr>
                                    <p:set>
                                      <p:cBhvr>
                                        <p:cTn id="34" dur="500" fill="hold"/>
                                        <p:tgtEl>
                                          <p:spTgt spid="21"/>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0"/>
                  </p:tgtEl>
                </p:cond>
              </p:nextCondLst>
            </p:seq>
          </p:childTnLst>
        </p:cTn>
      </p:par>
    </p:tnLst>
    <p:bldLst>
      <p:bldP spid="99" grpId="0"/>
      <p:bldP spid="20" grpId="0" animBg="1"/>
      <p:bldP spid="20" grpId="1" animBg="1"/>
      <p:bldP spid="21" grpId="0" animBg="1"/>
      <p:bldP spid="2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30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80318" y="-174462"/>
            <a:ext cx="13442403" cy="4191001"/>
          </a:xfrm>
          <a:prstGeom prst="rect">
            <a:avLst/>
          </a:prstGeom>
        </p:spPr>
      </p:pic>
      <p:sp>
        <p:nvSpPr>
          <p:cNvPr id="99" name="TextBox 98"/>
          <p:cNvSpPr txBox="1"/>
          <p:nvPr/>
        </p:nvSpPr>
        <p:spPr>
          <a:xfrm>
            <a:off x="2376427" y="1101023"/>
            <a:ext cx="7408207" cy="1200072"/>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13. Truyền thuyết Thánh Gióng, không có sự thật lịch sử nào dưới đây?</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31" y="597363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0" y="3854193"/>
            <a:ext cx="5862287"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A</a:t>
            </a:r>
            <a:r>
              <a:rPr lang="vi-VN" sz="2800">
                <a:solidFill>
                  <a:srgbClr val="008000"/>
                </a:solidFill>
                <a:latin typeface="Times New Roman" pitchFamily="18" charset="0"/>
                <a:cs typeface="Times New Roman" pitchFamily="18" charset="0"/>
              </a:rPr>
              <a:t>. Ở làng Gióng, đời Hùng Vương thứ sáu</a:t>
            </a:r>
            <a:endParaRPr lang="en-US" sz="2800" dirty="0">
              <a:solidFill>
                <a:srgbClr val="008000"/>
              </a:solidFill>
              <a:latin typeface="Times New Roman" pitchFamily="18" charset="0"/>
              <a:cs typeface="Times New Roman" pitchFamily="18" charset="0"/>
            </a:endParaRPr>
          </a:p>
        </p:txBody>
      </p:sp>
      <p:sp>
        <p:nvSpPr>
          <p:cNvPr id="17" name="Rounded Rectangle 16"/>
          <p:cNvSpPr/>
          <p:nvPr/>
        </p:nvSpPr>
        <p:spPr>
          <a:xfrm>
            <a:off x="6251394" y="5040800"/>
            <a:ext cx="5940606"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800" dirty="0">
                <a:solidFill>
                  <a:srgbClr val="008000"/>
                </a:solidFill>
                <a:latin typeface="Times New Roman" pitchFamily="18" charset="0"/>
                <a:cs typeface="Times New Roman" pitchFamily="18" charset="0"/>
              </a:rPr>
              <a:t>D</a:t>
            </a:r>
            <a:r>
              <a:rPr lang="pt-BR" sz="2800">
                <a:solidFill>
                  <a:srgbClr val="008000"/>
                </a:solidFill>
                <a:latin typeface="Times New Roman" pitchFamily="18" charset="0"/>
                <a:cs typeface="Times New Roman" pitchFamily="18" charset="0"/>
              </a:rPr>
              <a:t>. </a:t>
            </a:r>
            <a:r>
              <a:rPr lang="vi-VN" sz="2800">
                <a:solidFill>
                  <a:srgbClr val="008000"/>
                </a:solidFill>
                <a:latin typeface="Times New Roman" pitchFamily="18" charset="0"/>
                <a:cs typeface="Times New Roman" pitchFamily="18" charset="0"/>
              </a:rPr>
              <a:t>Từ sau hôm gặp sứ giả, chú bé lớn nhanh như thổi</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8" name="Rounded Rectangle 17"/>
          <p:cNvSpPr/>
          <p:nvPr/>
        </p:nvSpPr>
        <p:spPr>
          <a:xfrm>
            <a:off x="0" y="5021035"/>
            <a:ext cx="590668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800" dirty="0">
                <a:solidFill>
                  <a:srgbClr val="008000"/>
                </a:solidFill>
                <a:latin typeface="Times New Roman" pitchFamily="18" charset="0"/>
                <a:cs typeface="Times New Roman" pitchFamily="18" charset="0"/>
              </a:rPr>
              <a:t>C</a:t>
            </a:r>
            <a:r>
              <a:rPr lang="vi-VN" sz="2800">
                <a:solidFill>
                  <a:srgbClr val="008000"/>
                </a:solidFill>
                <a:latin typeface="Times New Roman" pitchFamily="18" charset="0"/>
                <a:cs typeface="Times New Roman" pitchFamily="18" charset="0"/>
              </a:rPr>
              <a:t>. Lúc bấy giờ, giặc Ân tới xâm phạm tới bờ cõi nước ta</a:t>
            </a:r>
            <a:r>
              <a:rPr lang="en-US" sz="280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9" name="Rounded Rectangle 18"/>
          <p:cNvSpPr/>
          <p:nvPr/>
        </p:nvSpPr>
        <p:spPr>
          <a:xfrm>
            <a:off x="6285373" y="3854193"/>
            <a:ext cx="5904423"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anose="02020603050405020304" pitchFamily="18" charset="0"/>
              </a:rPr>
              <a:t>B</a:t>
            </a:r>
            <a:r>
              <a:rPr lang="vi-VN" sz="2799">
                <a:solidFill>
                  <a:srgbClr val="008000"/>
                </a:solidFill>
                <a:latin typeface="Times New Roman" panose="02020603050405020304" pitchFamily="18" charset="0"/>
              </a:rPr>
              <a:t>. Hiện nay vẫn còn đền thờ làng Phù Đổng, tục gọi là làng Gióng</a:t>
            </a:r>
            <a:endParaRPr lang="en-US" sz="2799" dirty="0">
              <a:solidFill>
                <a:srgbClr val="008000"/>
              </a:solidFill>
              <a:latin typeface="Calibri Light"/>
            </a:endParaRPr>
          </a:p>
        </p:txBody>
      </p:sp>
    </p:spTree>
    <p:extLst>
      <p:ext uri="{BB962C8B-B14F-4D97-AF65-F5344CB8AC3E}">
        <p14:creationId xmlns:p14="http://schemas.microsoft.com/office/powerpoint/2010/main" val="428237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46" y="-268485"/>
            <a:ext cx="13442403" cy="4191001"/>
          </a:xfrm>
          <a:prstGeom prst="rect">
            <a:avLst/>
          </a:prstGeom>
        </p:spPr>
      </p:pic>
      <p:sp>
        <p:nvSpPr>
          <p:cNvPr id="99" name="TextBox 98"/>
          <p:cNvSpPr txBox="1"/>
          <p:nvPr/>
        </p:nvSpPr>
        <p:spPr>
          <a:xfrm>
            <a:off x="2811672" y="749443"/>
            <a:ext cx="6580014" cy="1753920"/>
          </a:xfrm>
          <a:prstGeom prst="rect">
            <a:avLst/>
          </a:prstGeom>
          <a:noFill/>
        </p:spPr>
        <p:txBody>
          <a:bodyPr wrap="square" rtlCol="0">
            <a:spAutoFit/>
          </a:bodyPr>
          <a:lstStyle/>
          <a:p>
            <a:pPr algn="just" defTabSz="914217"/>
            <a:r>
              <a:rPr lang="vi-VN" sz="3599">
                <a:solidFill>
                  <a:srgbClr val="0000FF"/>
                </a:solidFill>
                <a:latin typeface="Times New Roman" pitchFamily="18" charset="0"/>
                <a:cs typeface="Times New Roman" pitchFamily="18" charset="0"/>
              </a:rPr>
              <a:t>Câu 14. Sự thật lịch sử nào được phản ánh trong truyện Thánh Gióng?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814" y="5973615"/>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8733" y="3854193"/>
            <a:ext cx="589100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A</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Đứa trẻ lên ba không biết nói, không biết cười, cũng chẳng biết đi bỗng trở thành tráng sĩ diệt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356" y="504078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D</a:t>
            </a:r>
            <a:r>
              <a:rPr lang="en-US" sz="2400">
                <a:solidFill>
                  <a:srgbClr val="008000"/>
                </a:solidFill>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Ngay từ buổi đầu dựng nước, cha ông ta liên tiếp chống giặc ngoại xâm để bảo vệ non sông đất nước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83861" y="5021114"/>
            <a:ext cx="5929564"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a:solidFill>
                  <a:srgbClr val="008000"/>
                </a:solidFill>
                <a:latin typeface="Times New Roman" panose="02020603050405020304" pitchFamily="18" charset="0"/>
                <a:cs typeface="Times New Roman" panose="02020603050405020304" pitchFamily="18" charset="0"/>
              </a:rPr>
              <a:t>C</a:t>
            </a:r>
            <a:r>
              <a:rPr lang="en-US" sz="2400">
                <a:solidFill>
                  <a:srgbClr val="008000"/>
                </a:solidFill>
                <a:latin typeface="Times New Roman" panose="02020603050405020304" pitchFamily="18" charset="0"/>
                <a:cs typeface="Times New Roman" panose="02020603050405020304" pitchFamily="18" charset="0"/>
              </a:rPr>
              <a:t>. Roi sắt gãy, Gióng nhổ tre ngà giết giặc.</a:t>
            </a:r>
            <a:endParaRPr lang="en-US" sz="24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356" y="3854193"/>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400" dirty="0">
                <a:solidFill>
                  <a:srgbClr val="008000"/>
                </a:solidFill>
                <a:latin typeface="Times New Roman" panose="02020603050405020304" pitchFamily="18" charset="0"/>
                <a:cs typeface="Times New Roman" panose="02020603050405020304" pitchFamily="18" charset="0"/>
              </a:rPr>
              <a:t>B</a:t>
            </a:r>
            <a:r>
              <a:rPr lang="vi-VN" sz="2400">
                <a:solidFill>
                  <a:srgbClr val="008000"/>
                </a:solidFill>
                <a:latin typeface="Times New Roman" panose="02020603050405020304" pitchFamily="18" charset="0"/>
                <a:cs typeface="Times New Roman" panose="02020603050405020304" pitchFamily="18" charset="0"/>
              </a:rPr>
              <a:t>. Tráng sĩ Gióng hi sinh sau khi đánh tan quân giặc Ân</a:t>
            </a:r>
            <a:r>
              <a:rPr lang="en-US" sz="2400">
                <a:solidFill>
                  <a:srgbClr val="008000"/>
                </a:solidFill>
                <a:latin typeface="Times New Roman" panose="02020603050405020304" pitchFamily="18" charset="0"/>
                <a:cs typeface="Times New Roman" panose="02020603050405020304" pitchFamily="18" charset="0"/>
              </a:rPr>
              <a:t>.</a:t>
            </a:r>
            <a:endParaRPr lang="en-US" sz="24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30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7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64" y="-268503"/>
            <a:ext cx="13442403" cy="4191001"/>
          </a:xfrm>
          <a:prstGeom prst="rect">
            <a:avLst/>
          </a:prstGeom>
        </p:spPr>
      </p:pic>
      <p:sp>
        <p:nvSpPr>
          <p:cNvPr id="99" name="TextBox 98"/>
          <p:cNvSpPr txBox="1"/>
          <p:nvPr/>
        </p:nvSpPr>
        <p:spPr>
          <a:xfrm>
            <a:off x="2091308" y="888905"/>
            <a:ext cx="8091646" cy="1200072"/>
          </a:xfrm>
          <a:prstGeom prst="rect">
            <a:avLst/>
          </a:prstGeom>
          <a:noFill/>
        </p:spPr>
        <p:txBody>
          <a:bodyPr wrap="square" rtlCol="0">
            <a:spAutoFit/>
          </a:bodyPr>
          <a:lstStyle/>
          <a:p>
            <a:pPr algn="just" defTabSz="914217"/>
            <a:r>
              <a:rPr lang="vi-VN" sz="3599">
                <a:solidFill>
                  <a:srgbClr val="0000FF"/>
                </a:solidFill>
                <a:latin typeface="Times New Roman" panose="02020603050405020304" pitchFamily="18" charset="0"/>
                <a:cs typeface="Times New Roman" panose="02020603050405020304" pitchFamily="18" charset="0"/>
              </a:rPr>
              <a:t>Câu 15. Nhân dân ta gửi gắm ước mơ nào trong truyện Thánh Gióng?</a:t>
            </a:r>
            <a:endParaRPr lang="en-US" sz="3599" dirty="0">
              <a:solidFill>
                <a:srgbClr val="0000FF"/>
              </a:solidFill>
              <a:latin typeface="Times New Roman" panose="02020603050405020304" pitchFamily="18" charset="0"/>
              <a:cs typeface="Times New Roman" panose="02020603050405020304"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73149" y="6000749"/>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 y="3854193"/>
            <a:ext cx="586225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A</a:t>
            </a:r>
            <a:r>
              <a:rPr lang="vi-VN" sz="3599">
                <a:solidFill>
                  <a:srgbClr val="008000"/>
                </a:solidFill>
                <a:latin typeface="Times New Roman" pitchFamily="18" charset="0"/>
                <a:cs typeface="Times New Roman" pitchFamily="18" charset="0"/>
              </a:rPr>
              <a:t>. Trong chiến tranh, tình làng nghĩa xóm được phát huy</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6285338" y="5040765"/>
            <a:ext cx="586760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3599" dirty="0">
                <a:solidFill>
                  <a:srgbClr val="008000"/>
                </a:solidFill>
                <a:latin typeface="Times New Roman" pitchFamily="18" charset="0"/>
                <a:cs typeface="Times New Roman" pitchFamily="18" charset="0"/>
              </a:rPr>
              <a:t>D</a:t>
            </a:r>
            <a:r>
              <a:rPr lang="pt-BR"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Người anh hùng giúp nhân dân diệt giặc</a:t>
            </a:r>
            <a:endParaRPr lang="en-US" sz="3599" dirty="0">
              <a:solidFill>
                <a:srgbClr val="008000"/>
              </a:solidFill>
              <a:latin typeface="Times New Roman" pitchFamily="18" charset="0"/>
              <a:cs typeface="Times New Roman" pitchFamily="18" charset="0"/>
            </a:endParaRPr>
          </a:p>
        </p:txBody>
      </p:sp>
      <p:sp>
        <p:nvSpPr>
          <p:cNvPr id="18" name="Rounded Rectangle 17"/>
          <p:cNvSpPr/>
          <p:nvPr/>
        </p:nvSpPr>
        <p:spPr>
          <a:xfrm>
            <a:off x="1" y="5040765"/>
            <a:ext cx="5862025"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C</a:t>
            </a:r>
            <a:r>
              <a:rPr lang="vi-VN" sz="3599">
                <a:solidFill>
                  <a:srgbClr val="008000"/>
                </a:solidFill>
                <a:latin typeface="Times New Roman" pitchFamily="18" charset="0"/>
                <a:cs typeface="Times New Roman" pitchFamily="18" charset="0"/>
              </a:rPr>
              <a:t>. Tinh thần đoàn kết chống xâm lăng là yếu tố cốt lõi</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285338" y="3854193"/>
            <a:ext cx="5906662"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a:t>
            </a:r>
            <a:r>
              <a:rPr lang="vi-VN" sz="3599">
                <a:solidFill>
                  <a:srgbClr val="008000"/>
                </a:solidFill>
                <a:latin typeface="Times New Roman" pitchFamily="18" charset="0"/>
                <a:cs typeface="Times New Roman" pitchFamily="18" charset="0"/>
              </a:rPr>
              <a:t>Vũ khí hiện đại mới có thể tiêu diệt được giặc</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478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5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683" y="-268522"/>
            <a:ext cx="13442403" cy="4191001"/>
          </a:xfrm>
          <a:prstGeom prst="rect">
            <a:avLst/>
          </a:prstGeom>
        </p:spPr>
      </p:pic>
      <p:sp>
        <p:nvSpPr>
          <p:cNvPr id="99" name="TextBox 98"/>
          <p:cNvSpPr txBox="1"/>
          <p:nvPr/>
        </p:nvSpPr>
        <p:spPr>
          <a:xfrm>
            <a:off x="1616895" y="1090797"/>
            <a:ext cx="9373262" cy="1200051"/>
          </a:xfrm>
          <a:prstGeom prst="rect">
            <a:avLst/>
          </a:prstGeom>
          <a:noFill/>
        </p:spPr>
        <p:txBody>
          <a:bodyPr wrap="square" rtlCol="0">
            <a:spAutoFit/>
          </a:bodyPr>
          <a:lstStyle/>
          <a:p>
            <a:pPr defTabSz="914217"/>
            <a:r>
              <a:rPr lang="vi-VN" sz="3599">
                <a:solidFill>
                  <a:srgbClr val="0000FF"/>
                </a:solidFill>
                <a:latin typeface="Times New Roman" pitchFamily="18" charset="0"/>
                <a:cs typeface="Times New Roman" pitchFamily="18" charset="0"/>
              </a:rPr>
              <a:t>Câu 16: Khi roi sắt gãy, Thánh Gióng đã sử dụng vũ khí gì?</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77" y="597357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itchFamily="18" charset="0"/>
                <a:cs typeface="Times New Roman" pitchFamily="18" charset="0"/>
              </a:rPr>
              <a:t>D</a:t>
            </a:r>
            <a:r>
              <a:rPr lang="vi-VN" sz="3599">
                <a:solidFill>
                  <a:srgbClr val="008000"/>
                </a:solidFill>
                <a:latin typeface="Times New Roman" pitchFamily="18" charset="0"/>
                <a:cs typeface="Times New Roman" pitchFamily="18" charset="0"/>
              </a:rPr>
              <a:t>. </a:t>
            </a:r>
            <a:r>
              <a:rPr lang="en-US" sz="3599">
                <a:solidFill>
                  <a:srgbClr val="008000"/>
                </a:solidFill>
                <a:latin typeface="Times New Roman" pitchFamily="18" charset="0"/>
                <a:cs typeface="Times New Roman" pitchFamily="18" charset="0"/>
              </a:rPr>
              <a:t>Cung tên.</a:t>
            </a:r>
            <a:endParaRPr lang="en-US" sz="35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3599" dirty="0">
                <a:solidFill>
                  <a:srgbClr val="008000"/>
                </a:solidFill>
                <a:latin typeface="Times New Roman" panose="02020603050405020304" pitchFamily="18" charset="0"/>
              </a:rPr>
              <a:t>C</a:t>
            </a:r>
            <a:r>
              <a:rPr lang="vi-VN" sz="3599">
                <a:solidFill>
                  <a:srgbClr val="008000"/>
                </a:solidFill>
                <a:latin typeface="Times New Roman" panose="02020603050405020304" pitchFamily="18" charset="0"/>
              </a:rPr>
              <a:t>. Những cụm tre</a:t>
            </a:r>
            <a:r>
              <a:rPr lang="en-US" sz="3599">
                <a:solidFill>
                  <a:srgbClr val="008000"/>
                </a:solidFill>
                <a:latin typeface="Times New Roman" panose="02020603050405020304" pitchFamily="18" charset="0"/>
              </a:rPr>
              <a:t>.</a:t>
            </a:r>
            <a:endParaRPr lang="en-US" sz="3599" dirty="0">
              <a:solidFill>
                <a:srgbClr val="008000"/>
              </a:solidFill>
              <a:latin typeface="Calibri Light"/>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A</a:t>
            </a:r>
            <a:r>
              <a:rPr lang="en-US" sz="3599">
                <a:solidFill>
                  <a:srgbClr val="008000"/>
                </a:solidFill>
                <a:latin typeface="Times New Roman" pitchFamily="18" charset="0"/>
                <a:cs typeface="Times New Roman" pitchFamily="18" charset="0"/>
              </a:rPr>
              <a:t>. Tay không đánh giặc.</a:t>
            </a:r>
            <a:endParaRPr lang="en-US" sz="35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itchFamily="18" charset="0"/>
                <a:cs typeface="Times New Roman" pitchFamily="18" charset="0"/>
              </a:rPr>
              <a:t>B</a:t>
            </a:r>
            <a:r>
              <a:rPr lang="en-US" sz="3599">
                <a:solidFill>
                  <a:srgbClr val="008000"/>
                </a:solidFill>
                <a:latin typeface="Times New Roman" pitchFamily="18" charset="0"/>
                <a:cs typeface="Times New Roman" pitchFamily="18" charset="0"/>
              </a:rPr>
              <a:t>. Nỏ thần.</a:t>
            </a:r>
            <a:endParaRPr lang="en-US" sz="35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7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32"/>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03" y="-268542"/>
            <a:ext cx="13442403" cy="4191001"/>
          </a:xfrm>
          <a:prstGeom prst="rect">
            <a:avLst/>
          </a:prstGeom>
        </p:spPr>
      </p:pic>
      <p:sp>
        <p:nvSpPr>
          <p:cNvPr id="99" name="TextBox 98"/>
          <p:cNvSpPr txBox="1"/>
          <p:nvPr/>
        </p:nvSpPr>
        <p:spPr>
          <a:xfrm>
            <a:off x="2972147" y="829849"/>
            <a:ext cx="5537472" cy="646203"/>
          </a:xfrm>
          <a:prstGeom prst="rect">
            <a:avLst/>
          </a:prstGeom>
          <a:noFill/>
        </p:spPr>
        <p:txBody>
          <a:bodyPr wrap="square" rtlCol="0">
            <a:spAutoFit/>
          </a:bodyPr>
          <a:lstStyle/>
          <a:p>
            <a:pPr defTabSz="914217"/>
            <a:r>
              <a:rPr lang="en-US" sz="3599" dirty="0" err="1">
                <a:solidFill>
                  <a:srgbClr val="0000FF"/>
                </a:solidFill>
                <a:latin typeface="Times New Roman" pitchFamily="18" charset="0"/>
                <a:cs typeface="Times New Roman" pitchFamily="18" charset="0"/>
              </a:rPr>
              <a:t>Câu</a:t>
            </a:r>
            <a:r>
              <a:rPr lang="en-US" sz="3599" dirty="0">
                <a:solidFill>
                  <a:srgbClr val="0000FF"/>
                </a:solidFill>
                <a:latin typeface="Times New Roman" pitchFamily="18" charset="0"/>
                <a:cs typeface="Times New Roman" pitchFamily="18" charset="0"/>
              </a:rPr>
              <a:t> 17</a:t>
            </a:r>
            <a:r>
              <a:rPr lang="en-US" sz="3599">
                <a:solidFill>
                  <a:srgbClr val="0000FF"/>
                </a:solidFill>
                <a:latin typeface="Times New Roman" pitchFamily="18" charset="0"/>
                <a:cs typeface="Times New Roman" pitchFamily="18" charset="0"/>
              </a:rPr>
              <a:t>. Gióng lớn lên bằng</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57" y="5973558"/>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1025262" y="3854193"/>
            <a:ext cx="483695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A</a:t>
            </a:r>
            <a:r>
              <a:rPr lang="en-US" sz="2800">
                <a:solidFill>
                  <a:srgbClr val="008000"/>
                </a:solidFill>
                <a:latin typeface="Times New Roman" panose="02020603050405020304" pitchFamily="18" charset="0"/>
                <a:cs typeface="Times New Roman" panose="02020603050405020304" pitchFamily="18" charset="0"/>
              </a:rPr>
              <a:t>. Phép thần kì.</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6285299" y="5040726"/>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D</a:t>
            </a:r>
            <a:r>
              <a:rPr lang="en-US" sz="2800">
                <a:solidFill>
                  <a:srgbClr val="008000"/>
                </a:solidFill>
                <a:latin typeface="Times New Roman" panose="02020603050405020304" pitchFamily="18" charset="0"/>
                <a:cs typeface="Times New Roman" panose="02020603050405020304" pitchFamily="18" charset="0"/>
              </a:rPr>
              <a:t>. Công sức của cha mẹ và sự giúp đỡ của dân làng.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025076" y="5040726"/>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Gạo thần.</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285299" y="3854193"/>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800" dirty="0">
                <a:solidFill>
                  <a:srgbClr val="008000"/>
                </a:solidFill>
                <a:latin typeface="Times New Roman" panose="02020603050405020304" pitchFamily="18" charset="0"/>
                <a:cs typeface="Times New Roman" panose="02020603050405020304" pitchFamily="18" charset="0"/>
              </a:rPr>
              <a:t>B</a:t>
            </a:r>
            <a:r>
              <a:rPr lang="en-US" sz="2800">
                <a:solidFill>
                  <a:srgbClr val="008000"/>
                </a:solidFill>
                <a:latin typeface="Times New Roman" panose="02020603050405020304" pitchFamily="18" charset="0"/>
                <a:cs typeface="Times New Roman" panose="02020603050405020304" pitchFamily="18" charset="0"/>
              </a:rPr>
              <a:t>. Bàn chân to.</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1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211"/>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24" y="-268563"/>
            <a:ext cx="13442403" cy="4191001"/>
          </a:xfrm>
          <a:prstGeom prst="rect">
            <a:avLst/>
          </a:prstGeom>
        </p:spPr>
      </p:pic>
      <p:sp>
        <p:nvSpPr>
          <p:cNvPr id="99" name="TextBox 98"/>
          <p:cNvSpPr txBox="1"/>
          <p:nvPr/>
        </p:nvSpPr>
        <p:spPr>
          <a:xfrm>
            <a:off x="2972147" y="949977"/>
            <a:ext cx="6782568" cy="1753942"/>
          </a:xfrm>
          <a:prstGeom prst="rect">
            <a:avLst/>
          </a:prstGeom>
          <a:noFill/>
        </p:spPr>
        <p:txBody>
          <a:bodyPr wrap="square" rtlCol="0">
            <a:spAutoFit/>
          </a:bodyPr>
          <a:lstStyle/>
          <a:p>
            <a:pPr algn="just" defTabSz="914217"/>
            <a:r>
              <a:rPr lang="vi-VN" sz="3599" dirty="0">
                <a:solidFill>
                  <a:srgbClr val="0000FF"/>
                </a:solidFill>
                <a:latin typeface="Times New Roman" pitchFamily="18" charset="0"/>
                <a:cs typeface="Times New Roman" pitchFamily="18" charset="0"/>
              </a:rPr>
              <a:t>Câu 18</a:t>
            </a:r>
            <a:r>
              <a:rPr lang="vi-VN" sz="3599">
                <a:solidFill>
                  <a:srgbClr val="0000FF"/>
                </a:solidFill>
                <a:latin typeface="Times New Roman" pitchFamily="18" charset="0"/>
                <a:cs typeface="Times New Roman" pitchFamily="18" charset="0"/>
              </a:rPr>
              <a:t>: Tại sao hội thi thể thao trong nhà trường phổ thông lại mang tên Hội khỏe Phù Đổng? </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736" y="5973537"/>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fi-FI" sz="2799" dirty="0">
                <a:solidFill>
                  <a:srgbClr val="008000"/>
                </a:solidFill>
                <a:latin typeface="Times New Roman" pitchFamily="18" charset="0"/>
                <a:cs typeface="Times New Roman" pitchFamily="18" charset="0"/>
              </a:rPr>
              <a:t>D. Cả ba ý đều sai</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Vì hội thi dành cho lứa tuổi thiếu niên.</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799" dirty="0">
                <a:solidFill>
                  <a:srgbClr val="008000"/>
                </a:solidFill>
                <a:latin typeface="Times New Roman" pitchFamily="18" charset="0"/>
                <a:cs typeface="Times New Roman" pitchFamily="18" charset="0"/>
              </a:rPr>
              <a:t>A</a:t>
            </a:r>
            <a:r>
              <a:rPr lang="en-US" sz="2799">
                <a:solidFill>
                  <a:srgbClr val="008000"/>
                </a:solidFill>
                <a:latin typeface="Times New Roman" pitchFamily="18" charset="0"/>
                <a:cs typeface="Times New Roman" pitchFamily="18" charset="0"/>
              </a:rPr>
              <a:t>. Nhớ về lịch sử.</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it-IT" sz="2799" dirty="0">
                <a:solidFill>
                  <a:srgbClr val="008000"/>
                </a:solidFill>
                <a:latin typeface="Times New Roman" pitchFamily="18" charset="0"/>
                <a:cs typeface="Times New Roman" pitchFamily="18" charset="0"/>
              </a:rPr>
              <a:t>B</a:t>
            </a:r>
            <a:r>
              <a:rPr lang="it-IT" sz="2799">
                <a:solidFill>
                  <a:srgbClr val="008000"/>
                </a:solidFill>
                <a:latin typeface="Times New Roman" pitchFamily="18" charset="0"/>
                <a:cs typeface="Times New Roman" pitchFamily="18" charset="0"/>
              </a:rPr>
              <a:t>. Cho dễ nhớ.</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2319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89"/>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929746" y="-268585"/>
            <a:ext cx="13442403" cy="4191001"/>
          </a:xfrm>
          <a:prstGeom prst="rect">
            <a:avLst/>
          </a:prstGeom>
        </p:spPr>
      </p:pic>
      <p:sp>
        <p:nvSpPr>
          <p:cNvPr id="99" name="TextBox 98"/>
          <p:cNvSpPr txBox="1"/>
          <p:nvPr/>
        </p:nvSpPr>
        <p:spPr>
          <a:xfrm>
            <a:off x="2532779" y="1226889"/>
            <a:ext cx="8499028"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19</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Vết tích còn lại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845792" y="6116293"/>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903837" y="4433103"/>
            <a:ext cx="4958334" cy="915537"/>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A</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Ngựa gỗ.</a:t>
            </a:r>
            <a:endParaRPr lang="en-US" sz="2799" dirty="0">
              <a:solidFill>
                <a:srgbClr val="008000"/>
              </a:solidFill>
              <a:latin typeface="Times New Roman" pitchFamily="18" charset="0"/>
              <a:cs typeface="Times New Roman" pitchFamily="18" charset="0"/>
            </a:endParaRPr>
          </a:p>
        </p:txBody>
      </p:sp>
      <p:sp>
        <p:nvSpPr>
          <p:cNvPr id="17" name="Rounded Rectangle 16"/>
          <p:cNvSpPr/>
          <p:nvPr/>
        </p:nvSpPr>
        <p:spPr>
          <a:xfrm>
            <a:off x="6373543" y="5643360"/>
            <a:ext cx="481377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pt-BR" sz="2799" dirty="0">
                <a:solidFill>
                  <a:srgbClr val="008000"/>
                </a:solidFill>
                <a:latin typeface="Times New Roman" pitchFamily="18" charset="0"/>
                <a:cs typeface="Times New Roman" pitchFamily="18" charset="0"/>
              </a:rPr>
              <a:t>D</a:t>
            </a:r>
            <a:r>
              <a:rPr lang="pt-BR" sz="2799">
                <a:solidFill>
                  <a:srgbClr val="008000"/>
                </a:solidFill>
                <a:latin typeface="Times New Roman" pitchFamily="18" charset="0"/>
                <a:cs typeface="Times New Roman" pitchFamily="18" charset="0"/>
              </a:rPr>
              <a:t>. Làng cháy.</a:t>
            </a:r>
            <a:endParaRPr lang="en-US" sz="2799" dirty="0">
              <a:solidFill>
                <a:srgbClr val="008000"/>
              </a:solidFill>
              <a:latin typeface="Times New Roman" pitchFamily="18" charset="0"/>
              <a:cs typeface="Times New Roman" pitchFamily="18" charset="0"/>
            </a:endParaRPr>
          </a:p>
        </p:txBody>
      </p:sp>
      <p:sp>
        <p:nvSpPr>
          <p:cNvPr id="18" name="Rounded Rectangle 17"/>
          <p:cNvSpPr/>
          <p:nvPr/>
        </p:nvSpPr>
        <p:spPr>
          <a:xfrm>
            <a:off x="903836" y="5680551"/>
            <a:ext cx="4836950"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C</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Thanh gươm.</a:t>
            </a:r>
            <a:endParaRPr lang="en-US" sz="2799" dirty="0">
              <a:solidFill>
                <a:srgbClr val="008000"/>
              </a:solidFill>
              <a:latin typeface="Times New Roman" pitchFamily="18" charset="0"/>
              <a:cs typeface="Times New Roman" pitchFamily="18" charset="0"/>
            </a:endParaRPr>
          </a:p>
        </p:txBody>
      </p:sp>
      <p:sp>
        <p:nvSpPr>
          <p:cNvPr id="19" name="Rounded Rectangle 18"/>
          <p:cNvSpPr/>
          <p:nvPr/>
        </p:nvSpPr>
        <p:spPr>
          <a:xfrm>
            <a:off x="6287695" y="4422086"/>
            <a:ext cx="4813771" cy="88010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vi-VN" sz="2799" dirty="0">
                <a:solidFill>
                  <a:srgbClr val="008000"/>
                </a:solidFill>
                <a:latin typeface="Times New Roman" pitchFamily="18" charset="0"/>
                <a:cs typeface="Times New Roman" pitchFamily="18" charset="0"/>
              </a:rPr>
              <a:t>B</a:t>
            </a:r>
            <a:r>
              <a:rPr lang="vi-VN" sz="2799">
                <a:solidFill>
                  <a:srgbClr val="008000"/>
                </a:solidFill>
                <a:latin typeface="Times New Roman" pitchFamily="18" charset="0"/>
                <a:cs typeface="Times New Roman" pitchFamily="18" charset="0"/>
              </a:rPr>
              <a:t>. </a:t>
            </a:r>
            <a:r>
              <a:rPr lang="en-US" sz="2799">
                <a:solidFill>
                  <a:srgbClr val="008000"/>
                </a:solidFill>
                <a:latin typeface="Times New Roman" pitchFamily="18" charset="0"/>
                <a:cs typeface="Times New Roman" pitchFamily="18" charset="0"/>
              </a:rPr>
              <a:t>Nỏ thần.</a:t>
            </a:r>
            <a:endParaRPr lang="en-US" sz="2799"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9121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6"/>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36487" y="6166"/>
            <a:ext cx="12276467" cy="6890056"/>
            <a:chOff x="-38706" y="6044"/>
            <a:chExt cx="12280908" cy="6890056"/>
          </a:xfrm>
        </p:grpSpPr>
        <p:pic>
          <p:nvPicPr>
            <p:cNvPr id="54" name="Picture 5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2952"/>
            <a:stretch/>
          </p:blipFill>
          <p:spPr>
            <a:xfrm>
              <a:off x="-30950" y="6044"/>
              <a:ext cx="12222950" cy="6890056"/>
            </a:xfrm>
            <a:prstGeom prst="rect">
              <a:avLst/>
            </a:prstGeom>
          </p:spPr>
        </p:pic>
        <p:pic>
          <p:nvPicPr>
            <p:cNvPr id="55" name="Picture 5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rot="16708489">
              <a:off x="-29147" y="5323022"/>
              <a:ext cx="695848" cy="714965"/>
            </a:xfrm>
            <a:prstGeom prst="rect">
              <a:avLst/>
            </a:prstGeom>
          </p:spPr>
        </p:pic>
        <p:pic>
          <p:nvPicPr>
            <p:cNvPr id="57" name="Picture 56"/>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200000">
              <a:off x="2826771" y="5342113"/>
              <a:ext cx="644209" cy="676781"/>
            </a:xfrm>
            <a:prstGeom prst="rect">
              <a:avLst/>
            </a:prstGeom>
          </p:spPr>
        </p:pic>
        <p:pic>
          <p:nvPicPr>
            <p:cNvPr id="58" name="Picture 57"/>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rot="16899010">
              <a:off x="5418553" y="5393980"/>
              <a:ext cx="644209" cy="676781"/>
            </a:xfrm>
            <a:prstGeom prst="rect">
              <a:avLst/>
            </a:prstGeom>
          </p:spPr>
        </p:pic>
        <p:pic>
          <p:nvPicPr>
            <p:cNvPr id="59" name="Picture 58"/>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051538" y="5280415"/>
              <a:ext cx="644209" cy="676781"/>
            </a:xfrm>
            <a:prstGeom prst="rect">
              <a:avLst/>
            </a:prstGeom>
          </p:spPr>
        </p:pic>
        <p:pic>
          <p:nvPicPr>
            <p:cNvPr id="60" name="Picture 59"/>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070774" y="5153849"/>
              <a:ext cx="644209" cy="676781"/>
            </a:xfrm>
            <a:prstGeom prst="rect">
              <a:avLst/>
            </a:prstGeom>
          </p:spPr>
        </p:pic>
        <p:pic>
          <p:nvPicPr>
            <p:cNvPr id="61" name="Picture 60"/>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8337102" y="5323632"/>
              <a:ext cx="644209" cy="676781"/>
            </a:xfrm>
            <a:prstGeom prst="rect">
              <a:avLst/>
            </a:prstGeom>
          </p:spPr>
        </p:pic>
        <p:pic>
          <p:nvPicPr>
            <p:cNvPr id="62" name="Picture 61"/>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9946610" y="5316096"/>
              <a:ext cx="644209" cy="676781"/>
            </a:xfrm>
            <a:prstGeom prst="rect">
              <a:avLst/>
            </a:prstGeom>
          </p:spPr>
        </p:pic>
        <p:pic>
          <p:nvPicPr>
            <p:cNvPr id="63" name="Picture 62"/>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6475066">
              <a:off x="11581707" y="5413713"/>
              <a:ext cx="644209" cy="676781"/>
            </a:xfrm>
            <a:prstGeom prst="rect">
              <a:avLst/>
            </a:prstGeom>
          </p:spPr>
        </p:pic>
        <p:pic>
          <p:nvPicPr>
            <p:cNvPr id="64" name="Picture 63"/>
            <p:cNvPicPr>
              <a:picLocks noChangeAspect="1"/>
            </p:cNvPicPr>
            <p:nvPr/>
          </p:nvPicPr>
          <p:blipFill>
            <a:blip r:embed="rId10" cstate="print">
              <a:extLst>
                <a:ext uri="{BEBA8EAE-BF5A-486C-A8C5-ECC9F3942E4B}">
                  <a14:imgProps xmlns:a14="http://schemas.microsoft.com/office/drawing/2010/main">
                    <a14:imgLayer r:embed="rId9">
                      <a14:imgEffect>
                        <a14:backgroundRemoval t="0" b="100000" l="9551" r="100000">
                          <a14:backgroundMark x1="78652" y1="18182" x2="64607" y2="25134"/>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rot="15322252">
              <a:off x="642803" y="5417133"/>
              <a:ext cx="644209" cy="676781"/>
            </a:xfrm>
            <a:prstGeom prst="rect">
              <a:avLst/>
            </a:prstGeom>
          </p:spPr>
        </p:pic>
      </p:grpSp>
      <p:pic>
        <p:nvPicPr>
          <p:cNvPr id="98" name="Picture 97"/>
          <p:cNvPicPr>
            <a:picLocks noChangeAspect="1"/>
          </p:cNvPicPr>
          <p:nvPr/>
        </p:nvPicPr>
        <p:blipFill rotWithShape="1">
          <a:blip r:embed="rId11">
            <a:extLst>
              <a:ext uri="{28A0092B-C50C-407E-A947-70E740481C1C}">
                <a14:useLocalDpi xmlns:a14="http://schemas.microsoft.com/office/drawing/2010/main" val="0"/>
              </a:ext>
            </a:extLst>
          </a:blip>
          <a:srcRect t="4759" b="4759"/>
          <a:stretch/>
        </p:blipFill>
        <p:spPr>
          <a:xfrm>
            <a:off x="-827452" y="-336689"/>
            <a:ext cx="13442403" cy="4191001"/>
          </a:xfrm>
          <a:prstGeom prst="rect">
            <a:avLst/>
          </a:prstGeom>
        </p:spPr>
      </p:pic>
      <p:sp>
        <p:nvSpPr>
          <p:cNvPr id="99" name="TextBox 98"/>
          <p:cNvSpPr txBox="1"/>
          <p:nvPr/>
        </p:nvSpPr>
        <p:spPr>
          <a:xfrm>
            <a:off x="1591337" y="927758"/>
            <a:ext cx="8747103" cy="646203"/>
          </a:xfrm>
          <a:prstGeom prst="rect">
            <a:avLst/>
          </a:prstGeom>
          <a:noFill/>
        </p:spPr>
        <p:txBody>
          <a:bodyPr wrap="square" rtlCol="0">
            <a:spAutoFit/>
          </a:bodyPr>
          <a:lstStyle/>
          <a:p>
            <a:pPr defTabSz="914217"/>
            <a:r>
              <a:rPr lang="vi-VN" sz="3599" dirty="0">
                <a:solidFill>
                  <a:srgbClr val="0000FF"/>
                </a:solidFill>
                <a:latin typeface="Times New Roman" pitchFamily="18" charset="0"/>
                <a:cs typeface="Times New Roman" pitchFamily="18" charset="0"/>
              </a:rPr>
              <a:t>Câu 20</a:t>
            </a:r>
            <a:r>
              <a:rPr lang="vi-VN" sz="3599">
                <a:solidFill>
                  <a:srgbClr val="0000FF"/>
                </a:solidFill>
                <a:latin typeface="Times New Roman" pitchFamily="18" charset="0"/>
                <a:cs typeface="Times New Roman" pitchFamily="18" charset="0"/>
              </a:rPr>
              <a:t>: </a:t>
            </a:r>
            <a:r>
              <a:rPr lang="en-US" sz="3599">
                <a:solidFill>
                  <a:srgbClr val="0000FF"/>
                </a:solidFill>
                <a:latin typeface="Times New Roman" pitchFamily="18" charset="0"/>
                <a:cs typeface="Times New Roman" pitchFamily="18" charset="0"/>
              </a:rPr>
              <a:t>Chủ đề của truyện Thánh Gióng là</a:t>
            </a:r>
            <a:endParaRPr lang="en-US" sz="3599" dirty="0">
              <a:solidFill>
                <a:srgbClr val="0000FF"/>
              </a:solidFill>
              <a:latin typeface="Times New Roman" pitchFamily="18" charset="0"/>
              <a:cs typeface="Times New Roman" pitchFamily="18" charset="0"/>
            </a:endParaRPr>
          </a:p>
        </p:txBody>
      </p:sp>
      <p:pic>
        <p:nvPicPr>
          <p:cNvPr id="106" name="Picture 11" descr="C:\Users\ADMIN\Desktop\Tai nguyen thiet ke tro choi\Bảng gỗ\Picture1 (2).png">
            <a:hlinkClick r:id="rId12" action="ppaction://hlinksldjump"/>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998" t="-3713"/>
          <a:stretch/>
        </p:blipFill>
        <p:spPr bwMode="auto">
          <a:xfrm>
            <a:off x="10748691" y="5973492"/>
            <a:ext cx="1418851" cy="857251"/>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303526" y="5106650"/>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D</a:t>
            </a:r>
            <a:r>
              <a:rPr lang="en-US" sz="3599">
                <a:solidFill>
                  <a:srgbClr val="008000"/>
                </a:solidFill>
                <a:latin typeface="Times New Roman" panose="02020603050405020304" pitchFamily="18" charset="0"/>
                <a:cs typeface="Times New Roman" panose="02020603050405020304" pitchFamily="18" charset="0"/>
              </a:rPr>
              <a:t>. đánh giặc cứu nước.</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00943" y="513168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C</a:t>
            </a:r>
            <a:r>
              <a:rPr lang="en-US" sz="3599">
                <a:solidFill>
                  <a:srgbClr val="008000"/>
                </a:solidFill>
                <a:latin typeface="Times New Roman" panose="02020603050405020304" pitchFamily="18" charset="0"/>
                <a:cs typeface="Times New Roman" panose="02020603050405020304" pitchFamily="18" charset="0"/>
              </a:rPr>
              <a:t>. bảo vệ tự nhiên.</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00943" y="3923196"/>
            <a:ext cx="4938091"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A</a:t>
            </a:r>
            <a:r>
              <a:rPr lang="en-US" sz="3599">
                <a:solidFill>
                  <a:srgbClr val="008000"/>
                </a:solidFill>
                <a:latin typeface="Times New Roman" panose="02020603050405020304" pitchFamily="18" charset="0"/>
                <a:cs typeface="Times New Roman" panose="02020603050405020304" pitchFamily="18" charset="0"/>
              </a:rPr>
              <a:t>. bảo vệ môi trường.</a:t>
            </a:r>
            <a:endParaRPr lang="en-US" sz="3599" dirty="0">
              <a:solidFill>
                <a:srgbClr val="008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6303526" y="3923196"/>
            <a:ext cx="4921899" cy="952501"/>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3599" dirty="0">
                <a:solidFill>
                  <a:srgbClr val="008000"/>
                </a:solidFill>
                <a:latin typeface="Times New Roman" panose="02020603050405020304" pitchFamily="18" charset="0"/>
                <a:cs typeface="Times New Roman" panose="02020603050405020304" pitchFamily="18" charset="0"/>
              </a:rPr>
              <a:t>B</a:t>
            </a:r>
            <a:r>
              <a:rPr lang="en-US" sz="3599">
                <a:solidFill>
                  <a:srgbClr val="008000"/>
                </a:solidFill>
                <a:latin typeface="Times New Roman" panose="02020603050405020304" pitchFamily="18" charset="0"/>
                <a:cs typeface="Times New Roman" panose="02020603050405020304" pitchFamily="18" charset="0"/>
              </a:rPr>
              <a:t>. yêu thiên nhiên.</a:t>
            </a:r>
            <a:endParaRPr lang="en-US" sz="3599"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71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1" presetClass="emph" presetSubtype="0" fill="hold" grpId="1" nodeType="withEffect">
                                  <p:stCondLst>
                                    <p:cond delay="0"/>
                                  </p:stCondLst>
                                  <p:childTnLst>
                                    <p:animClr clrSpc="hsl" dir="cw">
                                      <p:cBhvr override="childStyle">
                                        <p:cTn id="43" dur="500" fill="hold"/>
                                        <p:tgtEl>
                                          <p:spTgt spid="17"/>
                                        </p:tgtEl>
                                        <p:attrNameLst>
                                          <p:attrName>style.color</p:attrName>
                                        </p:attrNameLst>
                                      </p:cBhvr>
                                      <p:by>
                                        <p:hsl h="7200000" s="0" l="0"/>
                                      </p:by>
                                    </p:animClr>
                                    <p:animClr clrSpc="hsl" dir="cw">
                                      <p:cBhvr>
                                        <p:cTn id="44" dur="500" fill="hold"/>
                                        <p:tgtEl>
                                          <p:spTgt spid="17"/>
                                        </p:tgtEl>
                                        <p:attrNameLst>
                                          <p:attrName>fillcolor</p:attrName>
                                        </p:attrNameLst>
                                      </p:cBhvr>
                                      <p:by>
                                        <p:hsl h="7200000" s="0" l="0"/>
                                      </p:by>
                                    </p:animClr>
                                    <p:animClr clrSpc="hsl" dir="cw">
                                      <p:cBhvr>
                                        <p:cTn id="45" dur="500" fill="hold"/>
                                        <p:tgtEl>
                                          <p:spTgt spid="17"/>
                                        </p:tgtEl>
                                        <p:attrNameLst>
                                          <p:attrName>stroke.color</p:attrName>
                                        </p:attrNameLst>
                                      </p:cBhvr>
                                      <p:by>
                                        <p:hsl h="7200000" s="0" l="0"/>
                                      </p:by>
                                    </p:animClr>
                                    <p:set>
                                      <p:cBhvr>
                                        <p:cTn id="46" dur="500" fill="hold"/>
                                        <p:tgtEl>
                                          <p:spTgt spid="17"/>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99" grpId="0"/>
      <p:bldP spid="16" grpId="0" animBg="1"/>
      <p:bldP spid="16" grpId="1" animBg="1"/>
      <p:bldP spid="17" grpId="0" animBg="1"/>
      <p:bldP spid="17" grpId="1" animBg="1"/>
      <p:bldP spid="18" grpId="0" animBg="1"/>
      <p:bldP spid="18" grpId="1" animBg="1"/>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10000" r="-10000"/>
          </a:stretch>
        </a:blipFill>
        <a:effectLst/>
      </p:bgPr>
    </p:bg>
    <p:spTree>
      <p:nvGrpSpPr>
        <p:cNvPr id="1" name=""/>
        <p:cNvGrpSpPr/>
        <p:nvPr/>
      </p:nvGrpSpPr>
      <p:grpSpPr>
        <a:xfrm>
          <a:off x="0" y="0"/>
          <a:ext cx="0" cy="0"/>
          <a:chOff x="0" y="0"/>
          <a:chExt cx="0" cy="0"/>
        </a:xfrm>
      </p:grpSpPr>
      <p:sp>
        <p:nvSpPr>
          <p:cNvPr id="4" name="Snip Diagonal Corner Rectangle 3"/>
          <p:cNvSpPr/>
          <p:nvPr/>
        </p:nvSpPr>
        <p:spPr>
          <a:xfrm>
            <a:off x="158044" y="207264"/>
            <a:ext cx="11887200" cy="1950720"/>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err="1">
                <a:solidFill>
                  <a:srgbClr val="002060"/>
                </a:solidFill>
                <a:latin typeface="Times New Roman" panose="02020603050405020304" pitchFamily="18" charset="0"/>
                <a:cs typeface="Times New Roman" panose="02020603050405020304" pitchFamily="18" charset="0"/>
              </a:rPr>
              <a:t>Câu</a:t>
            </a:r>
            <a:r>
              <a:rPr lang="en-US" sz="320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nữ</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Quỳnh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gái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thượng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đế</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chén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vua</a:t>
            </a:r>
            <a:r>
              <a:rPr lang="en-US" sz="3200" dirty="0">
                <a:solidFill>
                  <a:srgbClr val="002060"/>
                </a:solidFill>
                <a:latin typeface="Times New Roman" panose="02020603050405020304" pitchFamily="18" charset="0"/>
                <a:cs typeface="Times New Roman" panose="02020603050405020304" pitchFamily="18" charset="0"/>
              </a:rPr>
              <a:t> cha </a:t>
            </a:r>
            <a:r>
              <a:rPr lang="en-US" sz="3200" dirty="0" err="1">
                <a:solidFill>
                  <a:srgbClr val="002060"/>
                </a:solidFill>
                <a:latin typeface="Times New Roman" panose="02020603050405020304" pitchFamily="18" charset="0"/>
                <a:cs typeface="Times New Roman" panose="02020603050405020304" pitchFamily="18" charset="0"/>
              </a:rPr>
              <a:t>giáng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xuống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gian</a:t>
            </a:r>
            <a:r>
              <a:rPr lang="en-US" sz="3200" dirty="0">
                <a:solidFill>
                  <a:srgbClr val="002060"/>
                </a:solidFill>
                <a:latin typeface="Times New Roman" panose="02020603050405020304" pitchFamily="18" charset="0"/>
                <a:cs typeface="Times New Roman" panose="02020603050405020304" pitchFamily="18" charset="0"/>
              </a:rPr>
              <a:t>?</a:t>
            </a:r>
          </a:p>
        </p:txBody>
      </p:sp>
      <p:sp>
        <p:nvSpPr>
          <p:cNvPr id="5" name="Snip Diagonal Corner Rectangle 4"/>
          <p:cNvSpPr/>
          <p:nvPr/>
        </p:nvSpPr>
        <p:spPr>
          <a:xfrm>
            <a:off x="1956364" y="3610413"/>
            <a:ext cx="8290560" cy="1505712"/>
          </a:xfrm>
          <a:prstGeom prst="snip2DiagRect">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a:solidFill>
                  <a:prstClr val="white"/>
                </a:solidFill>
                <a:latin typeface="Times New Roman" panose="02020603050405020304" pitchFamily="18" charset="0"/>
                <a:cs typeface="Times New Roman" panose="02020603050405020304" pitchFamily="18" charset="0"/>
              </a:rPr>
              <a:t>Thánh mẫu Liễu Hạnh.</a:t>
            </a:r>
          </a:p>
        </p:txBody>
      </p:sp>
      <p:sp>
        <p:nvSpPr>
          <p:cNvPr id="6" name="Pentagon 5">
            <a:hlinkClick r:id="rId3" action="ppaction://hlinksldjump"/>
          </p:cNvPr>
          <p:cNvSpPr/>
          <p:nvPr/>
        </p:nvSpPr>
        <p:spPr>
          <a:xfrm flipH="1">
            <a:off x="10192512" y="6102096"/>
            <a:ext cx="1999488" cy="7559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6762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286232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BÀI</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TẬP MỞ RỘNG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905835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5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82600" y="658654"/>
          <a:ext cx="11176000" cy="6035040"/>
        </p:xfrm>
        <a:graphic>
          <a:graphicData uri="http://schemas.openxmlformats.org/drawingml/2006/table">
            <a:tbl>
              <a:tblPr/>
              <a:tblGrid>
                <a:gridCol w="5460856">
                  <a:extLst>
                    <a:ext uri="{9D8B030D-6E8A-4147-A177-3AD203B41FA5}">
                      <a16:colId xmlns:a16="http://schemas.microsoft.com/office/drawing/2014/main" val="450311960"/>
                    </a:ext>
                  </a:extLst>
                </a:gridCol>
                <a:gridCol w="5715144">
                  <a:extLst>
                    <a:ext uri="{9D8B030D-6E8A-4147-A177-3AD203B41FA5}">
                      <a16:colId xmlns:a16="http://schemas.microsoft.com/office/drawing/2014/main" val="311734994"/>
                    </a:ext>
                  </a:extLst>
                </a:gridCol>
              </a:tblGrid>
              <a:tr h="0">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862489"/>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70048"/>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270301"/>
                  </a:ext>
                </a:extLst>
              </a:tr>
              <a:tr h="0">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188363"/>
                  </a:ext>
                </a:extLst>
              </a:tr>
            </a:tbl>
          </a:graphicData>
        </a:graphic>
      </p:graphicFrame>
    </p:spTree>
    <p:extLst>
      <p:ext uri="{BB962C8B-B14F-4D97-AF65-F5344CB8AC3E}">
        <p14:creationId xmlns:p14="http://schemas.microsoft.com/office/powerpoint/2010/main" val="506247620"/>
      </p:ext>
    </p:extLst>
  </p:cSld>
  <p:clrMapOvr>
    <a:masterClrMapping/>
  </p:clrMapOvr>
  <p:transition spd="slow">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2300" y="973614"/>
          <a:ext cx="11023600" cy="4882829"/>
        </p:xfrm>
        <a:graphic>
          <a:graphicData uri="http://schemas.openxmlformats.org/drawingml/2006/table">
            <a:tbl>
              <a:tblPr/>
              <a:tblGrid>
                <a:gridCol w="5243363">
                  <a:extLst>
                    <a:ext uri="{9D8B030D-6E8A-4147-A177-3AD203B41FA5}">
                      <a16:colId xmlns:a16="http://schemas.microsoft.com/office/drawing/2014/main" val="2963847985"/>
                    </a:ext>
                  </a:extLst>
                </a:gridCol>
                <a:gridCol w="5780237">
                  <a:extLst>
                    <a:ext uri="{9D8B030D-6E8A-4147-A177-3AD203B41FA5}">
                      <a16:colId xmlns:a16="http://schemas.microsoft.com/office/drawing/2014/main" val="3862288725"/>
                    </a:ext>
                  </a:extLst>
                </a:gridCol>
              </a:tblGrid>
              <a:tr h="621620">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Đặc điểm nhân vật truyền thuyết</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b="1" kern="100">
                          <a:solidFill>
                            <a:srgbClr val="0000FF"/>
                          </a:solidFill>
                          <a:effectLst/>
                          <a:latin typeface="Times New Roman" panose="02020603050405020304" pitchFamily="18" charset="0"/>
                          <a:ea typeface="SimSun" panose="02010600030101010101" pitchFamily="2" charset="-122"/>
                          <a:cs typeface="Times New Roman" panose="02020603050405020304" pitchFamily="18" charset="0"/>
                        </a:rPr>
                        <a:t>Biểu hiện đặc điểm nhân vật truyền thuyết trong Thánh Gióng</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256489"/>
                  </a:ext>
                </a:extLst>
              </a:tr>
              <a:tr h="155404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Có đặc điểm khác lạ về lai lịch, phẩm chất, tài năng, sức mạnh...</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 mẹ ướm chân - thụ thai, 12 tháng mới sinh; cậu bé lên ba không nói, cười, đi, đặt đâu nằm đấy; cất tiếng nói đầu tiên đòi đi đánh giặc; lớn nhanh như thổi; vươn vai thành tráng sĩ...</a:t>
                      </a:r>
                      <a:endParaRPr lang="en-US" sz="20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128308"/>
                  </a:ext>
                </a:extLst>
              </a:tr>
              <a:tr h="93242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Thường gắn liền với sự kiện lịch sử và có công lớn đối với cộng đồng</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Gắn liền với thời đại Vua Hùng thứ 6</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đánh đuổi giặc Ân xâm lược, cứu nguy cho đất nước</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224136"/>
                  </a:ext>
                </a:extLst>
              </a:tr>
              <a:tr h="1243239">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Được cộng đồng truyền tụng, tôn thờ</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được nhân dân dựng đền thờ ở làng Phù Đổng, thường mở hội vào tháng tư hàng năm</a:t>
                      </a:r>
                    </a:p>
                    <a:p>
                      <a:pPr marL="0" marR="0" algn="just">
                        <a:lnSpc>
                          <a:spcPct val="150000"/>
                        </a:lnSpc>
                        <a:spcBef>
                          <a:spcPts val="0"/>
                        </a:spcBef>
                        <a:spcAft>
                          <a:spcPts val="0"/>
                        </a:spcAft>
                      </a:pPr>
                      <a:r>
                        <a:rPr lang="en-US" sz="20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6602" marR="666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096454"/>
                  </a:ext>
                </a:extLst>
              </a:tr>
            </a:tbl>
          </a:graphicData>
        </a:graphic>
      </p:graphicFrame>
    </p:spTree>
    <p:extLst>
      <p:ext uri="{BB962C8B-B14F-4D97-AF65-F5344CB8AC3E}">
        <p14:creationId xmlns:p14="http://schemas.microsoft.com/office/powerpoint/2010/main" val="4181102628"/>
      </p:ext>
    </p:extLst>
  </p:cSld>
  <p:clrMapOvr>
    <a:masterClrMapping/>
  </p:clrMapOvr>
  <p:transition spd="slow">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6990610" y="1642303"/>
            <a:ext cx="3309222" cy="193899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VẬN DỤNG</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7968193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8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Cloud Callout 2"/>
          <p:cNvSpPr/>
          <p:nvPr/>
        </p:nvSpPr>
        <p:spPr>
          <a:xfrm>
            <a:off x="1783644" y="864640"/>
            <a:ext cx="6739467" cy="3808959"/>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kern="100">
                <a:solidFill>
                  <a:srgbClr val="000000"/>
                </a:solidFill>
                <a:latin typeface="Times New Roman" panose="02020603050405020304" pitchFamily="18" charset="0"/>
                <a:ea typeface="SimSun" panose="02010600030101010101" pitchFamily="2" charset="-122"/>
              </a:rPr>
              <a:t>Viết đoạn văn (khoảng 5-7 câu) về một hình ảnh hay hành động của Thánh Gióng đã để lại cho em ấn tượng sâu sắc. </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7726293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823752"/>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hình thức:</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61243" y="834704"/>
            <a:ext cx="6333068" cy="923330"/>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số câu theo yêu cầu.  </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61243" y="1768986"/>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Đảm bảo quy tắc chính tả, đặt câu đúng cấu trúc ngữ pháp.  </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1243" y="3531231"/>
            <a:ext cx="7755468" cy="1754326"/>
          </a:xfrm>
          <a:prstGeom prst="rect">
            <a:avLst/>
          </a:prstGeom>
        </p:spPr>
        <p:txBody>
          <a:bodyPr wrap="square">
            <a:spAutoFit/>
          </a:bodyPr>
          <a:lstStyle/>
          <a:p>
            <a:pPr algn="just">
              <a:lnSpc>
                <a:spcPct val="150000"/>
              </a:lnSpc>
            </a:pPr>
            <a:r>
              <a:rPr lang="en-US" sz="3600" kern="100">
                <a:latin typeface="Times New Roman" panose="02020603050405020304" pitchFamily="18" charset="0"/>
                <a:ea typeface="SimSun" panose="02010600030101010101" pitchFamily="2" charset="-122"/>
              </a:rPr>
              <a:t>- Diễn đạt trong sáng, sử dụng các phép tu từ cho bài viết sinh động hơn.  </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41116866"/>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8044" y="0"/>
            <a:ext cx="3725334" cy="923330"/>
          </a:xfrm>
          <a:prstGeom prst="rect">
            <a:avLst/>
          </a:prstGeom>
        </p:spPr>
        <p:txBody>
          <a:bodyPr wrap="square">
            <a:spAutoFit/>
          </a:bodyPr>
          <a:lstStyle/>
          <a:p>
            <a:pPr algn="just">
              <a:lnSpc>
                <a:spcPct val="150000"/>
              </a:lnSpc>
            </a:pPr>
            <a:r>
              <a:rPr lang="en-US" sz="3600" b="1" kern="100">
                <a:latin typeface="Times New Roman" panose="02020603050405020304" pitchFamily="18" charset="0"/>
                <a:ea typeface="SimSun" panose="02010600030101010101" pitchFamily="2" charset="-122"/>
              </a:rPr>
              <a:t>* Về nội dung:</a:t>
            </a:r>
            <a:endParaRPr lang="en-US" sz="3600" b="1" kern="100">
              <a:effectLst/>
              <a:latin typeface="Times New Roman" panose="02020603050405020304" pitchFamily="18" charset="0"/>
              <a:ea typeface="SimSun" panose="02010600030101010101" pitchFamily="2" charset="-122"/>
            </a:endParaRPr>
          </a:p>
        </p:txBody>
      </p:sp>
      <p:sp>
        <p:nvSpPr>
          <p:cNvPr id="5" name="Rectangle 4"/>
          <p:cNvSpPr/>
          <p:nvPr/>
        </p:nvSpPr>
        <p:spPr>
          <a:xfrm>
            <a:off x="3194756" y="23505"/>
            <a:ext cx="7710312" cy="1200329"/>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Một </a:t>
            </a:r>
            <a:r>
              <a:rPr lang="vi-VN" sz="3600" kern="100">
                <a:latin typeface="Times New Roman" panose="02020603050405020304" pitchFamily="18" charset="0"/>
                <a:ea typeface="SimSun" panose="02010600030101010101" pitchFamily="2" charset="-122"/>
              </a:rPr>
              <a:t>hình ảnh hay hành động của Thánh Gióng đã để lại cho em ấn tượng sâu sắc</a:t>
            </a:r>
            <a:r>
              <a:rPr lang="en-US" sz="3600" kern="100">
                <a:latin typeface="Times New Roman" panose="02020603050405020304" pitchFamily="18" charset="0"/>
                <a:ea typeface="SimSun" panose="02010600030101010101" pitchFamily="2" charset="-122"/>
              </a:rPr>
              <a:t>.</a:t>
            </a:r>
            <a:endParaRPr lang="en-US" sz="36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428975" y="1674674"/>
            <a:ext cx="8094135" cy="1754326"/>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Giới thiệu về hình ảnh hay hành động của Thánh Gióng đã để lại cho em ấn tượng sâu sắc.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259642" y="3614961"/>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Diễn tả cụ thể hình ảnh/ hành động ấy.</a:t>
            </a:r>
            <a:endParaRPr lang="en-US" sz="3600" kern="100">
              <a:effectLst/>
              <a:latin typeface="Times New Roman" panose="02020603050405020304" pitchFamily="18" charset="0"/>
              <a:ea typeface="SimSun" panose="02010600030101010101" pitchFamily="2" charset="-122"/>
            </a:endParaRPr>
          </a:p>
        </p:txBody>
      </p:sp>
      <p:sp>
        <p:nvSpPr>
          <p:cNvPr id="8" name="Rectangle 7"/>
          <p:cNvSpPr/>
          <p:nvPr/>
        </p:nvSpPr>
        <p:spPr>
          <a:xfrm>
            <a:off x="428975" y="4961280"/>
            <a:ext cx="7755468" cy="646331"/>
          </a:xfrm>
          <a:prstGeom prst="rect">
            <a:avLst/>
          </a:prstGeom>
        </p:spPr>
        <p:txBody>
          <a:bodyPr wrap="square">
            <a:spAutoFit/>
          </a:bodyPr>
          <a:lstStyle/>
          <a:p>
            <a:pPr algn="just"/>
            <a:r>
              <a:rPr lang="en-US" sz="3600" kern="100">
                <a:latin typeface="Times New Roman" panose="02020603050405020304" pitchFamily="18" charset="0"/>
                <a:ea typeface="SimSun" panose="02010600030101010101" pitchFamily="2" charset="-122"/>
              </a:rPr>
              <a:t>- Khẳng định tình cảm của bản thân.</a:t>
            </a:r>
            <a:endParaRPr lang="en-US" sz="36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668613211"/>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0" y="163907"/>
            <a:ext cx="12192000" cy="61863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600" kern="100">
                <a:latin typeface="Times New Roman" panose="02020603050405020304" pitchFamily="18" charset="0"/>
                <a:ea typeface="SimSun" panose="02010600030101010101" pitchFamily="2" charset="-122"/>
              </a:rPr>
              <a:t>	</a:t>
            </a:r>
            <a:r>
              <a:rPr lang="vi-VN" sz="3600" kern="100">
                <a:latin typeface="Times New Roman" panose="02020603050405020304" pitchFamily="18" charset="0"/>
                <a:ea typeface="SimSun" panose="02010600030101010101" pitchFamily="2" charset="-122"/>
              </a:rPr>
              <a:t>Thánh Gióng là một truyền thuyết giàu ý nghĩa. Truyện có nhiều hình ảnh, hành động, tuy nhiên em ấn tượng nhất là hình ảnh khi roi sắt gãy, Thánh Gióng đã nhổ những bụi tre cạnh đường để đánh giặc. Hình ảnh ấy vừa toát lên sức mạnh phi thường của Thánh Gióng, vừa gợi ra hiệp sức của thiên nhiên, cây cỏ trong cuộc chiến chống giặc ngoại xâm. Có lẽ tình yêu nước không chỉ nằm trong trái tim của mỗi con người mà còn ẩn chứa cả trong những rặng tre ngà để rồi rặng tre ấy kẽo kẹt trong câu thơ của hậu thế:</a:t>
            </a:r>
          </a:p>
          <a:p>
            <a:pPr algn="ctr"/>
            <a:r>
              <a:rPr lang="en-US" sz="3600" i="1" kern="100">
                <a:latin typeface="Times New Roman" panose="02020603050405020304" pitchFamily="18" charset="0"/>
                <a:ea typeface="SimSun" panose="02010600030101010101" pitchFamily="2" charset="-122"/>
              </a:rPr>
              <a:t>“</a:t>
            </a:r>
            <a:r>
              <a:rPr lang="vi-VN" sz="3600" i="1" kern="100">
                <a:latin typeface="Times New Roman" panose="02020603050405020304" pitchFamily="18" charset="0"/>
                <a:ea typeface="SimSun" panose="02010600030101010101" pitchFamily="2" charset="-122"/>
              </a:rPr>
              <a:t>Tre xanh xanh tự bao giờ</a:t>
            </a:r>
          </a:p>
          <a:p>
            <a:pPr algn="ctr"/>
            <a:r>
              <a:rPr lang="vi-VN" sz="3600" i="1" kern="100">
                <a:latin typeface="Times New Roman" panose="02020603050405020304" pitchFamily="18" charset="0"/>
                <a:ea typeface="SimSun" panose="02010600030101010101" pitchFamily="2" charset="-122"/>
              </a:rPr>
              <a:t>Mà sao nên lũy nên thành tre ơi</a:t>
            </a:r>
            <a:r>
              <a:rPr lang="en-US" sz="3600" i="1" kern="100">
                <a:latin typeface="Times New Roman" panose="02020603050405020304" pitchFamily="18" charset="0"/>
                <a:ea typeface="SimSun" panose="02010600030101010101" pitchFamily="2" charset="-122"/>
              </a:rPr>
              <a:t>”</a:t>
            </a:r>
            <a:endParaRPr lang="vi-VN" sz="3600"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4604924"/>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2901244" y="225778"/>
            <a:ext cx="6163734" cy="914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HƯỚNG DẪN TỰ HỌC</a:t>
            </a:r>
          </a:p>
        </p:txBody>
      </p:sp>
      <p:sp>
        <p:nvSpPr>
          <p:cNvPr id="5" name="Rounded Rectangle 4"/>
          <p:cNvSpPr/>
          <p:nvPr/>
        </p:nvSpPr>
        <p:spPr>
          <a:xfrm>
            <a:off x="564444" y="2020711"/>
            <a:ext cx="5181600"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Bài cũ: Khái quát bài học bằng SĐTD.</a:t>
            </a:r>
          </a:p>
        </p:txBody>
      </p:sp>
      <p:sp>
        <p:nvSpPr>
          <p:cNvPr id="6" name="Rounded Rectangle 5"/>
          <p:cNvSpPr/>
          <p:nvPr/>
        </p:nvSpPr>
        <p:spPr>
          <a:xfrm>
            <a:off x="1885244" y="3570111"/>
            <a:ext cx="5181600" cy="9144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Sưu tầm: các thể loại khác viết về Tháng Gióng.</a:t>
            </a:r>
          </a:p>
        </p:txBody>
      </p:sp>
      <p:sp>
        <p:nvSpPr>
          <p:cNvPr id="7" name="Rounded Rectangle 6"/>
          <p:cNvSpPr/>
          <p:nvPr/>
        </p:nvSpPr>
        <p:spPr>
          <a:xfrm>
            <a:off x="4476044" y="5365044"/>
            <a:ext cx="5181600" cy="914400"/>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Bài mới: Thực hành Tiếng Việt</a:t>
            </a:r>
          </a:p>
        </p:txBody>
      </p:sp>
    </p:spTree>
    <p:extLst>
      <p:ext uri="{BB962C8B-B14F-4D97-AF65-F5344CB8AC3E}">
        <p14:creationId xmlns:p14="http://schemas.microsoft.com/office/powerpoint/2010/main" val="3340510397"/>
      </p:ext>
    </p:extLst>
  </p:cSld>
  <p:clrMapOvr>
    <a:masterClrMapping/>
  </p:clrMapOvr>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4">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10" name="PA_图片 9"/>
          <p:cNvPicPr>
            <a:picLocks noChangeAspect="1"/>
          </p:cNvPicPr>
          <p:nvPr>
            <p:custDataLst>
              <p:tags r:id="rId3"/>
            </p:custDataLst>
          </p:nvPr>
        </p:nvPicPr>
        <p:blipFill>
          <a:blip r:embed="rId25">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15" name="PA_图片 14"/>
          <p:cNvPicPr>
            <a:picLocks noChangeAspect="1"/>
          </p:cNvPicPr>
          <p:nvPr>
            <p:custDataLst>
              <p:tags r:id="rId4"/>
            </p:custDataLst>
          </p:nvPr>
        </p:nvPicPr>
        <p:blipFill>
          <a:blip r:embed="rId26">
            <a:extLst>
              <a:ext uri="{28A0092B-C50C-407E-A947-70E740481C1C}">
                <a14:useLocalDpi xmlns:a14="http://schemas.microsoft.com/office/drawing/2010/main" val="0"/>
              </a:ext>
            </a:extLst>
          </a:blip>
          <a:stretch>
            <a:fillRect/>
          </a:stretch>
        </p:blipFill>
        <p:spPr>
          <a:xfrm>
            <a:off x="-204542" y="342899"/>
            <a:ext cx="11430023" cy="2944374"/>
          </a:xfrm>
          <a:prstGeom prst="rect">
            <a:avLst/>
          </a:prstGeom>
        </p:spPr>
      </p:pic>
      <p:pic>
        <p:nvPicPr>
          <p:cNvPr id="25" name="PA_图片 24"/>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8"/>
            </p:custDataLst>
          </p:nvPr>
        </p:nvPicPr>
        <p:blipFill rotWithShape="1">
          <a:blip r:embed="rId30" cstate="print">
            <a:extLst>
              <a:ext uri="{28A0092B-C50C-407E-A947-70E740481C1C}">
                <a14:useLocalDpi xmlns:a14="http://schemas.microsoft.com/office/drawing/2010/main" val="0"/>
              </a:ext>
            </a:extLst>
          </a:blip>
          <a:srcRect l="28897"/>
          <a:stretch/>
        </p:blipFill>
        <p:spPr>
          <a:xfrm>
            <a:off x="-1379" y="2159668"/>
            <a:ext cx="2699029" cy="4115371"/>
          </a:xfrm>
          <a:prstGeom prst="rect">
            <a:avLst/>
          </a:prstGeom>
        </p:spPr>
      </p:pic>
      <p:pic>
        <p:nvPicPr>
          <p:cNvPr id="30" name="PA_图片 29"/>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10"/>
            </p:custDataLst>
          </p:nvPr>
        </p:nvPicPr>
        <p:blipFill rotWithShape="1">
          <a:blip r:embed="rId32" cstate="print">
            <a:extLst>
              <a:ext uri="{28A0092B-C50C-407E-A947-70E740481C1C}">
                <a14:useLocalDpi xmlns:a14="http://schemas.microsoft.com/office/drawing/2010/main" val="0"/>
              </a:ext>
            </a:extLst>
          </a:blip>
          <a:srcRect r="17587"/>
          <a:stretch/>
        </p:blipFill>
        <p:spPr>
          <a:xfrm>
            <a:off x="7546630" y="-37344"/>
            <a:ext cx="4608210" cy="6858000"/>
          </a:xfrm>
          <a:prstGeom prst="rect">
            <a:avLst/>
          </a:prstGeom>
        </p:spPr>
      </p:pic>
      <p:pic>
        <p:nvPicPr>
          <p:cNvPr id="16" name="PA_图片 15"/>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3"/>
            </p:custDataLst>
          </p:nvPr>
        </p:nvPicPr>
        <p:blipFill rotWithShape="1">
          <a:blip r:embed="rId35" cstate="print">
            <a:extLst>
              <a:ext uri="{28A0092B-C50C-407E-A947-70E740481C1C}">
                <a14:useLocalDpi xmlns:a14="http://schemas.microsoft.com/office/drawing/2010/main" val="0"/>
              </a:ext>
            </a:extLst>
          </a:blip>
          <a:srcRect l="9527" b="37127"/>
          <a:stretch/>
        </p:blipFill>
        <p:spPr>
          <a:xfrm>
            <a:off x="0" y="5173536"/>
            <a:ext cx="5515240" cy="1759550"/>
          </a:xfrm>
          <a:prstGeom prst="rect">
            <a:avLst/>
          </a:prstGeom>
        </p:spPr>
      </p:pic>
      <p:pic>
        <p:nvPicPr>
          <p:cNvPr id="31" name="PA_图片 30"/>
          <p:cNvPicPr>
            <a:picLocks noChangeAspect="1"/>
          </p:cNvPicPr>
          <p:nvPr>
            <p:custDataLst>
              <p:tags r:id="rId14"/>
            </p:custDataLst>
          </p:nvPr>
        </p:nvPicPr>
        <p:blipFill rotWithShape="1">
          <a:blip r:embed="rId36" cstate="print">
            <a:extLst>
              <a:ext uri="{28A0092B-C50C-407E-A947-70E740481C1C}">
                <a14:useLocalDpi xmlns:a14="http://schemas.microsoft.com/office/drawing/2010/main" val="0"/>
              </a:ext>
            </a:extLst>
          </a:blip>
          <a:srcRect b="37297"/>
          <a:stretch/>
        </p:blipFill>
        <p:spPr>
          <a:xfrm>
            <a:off x="3316061" y="5460011"/>
            <a:ext cx="5055017" cy="1455139"/>
          </a:xfrm>
          <a:prstGeom prst="rect">
            <a:avLst/>
          </a:prstGeom>
        </p:spPr>
      </p:pic>
      <p:pic>
        <p:nvPicPr>
          <p:cNvPr id="7" name="PA_图片 6"/>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sp>
        <p:nvSpPr>
          <p:cNvPr id="33" name="PA_文本框 32"/>
          <p:cNvSpPr txBox="1"/>
          <p:nvPr>
            <p:custDataLst>
              <p:tags r:id="rId17"/>
            </p:custDataLst>
          </p:nvPr>
        </p:nvSpPr>
        <p:spPr>
          <a:xfrm>
            <a:off x="2646191" y="1340688"/>
            <a:ext cx="6838302" cy="2092881"/>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500" b="0" i="0" u="none" strike="noStrike" kern="1200" cap="none" spc="0" normalizeH="0" baseline="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CHÚC</a:t>
            </a:r>
            <a:r>
              <a:rPr kumimoji="0" lang="en-US" altLang="zh-CN" sz="6500" b="0" i="0" u="none" strike="noStrike" kern="1200" cap="none" spc="0" normalizeH="0" noProof="0">
                <a:ln>
                  <a:noFill/>
                </a:ln>
                <a:solidFill>
                  <a:srgbClr val="7030A0"/>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rPr>
              <a:t> CÁC EM HỌC TỐT!</a:t>
            </a:r>
            <a:endParaRPr kumimoji="0" lang="zh-CN" altLang="en-US" sz="6500" b="0" i="0" u="none" strike="noStrike" kern="1200" cap="none" spc="0" normalizeH="0" baseline="0" noProof="0" dirty="0">
              <a:ln>
                <a:noFill/>
              </a:ln>
              <a:solidFill>
                <a:srgbClr val="FF0066"/>
              </a:solidFill>
              <a:effectLst>
                <a:glow rad="254000">
                  <a:prstClr val="white">
                    <a:alpha val="91000"/>
                  </a:prstClr>
                </a:glow>
              </a:effectLst>
              <a:uLnTx/>
              <a:uFillTx/>
              <a:latin typeface="Times New Roman" panose="02020603050405020304" pitchFamily="18" charset="0"/>
              <a:ea typeface="方正粗倩简体" panose="03000509000000000000" pitchFamily="65" charset="-122"/>
              <a:cs typeface="Times New Roman" panose="02020603050405020304" pitchFamily="18" charset="0"/>
            </a:endParaRPr>
          </a:p>
        </p:txBody>
      </p:sp>
      <p:pic>
        <p:nvPicPr>
          <p:cNvPr id="35" name="PA_图片 34"/>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tretch>
            <a:fillRect/>
          </a:stretch>
        </p:blipFill>
        <p:spPr>
          <a:xfrm rot="2776435" flipH="1">
            <a:off x="2940182" y="2703109"/>
            <a:ext cx="717325" cy="636625"/>
          </a:xfrm>
          <a:prstGeom prst="rect">
            <a:avLst/>
          </a:prstGeom>
        </p:spPr>
      </p:pic>
      <p:pic>
        <p:nvPicPr>
          <p:cNvPr id="36" name="PA_图片 35"/>
          <p:cNvPicPr>
            <a:picLocks noChangeAspect="1"/>
          </p:cNvPicPr>
          <p:nvPr>
            <p:custDataLst>
              <p:tags r:id="rId19"/>
            </p:custDataLst>
          </p:nvPr>
        </p:nvPicPr>
        <p:blipFill>
          <a:blip r:embed="rId39" cstate="print">
            <a:extLst>
              <a:ext uri="{BEBA8EAE-BF5A-486C-A8C5-ECC9F3942E4B}">
                <a14:imgProps xmlns:a14="http://schemas.microsoft.com/office/drawing/2010/main">
                  <a14:imgLayer r:embed="rId4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965" y="-10488"/>
            <a:ext cx="3222457" cy="1501993"/>
          </a:xfrm>
          <a:prstGeom prst="rect">
            <a:avLst/>
          </a:prstGeom>
        </p:spPr>
      </p:pic>
    </p:spTree>
    <p:extLst>
      <p:ext uri="{BB962C8B-B14F-4D97-AF65-F5344CB8AC3E}">
        <p14:creationId xmlns:p14="http://schemas.microsoft.com/office/powerpoint/2010/main" val="2326469090"/>
      </p:ext>
    </p:extLst>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30" y="1595417"/>
            <a:ext cx="4338806" cy="3465630"/>
          </a:xfrm>
          <a:prstGeom prst="rect">
            <a:avLst/>
          </a:prstGeom>
        </p:spPr>
      </p:pic>
      <p:grpSp>
        <p:nvGrpSpPr>
          <p:cNvPr id="86" name="组合 85"/>
          <p:cNvGrpSpPr/>
          <p:nvPr/>
        </p:nvGrpSpPr>
        <p:grpSpPr>
          <a:xfrm>
            <a:off x="3681825"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0" name="组合 89"/>
          <p:cNvGrpSpPr/>
          <p:nvPr/>
        </p:nvGrpSpPr>
        <p:grpSpPr>
          <a:xfrm>
            <a:off x="3094244" y="4526346"/>
            <a:ext cx="362719" cy="362719"/>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4" name="组合 93"/>
          <p:cNvGrpSpPr/>
          <p:nvPr/>
        </p:nvGrpSpPr>
        <p:grpSpPr>
          <a:xfrm>
            <a:off x="4049877" y="4889255"/>
            <a:ext cx="362719" cy="362719"/>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8" name="组合 97"/>
          <p:cNvGrpSpPr/>
          <p:nvPr/>
        </p:nvGrpSpPr>
        <p:grpSpPr>
          <a:xfrm>
            <a:off x="2849408" y="5181706"/>
            <a:ext cx="682388" cy="682388"/>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49" name="图片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3" name="Cloud Callout 2"/>
          <p:cNvSpPr/>
          <p:nvPr/>
        </p:nvSpPr>
        <p:spPr>
          <a:xfrm>
            <a:off x="4605170" y="1242426"/>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i="1" kern="100">
                <a:solidFill>
                  <a:srgbClr val="000000"/>
                </a:solidFill>
                <a:latin typeface="Times New Roman" panose="02020603050405020304" pitchFamily="18" charset="0"/>
                <a:ea typeface="SimSun" panose="02010600030101010101" pitchFamily="2" charset="-122"/>
              </a:rPr>
              <a:t>Trong văn hóa dân gian Việt Nam, có 4 vị Thánh vừa rồi được tôn là "Tứ bất tử". Em biết gì về 4 vị Thánh này?</a:t>
            </a:r>
            <a:endParaRPr lang="en-US" sz="3200">
              <a:solidFill>
                <a:prstClr val="black"/>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0" y="606135"/>
            <a:ext cx="9618132" cy="5789941"/>
          </a:xfrm>
          <a:prstGeom prst="rect">
            <a:avLst/>
          </a:prstGeom>
          <a:ln w="228600" cap="sq" cmpd="thickThin">
            <a:solidFill>
              <a:srgbClr val="000000"/>
            </a:solidFill>
            <a:prstDash val="solid"/>
            <a:miter lim="800000"/>
          </a:ln>
          <a:effectLst>
            <a:innerShdw blurRad="76200">
              <a:srgbClr val="000000"/>
            </a:innerShdw>
          </a:effectLst>
        </p:spPr>
      </p:pic>
      <p:sp>
        <p:nvSpPr>
          <p:cNvPr id="24" name="Cloud Callout 23"/>
          <p:cNvSpPr/>
          <p:nvPr/>
        </p:nvSpPr>
        <p:spPr>
          <a:xfrm>
            <a:off x="3467607" y="1079749"/>
            <a:ext cx="6753590" cy="3939280"/>
          </a:xfrm>
          <a:prstGeom prst="cloudCallout">
            <a:avLst>
              <a:gd name="adj1" fmla="val -33401"/>
              <a:gd name="adj2" fmla="val 82066"/>
            </a:avLst>
          </a:prstGeom>
          <a:ln w="381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i="1" kern="100" dirty="0">
                <a:solidFill>
                  <a:srgbClr val="000000"/>
                </a:solidFill>
                <a:latin typeface="Times New Roman" panose="02020603050405020304" pitchFamily="18" charset="0"/>
                <a:ea typeface="SimSun" panose="02010600030101010101" pitchFamily="2" charset="-122"/>
              </a:rPr>
              <a:t>Những người có đóng góp lớn cho dân tộc, mang những phẩm chất cao đẹp của dân tộc</a:t>
            </a:r>
            <a:endParaRPr lang="en-US" sz="3200" dirty="0">
              <a:solidFill>
                <a:prstClr val="black"/>
              </a:solidFill>
            </a:endParaRPr>
          </a:p>
        </p:txBody>
      </p:sp>
    </p:spTree>
    <p:extLst>
      <p:ext uri="{BB962C8B-B14F-4D97-AF65-F5344CB8AC3E}">
        <p14:creationId xmlns:p14="http://schemas.microsoft.com/office/powerpoint/2010/main" val="12828515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inVertical)">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barn(inVertical)">
                                      <p:cBhvr>
                                        <p:cTn id="86" dur="5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24"/>
                                        </p:tgtEl>
                                      </p:cBhvr>
                                    </p:animEffect>
                                    <p:set>
                                      <p:cBhvr>
                                        <p:cTn id="9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sp>
        <p:nvSpPr>
          <p:cNvPr id="7" name="圆角矩形 6"/>
          <p:cNvSpPr/>
          <p:nvPr/>
        </p:nvSpPr>
        <p:spPr>
          <a:xfrm>
            <a:off x="6332783" y="543778"/>
            <a:ext cx="4735633" cy="4513643"/>
          </a:xfrm>
          <a:prstGeom prst="roundRect">
            <a:avLst>
              <a:gd name="adj" fmla="val 4670"/>
            </a:avLst>
          </a:prstGeom>
          <a:solidFill>
            <a:schemeClr val="accent4"/>
          </a:solidFill>
          <a:ln w="22225">
            <a:gradFill flip="none" rotWithShape="1">
              <a:gsLst>
                <a:gs pos="0">
                  <a:schemeClr val="bg1">
                    <a:lumMod val="65000"/>
                  </a:schemeClr>
                </a:gs>
                <a:gs pos="100000">
                  <a:schemeClr val="tx1">
                    <a:lumMod val="85000"/>
                    <a:lumOff val="1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 name="圆角矩形 7"/>
          <p:cNvSpPr/>
          <p:nvPr/>
        </p:nvSpPr>
        <p:spPr>
          <a:xfrm>
            <a:off x="6608180" y="503300"/>
            <a:ext cx="4184837" cy="4554122"/>
          </a:xfrm>
          <a:prstGeom prst="roundRect">
            <a:avLst>
              <a:gd name="adj" fmla="val 0"/>
            </a:avLst>
          </a:prstGeom>
          <a:gradFill>
            <a:gsLst>
              <a:gs pos="52000">
                <a:srgbClr val="F4F4F4"/>
              </a:gs>
              <a:gs pos="0">
                <a:schemeClr val="bg1"/>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nvGrpSpPr>
          <p:cNvPr id="9" name="组合 8"/>
          <p:cNvGrpSpPr/>
          <p:nvPr/>
        </p:nvGrpSpPr>
        <p:grpSpPr>
          <a:xfrm>
            <a:off x="6710073" y="860876"/>
            <a:ext cx="3981050" cy="267965"/>
            <a:chOff x="2149634" y="1165384"/>
            <a:chExt cx="3485832" cy="234632"/>
          </a:xfrm>
        </p:grpSpPr>
        <p:grpSp>
          <p:nvGrpSpPr>
            <p:cNvPr id="10" name="组合 9"/>
            <p:cNvGrpSpPr/>
            <p:nvPr/>
          </p:nvGrpSpPr>
          <p:grpSpPr>
            <a:xfrm>
              <a:off x="2149634" y="1165384"/>
              <a:ext cx="234632" cy="234632"/>
              <a:chOff x="2483009" y="1114425"/>
              <a:chExt cx="209550" cy="209550"/>
            </a:xfrm>
          </p:grpSpPr>
          <p:sp>
            <p:nvSpPr>
              <p:cNvPr id="38" name="椭圆 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9" name="椭圆 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1" name="组合 10"/>
            <p:cNvGrpSpPr/>
            <p:nvPr/>
          </p:nvGrpSpPr>
          <p:grpSpPr>
            <a:xfrm>
              <a:off x="2510879" y="1165384"/>
              <a:ext cx="234632" cy="234632"/>
              <a:chOff x="2483009" y="1114425"/>
              <a:chExt cx="209550" cy="209550"/>
            </a:xfrm>
          </p:grpSpPr>
          <p:sp>
            <p:nvSpPr>
              <p:cNvPr id="36" name="椭圆 3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7" name="椭圆 3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2" name="组合 11"/>
            <p:cNvGrpSpPr/>
            <p:nvPr/>
          </p:nvGrpSpPr>
          <p:grpSpPr>
            <a:xfrm>
              <a:off x="2872123" y="1165384"/>
              <a:ext cx="234632" cy="234632"/>
              <a:chOff x="2483009" y="1114425"/>
              <a:chExt cx="209550" cy="209550"/>
            </a:xfrm>
          </p:grpSpPr>
          <p:sp>
            <p:nvSpPr>
              <p:cNvPr id="34" name="椭圆 3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5" name="椭圆 3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3" name="组合 12"/>
            <p:cNvGrpSpPr/>
            <p:nvPr/>
          </p:nvGrpSpPr>
          <p:grpSpPr>
            <a:xfrm>
              <a:off x="3233367" y="1165384"/>
              <a:ext cx="234632" cy="234632"/>
              <a:chOff x="2483009" y="1114425"/>
              <a:chExt cx="209550" cy="209550"/>
            </a:xfrm>
          </p:grpSpPr>
          <p:sp>
            <p:nvSpPr>
              <p:cNvPr id="32" name="椭圆 3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3" name="椭圆 3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4" name="组合 13"/>
            <p:cNvGrpSpPr/>
            <p:nvPr/>
          </p:nvGrpSpPr>
          <p:grpSpPr>
            <a:xfrm>
              <a:off x="3594612" y="1165384"/>
              <a:ext cx="234632" cy="234632"/>
              <a:chOff x="2483009" y="1114425"/>
              <a:chExt cx="209550" cy="209550"/>
            </a:xfrm>
          </p:grpSpPr>
          <p:sp>
            <p:nvSpPr>
              <p:cNvPr id="30" name="椭圆 2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31" name="椭圆 3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5" name="组合 14"/>
            <p:cNvGrpSpPr/>
            <p:nvPr/>
          </p:nvGrpSpPr>
          <p:grpSpPr>
            <a:xfrm>
              <a:off x="3955856" y="1165384"/>
              <a:ext cx="234632" cy="234632"/>
              <a:chOff x="2483009" y="1114425"/>
              <a:chExt cx="209550" cy="209550"/>
            </a:xfrm>
          </p:grpSpPr>
          <p:sp>
            <p:nvSpPr>
              <p:cNvPr id="28" name="椭圆 2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6" name="组合 15"/>
            <p:cNvGrpSpPr/>
            <p:nvPr/>
          </p:nvGrpSpPr>
          <p:grpSpPr>
            <a:xfrm>
              <a:off x="4317101" y="1165384"/>
              <a:ext cx="234632" cy="234632"/>
              <a:chOff x="2483009" y="1114425"/>
              <a:chExt cx="209550" cy="209550"/>
            </a:xfrm>
          </p:grpSpPr>
          <p:sp>
            <p:nvSpPr>
              <p:cNvPr id="26" name="椭圆 2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7" name="椭圆 2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7" name="组合 16"/>
            <p:cNvGrpSpPr/>
            <p:nvPr/>
          </p:nvGrpSpPr>
          <p:grpSpPr>
            <a:xfrm>
              <a:off x="4678345" y="1165384"/>
              <a:ext cx="234632" cy="234632"/>
              <a:chOff x="2483009" y="1114425"/>
              <a:chExt cx="209550" cy="209550"/>
            </a:xfrm>
          </p:grpSpPr>
          <p:sp>
            <p:nvSpPr>
              <p:cNvPr id="24" name="椭圆 2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5" name="椭圆 2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8" name="组合 17"/>
            <p:cNvGrpSpPr/>
            <p:nvPr/>
          </p:nvGrpSpPr>
          <p:grpSpPr>
            <a:xfrm>
              <a:off x="5039590" y="1165384"/>
              <a:ext cx="234632" cy="234632"/>
              <a:chOff x="2483009" y="1114425"/>
              <a:chExt cx="209550" cy="209550"/>
            </a:xfrm>
          </p:grpSpPr>
          <p:sp>
            <p:nvSpPr>
              <p:cNvPr id="22" name="椭圆 2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3" name="椭圆 2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19" name="组合 18"/>
            <p:cNvGrpSpPr/>
            <p:nvPr/>
          </p:nvGrpSpPr>
          <p:grpSpPr>
            <a:xfrm>
              <a:off x="5400834" y="1165384"/>
              <a:ext cx="234632" cy="234632"/>
              <a:chOff x="2483009" y="1114425"/>
              <a:chExt cx="209550" cy="209550"/>
            </a:xfrm>
          </p:grpSpPr>
          <p:sp>
            <p:nvSpPr>
              <p:cNvPr id="20" name="椭圆 1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1" name="椭圆 2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grpSp>
        <p:nvGrpSpPr>
          <p:cNvPr id="40" name="组合 39"/>
          <p:cNvGrpSpPr/>
          <p:nvPr/>
        </p:nvGrpSpPr>
        <p:grpSpPr>
          <a:xfrm>
            <a:off x="6779118" y="449579"/>
            <a:ext cx="108121" cy="553904"/>
            <a:chOff x="2244442" y="772895"/>
            <a:chExt cx="94671" cy="485002"/>
          </a:xfrm>
        </p:grpSpPr>
        <p:sp>
          <p:nvSpPr>
            <p:cNvPr id="41" name="圆角矩形 4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2" name="圆角矩形 4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3" name="组合 42"/>
          <p:cNvGrpSpPr/>
          <p:nvPr/>
        </p:nvGrpSpPr>
        <p:grpSpPr>
          <a:xfrm>
            <a:off x="7193295" y="449579"/>
            <a:ext cx="108121" cy="553904"/>
            <a:chOff x="2244442" y="772895"/>
            <a:chExt cx="94671" cy="485002"/>
          </a:xfrm>
        </p:grpSpPr>
        <p:sp>
          <p:nvSpPr>
            <p:cNvPr id="44" name="圆角矩形 4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5" name="圆角矩形 4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6" name="组合 45"/>
          <p:cNvGrpSpPr/>
          <p:nvPr/>
        </p:nvGrpSpPr>
        <p:grpSpPr>
          <a:xfrm>
            <a:off x="7607471" y="449579"/>
            <a:ext cx="108121" cy="553904"/>
            <a:chOff x="2244442" y="772895"/>
            <a:chExt cx="94671" cy="485002"/>
          </a:xfrm>
        </p:grpSpPr>
        <p:sp>
          <p:nvSpPr>
            <p:cNvPr id="47" name="圆角矩形 46"/>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48" name="圆角矩形 4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49" name="组合 48"/>
          <p:cNvGrpSpPr/>
          <p:nvPr/>
        </p:nvGrpSpPr>
        <p:grpSpPr>
          <a:xfrm>
            <a:off x="8021647" y="449579"/>
            <a:ext cx="108121" cy="553904"/>
            <a:chOff x="2244442" y="772895"/>
            <a:chExt cx="94671" cy="485002"/>
          </a:xfrm>
        </p:grpSpPr>
        <p:sp>
          <p:nvSpPr>
            <p:cNvPr id="50" name="圆角矩形 49"/>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1" name="圆角矩形 5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2" name="组合 51"/>
          <p:cNvGrpSpPr/>
          <p:nvPr/>
        </p:nvGrpSpPr>
        <p:grpSpPr>
          <a:xfrm>
            <a:off x="8435825" y="449579"/>
            <a:ext cx="108121" cy="553904"/>
            <a:chOff x="2244442" y="772895"/>
            <a:chExt cx="94671" cy="485002"/>
          </a:xfrm>
        </p:grpSpPr>
        <p:sp>
          <p:nvSpPr>
            <p:cNvPr id="53" name="圆角矩形 52"/>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4" name="圆角矩形 5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5" name="组合 54"/>
          <p:cNvGrpSpPr/>
          <p:nvPr/>
        </p:nvGrpSpPr>
        <p:grpSpPr>
          <a:xfrm>
            <a:off x="8850000" y="449579"/>
            <a:ext cx="108121" cy="553904"/>
            <a:chOff x="2244442" y="772895"/>
            <a:chExt cx="94671" cy="485002"/>
          </a:xfrm>
        </p:grpSpPr>
        <p:sp>
          <p:nvSpPr>
            <p:cNvPr id="56" name="圆角矩形 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7" name="圆角矩形 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58" name="组合 57"/>
          <p:cNvGrpSpPr/>
          <p:nvPr/>
        </p:nvGrpSpPr>
        <p:grpSpPr>
          <a:xfrm>
            <a:off x="9264177" y="449579"/>
            <a:ext cx="108121" cy="553904"/>
            <a:chOff x="2244442" y="772895"/>
            <a:chExt cx="94671" cy="485002"/>
          </a:xfrm>
        </p:grpSpPr>
        <p:sp>
          <p:nvSpPr>
            <p:cNvPr id="59" name="圆角矩形 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0" name="圆角矩形 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1" name="组合 60"/>
          <p:cNvGrpSpPr/>
          <p:nvPr/>
        </p:nvGrpSpPr>
        <p:grpSpPr>
          <a:xfrm>
            <a:off x="9678354" y="449579"/>
            <a:ext cx="108121" cy="553904"/>
            <a:chOff x="2244442" y="772895"/>
            <a:chExt cx="94671" cy="485002"/>
          </a:xfrm>
        </p:grpSpPr>
        <p:sp>
          <p:nvSpPr>
            <p:cNvPr id="62" name="圆角矩形 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3" name="圆角矩形 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4" name="组合 63"/>
          <p:cNvGrpSpPr/>
          <p:nvPr/>
        </p:nvGrpSpPr>
        <p:grpSpPr>
          <a:xfrm>
            <a:off x="10092531" y="449579"/>
            <a:ext cx="108121" cy="553904"/>
            <a:chOff x="2244442" y="772895"/>
            <a:chExt cx="94671" cy="485002"/>
          </a:xfrm>
        </p:grpSpPr>
        <p:sp>
          <p:nvSpPr>
            <p:cNvPr id="65" name="圆角矩形 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6" name="圆角矩形 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67" name="组合 66"/>
          <p:cNvGrpSpPr/>
          <p:nvPr/>
        </p:nvGrpSpPr>
        <p:grpSpPr>
          <a:xfrm>
            <a:off x="10506708" y="449579"/>
            <a:ext cx="108121" cy="553904"/>
            <a:chOff x="2244442" y="772895"/>
            <a:chExt cx="94671" cy="485002"/>
          </a:xfrm>
        </p:grpSpPr>
        <p:sp>
          <p:nvSpPr>
            <p:cNvPr id="68" name="圆角矩形 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9" name="圆角矩形 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89" name="矩形 88"/>
          <p:cNvSpPr/>
          <p:nvPr/>
        </p:nvSpPr>
        <p:spPr>
          <a:xfrm>
            <a:off x="7045987" y="1182562"/>
            <a:ext cx="3309222" cy="3785652"/>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HÌNH</a:t>
            </a:r>
            <a:r>
              <a:rPr kumimoji="0" lang="en-US" altLang="zh-CN" sz="6000" b="0" i="0" u="none" strike="noStrike" kern="1200" cap="none" spc="0" normalizeH="0" noProof="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srgbClr val="FFFF00"/>
              </a:solidFill>
              <a:effectLst>
                <a:glow rad="254000">
                  <a:srgbClr val="009900">
                    <a:alpha val="95000"/>
                  </a:srgbClr>
                </a:glow>
              </a:effectLst>
              <a:uLnTx/>
              <a:uFillTx/>
              <a:latin typeface="Times New Roman" panose="02020603050405020304" pitchFamily="18" charset="0"/>
              <a:ea typeface="方正胖娃简体" panose="03000509000000000000" pitchFamily="65" charset="-122"/>
              <a:cs typeface="Times New Roman" panose="02020603050405020304" pitchFamily="18" charset="0"/>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62" y="1688660"/>
            <a:ext cx="4612737" cy="4967563"/>
          </a:xfrm>
          <a:prstGeom prst="rect">
            <a:avLst/>
          </a:prstGeom>
        </p:spPr>
      </p:pic>
    </p:spTree>
    <p:extLst>
      <p:ext uri="{BB962C8B-B14F-4D97-AF65-F5344CB8AC3E}">
        <p14:creationId xmlns:p14="http://schemas.microsoft.com/office/powerpoint/2010/main" val="2353030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89">
                                            <p:txEl>
                                              <p:pRg st="0" end="0"/>
                                            </p:txEl>
                                          </p:spTgt>
                                        </p:tgtEl>
                                        <p:attrNameLst>
                                          <p:attrName>style.visibility</p:attrName>
                                        </p:attrNameLst>
                                      </p:cBhvr>
                                      <p:to>
                                        <p:strVal val="visible"/>
                                      </p:to>
                                    </p:set>
                                    <p:anim calcmode="lin" valueType="num">
                                      <p:cBhvr>
                                        <p:cTn id="11" dur="500" fill="hold"/>
                                        <p:tgtEl>
                                          <p:spTgt spid="8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9">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8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9">
                                            <p:txEl>
                                              <p:pRg st="0" end="0"/>
                                            </p:txEl>
                                          </p:spTgt>
                                        </p:tgtEl>
                                      </p:cBhvr>
                                    </p:animEffect>
                                  </p:childTnLst>
                                </p:cTn>
                              </p:par>
                            </p:childTnLst>
                          </p:cTn>
                        </p:par>
                        <p:par>
                          <p:cTn id="16" fill="hold">
                            <p:stCondLst>
                              <p:cond delay="18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3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par>
                                <p:cTn id="30" presetID="22" presetClass="entr" presetSubtype="4"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par>
                                <p:cTn id="33" presetID="2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down)">
                                      <p:cBhvr>
                                        <p:cTn id="41" dur="500"/>
                                        <p:tgtEl>
                                          <p:spTgt spid="55"/>
                                        </p:tgtEl>
                                      </p:cBhvr>
                                    </p:animEffect>
                                  </p:childTnLst>
                                </p:cTn>
                              </p:par>
                              <p:par>
                                <p:cTn id="42" presetID="22" presetClass="entr" presetSubtype="4"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500"/>
                                        <p:tgtEl>
                                          <p:spTgt spid="58"/>
                                        </p:tgtEl>
                                      </p:cBhvr>
                                    </p:animEffect>
                                  </p:childTnLst>
                                </p:cTn>
                              </p:par>
                              <p:par>
                                <p:cTn id="45" presetID="22" presetClass="entr" presetSubtype="4"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cTn>
                              </p:par>
                              <p:par>
                                <p:cTn id="48" presetID="2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par>
                                <p:cTn id="51" presetID="22" presetClass="entr" presetSubtype="4"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down)">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29.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PA" val="v3.0.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PA" val="v3.0.0"/>
</p:tagLst>
</file>

<file path=ppt/tags/tag33.xml><?xml version="1.0" encoding="utf-8"?>
<p:tagLst xmlns:a="http://schemas.openxmlformats.org/drawingml/2006/main" xmlns:r="http://schemas.openxmlformats.org/officeDocument/2006/relationships" xmlns:p="http://schemas.openxmlformats.org/presentationml/2006/main">
  <p:tag name="PA" val="v3.0.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PA" val="v3.0.0"/>
</p:tagLst>
</file>

<file path=ppt/tags/tag36.xml><?xml version="1.0" encoding="utf-8"?>
<p:tagLst xmlns:a="http://schemas.openxmlformats.org/drawingml/2006/main" xmlns:r="http://schemas.openxmlformats.org/officeDocument/2006/relationships" xmlns:p="http://schemas.openxmlformats.org/presentationml/2006/main">
  <p:tag name="PA" val="v3.0.0"/>
</p:tagLst>
</file>

<file path=ppt/tags/tag37.xml><?xml version="1.0" encoding="utf-8"?>
<p:tagLst xmlns:a="http://schemas.openxmlformats.org/drawingml/2006/main" xmlns:r="http://schemas.openxmlformats.org/officeDocument/2006/relationships" xmlns:p="http://schemas.openxmlformats.org/presentationml/2006/main">
  <p:tag name="PA" val="v3.0.0"/>
</p:tagLst>
</file>

<file path=ppt/tags/tag38.xml><?xml version="1.0" encoding="utf-8"?>
<p:tagLst xmlns:a="http://schemas.openxmlformats.org/drawingml/2006/main" xmlns:r="http://schemas.openxmlformats.org/officeDocument/2006/relationships" xmlns:p="http://schemas.openxmlformats.org/presentationml/2006/main">
  <p:tag name="PA" val="v3.0.0"/>
</p:tagLst>
</file>

<file path=ppt/tags/tag39.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6. TIẾT 4,5. THÁNH GIÓNG- KẾT NỐITT</Template>
  <TotalTime>447</TotalTime>
  <Words>4213</Words>
  <Application>Microsoft Office PowerPoint</Application>
  <PresentationFormat>Widescreen</PresentationFormat>
  <Paragraphs>392</Paragraphs>
  <Slides>79</Slides>
  <Notes>20</Notes>
  <HiddenSlides>0</HiddenSlides>
  <MMClips>0</MMClips>
  <ScaleCrop>false</ScaleCrop>
  <HeadingPairs>
    <vt:vector size="6" baseType="variant">
      <vt:variant>
        <vt:lpstr>Fonts Used</vt:lpstr>
      </vt:variant>
      <vt:variant>
        <vt:i4>7</vt:i4>
      </vt:variant>
      <vt:variant>
        <vt:lpstr>Theme</vt:lpstr>
      </vt:variant>
      <vt:variant>
        <vt:i4>26</vt:i4>
      </vt:variant>
      <vt:variant>
        <vt:lpstr>Slide Titles</vt:lpstr>
      </vt:variant>
      <vt:variant>
        <vt:i4>79</vt:i4>
      </vt:variant>
    </vt:vector>
  </HeadingPairs>
  <TitlesOfParts>
    <vt:vector size="112" baseType="lpstr">
      <vt:lpstr>Arial</vt:lpstr>
      <vt:lpstr>Bodoni MT</vt:lpstr>
      <vt:lpstr>Calibri</vt:lpstr>
      <vt:lpstr>Calibri Light</vt:lpstr>
      <vt:lpstr>Times New Roman</vt:lpstr>
      <vt:lpstr>方正行楷简体</vt:lpstr>
      <vt:lpstr>汉真广标</vt:lpstr>
      <vt:lpstr>Office 主题</vt:lpstr>
      <vt:lpstr>1_Office 主题</vt:lpstr>
      <vt:lpstr>Office Theme</vt:lpstr>
      <vt:lpstr>2_Office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84944557512</cp:lastModifiedBy>
  <cp:revision>49</cp:revision>
  <dcterms:created xsi:type="dcterms:W3CDTF">2021-11-30T08:55:52Z</dcterms:created>
  <dcterms:modified xsi:type="dcterms:W3CDTF">2025-02-11T02:45:20Z</dcterms:modified>
</cp:coreProperties>
</file>