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5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6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7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8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1" r:id="rId1"/>
    <p:sldMasterId id="2147483783" r:id="rId2"/>
    <p:sldMasterId id="2147483796" r:id="rId3"/>
    <p:sldMasterId id="2147483809" r:id="rId4"/>
    <p:sldMasterId id="2147483835" r:id="rId5"/>
    <p:sldMasterId id="2147483848" r:id="rId6"/>
    <p:sldMasterId id="2147483887" r:id="rId7"/>
    <p:sldMasterId id="2147483924" r:id="rId8"/>
    <p:sldMasterId id="2147483936" r:id="rId9"/>
    <p:sldMasterId id="2147483948" r:id="rId10"/>
    <p:sldMasterId id="2147483960" r:id="rId11"/>
    <p:sldMasterId id="2147483972" r:id="rId12"/>
    <p:sldMasterId id="2147483984" r:id="rId13"/>
    <p:sldMasterId id="2147483996" r:id="rId14"/>
    <p:sldMasterId id="2147484000" r:id="rId15"/>
    <p:sldMasterId id="2147484004" r:id="rId16"/>
    <p:sldMasterId id="2147484016" r:id="rId17"/>
    <p:sldMasterId id="2147484028" r:id="rId18"/>
    <p:sldMasterId id="2147484040" r:id="rId19"/>
  </p:sldMasterIdLst>
  <p:notesMasterIdLst>
    <p:notesMasterId r:id="rId60"/>
  </p:notesMasterIdLst>
  <p:sldIdLst>
    <p:sldId id="288" r:id="rId20"/>
    <p:sldId id="330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2" r:id="rId29"/>
    <p:sldId id="331" r:id="rId30"/>
    <p:sldId id="333" r:id="rId31"/>
    <p:sldId id="334" r:id="rId32"/>
    <p:sldId id="332" r:id="rId33"/>
    <p:sldId id="374" r:id="rId34"/>
    <p:sldId id="373" r:id="rId35"/>
    <p:sldId id="379" r:id="rId36"/>
    <p:sldId id="376" r:id="rId37"/>
    <p:sldId id="375" r:id="rId38"/>
    <p:sldId id="340" r:id="rId39"/>
    <p:sldId id="342" r:id="rId40"/>
    <p:sldId id="343" r:id="rId41"/>
    <p:sldId id="345" r:id="rId42"/>
    <p:sldId id="377" r:id="rId43"/>
    <p:sldId id="346" r:id="rId44"/>
    <p:sldId id="347" r:id="rId45"/>
    <p:sldId id="321" r:id="rId46"/>
    <p:sldId id="352" r:id="rId47"/>
    <p:sldId id="353" r:id="rId48"/>
    <p:sldId id="354" r:id="rId49"/>
    <p:sldId id="355" r:id="rId50"/>
    <p:sldId id="378" r:id="rId51"/>
    <p:sldId id="356" r:id="rId52"/>
    <p:sldId id="357" r:id="rId53"/>
    <p:sldId id="360" r:id="rId54"/>
    <p:sldId id="361" r:id="rId55"/>
    <p:sldId id="349" r:id="rId56"/>
    <p:sldId id="273" r:id="rId57"/>
    <p:sldId id="363" r:id="rId58"/>
    <p:sldId id="314" r:id="rId5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5735"/>
  </p:normalViewPr>
  <p:slideViewPr>
    <p:cSldViewPr snapToGrid="0" snapToObjects="1">
      <p:cViewPr varScale="1">
        <p:scale>
          <a:sx n="71" d="100"/>
          <a:sy n="71" d="100"/>
        </p:scale>
        <p:origin x="3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90AE8-0971-634A-B6F1-5AA790903FFF}" type="datetimeFigureOut">
              <a:rPr lang="x-none" smtClean="0"/>
              <a:t>6/12/2021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AA3EB-AD35-A94C-BB2A-D2A3968893D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88215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</a:rPr>
              <a:pPr defTabSz="914400">
                <a:defRPr/>
              </a:pPr>
              <a:t>10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70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2150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1507" name="文本占位符 2150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  <a:ea typeface="宋体"/>
              </a:rPr>
              <a:pPr/>
              <a:t>11</a:t>
            </a:fld>
            <a:endParaRPr lang="zh-CN" altLang="en-US" dirty="0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19236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13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202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223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16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1881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3450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972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19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604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20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21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027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027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23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027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24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6495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25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0274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26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0274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37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39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Hồ Chí Minh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</a:rPr>
              <a:pPr defTabSz="914400">
                <a:defRPr/>
              </a:pPr>
              <a:t>5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948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1954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</a:rPr>
              <a:pPr defTabSz="914400">
                <a:defRPr/>
              </a:pPr>
              <a:t>6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8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Thủ đô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</a:rPr>
              <a:pPr defTabSz="914400">
                <a:defRPr/>
              </a:pPr>
              <a:t>7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79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</a:rPr>
              <a:pPr defTabSz="914400">
                <a:defRPr/>
              </a:pPr>
              <a:t>8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70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</a:rPr>
              <a:pPr defTabSz="914400">
                <a:defRPr/>
              </a:pPr>
              <a:t>9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7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6/12/2021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8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6/12/2021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357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373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883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408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485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198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191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566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695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092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66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6/12/2021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932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697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435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705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056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709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807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854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436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272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51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29805"/>
      </p:ext>
    </p:extLst>
  </p:cSld>
  <p:clrMapOvr>
    <a:masterClrMapping/>
  </p:clrMapOvr>
  <p:transition spd="slow">
    <p:randomBar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517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382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43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775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42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351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687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960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212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82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96392"/>
      </p:ext>
    </p:extLst>
  </p:cSld>
  <p:clrMapOvr>
    <a:masterClrMapping/>
  </p:clrMapOvr>
  <p:transition spd="slow">
    <p:randomBar dir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149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201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473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791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986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0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826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949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669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40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8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69715"/>
      </p:ext>
    </p:extLst>
  </p:cSld>
  <p:clrMapOvr>
    <a:masterClrMapping/>
  </p:clrMapOvr>
  <p:transition spd="slow">
    <p:randomBar dir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580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856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630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960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814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948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181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6690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756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25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18939"/>
      </p:ext>
    </p:extLst>
  </p:cSld>
  <p:clrMapOvr>
    <a:masterClrMapping/>
  </p:clrMapOvr>
  <p:transition spd="slow">
    <p:randomBar dir="vert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84850"/>
      </p:ext>
    </p:extLst>
  </p:cSld>
  <p:clrMapOvr>
    <a:masterClrMapping/>
  </p:clrMapOvr>
  <p:transition spd="slow" advClick="0" advTm="3000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35316"/>
      </p:ext>
    </p:extLst>
  </p:cSld>
  <p:clrMapOvr>
    <a:masterClrMapping/>
  </p:clrMapOvr>
  <p:transition spd="slow" advClick="0" advTm="3000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46443"/>
      </p:ext>
    </p:extLst>
  </p:cSld>
  <p:clrMapOvr>
    <a:masterClrMapping/>
  </p:clrMapOvr>
  <p:transition spd="slow" advClick="0" advTm="3000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01688"/>
      </p:ext>
    </p:extLst>
  </p:cSld>
  <p:clrMapOvr>
    <a:masterClrMapping/>
  </p:clrMapOvr>
  <p:transition spd="slow" advClick="0" advTm="3000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09117"/>
      </p:ext>
    </p:extLst>
  </p:cSld>
  <p:clrMapOvr>
    <a:masterClrMapping/>
  </p:clrMapOvr>
  <p:transition spd="slow" advClick="0" advTm="3000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788"/>
      </p:ext>
    </p:extLst>
  </p:cSld>
  <p:clrMapOvr>
    <a:masterClrMapping/>
  </p:clrMapOvr>
  <p:transition spd="slow" advClick="0" advTm="3000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07" indent="0" algn="ctr">
              <a:buNone/>
              <a:defRPr sz="2000"/>
            </a:lvl2pPr>
            <a:lvl3pPr marL="913085" indent="0" algn="ctr">
              <a:buNone/>
              <a:defRPr sz="1900"/>
            </a:lvl3pPr>
            <a:lvl4pPr marL="1369628" indent="0" algn="ctr">
              <a:buNone/>
              <a:defRPr sz="1600"/>
            </a:lvl4pPr>
            <a:lvl5pPr marL="1826170" indent="0" algn="ctr">
              <a:buNone/>
              <a:defRPr sz="1600"/>
            </a:lvl5pPr>
            <a:lvl6pPr marL="2282750" indent="0" algn="ctr">
              <a:buNone/>
              <a:defRPr sz="1600"/>
            </a:lvl6pPr>
            <a:lvl7pPr marL="2739254" indent="0" algn="ctr">
              <a:buNone/>
              <a:defRPr sz="1600"/>
            </a:lvl7pPr>
            <a:lvl8pPr marL="3195760" indent="0" algn="ctr">
              <a:buNone/>
              <a:defRPr sz="1600"/>
            </a:lvl8pPr>
            <a:lvl9pPr marL="36522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0587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8183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1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2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6874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66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46076"/>
      </p:ext>
    </p:extLst>
  </p:cSld>
  <p:clrMapOvr>
    <a:masterClrMapping/>
  </p:clrMapOvr>
  <p:transition spd="slow">
    <p:randomBar dir="vert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7" indent="0">
              <a:buNone/>
              <a:defRPr sz="2000" b="1"/>
            </a:lvl2pPr>
            <a:lvl3pPr marL="913085" indent="0">
              <a:buNone/>
              <a:defRPr sz="1900" b="1"/>
            </a:lvl3pPr>
            <a:lvl4pPr marL="1369628" indent="0">
              <a:buNone/>
              <a:defRPr sz="1600" b="1"/>
            </a:lvl4pPr>
            <a:lvl5pPr marL="1826170" indent="0">
              <a:buNone/>
              <a:defRPr sz="1600" b="1"/>
            </a:lvl5pPr>
            <a:lvl6pPr marL="2282750" indent="0">
              <a:buNone/>
              <a:defRPr sz="1600" b="1"/>
            </a:lvl6pPr>
            <a:lvl7pPr marL="2739254" indent="0">
              <a:buNone/>
              <a:defRPr sz="1600" b="1"/>
            </a:lvl7pPr>
            <a:lvl8pPr marL="3195760" indent="0">
              <a:buNone/>
              <a:defRPr sz="1600" b="1"/>
            </a:lvl8pPr>
            <a:lvl9pPr marL="3652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7" indent="0">
              <a:buNone/>
              <a:defRPr sz="2000" b="1"/>
            </a:lvl2pPr>
            <a:lvl3pPr marL="913085" indent="0">
              <a:buNone/>
              <a:defRPr sz="1900" b="1"/>
            </a:lvl3pPr>
            <a:lvl4pPr marL="1369628" indent="0">
              <a:buNone/>
              <a:defRPr sz="1600" b="1"/>
            </a:lvl4pPr>
            <a:lvl5pPr marL="1826170" indent="0">
              <a:buNone/>
              <a:defRPr sz="1600" b="1"/>
            </a:lvl5pPr>
            <a:lvl6pPr marL="2282750" indent="0">
              <a:buNone/>
              <a:defRPr sz="1600" b="1"/>
            </a:lvl6pPr>
            <a:lvl7pPr marL="2739254" indent="0">
              <a:buNone/>
              <a:defRPr sz="1600" b="1"/>
            </a:lvl7pPr>
            <a:lvl8pPr marL="3195760" indent="0">
              <a:buNone/>
              <a:defRPr sz="1600" b="1"/>
            </a:lvl8pPr>
            <a:lvl9pPr marL="3652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360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759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70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7" indent="0">
              <a:buNone/>
              <a:defRPr sz="1500"/>
            </a:lvl2pPr>
            <a:lvl3pPr marL="913085" indent="0">
              <a:buNone/>
              <a:defRPr sz="1200"/>
            </a:lvl3pPr>
            <a:lvl4pPr marL="1369628" indent="0">
              <a:buNone/>
              <a:defRPr sz="1100"/>
            </a:lvl4pPr>
            <a:lvl5pPr marL="1826170" indent="0">
              <a:buNone/>
              <a:defRPr sz="1100"/>
            </a:lvl5pPr>
            <a:lvl6pPr marL="2282750" indent="0">
              <a:buNone/>
              <a:defRPr sz="1100"/>
            </a:lvl6pPr>
            <a:lvl7pPr marL="2739254" indent="0">
              <a:buNone/>
              <a:defRPr sz="1100"/>
            </a:lvl7pPr>
            <a:lvl8pPr marL="3195760" indent="0">
              <a:buNone/>
              <a:defRPr sz="1100"/>
            </a:lvl8pPr>
            <a:lvl9pPr marL="36522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2341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07" indent="0">
              <a:buNone/>
              <a:defRPr sz="2800"/>
            </a:lvl2pPr>
            <a:lvl3pPr marL="913085" indent="0">
              <a:buNone/>
              <a:defRPr sz="2400"/>
            </a:lvl3pPr>
            <a:lvl4pPr marL="1369628" indent="0">
              <a:buNone/>
              <a:defRPr sz="2000"/>
            </a:lvl4pPr>
            <a:lvl5pPr marL="1826170" indent="0">
              <a:buNone/>
              <a:defRPr sz="2000"/>
            </a:lvl5pPr>
            <a:lvl6pPr marL="2282750" indent="0">
              <a:buNone/>
              <a:defRPr sz="2000"/>
            </a:lvl6pPr>
            <a:lvl7pPr marL="2739254" indent="0">
              <a:buNone/>
              <a:defRPr sz="2000"/>
            </a:lvl7pPr>
            <a:lvl8pPr marL="3195760" indent="0">
              <a:buNone/>
              <a:defRPr sz="2000"/>
            </a:lvl8pPr>
            <a:lvl9pPr marL="36522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7" indent="0">
              <a:buNone/>
              <a:defRPr sz="1500"/>
            </a:lvl2pPr>
            <a:lvl3pPr marL="913085" indent="0">
              <a:buNone/>
              <a:defRPr sz="1200"/>
            </a:lvl3pPr>
            <a:lvl4pPr marL="1369628" indent="0">
              <a:buNone/>
              <a:defRPr sz="1100"/>
            </a:lvl4pPr>
            <a:lvl5pPr marL="1826170" indent="0">
              <a:buNone/>
              <a:defRPr sz="1100"/>
            </a:lvl5pPr>
            <a:lvl6pPr marL="2282750" indent="0">
              <a:buNone/>
              <a:defRPr sz="1100"/>
            </a:lvl6pPr>
            <a:lvl7pPr marL="2739254" indent="0">
              <a:buNone/>
              <a:defRPr sz="1100"/>
            </a:lvl7pPr>
            <a:lvl8pPr marL="3195760" indent="0">
              <a:buNone/>
              <a:defRPr sz="1100"/>
            </a:lvl8pPr>
            <a:lvl9pPr marL="36522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6364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508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7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27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137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11" indent="0" algn="ctr">
              <a:buNone/>
              <a:defRPr sz="2000"/>
            </a:lvl2pPr>
            <a:lvl3pPr marL="913470" indent="0" algn="ctr">
              <a:buNone/>
              <a:defRPr sz="1900"/>
            </a:lvl3pPr>
            <a:lvl4pPr marL="1370206" indent="0" algn="ctr">
              <a:buNone/>
              <a:defRPr sz="1600"/>
            </a:lvl4pPr>
            <a:lvl5pPr marL="1826941" indent="0" algn="ctr">
              <a:buNone/>
              <a:defRPr sz="1600"/>
            </a:lvl5pPr>
            <a:lvl6pPr marL="2283702" indent="0" algn="ctr">
              <a:buNone/>
              <a:defRPr sz="1600"/>
            </a:lvl6pPr>
            <a:lvl7pPr marL="2740410" indent="0" algn="ctr">
              <a:buNone/>
              <a:defRPr sz="1600"/>
            </a:lvl7pPr>
            <a:lvl8pPr marL="3197120" indent="0" algn="ctr">
              <a:buNone/>
              <a:defRPr sz="1600"/>
            </a:lvl8pPr>
            <a:lvl9pPr marL="365383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212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24699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9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8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88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88500"/>
      </p:ext>
    </p:extLst>
  </p:cSld>
  <p:clrMapOvr>
    <a:masterClrMapping/>
  </p:clrMapOvr>
  <p:transition spd="slow">
    <p:randomBar dir="vert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079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1" indent="0">
              <a:buNone/>
              <a:defRPr sz="2000" b="1"/>
            </a:lvl2pPr>
            <a:lvl3pPr marL="913470" indent="0">
              <a:buNone/>
              <a:defRPr sz="1900" b="1"/>
            </a:lvl3pPr>
            <a:lvl4pPr marL="1370206" indent="0">
              <a:buNone/>
              <a:defRPr sz="1600" b="1"/>
            </a:lvl4pPr>
            <a:lvl5pPr marL="1826941" indent="0">
              <a:buNone/>
              <a:defRPr sz="1600" b="1"/>
            </a:lvl5pPr>
            <a:lvl6pPr marL="2283702" indent="0">
              <a:buNone/>
              <a:defRPr sz="1600" b="1"/>
            </a:lvl6pPr>
            <a:lvl7pPr marL="2740410" indent="0">
              <a:buNone/>
              <a:defRPr sz="1600" b="1"/>
            </a:lvl7pPr>
            <a:lvl8pPr marL="3197120" indent="0">
              <a:buNone/>
              <a:defRPr sz="1600" b="1"/>
            </a:lvl8pPr>
            <a:lvl9pPr marL="365383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1" indent="0">
              <a:buNone/>
              <a:defRPr sz="2000" b="1"/>
            </a:lvl2pPr>
            <a:lvl3pPr marL="913470" indent="0">
              <a:buNone/>
              <a:defRPr sz="1900" b="1"/>
            </a:lvl3pPr>
            <a:lvl4pPr marL="1370206" indent="0">
              <a:buNone/>
              <a:defRPr sz="1600" b="1"/>
            </a:lvl4pPr>
            <a:lvl5pPr marL="1826941" indent="0">
              <a:buNone/>
              <a:defRPr sz="1600" b="1"/>
            </a:lvl5pPr>
            <a:lvl6pPr marL="2283702" indent="0">
              <a:buNone/>
              <a:defRPr sz="1600" b="1"/>
            </a:lvl6pPr>
            <a:lvl7pPr marL="2740410" indent="0">
              <a:buNone/>
              <a:defRPr sz="1600" b="1"/>
            </a:lvl7pPr>
            <a:lvl8pPr marL="3197120" indent="0">
              <a:buNone/>
              <a:defRPr sz="1600" b="1"/>
            </a:lvl8pPr>
            <a:lvl9pPr marL="365383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7152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535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970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1" indent="0">
              <a:buNone/>
              <a:defRPr sz="1500"/>
            </a:lvl2pPr>
            <a:lvl3pPr marL="913470" indent="0">
              <a:buNone/>
              <a:defRPr sz="1200"/>
            </a:lvl3pPr>
            <a:lvl4pPr marL="1370206" indent="0">
              <a:buNone/>
              <a:defRPr sz="1100"/>
            </a:lvl4pPr>
            <a:lvl5pPr marL="1826941" indent="0">
              <a:buNone/>
              <a:defRPr sz="1100"/>
            </a:lvl5pPr>
            <a:lvl6pPr marL="2283702" indent="0">
              <a:buNone/>
              <a:defRPr sz="1100"/>
            </a:lvl6pPr>
            <a:lvl7pPr marL="2740410" indent="0">
              <a:buNone/>
              <a:defRPr sz="1100"/>
            </a:lvl7pPr>
            <a:lvl8pPr marL="3197120" indent="0">
              <a:buNone/>
              <a:defRPr sz="1100"/>
            </a:lvl8pPr>
            <a:lvl9pPr marL="36538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2231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11" indent="0">
              <a:buNone/>
              <a:defRPr sz="2800"/>
            </a:lvl2pPr>
            <a:lvl3pPr marL="913470" indent="0">
              <a:buNone/>
              <a:defRPr sz="2400"/>
            </a:lvl3pPr>
            <a:lvl4pPr marL="1370206" indent="0">
              <a:buNone/>
              <a:defRPr sz="2000"/>
            </a:lvl4pPr>
            <a:lvl5pPr marL="1826941" indent="0">
              <a:buNone/>
              <a:defRPr sz="2000"/>
            </a:lvl5pPr>
            <a:lvl6pPr marL="2283702" indent="0">
              <a:buNone/>
              <a:defRPr sz="2000"/>
            </a:lvl6pPr>
            <a:lvl7pPr marL="2740410" indent="0">
              <a:buNone/>
              <a:defRPr sz="2000"/>
            </a:lvl7pPr>
            <a:lvl8pPr marL="3197120" indent="0">
              <a:buNone/>
              <a:defRPr sz="2000"/>
            </a:lvl8pPr>
            <a:lvl9pPr marL="365383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1" indent="0">
              <a:buNone/>
              <a:defRPr sz="1500"/>
            </a:lvl2pPr>
            <a:lvl3pPr marL="913470" indent="0">
              <a:buNone/>
              <a:defRPr sz="1200"/>
            </a:lvl3pPr>
            <a:lvl4pPr marL="1370206" indent="0">
              <a:buNone/>
              <a:defRPr sz="1100"/>
            </a:lvl4pPr>
            <a:lvl5pPr marL="1826941" indent="0">
              <a:buNone/>
              <a:defRPr sz="1100"/>
            </a:lvl5pPr>
            <a:lvl6pPr marL="2283702" indent="0">
              <a:buNone/>
              <a:defRPr sz="1100"/>
            </a:lvl6pPr>
            <a:lvl7pPr marL="2740410" indent="0">
              <a:buNone/>
              <a:defRPr sz="1100"/>
            </a:lvl7pPr>
            <a:lvl8pPr marL="3197120" indent="0">
              <a:buNone/>
              <a:defRPr sz="1100"/>
            </a:lvl8pPr>
            <a:lvl9pPr marL="36538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817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148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25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712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39" indent="0" algn="ctr">
              <a:buNone/>
              <a:defRPr sz="2000"/>
            </a:lvl2pPr>
            <a:lvl3pPr marL="913901" indent="0" algn="ctr">
              <a:buNone/>
              <a:defRPr sz="1900"/>
            </a:lvl3pPr>
            <a:lvl4pPr marL="1370852" indent="0" algn="ctr">
              <a:buNone/>
              <a:defRPr sz="1600"/>
            </a:lvl4pPr>
            <a:lvl5pPr marL="1827802" indent="0" algn="ctr">
              <a:buNone/>
              <a:defRPr sz="1600"/>
            </a:lvl5pPr>
            <a:lvl6pPr marL="2284766" indent="0" algn="ctr">
              <a:buNone/>
              <a:defRPr sz="1600"/>
            </a:lvl6pPr>
            <a:lvl7pPr marL="2741702" indent="0" algn="ctr">
              <a:buNone/>
              <a:defRPr sz="1600"/>
            </a:lvl7pPr>
            <a:lvl8pPr marL="3198640" indent="0" algn="ctr">
              <a:buNone/>
              <a:defRPr sz="1600"/>
            </a:lvl8pPr>
            <a:lvl9pPr marL="365557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6540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41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22041"/>
      </p:ext>
    </p:extLst>
  </p:cSld>
  <p:clrMapOvr>
    <a:masterClrMapping/>
  </p:clrMapOvr>
  <p:transition spd="slow">
    <p:randomBar dir="vert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8233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5571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3899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5186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9456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2360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901" indent="0">
              <a:buNone/>
              <a:defRPr sz="2400"/>
            </a:lvl3pPr>
            <a:lvl4pPr marL="1370852" indent="0">
              <a:buNone/>
              <a:defRPr sz="2000"/>
            </a:lvl4pPr>
            <a:lvl5pPr marL="1827802" indent="0">
              <a:buNone/>
              <a:defRPr sz="2000"/>
            </a:lvl5pPr>
            <a:lvl6pPr marL="2284766" indent="0">
              <a:buNone/>
              <a:defRPr sz="2000"/>
            </a:lvl6pPr>
            <a:lvl7pPr marL="2741702" indent="0">
              <a:buNone/>
              <a:defRPr sz="2000"/>
            </a:lvl7pPr>
            <a:lvl8pPr marL="3198640" indent="0">
              <a:buNone/>
              <a:defRPr sz="2000"/>
            </a:lvl8pPr>
            <a:lvl9pPr marL="36555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460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834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2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9539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60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89981"/>
      </p:ext>
    </p:extLst>
  </p:cSld>
  <p:clrMapOvr>
    <a:masterClrMapping/>
  </p:clrMapOvr>
  <p:transition spd="slow">
    <p:randomBar dir="vert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9805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1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9958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2646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445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7819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3479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0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6168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0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4429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9263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9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19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4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6/12/2021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93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41445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55943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2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2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1527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1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87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817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62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06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78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72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43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36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2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6/12/2021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88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02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84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22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34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17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40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86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3946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43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93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36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36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6/12/2021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72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93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30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40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237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1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87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442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40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86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95932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37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4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6/12/2021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458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833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44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7067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289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45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31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565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8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164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40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86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9298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6/12/2021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985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560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485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185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27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334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49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258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979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805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023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6/12/2021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08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84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40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86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249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105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010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306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754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50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013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927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4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367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575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598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550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40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86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233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394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225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764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134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728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7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6/12/2021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302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771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3570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09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908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602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320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690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534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888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9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6/12/2021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84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80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3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9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7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5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128"/>
              <a:t>2021/12/6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128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89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128"/>
              <a:t>2021/12/6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128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5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24" tIns="45718" rIns="913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24" tIns="45718" rIns="913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24" tIns="45718" rIns="913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85"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24" tIns="45718" rIns="913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24" tIns="45718" rIns="913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8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l" defTabSz="91308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90" indent="-228290" algn="l" defTabSz="91308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7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4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8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87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65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08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5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63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07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85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28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7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5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54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6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67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58" tIns="45718" rIns="9135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58" tIns="45718" rIns="91358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58" tIns="45718" rIns="9135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70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70"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58" tIns="45718" rIns="9135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58" tIns="45718" rIns="9135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70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2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l" defTabSz="91347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1" indent="-228381" algn="l" defTabSz="91347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42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50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60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71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31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766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01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262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1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7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06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41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02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1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31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6" tIns="45718" rIns="9139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6" tIns="45718" rIns="9139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1"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7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l" defTabSz="91390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2" indent="-228482" algn="l" defTabSz="9139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4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0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59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21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7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2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1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6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7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4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3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6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8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7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2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22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7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5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1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2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5.wav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openxmlformats.org/officeDocument/2006/relationships/audio" Target="../media/audio4.wav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5.wav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5.wav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5.wav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5.wav"/><Relationship Id="rId7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audio" Target="../media/audio4.wav"/><Relationship Id="rId9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5.wav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openxmlformats.org/officeDocument/2006/relationships/audio" Target="../media/audio4.wav"/><Relationship Id="rId9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2.png"/><Relationship Id="rId11" Type="http://schemas.openxmlformats.org/officeDocument/2006/relationships/slide" Target="slide37.xml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5.wav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51.png"/><Relationship Id="rId11" Type="http://schemas.openxmlformats.org/officeDocument/2006/relationships/slide" Target="slide37.xml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3.png"/><Relationship Id="rId3" Type="http://schemas.openxmlformats.org/officeDocument/2006/relationships/audio" Target="../media/media1.wav"/><Relationship Id="rId7" Type="http://schemas.openxmlformats.org/officeDocument/2006/relationships/slide" Target="slide5.xml"/><Relationship Id="rId12" Type="http://schemas.openxmlformats.org/officeDocument/2006/relationships/slide" Target="slide10.xml"/><Relationship Id="rId2" Type="http://schemas.microsoft.com/office/2007/relationships/media" Target="../media/media1.wav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1.png"/><Relationship Id="rId11" Type="http://schemas.openxmlformats.org/officeDocument/2006/relationships/slide" Target="slide9.xml"/><Relationship Id="rId5" Type="http://schemas.openxmlformats.org/officeDocument/2006/relationships/notesSlide" Target="../notesSlides/notesSlide4.xml"/><Relationship Id="rId10" Type="http://schemas.openxmlformats.org/officeDocument/2006/relationships/slide" Target="slide8.xml"/><Relationship Id="rId4" Type="http://schemas.openxmlformats.org/officeDocument/2006/relationships/slideLayout" Target="../slideLayouts/slideLayout153.xml"/><Relationship Id="rId9" Type="http://schemas.openxmlformats.org/officeDocument/2006/relationships/slide" Target="slide7.xml"/><Relationship Id="rId14" Type="http://schemas.openxmlformats.org/officeDocument/2006/relationships/slide" Target="slide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slide" Target="slide4.xml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slide" Target="slide4.xml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6" y="1104800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9365" y="2350043"/>
            <a:ext cx="106297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66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 HÀNH TIẾNG VIỆT</a:t>
            </a:r>
            <a:endParaRPr lang="zh-CN" altLang="en-US" sz="6600" b="1" dirty="0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92821" y="1643112"/>
            <a:ext cx="124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u="sng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</a:t>
            </a:r>
            <a:r>
              <a:rPr lang="en-US" altLang="zh-CN" sz="2400" b="1" u="sng" smtClean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6:</a:t>
            </a:r>
            <a:endParaRPr lang="en-US" altLang="zh-CN" sz="2400" b="1" u="sng" dirty="0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92821" y="3738099"/>
            <a:ext cx="7072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 VIÊN: …</a:t>
            </a:r>
            <a:endParaRPr lang="en-US" altLang="zh-CN" sz="2400" b="1" dirty="0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3" y="4884490"/>
            <a:ext cx="5471844" cy="17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2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CDE6C-0FD9-40FE-BC8D-42EE6F73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76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467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83336" y="1751723"/>
            <a:ext cx="11711440" cy="288819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just" defTabSz="914309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Điền từ thích hợp vào chỗ trống: “Từ là đơn vị nhỏ nhất dung để đặt ………” (3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9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06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defTabSz="914309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4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242446" y="114703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4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B629B4-FD4C-4FCC-8188-991A2F085934}"/>
              </a:ext>
            </a:extLst>
          </p:cNvPr>
          <p:cNvSpPr/>
          <p:nvPr/>
        </p:nvSpPr>
        <p:spPr>
          <a:xfrm>
            <a:off x="3463914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4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1204BF-9E4C-4DEE-8659-BF16559DF340}"/>
              </a:ext>
            </a:extLst>
          </p:cNvPr>
          <p:cNvSpPr/>
          <p:nvPr/>
        </p:nvSpPr>
        <p:spPr>
          <a:xfrm>
            <a:off x="2603531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4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0" grpId="0" animBg="1"/>
      <p:bldP spid="2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图片 6147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9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图片 6152" descr="1-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6997" y="2172160"/>
            <a:ext cx="4059192" cy="4544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140B3-4FAF-43E3-9E33-5E4CF2DA3F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1" y="123376"/>
            <a:ext cx="609607" cy="60960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194557" y="175893"/>
            <a:ext cx="7687931" cy="3953814"/>
          </a:xfrm>
          <a:prstGeom prst="cloudCallout">
            <a:avLst>
              <a:gd name="adj1" fmla="val 58026"/>
              <a:gd name="adj2" fmla="val 57927"/>
            </a:avLst>
          </a:prstGeom>
          <a:ln w="57150"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en-US" sz="280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Sắp xếp các từ đã cho vào từ ghép hoặc từ láy: </a:t>
            </a:r>
            <a:r>
              <a:rPr lang="en-US" sz="2800" i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chăm chỉ, băn khoăn, tráng sĩ, làng xóm, ung dung, bầu trời, trong trẻo, sứ giả, so đo, đồi núi.</a:t>
            </a:r>
            <a:endParaRPr lang="en-US" sz="2800" i="1" dirty="0"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01415" y="1429761"/>
            <a:ext cx="73448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+ Từ ghép: </a:t>
            </a:r>
            <a:r>
              <a:rPr lang="en-US" sz="4000" i="1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làng xóm, bầu trời, sứ giả, tráng sĩ, đồi </a:t>
            </a:r>
            <a:r>
              <a:rPr lang="en-US" sz="4000" i="1" kern="10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núi</a:t>
            </a:r>
            <a:endParaRPr lang="en-US" sz="4000" kern="10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83639" y="3719260"/>
            <a:ext cx="70626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i="1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+ Từ láy: chăm chỉ, băn khoăn, ung dung, trong trẻo, so đo</a:t>
            </a:r>
            <a:endParaRPr lang="en-US" sz="40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42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066"/>
            <a:ext cx="12190992" cy="52610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373488"/>
            <a:ext cx="9217024" cy="57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81863" y="2796329"/>
            <a:ext cx="746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6000" b="1" smtClean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CỦNG CỐ KIẾN THỨC</a:t>
            </a:r>
            <a:endParaRPr lang="en-US" altLang="zh-CN" sz="6000" b="1" dirty="0">
              <a:solidFill>
                <a:srgbClr val="00B05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2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066"/>
            <a:ext cx="12190992" cy="52610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373488"/>
            <a:ext cx="9217024" cy="57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61981" y="3382297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6000" b="1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1. Từ ghép, từ láy</a:t>
            </a:r>
            <a:endParaRPr lang="en-US" altLang="zh-CN" sz="6000" b="1" dirty="0">
              <a:solidFill>
                <a:srgbClr val="00B05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26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12231331" cy="6921912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255935" y="2123867"/>
            <a:ext cx="4646845" cy="2097218"/>
          </a:xfrm>
          <a:prstGeom prst="cloudCallout">
            <a:avLst>
              <a:gd name="adj1" fmla="val 58026"/>
              <a:gd name="adj2" fmla="val 57927"/>
            </a:avLst>
          </a:prstGeom>
          <a:solidFill>
            <a:sysClr val="window" lastClr="FFFFFF"/>
          </a:solidFill>
          <a:ln w="57150" cap="flat" cmpd="sng" algn="ctr">
            <a:solidFill>
              <a:srgbClr val="9BBB59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70510" algn="l"/>
              </a:tabLst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	Thế nào là từ ghép và từ láy?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2805572"/>
            <a:ext cx="2103120" cy="914400"/>
          </a:xfrm>
          <a:prstGeom prst="roundRect">
            <a:avLst/>
          </a:prstGeom>
          <a:ln w="76200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phức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81581" y="112759"/>
            <a:ext cx="5133483" cy="1283200"/>
          </a:xfrm>
          <a:prstGeom prst="roundRect">
            <a:avLst/>
          </a:prstGeom>
          <a:ln w="76200">
            <a:solidFill>
              <a:schemeClr val="bg2">
                <a:lumMod val="10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Từ ghép là những từ phức được tạo ra bằng cách ghép các tiếng có nghĩa với nhau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681581" y="1836841"/>
            <a:ext cx="5133483" cy="1283200"/>
          </a:xfrm>
          <a:prstGeom prst="round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Ví dụ: quần áo, sách vở, bàn ghế, lá cờ…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897503" y="795258"/>
            <a:ext cx="2704493" cy="914400"/>
          </a:xfrm>
          <a:prstGeom prst="roundRect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ghép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90229" y="4549013"/>
            <a:ext cx="2399041" cy="914400"/>
          </a:xfrm>
          <a:prstGeom prst="round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láy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81581" y="3606599"/>
            <a:ext cx="5133483" cy="1283200"/>
          </a:xfrm>
          <a:prstGeom prst="round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Từ láy là những từ phức được tạo ra nhờ phép láy âm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681581" y="5533842"/>
            <a:ext cx="5133483" cy="1283200"/>
          </a:xfrm>
          <a:prstGeom prst="round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Ví dụ: phanh phách, phành phạch, ngoàm ngoạp, văng vẳng…</a:t>
            </a:r>
          </a:p>
        </p:txBody>
      </p:sp>
      <p:cxnSp>
        <p:nvCxnSpPr>
          <p:cNvPr id="18" name="Curved Connector 17"/>
          <p:cNvCxnSpPr/>
          <p:nvPr/>
        </p:nvCxnSpPr>
        <p:spPr>
          <a:xfrm rot="5400000" flipH="1" flipV="1">
            <a:off x="1203844" y="2043457"/>
            <a:ext cx="1095913" cy="428319"/>
          </a:xfrm>
          <a:prstGeom prst="curvedConnector3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endCxn id="10" idx="1"/>
          </p:cNvCxnSpPr>
          <p:nvPr/>
        </p:nvCxnSpPr>
        <p:spPr>
          <a:xfrm flipV="1">
            <a:off x="4679241" y="754359"/>
            <a:ext cx="1002340" cy="438439"/>
          </a:xfrm>
          <a:prstGeom prst="curvedConnector3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>
            <a:off x="1537641" y="3719972"/>
            <a:ext cx="1088990" cy="829041"/>
          </a:xfrm>
          <a:prstGeom prst="curvedConnector3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6200000" flipH="1">
            <a:off x="4551398" y="1312104"/>
            <a:ext cx="1080899" cy="1024978"/>
          </a:xfrm>
          <a:prstGeom prst="curvedConnector3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flipV="1">
            <a:off x="4757106" y="4418346"/>
            <a:ext cx="924475" cy="678624"/>
          </a:xfrm>
          <a:prstGeom prst="curvedConnector3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16200000" flipH="1">
            <a:off x="4641485" y="5212589"/>
            <a:ext cx="1078473" cy="847231"/>
          </a:xfrm>
          <a:prstGeom prst="curvedConnector3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36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066"/>
            <a:ext cx="12190992" cy="52610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373488"/>
            <a:ext cx="9217024" cy="57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61981" y="3382297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altLang="zh-CN" sz="6000" b="1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2. Từ và cụm </a:t>
            </a:r>
            <a:r>
              <a:rPr lang="en-SG" altLang="zh-CN" sz="6000" b="1" smtClean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từ</a:t>
            </a:r>
            <a:endParaRPr lang="en-SG" altLang="zh-CN" sz="6000" b="1">
              <a:solidFill>
                <a:srgbClr val="00B05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5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0"/>
            <a:ext cx="12231331" cy="6921912"/>
          </a:xfrm>
          <a:prstGeom prst="rect">
            <a:avLst/>
          </a:prstGeom>
        </p:spPr>
      </p:pic>
      <p:sp>
        <p:nvSpPr>
          <p:cNvPr id="4" name="Curved Up Ribbon 3"/>
          <p:cNvSpPr/>
          <p:nvPr/>
        </p:nvSpPr>
        <p:spPr>
          <a:xfrm>
            <a:off x="1806222" y="65423"/>
            <a:ext cx="7665156" cy="1185333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 cột A với cột B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271708"/>
              </p:ext>
            </p:extLst>
          </p:nvPr>
        </p:nvGraphicFramePr>
        <p:xfrm>
          <a:off x="259644" y="1749089"/>
          <a:ext cx="11283245" cy="5120640"/>
        </p:xfrm>
        <a:graphic>
          <a:graphicData uri="http://schemas.openxmlformats.org/drawingml/2006/table">
            <a:tbl>
              <a:tblPr firstRow="1" firstCol="1" bandRow="1"/>
              <a:tblGrid>
                <a:gridCol w="3062535">
                  <a:extLst>
                    <a:ext uri="{9D8B030D-6E8A-4147-A177-3AD203B41FA5}">
                      <a16:colId xmlns:a16="http://schemas.microsoft.com/office/drawing/2014/main" val="3673094594"/>
                    </a:ext>
                  </a:extLst>
                </a:gridCol>
                <a:gridCol w="1507840">
                  <a:extLst>
                    <a:ext uri="{9D8B030D-6E8A-4147-A177-3AD203B41FA5}">
                      <a16:colId xmlns:a16="http://schemas.microsoft.com/office/drawing/2014/main" val="3758290528"/>
                    </a:ext>
                  </a:extLst>
                </a:gridCol>
                <a:gridCol w="6712870">
                  <a:extLst>
                    <a:ext uri="{9D8B030D-6E8A-4147-A177-3AD203B41FA5}">
                      <a16:colId xmlns:a16="http://schemas.microsoft.com/office/drawing/2014/main" val="27317902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Cụm từ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 chỉ đặc điểm, tính chất của sự vật, hiện tượng và hoạt động.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87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Tính từ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 chỉ hoạt động, trạng thái của sự vật, hiện tượng.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476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Động từ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Nhóm, tập hợp nhiều từ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46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kern="10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Hán Việt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 có nguồn gốc từ tiếng Hán, dùng theo cách cấu tạo, cách hiểu, đôi khi có đặc thù riêng của người Việt,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115717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06222" y="1316179"/>
            <a:ext cx="78119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                                                      		 B</a:t>
            </a:r>
            <a:endParaRPr kumimoji="0" lang="en-US" altLang="zh-CN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352799" y="2141566"/>
            <a:ext cx="1230490" cy="22129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52799" y="2566935"/>
            <a:ext cx="1399823" cy="7072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352799" y="3772489"/>
            <a:ext cx="1399823" cy="7072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268132" y="5957507"/>
            <a:ext cx="1563512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42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6015"/>
            <a:ext cx="12231331" cy="692191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310740" y="587128"/>
            <a:ext cx="6453053" cy="914400"/>
          </a:xfrm>
          <a:prstGeom prst="roundRect">
            <a:avLst>
              <a:gd name="adj" fmla="val 2952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Cụm từ: Nhóm, tập hợp nhiều từ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310740" y="1951145"/>
            <a:ext cx="6688186" cy="1373353"/>
          </a:xfrm>
          <a:prstGeom prst="roundRect">
            <a:avLst>
              <a:gd name="adj" fmla="val 295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Tính từ: Từ chỉ đặc điểm, tính chất của sự vật, hiện tượng và hoạt động.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293395" y="3537408"/>
            <a:ext cx="6810034" cy="1425252"/>
          </a:xfrm>
          <a:prstGeom prst="roundRect">
            <a:avLst>
              <a:gd name="adj" fmla="val 2952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Động từ: Từ chỉ hoạt động, trạng thái của sự vật, hiện tượng.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10740" y="5282173"/>
            <a:ext cx="7001693" cy="1573724"/>
          </a:xfrm>
          <a:prstGeom prst="roundRect">
            <a:avLst>
              <a:gd name="adj" fmla="val 29524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Từ Hán Việt: Từ có nguồn gốc từ tiếng Hán, dùng theo cách cấu tạo, cách hiểu, đôi khi có đặc thù riêng của người Việt,</a:t>
            </a:r>
          </a:p>
        </p:txBody>
      </p:sp>
      <p:cxnSp>
        <p:nvCxnSpPr>
          <p:cNvPr id="10" name="Curved Connector 9"/>
          <p:cNvCxnSpPr/>
          <p:nvPr/>
        </p:nvCxnSpPr>
        <p:spPr>
          <a:xfrm rot="5400000" flipH="1" flipV="1">
            <a:off x="2245720" y="1342283"/>
            <a:ext cx="2127143" cy="2002899"/>
          </a:xfrm>
          <a:prstGeom prst="curvedConnector3">
            <a:avLst/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endCxn id="14" idx="1"/>
          </p:cNvCxnSpPr>
          <p:nvPr/>
        </p:nvCxnSpPr>
        <p:spPr>
          <a:xfrm flipV="1">
            <a:off x="2338249" y="2637822"/>
            <a:ext cx="1972491" cy="686676"/>
          </a:xfrm>
          <a:prstGeom prst="curvedConnector3">
            <a:avLst/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endCxn id="15" idx="1"/>
          </p:cNvCxnSpPr>
          <p:nvPr/>
        </p:nvCxnSpPr>
        <p:spPr>
          <a:xfrm>
            <a:off x="2320904" y="3462184"/>
            <a:ext cx="1972491" cy="787850"/>
          </a:xfrm>
          <a:prstGeom prst="curvedConnector3">
            <a:avLst/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rot="16200000" flipH="1">
            <a:off x="2131402" y="3958137"/>
            <a:ext cx="2386186" cy="2033306"/>
          </a:xfrm>
          <a:prstGeom prst="curvedConnector3">
            <a:avLst>
              <a:gd name="adj1" fmla="val 50000"/>
            </a:avLst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-39331" y="2442754"/>
            <a:ext cx="2508209" cy="1346526"/>
          </a:xfrm>
          <a:prstGeom prst="roundRect">
            <a:avLst>
              <a:gd name="adj" fmla="val 2952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Từ và cụm từ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422538" y="1592619"/>
            <a:ext cx="4910666" cy="1433690"/>
          </a:xfrm>
          <a:prstGeom prst="wedgeRoundRectCallout">
            <a:avLst>
              <a:gd name="adj1" fmla="val -58558"/>
              <a:gd name="adj2" fmla="val -80909"/>
              <a:gd name="adj3" fmla="val 16667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Cụm danh từ: Những học sinh </a:t>
            </a:r>
          </a:p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Cụm động từ: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đã đi nhiều nơi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ular Callout 42"/>
          <p:cNvSpPr/>
          <p:nvPr/>
        </p:nvSpPr>
        <p:spPr>
          <a:xfrm>
            <a:off x="6684797" y="650966"/>
            <a:ext cx="4910666" cy="1433690"/>
          </a:xfrm>
          <a:prstGeom prst="wedgeRoundRectCallout">
            <a:avLst>
              <a:gd name="adj1" fmla="val -74253"/>
              <a:gd name="adj2" fmla="val 49383"/>
              <a:gd name="adj3" fmla="val 16667"/>
            </a:avLst>
          </a:prstGeom>
          <a:ln w="762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Nhỏ, dài, xanh, đỏ, ….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6130524" y="1299511"/>
            <a:ext cx="4910666" cy="1433690"/>
          </a:xfrm>
          <a:prstGeom prst="wedgeRoundRectCallout">
            <a:avLst>
              <a:gd name="adj1" fmla="val -60953"/>
              <a:gd name="adj2" fmla="val 133207"/>
              <a:gd name="adj3" fmla="val 16667"/>
            </a:avLst>
          </a:prstGeom>
          <a:ln w="7620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Vui, buồn, chạy, nhảy….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ular Callout 44"/>
          <p:cNvSpPr/>
          <p:nvPr/>
        </p:nvSpPr>
        <p:spPr>
          <a:xfrm>
            <a:off x="5746932" y="3497720"/>
            <a:ext cx="4910666" cy="1433690"/>
          </a:xfrm>
          <a:prstGeom prst="wedgeRoundRectCallout">
            <a:avLst>
              <a:gd name="adj1" fmla="val -62283"/>
              <a:gd name="adj2" fmla="val 112251"/>
              <a:gd name="adj3" fmla="val 16667"/>
            </a:avLst>
          </a:prstGeom>
          <a:ln w="762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 hạ, giang sơn, sư phụ, phu nhân….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31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066"/>
            <a:ext cx="12190992" cy="52610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373488"/>
            <a:ext cx="9217024" cy="57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61981" y="3382297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altLang="zh-CN" sz="6000" b="1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3. So </a:t>
            </a:r>
            <a:r>
              <a:rPr lang="en-SG" altLang="zh-CN" sz="6000" b="1" smtClean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sánh</a:t>
            </a:r>
            <a:endParaRPr kumimoji="0" lang="en-SG" altLang="zh-CN" sz="6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8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0"/>
            <a:ext cx="12231331" cy="692191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829996" y="1508691"/>
            <a:ext cx="4646845" cy="2097218"/>
          </a:xfrm>
          <a:prstGeom prst="cloudCallout">
            <a:avLst>
              <a:gd name="adj1" fmla="val 37619"/>
              <a:gd name="adj2" fmla="val 89147"/>
            </a:avLst>
          </a:prstGeom>
          <a:solidFill>
            <a:sysClr val="window" lastClr="FFFFFF"/>
          </a:solidFill>
          <a:ln w="57150" cap="flat" cmpd="sng" algn="ctr">
            <a:solidFill>
              <a:srgbClr val="9BBB59"/>
            </a:solidFill>
            <a:prstDash val="sysDash"/>
          </a:ln>
          <a:effectLst/>
        </p:spPr>
        <p:txBody>
          <a:bodyPr rtlCol="0" anchor="ctr"/>
          <a:lstStyle/>
          <a:p>
            <a:pPr lvl="0" algn="just">
              <a:spcAft>
                <a:spcPts val="800"/>
              </a:spcAft>
              <a:tabLst>
                <a:tab pos="270510" algn="l"/>
              </a:tabLst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	</a:t>
            </a:r>
            <a:r>
              <a:rPr lang="en-US" sz="2800" ker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So sánh là gì? Tác dụng của so sánh?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5892" y="2139712"/>
            <a:ext cx="71584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kern="10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Ví dụ: </a:t>
            </a:r>
            <a:r>
              <a:rPr lang="vi-VN" sz="3200" i="1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Ngôi nhà như trẻ </a:t>
            </a:r>
            <a:r>
              <a:rPr lang="vi-VN" sz="3200" i="1" kern="10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endParaRPr lang="vi-VN" sz="3200" i="1" kern="1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en-US" sz="3200" i="1" kern="10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	</a:t>
            </a:r>
            <a:r>
              <a:rPr lang="vi-VN" sz="3200" i="1" kern="10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Lớn </a:t>
            </a:r>
            <a:r>
              <a:rPr lang="vi-VN" sz="3200" i="1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lên với trời xanh</a:t>
            </a:r>
            <a:r>
              <a:rPr lang="vi-VN" sz="3200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algn="just"/>
            <a:endParaRPr lang="vi-VN" sz="3200" kern="1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3200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</a:t>
            </a:r>
            <a:r>
              <a:rPr lang="vi-VN" sz="3200" kern="10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          </a:t>
            </a:r>
            <a:r>
              <a:rPr lang="vi-VN" sz="3200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(Đồng Xuân Lan)</a:t>
            </a:r>
            <a:endParaRPr lang="en-US" sz="3200"/>
          </a:p>
        </p:txBody>
      </p:sp>
      <p:sp>
        <p:nvSpPr>
          <p:cNvPr id="2" name="Rounded Rectangle 1"/>
          <p:cNvSpPr/>
          <p:nvPr/>
        </p:nvSpPr>
        <p:spPr>
          <a:xfrm>
            <a:off x="-45032" y="2465610"/>
            <a:ext cx="2808657" cy="126653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43113" y="557664"/>
            <a:ext cx="6845080" cy="1266538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đối chiếu sự vật, sự việc này với sự vật, sự việc khác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11837" y="4361697"/>
            <a:ext cx="6838317" cy="1266538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tìm ra nét tương đồng và khác biệt giữa chúng.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802813" y="1508691"/>
            <a:ext cx="1378395" cy="1590188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763625" y="3170764"/>
            <a:ext cx="1801695" cy="1355537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42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2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1106007"/>
            <a:ext cx="9217024" cy="502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81863" y="3461242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7200" b="1" dirty="0" smtClean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KHỞI ĐỘNG</a:t>
            </a:r>
            <a:endParaRPr lang="en-US" altLang="zh-CN" sz="7200" b="1" dirty="0">
              <a:solidFill>
                <a:srgbClr val="00B05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1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066"/>
            <a:ext cx="12190992" cy="52610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373488"/>
            <a:ext cx="9217024" cy="57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81863" y="3571766"/>
            <a:ext cx="746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6000" b="1" dirty="0" smtClean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II. </a:t>
            </a:r>
            <a:r>
              <a:rPr lang="en-SG" altLang="zh-CN" sz="6000" b="1" smtClean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LUYỆN TẬP</a:t>
            </a:r>
            <a:endParaRPr lang="en-US" altLang="zh-CN" sz="6000" b="1" dirty="0">
              <a:solidFill>
                <a:srgbClr val="00B05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0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3912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7" y="-11264"/>
            <a:ext cx="360394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/SGK T9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068535"/>
              </p:ext>
            </p:extLst>
          </p:nvPr>
        </p:nvGraphicFramePr>
        <p:xfrm>
          <a:off x="654756" y="1034031"/>
          <a:ext cx="10645423" cy="5363449"/>
        </p:xfrm>
        <a:graphic>
          <a:graphicData uri="http://schemas.openxmlformats.org/drawingml/2006/table">
            <a:tbl>
              <a:tblPr firstRow="1" firstCol="1" bandRow="1"/>
              <a:tblGrid>
                <a:gridCol w="1500437">
                  <a:extLst>
                    <a:ext uri="{9D8B030D-6E8A-4147-A177-3AD203B41FA5}">
                      <a16:colId xmlns:a16="http://schemas.microsoft.com/office/drawing/2014/main" val="1897901471"/>
                    </a:ext>
                  </a:extLst>
                </a:gridCol>
                <a:gridCol w="1929805">
                  <a:extLst>
                    <a:ext uri="{9D8B030D-6E8A-4147-A177-3AD203B41FA5}">
                      <a16:colId xmlns:a16="http://schemas.microsoft.com/office/drawing/2014/main" val="966842787"/>
                    </a:ext>
                  </a:extLst>
                </a:gridCol>
                <a:gridCol w="1988144">
                  <a:extLst>
                    <a:ext uri="{9D8B030D-6E8A-4147-A177-3AD203B41FA5}">
                      <a16:colId xmlns:a16="http://schemas.microsoft.com/office/drawing/2014/main" val="1829672192"/>
                    </a:ext>
                  </a:extLst>
                </a:gridCol>
                <a:gridCol w="5227037">
                  <a:extLst>
                    <a:ext uri="{9D8B030D-6E8A-4147-A177-3AD203B41FA5}">
                      <a16:colId xmlns:a16="http://schemas.microsoft.com/office/drawing/2014/main" val="3980532989"/>
                    </a:ext>
                  </a:extLst>
                </a:gridCol>
              </a:tblGrid>
              <a:tr h="8702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Yếu tố HV A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 </a:t>
                      </a:r>
                      <a:r>
                        <a:rPr lang="nl-NL" sz="2400" kern="10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HV A+</a:t>
                      </a:r>
                      <a:r>
                        <a:rPr lang="nl-NL" sz="2400" kern="100" baseline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giả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Nghĩa của từ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929905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Tác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Tác giả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tạo ra tác phẩm, bài thơ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49622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Độc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Độc giả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đọc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623796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Thính 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Thính giả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nghe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429464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Khán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Khán giả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xem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672782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Diễn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Diễn giả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nói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777498"/>
                  </a:ext>
                </a:extLst>
              </a:tr>
              <a:tr h="6527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Dịch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Dịch giả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dịch tác phẩm sang ngôn ngữ khác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884725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Kí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Kí giả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tao ra sản phẩm báo chí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392734"/>
                  </a:ext>
                </a:extLst>
              </a:tr>
              <a:tr h="2175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339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4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3912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84" y="-11264"/>
            <a:ext cx="365545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/SGK T9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184" y="1823536"/>
            <a:ext cx="1840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Tác giả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184" y="2900093"/>
            <a:ext cx="147348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Độc giả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004" y="4232715"/>
            <a:ext cx="1768433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Thính giả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6888" y="5421846"/>
            <a:ext cx="1678665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Khán giả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30343" y="1439080"/>
            <a:ext cx="1587294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Diễn giả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49320" y="2486473"/>
            <a:ext cx="1587294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Dịch giả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39934" y="3957645"/>
            <a:ext cx="11993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Kí giả</a:t>
            </a:r>
          </a:p>
        </p:txBody>
      </p:sp>
      <p:sp>
        <p:nvSpPr>
          <p:cNvPr id="14" name="AutoShape 2" descr="Tác giả không đồng thời là chủ sở hữu quyền tác giả thì không có quyền tài  sả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153" y="1047978"/>
            <a:ext cx="2524125" cy="18097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782" y="1530941"/>
            <a:ext cx="2924175" cy="22471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858" y="1598305"/>
            <a:ext cx="4074114" cy="32267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312" y="3182393"/>
            <a:ext cx="2705100" cy="23643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639" y="1768485"/>
            <a:ext cx="4876800" cy="34099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8290" y="1526883"/>
            <a:ext cx="5218628" cy="38042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5539" y="1728783"/>
            <a:ext cx="5057111" cy="36696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8395" y="1665898"/>
            <a:ext cx="3207269" cy="24778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0816" y="3343555"/>
            <a:ext cx="3200495" cy="22272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0858" y="1502848"/>
            <a:ext cx="6400626" cy="433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9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3912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7" y="-11264"/>
            <a:ext cx="459561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2/SGK T9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78957" y="134661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200" kern="100">
                <a:latin typeface="Times New Roman" panose="02020603050405020304" pitchFamily="18" charset="0"/>
                <a:ea typeface="SimSun" panose="02010600030101010101" pitchFamily="2" charset="-122"/>
              </a:rPr>
              <a:t>- Từ ghép</a:t>
            </a:r>
            <a:r>
              <a:rPr lang="nl-NL" sz="3200" kern="100" smtClean="0"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sz="3200" kern="10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8957" y="2058345"/>
            <a:ext cx="2068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xâm </a:t>
            </a:r>
            <a:r>
              <a:rPr lang="nl-NL" sz="3200" kern="10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phạm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8957" y="2805998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tài giỏi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7578" y="3721388"/>
            <a:ext cx="982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10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lo sợ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78957" y="4479042"/>
            <a:ext cx="1632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gom </a:t>
            </a:r>
            <a:r>
              <a:rPr lang="nl-NL" sz="3200" kern="10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góp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39844" y="5236570"/>
            <a:ext cx="1540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3200" kern="10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mặt mũi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7010" y="6070308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3200" kern="10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đền đáp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102" y="79915"/>
            <a:ext cx="3750196" cy="24050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8590" y="1284632"/>
            <a:ext cx="3169776" cy="2289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3009498"/>
            <a:ext cx="2876550" cy="22184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9735" y="2856969"/>
            <a:ext cx="2619375" cy="17430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735" y="5047262"/>
            <a:ext cx="2705100" cy="1685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7238" y="491200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9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2147" y="50694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7" y="-11264"/>
            <a:ext cx="459561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2/SGK T9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5577" y="1339787"/>
            <a:ext cx="16071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Từ láy</a:t>
            </a:r>
            <a:r>
              <a:rPr lang="nl-NL" sz="3200" kern="10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22494" y="1937056"/>
            <a:ext cx="160973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vội </a:t>
            </a:r>
            <a:r>
              <a:rPr lang="nl-NL" sz="3200" kern="10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vàng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34028" y="4541360"/>
            <a:ext cx="181492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hoảng hốt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265" y="2901521"/>
            <a:ext cx="3762625" cy="2503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415" y="4912615"/>
            <a:ext cx="3028950" cy="1858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989" y="1061208"/>
            <a:ext cx="4292117" cy="28458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948" y="2487712"/>
            <a:ext cx="2228850" cy="2047875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65803" y="1327120"/>
            <a:ext cx="4646845" cy="2097218"/>
          </a:xfrm>
          <a:prstGeom prst="cloudCallout">
            <a:avLst>
              <a:gd name="adj1" fmla="val 37619"/>
              <a:gd name="adj2" fmla="val 89147"/>
            </a:avLst>
          </a:prstGeom>
          <a:solidFill>
            <a:sysClr val="window" lastClr="FFFFFF"/>
          </a:solidFill>
          <a:ln w="57150" cap="flat" cmpd="sng" algn="ctr">
            <a:solidFill>
              <a:srgbClr val="9BBB59"/>
            </a:solidFill>
            <a:prstDash val="sysDash"/>
          </a:ln>
          <a:effectLst/>
        </p:spPr>
        <p:txBody>
          <a:bodyPr rtlCol="0" anchor="ctr"/>
          <a:lstStyle/>
          <a:p>
            <a:pPr lvl="0" algn="just">
              <a:spcAft>
                <a:spcPts val="800"/>
              </a:spcAft>
              <a:tabLst>
                <a:tab pos="270510" algn="l"/>
              </a:tabLst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	</a:t>
            </a:r>
            <a:r>
              <a:rPr lang="en-US" sz="2800" kern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 biết cơ sở xác định từ láy, từ ghép.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3126392" y="1707363"/>
            <a:ext cx="4646845" cy="2097218"/>
          </a:xfrm>
          <a:prstGeom prst="cloudCallout">
            <a:avLst>
              <a:gd name="adj1" fmla="val 37619"/>
              <a:gd name="adj2" fmla="val 89147"/>
            </a:avLst>
          </a:prstGeom>
          <a:solidFill>
            <a:sysClr val="window" lastClr="FFFFFF"/>
          </a:solidFill>
          <a:ln w="57150" cap="flat" cmpd="sng" algn="ctr">
            <a:solidFill>
              <a:srgbClr val="9BBB59"/>
            </a:solidFill>
            <a:prstDash val="sysDash"/>
          </a:ln>
          <a:effectLst/>
        </p:spPr>
        <p:txBody>
          <a:bodyPr rtlCol="0" anchor="ctr"/>
          <a:lstStyle/>
          <a:p>
            <a:pPr lvl="0" algn="just">
              <a:spcAft>
                <a:spcPts val="800"/>
              </a:spcAft>
              <a:tabLst>
                <a:tab pos="270510" algn="l"/>
              </a:tabLst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	</a:t>
            </a:r>
            <a:r>
              <a:rPr lang="en-US" sz="2800" kern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Dựa vào khái niệm, đặc điểm cấu tạo của từ láy và từ ghép.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168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12" grpId="0" animBg="1"/>
      <p:bldP spid="12" grpId="1" animBg="1"/>
      <p:bldP spid="13" grpId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3912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5" y="-11264"/>
            <a:ext cx="390015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3/SGK T9</a:t>
            </a:r>
            <a:r>
              <a:rPr lang="vi-VN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5" y="1051518"/>
            <a:ext cx="105657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a</a:t>
            </a:r>
            <a:r>
              <a:rPr lang="en-US" sz="3200">
                <a:latin typeface="Times New Roman"/>
                <a:ea typeface="Calibri"/>
                <a:cs typeface="Times New Roman"/>
              </a:rPr>
              <a:t>. </a:t>
            </a:r>
            <a:r>
              <a:rPr lang="vi-VN" sz="3200">
                <a:latin typeface="Times New Roman"/>
                <a:ea typeface="Calibri"/>
                <a:cs typeface="Times New Roman"/>
              </a:rPr>
              <a:t>- Cụm </a:t>
            </a:r>
            <a:r>
              <a:rPr lang="vi-VN" sz="3200" smtClean="0">
                <a:latin typeface="Times New Roman"/>
                <a:ea typeface="Calibri"/>
                <a:cs typeface="Times New Roman"/>
              </a:rPr>
              <a:t>đ</a:t>
            </a:r>
            <a:r>
              <a:rPr lang="en-US" sz="3200" smtClean="0">
                <a:latin typeface="Times New Roman"/>
                <a:ea typeface="Calibri"/>
                <a:cs typeface="Times New Roman"/>
              </a:rPr>
              <a:t>ộ</a:t>
            </a:r>
            <a:r>
              <a:rPr lang="vi-VN" sz="3200" smtClean="0">
                <a:latin typeface="Times New Roman"/>
                <a:ea typeface="Calibri"/>
                <a:cs typeface="Times New Roman"/>
              </a:rPr>
              <a:t>ng </a:t>
            </a:r>
            <a:r>
              <a:rPr lang="vi-VN" sz="3200">
                <a:latin typeface="Times New Roman"/>
                <a:ea typeface="Calibri"/>
                <a:cs typeface="Times New Roman"/>
              </a:rPr>
              <a:t>từ: xâm phạm/bờ cõi, cất/tiếng nói, lớn /nhanh như thổi, chạy/nhờ.</a:t>
            </a:r>
            <a:endParaRPr lang="vi-VN" sz="32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16" y="2605158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- Cụm tính từ: chăm/làm </a:t>
            </a:r>
            <a:r>
              <a:rPr lang="en-US" sz="320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ăn</a:t>
            </a:r>
            <a:endParaRPr lang="en-US" sz="3200">
              <a:solidFill>
                <a:prstClr val="black"/>
              </a:solidFill>
              <a:latin typeface="Times New Roman"/>
              <a:ea typeface="Calibri"/>
              <a:cs typeface="Times New Roman"/>
              <a:sym typeface="Wingding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5" y="3321109"/>
            <a:ext cx="29076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- Đặt câu: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16" y="4014235"/>
            <a:ext cx="9468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+ Gia đình em rất vui mỗi khi em Bi cất tiếng </a:t>
            </a:r>
            <a:r>
              <a:rPr lang="en-US" sz="320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nói.</a:t>
            </a:r>
            <a:endParaRPr lang="en-US" sz="3200">
              <a:solidFill>
                <a:prstClr val="black"/>
              </a:solidFill>
              <a:latin typeface="Times New Roman"/>
              <a:ea typeface="Calibri"/>
              <a:cs typeface="Times New Roman"/>
              <a:sym typeface="Wingding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16" y="4852037"/>
            <a:ext cx="11843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+ Mỗi khi cô chủ nhiệm cất tiếng nói các bạn đều ngồi im phăng </a:t>
            </a:r>
            <a:r>
              <a:rPr lang="en-US" sz="320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phắc.</a:t>
            </a:r>
            <a:endParaRPr lang="en-US" sz="3200">
              <a:solidFill>
                <a:prstClr val="black"/>
              </a:solidFill>
              <a:latin typeface="Times New Roman"/>
              <a:ea typeface="Calibri"/>
              <a:cs typeface="Times New Roman"/>
              <a:sym typeface="Wingding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16" y="5602115"/>
            <a:ext cx="70034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320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+ Con cún nhà em lớn nhanh như thổi</a:t>
            </a:r>
          </a:p>
        </p:txBody>
      </p:sp>
    </p:spTree>
    <p:extLst>
      <p:ext uri="{BB962C8B-B14F-4D97-AF65-F5344CB8AC3E}">
        <p14:creationId xmlns:p14="http://schemas.microsoft.com/office/powerpoint/2010/main" val="9457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3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3912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" y="-26356"/>
            <a:ext cx="3938791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4/SGK T9</a:t>
            </a:r>
            <a:r>
              <a:rPr lang="vi-VN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905" y="854844"/>
            <a:ext cx="7886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vi-VN" sz="3200" smtClean="0">
                <a:latin typeface="Times New Roman"/>
                <a:ea typeface="Calibri"/>
                <a:cs typeface="Times New Roman"/>
              </a:rPr>
              <a:t>Biện </a:t>
            </a:r>
            <a:r>
              <a:rPr lang="vi-VN" sz="3200">
                <a:latin typeface="Times New Roman"/>
                <a:ea typeface="Calibri"/>
                <a:cs typeface="Times New Roman"/>
              </a:rPr>
              <a:t>pháp nghệ thuật so sánh: lớn nhanh như thổi và chết như ngả dạ ( Cấu trúc: A như B)</a:t>
            </a:r>
            <a:endParaRPr lang="vi-VN" sz="32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905" y="238606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200" smtClean="0">
                <a:latin typeface="Times New Roman"/>
                <a:ea typeface="Calibri"/>
                <a:cs typeface="Times New Roman"/>
                <a:sym typeface="Wingdings"/>
              </a:rPr>
              <a:t>- </a:t>
            </a:r>
            <a:r>
              <a:rPr lang="vi-VN" sz="3200">
                <a:latin typeface="Times New Roman"/>
                <a:ea typeface="Calibri"/>
                <a:cs typeface="Times New Roman"/>
                <a:sym typeface="Wingdings"/>
              </a:rPr>
              <a:t>Vận dụng biện pháp tu từ so sánh trong Thánh </a:t>
            </a:r>
            <a:r>
              <a:rPr lang="vi-VN" sz="3200" smtClean="0">
                <a:latin typeface="Times New Roman"/>
                <a:ea typeface="Calibri"/>
                <a:cs typeface="Times New Roman"/>
                <a:sym typeface="Wingdings"/>
              </a:rPr>
              <a:t>Gióng</a:t>
            </a:r>
            <a:r>
              <a:rPr lang="en-US" sz="3200" smtClean="0">
                <a:latin typeface="Times New Roman"/>
                <a:ea typeface="Calibri"/>
                <a:cs typeface="Times New Roman"/>
                <a:sym typeface="Wingdings"/>
              </a:rPr>
              <a:t>.</a:t>
            </a:r>
            <a:endParaRPr lang="vi-VN" sz="3200">
              <a:latin typeface="Times New Roman"/>
              <a:ea typeface="Calibri"/>
              <a:cs typeface="Times New Roman"/>
              <a:sym typeface="Wingding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1176" y="375791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320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+ Giặc Ân chết như ngả </a:t>
            </a:r>
            <a:r>
              <a:rPr lang="vi-VN" sz="320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rạ</a:t>
            </a:r>
            <a:r>
              <a:rPr lang="en-US" sz="320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.</a:t>
            </a:r>
            <a:endParaRPr lang="vi-VN" sz="3200">
              <a:solidFill>
                <a:prstClr val="black"/>
              </a:solidFill>
              <a:latin typeface="Times New Roman"/>
              <a:ea typeface="Calibri"/>
              <a:cs typeface="Times New Roman"/>
              <a:sym typeface="Wingding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858" y="4494878"/>
            <a:ext cx="60105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320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+ Thánh Gióng lớn nhanh như </a:t>
            </a:r>
            <a:r>
              <a:rPr lang="vi-VN" sz="320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thổi</a:t>
            </a:r>
            <a:r>
              <a:rPr lang="en-US" sz="320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/>
              <a:ea typeface="Calibri"/>
              <a:cs typeface="Times New Roman"/>
              <a:sym typeface="Wingding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756" y="1708045"/>
            <a:ext cx="3803462" cy="2668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905" y="4129166"/>
            <a:ext cx="3776518" cy="249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3" grpId="0"/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6" y="1104800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4337180" y="1604641"/>
            <a:ext cx="2268693" cy="2347629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2958644" y="3291290"/>
            <a:ext cx="4098629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vi-VN" altLang="zh-CN" sz="3733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</a:t>
            </a:r>
          </a:p>
          <a:p>
            <a:pPr algn="ctr">
              <a:defRPr/>
            </a:pPr>
            <a:r>
              <a:rPr lang="vi-VN" altLang="zh-CN" sz="3733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 NHANH HƠN</a:t>
            </a:r>
            <a:endParaRPr lang="zh-CN" altLang="en-US" sz="3733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5025738" y="1408951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CN" altLang="en-US" sz="4267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47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5105400"/>
            <a:ext cx="45826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37600" y="4191073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73"/>
            <a:ext cx="23368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04800" y="-304800"/>
            <a:ext cx="12192000" cy="3581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40000" y="914473"/>
            <a:ext cx="751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000" b="1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Từ phức chia ra làm mấy loại từ</a:t>
            </a:r>
            <a:r>
              <a:rPr lang="vi-VN" sz="4000" b="1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124200"/>
            <a:ext cx="9652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6019800"/>
            <a:ext cx="711200" cy="533400"/>
          </a:xfrm>
          <a:prstGeom prst="rect">
            <a:avLst/>
          </a:prstGeom>
        </p:spPr>
      </p:pic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10829702" y="6019800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2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2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63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3124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3200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32000" y="3248602"/>
            <a:ext cx="5253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gữ cảnh.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ình thức.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4969101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 tạo.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59436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63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05600" y="5867400"/>
            <a:ext cx="9652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965915" y="-1300766"/>
            <a:ext cx="13612969" cy="469166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40000" y="419100"/>
            <a:ext cx="7992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 ghép chứa các có quan hệ với nhau về 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9347200" y="6077753"/>
            <a:ext cx="1016000" cy="685800"/>
          </a:xfrm>
          <a:prstGeom prst="star5">
            <a:avLst>
              <a:gd name="adj" fmla="val 22495"/>
              <a:gd name="hf" fmla="val 105146"/>
              <a:gd name="vf" fmla="val 11055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8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/>
      <p:bldP spid="3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96052" y="500535"/>
            <a:ext cx="10199921" cy="1015660"/>
          </a:xfrm>
          <a:prstGeom prst="rect">
            <a:avLst/>
          </a:prstGeom>
          <a:noFill/>
        </p:spPr>
        <p:txBody>
          <a:bodyPr wrap="none" lIns="91262" tIns="45718" rIns="91262" bIns="45718">
            <a:spAutoFit/>
          </a:bodyPr>
          <a:lstStyle/>
          <a:p>
            <a:pPr algn="ctr" defTabSz="912360"/>
            <a:r>
              <a:rPr lang="en-US" sz="6000" b="1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 NGẠI VẬT</a:t>
            </a:r>
          </a:p>
        </p:txBody>
      </p:sp>
      <p:sp>
        <p:nvSpPr>
          <p:cNvPr id="6" name="Oval 5"/>
          <p:cNvSpPr/>
          <p:nvPr/>
        </p:nvSpPr>
        <p:spPr>
          <a:xfrm>
            <a:off x="2020875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G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45179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Ồ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6922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M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93391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17559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Ó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141731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vi-VN" sz="3200" b="1" kern="0" dirty="0">
                <a:solidFill>
                  <a:prstClr val="white"/>
                </a:solidFill>
                <a:latin typeface="Arial"/>
              </a:rPr>
              <a:t>0</a:t>
            </a:r>
          </a:p>
        </p:txBody>
      </p:sp>
      <p:sp>
        <p:nvSpPr>
          <p:cNvPr id="15" name="Oval 14"/>
          <p:cNvSpPr/>
          <p:nvPr/>
        </p:nvSpPr>
        <p:spPr>
          <a:xfrm>
            <a:off x="576602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6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90055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1422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638395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Ữ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26256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886731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Á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51090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I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" y="3425780"/>
            <a:ext cx="12190992" cy="343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51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5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14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ụm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599" y="5105400"/>
            <a:ext cx="4791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ập hợp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51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403797" y="-1094704"/>
            <a:ext cx="15092903" cy="4142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608061"/>
            <a:ext cx="1011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Câu 4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Nhóm từ, tập hợp từ được gọi là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962400"/>
            <a:ext cx="9652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5943600"/>
            <a:ext cx="711200" cy="533400"/>
          </a:xfrm>
          <a:prstGeom prst="rect">
            <a:avLst/>
          </a:prstGeom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0599271" y="6061114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37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5105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517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ộng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ính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phó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37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711200" y="-1068946"/>
            <a:ext cx="12395200" cy="3964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0" y="280897"/>
            <a:ext cx="843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. Từ chỉ đặc điểm, tính chất của sự vật, hiện tượng và hoạt 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được gọi là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04000" y="4953000"/>
            <a:ext cx="965200" cy="723900"/>
          </a:xfrm>
          <a:prstGeom prst="rect">
            <a:avLst/>
          </a:prstGeom>
        </p:spPr>
      </p:pic>
      <p:pic>
        <p:nvPicPr>
          <p:cNvPr id="33" name="Picture 32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6019800"/>
            <a:ext cx="711200" cy="533400"/>
          </a:xfrm>
          <a:prstGeom prst="rect">
            <a:avLst/>
          </a:prstGeom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0515600" y="6153953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37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5105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517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Cụm đại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Cụm động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Cụm danh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Cụm tính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37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711200" y="-1068946"/>
            <a:ext cx="12395200" cy="3964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0" y="280897"/>
            <a:ext cx="843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Câu 6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Xác định tên gọi cho các cụm từ sau: “làng ấy, những ngôi nhà, thứ sáu”…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04000" y="4953000"/>
            <a:ext cx="965200" cy="723900"/>
          </a:xfrm>
          <a:prstGeom prst="rect">
            <a:avLst/>
          </a:prstGeom>
        </p:spPr>
      </p:pic>
      <p:pic>
        <p:nvPicPr>
          <p:cNvPr id="33" name="Picture 32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6019800"/>
            <a:ext cx="711200" cy="533400"/>
          </a:xfrm>
          <a:prstGeom prst="rect">
            <a:avLst/>
          </a:prstGeom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0515600" y="6153953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9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2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3124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3200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32000" y="3246566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 láy.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21099" y="4018229"/>
            <a:ext cx="5652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21099" y="4977702"/>
            <a:ext cx="592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 Hán Việt.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4" descr="CHAY XE DA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82497" y="5455216"/>
            <a:ext cx="700495" cy="458774"/>
          </a:xfrm>
          <a:prstGeom prst="rect">
            <a:avLst/>
          </a:prstGeom>
          <a:noFill/>
        </p:spPr>
      </p:pic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31200" y="3733821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592428" y="-1177620"/>
            <a:ext cx="13196552" cy="4644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545550"/>
            <a:ext cx="843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4000" b="1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Các từ: “sứ giả, đại nhân, ân nhân, thi sĩ” là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66000" y="5931809"/>
            <a:ext cx="9652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15200" y="3236386"/>
            <a:ext cx="7112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80141" y="4156840"/>
            <a:ext cx="7112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66000" y="5181600"/>
            <a:ext cx="711200" cy="533400"/>
          </a:xfrm>
          <a:prstGeom prst="rect">
            <a:avLst/>
          </a:prstGeom>
        </p:spPr>
      </p:pic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11023600" y="5995115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4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03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144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144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144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914400" y="3124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6000" y="6019800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6000" y="3200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60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60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36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Danh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03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05600" y="5867400"/>
            <a:ext cx="9652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901521" y="-875763"/>
            <a:ext cx="13986456" cy="426666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293155" y="708010"/>
            <a:ext cx="9028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sz="36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 từ: “vui, buồn, giận, hờn” là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0711645" y="6019800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6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/>
      <p:bldP spid="3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5105400"/>
            <a:ext cx="45826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 sánh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 hóa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Ẩn dụ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Hoán dụ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37600" y="4191073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73"/>
            <a:ext cx="23368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04800" y="-304800"/>
            <a:ext cx="12192000" cy="3581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40000" y="1162734"/>
            <a:ext cx="751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r>
              <a:rPr lang="en-US" sz="36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Câu văn: “Bạn Nam chạy nhanh như thỏ.” dung phép 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124200"/>
            <a:ext cx="9652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6019800"/>
            <a:ext cx="711200" cy="533400"/>
          </a:xfrm>
          <a:prstGeom prst="rect">
            <a:avLst/>
          </a:prstGeom>
        </p:spPr>
      </p:pic>
      <p:sp>
        <p:nvSpPr>
          <p:cNvPr id="30" name="5-Point Star 29">
            <a:hlinkClick r:id="rId11" action="ppaction://hlinksldjump"/>
          </p:cNvPr>
          <p:cNvSpPr/>
          <p:nvPr/>
        </p:nvSpPr>
        <p:spPr>
          <a:xfrm>
            <a:off x="10668000" y="6028923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7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29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5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 ghép.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 Hán Việt.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 đồng âm.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 đa nghĩa.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51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380129" y="-1371600"/>
            <a:ext cx="16486093" cy="464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6885" y="-59011"/>
            <a:ext cx="9906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vi-VN" sz="400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000">
                <a:latin typeface="Times New Roman" pitchFamily="18" charset="0"/>
                <a:cs typeface="Times New Roman" pitchFamily="18" charset="0"/>
              </a:rPr>
              <a:t>Từ có nguồn gốc từ tiếng Hán, dùng theo cách cấu tạo, cách hiểu, đôi khi có đặc thù riêng của người </a:t>
            </a:r>
            <a:r>
              <a:rPr lang="vi-VN" sz="4000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 được gọi là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962400"/>
            <a:ext cx="9652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5943600"/>
            <a:ext cx="711200" cy="533400"/>
          </a:xfrm>
          <a:prstGeom prst="rect">
            <a:avLst/>
          </a:prstGeom>
        </p:spPr>
      </p:pic>
      <p:sp>
        <p:nvSpPr>
          <p:cNvPr id="32" name="5-Point Star 31">
            <a:hlinkClick r:id="rId11" action="ppaction://hlinksldjump"/>
          </p:cNvPr>
          <p:cNvSpPr/>
          <p:nvPr/>
        </p:nvSpPr>
        <p:spPr>
          <a:xfrm>
            <a:off x="11176000" y="6172200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8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1106007"/>
            <a:ext cx="9217024" cy="502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81863" y="3461242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7200" b="1" dirty="0" smtClean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VẬN DỤNG</a:t>
            </a:r>
            <a:endParaRPr lang="en-US" altLang="zh-CN" sz="7200" b="1" dirty="0">
              <a:solidFill>
                <a:srgbClr val="00B05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1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292659"/>
            <a:ext cx="1861855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732392"/>
            <a:ext cx="1861855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EB8F268-8993-2247-84E5-23EA92015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569" y="1080276"/>
            <a:ext cx="5817772" cy="3776451"/>
          </a:xfrm>
          <a:solidFill>
            <a:schemeClr val="bg2">
              <a:lumMod val="9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anchor="ctr">
            <a:noAutofit/>
          </a:bodyPr>
          <a:lstStyle/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90170" algn="l"/>
                <a:tab pos="180340" algn="l"/>
                <a:tab pos="270510" algn="l"/>
              </a:tabLst>
            </a:pPr>
            <a:r>
              <a:rPr lang="en-US" sz="3600" smtClean="0">
                <a:latin typeface="Times New Roman"/>
                <a:ea typeface="Calibri"/>
                <a:cs typeface="Times New Roman"/>
              </a:rPr>
              <a:t>Viết đoạn văn ngắn (từ 7-10 câu) miêu tả cảnh đẹp mà em thích, có sử dụng biện pháp tu từ so sánh, từ láy và từ ghép.</a:t>
            </a:r>
            <a:endParaRPr lang="en-US" sz="3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20" y="3564693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20" y="3564693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8EE0095-6D12-0744-BDA2-969FA2F7A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9" r="12621"/>
          <a:stretch/>
        </p:blipFill>
        <p:spPr>
          <a:xfrm>
            <a:off x="7482625" y="871280"/>
            <a:ext cx="3953595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3" y="5987150"/>
            <a:ext cx="1054467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9637F6-2BE5-D145-8031-DE1DC5FCD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96997">
            <a:off x="-609666" y="4162381"/>
            <a:ext cx="2942900" cy="267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9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863" y="130692"/>
            <a:ext cx="9055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6000" b="1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Hướng</a:t>
            </a:r>
            <a:r>
              <a:rPr lang="en-SG" altLang="zh-CN" sz="6000" b="1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6000" b="1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dẫn</a:t>
            </a:r>
            <a:r>
              <a:rPr lang="en-SG" altLang="zh-CN" sz="6000" b="1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6000" b="1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viết</a:t>
            </a:r>
            <a:r>
              <a:rPr lang="en-SG" altLang="zh-CN" sz="6000" b="1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6000" b="1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đoạn</a:t>
            </a:r>
            <a:r>
              <a:rPr lang="en-SG" altLang="zh-CN" sz="6000" b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văn</a:t>
            </a:r>
            <a:endParaRPr lang="en-US" altLang="zh-CN" sz="6000" b="1" dirty="0">
              <a:solidFill>
                <a:prstClr val="black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688" y="1264689"/>
            <a:ext cx="989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altLang="zh-CN" sz="3200" b="1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* </a:t>
            </a:r>
            <a:r>
              <a:rPr lang="en-SG" altLang="zh-CN" sz="3200" b="1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Về</a:t>
            </a:r>
            <a:r>
              <a:rPr lang="en-SG" altLang="zh-CN" sz="3200" b="1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hình</a:t>
            </a:r>
            <a:r>
              <a:rPr lang="en-SG" altLang="zh-CN" sz="3200" b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thức</a:t>
            </a:r>
            <a:endParaRPr lang="en-SG" altLang="zh-CN" sz="3200" b="1" dirty="0" smtClean="0">
              <a:solidFill>
                <a:prstClr val="black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SG" altLang="zh-CN" sz="3200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Đảm</a:t>
            </a:r>
            <a:r>
              <a:rPr lang="en-SG" altLang="zh-CN" sz="3200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bảo</a:t>
            </a:r>
            <a:r>
              <a:rPr lang="en-SG" altLang="zh-CN" sz="3200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số</a:t>
            </a:r>
            <a:r>
              <a:rPr lang="en-SG" altLang="zh-CN" sz="3200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câu</a:t>
            </a:r>
            <a:r>
              <a:rPr lang="en-SG" altLang="zh-CN" sz="3200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, </a:t>
            </a:r>
            <a:r>
              <a:rPr lang="en-SG" altLang="zh-CN" sz="3200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đảm</a:t>
            </a:r>
            <a:r>
              <a:rPr lang="en-SG" altLang="zh-CN" sz="3200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bảo</a:t>
            </a:r>
            <a:r>
              <a:rPr lang="en-SG" altLang="zh-CN" sz="3200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về</a:t>
            </a:r>
            <a:r>
              <a:rPr lang="en-SG" altLang="zh-CN" sz="3200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quy</a:t>
            </a:r>
            <a:r>
              <a:rPr lang="en-SG" altLang="zh-CN" sz="3200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tắc</a:t>
            </a:r>
            <a:r>
              <a:rPr lang="en-SG" altLang="zh-CN" sz="3200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chính</a:t>
            </a:r>
            <a:r>
              <a:rPr lang="en-SG" altLang="zh-CN" sz="3200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tả</a:t>
            </a:r>
            <a:r>
              <a:rPr lang="en-SG" altLang="zh-CN" sz="3200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SG" altLang="zh-CN" sz="3200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Đảm</a:t>
            </a:r>
            <a:r>
              <a:rPr lang="en-SG" altLang="zh-CN" sz="3200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bảo</a:t>
            </a:r>
            <a:r>
              <a:rPr lang="en-SG" altLang="zh-CN" sz="3200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hình</a:t>
            </a:r>
            <a:r>
              <a:rPr lang="en-SG" altLang="zh-CN" sz="3200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thức</a:t>
            </a:r>
            <a:r>
              <a:rPr lang="en-SG" altLang="zh-CN" sz="3200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đoạn</a:t>
            </a:r>
            <a:r>
              <a:rPr lang="en-SG" altLang="zh-CN" sz="3200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văn</a:t>
            </a:r>
            <a:r>
              <a:rPr lang="en-SG" altLang="zh-CN" sz="320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SG" altLang="zh-CN" sz="320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Có sử dụng phép so sánh, từ láy, từ ghép.</a:t>
            </a:r>
            <a:endParaRPr lang="en-US" altLang="zh-CN" sz="3200" dirty="0">
              <a:solidFill>
                <a:prstClr val="black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1688" y="3076421"/>
            <a:ext cx="1100159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altLang="zh-CN" sz="3200" b="1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* </a:t>
            </a:r>
            <a:r>
              <a:rPr lang="en-SG" altLang="zh-CN" sz="3200" b="1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Về</a:t>
            </a:r>
            <a:r>
              <a:rPr lang="en-SG" altLang="zh-CN" sz="3200" b="1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nội</a:t>
            </a:r>
            <a:r>
              <a:rPr lang="en-SG" altLang="zh-CN" sz="3200" b="1" dirty="0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dung</a:t>
            </a:r>
            <a:r>
              <a:rPr lang="en-SG" altLang="zh-CN" sz="3200" b="1" smtClean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: miêu tả một cảnh đẹp mà em thích.</a:t>
            </a:r>
            <a:endParaRPr lang="en-SG" altLang="zh-CN" sz="3200" b="1" dirty="0" smtClean="0">
              <a:solidFill>
                <a:prstClr val="black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9732" y="4393666"/>
            <a:ext cx="8772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Miêu tả những nét nổi bật của khung cảnh ấy.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9732" y="3578397"/>
            <a:ext cx="670635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SG" altLang="zh-CN" sz="3200" b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- </a:t>
            </a:r>
            <a:r>
              <a:rPr lang="en-SG" altLang="zh-CN" sz="320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Giới cảnh đẹp mà em thích.</a:t>
            </a:r>
            <a:endParaRPr lang="en-SG" altLang="zh-CN" sz="3200" dirty="0">
              <a:solidFill>
                <a:prstClr val="black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9732" y="5138524"/>
            <a:ext cx="6233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Khái quát tình cảm với cảnh đẹp.</a:t>
            </a:r>
            <a:endParaRPr lang="vi-VN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49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1" grpId="0"/>
      <p:bldP spid="2" grpId="0"/>
      <p:bldP spid="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1475" y="18458"/>
            <a:ext cx="9727650" cy="923326"/>
          </a:xfrm>
          <a:prstGeom prst="rect">
            <a:avLst/>
          </a:prstGeom>
          <a:noFill/>
        </p:spPr>
        <p:txBody>
          <a:bodyPr wrap="square" lIns="91292" tIns="45718" rIns="91292" bIns="45718">
            <a:spAutoFit/>
          </a:bodyPr>
          <a:lstStyle/>
          <a:p>
            <a:pPr algn="ctr" defTabSz="912700">
              <a:defRPr/>
            </a:pP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VƯỢT CHƯỚNG NGẠI VẬT</a:t>
            </a:r>
          </a:p>
        </p:txBody>
      </p:sp>
      <p:pic>
        <p:nvPicPr>
          <p:cNvPr id="6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9544" y="-1358520"/>
            <a:ext cx="609600" cy="609600"/>
          </a:xfrm>
          <a:prstGeom prst="rect">
            <a:avLst/>
          </a:prstGeom>
        </p:spPr>
      </p:pic>
      <p:sp>
        <p:nvSpPr>
          <p:cNvPr id="7" name="câu hỏi 1">
            <a:hlinkClick r:id="rId7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385212" y="1139856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1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câu hỏi 1">
            <a:hlinkClick r:id="rId8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385212" y="1901147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2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câu hỏi 1">
            <a:hlinkClick r:id="rId9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342048" y="2731858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3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câu hỏi 1">
            <a:hlinkClick r:id="rId10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385212" y="349329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4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câu hỏi 1">
            <a:hlinkClick r:id="rId11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385212" y="4242906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5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câu hỏi 1">
            <a:hlinkClick r:id="rId12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385212" y="5031906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6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817353" y="1250027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17347" y="20747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520705" y="438647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851963" y="2074731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836287" y="2867546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768495" y="4389606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787929" y="3676186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851963" y="5176128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229695" y="125189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046669" y="211696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663672" y="214176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175189" y="20747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818762" y="293355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019763" y="3676186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385811" y="2867546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448986" y="2926826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556695" y="364895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154254" y="367161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07950" y="367142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012634" y="3685600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373598" y="443796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112446" y="521030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64981" y="5198574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201847" y="1144259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94708" y="1847507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86453" y="2557883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86453" y="3935700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86453" y="3271704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71565" y="4636421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16405" y="32717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srgbClr val="FF0000"/>
                </a:solidFill>
                <a:latin typeface="Calibri"/>
              </a:rPr>
              <a:t>H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020435" y="368479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 smtClean="0">
                <a:solidFill>
                  <a:prstClr val="black"/>
                </a:solidFill>
                <a:latin typeface="Calibri"/>
              </a:rPr>
              <a:t>Ừ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169850" y="366405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prstClr val="black"/>
                </a:solidFill>
                <a:latin typeface="Calibri"/>
              </a:rPr>
              <a:t>N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013065" y="365300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750427" y="365404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srgbClr val="FF0000"/>
                </a:solidFill>
                <a:latin typeface="Calibri"/>
              </a:rPr>
              <a:t>H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379218" y="365419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570090" y="365273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Í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621854" y="124175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008949" y="124175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393083" y="125720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96" name="图片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28" y="5872766"/>
            <a:ext cx="12190992" cy="951041"/>
          </a:xfrm>
          <a:prstGeom prst="rect">
            <a:avLst/>
          </a:prstGeom>
        </p:spPr>
      </p:pic>
      <p:sp>
        <p:nvSpPr>
          <p:cNvPr id="123" name="Oval 12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997767" y="288525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599945" y="2912094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215748" y="295355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8463212" y="291993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Ạ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804536" y="29021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prstClr val="black"/>
                </a:solidFill>
                <a:latin typeface="Calibri"/>
              </a:rPr>
              <a:t>O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216190" y="293355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prstClr val="black"/>
                </a:solidFill>
                <a:latin typeface="Calibri"/>
              </a:rPr>
              <a:t>L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594907" y="288545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prstClr val="black"/>
                </a:solidFill>
                <a:latin typeface="Calibri"/>
              </a:rPr>
              <a:t>N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794934" y="287507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srgbClr val="FF0000"/>
                </a:solidFill>
                <a:latin typeface="Calibri"/>
              </a:rPr>
              <a:t>P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014366" y="287507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Â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46687" y="257932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srgbClr val="FF0000"/>
                </a:solidFill>
                <a:latin typeface="Calibri"/>
              </a:rPr>
              <a:t>P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383498" y="285599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prstClr val="black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187019" y="4400578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051957" y="4459327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749997" y="445260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385811" y="443477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030021" y="444853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 smtClean="0">
                <a:solidFill>
                  <a:prstClr val="black"/>
                </a:solidFill>
                <a:latin typeface="Calibri"/>
              </a:rPr>
              <a:t>V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71565" y="394861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srgbClr val="FF0000"/>
                </a:solidFill>
                <a:latin typeface="Calibri"/>
              </a:rPr>
              <a:t>Ứ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760349" y="439720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 smtClean="0">
                <a:solidFill>
                  <a:srgbClr val="FF0000"/>
                </a:solidFill>
                <a:latin typeface="Calibri"/>
              </a:rPr>
              <a:t>Ứ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717130" y="443477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Ụ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141875" y="438960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 smtClean="0">
                <a:solidFill>
                  <a:prstClr val="black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9095605" y="2926826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5-Point Star 2">
            <a:hlinkClick r:id="rId14" action="ppaction://hlinksldjump"/>
          </p:cNvPr>
          <p:cNvSpPr/>
          <p:nvPr/>
        </p:nvSpPr>
        <p:spPr>
          <a:xfrm>
            <a:off x="10509173" y="31912"/>
            <a:ext cx="1211916" cy="1091787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5-Point Star 1"/>
          <p:cNvSpPr/>
          <p:nvPr/>
        </p:nvSpPr>
        <p:spPr>
          <a:xfrm>
            <a:off x="9886306" y="1208076"/>
            <a:ext cx="826476" cy="6720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5-Point Star 98"/>
          <p:cNvSpPr/>
          <p:nvPr/>
        </p:nvSpPr>
        <p:spPr>
          <a:xfrm>
            <a:off x="9886306" y="1893985"/>
            <a:ext cx="826476" cy="6720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5-Point Star 99"/>
          <p:cNvSpPr/>
          <p:nvPr/>
        </p:nvSpPr>
        <p:spPr>
          <a:xfrm>
            <a:off x="9886306" y="2528151"/>
            <a:ext cx="826476" cy="6720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5-Point Star 100"/>
          <p:cNvSpPr/>
          <p:nvPr/>
        </p:nvSpPr>
        <p:spPr>
          <a:xfrm>
            <a:off x="9886306" y="3222281"/>
            <a:ext cx="826476" cy="6720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5-Point Star 101"/>
          <p:cNvSpPr/>
          <p:nvPr/>
        </p:nvSpPr>
        <p:spPr>
          <a:xfrm>
            <a:off x="9886306" y="3998885"/>
            <a:ext cx="826476" cy="6720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5-Point Star 102"/>
          <p:cNvSpPr/>
          <p:nvPr/>
        </p:nvSpPr>
        <p:spPr>
          <a:xfrm>
            <a:off x="9886306" y="4644351"/>
            <a:ext cx="826476" cy="6720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86453" y="109290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srgbClr val="FF0000"/>
                </a:solidFill>
                <a:latin typeface="Calibri"/>
              </a:rPr>
              <a:t>T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602451" y="120364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 smtClean="0">
                <a:solidFill>
                  <a:prstClr val="black"/>
                </a:solidFill>
                <a:latin typeface="Calibri"/>
              </a:rPr>
              <a:t>N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229834" y="122660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 smtClean="0">
                <a:solidFill>
                  <a:prstClr val="black"/>
                </a:solidFill>
                <a:latin typeface="Calibri"/>
              </a:rPr>
              <a:t>G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747530" y="1215758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srgbClr val="FF0000"/>
                </a:solidFill>
                <a:latin typeface="Calibri"/>
              </a:rPr>
              <a:t>T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359133" y="124175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prstClr val="black"/>
                </a:solidFill>
                <a:latin typeface="Calibri"/>
              </a:rPr>
              <a:t>I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970736" y="122530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prstClr val="black"/>
                </a:solidFill>
                <a:latin typeface="Calibri"/>
              </a:rPr>
              <a:t>Ế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510687" y="438960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 smtClean="0">
                <a:solidFill>
                  <a:prstClr val="black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044969" y="2116661"/>
            <a:ext cx="604684" cy="56900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Ơ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653941" y="211157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N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164309" y="206340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808707" y="207473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srgbClr val="FF0000"/>
                </a:solidFill>
                <a:latin typeface="Calibri"/>
              </a:rPr>
              <a:t>Ừ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407616" y="206582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Đ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86453" y="185335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srgbClr val="FF0000"/>
                </a:solidFill>
                <a:latin typeface="Calibri"/>
              </a:rPr>
              <a:t>Ừ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9082127" y="290119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prstClr val="black"/>
                </a:solidFill>
                <a:latin typeface="Calibri"/>
              </a:rPr>
              <a:t>I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079611" y="52064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prstClr val="black"/>
                </a:solidFill>
                <a:latin typeface="Calibri"/>
              </a:rPr>
              <a:t>U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474927" y="51839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Â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58873" y="465406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srgbClr val="FF0000"/>
                </a:solidFill>
                <a:latin typeface="Calibri"/>
              </a:rPr>
              <a:t>C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850214" y="517612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smtClean="0">
                <a:solidFill>
                  <a:srgbClr val="FF0000"/>
                </a:solidFill>
                <a:latin typeface="Calibri"/>
              </a:rPr>
              <a:t>C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67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59259E-6 L -1.66667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58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168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215" grpId="0" animBg="1"/>
      <p:bldP spid="216" grpId="0" animBg="1"/>
      <p:bldP spid="218" grpId="0" animBg="1"/>
      <p:bldP spid="123" grpId="0" animBg="1"/>
      <p:bldP spid="124" grpId="0" animBg="1"/>
      <p:bldP spid="125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8" grpId="0" animBg="1"/>
      <p:bldP spid="139" grpId="0" animBg="1"/>
      <p:bldP spid="140" grpId="0" animBg="1"/>
      <p:bldP spid="146" grpId="0" animBg="1"/>
      <p:bldP spid="147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2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6" grpId="0" animBg="1"/>
      <p:bldP spid="107" grpId="0" animBg="1"/>
      <p:bldP spid="108" grpId="0" animBg="1"/>
      <p:bldP spid="117" grpId="0" animBg="1"/>
      <p:bldP spid="118" grpId="0" animBg="1"/>
      <p:bldP spid="121" grpId="0" animBg="1"/>
      <p:bldP spid="122" grpId="0" animBg="1"/>
      <p:bldP spid="126" grpId="0" animBg="1"/>
      <p:bldP spid="127" grpId="0" animBg="1"/>
      <p:bldP spid="128" grpId="0" animBg="1"/>
      <p:bldP spid="137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5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6" y="1030153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8873" y="1690321"/>
            <a:ext cx="11282219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5867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HẸN GẶP CÁC EM Ở TIẾT HỌC SAU NHÉ</a:t>
            </a:r>
            <a:r>
              <a:rPr lang="vi-VN" altLang="zh-CN" sz="5867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  <a:endParaRPr lang="zh-CN" altLang="en-US" sz="5867" b="1" dirty="0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3" y="4884490"/>
            <a:ext cx="5471844" cy="17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93D9E5-E811-4D63-AD82-8A5B979C1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70" y="3769285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32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75" y="5130543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4271" y="2659568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 vị nhỏ nhất cấu tạo nên từ?(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10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10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72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320" tIns="45718" rIns="91320" bIns="45718" rtlCol="0">
            <a:spAutoFit/>
          </a:bodyPr>
          <a:lstStyle/>
          <a:p>
            <a:pPr defTabSz="913017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41339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030150-3157-4543-BE4F-B9BFAB444E06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348527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631024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7026708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7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30F0AD-C040-467F-B62B-294308B44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29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73" y="5130521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4271" y="2093851"/>
            <a:ext cx="10526728" cy="242213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 gồm một tiếng có nghĩa tạo thành được gọi là (5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8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52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354" tIns="45718" rIns="91354" bIns="45718" rtlCol="0">
            <a:spAutoFit/>
          </a:bodyPr>
          <a:lstStyle/>
          <a:p>
            <a:pPr defTabSz="913402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030150-3157-4543-BE4F-B9BFAB444E06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348527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631024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924294-5B7D-4AF7-A11C-C05C4C0DE7F0}"/>
              </a:ext>
            </a:extLst>
          </p:cNvPr>
          <p:cNvSpPr/>
          <p:nvPr/>
        </p:nvSpPr>
        <p:spPr>
          <a:xfrm>
            <a:off x="2680739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9" grpId="0" animBg="1"/>
      <p:bldP spid="20" grpId="0" animBg="1"/>
      <p:bldP spid="21" grpId="0" animBg="1"/>
      <p:bldP spid="2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12A107-5A93-455E-ACEF-F626D9EA7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70" y="3769237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81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25" y="5130495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4271" y="1987296"/>
            <a:ext cx="10526728" cy="27072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Chia </a:t>
            </a:r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 thành nhiều loại khác </a:t>
            </a:r>
            <a:r>
              <a:rPr lang="en-US" sz="4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nhau, được gọi là gì?</a:t>
            </a:r>
          </a:p>
          <a:p>
            <a:pPr algn="ctr" defTabSz="913833">
              <a:defRPr/>
            </a:pPr>
            <a:r>
              <a:rPr lang="en-US" sz="4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(8 kí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10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10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28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392" tIns="45718" rIns="91392" bIns="45718" rtlCol="0">
            <a:spAutoFit/>
          </a:bodyPr>
          <a:lstStyle/>
          <a:p>
            <a:pPr defTabSz="913833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41339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smtClean="0">
                <a:solidFill>
                  <a:prstClr val="white"/>
                </a:solidFill>
              </a:rPr>
              <a:t>8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030150-3157-4543-BE4F-B9BFAB444E06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smtClean="0">
                <a:solidFill>
                  <a:prstClr val="white"/>
                </a:solidFill>
              </a:rPr>
              <a:t>8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smtClean="0">
                <a:solidFill>
                  <a:prstClr val="white"/>
                </a:solidFill>
              </a:rPr>
              <a:t>8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348527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smtClean="0">
                <a:solidFill>
                  <a:prstClr val="white"/>
                </a:solidFill>
              </a:rPr>
              <a:t>8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6260226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smtClean="0">
                <a:solidFill>
                  <a:prstClr val="white"/>
                </a:solidFill>
              </a:rPr>
              <a:t>8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7026708" y="110757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smtClean="0">
                <a:solidFill>
                  <a:prstClr val="white"/>
                </a:solidFill>
              </a:rPr>
              <a:t>8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7793190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smtClean="0">
                <a:solidFill>
                  <a:prstClr val="white"/>
                </a:solidFill>
              </a:rPr>
              <a:t>8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8459631" y="110538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smtClean="0">
                <a:solidFill>
                  <a:prstClr val="white"/>
                </a:solidFill>
              </a:rPr>
              <a:t>8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1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6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CDE6C-0FD9-40FE-BC8D-42EE6F73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76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467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2659583"/>
            <a:ext cx="11745533" cy="19803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tắn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( 6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991247" y="5022378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9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06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defTabSz="914309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242446" y="114703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B629B4-FD4C-4FCC-8188-991A2F085934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1204BF-9E4C-4DEE-8659-BF16559DF340}"/>
              </a:ext>
            </a:extLst>
          </p:cNvPr>
          <p:cNvSpPr/>
          <p:nvPr/>
        </p:nvSpPr>
        <p:spPr>
          <a:xfrm>
            <a:off x="2603531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8D5E26-CA77-4C38-8814-57B8038384EC}"/>
              </a:ext>
            </a:extLst>
          </p:cNvPr>
          <p:cNvSpPr/>
          <p:nvPr/>
        </p:nvSpPr>
        <p:spPr>
          <a:xfrm>
            <a:off x="6914311" y="116922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AE4FAD7-A786-4AA0-99DD-9E8FF4950F73}"/>
              </a:ext>
            </a:extLst>
          </p:cNvPr>
          <p:cNvSpPr/>
          <p:nvPr/>
        </p:nvSpPr>
        <p:spPr>
          <a:xfrm>
            <a:off x="6096022" y="114212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7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0" grpId="0" animBg="1"/>
      <p:bldP spid="21" grpId="0" animBg="1"/>
      <p:bldP spid="12" grpId="0" animBg="1"/>
      <p:bldP spid="13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CDE6C-0FD9-40FE-BC8D-42EE6F73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70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76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467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83336" y="2659583"/>
            <a:ext cx="11462197" cy="19803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914309"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àm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09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(6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8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06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defTabSz="914309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6619647" y="11374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B629B4-FD4C-4FCC-8188-991A2F085934}"/>
              </a:ext>
            </a:extLst>
          </p:cNvPr>
          <p:cNvSpPr/>
          <p:nvPr/>
        </p:nvSpPr>
        <p:spPr>
          <a:xfrm>
            <a:off x="5913233" y="11374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1204BF-9E4C-4DEE-8659-BF16559DF340}"/>
              </a:ext>
            </a:extLst>
          </p:cNvPr>
          <p:cNvSpPr/>
          <p:nvPr/>
        </p:nvSpPr>
        <p:spPr>
          <a:xfrm>
            <a:off x="5242418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448166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B629B4-FD4C-4FCC-8188-991A2F085934}"/>
              </a:ext>
            </a:extLst>
          </p:cNvPr>
          <p:cNvSpPr/>
          <p:nvPr/>
        </p:nvSpPr>
        <p:spPr>
          <a:xfrm>
            <a:off x="3525517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C1204BF-9E4C-4DEE-8659-BF16559DF340}"/>
              </a:ext>
            </a:extLst>
          </p:cNvPr>
          <p:cNvSpPr/>
          <p:nvPr/>
        </p:nvSpPr>
        <p:spPr>
          <a:xfrm>
            <a:off x="2665134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4.xml><?xml version="1.0" encoding="utf-8"?>
<a:theme xmlns:a="http://schemas.openxmlformats.org/drawingml/2006/main" name="2_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5.xml><?xml version="1.0" encoding="utf-8"?>
<a:theme xmlns:a="http://schemas.openxmlformats.org/drawingml/2006/main" name="4_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6.xml><?xml version="1.0" encoding="utf-8"?>
<a:theme xmlns:a="http://schemas.openxmlformats.org/drawingml/2006/main" name="5_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7.xml><?xml version="1.0" encoding="utf-8"?>
<a:theme xmlns:a="http://schemas.openxmlformats.org/drawingml/2006/main" name="7_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BÀI 4, tiết 9, THỰC HÀNH TIẾNG VIỆT</Template>
  <TotalTime>246</TotalTime>
  <Words>1468</Words>
  <Application>Microsoft Office PowerPoint</Application>
  <PresentationFormat>Widescreen</PresentationFormat>
  <Paragraphs>417</Paragraphs>
  <Slides>40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40</vt:i4>
      </vt:variant>
    </vt:vector>
  </HeadingPairs>
  <TitlesOfParts>
    <vt:vector size="73" baseType="lpstr">
      <vt:lpstr>微软雅黑</vt:lpstr>
      <vt:lpstr>宋体</vt:lpstr>
      <vt:lpstr>宋体</vt:lpstr>
      <vt:lpstr>Arial</vt:lpstr>
      <vt:lpstr>Avenir Next LT Pro</vt:lpstr>
      <vt:lpstr>Calibri</vt:lpstr>
      <vt:lpstr>Calibri Light</vt:lpstr>
      <vt:lpstr>等线</vt:lpstr>
      <vt:lpstr>Source Sans Pro SemiBold</vt:lpstr>
      <vt:lpstr>Tahoma</vt:lpstr>
      <vt:lpstr>Times New Roman</vt:lpstr>
      <vt:lpstr>Wingdings</vt:lpstr>
      <vt:lpstr>华康海报体W12(P)</vt:lpstr>
      <vt:lpstr>汉仪小麦体简</vt:lpstr>
      <vt:lpstr>1.6 CTST-Thực hành tiếng Việt - Thành ngữ</vt:lpstr>
      <vt:lpstr>Office Theme</vt:lpstr>
      <vt:lpstr>1_1.6 CTST-Thực hành tiếng Việt - Thành ngữ</vt:lpstr>
      <vt:lpstr>2_1.6 CTST-Thực hành tiếng Việt - Thành ngữ</vt:lpstr>
      <vt:lpstr>4_1.6 CTST-Thực hành tiếng Việt - Thành ngữ</vt:lpstr>
      <vt:lpstr>5_1.6 CTST-Thực hành tiếng Việt - Thành ngữ</vt:lpstr>
      <vt:lpstr>7_1.6 CTST-Thực hành tiếng Việt - Thành ngữ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6_Slide PowerPoint Hoat Hinh _ Toan Hoa  (35)</vt:lpstr>
      <vt:lpstr>5_Slide PowerPoint Hoat Hinh _ Toan Hoa  (35)</vt:lpstr>
      <vt:lpstr>2_Office Theme</vt:lpstr>
      <vt:lpstr>14_Office Theme</vt:lpstr>
      <vt:lpstr>15_Office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46</cp:revision>
  <dcterms:created xsi:type="dcterms:W3CDTF">2021-11-18T06:11:49Z</dcterms:created>
  <dcterms:modified xsi:type="dcterms:W3CDTF">2021-12-06T11:05:20Z</dcterms:modified>
</cp:coreProperties>
</file>