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audio1.wav" ContentType="audio/x-wav"/>
  <Override PartName="/ppt/media/audio2.wav" ContentType="audio/x-wav"/>
  <Override PartName="/ppt/media/audio3.wav" ContentType="audio/x-wav"/>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3"/>
  </p:notesMasterIdLst>
  <p:sldIdLst>
    <p:sldId id="258" r:id="rId4"/>
    <p:sldId id="278" r:id="rId5"/>
    <p:sldId id="287" r:id="rId6"/>
    <p:sldId id="284" r:id="rId7"/>
    <p:sldId id="289" r:id="rId8"/>
    <p:sldId id="290" r:id="rId9"/>
    <p:sldId id="291" r:id="rId10"/>
    <p:sldId id="292" r:id="rId11"/>
    <p:sldId id="293" r:id="rId12"/>
    <p:sldId id="294" r:id="rId13"/>
    <p:sldId id="295" r:id="rId14"/>
    <p:sldId id="288" r:id="rId15"/>
    <p:sldId id="296" r:id="rId16"/>
    <p:sldId id="297" r:id="rId17"/>
    <p:sldId id="285" r:id="rId18"/>
    <p:sldId id="298" r:id="rId19"/>
    <p:sldId id="299" r:id="rId20"/>
    <p:sldId id="300" r:id="rId21"/>
    <p:sldId id="286" r:id="rId22"/>
    <p:sldId id="304" r:id="rId23"/>
    <p:sldId id="344" r:id="rId24"/>
    <p:sldId id="342" r:id="rId25"/>
    <p:sldId id="343" r:id="rId26"/>
    <p:sldId id="345" r:id="rId27"/>
    <p:sldId id="302" r:id="rId28"/>
    <p:sldId id="346" r:id="rId29"/>
    <p:sldId id="347" r:id="rId30"/>
    <p:sldId id="348" r:id="rId31"/>
    <p:sldId id="307" r:id="rId32"/>
    <p:sldId id="308" r:id="rId33"/>
    <p:sldId id="309" r:id="rId34"/>
    <p:sldId id="349" r:id="rId35"/>
    <p:sldId id="310" r:id="rId36"/>
    <p:sldId id="350" r:id="rId37"/>
    <p:sldId id="352" r:id="rId38"/>
    <p:sldId id="354" r:id="rId39"/>
    <p:sldId id="311" r:id="rId40"/>
    <p:sldId id="355" r:id="rId41"/>
    <p:sldId id="356" r:id="rId42"/>
    <p:sldId id="358" r:id="rId43"/>
    <p:sldId id="314" r:id="rId44"/>
    <p:sldId id="315" r:id="rId45"/>
    <p:sldId id="359" r:id="rId46"/>
    <p:sldId id="360" r:id="rId47"/>
    <p:sldId id="361" r:id="rId48"/>
    <p:sldId id="362" r:id="rId49"/>
    <p:sldId id="318" r:id="rId50"/>
    <p:sldId id="320" r:id="rId51"/>
    <p:sldId id="319" r:id="rId52"/>
    <p:sldId id="333" r:id="rId53"/>
    <p:sldId id="321" r:id="rId54"/>
    <p:sldId id="335" r:id="rId55"/>
    <p:sldId id="323" r:id="rId56"/>
    <p:sldId id="324" r:id="rId57"/>
    <p:sldId id="325" r:id="rId58"/>
    <p:sldId id="326" r:id="rId59"/>
    <p:sldId id="327" r:id="rId60"/>
    <p:sldId id="328" r:id="rId61"/>
    <p:sldId id="329" r:id="rId62"/>
    <p:sldId id="330" r:id="rId63"/>
    <p:sldId id="331" r:id="rId64"/>
    <p:sldId id="332" r:id="rId65"/>
    <p:sldId id="336" r:id="rId66"/>
    <p:sldId id="337" r:id="rId67"/>
    <p:sldId id="339" r:id="rId68"/>
    <p:sldId id="338" r:id="rId69"/>
    <p:sldId id="340" r:id="rId70"/>
    <p:sldId id="263" r:id="rId71"/>
    <p:sldId id="282" r:id="rId72"/>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6314" autoAdjust="0"/>
  </p:normalViewPr>
  <p:slideViewPr>
    <p:cSldViewPr snapToGrid="0">
      <p:cViewPr>
        <p:scale>
          <a:sx n="78" d="100"/>
          <a:sy n="78" d="100"/>
        </p:scale>
        <p:origin x="-402" y="-42"/>
      </p:cViewPr>
      <p:guideLst>
        <p:guide orient="horz" pos="663"/>
        <p:guide orient="horz" pos="686"/>
        <p:guide orient="horz" pos="3928"/>
        <p:guide orient="horz" pos="3864"/>
        <p:guide pos="416"/>
        <p:guide pos="72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2022/1/22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a:extLst>
              <a:ext uri="{FF2B5EF4-FFF2-40B4-BE49-F238E27FC236}">
                <a16:creationId xmlns:a16="http://schemas.microsoft.com/office/drawing/2014/main" xmlns=""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a:extLst>
              <a:ext uri="{FF2B5EF4-FFF2-40B4-BE49-F238E27FC236}">
                <a16:creationId xmlns:a16="http://schemas.microsoft.com/office/drawing/2014/main" xmlns="" id="{F71631E9-DEE8-48D5-A445-A4E278353888}"/>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F5998A-7D76-4B7A-99CC-1659662939E0}"/>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xmlns="" id="{CE1CC839-EB8B-4968-AE30-E3DBE91D782E}"/>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xmlns="" id="{B2F1A464-A9DC-4C83-90D2-1D674A15B270}"/>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81B37C-8CB4-459E-8110-E649FC4AB082}"/>
              </a:ext>
            </a:extLst>
          </p:cNvPr>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xmlns=""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xmlns="" id="{AEBF5DBE-C3A7-4D0F-86D9-893BDD389298}"/>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B9707C-7957-453B-A198-F313F367317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xmlns="" id="{F7EEA785-A786-4EC9-8F53-53B4869E1EA4}"/>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xmlns="" id="{EBD3AC46-0442-44DC-B0BE-8A6796239593}"/>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xmlns=""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a16="http://schemas.microsoft.com/office/drawing/2014/main" xmlns="" id="{B4551260-B103-4786-86F1-CA258EAE4679}"/>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BF20A9-67EA-4FD2-9528-B73E3FA73D8F}"/>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xmlns="" id="{882CD68E-872A-4FD1-A3E4-5DC0B903B05C}"/>
              </a:ext>
            </a:extLst>
          </p:cNvPr>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a16="http://schemas.microsoft.com/office/drawing/2014/main" xmlns="" id="{3FCE0C46-27DC-4252-B790-2E08DE501A12}"/>
              </a:ext>
            </a:extLst>
          </p:cNvPr>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a16="http://schemas.microsoft.com/office/drawing/2014/main" xmlns="" id="{097FC600-DE19-464C-B1B6-3352D9D368C2}"/>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xmlns=""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7CA6BE-22AF-468A-BEEA-992DC879D4A3}"/>
              </a:ext>
            </a:extLst>
          </p:cNvPr>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xmlns=""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a:extLst>
              <a:ext uri="{FF2B5EF4-FFF2-40B4-BE49-F238E27FC236}">
                <a16:creationId xmlns:a16="http://schemas.microsoft.com/office/drawing/2014/main" xmlns="" id="{173F20BE-0D78-43E2-908D-5B1E54913E7A}"/>
              </a:ext>
            </a:extLst>
          </p:cNvPr>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a16="http://schemas.microsoft.com/office/drawing/2014/main" xmlns=""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a:extLst>
              <a:ext uri="{FF2B5EF4-FFF2-40B4-BE49-F238E27FC236}">
                <a16:creationId xmlns:a16="http://schemas.microsoft.com/office/drawing/2014/main" xmlns="" id="{9B5CAA28-5F55-41FC-BBE7-67CAB51C9D7F}"/>
              </a:ext>
            </a:extLst>
          </p:cNvPr>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a16="http://schemas.microsoft.com/office/drawing/2014/main" xmlns="" id="{5938B45A-E17D-4335-9DDA-4D987EDBEB28}"/>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8" name="页脚占位符 7">
            <a:extLst>
              <a:ext uri="{FF2B5EF4-FFF2-40B4-BE49-F238E27FC236}">
                <a16:creationId xmlns:a16="http://schemas.microsoft.com/office/drawing/2014/main" xmlns=""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D83EB5-69B5-4A64-B658-CF7712A9F99C}"/>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a16="http://schemas.microsoft.com/office/drawing/2014/main" xmlns="" id="{DAE4929D-B8F4-4B46-96BC-F255AB9DF099}"/>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4" name="页脚占位符 3">
            <a:extLst>
              <a:ext uri="{FF2B5EF4-FFF2-40B4-BE49-F238E27FC236}">
                <a16:creationId xmlns:a16="http://schemas.microsoft.com/office/drawing/2014/main" xmlns=""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EC53D6D-834B-4A5D-BE0A-081CF6B9373F}"/>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3" name="页脚占位符 2">
            <a:extLst>
              <a:ext uri="{FF2B5EF4-FFF2-40B4-BE49-F238E27FC236}">
                <a16:creationId xmlns:a16="http://schemas.microsoft.com/office/drawing/2014/main" xmlns=""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xmlns=""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xmlns=""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xmlns=""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xmlns=""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xmlns=""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xmlns=""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a16="http://schemas.microsoft.com/office/drawing/2014/main" xmlns=""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xmlns="" id="{445F228D-7C13-4F15-ACD3-DB4262A8A3B2}"/>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xmlns=""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a:extLst>
              <a:ext uri="{FF2B5EF4-FFF2-40B4-BE49-F238E27FC236}">
                <a16:creationId xmlns:a16="http://schemas.microsoft.com/office/drawing/2014/main" xmlns=""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a:extLst>
              <a:ext uri="{FF2B5EF4-FFF2-40B4-BE49-F238E27FC236}">
                <a16:creationId xmlns:a16="http://schemas.microsoft.com/office/drawing/2014/main" xmlns=""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xmlns="" id="{C91DFA2C-9AAF-45AE-B540-B81D437BFE13}"/>
              </a:ext>
            </a:extLst>
          </p:cNvPr>
          <p:cNvSpPr>
            <a:spLocks noGrp="1"/>
          </p:cNvSpPr>
          <p:nvPr>
            <p:ph type="dt" sz="half" idx="10"/>
          </p:nvPr>
        </p:nvSpPr>
        <p:spPr/>
        <p:txBody>
          <a:bodyPr/>
          <a:lstStyle/>
          <a:p>
            <a:fld id="{744DB3E1-620F-4AFA-862D-EB6636F974DC}"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xmlns=""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xmlns=""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61.xml"/><Relationship Id="rId18" Type="http://schemas.openxmlformats.org/officeDocument/2006/relationships/image" Target="../media/image73.png"/><Relationship Id="rId3" Type="http://schemas.openxmlformats.org/officeDocument/2006/relationships/slideLayout" Target="../slideLayouts/slideLayout13.xml"/><Relationship Id="rId7" Type="http://schemas.openxmlformats.org/officeDocument/2006/relationships/slide" Target="slide55.xml"/><Relationship Id="rId12" Type="http://schemas.openxmlformats.org/officeDocument/2006/relationships/slide" Target="slide60.xml"/><Relationship Id="rId17" Type="http://schemas.openxmlformats.org/officeDocument/2006/relationships/image" Target="../media/image72.gif"/><Relationship Id="rId2" Type="http://schemas.openxmlformats.org/officeDocument/2006/relationships/audio" Target="../media/media1.wav"/><Relationship Id="rId16" Type="http://schemas.openxmlformats.org/officeDocument/2006/relationships/image" Target="../media/image71.gif"/><Relationship Id="rId1" Type="http://schemas.microsoft.com/office/2007/relationships/media" Target="../media/media1.wav"/><Relationship Id="rId6" Type="http://schemas.openxmlformats.org/officeDocument/2006/relationships/slide" Target="slide54.xml"/><Relationship Id="rId11" Type="http://schemas.openxmlformats.org/officeDocument/2006/relationships/slide" Target="slide59.xml"/><Relationship Id="rId5" Type="http://schemas.openxmlformats.org/officeDocument/2006/relationships/image" Target="../media/image69.png"/><Relationship Id="rId15" Type="http://schemas.openxmlformats.org/officeDocument/2006/relationships/image" Target="../media/image70.gif"/><Relationship Id="rId10" Type="http://schemas.openxmlformats.org/officeDocument/2006/relationships/slide" Target="slide58.xml"/><Relationship Id="rId4" Type="http://schemas.openxmlformats.org/officeDocument/2006/relationships/image" Target="../media/image68.png"/><Relationship Id="rId9" Type="http://schemas.openxmlformats.org/officeDocument/2006/relationships/slide" Target="slide57.xml"/><Relationship Id="rId14" Type="http://schemas.openxmlformats.org/officeDocument/2006/relationships/slide" Target="slide62.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xmlns=""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xmlns="" id="{DDA8AAFE-55B7-446A-826B-518238173A61}"/>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xmlns=""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xmlns=""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xmlns=""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xmlns=""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xmlns=""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xmlns="" id="{DBF28572-004C-4998-90F3-27D0118B09CC}"/>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xmlns=""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xmlns=""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xmlns=""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2737416"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TIẾT: 7,8</a:t>
            </a:r>
            <a:endParaRPr lang="en-US" sz="48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smtClean="0">
                <a:solidFill>
                  <a:srgbClr val="0070C0"/>
                </a:solidFill>
                <a:latin typeface="Times New Roman" panose="02020603050405020304" pitchFamily="18" charset="0"/>
                <a:cs typeface="Times New Roman" panose="02020603050405020304" pitchFamily="18" charset="0"/>
              </a:rPr>
              <a:t>SƠN TINH THỦY TINH</a:t>
            </a:r>
            <a:endParaRPr lang="en-US" sz="6000" b="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GIÁO VIÊN:…</a:t>
            </a:r>
            <a:endParaRPr lang="en-US"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12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7.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Mưa sao băng.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8.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Cầu vòng.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smtClean="0">
                <a:solidFill>
                  <a:srgbClr val="000000"/>
                </a:solidFill>
                <a:latin typeface="Times New Roman" panose="02020603050405020304" pitchFamily="18" charset="0"/>
                <a:ea typeface="SimSun" panose="02010600030101010101" pitchFamily="2" charset="-122"/>
              </a:rPr>
              <a:t>	Chia </a:t>
            </a:r>
            <a:r>
              <a:rPr lang="en-US" sz="3600" kern="100">
                <a:solidFill>
                  <a:srgbClr val="000000"/>
                </a:solidFill>
                <a:latin typeface="Times New Roman" panose="02020603050405020304" pitchFamily="18" charset="0"/>
                <a:ea typeface="SimSun" panose="02010600030101010101" pitchFamily="2" charset="-122"/>
              </a:rPr>
              <a:t>sẻ cảm xúc, suy nghĩ về hiện tượng lũ lụt ở nước </a:t>
            </a:r>
            <a:r>
              <a:rPr lang="en-US" sz="3600" kern="100" smtClean="0">
                <a:solidFill>
                  <a:srgbClr val="000000"/>
                </a:solidFill>
                <a:latin typeface="Times New Roman" panose="02020603050405020304" pitchFamily="18" charset="0"/>
                <a:ea typeface="SimSun" panose="02010600030101010101" pitchFamily="2" charset="-122"/>
              </a:rPr>
              <a:t>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a:t>
            </a:r>
            <a:r>
              <a:rPr lang="en-US" sz="4000" b="1" kern="100" smtClean="0">
                <a:solidFill>
                  <a:srgbClr val="000000"/>
                </a:solidFill>
                <a:latin typeface="Times New Roman" panose="02020603050405020304" pitchFamily="18" charset="0"/>
                <a:ea typeface="SimSun" panose="02010600030101010101" pitchFamily="2" charset="-122"/>
              </a:rPr>
              <a:t>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smtClean="0">
                <a:solidFill>
                  <a:srgbClr val="000000"/>
                </a:solidFill>
                <a:latin typeface="Times New Roman" panose="02020603050405020304" pitchFamily="18" charset="0"/>
                <a:cs typeface="Times New Roman" panose="02020603050405020304" pitchFamily="18" charset="0"/>
              </a:rPr>
              <a:t>-</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Giọng chậm </a:t>
            </a:r>
            <a:r>
              <a:rPr lang="vi-VN" sz="2800">
                <a:solidFill>
                  <a:srgbClr val="000000"/>
                </a:solidFill>
                <a:latin typeface="Times New Roman" panose="02020603050405020304" pitchFamily="18" charset="0"/>
                <a:cs typeface="Times New Roman" panose="02020603050405020304" pitchFamily="18" charset="0"/>
              </a:rPr>
              <a:t>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a:t>
            </a:r>
            <a:r>
              <a:rPr lang="en-US" sz="3200" kern="100" smtClean="0">
                <a:solidFill>
                  <a:srgbClr val="000000"/>
                </a:solidFill>
                <a:latin typeface="Times New Roman" panose="02020603050405020304" pitchFamily="18" charset="0"/>
                <a:ea typeface="SimSun" panose="02010600030101010101" pitchFamily="2" charset="-122"/>
              </a:rPr>
              <a:t>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a:t>
            </a:r>
            <a:r>
              <a:rPr lang="en-US" sz="3200" kern="100" smtClean="0">
                <a:solidFill>
                  <a:srgbClr val="000000"/>
                </a:solidFill>
                <a:latin typeface="Times New Roman" panose="02020603050405020304" pitchFamily="18" charset="0"/>
                <a:ea typeface="SimSun" panose="02010600030101010101" pitchFamily="2" charset="-122"/>
              </a:rPr>
              <a:t>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a:t>
            </a:r>
            <a:r>
              <a:rPr lang="en-US" sz="3200" kern="100" smtClean="0">
                <a:solidFill>
                  <a:srgbClr val="000000"/>
                </a:solidFill>
                <a:latin typeface="Times New Roman" panose="02020603050405020304" pitchFamily="18" charset="0"/>
                <a:ea typeface="SimSun" panose="02010600030101010101" pitchFamily="2" charset="-122"/>
              </a:rPr>
              <a:t>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a:t>
            </a:r>
            <a:r>
              <a:rPr lang="en-US" sz="3200" kern="100" smtClean="0">
                <a:solidFill>
                  <a:srgbClr val="000000"/>
                </a:solidFill>
                <a:latin typeface="Times New Roman" panose="02020603050405020304" pitchFamily="18" charset="0"/>
                <a:ea typeface="SimSun" panose="02010600030101010101" pitchFamily="2" charset="-122"/>
              </a:rPr>
              <a:t>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smtClean="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a:t>
            </a:r>
            <a:r>
              <a:rPr lang="en-US" sz="3200" kern="100" smtClean="0">
                <a:solidFill>
                  <a:srgbClr val="000000"/>
                </a:solidFill>
                <a:latin typeface="Times New Roman" panose="02020603050405020304" pitchFamily="18" charset="0"/>
                <a:ea typeface="SimSun" panose="02010600030101010101" pitchFamily="2" charset="-122"/>
              </a:rPr>
              <a:t>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a:t>
            </a:r>
            <a:r>
              <a:rPr lang="en-US" sz="3200" kern="100" smtClean="0">
                <a:solidFill>
                  <a:srgbClr val="000000"/>
                </a:solidFill>
                <a:latin typeface="Times New Roman" panose="02020603050405020304" pitchFamily="18" charset="0"/>
                <a:ea typeface="SimSun" panose="02010600030101010101" pitchFamily="2" charset="-122"/>
              </a:rPr>
              <a:t>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P1</a:t>
            </a:r>
            <a:endParaRPr lang="en-US" sz="32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P2</a:t>
            </a:r>
            <a:endParaRPr lang="en-US" sz="3200">
              <a:latin typeface="Times New Roman" panose="02020603050405020304" pitchFamily="18" charset="0"/>
              <a:cs typeface="Times New Roman" panose="02020603050405020304" pitchFamily="18" charset="0"/>
            </a:endParaRP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P3</a:t>
            </a:r>
            <a:endParaRPr lang="en-US" sz="320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 </a:t>
            </a: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Khám phá văn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491956"/>
        </p:xfrm>
        <a:graphic>
          <a:graphicData uri="http://schemas.openxmlformats.org/drawingml/2006/table">
            <a:tbl>
              <a:tblPr/>
              <a:tblGrid>
                <a:gridCol w="2332111">
                  <a:extLst>
                    <a:ext uri="{9D8B030D-6E8A-4147-A177-3AD203B41FA5}">
                      <a16:colId xmlns:a16="http://schemas.microsoft.com/office/drawing/2014/main" xmlns="" val="792217848"/>
                    </a:ext>
                  </a:extLst>
                </a:gridCol>
                <a:gridCol w="4311919">
                  <a:extLst>
                    <a:ext uri="{9D8B030D-6E8A-4147-A177-3AD203B41FA5}">
                      <a16:colId xmlns:a16="http://schemas.microsoft.com/office/drawing/2014/main" xmlns="" val="4052003702"/>
                    </a:ext>
                  </a:extLst>
                </a:gridCol>
                <a:gridCol w="4103300">
                  <a:extLst>
                    <a:ext uri="{9D8B030D-6E8A-4147-A177-3AD203B41FA5}">
                      <a16:colId xmlns:a16="http://schemas.microsoft.com/office/drawing/2014/main" xmlns=""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smtClean="0">
                <a:solidFill>
                  <a:prstClr val="white"/>
                </a:solidFill>
                <a:latin typeface="Times New Roman" panose="02020603050405020304" pitchFamily="18" charset="0"/>
                <a:cs typeface="Times New Roman" panose="02020603050405020304" pitchFamily="18" charset="0"/>
              </a:rPr>
              <a:t>Nhân </a:t>
            </a:r>
            <a:r>
              <a:rPr lang="vi-VN" sz="2800" b="1">
                <a:solidFill>
                  <a:prstClr val="white"/>
                </a:solidFill>
                <a:latin typeface="Times New Roman" panose="02020603050405020304" pitchFamily="18" charset="0"/>
                <a:cs typeface="Times New Roman" panose="02020603050405020304" pitchFamily="18" charset="0"/>
              </a:rPr>
              <a:t>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491956"/>
        </p:xfrm>
        <a:graphic>
          <a:graphicData uri="http://schemas.openxmlformats.org/drawingml/2006/table">
            <a:tbl>
              <a:tblPr/>
              <a:tblGrid>
                <a:gridCol w="2332111">
                  <a:extLst>
                    <a:ext uri="{9D8B030D-6E8A-4147-A177-3AD203B41FA5}">
                      <a16:colId xmlns:a16="http://schemas.microsoft.com/office/drawing/2014/main" xmlns="" val="792217848"/>
                    </a:ext>
                  </a:extLst>
                </a:gridCol>
                <a:gridCol w="4311919">
                  <a:extLst>
                    <a:ext uri="{9D8B030D-6E8A-4147-A177-3AD203B41FA5}">
                      <a16:colId xmlns:a16="http://schemas.microsoft.com/office/drawing/2014/main" xmlns="" val="4052003702"/>
                    </a:ext>
                  </a:extLst>
                </a:gridCol>
                <a:gridCol w="4103300">
                  <a:extLst>
                    <a:ext uri="{9D8B030D-6E8A-4147-A177-3AD203B41FA5}">
                      <a16:colId xmlns:a16="http://schemas.microsoft.com/office/drawing/2014/main" xmlns=""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smtClean="0">
                <a:latin typeface="Times New Roman" panose="02020603050405020304" pitchFamily="18" charset="0"/>
                <a:cs typeface="Times New Roman" panose="02020603050405020304" pitchFamily="18" charset="0"/>
              </a:rPr>
              <a:t>Hai vị thần đều có tài cao phép lạ</a:t>
            </a:r>
            <a:r>
              <a:rPr lang="vi-VN" sz="2400">
                <a:latin typeface="Times New Roman" panose="02020603050405020304" pitchFamily="18" charset="0"/>
                <a:cs typeface="Times New Roman" panose="02020603050405020304" pitchFamily="18" charset="0"/>
              </a:rPr>
              <a:t>, ngang tài ngang sức, đều xứng </a:t>
            </a:r>
            <a:r>
              <a:rPr lang="vi-VN" sz="2400" smtClean="0">
                <a:latin typeface="Times New Roman" panose="02020603050405020304" pitchFamily="18" charset="0"/>
                <a:cs typeface="Times New Roman" panose="02020603050405020304" pitchFamily="18" charset="0"/>
              </a:rPr>
              <a:t>đáng </a:t>
            </a:r>
            <a:r>
              <a:rPr lang="vi-VN" sz="2400">
                <a:latin typeface="Times New Roman" panose="02020603050405020304" pitchFamily="18" charset="0"/>
                <a:cs typeface="Times New Roman" panose="02020603050405020304" pitchFamily="18" charset="0"/>
              </a:rPr>
              <a:t>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smtClean="0">
                <a:solidFill>
                  <a:srgbClr val="0070C0"/>
                </a:solidFill>
                <a:latin typeface="Times New Roman" panose="02020603050405020304" pitchFamily="18" charset="0"/>
                <a:cs typeface="Times New Roman" panose="02020603050405020304" pitchFamily="18" charset="0"/>
              </a:rPr>
              <a:t>NHÌN HÌNH ĐOÁN TÊN HIỆN TƯỢNG TỰ NHIÊN</a:t>
            </a:r>
            <a:endParaRPr lang="en-US" sz="7200" b="1">
              <a:solidFill>
                <a:srgbClr val="0070C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xmlns=""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xmlns=""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a:t>
            </a:r>
            <a:r>
              <a:rPr lang="fr-FR" sz="4000" b="1" kern="100" smtClean="0">
                <a:latin typeface="Times New Roman" panose="02020603050405020304" pitchFamily="18" charset="0"/>
                <a:ea typeface="SimSun" panose="02010600030101010101" pitchFamily="2" charset="-122"/>
              </a:rPr>
              <a:t>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smtClean="0">
                <a:solidFill>
                  <a:schemeClr val="bg1"/>
                </a:solidFill>
                <a:latin typeface="Times New Roman" panose="02020603050405020304" pitchFamily="18" charset="0"/>
                <a:ea typeface="SimSun" panose="02010600030101010101" pitchFamily="2" charset="-122"/>
              </a:rPr>
              <a:t>100 </a:t>
            </a:r>
            <a:r>
              <a:rPr lang="vi-VN" sz="3200" kern="100">
                <a:solidFill>
                  <a:schemeClr val="bg1"/>
                </a:solidFill>
                <a:latin typeface="Times New Roman" panose="02020603050405020304" pitchFamily="18" charset="0"/>
                <a:ea typeface="SimSun" panose="02010600030101010101" pitchFamily="2" charset="-122"/>
              </a:rPr>
              <a:t>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r>
              <a:rPr lang="nl-NL" sz="2800" kern="10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smtClean="0">
                <a:solidFill>
                  <a:prstClr val="black"/>
                </a:solidFill>
                <a:latin typeface="Times New Roman" panose="02020603050405020304" pitchFamily="18" charset="0"/>
                <a:ea typeface="SimSun" panose="02010600030101010101" pitchFamily="2" charset="-122"/>
              </a:rPr>
              <a:t>ó </a:t>
            </a:r>
            <a:r>
              <a:rPr lang="vi-VN" sz="3200" kern="100">
                <a:solidFill>
                  <a:prstClr val="black"/>
                </a:solidFill>
                <a:latin typeface="Times New Roman" panose="02020603050405020304" pitchFamily="18" charset="0"/>
                <a:ea typeface="SimSun" panose="02010600030101010101" pitchFamily="2" charset="-122"/>
              </a:rPr>
              <a:t>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smtClean="0">
                <a:solidFill>
                  <a:prstClr val="black"/>
                </a:solidFill>
                <a:latin typeface="Times New Roman" panose="02020603050405020304" pitchFamily="18" charset="0"/>
                <a:ea typeface="SimSun" panose="02010600030101010101" pitchFamily="2" charset="-122"/>
              </a:rPr>
              <a:t>Có </a:t>
            </a:r>
            <a:r>
              <a:rPr lang="pt-BR" sz="3200" kern="100">
                <a:solidFill>
                  <a:prstClr val="black"/>
                </a:solidFill>
                <a:latin typeface="Times New Roman" panose="02020603050405020304" pitchFamily="18" charset="0"/>
                <a:ea typeface="SimSun" panose="02010600030101010101" pitchFamily="2" charset="-122"/>
              </a:rPr>
              <a:t>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prstClr val="black"/>
                </a:solidFill>
                <a:latin typeface="Times New Roman" panose="02020603050405020304" pitchFamily="18" charset="0"/>
                <a:ea typeface="SimSun" panose="02010600030101010101" pitchFamily="2" charset="-122"/>
              </a:rPr>
              <a:t>T</a:t>
            </a:r>
            <a:r>
              <a:rPr lang="vi-VN" sz="3200" kern="100" smtClean="0">
                <a:solidFill>
                  <a:prstClr val="black"/>
                </a:solidFill>
                <a:latin typeface="Times New Roman" panose="02020603050405020304" pitchFamily="18" charset="0"/>
                <a:ea typeface="SimSun" panose="02010600030101010101" pitchFamily="2" charset="-122"/>
              </a:rPr>
              <a:t>huộc </a:t>
            </a:r>
            <a:r>
              <a:rPr lang="vi-VN" sz="3200" kern="100">
                <a:solidFill>
                  <a:prstClr val="black"/>
                </a:solidFill>
                <a:latin typeface="Times New Roman" panose="02020603050405020304" pitchFamily="18" charset="0"/>
                <a:ea typeface="SimSun" panose="02010600030101010101" pitchFamily="2" charset="-122"/>
              </a:rPr>
              <a:t>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smtClean="0">
                <a:solidFill>
                  <a:prstClr val="black"/>
                </a:solidFill>
                <a:latin typeface="Times New Roman" panose="02020603050405020304" pitchFamily="18" charset="0"/>
                <a:ea typeface="SimSun" panose="02010600030101010101" pitchFamily="2" charset="-122"/>
              </a:rPr>
              <a:t>Núi </a:t>
            </a:r>
            <a:r>
              <a:rPr lang="vi-VN" sz="3200" kern="100">
                <a:solidFill>
                  <a:prstClr val="black"/>
                </a:solidFill>
                <a:latin typeface="Times New Roman" panose="02020603050405020304" pitchFamily="18" charset="0"/>
                <a:ea typeface="SimSun" panose="02010600030101010101" pitchFamily="2" charset="-122"/>
              </a:rPr>
              <a:t>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6043480"/>
        </p:xfrm>
        <a:graphic>
          <a:graphicData uri="http://schemas.openxmlformats.org/drawingml/2006/table">
            <a:tbl>
              <a:tblPr/>
              <a:tblGrid>
                <a:gridCol w="4458560">
                  <a:extLst>
                    <a:ext uri="{9D8B030D-6E8A-4147-A177-3AD203B41FA5}">
                      <a16:colId xmlns:a16="http://schemas.microsoft.com/office/drawing/2014/main" xmlns="" val="1839894740"/>
                    </a:ext>
                  </a:extLst>
                </a:gridCol>
                <a:gridCol w="2698603">
                  <a:extLst>
                    <a:ext uri="{9D8B030D-6E8A-4147-A177-3AD203B41FA5}">
                      <a16:colId xmlns:a16="http://schemas.microsoft.com/office/drawing/2014/main" xmlns="" val="2858621877"/>
                    </a:ext>
                  </a:extLst>
                </a:gridCol>
                <a:gridCol w="3871908">
                  <a:extLst>
                    <a:ext uri="{9D8B030D-6E8A-4147-A177-3AD203B41FA5}">
                      <a16:colId xmlns:a16="http://schemas.microsoft.com/office/drawing/2014/main" xmlns=""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xmlns=""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a:t>
            </a: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r>
              <a:rPr lang="nl-NL"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r>
              <a:rPr lang="vi-VN"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a:t>
            </a:r>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smtClean="0">
                <a:latin typeface="Times New Roman" panose="02020603050405020304" pitchFamily="18" charset="0"/>
                <a:ea typeface="SimSun" panose="02010600030101010101" pitchFamily="2" charset="-122"/>
                <a:cs typeface="Times New Roman" panose="02020603050405020304" pitchFamily="18" charset="0"/>
              </a:rPr>
              <a:t>Kết cục</a:t>
            </a:r>
            <a:endParaRPr lang="en-US" sz="3200" b="1" i="1"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1. Đây là hiện tượng nào?</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Sóng thần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a:t>
            </a: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xmlns="" val="2835776110"/>
                    </a:ext>
                  </a:extLst>
                </a:gridCol>
                <a:gridCol w="4182950">
                  <a:extLst>
                    <a:ext uri="{9D8B030D-6E8A-4147-A177-3AD203B41FA5}">
                      <a16:colId xmlns:a16="http://schemas.microsoft.com/office/drawing/2014/main" xmlns="" val="1579911790"/>
                    </a:ext>
                  </a:extLst>
                </a:gridCol>
                <a:gridCol w="5187599">
                  <a:extLst>
                    <a:ext uri="{9D8B030D-6E8A-4147-A177-3AD203B41FA5}">
                      <a16:colId xmlns:a16="http://schemas.microsoft.com/office/drawing/2014/main" xmlns=""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r>
                        <a:rPr lang="en-US"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smtClean="0">
                <a:latin typeface="Times New Roman" panose="02020603050405020304" pitchFamily="18" charset="0"/>
                <a:cs typeface="Times New Roman" panose="02020603050405020304" pitchFamily="18" charset="0"/>
              </a:rPr>
              <a:t>Cuộc </a:t>
            </a:r>
            <a:r>
              <a:rPr lang="vi-VN" sz="4000" i="1">
                <a:latin typeface="Times New Roman" panose="02020603050405020304" pitchFamily="18" charset="0"/>
                <a:cs typeface="Times New Roman" panose="02020603050405020304" pitchFamily="18" charset="0"/>
              </a:rPr>
              <a:t>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smtClean="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Mối thâm thù</a:t>
            </a:r>
            <a:endParaRPr lang="en-US" sz="28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smtClean="0">
                <a:solidFill>
                  <a:schemeClr val="bg1"/>
                </a:solidFill>
                <a:latin typeface="Times New Roman" panose="02020603050405020304" pitchFamily="18" charset="0"/>
                <a:ea typeface="SimSun" panose="02010600030101010101" pitchFamily="2" charset="-122"/>
              </a:rPr>
              <a:t>o </a:t>
            </a:r>
            <a:r>
              <a:rPr lang="vi-VN" sz="3200" kern="100">
                <a:solidFill>
                  <a:schemeClr val="bg1"/>
                </a:solidFill>
                <a:latin typeface="Times New Roman" panose="02020603050405020304" pitchFamily="18" charset="0"/>
                <a:ea typeface="SimSun" panose="02010600030101010101" pitchFamily="2" charset="-122"/>
              </a:rPr>
              <a:t>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schemeClr val="bg1"/>
                </a:solidFill>
                <a:latin typeface="Times New Roman" panose="02020603050405020304" pitchFamily="18" charset="0"/>
                <a:ea typeface="SimSun" panose="02010600030101010101" pitchFamily="2" charset="-122"/>
              </a:rPr>
              <a:t>L</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những nhân vật hư cấu hoang </a:t>
            </a:r>
            <a:r>
              <a:rPr lang="vi-VN" sz="3200" kern="100" smtClean="0">
                <a:solidFill>
                  <a:schemeClr val="bg1"/>
                </a:solidFill>
                <a:latin typeface="Times New Roman" panose="02020603050405020304" pitchFamily="18" charset="0"/>
                <a:ea typeface="SimSun" panose="02010600030101010101" pitchFamily="2" charset="-122"/>
              </a:rPr>
              <a:t>đường</a:t>
            </a:r>
            <a:r>
              <a:rPr lang="en-US" sz="3200" kern="100" smtClean="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a:t>
            </a:r>
            <a:r>
              <a:rPr lang="vi-VN" sz="3200" kern="100" smtClean="0">
                <a:solidFill>
                  <a:schemeClr val="bg1"/>
                </a:solidFill>
                <a:latin typeface="Times New Roman" panose="02020603050405020304" pitchFamily="18" charset="0"/>
                <a:ea typeface="SimSun" panose="02010600030101010101" pitchFamily="2" charset="-122"/>
              </a:rPr>
              <a:t>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smtClean="0">
              <a:solidFill>
                <a:schemeClr val="bg1"/>
              </a:solidFill>
              <a:latin typeface="Times New Roman" panose="02020603050405020304" pitchFamily="18" charset="0"/>
              <a:ea typeface="SimSun" panose="02010600030101010101" pitchFamily="2" charset="-122"/>
            </a:endParaRPr>
          </a:p>
          <a:p>
            <a:pPr algn="ctr"/>
            <a:r>
              <a:rPr lang="en-US" sz="3200" kern="100" smtClean="0">
                <a:solidFill>
                  <a:schemeClr val="bg1"/>
                </a:solidFill>
                <a:latin typeface="Times New Roman" panose="02020603050405020304" pitchFamily="18" charset="0"/>
                <a:ea typeface="SimSun" panose="02010600030101010101" pitchFamily="2" charset="-122"/>
              </a:rPr>
              <a:t>V</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mơ ước chế ngự thiên tai để phát triển trồng trọt, chăn nôi, ổn định cuộc sống và xây dựng đất nước.</a:t>
            </a:r>
          </a:p>
          <a:p>
            <a:pPr algn="ctr"/>
            <a:r>
              <a:rPr lang="vi-VN" sz="3200" kern="100" smtClean="0">
                <a:solidFill>
                  <a:schemeClr val="bg1"/>
                </a:solidFill>
                <a:latin typeface="Times New Roman" panose="02020603050405020304" pitchFamily="18" charset="0"/>
                <a:ea typeface="SimSun" panose="02010600030101010101" pitchFamily="2" charset="-122"/>
              </a:rPr>
              <a:t>.</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r>
              <a:rPr lang="nl-NL" sz="28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smtClean="0">
                <a:solidFill>
                  <a:srgbClr val="000000"/>
                </a:solidFill>
                <a:latin typeface="Times New Roman" panose="02020603050405020304" pitchFamily="18" charset="0"/>
                <a:ea typeface="SimSun" panose="02010600030101010101" pitchFamily="2" charset="-122"/>
              </a:rPr>
              <a:t>2. </a:t>
            </a:r>
            <a:r>
              <a:rPr lang="fr-FR" sz="2800" b="1" kern="100">
                <a:solidFill>
                  <a:srgbClr val="000000"/>
                </a:solidFill>
                <a:latin typeface="Times New Roman" panose="02020603050405020304" pitchFamily="18" charset="0"/>
                <a:ea typeface="SimSun" panose="02010600030101010101" pitchFamily="2" charset="-122"/>
              </a:rPr>
              <a:t>Nghệ </a:t>
            </a:r>
            <a:r>
              <a:rPr lang="fr-FR" sz="2800" b="1" kern="100" smtClean="0">
                <a:solidFill>
                  <a:srgbClr val="000000"/>
                </a:solidFill>
                <a:latin typeface="Times New Roman" panose="02020603050405020304" pitchFamily="18" charset="0"/>
                <a:ea typeface="SimSun" panose="02010600030101010101" pitchFamily="2" charset="-122"/>
              </a:rPr>
              <a:t>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2.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Động đất.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r>
              <a:rPr lang="vi-VN" sz="2800" i="1" smtClean="0">
                <a:latin typeface="Times New Roman" panose="02020603050405020304" pitchFamily="18" charset="0"/>
                <a:cs typeface="Times New Roman" panose="02020603050405020304" pitchFamily="18" charset="0"/>
              </a:rPr>
              <a:t>.</a:t>
            </a:r>
            <a:endParaRPr lang="vi-VN" sz="2800" i="1">
              <a:latin typeface="Times New Roman" panose="02020603050405020304" pitchFamily="18" charset="0"/>
              <a:cs typeface="Times New Roman" panose="02020603050405020304" pitchFamily="18" charset="0"/>
            </a:endParaRP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smtClean="0">
                <a:latin typeface="Times New Roman" panose="02020603050405020304" pitchFamily="18" charset="0"/>
                <a:ea typeface="SimSun" panose="02010600030101010101" pitchFamily="2" charset="-122"/>
              </a:rPr>
              <a:t>	Ta </a:t>
            </a:r>
            <a:r>
              <a:rPr lang="en-US" sz="2800" i="1" kern="100">
                <a:latin typeface="Times New Roman" panose="02020603050405020304" pitchFamily="18" charset="0"/>
                <a:ea typeface="SimSun" panose="02010600030101010101" pitchFamily="2" charset="-122"/>
              </a:rPr>
              <a:t>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a:t>
            </a:r>
            <a:r>
              <a:rPr lang="vi-VN" sz="3200" smtClean="0">
                <a:solidFill>
                  <a:prstClr val="black"/>
                </a:solidFill>
                <a:latin typeface="Times New Roman" panose="02020603050405020304" pitchFamily="18" charset="0"/>
                <a:cs typeface="Times New Roman" panose="02020603050405020304" pitchFamily="18" charset="0"/>
              </a:rPr>
              <a:t>Nương</a:t>
            </a:r>
            <a:r>
              <a:rPr lang="en-US"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smtClean="0">
                <a:solidFill>
                  <a:prstClr val="black"/>
                </a:solidFill>
                <a:latin typeface="Times New Roman" panose="02020603050405020304" pitchFamily="18" charset="0"/>
                <a:cs typeface="Times New Roman" panose="02020603050405020304" pitchFamily="18" charset="0"/>
              </a:rPr>
              <a:t>Câu </a:t>
            </a:r>
            <a:r>
              <a:rPr lang="vi-VN" sz="4000">
                <a:solidFill>
                  <a:prstClr val="black"/>
                </a:solidFill>
                <a:latin typeface="Times New Roman" panose="02020603050405020304" pitchFamily="18" charset="0"/>
                <a:cs typeface="Times New Roman" panose="02020603050405020304" pitchFamily="18" charset="0"/>
              </a:rPr>
              <a:t>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r>
              <a:rPr lang="vi-VN"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smtClean="0">
                <a:solidFill>
                  <a:prstClr val="black"/>
                </a:solidFill>
                <a:latin typeface="Times New Roman" panose="02020603050405020304" pitchFamily="18" charset="0"/>
                <a:ea typeface="Times New Roman" panose="02020603050405020304" pitchFamily="18" charset="0"/>
              </a:rPr>
              <a:t>6</a:t>
            </a:r>
            <a:r>
              <a:rPr lang="vi-VN" sz="3200" b="1" kern="0" smtClea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3.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Hạn hán.</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smtClean="0">
                <a:solidFill>
                  <a:prstClr val="black"/>
                </a:solidFill>
                <a:latin typeface="Times New Roman" panose="02020603050405020304" pitchFamily="18" charset="0"/>
                <a:cs typeface="Times New Roman" panose="02020603050405020304" pitchFamily="18" charset="0"/>
              </a:rPr>
              <a:t>Câu</a:t>
            </a:r>
            <a:r>
              <a:rPr lang="en-US" sz="3200" b="1" smtClean="0">
                <a:solidFill>
                  <a:prstClr val="black"/>
                </a:solidFill>
                <a:latin typeface="Times New Roman" panose="02020603050405020304" pitchFamily="18" charset="0"/>
                <a:cs typeface="Times New Roman" panose="02020603050405020304" pitchFamily="18" charset="0"/>
              </a:rPr>
              <a:t> 8</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9</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a:t>
            </a:r>
            <a:r>
              <a:rPr lang="vi-VN" sz="2800" kern="100" smtClean="0">
                <a:latin typeface="Times New Roman" panose="02020603050405020304" pitchFamily="18" charset="0"/>
                <a:ea typeface="SimSun" panose="02010600030101010101" pitchFamily="2" charset="-122"/>
              </a:rPr>
              <a:t>em</a:t>
            </a:r>
            <a:r>
              <a:rPr lang="en-US" sz="2800" kern="100" smtClean="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smtClean="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smtClean="0">
                <a:latin typeface="Times New Roman" panose="02020603050405020304" pitchFamily="18" charset="0"/>
                <a:ea typeface="SimSun" panose="02010600030101010101" pitchFamily="2" charset="-122"/>
              </a:rPr>
              <a:t>	Khi </a:t>
            </a:r>
            <a:r>
              <a:rPr lang="en-US" sz="2800" kern="100">
                <a:latin typeface="Times New Roman" panose="02020603050405020304" pitchFamily="18" charset="0"/>
                <a:ea typeface="SimSun" panose="02010600030101010101" pitchFamily="2" charset="-122"/>
              </a:rPr>
              <a:t>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xmlns=""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xmlns=""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xmlns="" id="{AE24FD9F-A892-485F-AF5D-C1F3DF910DE8}"/>
                </a:ext>
              </a:extLst>
            </p:cNvPr>
            <p:cNvPicPr>
              <a:picLocks noChangeAspect="1"/>
            </p:cNvPicPr>
            <p:nvPr/>
          </p:nvPicPr>
          <p:blipFill rotWithShape="1">
            <a:blip r:embed="rId4">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xmlns=""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xmlns=""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xmlns=""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xmlns=""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xmlns=""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xmlns="" id="{E836C4A5-44F9-429E-A696-ED600B862A34}"/>
                  </a:ext>
                </a:extLst>
              </p:cNvPr>
              <p:cNvPicPr>
                <a:picLocks noChangeAspect="1"/>
              </p:cNvPicPr>
              <p:nvPr/>
            </p:nvPicPr>
            <p:blipFill rotWithShape="1">
              <a:blip r:embed="rId9">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xmlns=""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xmlns=""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xmlns=""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xmlns=""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xmlns=""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xmlns=""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xmlns=""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3">
              <a:extLs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xmlns=""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xmlns=""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xmlns=""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xmlns=""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xmlns="" id="{3EBAD6B0-D83B-4BCB-B075-4C5F8F63AFA8}"/>
                  </a:ext>
                </a:extLst>
              </p:cNvPr>
              <p:cNvPicPr>
                <a:picLocks noChangeAspect="1"/>
              </p:cNvPicPr>
              <p:nvPr/>
            </p:nvPicPr>
            <p:blipFill rotWithShape="1">
              <a:blip r:embed="rId8">
                <a:extLs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xmlns=""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xmlns=""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xmlns=""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4.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Núi lửa.</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5.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Lũ lụt.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6.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Cháy rừng.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830</TotalTime>
  <Words>3208</Words>
  <Application>Microsoft Office PowerPoint</Application>
  <PresentationFormat>Custom</PresentationFormat>
  <Paragraphs>349</Paragraphs>
  <Slides>69</Slides>
  <Notes>0</Notes>
  <HiddenSlides>0</HiddenSlides>
  <MMClips>1</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PC</cp:lastModifiedBy>
  <cp:revision>96</cp:revision>
  <dcterms:created xsi:type="dcterms:W3CDTF">2021-11-18T13:35:57Z</dcterms:created>
  <dcterms:modified xsi:type="dcterms:W3CDTF">2022-01-21T23:51:37Z</dcterms:modified>
</cp:coreProperties>
</file>