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51" r:id="rId6"/>
    <p:sldMasterId id="2147483763" r:id="rId7"/>
    <p:sldMasterId id="2147483848" r:id="rId8"/>
    <p:sldMasterId id="2147483866" r:id="rId9"/>
    <p:sldMasterId id="2147483884" r:id="rId10"/>
    <p:sldMasterId id="2147483902" r:id="rId11"/>
    <p:sldMasterId id="2147483920" r:id="rId12"/>
  </p:sldMasterIdLst>
  <p:notesMasterIdLst>
    <p:notesMasterId r:id="rId45"/>
  </p:notesMasterIdLst>
  <p:sldIdLst>
    <p:sldId id="256" r:id="rId13"/>
    <p:sldId id="441" r:id="rId14"/>
    <p:sldId id="435" r:id="rId15"/>
    <p:sldId id="448" r:id="rId16"/>
    <p:sldId id="447" r:id="rId17"/>
    <p:sldId id="449" r:id="rId18"/>
    <p:sldId id="450" r:id="rId19"/>
    <p:sldId id="451" r:id="rId20"/>
    <p:sldId id="452" r:id="rId21"/>
    <p:sldId id="436" r:id="rId22"/>
    <p:sldId id="453" r:id="rId23"/>
    <p:sldId id="455" r:id="rId24"/>
    <p:sldId id="454" r:id="rId25"/>
    <p:sldId id="456" r:id="rId26"/>
    <p:sldId id="457" r:id="rId27"/>
    <p:sldId id="458" r:id="rId28"/>
    <p:sldId id="459" r:id="rId29"/>
    <p:sldId id="460" r:id="rId30"/>
    <p:sldId id="461" r:id="rId31"/>
    <p:sldId id="462" r:id="rId32"/>
    <p:sldId id="463" r:id="rId33"/>
    <p:sldId id="464" r:id="rId34"/>
    <p:sldId id="465" r:id="rId35"/>
    <p:sldId id="439" r:id="rId36"/>
    <p:sldId id="466" r:id="rId37"/>
    <p:sldId id="468" r:id="rId38"/>
    <p:sldId id="467" r:id="rId39"/>
    <p:sldId id="429" r:id="rId40"/>
    <p:sldId id="430" r:id="rId41"/>
    <p:sldId id="432" r:id="rId42"/>
    <p:sldId id="431" r:id="rId43"/>
    <p:sldId id="43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8080"/>
    <a:srgbClr val="339966"/>
    <a:srgbClr val="F2F2F2"/>
    <a:srgbClr val="000000"/>
    <a:srgbClr val="009999"/>
    <a:srgbClr val="FFFFFF"/>
    <a:srgbClr val="FFCCFF"/>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123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8882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c6a01074ef_0_1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c6a01074ef_0_1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585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475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45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492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9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255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549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7619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279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3747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934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7206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05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9111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c6a01074ef_0_18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c6a01074ef_0_1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89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c6a01074ef_0_18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c6a01074ef_0_18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38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992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3343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402617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61322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c3325048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c33250489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latin typeface="#9Slide07 SVNStick A Round" panose="02000503000000000000" pitchFamily="2" charset="0"/>
            </a:endParaRPr>
          </a:p>
        </p:txBody>
      </p:sp>
    </p:spTree>
    <p:extLst>
      <p:ext uri="{BB962C8B-B14F-4D97-AF65-F5344CB8AC3E}">
        <p14:creationId xmlns:p14="http://schemas.microsoft.com/office/powerpoint/2010/main" val="337067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664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230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953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52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779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198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C926E5-87AB-455D-99E9-B84C5F34E47F}"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926E5-87AB-455D-99E9-B84C5F34E47F}"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3238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4615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903520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155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06287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8597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20944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7184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598407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8438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926E5-87AB-455D-99E9-B84C5F34E47F}"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94299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00120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33375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542670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83747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47036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13902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18979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85162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4647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9044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94039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25645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773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98625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25076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423314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8246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7694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5661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2/9/2025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9968790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1147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532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716282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0155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878548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25117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685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912001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27286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83365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46329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02295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11595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15834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8439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926E5-87AB-455D-99E9-B84C5F34E47F}"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2/9/2025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2/9/2025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2/9/2025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2/9/2025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678256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62930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991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926E5-87AB-455D-99E9-B84C5F34E47F}"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18494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964839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59708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64009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89922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1779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193277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21836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75218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6251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926E5-87AB-455D-99E9-B84C5F34E47F}"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53489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3416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43751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13662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609781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739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04001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7526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25485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405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926E5-87AB-455D-99E9-B84C5F34E47F}"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03203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1107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64007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00800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1947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3480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406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812207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13774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56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41664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8701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8315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09796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0489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991761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4321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99354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16621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6701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607507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44200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68524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08434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33407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905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4012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842050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80843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978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298071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471616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91644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889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1363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08312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58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769398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80502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7611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997467606"/>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1574913124"/>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535846999"/>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CD933F-DB83-42DE-AA03-D5EF6BC86FFB}" type="datetimeFigureOut">
              <a:rPr lang="en-US" smtClean="0">
                <a:solidFill>
                  <a:prstClr val="black">
                    <a:tint val="75000"/>
                  </a:prstClr>
                </a:solidFill>
              </a:rPr>
              <a:pPr>
                <a:defRPr/>
              </a:pPr>
              <a:t>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DF3C2EF-5DB9-4B79-9341-799FBB21EA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08912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672830163"/>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 id="2147483772" r:id="rId8"/>
    <p:sldLayoutId id="2147483774" r:id="rId9"/>
    <p:sldLayoutId id="2147483776" r:id="rId10"/>
    <p:sldLayoutId id="2147483777" r:id="rId11"/>
    <p:sldLayoutId id="2147483778" r:id="rId12"/>
    <p:sldLayoutId id="21474837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15991498"/>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05921339"/>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1.jpeg"/><Relationship Id="rId5" Type="http://schemas.openxmlformats.org/officeDocument/2006/relationships/image" Target="../media/image33.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2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20.jpeg"/><Relationship Id="rId5" Type="http://schemas.openxmlformats.org/officeDocument/2006/relationships/image" Target="../media/image16.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gif"/><Relationship Id="rId3" Type="http://schemas.openxmlformats.org/officeDocument/2006/relationships/slideLayout" Target="../slideLayouts/slideLayout38.xml"/><Relationship Id="rId7" Type="http://schemas.openxmlformats.org/officeDocument/2006/relationships/image" Target="../media/image53.png"/><Relationship Id="rId12" Type="http://schemas.openxmlformats.org/officeDocument/2006/relationships/image" Target="../media/image58.gif"/><Relationship Id="rId17" Type="http://schemas.openxmlformats.org/officeDocument/2006/relationships/image" Target="../media/image63.gif"/><Relationship Id="rId2" Type="http://schemas.openxmlformats.org/officeDocument/2006/relationships/audio" Target="../media/media1.mp3"/><Relationship Id="rId16" Type="http://schemas.openxmlformats.org/officeDocument/2006/relationships/image" Target="../media/image62.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gif"/><Relationship Id="rId10" Type="http://schemas.openxmlformats.org/officeDocument/2006/relationships/image" Target="../media/image56.png"/><Relationship Id="rId4" Type="http://schemas.openxmlformats.org/officeDocument/2006/relationships/notesSlide" Target="../notesSlides/notesSlide28.xml"/><Relationship Id="rId9" Type="http://schemas.openxmlformats.org/officeDocument/2006/relationships/image" Target="../media/image55.png"/><Relationship Id="rId14" Type="http://schemas.openxmlformats.org/officeDocument/2006/relationships/image" Target="../media/image60.gif"/></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5.png"/><Relationship Id="rId18" Type="http://schemas.openxmlformats.org/officeDocument/2006/relationships/image" Target="../media/image66.png"/><Relationship Id="rId26" Type="http://schemas.openxmlformats.org/officeDocument/2006/relationships/image" Target="../media/image73.png"/><Relationship Id="rId3" Type="http://schemas.openxmlformats.org/officeDocument/2006/relationships/slideLayout" Target="../slideLayouts/slideLayout38.xml"/><Relationship Id="rId21" Type="http://schemas.openxmlformats.org/officeDocument/2006/relationships/image" Target="../media/image68.gif"/><Relationship Id="rId7" Type="http://schemas.openxmlformats.org/officeDocument/2006/relationships/audio" Target="../media/audio3.wav"/><Relationship Id="rId12" Type="http://schemas.openxmlformats.org/officeDocument/2006/relationships/image" Target="../media/image60.gif"/><Relationship Id="rId17" Type="http://schemas.openxmlformats.org/officeDocument/2006/relationships/image" Target="../media/image54.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53.png"/><Relationship Id="rId20" Type="http://schemas.openxmlformats.org/officeDocument/2006/relationships/image" Target="../media/image67.gif"/><Relationship Id="rId29" Type="http://schemas.openxmlformats.org/officeDocument/2006/relationships/image" Target="../media/image75.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51.png"/><Relationship Id="rId24" Type="http://schemas.openxmlformats.org/officeDocument/2006/relationships/image" Target="../media/image71.png"/><Relationship Id="rId5" Type="http://schemas.openxmlformats.org/officeDocument/2006/relationships/audio" Target="../media/audio1.wav"/><Relationship Id="rId15" Type="http://schemas.openxmlformats.org/officeDocument/2006/relationships/image" Target="../media/image52.png"/><Relationship Id="rId23" Type="http://schemas.openxmlformats.org/officeDocument/2006/relationships/image" Target="../media/image70.png"/><Relationship Id="rId28" Type="http://schemas.openxmlformats.org/officeDocument/2006/relationships/image" Target="../media/image55.png"/><Relationship Id="rId10" Type="http://schemas.openxmlformats.org/officeDocument/2006/relationships/audio" Target="../media/audio6.wav"/><Relationship Id="rId19" Type="http://schemas.openxmlformats.org/officeDocument/2006/relationships/image" Target="../media/image57.png"/><Relationship Id="rId4" Type="http://schemas.openxmlformats.org/officeDocument/2006/relationships/notesSlide" Target="../notesSlides/notesSlide29.xml"/><Relationship Id="rId9" Type="http://schemas.openxmlformats.org/officeDocument/2006/relationships/audio" Target="../media/audio5.wav"/><Relationship Id="rId14" Type="http://schemas.openxmlformats.org/officeDocument/2006/relationships/image" Target="../media/image56.png"/><Relationship Id="rId22" Type="http://schemas.openxmlformats.org/officeDocument/2006/relationships/image" Target="../media/image69.gif"/><Relationship Id="rId27"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6.png"/><Relationship Id="rId18" Type="http://schemas.openxmlformats.org/officeDocument/2006/relationships/image" Target="../media/image57.png"/><Relationship Id="rId26" Type="http://schemas.openxmlformats.org/officeDocument/2006/relationships/image" Target="../media/image74.png"/><Relationship Id="rId3" Type="http://schemas.openxmlformats.org/officeDocument/2006/relationships/slideLayout" Target="../slideLayouts/slideLayout38.xml"/><Relationship Id="rId21" Type="http://schemas.openxmlformats.org/officeDocument/2006/relationships/image" Target="../media/image69.gif"/><Relationship Id="rId7" Type="http://schemas.openxmlformats.org/officeDocument/2006/relationships/audio" Target="../media/audio4.wav"/><Relationship Id="rId12" Type="http://schemas.openxmlformats.org/officeDocument/2006/relationships/image" Target="../media/image65.png"/><Relationship Id="rId17" Type="http://schemas.openxmlformats.org/officeDocument/2006/relationships/image" Target="../media/image66.png"/><Relationship Id="rId25" Type="http://schemas.openxmlformats.org/officeDocument/2006/relationships/image" Target="../media/image73.png"/><Relationship Id="rId2" Type="http://schemas.microsoft.com/office/2007/relationships/media" Target="../media/media2.mp3"/><Relationship Id="rId16" Type="http://schemas.openxmlformats.org/officeDocument/2006/relationships/image" Target="../media/image54.png"/><Relationship Id="rId20" Type="http://schemas.openxmlformats.org/officeDocument/2006/relationships/image" Target="../media/image6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0.gif"/><Relationship Id="rId24" Type="http://schemas.openxmlformats.org/officeDocument/2006/relationships/image" Target="../media/image72.png"/><Relationship Id="rId5" Type="http://schemas.openxmlformats.org/officeDocument/2006/relationships/audio" Target="../media/audio2.wav"/><Relationship Id="rId15" Type="http://schemas.openxmlformats.org/officeDocument/2006/relationships/image" Target="../media/image77.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51.png"/><Relationship Id="rId19"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6.png"/><Relationship Id="rId22" Type="http://schemas.openxmlformats.org/officeDocument/2006/relationships/image" Target="../media/image70.png"/><Relationship Id="rId27"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6.png"/><Relationship Id="rId18" Type="http://schemas.openxmlformats.org/officeDocument/2006/relationships/image" Target="../media/image70.png"/><Relationship Id="rId26" Type="http://schemas.openxmlformats.org/officeDocument/2006/relationships/image" Target="../media/image79.png"/><Relationship Id="rId3" Type="http://schemas.openxmlformats.org/officeDocument/2006/relationships/slideLayout" Target="../slideLayouts/slideLayout38.xml"/><Relationship Id="rId21" Type="http://schemas.openxmlformats.org/officeDocument/2006/relationships/image" Target="../media/image73.png"/><Relationship Id="rId7" Type="http://schemas.openxmlformats.org/officeDocument/2006/relationships/audio" Target="../media/audio4.wav"/><Relationship Id="rId12" Type="http://schemas.openxmlformats.org/officeDocument/2006/relationships/image" Target="../media/image65.png"/><Relationship Id="rId17" Type="http://schemas.openxmlformats.org/officeDocument/2006/relationships/image" Target="../media/image69.gif"/><Relationship Id="rId25" Type="http://schemas.openxmlformats.org/officeDocument/2006/relationships/image" Target="../media/image53.png"/><Relationship Id="rId2" Type="http://schemas.microsoft.com/office/2007/relationships/media" Target="../media/media2.mp3"/><Relationship Id="rId16" Type="http://schemas.openxmlformats.org/officeDocument/2006/relationships/image" Target="../media/image68.gif"/><Relationship Id="rId20" Type="http://schemas.openxmlformats.org/officeDocument/2006/relationships/image" Target="../media/image7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0.gif"/><Relationship Id="rId24" Type="http://schemas.openxmlformats.org/officeDocument/2006/relationships/image" Target="../media/image52.png"/><Relationship Id="rId5" Type="http://schemas.openxmlformats.org/officeDocument/2006/relationships/audio" Target="../media/audio2.wav"/><Relationship Id="rId15" Type="http://schemas.openxmlformats.org/officeDocument/2006/relationships/image" Target="../media/image67.gif"/><Relationship Id="rId23" Type="http://schemas.openxmlformats.org/officeDocument/2006/relationships/image" Target="../media/image77.png"/><Relationship Id="rId28" Type="http://schemas.openxmlformats.org/officeDocument/2006/relationships/image" Target="../media/image75.png"/><Relationship Id="rId10" Type="http://schemas.openxmlformats.org/officeDocument/2006/relationships/image" Target="../media/image51.png"/><Relationship Id="rId19" Type="http://schemas.openxmlformats.org/officeDocument/2006/relationships/image" Target="../media/image7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7.png"/><Relationship Id="rId22" Type="http://schemas.openxmlformats.org/officeDocument/2006/relationships/image" Target="../media/image74.png"/><Relationship Id="rId27"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6.png"/><Relationship Id="rId18" Type="http://schemas.openxmlformats.org/officeDocument/2006/relationships/image" Target="../media/image57.png"/><Relationship Id="rId26" Type="http://schemas.openxmlformats.org/officeDocument/2006/relationships/image" Target="../media/image74.png"/><Relationship Id="rId3" Type="http://schemas.openxmlformats.org/officeDocument/2006/relationships/slideLayout" Target="../slideLayouts/slideLayout38.xml"/><Relationship Id="rId21" Type="http://schemas.openxmlformats.org/officeDocument/2006/relationships/image" Target="../media/image69.gif"/><Relationship Id="rId7" Type="http://schemas.openxmlformats.org/officeDocument/2006/relationships/audio" Target="../media/audio4.wav"/><Relationship Id="rId12" Type="http://schemas.openxmlformats.org/officeDocument/2006/relationships/image" Target="../media/image65.png"/><Relationship Id="rId17" Type="http://schemas.openxmlformats.org/officeDocument/2006/relationships/image" Target="../media/image66.png"/><Relationship Id="rId25" Type="http://schemas.openxmlformats.org/officeDocument/2006/relationships/image" Target="../media/image73.png"/><Relationship Id="rId2" Type="http://schemas.microsoft.com/office/2007/relationships/media" Target="../media/media2.mp3"/><Relationship Id="rId16" Type="http://schemas.openxmlformats.org/officeDocument/2006/relationships/image" Target="../media/image54.png"/><Relationship Id="rId20" Type="http://schemas.openxmlformats.org/officeDocument/2006/relationships/image" Target="../media/image6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60.gif"/><Relationship Id="rId24" Type="http://schemas.openxmlformats.org/officeDocument/2006/relationships/image" Target="../media/image72.png"/><Relationship Id="rId5" Type="http://schemas.openxmlformats.org/officeDocument/2006/relationships/audio" Target="../media/audio2.wav"/><Relationship Id="rId15" Type="http://schemas.openxmlformats.org/officeDocument/2006/relationships/image" Target="../media/image77.png"/><Relationship Id="rId23" Type="http://schemas.openxmlformats.org/officeDocument/2006/relationships/image" Target="../media/image71.png"/><Relationship Id="rId28" Type="http://schemas.openxmlformats.org/officeDocument/2006/relationships/image" Target="../media/image75.png"/><Relationship Id="rId10" Type="http://schemas.openxmlformats.org/officeDocument/2006/relationships/image" Target="../media/image51.png"/><Relationship Id="rId19"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2.png"/><Relationship Id="rId22" Type="http://schemas.openxmlformats.org/officeDocument/2006/relationships/image" Target="../media/image70.png"/><Relationship Id="rId27"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20.jpeg"/><Relationship Id="rId11" Type="http://schemas.openxmlformats.org/officeDocument/2006/relationships/image" Target="../media/image24.gif"/><Relationship Id="rId5" Type="http://schemas.openxmlformats.org/officeDocument/2006/relationships/image" Target="../media/image19.jpeg"/><Relationship Id="rId10" Type="http://schemas.openxmlformats.org/officeDocument/2006/relationships/image" Target="../media/image23.gif"/><Relationship Id="rId4" Type="http://schemas.openxmlformats.org/officeDocument/2006/relationships/image" Target="../media/image18.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1.jpeg"/><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16.jpeg"/><Relationship Id="rId11" Type="http://schemas.openxmlformats.org/officeDocument/2006/relationships/image" Target="../media/image19.jpeg"/><Relationship Id="rId5" Type="http://schemas.openxmlformats.org/officeDocument/2006/relationships/image" Target="../media/image17.jpeg"/><Relationship Id="rId10" Type="http://schemas.openxmlformats.org/officeDocument/2006/relationships/image" Target="../media/image24.gif"/><Relationship Id="rId4" Type="http://schemas.openxmlformats.org/officeDocument/2006/relationships/image" Target="../media/image18.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27297" y="638550"/>
          <a:ext cx="7430604" cy="56346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gridCol w="619217">
                  <a:extLst>
                    <a:ext uri="{9D8B030D-6E8A-4147-A177-3AD203B41FA5}">
                      <a16:colId xmlns:a16="http://schemas.microsoft.com/office/drawing/2014/main" val="20011"/>
                    </a:ext>
                  </a:extLst>
                </a:gridCol>
              </a:tblGrid>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0"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626075">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7" name="Table 6"/>
          <p:cNvGraphicFramePr>
            <a:graphicFrameLocks noGrp="1"/>
          </p:cNvGraphicFramePr>
          <p:nvPr/>
        </p:nvGraphicFramePr>
        <p:xfrm>
          <a:off x="3766132" y="619110"/>
          <a:ext cx="4324926" cy="629764"/>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09624">
                  <a:extLst>
                    <a:ext uri="{9D8B030D-6E8A-4147-A177-3AD203B41FA5}">
                      <a16:colId xmlns:a16="http://schemas.microsoft.com/office/drawing/2014/main" val="20006"/>
                    </a:ext>
                  </a:extLst>
                </a:gridCol>
              </a:tblGrid>
              <a:tr h="629764">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2602060" y="-88776"/>
            <a:ext cx="6046848" cy="707886"/>
          </a:xfrm>
          <a:prstGeom prst="rect">
            <a:avLst/>
          </a:prstGeom>
        </p:spPr>
        <p:txBody>
          <a:bodyPr wrap="none">
            <a:spAutoFit/>
          </a:bodyPr>
          <a:lstStyle/>
          <a:p>
            <a:pPr>
              <a:defRPr/>
            </a:pP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graphicFrame>
        <p:nvGraphicFramePr>
          <p:cNvPr id="9" name="Table 8"/>
          <p:cNvGraphicFramePr>
            <a:graphicFrameLocks noGrp="1"/>
          </p:cNvGraphicFramePr>
          <p:nvPr/>
        </p:nvGraphicFramePr>
        <p:xfrm>
          <a:off x="5003799" y="1256289"/>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2020452" y="584989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Nhân vật tượng trưng cho sức mạnh chế ngự thiên tai?</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1884326" y="5993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Nhân vật có tài hô mưa, gọi gió</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833274" y="597009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pt-BR" sz="2800" dirty="0">
                <a:solidFill>
                  <a:srgbClr val="5F5F5F">
                    <a:lumMod val="50000"/>
                  </a:srgbClr>
                </a:solidFill>
                <a:latin typeface="Times New Roman" panose="02020603050405020304" pitchFamily="18" charset="0"/>
                <a:ea typeface="Times New Roman" panose="02020603050405020304" pitchFamily="18" charset="0"/>
              </a:rPr>
              <a:t>Tên chung chỉ người giúp vua Hùng trông coi việc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946660" y="6382135"/>
            <a:ext cx="8742884" cy="452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Bà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mẹ</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có</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tài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sinh</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nở</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lạ</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thường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nvGraphicFramePr>
        <p:xfrm>
          <a:off x="4384961" y="2530764"/>
          <a:ext cx="2476868" cy="58372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tblGrid>
              <a:tr h="58372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Â</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a16="http://schemas.microsoft.com/office/drawing/2014/main" val="10000"/>
                  </a:ext>
                </a:extLst>
              </a:tr>
            </a:tbl>
          </a:graphicData>
        </a:graphic>
      </p:graphicFrame>
      <p:sp>
        <p:nvSpPr>
          <p:cNvPr id="15" name="Rectangle 14"/>
          <p:cNvSpPr/>
          <p:nvPr/>
        </p:nvSpPr>
        <p:spPr>
          <a:xfrm>
            <a:off x="2002971" y="599333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it-IT"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3766127" y="3126526"/>
          <a:ext cx="4334519"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17" name="Rectangle 16"/>
          <p:cNvSpPr/>
          <p:nvPr/>
        </p:nvSpPr>
        <p:spPr>
          <a:xfrm>
            <a:off x="2006867" y="586949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được</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nhà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vua</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sai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tìm</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pt-BR" sz="2800" dirty="0">
                <a:solidFill>
                  <a:srgbClr val="5F5F5F">
                    <a:lumMod val="50000"/>
                  </a:srgbClr>
                </a:solidFill>
                <a:latin typeface="Times New Roman" panose="02020603050405020304" pitchFamily="18" charset="0"/>
                <a:ea typeface="Times New Roman" panose="02020603050405020304" pitchFamily="18" charset="0"/>
              </a:rPr>
              <a:t> tài giỏi cứu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nvGraphicFramePr>
        <p:xfrm>
          <a:off x="5622636" y="3744004"/>
          <a:ext cx="3096085"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tblGrid>
              <a:tr h="626075">
                <a:tc>
                  <a:txBody>
                    <a:bodyPr/>
                    <a:lstStyle/>
                    <a:p>
                      <a:pPr marL="0" marR="0" algn="just">
                        <a:lnSpc>
                          <a:spcPts val="2000"/>
                        </a:lnSpc>
                        <a:spcBef>
                          <a:spcPts val="0"/>
                        </a:spcBef>
                        <a:spcAft>
                          <a:spcPts val="0"/>
                        </a:spcAft>
                      </a:pPr>
                      <a:r>
                        <a:rPr lang="nb-NO" sz="2800" b="1" i="1"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5003800" y="1878673"/>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Ạ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Ầ</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0" name="Rectangle 19"/>
          <p:cNvSpPr/>
          <p:nvPr/>
        </p:nvSpPr>
        <p:spPr>
          <a:xfrm>
            <a:off x="2033911" y="599431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làm ra bánh chưng, bánh giầy</a:t>
            </a:r>
            <a:r>
              <a:rPr lang="it-IT" sz="2800" dirty="0">
                <a:solidFill>
                  <a:srgbClr val="5F5F5F">
                    <a:lumMod val="50000"/>
                  </a:srgbClr>
                </a:solidFill>
                <a:latin typeface="Times New Roman" panose="02020603050405020304" pitchFamily="18" charset="0"/>
                <a:ea typeface="Times New Roman" panose="02020603050405020304" pitchFamily="18" charset="0"/>
              </a:rPr>
              <a:t>?                 </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nvGraphicFramePr>
        <p:xfrm>
          <a:off x="5003801" y="4382530"/>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856170" y="5965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Con trai thần Long Nữ</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3" name="Table 22"/>
          <p:cNvGraphicFramePr>
            <a:graphicFrameLocks noGrp="1"/>
          </p:cNvGraphicFramePr>
          <p:nvPr/>
        </p:nvGraphicFramePr>
        <p:xfrm>
          <a:off x="2528455" y="5019536"/>
          <a:ext cx="6811387"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Â </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1900551" y="589412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được vua phong là Phù Đổng thiên Vương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5" name="Table 24"/>
          <p:cNvGraphicFramePr>
            <a:graphicFrameLocks noGrp="1"/>
          </p:cNvGraphicFramePr>
          <p:nvPr/>
        </p:nvGraphicFramePr>
        <p:xfrm>
          <a:off x="2508736" y="5641722"/>
          <a:ext cx="6831110" cy="626075"/>
        </p:xfrm>
        <a:graphic>
          <a:graphicData uri="http://schemas.openxmlformats.org/drawingml/2006/table">
            <a:tbl>
              <a:tblPr firstRow="1" firstCol="1" lastRow="1" lastCol="1" bandRow="1" bandCol="1"/>
              <a:tblGrid>
                <a:gridCol w="621010">
                  <a:extLst>
                    <a:ext uri="{9D8B030D-6E8A-4147-A177-3AD203B41FA5}">
                      <a16:colId xmlns:a16="http://schemas.microsoft.com/office/drawing/2014/main" val="20000"/>
                    </a:ext>
                  </a:extLst>
                </a:gridCol>
                <a:gridCol w="621010">
                  <a:extLst>
                    <a:ext uri="{9D8B030D-6E8A-4147-A177-3AD203B41FA5}">
                      <a16:colId xmlns:a16="http://schemas.microsoft.com/office/drawing/2014/main" val="20001"/>
                    </a:ext>
                  </a:extLst>
                </a:gridCol>
                <a:gridCol w="621010">
                  <a:extLst>
                    <a:ext uri="{9D8B030D-6E8A-4147-A177-3AD203B41FA5}">
                      <a16:colId xmlns:a16="http://schemas.microsoft.com/office/drawing/2014/main" val="20002"/>
                    </a:ext>
                  </a:extLst>
                </a:gridCol>
                <a:gridCol w="621010">
                  <a:extLst>
                    <a:ext uri="{9D8B030D-6E8A-4147-A177-3AD203B41FA5}">
                      <a16:colId xmlns:a16="http://schemas.microsoft.com/office/drawing/2014/main" val="20003"/>
                    </a:ext>
                  </a:extLst>
                </a:gridCol>
                <a:gridCol w="621010">
                  <a:extLst>
                    <a:ext uri="{9D8B030D-6E8A-4147-A177-3AD203B41FA5}">
                      <a16:colId xmlns:a16="http://schemas.microsoft.com/office/drawing/2014/main" val="20004"/>
                    </a:ext>
                  </a:extLst>
                </a:gridCol>
                <a:gridCol w="621010">
                  <a:extLst>
                    <a:ext uri="{9D8B030D-6E8A-4147-A177-3AD203B41FA5}">
                      <a16:colId xmlns:a16="http://schemas.microsoft.com/office/drawing/2014/main" val="20005"/>
                    </a:ext>
                  </a:extLst>
                </a:gridCol>
                <a:gridCol w="621010">
                  <a:extLst>
                    <a:ext uri="{9D8B030D-6E8A-4147-A177-3AD203B41FA5}">
                      <a16:colId xmlns:a16="http://schemas.microsoft.com/office/drawing/2014/main" val="20006"/>
                    </a:ext>
                  </a:extLst>
                </a:gridCol>
                <a:gridCol w="621010">
                  <a:extLst>
                    <a:ext uri="{9D8B030D-6E8A-4147-A177-3AD203B41FA5}">
                      <a16:colId xmlns:a16="http://schemas.microsoft.com/office/drawing/2014/main" val="20007"/>
                    </a:ext>
                  </a:extLst>
                </a:gridCol>
                <a:gridCol w="621010">
                  <a:extLst>
                    <a:ext uri="{9D8B030D-6E8A-4147-A177-3AD203B41FA5}">
                      <a16:colId xmlns:a16="http://schemas.microsoft.com/office/drawing/2014/main" val="20008"/>
                    </a:ext>
                  </a:extLst>
                </a:gridCol>
                <a:gridCol w="621010">
                  <a:extLst>
                    <a:ext uri="{9D8B030D-6E8A-4147-A177-3AD203B41FA5}">
                      <a16:colId xmlns:a16="http://schemas.microsoft.com/office/drawing/2014/main" val="20009"/>
                    </a:ext>
                  </a:extLst>
                </a:gridCol>
                <a:gridCol w="621010">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Ó</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sp>
        <p:nvSpPr>
          <p:cNvPr id="26" name="Rectangle 25"/>
          <p:cNvSpPr/>
          <p:nvPr/>
        </p:nvSpPr>
        <p:spPr>
          <a:xfrm>
            <a:off x="5624945" y="61911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T</a:t>
            </a:r>
          </a:p>
        </p:txBody>
      </p:sp>
      <p:sp>
        <p:nvSpPr>
          <p:cNvPr id="27" name="Rectangle 26"/>
          <p:cNvSpPr/>
          <p:nvPr/>
        </p:nvSpPr>
        <p:spPr>
          <a:xfrm>
            <a:off x="5634495" y="125971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28" name="Rectangle 27"/>
          <p:cNvSpPr/>
          <p:nvPr/>
        </p:nvSpPr>
        <p:spPr>
          <a:xfrm>
            <a:off x="5624945" y="189245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Ạ</a:t>
            </a:r>
          </a:p>
        </p:txBody>
      </p:sp>
      <p:sp>
        <p:nvSpPr>
          <p:cNvPr id="29" name="Rectangle 28"/>
          <p:cNvSpPr/>
          <p:nvPr/>
        </p:nvSpPr>
        <p:spPr>
          <a:xfrm>
            <a:off x="5634495" y="252378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C</a:t>
            </a:r>
          </a:p>
        </p:txBody>
      </p:sp>
      <p:sp>
        <p:nvSpPr>
          <p:cNvPr id="30" name="Rectangle 29"/>
          <p:cNvSpPr/>
          <p:nvPr/>
        </p:nvSpPr>
        <p:spPr>
          <a:xfrm>
            <a:off x="5634495" y="312382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1" name="Rectangle 30"/>
          <p:cNvSpPr/>
          <p:nvPr/>
        </p:nvSpPr>
        <p:spPr>
          <a:xfrm>
            <a:off x="5634495" y="375105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S</a:t>
            </a:r>
          </a:p>
        </p:txBody>
      </p:sp>
      <p:sp>
        <p:nvSpPr>
          <p:cNvPr id="32" name="Rectangle 31"/>
          <p:cNvSpPr/>
          <p:nvPr/>
        </p:nvSpPr>
        <p:spPr>
          <a:xfrm>
            <a:off x="5637998" y="439731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A</a:t>
            </a:r>
          </a:p>
        </p:txBody>
      </p:sp>
      <p:sp>
        <p:nvSpPr>
          <p:cNvPr id="33" name="Rectangle 32"/>
          <p:cNvSpPr/>
          <p:nvPr/>
        </p:nvSpPr>
        <p:spPr>
          <a:xfrm>
            <a:off x="5638799" y="499430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N</a:t>
            </a:r>
          </a:p>
        </p:txBody>
      </p:sp>
      <p:sp>
        <p:nvSpPr>
          <p:cNvPr id="34" name="Rectangle 33"/>
          <p:cNvSpPr/>
          <p:nvPr/>
        </p:nvSpPr>
        <p:spPr>
          <a:xfrm>
            <a:off x="5638799" y="5618205"/>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5" name="Rectangle 34"/>
          <p:cNvSpPr/>
          <p:nvPr/>
        </p:nvSpPr>
        <p:spPr>
          <a:xfrm>
            <a:off x="1439534" y="571803"/>
            <a:ext cx="457200" cy="72820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1</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1439534" y="1203243"/>
            <a:ext cx="457200" cy="69681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2</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7" name="Rectangle 36"/>
          <p:cNvSpPr/>
          <p:nvPr/>
        </p:nvSpPr>
        <p:spPr>
          <a:xfrm>
            <a:off x="1439534" y="1771970"/>
            <a:ext cx="457200" cy="737532"/>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3</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439534" y="2415145"/>
            <a:ext cx="457200" cy="808648"/>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4</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9" name="Rectangle 38"/>
          <p:cNvSpPr/>
          <p:nvPr/>
        </p:nvSpPr>
        <p:spPr>
          <a:xfrm>
            <a:off x="1439534" y="3027965"/>
            <a:ext cx="457200" cy="688269"/>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5</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0" name="Rectangle 39"/>
          <p:cNvSpPr/>
          <p:nvPr/>
        </p:nvSpPr>
        <p:spPr>
          <a:xfrm>
            <a:off x="1458168" y="3711508"/>
            <a:ext cx="435544" cy="67302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6</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439534" y="4421218"/>
            <a:ext cx="457200" cy="58738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7</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2" name="Rectangle 41"/>
          <p:cNvSpPr/>
          <p:nvPr/>
        </p:nvSpPr>
        <p:spPr>
          <a:xfrm>
            <a:off x="1439534" y="5035242"/>
            <a:ext cx="457200" cy="546480"/>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8</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436512" y="5608507"/>
            <a:ext cx="457200" cy="59227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9</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8257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8">
                                            <p:txEl>
                                              <p:pRg st="0" end="0"/>
                                            </p:txEl>
                                          </p:spTgt>
                                        </p:tgtEl>
                                      </p:cBhvr>
                                      <p:to x="80000" y="100000"/>
                                    </p:animScale>
                                    <p:anim by="(#ppt_w*0.10)" calcmode="lin" valueType="num">
                                      <p:cBhvr>
                                        <p:cTn id="7" dur="250" autoRev="1" fill="hold">
                                          <p:stCondLst>
                                            <p:cond delay="0"/>
                                          </p:stCondLst>
                                        </p:cTn>
                                        <p:tgtEl>
                                          <p:spTgt spid="8">
                                            <p:txEl>
                                              <p:pRg st="0" end="0"/>
                                            </p:txEl>
                                          </p:spTgt>
                                        </p:tgtEl>
                                        <p:attrNameLst>
                                          <p:attrName>ppt_x</p:attrName>
                                        </p:attrNameLst>
                                      </p:cBhvr>
                                    </p:anim>
                                    <p:anim by="(-#ppt_w*0.10)" calcmode="lin" valueType="num">
                                      <p:cBhvr>
                                        <p:cTn id="8" dur="250" autoRev="1" fill="hold">
                                          <p:stCondLst>
                                            <p:cond delay="0"/>
                                          </p:stCondLst>
                                        </p:cTn>
                                        <p:tgtEl>
                                          <p:spTgt spid="8">
                                            <p:txEl>
                                              <p:pRg st="0" end="0"/>
                                            </p:txEl>
                                          </p:spTgt>
                                        </p:tgtEl>
                                        <p:attrNameLst>
                                          <p:attrName>ppt_y</p:attrName>
                                        </p:attrNameLst>
                                      </p:cBhvr>
                                    </p:anim>
                                    <p:animRot by="-480000">
                                      <p:cBhvr>
                                        <p:cTn id="9" dur="250" autoRev="1" fill="hold">
                                          <p:stCondLst>
                                            <p:cond delay="0"/>
                                          </p:stCondLst>
                                        </p:cTn>
                                        <p:tgtEl>
                                          <p:spTgt spid="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1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3)">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1" nodeType="clickEffect">
                                  <p:stCondLst>
                                    <p:cond delay="0"/>
                                  </p:stCondLst>
                                  <p:childTnLst>
                                    <p:anim calcmode="lin" valueType="num">
                                      <p:cBhvr>
                                        <p:cTn id="33" dur="500"/>
                                        <p:tgtEl>
                                          <p:spTgt spid="11"/>
                                        </p:tgtEl>
                                        <p:attrNameLst>
                                          <p:attrName>ppt_w</p:attrName>
                                        </p:attrNameLst>
                                      </p:cBhvr>
                                      <p:tavLst>
                                        <p:tav tm="0">
                                          <p:val>
                                            <p:strVal val="ppt_w"/>
                                          </p:val>
                                        </p:tav>
                                        <p:tav tm="100000">
                                          <p:val>
                                            <p:fltVal val="0"/>
                                          </p:val>
                                        </p:tav>
                                      </p:tavLst>
                                    </p:anim>
                                    <p:anim calcmode="lin" valueType="num">
                                      <p:cBhvr>
                                        <p:cTn id="34" dur="500"/>
                                        <p:tgtEl>
                                          <p:spTgt spid="11"/>
                                        </p:tgtEl>
                                        <p:attrNameLst>
                                          <p:attrName>ppt_h</p:attrName>
                                        </p:attrNameLst>
                                      </p:cBhvr>
                                      <p:tavLst>
                                        <p:tav tm="0">
                                          <p:val>
                                            <p:strVal val="ppt_h"/>
                                          </p:val>
                                        </p:tav>
                                        <p:tav tm="100000">
                                          <p:val>
                                            <p:strVal val="ppt_h"/>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175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17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out)">
                                      <p:cBhvr>
                                        <p:cTn id="70" dur="2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17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randombar(horizontal)">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175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strips(downLeft)">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arn(inVertical)">
                                      <p:cBhvr>
                                        <p:cTn id="105" dur="175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20"/>
                                        </p:tgtEl>
                                      </p:cBhvr>
                                    </p:animEffect>
                                    <p:set>
                                      <p:cBhvr>
                                        <p:cTn id="110" dur="1" fill="hold">
                                          <p:stCondLst>
                                            <p:cond delay="9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175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1000"/>
                                        <p:tgtEl>
                                          <p:spTgt spid="22"/>
                                        </p:tgtEl>
                                      </p:cBhvr>
                                    </p:animEffect>
                                    <p:set>
                                      <p:cBhvr>
                                        <p:cTn id="125" dur="1" fill="hold">
                                          <p:stCondLst>
                                            <p:cond delay="999"/>
                                          </p:stCondLst>
                                        </p:cTn>
                                        <p:tgtEl>
                                          <p:spTgt spid="2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randombar(horizontal)">
                                      <p:cBhvr>
                                        <p:cTn id="130" dur="500"/>
                                        <p:tgtEl>
                                          <p:spTgt spid="2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arn(inVertical)">
                                      <p:cBhvr>
                                        <p:cTn id="135" dur="175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1000"/>
                                        <p:tgtEl>
                                          <p:spTgt spid="24"/>
                                        </p:tgtEl>
                                      </p:cBhvr>
                                    </p:animEffect>
                                    <p:set>
                                      <p:cBhvr>
                                        <p:cTn id="140" dur="1" fill="hold">
                                          <p:stCondLst>
                                            <p:cond delay="999"/>
                                          </p:stCondLst>
                                        </p:cTn>
                                        <p:tgtEl>
                                          <p:spTgt spid="2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circle(in)">
                                      <p:cBhvr>
                                        <p:cTn id="145" dur="2000"/>
                                        <p:tgtEl>
                                          <p:spTgt spid="25"/>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heel(1)">
                                      <p:cBhvr>
                                        <p:cTn id="150" dur="2000"/>
                                        <p:tgtEl>
                                          <p:spTgt spid="26"/>
                                        </p:tgtEl>
                                      </p:cBhvr>
                                    </p:animEffect>
                                  </p:childTnLst>
                                </p:cTn>
                              </p:par>
                              <p:par>
                                <p:cTn id="151" presetID="21" presetClass="entr" presetSubtype="1" fill="hold" grpId="0" nodeType="with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wheel(1)">
                                      <p:cBhvr>
                                        <p:cTn id="153" dur="2000"/>
                                        <p:tgtEl>
                                          <p:spTgt spid="27"/>
                                        </p:tgtEl>
                                      </p:cBhvr>
                                    </p:animEffect>
                                  </p:childTnLst>
                                </p:cTn>
                              </p:par>
                              <p:par>
                                <p:cTn id="154" presetID="21" presetClass="entr" presetSubtype="1" fill="hold" grpId="0" nodeType="with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wheel(1)">
                                      <p:cBhvr>
                                        <p:cTn id="156" dur="2000"/>
                                        <p:tgtEl>
                                          <p:spTgt spid="28"/>
                                        </p:tgtEl>
                                      </p:cBhvr>
                                    </p:animEffect>
                                  </p:childTnLst>
                                </p:cTn>
                              </p:par>
                              <p:par>
                                <p:cTn id="157" presetID="21" presetClass="entr" presetSubtype="1"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wheel(1)">
                                      <p:cBhvr>
                                        <p:cTn id="159" dur="2000"/>
                                        <p:tgtEl>
                                          <p:spTgt spid="29"/>
                                        </p:tgtEl>
                                      </p:cBhvr>
                                    </p:animEffect>
                                  </p:childTnLst>
                                </p:cTn>
                              </p:par>
                              <p:par>
                                <p:cTn id="160" presetID="21" presetClass="entr" presetSubtype="1"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wheel(1)">
                                      <p:cBhvr>
                                        <p:cTn id="162" dur="2000"/>
                                        <p:tgtEl>
                                          <p:spTgt spid="30"/>
                                        </p:tgtEl>
                                      </p:cBhvr>
                                    </p:animEffect>
                                  </p:childTnLst>
                                </p:cTn>
                              </p:par>
                              <p:par>
                                <p:cTn id="163" presetID="21" presetClass="entr" presetSubtype="1"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wheel(1)">
                                      <p:cBhvr>
                                        <p:cTn id="165" dur="2000"/>
                                        <p:tgtEl>
                                          <p:spTgt spid="31"/>
                                        </p:tgtEl>
                                      </p:cBhvr>
                                    </p:animEffect>
                                  </p:childTnLst>
                                </p:cTn>
                              </p:par>
                              <p:par>
                                <p:cTn id="166" presetID="21" presetClass="entr" presetSubtype="1"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wheel(1)">
                                      <p:cBhvr>
                                        <p:cTn id="168" dur="2000"/>
                                        <p:tgtEl>
                                          <p:spTgt spid="32"/>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wheel(1)">
                                      <p:cBhvr>
                                        <p:cTn id="171" dur="2000"/>
                                        <p:tgtEl>
                                          <p:spTgt spid="33"/>
                                        </p:tgtEl>
                                      </p:cBhvr>
                                    </p:animEffect>
                                  </p:childTnLst>
                                </p:cTn>
                              </p:par>
                              <p:par>
                                <p:cTn id="172" presetID="21" presetClass="entr" presetSubtype="1" fill="hold" grpId="0"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heel(1)">
                                      <p:cBhvr>
                                        <p:cTn id="17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70"/>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a:t>II.</a:t>
            </a:r>
            <a:endParaRPr dirty="0"/>
          </a:p>
        </p:txBody>
      </p:sp>
      <p:sp>
        <p:nvSpPr>
          <p:cNvPr id="8" name="Google Shape;1396;p63"/>
          <p:cNvSpPr/>
          <p:nvPr/>
        </p:nvSpPr>
        <p:spPr>
          <a:xfrm>
            <a:off x="5175586" y="3974411"/>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2227092" y="1678674"/>
            <a:ext cx="7741376" cy="3125337"/>
          </a:xfrm>
          <a:prstGeom prst="rect">
            <a:avLst/>
          </a:prstGeom>
        </p:spPr>
      </p:pic>
    </p:spTree>
    <p:extLst>
      <p:ext uri="{BB962C8B-B14F-4D97-AF65-F5344CB8AC3E}">
        <p14:creationId xmlns:p14="http://schemas.microsoft.com/office/powerpoint/2010/main" val="203037974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11" name="Rectangle 10"/>
          <p:cNvSpPr/>
          <p:nvPr/>
        </p:nvSpPr>
        <p:spPr>
          <a:xfrm>
            <a:off x="625695" y="1335432"/>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grpSp>
        <p:nvGrpSpPr>
          <p:cNvPr id="74" name="Group 73"/>
          <p:cNvGrpSpPr/>
          <p:nvPr/>
        </p:nvGrpSpPr>
        <p:grpSpPr>
          <a:xfrm>
            <a:off x="6609349" y="551528"/>
            <a:ext cx="3994960" cy="5909481"/>
            <a:chOff x="7455511" y="163778"/>
            <a:chExt cx="3994960" cy="5909481"/>
          </a:xfrm>
        </p:grpSpPr>
        <p:sp>
          <p:nvSpPr>
            <p:cNvPr id="12" name="Rectangle 11"/>
            <p:cNvSpPr/>
            <p:nvPr/>
          </p:nvSpPr>
          <p:spPr>
            <a:xfrm>
              <a:off x="7492620" y="163778"/>
              <a:ext cx="3957851" cy="59094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55511" y="862130"/>
              <a:ext cx="3994960" cy="917232"/>
            </a:xfrm>
            <a:prstGeom prst="rect">
              <a:avLst/>
            </a:prstGeom>
          </p:spPr>
        </p:pic>
        <p:sp>
          <p:nvSpPr>
            <p:cNvPr id="14" name="Rectangle 13"/>
            <p:cNvSpPr/>
            <p:nvPr/>
          </p:nvSpPr>
          <p:spPr>
            <a:xfrm>
              <a:off x="7916866" y="2904253"/>
              <a:ext cx="3533605" cy="446276"/>
            </a:xfrm>
            <a:prstGeom prst="rect">
              <a:avLst/>
            </a:prstGeom>
          </p:spPr>
          <p:txBody>
            <a:bodyPr wrap="square">
              <a:spAutoFit/>
            </a:bodyPr>
            <a:lstStyle/>
            <a:p>
              <a:pPr marR="30480">
                <a:lnSpc>
                  <a:spcPct val="115000"/>
                </a:lnSpc>
                <a:buClr>
                  <a:srgbClr val="000000"/>
                </a:buClr>
                <a:defRPr/>
              </a:pPr>
              <a:r>
                <a:rPr lang="en-US" sz="2000" b="1" kern="0" dirty="0">
                  <a:solidFill>
                    <a:schemeClr val="bg1">
                      <a:lumMod val="10000"/>
                    </a:schemeClr>
                  </a:solidFill>
                  <a:latin typeface="Times New Roman"/>
                  <a:ea typeface="Times New Roman"/>
                  <a:cs typeface="Times New Roman"/>
                  <a:sym typeface="Times New Roman"/>
                </a:rPr>
                <a:t>a. </a:t>
              </a:r>
              <a:r>
                <a:rPr lang="en-US" sz="2000" b="1" kern="0" dirty="0" err="1">
                  <a:solidFill>
                    <a:schemeClr val="bg1">
                      <a:lumMod val="10000"/>
                    </a:schemeClr>
                  </a:solidFill>
                  <a:latin typeface="Times New Roman"/>
                  <a:ea typeface="Times New Roman"/>
                  <a:cs typeface="Times New Roman"/>
                  <a:sym typeface="Times New Roman"/>
                </a:rPr>
                <a:t>Sự</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ra</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đời</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của</a:t>
              </a:r>
              <a:r>
                <a:rPr lang="en-US" sz="2000" b="1" kern="0" dirty="0">
                  <a:solidFill>
                    <a:schemeClr val="bg1">
                      <a:lumMod val="10000"/>
                    </a:schemeClr>
                  </a:solidFill>
                  <a:latin typeface="Times New Roman"/>
                  <a:ea typeface="Times New Roman"/>
                  <a:cs typeface="Times New Roman"/>
                  <a:sym typeface="Times New Roman"/>
                </a:rPr>
                <a:t> </a:t>
              </a:r>
              <a:r>
                <a:rPr lang="vi-VN" sz="2000" b="1" kern="0" dirty="0">
                  <a:solidFill>
                    <a:schemeClr val="bg1">
                      <a:lumMod val="10000"/>
                    </a:schemeClr>
                  </a:solidFill>
                  <a:latin typeface="Times New Roman"/>
                  <a:ea typeface="Times New Roman"/>
                  <a:cs typeface="Times New Roman"/>
                  <a:sym typeface="Times New Roman"/>
                </a:rPr>
                <a:t>Thạch Sanh</a:t>
              </a:r>
              <a:endParaRPr lang="en-US" sz="2000" kern="0" dirty="0">
                <a:solidFill>
                  <a:schemeClr val="bg1">
                    <a:lumMod val="10000"/>
                  </a:schemeClr>
                </a:solidFill>
                <a:latin typeface="Times New Roman"/>
                <a:ea typeface="Times New Roman"/>
                <a:cs typeface="Times New Roman"/>
                <a:sym typeface="Times New Roman"/>
              </a:endParaRPr>
            </a:p>
          </p:txBody>
        </p:sp>
        <p:pic>
          <p:nvPicPr>
            <p:cNvPr id="15" name="Picture 14"/>
            <p:cNvPicPr>
              <a:picLocks noChangeAspect="1"/>
            </p:cNvPicPr>
            <p:nvPr/>
          </p:nvPicPr>
          <p:blipFill>
            <a:blip r:embed="rId4"/>
            <a:stretch>
              <a:fillRect/>
            </a:stretch>
          </p:blipFill>
          <p:spPr>
            <a:xfrm>
              <a:off x="7791568" y="1748716"/>
              <a:ext cx="995122" cy="973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9440" y="1748716"/>
              <a:ext cx="996286" cy="970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476" y="1734986"/>
              <a:ext cx="995069" cy="984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7609208" y="289816"/>
              <a:ext cx="3724674" cy="446276"/>
            </a:xfrm>
            <a:prstGeom prst="rect">
              <a:avLst/>
            </a:prstGeom>
          </p:spPr>
          <p:txBody>
            <a:bodyPr wrap="square">
              <a:spAutoFit/>
            </a:bodyPr>
            <a:lstStyle/>
            <a:p>
              <a:pPr marR="30480">
                <a:lnSpc>
                  <a:spcPct val="115000"/>
                </a:lnSpc>
                <a:buClr>
                  <a:srgbClr val="000000"/>
                </a:buClr>
                <a:defRPr/>
              </a:pPr>
              <a:r>
                <a:rPr lang="en-US" sz="2000" b="1" kern="0" dirty="0" err="1">
                  <a:solidFill>
                    <a:schemeClr val="bg1">
                      <a:lumMod val="10000"/>
                    </a:schemeClr>
                  </a:solidFill>
                  <a:latin typeface="Times New Roman"/>
                  <a:ea typeface="Times New Roman"/>
                  <a:cs typeface="Times New Roman"/>
                  <a:sym typeface="Times New Roman"/>
                </a:rPr>
                <a:t>Nhóm</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Lớp</a:t>
              </a:r>
              <a:r>
                <a:rPr lang="en-US" sz="2000" b="1" kern="0" dirty="0">
                  <a:solidFill>
                    <a:schemeClr val="bg1">
                      <a:lumMod val="10000"/>
                    </a:schemeClr>
                  </a:solidFill>
                  <a:latin typeface="Times New Roman"/>
                  <a:ea typeface="Times New Roman"/>
                  <a:cs typeface="Times New Roman"/>
                  <a:sym typeface="Times New Roman"/>
                </a:rPr>
                <a:t>:………….</a:t>
              </a:r>
              <a:endParaRPr lang="en-US" sz="2000" kern="0" dirty="0">
                <a:solidFill>
                  <a:schemeClr val="bg1">
                    <a:lumMod val="10000"/>
                  </a:schemeClr>
                </a:solidFill>
                <a:latin typeface="Times New Roman"/>
                <a:ea typeface="Times New Roman"/>
                <a:cs typeface="Times New Roman"/>
                <a:sym typeface="Times New Roman"/>
              </a:endParaRPr>
            </a:p>
          </p:txBody>
        </p:sp>
        <p:grpSp>
          <p:nvGrpSpPr>
            <p:cNvPr id="19" name="Group 18"/>
            <p:cNvGrpSpPr/>
            <p:nvPr/>
          </p:nvGrpSpPr>
          <p:grpSpPr>
            <a:xfrm>
              <a:off x="7455511" y="238834"/>
              <a:ext cx="3994960" cy="1548463"/>
              <a:chOff x="0" y="4458414"/>
              <a:chExt cx="10428900" cy="2281456"/>
            </a:xfrm>
          </p:grpSpPr>
          <p:grpSp>
            <p:nvGrpSpPr>
              <p:cNvPr id="20" name="Google Shape;1907;p89"/>
              <p:cNvGrpSpPr/>
              <p:nvPr/>
            </p:nvGrpSpPr>
            <p:grpSpPr>
              <a:xfrm rot="16200000">
                <a:off x="1513530" y="2949023"/>
                <a:ext cx="2277317" cy="5304377"/>
                <a:chOff x="224725" y="566950"/>
                <a:chExt cx="1850875" cy="4311100"/>
              </a:xfrm>
            </p:grpSpPr>
            <p:sp>
              <p:nvSpPr>
                <p:cNvPr id="46"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1907;p89"/>
              <p:cNvGrpSpPr/>
              <p:nvPr/>
            </p:nvGrpSpPr>
            <p:grpSpPr>
              <a:xfrm rot="16200000">
                <a:off x="6638053" y="2944884"/>
                <a:ext cx="2277317" cy="5304377"/>
                <a:chOff x="224725" y="566950"/>
                <a:chExt cx="1850875" cy="4311100"/>
              </a:xfrm>
            </p:grpSpPr>
            <p:sp>
              <p:nvSpPr>
                <p:cNvPr id="22"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70" name="Google Shape;509;p46"/>
            <p:cNvPicPr preferRelativeResize="0"/>
            <p:nvPr/>
          </p:nvPicPr>
          <p:blipFill rotWithShape="1">
            <a:blip r:embed="rId7">
              <a:alphaModFix/>
              <a:duotone>
                <a:prstClr val="black"/>
                <a:schemeClr val="accent2">
                  <a:tint val="45000"/>
                  <a:satMod val="400000"/>
                </a:schemeClr>
              </a:duotone>
            </a:blip>
            <a:srcRect/>
            <a:stretch/>
          </p:blipFill>
          <p:spPr>
            <a:xfrm>
              <a:off x="7614524" y="3444570"/>
              <a:ext cx="3717361" cy="1236612"/>
            </a:xfrm>
            <a:prstGeom prst="rect">
              <a:avLst/>
            </a:prstGeom>
            <a:noFill/>
            <a:ln>
              <a:noFill/>
            </a:ln>
          </p:spPr>
        </p:pic>
        <p:pic>
          <p:nvPicPr>
            <p:cNvPr id="71" name="Google Shape;509;p46"/>
            <p:cNvPicPr preferRelativeResize="0"/>
            <p:nvPr/>
          </p:nvPicPr>
          <p:blipFill rotWithShape="1">
            <a:blip r:embed="rId7">
              <a:alphaModFix/>
              <a:duotone>
                <a:prstClr val="black"/>
                <a:srgbClr val="D9C3A5">
                  <a:tint val="50000"/>
                  <a:satMod val="180000"/>
                </a:srgbClr>
              </a:duotone>
            </a:blip>
            <a:srcRect/>
            <a:stretch/>
          </p:blipFill>
          <p:spPr>
            <a:xfrm>
              <a:off x="7614524" y="4664532"/>
              <a:ext cx="3717361" cy="1236612"/>
            </a:xfrm>
            <a:prstGeom prst="rect">
              <a:avLst/>
            </a:prstGeom>
            <a:noFill/>
            <a:ln>
              <a:noFill/>
            </a:ln>
          </p:spPr>
        </p:pic>
        <p:sp>
          <p:nvSpPr>
            <p:cNvPr id="72" name="Text Box 13"/>
            <p:cNvSpPr txBox="1">
              <a:spLocks noChangeArrowheads="1"/>
            </p:cNvSpPr>
            <p:nvPr/>
          </p:nvSpPr>
          <p:spPr bwMode="auto">
            <a:xfrm>
              <a:off x="8034804" y="3718464"/>
              <a:ext cx="3334190"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a:solidFill>
                    <a:schemeClr val="bg1">
                      <a:lumMod val="10000"/>
                    </a:schemeClr>
                  </a:solidFill>
                  <a:latin typeface="Times New Roman" panose="02020603050405020304" pitchFamily="18" charset="0"/>
                  <a:cs typeface="Times New Roman" panose="02020603050405020304" pitchFamily="18" charset="0"/>
                </a:rPr>
                <a:t>Bình</a:t>
              </a:r>
              <a:r>
                <a:rPr lang="en-US" altLang="en-US" dirty="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3" name="Text Box 15"/>
            <p:cNvSpPr txBox="1">
              <a:spLocks noChangeArrowheads="1"/>
            </p:cNvSpPr>
            <p:nvPr/>
          </p:nvSpPr>
          <p:spPr bwMode="auto">
            <a:xfrm>
              <a:off x="8034803" y="4955076"/>
              <a:ext cx="2291751"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a:solidFill>
                    <a:schemeClr val="bg1">
                      <a:lumMod val="10000"/>
                    </a:schemeClr>
                  </a:solidFill>
                  <a:latin typeface="Times New Roman" panose="02020603050405020304" pitchFamily="18" charset="0"/>
                  <a:cs typeface="Times New Roman" panose="02020603050405020304" pitchFamily="18" charset="0"/>
                </a:rPr>
                <a:t>Khác</a:t>
              </a:r>
              <a:r>
                <a:rPr lang="en-US" altLang="en-US" dirty="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75" name="Google Shape;195;p6"/>
          <p:cNvSpPr txBox="1"/>
          <p:nvPr/>
        </p:nvSpPr>
        <p:spPr>
          <a:xfrm>
            <a:off x="879173" y="2352127"/>
            <a:ext cx="6866939"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Hoạt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động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nhóm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theo</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bàn</a:t>
            </a:r>
            <a:endParaRPr lang="en-US" sz="32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Yêu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cầu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hoàn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thành</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PHT</a:t>
            </a:r>
          </a:p>
          <a:p>
            <a:pPr marL="457200" indent="-457200" algn="just">
              <a:lnSpc>
                <a:spcPct val="150000"/>
              </a:lnSpc>
              <a:buClr>
                <a:srgbClr val="000000"/>
              </a:buClr>
              <a:buSzPts val="2800"/>
              <a:buFontTx/>
              <a:buChar char="-"/>
            </a:pP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gian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phút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259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9422"/>
            <a:ext cx="5602710" cy="1286367"/>
          </a:xfrm>
          <a:prstGeom prst="rect">
            <a:avLst/>
          </a:prstGeom>
        </p:spPr>
      </p:pic>
      <p:sp>
        <p:nvSpPr>
          <p:cNvPr id="10" name="Rectangle 9"/>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
        <p:nvSpPr>
          <p:cNvPr id="12" name="Rectangle 11"/>
          <p:cNvSpPr/>
          <p:nvPr/>
        </p:nvSpPr>
        <p:spPr>
          <a:xfrm>
            <a:off x="401472" y="2932158"/>
            <a:ext cx="9468777" cy="954107"/>
          </a:xfrm>
          <a:prstGeom prst="rect">
            <a:avLst/>
          </a:prstGeom>
        </p:spPr>
        <p:txBody>
          <a:bodyPr wrap="square">
            <a:spAutoFit/>
          </a:bodyPr>
          <a:lstStyle/>
          <a:p>
            <a:pPr algn="just">
              <a:spcBef>
                <a:spcPct val="0"/>
              </a:spcBef>
              <a:defRPr/>
            </a:pPr>
            <a:r>
              <a:rPr lang="vi-VN" sz="2800" dirty="0">
                <a:solidFill>
                  <a:srgbClr val="FF0000"/>
                </a:solidFill>
                <a:latin typeface="Times New Roman" pitchFamily="18" charset="0"/>
                <a:cs typeface="Times New Roman" pitchFamily="18" charset="0"/>
                <a:sym typeface="Wingdings" panose="05000000000000000000" pitchFamily="2" charset="2"/>
              </a:rPr>
              <a:t> </a:t>
            </a:r>
            <a:r>
              <a:rPr lang="en-US" sz="2800" dirty="0" err="1">
                <a:solidFill>
                  <a:srgbClr val="FF0000"/>
                </a:solidFill>
                <a:latin typeface="Times New Roman" pitchFamily="18" charset="0"/>
                <a:cs typeface="Times New Roman" pitchFamily="18" charset="0"/>
              </a:rPr>
              <a:t>Thạch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p:cNvSpPr/>
          <p:nvPr/>
        </p:nvSpPr>
        <p:spPr>
          <a:xfrm>
            <a:off x="382138" y="1669995"/>
            <a:ext cx="9976513" cy="1292662"/>
          </a:xfrm>
          <a:prstGeom prst="rect">
            <a:avLst/>
          </a:prstGeom>
        </p:spPr>
        <p:txBody>
          <a:bodyPr wrap="square">
            <a:spAutoFit/>
          </a:bodyPr>
          <a:lstStyle/>
          <a:p>
            <a:pPr algn="just">
              <a:defRPr/>
            </a:pP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p>
          <a:p>
            <a:pPr algn="just">
              <a:defRPr/>
            </a:pPr>
            <a:r>
              <a:rPr lang="en-US" sz="2600" dirty="0">
                <a:solidFill>
                  <a:schemeClr val="bg1">
                    <a:lumMod val="10000"/>
                  </a:schemeClr>
                </a:solidFill>
                <a:latin typeface="Times New Roman" pitchFamily="18" charset="0"/>
                <a:cs typeface="Times New Roman" pitchFamily="18" charset="0"/>
              </a:rPr>
              <a:t>- </a:t>
            </a:r>
            <a:r>
              <a:rPr lang="vi-VN" sz="2600" dirty="0">
                <a:solidFill>
                  <a:schemeClr val="bg1">
                    <a:lumMod val="10000"/>
                  </a:schemeClr>
                </a:solidFill>
                <a:latin typeface="Times New Roman" pitchFamily="18" charset="0"/>
                <a:cs typeface="Times New Roman" pitchFamily="18" charset="0"/>
              </a:rPr>
              <a:t>Là con của </a:t>
            </a:r>
            <a:r>
              <a:rPr lang="en-US" sz="2600" dirty="0" err="1">
                <a:solidFill>
                  <a:schemeClr val="bg1">
                    <a:lumMod val="10000"/>
                  </a:schemeClr>
                </a:solidFill>
                <a:latin typeface="Times New Roman" pitchFamily="18" charset="0"/>
                <a:cs typeface="Times New Roman" pitchFamily="18" charset="0"/>
              </a:rPr>
              <a:t>một</a:t>
            </a:r>
            <a:r>
              <a:rPr lang="vi-VN" sz="2600" dirty="0">
                <a:solidFill>
                  <a:schemeClr val="bg1">
                    <a:lumMod val="10000"/>
                  </a:schemeClr>
                </a:solidFill>
                <a:latin typeface="Times New Roman" pitchFamily="18" charset="0"/>
                <a:cs typeface="Times New Roman" pitchFamily="18" charset="0"/>
              </a:rPr>
              <a:t> gia đình nông dân nghèo khó nhưng tốt bụng. </a:t>
            </a:r>
            <a:endParaRPr lang="en-US" sz="2600" dirty="0">
              <a:solidFill>
                <a:schemeClr val="bg1">
                  <a:lumMod val="10000"/>
                </a:schemeClr>
              </a:solidFill>
              <a:latin typeface="Times New Roman" pitchFamily="18" charset="0"/>
              <a:cs typeface="Times New Roman" pitchFamily="18" charset="0"/>
            </a:endParaRPr>
          </a:p>
          <a:p>
            <a:pPr algn="just">
              <a:defRPr/>
            </a:pPr>
            <a:r>
              <a:rPr lang="en-US" sz="2600" dirty="0">
                <a:solidFill>
                  <a:schemeClr val="bg1">
                    <a:lumMod val="10000"/>
                  </a:schemeClr>
                </a:solidFill>
                <a:latin typeface="Times New Roman" pitchFamily="18" charset="0"/>
                <a:cs typeface="Times New Roman" pitchFamily="18" charset="0"/>
              </a:rPr>
              <a:t> - </a:t>
            </a:r>
            <a:r>
              <a:rPr lang="vi-VN" sz="2600" dirty="0">
                <a:solidFill>
                  <a:schemeClr val="bg1">
                    <a:lumMod val="10000"/>
                  </a:schemeClr>
                </a:solidFill>
                <a:latin typeface="Times New Roman" pitchFamily="18" charset="0"/>
                <a:cs typeface="Times New Roman" pitchFamily="18" charset="0"/>
              </a:rPr>
              <a:t>Sống nghèo khổ bằng nghề kiếm củi.</a:t>
            </a:r>
            <a:endParaRPr lang="en-US" altLang="en-US" sz="2600" kern="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314184" y="415471"/>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326" y="457554"/>
            <a:ext cx="1503115" cy="1413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8224" y="44755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934687" y="3886265"/>
            <a:ext cx="10324715" cy="1631216"/>
          </a:xfrm>
          <a:prstGeom prst="rect">
            <a:avLst/>
          </a:prstGeom>
        </p:spPr>
        <p:txBody>
          <a:bodyPr wrap="square">
            <a:spAutoFit/>
          </a:bodyPr>
          <a:lstStyle/>
          <a:p>
            <a:pPr algn="just">
              <a:defRPr/>
            </a:pPr>
            <a:r>
              <a:rPr lang="en-US" sz="2500" b="1" dirty="0">
                <a:solidFill>
                  <a:schemeClr val="bg1">
                    <a:lumMod val="10000"/>
                  </a:schemeClr>
                </a:solidFill>
                <a:latin typeface="Times New Roman" pitchFamily="18" charset="0"/>
                <a:cs typeface="Times New Roman" pitchFamily="18" charset="0"/>
              </a:rPr>
              <a:t>* </a:t>
            </a:r>
            <a:r>
              <a:rPr lang="en-US" sz="2500" b="1" dirty="0" err="1">
                <a:solidFill>
                  <a:schemeClr val="bg1">
                    <a:lumMod val="10000"/>
                  </a:schemeClr>
                </a:solidFill>
                <a:latin typeface="Times New Roman" pitchFamily="18" charset="0"/>
                <a:cs typeface="Times New Roman" pitchFamily="18" charset="0"/>
              </a:rPr>
              <a:t>Khác</a:t>
            </a:r>
            <a:r>
              <a:rPr lang="en-US" sz="2500" b="1" dirty="0">
                <a:solidFill>
                  <a:schemeClr val="bg1">
                    <a:lumMod val="10000"/>
                  </a:schemeClr>
                </a:solidFill>
                <a:latin typeface="Times New Roman" pitchFamily="18" charset="0"/>
                <a:cs typeface="Times New Roman" pitchFamily="18" charset="0"/>
              </a:rPr>
              <a:t> </a:t>
            </a:r>
            <a:r>
              <a:rPr lang="en-US" sz="2500" b="1" dirty="0" err="1">
                <a:solidFill>
                  <a:schemeClr val="bg1">
                    <a:lumMod val="10000"/>
                  </a:schemeClr>
                </a:solidFill>
                <a:latin typeface="Times New Roman" pitchFamily="18" charset="0"/>
                <a:cs typeface="Times New Roman" pitchFamily="18" charset="0"/>
              </a:rPr>
              <a:t>thường</a:t>
            </a:r>
            <a:endParaRPr lang="en-US" sz="2500" b="1" dirty="0">
              <a:solidFill>
                <a:schemeClr val="bg1">
                  <a:lumMod val="10000"/>
                </a:schemeClr>
              </a:solidFill>
              <a:latin typeface="Times New Roman" pitchFamily="18" charset="0"/>
              <a:cs typeface="Times New Roman" pitchFamily="18" charset="0"/>
            </a:endParaRPr>
          </a:p>
          <a:p>
            <a:pPr algn="just">
              <a:defRPr/>
            </a:pP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Thái tử con trai Ngọc Hoàng xuống đầu thai làm con </a:t>
            </a:r>
            <a:r>
              <a:rPr lang="vi-VN" sz="2500" dirty="0">
                <a:solidFill>
                  <a:schemeClr val="bg1">
                    <a:lumMod val="10000"/>
                  </a:schemeClr>
                </a:solidFill>
                <a:latin typeface="Times New Roman" pitchFamily="18" charset="0"/>
                <a:cs typeface="Times New Roman" pitchFamily="18" charset="0"/>
                <a:sym typeface="Wingdings" panose="05000000000000000000" pitchFamily="2" charset="2"/>
              </a:rPr>
              <a:t></a:t>
            </a:r>
            <a:r>
              <a:rPr lang="vi-VN" sz="2500" dirty="0">
                <a:solidFill>
                  <a:schemeClr val="bg1">
                    <a:lumMod val="10000"/>
                  </a:schemeClr>
                </a:solidFill>
                <a:latin typeface="Times New Roman" pitchFamily="18" charset="0"/>
                <a:cs typeface="Times New Roman" pitchFamily="18" charset="0"/>
              </a:rPr>
              <a:t> Nguồn gốc cao quý</a:t>
            </a:r>
          </a:p>
          <a:p>
            <a:pPr algn="just">
              <a:defRPr/>
            </a:pP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Bà mẹ mang thai nhiều năm mới sinh ra Thạch Sanh.</a:t>
            </a:r>
          </a:p>
          <a:p>
            <a:pPr algn="just">
              <a:defRPr/>
            </a:pP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Thạch</a:t>
            </a: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Sanh</a:t>
            </a: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được thiên thần dạy võ nghệ và phép thần thông.</a:t>
            </a:r>
          </a:p>
        </p:txBody>
      </p:sp>
      <p:sp>
        <p:nvSpPr>
          <p:cNvPr id="14" name="Rectangle 13"/>
          <p:cNvSpPr/>
          <p:nvPr/>
        </p:nvSpPr>
        <p:spPr>
          <a:xfrm>
            <a:off x="2101756" y="5517481"/>
            <a:ext cx="9384458" cy="1292662"/>
          </a:xfrm>
          <a:prstGeom prst="rect">
            <a:avLst/>
          </a:prstGeom>
        </p:spPr>
        <p:txBody>
          <a:bodyPr wrap="square">
            <a:spAutoFit/>
          </a:bodyPr>
          <a:lstStyle/>
          <a:p>
            <a:pPr marL="457200" indent="-457200" algn="just">
              <a:buFont typeface="Wingdings" panose="05000000000000000000" pitchFamily="2" charset="2"/>
              <a:buChar char="è"/>
              <a:defRPr/>
            </a:pPr>
            <a:r>
              <a:rPr lang="vi-VN" sz="2600" dirty="0">
                <a:solidFill>
                  <a:srgbClr val="FF0000"/>
                </a:solidFill>
                <a:latin typeface="Times New Roman" panose="02020603050405020304" pitchFamily="18" charset="0"/>
                <a:cs typeface="Times New Roman" panose="02020603050405020304" pitchFamily="18" charset="0"/>
              </a:rPr>
              <a:t>Ra đời kì lạ, khác thường</a:t>
            </a:r>
            <a:r>
              <a:rPr lang="en-US" sz="2600" dirty="0">
                <a:solidFill>
                  <a:srgbClr val="FF0000"/>
                </a:solidFill>
                <a:latin typeface="Times New Roman" panose="02020603050405020304" pitchFamily="18" charset="0"/>
                <a:cs typeface="Times New Roman" panose="02020603050405020304" pitchFamily="18" charset="0"/>
              </a:rPr>
              <a:t> </a:t>
            </a:r>
            <a:endParaRPr lang="vi-VN" sz="2600" dirty="0">
              <a:solidFill>
                <a:srgbClr val="FF0000"/>
              </a:solidFill>
              <a:latin typeface="Times New Roman" panose="02020603050405020304" pitchFamily="18" charset="0"/>
              <a:cs typeface="Times New Roman" panose="02020603050405020304" pitchFamily="18" charset="0"/>
            </a:endParaRPr>
          </a:p>
          <a:p>
            <a:pPr algn="just">
              <a:defRPr/>
            </a:pPr>
            <a:r>
              <a:rPr lang="en-US" sz="26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600" dirty="0">
                <a:solidFill>
                  <a:srgbClr val="FF0000"/>
                </a:solidFill>
                <a:latin typeface="Times New Roman" panose="02020603050405020304" pitchFamily="18" charset="0"/>
                <a:cs typeface="Times New Roman" panose="02020603050405020304" pitchFamily="18" charset="0"/>
              </a:rPr>
              <a:t>Tô đậm tính chất kì lạ, đẹp đẽ cho nhân vật lí tưởng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600" dirty="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B</a:t>
            </a:r>
            <a:r>
              <a:rPr lang="vi-VN" sz="2600" dirty="0">
                <a:solidFill>
                  <a:srgbClr val="FF0000"/>
                </a:solidFill>
                <a:latin typeface="Times New Roman" panose="02020603050405020304" pitchFamily="18" charset="0"/>
                <a:cs typeface="Times New Roman" panose="02020603050405020304" pitchFamily="18" charset="0"/>
              </a:rPr>
              <a:t>áo hiệu lập chiến công.</a:t>
            </a:r>
          </a:p>
        </p:txBody>
      </p:sp>
    </p:spTree>
    <p:extLst>
      <p:ext uri="{BB962C8B-B14F-4D97-AF65-F5344CB8AC3E}">
        <p14:creationId xmlns:p14="http://schemas.microsoft.com/office/powerpoint/2010/main" val="33672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2" name="Rectangle 1"/>
          <p:cNvSpPr/>
          <p:nvPr/>
        </p:nvSpPr>
        <p:spPr>
          <a:xfrm>
            <a:off x="737609" y="2294928"/>
            <a:ext cx="5576576" cy="2677656"/>
          </a:xfrm>
          <a:prstGeom prst="rect">
            <a:avLst/>
          </a:prstGeom>
        </p:spPr>
        <p:txBody>
          <a:bodyPr wrap="square">
            <a:spAutoFit/>
          </a:bodyPr>
          <a:lstStyle/>
          <a:p>
            <a:pPr algn="just">
              <a:lnSpc>
                <a:spcPct val="150000"/>
              </a:lnSpc>
              <a:spcBef>
                <a:spcPts val="0"/>
              </a:spcBef>
              <a:buClr>
                <a:srgbClr val="1D9BB8"/>
              </a:buClr>
              <a:defRPr/>
            </a:pPr>
            <a:r>
              <a:rPr lang="vi-VN"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tài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sức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mạnh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245" y="1432736"/>
            <a:ext cx="4574278" cy="419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0" y="-39422"/>
            <a:ext cx="5602710" cy="1286367"/>
          </a:xfrm>
          <a:prstGeom prst="rect">
            <a:avLst/>
          </a:prstGeom>
        </p:spPr>
      </p:pic>
      <p:sp>
        <p:nvSpPr>
          <p:cNvPr id="5" name="Rectangle 4"/>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709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5000" y1="21744" x2="66047" y2="31512"/>
                        <a14:foregroundMark x1="44419" y1="85000" x2="47209" y2="85465"/>
                        <a14:foregroundMark x1="43837" y1="83256" x2="44767" y2="85814"/>
                        <a14:foregroundMark x1="42907" y1="82442" x2="44767" y2="87093"/>
                        <a14:foregroundMark x1="49419" y1="83837" x2="45233" y2="86744"/>
                      </a14:backgroundRemoval>
                    </a14:imgEffect>
                  </a14:imgLayer>
                </a14:imgProps>
              </a:ext>
            </a:extLst>
          </a:blip>
          <a:stretch>
            <a:fillRect/>
          </a:stretch>
        </p:blipFill>
        <p:spPr>
          <a:xfrm rot="20803727">
            <a:off x="2093315" y="-254130"/>
            <a:ext cx="2199307" cy="2199307"/>
          </a:xfrm>
          <a:prstGeom prst="rect">
            <a:avLst/>
          </a:prstGeom>
        </p:spPr>
      </p:pic>
      <p:pic>
        <p:nvPicPr>
          <p:cNvPr id="72" name="Picture 24" descr="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827" y="2101015"/>
            <a:ext cx="4159900" cy="302781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177" y="2168248"/>
            <a:ext cx="4241978" cy="2960583"/>
          </a:xfrm>
          <a:prstGeom prst="rect">
            <a:avLst/>
          </a:prstGeom>
          <a:ln>
            <a:noFill/>
          </a:ln>
          <a:effectLst>
            <a:outerShdw blurRad="190500" algn="tl" rotWithShape="0">
              <a:srgbClr val="000000">
                <a:alpha val="70000"/>
              </a:srgbClr>
            </a:outerShdw>
          </a:effectLst>
        </p:spPr>
      </p:pic>
      <p:sp>
        <p:nvSpPr>
          <p:cNvPr id="99" name="矩形 14"/>
          <p:cNvSpPr/>
          <p:nvPr/>
        </p:nvSpPr>
        <p:spPr>
          <a:xfrm>
            <a:off x="3006945" y="4245344"/>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Thánh</a:t>
            </a:r>
            <a:r>
              <a:rPr kumimoji="0" lang="en-US" sz="43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Gióng</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0" name="矩形 14"/>
          <p:cNvSpPr/>
          <p:nvPr/>
        </p:nvSpPr>
        <p:spPr>
          <a:xfrm>
            <a:off x="4710808" y="5576361"/>
            <a:ext cx="5130404" cy="724750"/>
          </a:xfrm>
          <a:prstGeom prst="rect">
            <a:avLst/>
          </a:prstGeom>
          <a:solidFill>
            <a:srgbClr val="008080"/>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Người</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dũng</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sĩ</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dân</a:t>
            </a:r>
            <a:r>
              <a:rPr kumimoji="0" lang="en-US" sz="3600" b="1" u="none" strike="noStrike" kern="120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a:ln>
                  <a:noFill/>
                </a:ln>
                <a:solidFill>
                  <a:schemeClr val="bg1"/>
                </a:solidFill>
                <a:effectLst/>
                <a:uLnTx/>
                <a:uFillTx/>
                <a:latin typeface="Times New Roman" pitchFamily="18" charset="0"/>
                <a:cs typeface="Times New Roman" pitchFamily="18" charset="0"/>
              </a:rPr>
              <a:t>gian</a:t>
            </a:r>
            <a:endParaRPr kumimoji="0" lang="en-US" altLang="zh-CN" sz="3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1" name="矩形 14"/>
          <p:cNvSpPr/>
          <p:nvPr/>
        </p:nvSpPr>
        <p:spPr>
          <a:xfrm>
            <a:off x="7655855" y="4323015"/>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Thạch</a:t>
            </a:r>
            <a:r>
              <a:rPr kumimoji="0" lang="en-US" sz="43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Sanh</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2" name="TextBox 101"/>
          <p:cNvSpPr txBox="1"/>
          <p:nvPr/>
        </p:nvSpPr>
        <p:spPr>
          <a:xfrm>
            <a:off x="3723661" y="335723"/>
            <a:ext cx="8226041" cy="1384995"/>
          </a:xfrm>
          <a:prstGeom prst="rect">
            <a:avLst/>
          </a:prstGeom>
          <a:noFill/>
        </p:spPr>
        <p:txBody>
          <a:bodyPr wrap="square" rtlCol="0">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Sự ra đời của nhân vật Thạch Sanh gợi nhắc cho em đến sự ra đời của nhân vật nào? Họ của điểm nào tương đồng?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415590" y="891219"/>
            <a:ext cx="3109229" cy="5194242"/>
          </a:xfrm>
          <a:prstGeom prst="rect">
            <a:avLst/>
          </a:prstGeom>
        </p:spPr>
      </p:pic>
    </p:spTree>
    <p:extLst>
      <p:ext uri="{BB962C8B-B14F-4D97-AF65-F5344CB8AC3E}">
        <p14:creationId xmlns:p14="http://schemas.microsoft.com/office/powerpoint/2010/main" val="4097505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par>
                                <p:cTn id="16" presetID="16" presetClass="entr" presetSubtype="21"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arn(inVertical)">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circle(in)">
                                      <p:cBhvr>
                                        <p:cTn id="26"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1" name="Rectangle 70"/>
          <p:cNvSpPr/>
          <p:nvPr/>
        </p:nvSpPr>
        <p:spPr>
          <a:xfrm>
            <a:off x="2032402" y="480582"/>
            <a:ext cx="7748292" cy="548099"/>
          </a:xfrm>
          <a:prstGeom prst="rect">
            <a:avLst/>
          </a:prstGeom>
          <a:solidFill>
            <a:srgbClr val="FFCCFF">
              <a:alpha val="45882"/>
            </a:srgbClr>
          </a:solidFill>
        </p:spPr>
        <p:txBody>
          <a:bodyPr wrap="square">
            <a:spAutoFit/>
          </a:bodyPr>
          <a:lstStyle/>
          <a:p>
            <a:pPr marR="30480" algn="ctr">
              <a:lnSpc>
                <a:spcPct val="115000"/>
              </a:lnSpc>
              <a:buClr>
                <a:srgbClr val="000000"/>
              </a:buClr>
              <a:defRPr/>
            </a:pPr>
            <a:r>
              <a:rPr lang="vi-VN" sz="2800" b="1" kern="0" dirty="0">
                <a:solidFill>
                  <a:srgbClr val="FF0000"/>
                </a:solidFill>
                <a:latin typeface="Times New Roman"/>
                <a:ea typeface="Times New Roman"/>
                <a:cs typeface="Times New Roman"/>
                <a:sym typeface="Times New Roman"/>
              </a:rPr>
              <a:t>GỌI TÊN CHIẾN CÔNG CỦA THẠCH SANH</a:t>
            </a:r>
            <a:endParaRPr lang="en-US" sz="2800" kern="0" dirty="0">
              <a:solidFill>
                <a:srgbClr val="FF0000"/>
              </a:solidFill>
              <a:latin typeface="Times New Roman"/>
              <a:ea typeface="Times New Roman"/>
              <a:cs typeface="Times New Roman"/>
              <a:sym typeface="Times New Roman"/>
            </a:endParaRPr>
          </a:p>
        </p:txBody>
      </p:sp>
      <p:pic>
        <p:nvPicPr>
          <p:cNvPr id="72" name="Picture 4" descr="HÃ¬nh áº£nh cÃ³ liÃªn quan"/>
          <p:cNvPicPr>
            <a:picLocks noChangeAspect="1" noChangeArrowheads="1"/>
          </p:cNvPicPr>
          <p:nvPr/>
        </p:nvPicPr>
        <p:blipFill>
          <a:blip r:embed="rId3"/>
          <a:srcRect/>
          <a:stretch>
            <a:fillRect/>
          </a:stretch>
        </p:blipFill>
        <p:spPr bwMode="auto">
          <a:xfrm>
            <a:off x="4175023" y="1239084"/>
            <a:ext cx="3631095" cy="2162198"/>
          </a:xfrm>
          <a:prstGeom prst="rect">
            <a:avLst/>
          </a:prstGeom>
          <a:noFill/>
        </p:spPr>
      </p:pic>
      <p:pic>
        <p:nvPicPr>
          <p:cNvPr id="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264" y="1239084"/>
            <a:ext cx="4003290" cy="216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51" y="356238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a:picLocks noChangeAspect="1" noChangeArrowheads="1"/>
          </p:cNvPicPr>
          <p:nvPr/>
        </p:nvPicPr>
        <p:blipFill>
          <a:blip r:embed="rId6">
            <a:extLst>
              <a:ext uri="{28A0092B-C50C-407E-A947-70E740481C1C}">
                <a14:useLocalDpi xmlns:a14="http://schemas.microsoft.com/office/drawing/2010/main" val="0"/>
              </a:ext>
            </a:extLst>
          </a:blip>
          <a:srcRect b="13273"/>
          <a:stretch>
            <a:fillRect/>
          </a:stretch>
        </p:blipFill>
        <p:spPr bwMode="auto">
          <a:xfrm>
            <a:off x="6387121" y="3562385"/>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descr="04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91" y="1274065"/>
            <a:ext cx="3536446" cy="2127217"/>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615297"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diệt chằn tinh, được bộ cung tên bằng vàng</a:t>
            </a:r>
          </a:p>
        </p:txBody>
      </p:sp>
      <p:sp>
        <p:nvSpPr>
          <p:cNvPr id="103" name="Rectangle 102"/>
          <p:cNvSpPr/>
          <p:nvPr/>
        </p:nvSpPr>
        <p:spPr>
          <a:xfrm>
            <a:off x="4381865"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xuống dưới hang diệt đại bàng cứu công chúa</a:t>
            </a:r>
          </a:p>
        </p:txBody>
      </p:sp>
      <p:sp>
        <p:nvSpPr>
          <p:cNvPr id="104" name="Rectangle 103"/>
          <p:cNvSpPr/>
          <p:nvPr/>
        </p:nvSpPr>
        <p:spPr>
          <a:xfrm>
            <a:off x="8370204"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cứu được Thái tử con vua Thủy Tề</a:t>
            </a:r>
          </a:p>
        </p:txBody>
      </p:sp>
      <p:sp>
        <p:nvSpPr>
          <p:cNvPr id="105" name="Rectangle 104"/>
          <p:cNvSpPr/>
          <p:nvPr/>
        </p:nvSpPr>
        <p:spPr>
          <a:xfrm>
            <a:off x="951711"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Công chúa khỏi bệnh khi nghe tiếng đàn của Thạch Sanh</a:t>
            </a:r>
          </a:p>
        </p:txBody>
      </p:sp>
      <p:sp>
        <p:nvSpPr>
          <p:cNvPr id="106" name="Rectangle 105"/>
          <p:cNvSpPr/>
          <p:nvPr/>
        </p:nvSpPr>
        <p:spPr>
          <a:xfrm>
            <a:off x="6597718"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Đánh đuổi được mười tám nước chư hầu xâm lược nước ta</a:t>
            </a:r>
          </a:p>
        </p:txBody>
      </p:sp>
    </p:spTree>
    <p:extLst>
      <p:ext uri="{BB962C8B-B14F-4D97-AF65-F5344CB8AC3E}">
        <p14:creationId xmlns:p14="http://schemas.microsoft.com/office/powerpoint/2010/main" val="369151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par>
                                <p:cTn id="15" presetID="53" presetClass="entr" presetSubtype="16"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fltVal val="0"/>
                                          </p:val>
                                        </p:tav>
                                        <p:tav tm="100000">
                                          <p:val>
                                            <p:strVal val="#ppt_h"/>
                                          </p:val>
                                        </p:tav>
                                      </p:tavLst>
                                    </p:anim>
                                    <p:animEffect transition="in" filter="fade">
                                      <p:cBhvr>
                                        <p:cTn id="19" dur="500"/>
                                        <p:tgtEl>
                                          <p:spTgt spid="72"/>
                                        </p:tgtEl>
                                      </p:cBhvr>
                                    </p:animEffect>
                                  </p:childTnLst>
                                </p:cTn>
                              </p:par>
                              <p:par>
                                <p:cTn id="20" presetID="53" presetClass="entr" presetSubtype="16"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par>
                                <p:cTn id="25" presetID="53" presetClass="entr" presetSubtype="16"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animEffect transition="in" filter="fade">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additive="base">
                                        <p:cTn id="39" dur="500" fill="hold"/>
                                        <p:tgtEl>
                                          <p:spTgt spid="102"/>
                                        </p:tgtEl>
                                        <p:attrNameLst>
                                          <p:attrName>ppt_x</p:attrName>
                                        </p:attrNameLst>
                                      </p:cBhvr>
                                      <p:tavLst>
                                        <p:tav tm="0">
                                          <p:val>
                                            <p:strVal val="#ppt_x"/>
                                          </p:val>
                                        </p:tav>
                                        <p:tav tm="100000">
                                          <p:val>
                                            <p:strVal val="#ppt_x"/>
                                          </p:val>
                                        </p:tav>
                                      </p:tavLst>
                                    </p:anim>
                                    <p:anim calcmode="lin" valueType="num">
                                      <p:cBhvr additive="base">
                                        <p:cTn id="4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additive="base">
                                        <p:cTn id="51" dur="500" fill="hold"/>
                                        <p:tgtEl>
                                          <p:spTgt spid="104"/>
                                        </p:tgtEl>
                                        <p:attrNameLst>
                                          <p:attrName>ppt_x</p:attrName>
                                        </p:attrNameLst>
                                      </p:cBhvr>
                                      <p:tavLst>
                                        <p:tav tm="0">
                                          <p:val>
                                            <p:strVal val="#ppt_x"/>
                                          </p:val>
                                        </p:tav>
                                        <p:tav tm="100000">
                                          <p:val>
                                            <p:strVal val="#ppt_x"/>
                                          </p:val>
                                        </p:tav>
                                      </p:tavLst>
                                    </p:anim>
                                    <p:anim calcmode="lin" valueType="num">
                                      <p:cBhvr additive="base">
                                        <p:cTn id="5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anim calcmode="lin" valueType="num">
                                      <p:cBhvr additive="base">
                                        <p:cTn id="57" dur="500" fill="hold"/>
                                        <p:tgtEl>
                                          <p:spTgt spid="105"/>
                                        </p:tgtEl>
                                        <p:attrNameLst>
                                          <p:attrName>ppt_x</p:attrName>
                                        </p:attrNameLst>
                                      </p:cBhvr>
                                      <p:tavLst>
                                        <p:tav tm="0">
                                          <p:val>
                                            <p:strVal val="#ppt_x"/>
                                          </p:val>
                                        </p:tav>
                                        <p:tav tm="100000">
                                          <p:val>
                                            <p:strVal val="#ppt_x"/>
                                          </p:val>
                                        </p:tav>
                                      </p:tavLst>
                                    </p:anim>
                                    <p:anim calcmode="lin" valueType="num">
                                      <p:cBhvr additive="base">
                                        <p:cTn id="5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anim calcmode="lin" valueType="num">
                                      <p:cBhvr additive="base">
                                        <p:cTn id="63" dur="500" fill="hold"/>
                                        <p:tgtEl>
                                          <p:spTgt spid="106"/>
                                        </p:tgtEl>
                                        <p:attrNameLst>
                                          <p:attrName>ppt_x</p:attrName>
                                        </p:attrNameLst>
                                      </p:cBhvr>
                                      <p:tavLst>
                                        <p:tav tm="0">
                                          <p:val>
                                            <p:strVal val="#ppt_x"/>
                                          </p:val>
                                        </p:tav>
                                        <p:tav tm="100000">
                                          <p:val>
                                            <p:strVal val="#ppt_x"/>
                                          </p:val>
                                        </p:tav>
                                      </p:tavLst>
                                    </p:anim>
                                    <p:anim calcmode="lin" valueType="num">
                                      <p:cBhvr additive="base">
                                        <p:cTn id="6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2" grpId="0" animBg="1"/>
      <p:bldP spid="103" grpId="0" animBg="1"/>
      <p:bldP spid="104" grpId="0" animBg="1"/>
      <p:bldP spid="105" grpId="0" animBg="1"/>
      <p:bldP spid="1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76" name="Rectangle 75"/>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graphicFrame>
        <p:nvGraphicFramePr>
          <p:cNvPr id="94" name="Table 93"/>
          <p:cNvGraphicFramePr>
            <a:graphicFrameLocks noGrp="1"/>
          </p:cNvGraphicFramePr>
          <p:nvPr>
            <p:extLst>
              <p:ext uri="{D42A27DB-BD31-4B8C-83A1-F6EECF244321}">
                <p14:modId xmlns:p14="http://schemas.microsoft.com/office/powerpoint/2010/main" val="4033316092"/>
              </p:ext>
            </p:extLst>
          </p:nvPr>
        </p:nvGraphicFramePr>
        <p:xfrm>
          <a:off x="944193" y="2340387"/>
          <a:ext cx="10100604" cy="3278644"/>
        </p:xfrm>
        <a:graphic>
          <a:graphicData uri="http://schemas.openxmlformats.org/drawingml/2006/table">
            <a:tbl>
              <a:tblPr firstRow="1" bandRow="1">
                <a:tableStyleId>{8A107856-5554-42FB-B03E-39F5DBC370BA}</a:tableStyleId>
              </a:tblPr>
              <a:tblGrid>
                <a:gridCol w="3366868">
                  <a:extLst>
                    <a:ext uri="{9D8B030D-6E8A-4147-A177-3AD203B41FA5}">
                      <a16:colId xmlns:a16="http://schemas.microsoft.com/office/drawing/2014/main" val="20000"/>
                    </a:ext>
                  </a:extLst>
                </a:gridCol>
                <a:gridCol w="3712241">
                  <a:extLst>
                    <a:ext uri="{9D8B030D-6E8A-4147-A177-3AD203B41FA5}">
                      <a16:colId xmlns:a16="http://schemas.microsoft.com/office/drawing/2014/main" val="20001"/>
                    </a:ext>
                  </a:extLst>
                </a:gridCol>
                <a:gridCol w="3021495">
                  <a:extLst>
                    <a:ext uri="{9D8B030D-6E8A-4147-A177-3AD203B41FA5}">
                      <a16:colId xmlns:a16="http://schemas.microsoft.com/office/drawing/2014/main" val="20002"/>
                    </a:ext>
                  </a:extLst>
                </a:gridCol>
              </a:tblGrid>
              <a:tr h="535517">
                <a:tc>
                  <a:txBody>
                    <a:bodyPr/>
                    <a:lstStyle/>
                    <a:p>
                      <a:pPr algn="ctr"/>
                      <a:r>
                        <a:rPr lang="vi-VN" sz="2800" dirty="0">
                          <a:solidFill>
                            <a:schemeClr val="tx1"/>
                          </a:solidFill>
                          <a:latin typeface="+mj-lt"/>
                        </a:rPr>
                        <a:t>Những</a:t>
                      </a:r>
                      <a:r>
                        <a:rPr lang="vi-VN" sz="2800" baseline="0" dirty="0">
                          <a:solidFill>
                            <a:schemeClr val="tx1"/>
                          </a:solidFill>
                          <a:latin typeface="+mj-lt"/>
                        </a:rPr>
                        <a:t> chiến công</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a:solidFill>
                            <a:schemeClr val="tx1"/>
                          </a:solidFill>
                          <a:latin typeface="+mj-lt"/>
                        </a:rPr>
                        <a:t>Những</a:t>
                      </a:r>
                      <a:r>
                        <a:rPr lang="vi-VN" sz="2800" baseline="0" dirty="0">
                          <a:solidFill>
                            <a:schemeClr val="tx1"/>
                          </a:solidFill>
                          <a:latin typeface="+mj-lt"/>
                        </a:rPr>
                        <a:t> thử thách</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a:solidFill>
                            <a:schemeClr val="tx1"/>
                          </a:solidFill>
                          <a:latin typeface="+mj-lt"/>
                        </a:rPr>
                        <a:t>Nhận</a:t>
                      </a:r>
                      <a:r>
                        <a:rPr lang="vi-VN" sz="2800" baseline="0" dirty="0">
                          <a:solidFill>
                            <a:schemeClr val="tx1"/>
                          </a:solidFill>
                          <a:latin typeface="+mj-lt"/>
                        </a:rPr>
                        <a:t> xét</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576936">
                <a:tc>
                  <a:txBody>
                    <a:bodyPr/>
                    <a:lstStyle/>
                    <a:p>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endParaRPr lang="en-US" sz="2800">
                        <a:solidFill>
                          <a:schemeClr val="bg1">
                            <a:lumMod val="10000"/>
                          </a:schemeClr>
                        </a:solidFill>
                        <a:latin typeface="+mj-lt"/>
                        <a:cs typeface="Times New Roman" panose="02020603050405020304" pitchFamily="18" charset="0"/>
                      </a:endParaRPr>
                    </a:p>
                  </a:txBody>
                  <a:tcPr>
                    <a:solidFill>
                      <a:schemeClr val="tx1"/>
                    </a:solidFill>
                  </a:tcPr>
                </a:tc>
                <a:tc rowSpan="3">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extLst>
                  <a:ext uri="{0D108BD9-81ED-4DB2-BD59-A6C34878D82A}">
                    <a16:rowId xmlns:a16="http://schemas.microsoft.com/office/drawing/2014/main" val="10001"/>
                  </a:ext>
                </a:extLst>
              </a:tr>
              <a:tr h="530087">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36104">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a:solidFill>
                            <a:schemeClr val="bg1">
                              <a:lumMod val="10000"/>
                            </a:schemeClr>
                          </a:solidFill>
                          <a:latin typeface="+mj-lt"/>
                        </a:rPr>
                        <a:t>..................................</a:t>
                      </a:r>
                      <a:r>
                        <a:rPr lang="en-US" sz="2800" dirty="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95" name="Rectangle 94"/>
          <p:cNvSpPr/>
          <p:nvPr/>
        </p:nvSpPr>
        <p:spPr>
          <a:xfrm>
            <a:off x="1020856" y="3009750"/>
            <a:ext cx="3146063" cy="1384995"/>
          </a:xfrm>
          <a:prstGeom prst="rect">
            <a:avLst/>
          </a:prstGeom>
        </p:spPr>
        <p:txBody>
          <a:bodyPr wrap="square">
            <a:spAutoFit/>
          </a:bodyPr>
          <a:lstStyle/>
          <a:p>
            <a:r>
              <a:rPr lang="vi-VN" sz="2800" dirty="0">
                <a:solidFill>
                  <a:schemeClr val="accent2">
                    <a:lumMod val="50000"/>
                  </a:schemeClr>
                </a:solidFill>
                <a:latin typeface="Times New Roman" panose="02020603050405020304" pitchFamily="18" charset="0"/>
                <a:cs typeface="Times New Roman" panose="02020603050405020304" pitchFamily="18" charset="0"/>
              </a:rPr>
              <a:t>Bị mẹ con Lý Thông lừa đi canh miếu thế mạng </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4392206" y="3009750"/>
            <a:ext cx="3657600" cy="1384995"/>
          </a:xfrm>
          <a:prstGeom prst="rect">
            <a:avLst/>
          </a:prstGeom>
        </p:spPr>
        <p:txBody>
          <a:bodyPr wrap="square">
            <a:spAutoFit/>
          </a:bodyPr>
          <a:lstStyle/>
          <a:p>
            <a:pPr lvl="0" algn="just" defTabSz="914377">
              <a:defRPr/>
            </a:pPr>
            <a:r>
              <a:rPr lang="vi-VN" sz="2800" dirty="0">
                <a:solidFill>
                  <a:schemeClr val="accent2">
                    <a:lumMod val="50000"/>
                  </a:schemeClr>
                </a:solidFill>
                <a:latin typeface="Times New Roman" panose="02020603050405020304" pitchFamily="18" charset="0"/>
                <a:cs typeface="Times New Roman" panose="02020603050405020304" pitchFamily="18" charset="0"/>
                <a:sym typeface="Wingdings" pitchFamily="2" charset="2"/>
              </a:rPr>
              <a:t></a:t>
            </a:r>
            <a:r>
              <a:rPr lang="vi-VN" sz="2800" dirty="0">
                <a:solidFill>
                  <a:schemeClr val="accent2">
                    <a:lumMod val="50000"/>
                  </a:schemeClr>
                </a:solidFill>
                <a:latin typeface="Times New Roman" panose="02020603050405020304" pitchFamily="18" charset="0"/>
                <a:cs typeface="Times New Roman" panose="02020603050405020304" pitchFamily="18" charset="0"/>
              </a:rPr>
              <a:t> Chém chăn tinh</a:t>
            </a:r>
            <a:r>
              <a:rPr lang="en-US" sz="2800" dirty="0">
                <a:solidFill>
                  <a:schemeClr val="accent2">
                    <a:lumMod val="50000"/>
                  </a:schemeClr>
                </a:solidFill>
                <a:latin typeface="Times New Roman" panose="02020603050405020304" pitchFamily="18" charset="0"/>
                <a:cs typeface="Times New Roman" panose="02020603050405020304" pitchFamily="18" charset="0"/>
              </a:rPr>
              <a:t>, t</a:t>
            </a:r>
            <a:r>
              <a:rPr lang="vi-VN" sz="2800" dirty="0">
                <a:solidFill>
                  <a:schemeClr val="accent2">
                    <a:lumMod val="50000"/>
                  </a:schemeClr>
                </a:solidFill>
                <a:latin typeface="Times New Roman" panose="02020603050405020304" pitchFamily="18" charset="0"/>
                <a:cs typeface="Times New Roman" panose="02020603050405020304" pitchFamily="18" charset="0"/>
              </a:rPr>
              <a:t>rừ hại cho dân, thu được bộ cung tên vàng.</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7" name="Picture 96"/>
          <p:cNvPicPr>
            <a:picLocks noChangeAspect="1"/>
          </p:cNvPicPr>
          <p:nvPr/>
        </p:nvPicPr>
        <p:blipFill>
          <a:blip r:embed="rId4"/>
          <a:stretch>
            <a:fillRect/>
          </a:stretch>
        </p:blipFill>
        <p:spPr>
          <a:xfrm>
            <a:off x="8758999" y="717783"/>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8" name="Picture 97"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9065" y="16544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61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anim calcmode="lin" valueType="num">
                                      <p:cBhvr>
                                        <p:cTn id="15" dur="1000" fill="hold"/>
                                        <p:tgtEl>
                                          <p:spTgt spid="95"/>
                                        </p:tgtEl>
                                        <p:attrNameLst>
                                          <p:attrName>ppt_x</p:attrName>
                                        </p:attrNameLst>
                                      </p:cBhvr>
                                      <p:tavLst>
                                        <p:tav tm="0">
                                          <p:val>
                                            <p:strVal val="#ppt_x"/>
                                          </p:val>
                                        </p:tav>
                                        <p:tav tm="100000">
                                          <p:val>
                                            <p:strVal val="#ppt_x"/>
                                          </p:val>
                                        </p:tav>
                                      </p:tavLst>
                                    </p:anim>
                                    <p:anim calcmode="lin" valueType="num">
                                      <p:cBhvr>
                                        <p:cTn id="16" dur="1000" fill="hold"/>
                                        <p:tgtEl>
                                          <p:spTgt spid="9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anim calcmode="lin" valueType="num">
                                      <p:cBhvr>
                                        <p:cTn id="20" dur="1000" fill="hold"/>
                                        <p:tgtEl>
                                          <p:spTgt spid="96"/>
                                        </p:tgtEl>
                                        <p:attrNameLst>
                                          <p:attrName>ppt_x</p:attrName>
                                        </p:attrNameLst>
                                      </p:cBhvr>
                                      <p:tavLst>
                                        <p:tav tm="0">
                                          <p:val>
                                            <p:strVal val="#ppt_x"/>
                                          </p:val>
                                        </p:tav>
                                        <p:tav tm="100000">
                                          <p:val>
                                            <p:strVal val="#ppt_x"/>
                                          </p:val>
                                        </p:tav>
                                      </p:tavLst>
                                    </p:anim>
                                    <p:anim calcmode="lin" valueType="num">
                                      <p:cBhvr>
                                        <p:cTn id="21" dur="1000" fill="hold"/>
                                        <p:tgtEl>
                                          <p:spTgt spid="9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5" grpId="0"/>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115014609"/>
              </p:ext>
            </p:extLst>
          </p:nvPr>
        </p:nvGraphicFramePr>
        <p:xfrm>
          <a:off x="233518" y="615716"/>
          <a:ext cx="11679372" cy="5724939"/>
        </p:xfrm>
        <a:graphic>
          <a:graphicData uri="http://schemas.openxmlformats.org/drawingml/2006/table">
            <a:tbl>
              <a:tblPr firstRow="1" bandRow="1">
                <a:tableStyleId>{5940675A-B579-460E-94D1-54222C63F5DA}</a:tableStyleId>
              </a:tblPr>
              <a:tblGrid>
                <a:gridCol w="3893124">
                  <a:extLst>
                    <a:ext uri="{9D8B030D-6E8A-4147-A177-3AD203B41FA5}">
                      <a16:colId xmlns:a16="http://schemas.microsoft.com/office/drawing/2014/main" val="20000"/>
                    </a:ext>
                  </a:extLst>
                </a:gridCol>
                <a:gridCol w="4662694">
                  <a:extLst>
                    <a:ext uri="{9D8B030D-6E8A-4147-A177-3AD203B41FA5}">
                      <a16:colId xmlns:a16="http://schemas.microsoft.com/office/drawing/2014/main" val="20001"/>
                    </a:ext>
                  </a:extLst>
                </a:gridCol>
                <a:gridCol w="3123554">
                  <a:extLst>
                    <a:ext uri="{9D8B030D-6E8A-4147-A177-3AD203B41FA5}">
                      <a16:colId xmlns:a16="http://schemas.microsoft.com/office/drawing/2014/main" val="20002"/>
                    </a:ext>
                  </a:extLst>
                </a:gridCol>
              </a:tblGrid>
              <a:tr h="551801">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Những thử thách</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Chiến công </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en-US" sz="3200" b="1" dirty="0" err="1">
                          <a:solidFill>
                            <a:schemeClr val="bg1"/>
                          </a:solidFill>
                          <a:latin typeface="Times New Roman" panose="02020603050405020304" pitchFamily="18" charset="0"/>
                          <a:cs typeface="Times New Roman" panose="02020603050405020304" pitchFamily="18" charset="0"/>
                        </a:rPr>
                        <a:t>Nhận</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xét</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extLst>
                  <a:ext uri="{0D108BD9-81ED-4DB2-BD59-A6C34878D82A}">
                    <a16:rowId xmlns:a16="http://schemas.microsoft.com/office/drawing/2014/main" val="10000"/>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965792">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345016">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14" name="Rectangle 13"/>
          <p:cNvSpPr/>
          <p:nvPr/>
        </p:nvSpPr>
        <p:spPr>
          <a:xfrm>
            <a:off x="300311" y="1249373"/>
            <a:ext cx="3701030" cy="830997"/>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Bị mẹ con Lý Thông lừa đi canh miếu thế mạng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135319" y="1249373"/>
            <a:ext cx="4464525" cy="830997"/>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Chém chăn tinh</a:t>
            </a:r>
            <a:r>
              <a:rPr lang="en-US" sz="2400" dirty="0">
                <a:solidFill>
                  <a:prstClr val="black"/>
                </a:solidFill>
                <a:latin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cs typeface="Times New Roman" panose="02020603050405020304" pitchFamily="18" charset="0"/>
              </a:rPr>
              <a:t>rừ hại cho dân, thu được bộ cung tên vàng.</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1581" y="2292405"/>
            <a:ext cx="3729760" cy="1569660"/>
          </a:xfrm>
          <a:prstGeom prst="rect">
            <a:avLst/>
          </a:prstGeom>
        </p:spPr>
        <p:txBody>
          <a:bodyPr wrap="square">
            <a:spAutoFit/>
          </a:bodyPr>
          <a:lstStyle/>
          <a:p>
            <a:pPr algn="just" defTabSz="914377">
              <a:defRPr/>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Sanh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xuống</a:t>
            </a:r>
            <a:r>
              <a:rPr lang="en-US" sz="2400" b="1" i="1" dirty="0">
                <a:solidFill>
                  <a:prstClr val="black"/>
                </a:solidFill>
                <a:latin typeface="Times New Roman" panose="02020603050405020304" pitchFamily="18" charset="0"/>
                <a:cs typeface="Times New Roman" panose="02020603050405020304" pitchFamily="18" charset="0"/>
              </a:rPr>
              <a:t> hang </a:t>
            </a:r>
            <a:r>
              <a:rPr lang="en-US" sz="2400" b="1" i="1" dirty="0" err="1">
                <a:solidFill>
                  <a:prstClr val="black"/>
                </a:solidFill>
                <a:latin typeface="Times New Roman" panose="02020603050405020304" pitchFamily="18" charset="0"/>
                <a:cs typeface="Times New Roman" panose="02020603050405020304" pitchFamily="18" charset="0"/>
              </a:rPr>
              <a:t>diệt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đại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bàng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cứu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chúa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bị</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Lý</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lấp</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cửa</a:t>
            </a:r>
            <a:r>
              <a:rPr lang="en-US" sz="2400" b="1" i="1" dirty="0">
                <a:solidFill>
                  <a:prstClr val="black"/>
                </a:solidFill>
                <a:latin typeface="Times New Roman" panose="02020603050405020304" pitchFamily="18" charset="0"/>
                <a:cs typeface="Times New Roman" panose="02020603050405020304" pitchFamily="18" charset="0"/>
              </a:rPr>
              <a:t> hang</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135319" y="2107739"/>
            <a:ext cx="4742823" cy="1938992"/>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Xuống hang diệt đại bàng</a:t>
            </a:r>
            <a:r>
              <a:rPr lang="en-US" sz="2400" dirty="0">
                <a:solidFill>
                  <a:prstClr val="black"/>
                </a:solidFill>
                <a:latin typeface="Times New Roman" panose="02020603050405020304" pitchFamily="18" charset="0"/>
                <a:cs typeface="Times New Roman" panose="02020603050405020304" pitchFamily="18" charset="0"/>
              </a:rPr>
              <a:t> c</a:t>
            </a:r>
            <a:r>
              <a:rPr lang="vi-VN" sz="2400" dirty="0">
                <a:solidFill>
                  <a:prstClr val="black"/>
                </a:solidFill>
                <a:latin typeface="Times New Roman" panose="02020603050405020304" pitchFamily="18" charset="0"/>
                <a:cs typeface="Times New Roman" panose="02020603050405020304" pitchFamily="18" charset="0"/>
              </a:rPr>
              <a:t>ứu công chúa thì bị hãm hại, khi ở trong hang vô tình cứu thái tử con vua Thủy Tề, được nhà vua tặng cây đàn thần.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94409" y="4074100"/>
            <a:ext cx="3840910" cy="1200329"/>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Hồn chằn tinh và đại bàng trả thù, vu vạ khiến Thạch Sanh bị bắt nhốt trong ngục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135319" y="4074100"/>
            <a:ext cx="4650057" cy="1200329"/>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Khi bị nhốt, Thạch Sanh gẩy đàn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Chữa được bệnh cho công chúa  giải oan 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29182" y="5440296"/>
            <a:ext cx="3971363" cy="830997"/>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 Quân mười tám nước chư hầu xâm lược nước ta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173619" y="5440295"/>
            <a:ext cx="4611757" cy="830997"/>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78140" y="1157764"/>
            <a:ext cx="2928730" cy="1569660"/>
          </a:xfrm>
          <a:prstGeom prst="rect">
            <a:avLst/>
          </a:prstGeom>
        </p:spPr>
        <p:txBody>
          <a:bodyPr wrap="square">
            <a:spAutoFit/>
          </a:bodyPr>
          <a:lstStyle/>
          <a:p>
            <a:pPr algn="just"/>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khăn</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nhiều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diện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nhau</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25" name="Rectangle 17"/>
          <p:cNvSpPr>
            <a:spLocks noChangeArrowheads="1"/>
          </p:cNvSpPr>
          <p:nvPr/>
        </p:nvSpPr>
        <p:spPr bwMode="auto">
          <a:xfrm>
            <a:off x="8774004" y="5190624"/>
            <a:ext cx="31370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defRPr/>
            </a:pPr>
            <a:r>
              <a:rPr lang="en-US" altLang="en-US" sz="2400" b="1" i="1" dirty="0">
                <a:solidFill>
                  <a:prstClr val="black"/>
                </a:solidFill>
              </a:rPr>
              <a:t> </a:t>
            </a:r>
            <a:r>
              <a:rPr lang="vi-VN" sz="2400" b="1" i="1" dirty="0">
                <a:solidFill>
                  <a:prstClr val="black"/>
                </a:solidFill>
              </a:rPr>
              <a:t>Sự xâm lược của kẻ thù</a:t>
            </a:r>
            <a:r>
              <a:rPr lang="en-US" sz="2400" b="1" i="1" dirty="0">
                <a:solidFill>
                  <a:prstClr val="black"/>
                </a:solidFill>
              </a:rPr>
              <a:t> </a:t>
            </a:r>
            <a:r>
              <a:rPr lang="en-US" sz="2400" b="1" i="1" dirty="0">
                <a:solidFill>
                  <a:prstClr val="black"/>
                </a:solidFill>
                <a:cs typeface="Times New Roman" pitchFamily="18" charset="0"/>
              </a:rPr>
              <a:t>(</a:t>
            </a:r>
            <a:r>
              <a:rPr lang="en-US" sz="2400" b="1" i="1" dirty="0" err="1">
                <a:solidFill>
                  <a:prstClr val="black"/>
                </a:solidFill>
                <a:cs typeface="Times New Roman" pitchFamily="18" charset="0"/>
              </a:rPr>
              <a:t>Quân</a:t>
            </a:r>
            <a:r>
              <a:rPr lang="en-US" sz="2400" b="1" i="1" dirty="0">
                <a:solidFill>
                  <a:prstClr val="black"/>
                </a:solidFill>
                <a:cs typeface="Times New Roman" pitchFamily="18" charset="0"/>
              </a:rPr>
              <a:t> 18 </a:t>
            </a:r>
            <a:r>
              <a:rPr lang="en-US" sz="2400" b="1" i="1" dirty="0" err="1">
                <a:solidFill>
                  <a:prstClr val="black"/>
                </a:solidFill>
                <a:cs typeface="Times New Roman" pitchFamily="18" charset="0"/>
              </a:rPr>
              <a:t>nước</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chư</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hầu</a:t>
            </a:r>
            <a:r>
              <a:rPr lang="en-US" sz="2400" b="1" i="1" dirty="0">
                <a:solidFill>
                  <a:prstClr val="black"/>
                </a:solidFill>
                <a:cs typeface="Times New Roman" pitchFamily="18" charset="0"/>
              </a:rPr>
              <a:t>)</a:t>
            </a:r>
            <a:endParaRPr lang="vi-VN" sz="2400" b="1" i="1" dirty="0">
              <a:solidFill>
                <a:prstClr val="black"/>
              </a:solidFill>
              <a:cs typeface="Times New Roman" pitchFamily="18" charset="0"/>
            </a:endParaRPr>
          </a:p>
        </p:txBody>
      </p:sp>
      <p:sp>
        <p:nvSpPr>
          <p:cNvPr id="26" name="Rectangle 20"/>
          <p:cNvSpPr>
            <a:spLocks noChangeArrowheads="1"/>
          </p:cNvSpPr>
          <p:nvPr/>
        </p:nvSpPr>
        <p:spPr bwMode="auto">
          <a:xfrm>
            <a:off x="8805828" y="4132345"/>
            <a:ext cx="3118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sz="2400" b="1" i="1" dirty="0">
                <a:solidFill>
                  <a:prstClr val="black"/>
                </a:solidFill>
                <a:cs typeface="Times New Roman" panose="02020603050405020304" pitchFamily="18" charset="0"/>
              </a:rPr>
              <a:t>Sự thâm độc của kẻ xấu</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Lý</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Thông</a:t>
            </a:r>
            <a:r>
              <a:rPr lang="en-US" sz="2400" b="1" i="1" dirty="0">
                <a:solidFill>
                  <a:prstClr val="black"/>
                </a:solidFill>
                <a:cs typeface="Times New Roman" panose="02020603050405020304" pitchFamily="18" charset="0"/>
              </a:rPr>
              <a:t>)</a:t>
            </a:r>
            <a:endParaRPr lang="vi-VN" sz="2400" b="1" i="1" dirty="0">
              <a:solidFill>
                <a:prstClr val="black"/>
              </a:solidFill>
              <a:cs typeface="Times New Roman" panose="02020603050405020304" pitchFamily="18" charset="0"/>
            </a:endParaRPr>
          </a:p>
        </p:txBody>
      </p:sp>
      <p:sp>
        <p:nvSpPr>
          <p:cNvPr id="27" name="Rectangle 22"/>
          <p:cNvSpPr>
            <a:spLocks noChangeArrowheads="1"/>
          </p:cNvSpPr>
          <p:nvPr/>
        </p:nvSpPr>
        <p:spPr bwMode="auto">
          <a:xfrm>
            <a:off x="8761133" y="3067835"/>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b="1" i="1" dirty="0">
                <a:solidFill>
                  <a:prstClr val="black"/>
                </a:solidFill>
                <a:cs typeface="Times New Roman" panose="02020603050405020304" pitchFamily="18" charset="0"/>
              </a:rPr>
              <a:t>Sự hung bạo của thiên nhiên (chằn tinh, đại bàng)</a:t>
            </a:r>
          </a:p>
        </p:txBody>
      </p:sp>
      <p:sp>
        <p:nvSpPr>
          <p:cNvPr id="28" name="Down Arrow 27"/>
          <p:cNvSpPr/>
          <p:nvPr/>
        </p:nvSpPr>
        <p:spPr>
          <a:xfrm>
            <a:off x="10163602" y="2686513"/>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Down Arrow 28"/>
          <p:cNvSpPr/>
          <p:nvPr/>
        </p:nvSpPr>
        <p:spPr>
          <a:xfrm>
            <a:off x="10163602" y="3860896"/>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Down Arrow 29"/>
          <p:cNvSpPr/>
          <p:nvPr/>
        </p:nvSpPr>
        <p:spPr>
          <a:xfrm>
            <a:off x="10163602" y="4968181"/>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8878140" y="1239145"/>
            <a:ext cx="2928730" cy="5078313"/>
          </a:xfrm>
          <a:prstGeom prst="rect">
            <a:avLst/>
          </a:prstGeom>
          <a:solidFill>
            <a:schemeClr val="bg1"/>
          </a:solidFill>
        </p:spPr>
        <p:txBody>
          <a:bodyPr wrap="square">
            <a:spAutoFit/>
          </a:bodyPr>
          <a:lstStyle/>
          <a:p>
            <a:pPr algn="ctr">
              <a:lnSpc>
                <a:spcPct val="150000"/>
              </a:lnSpc>
              <a:defRPr/>
            </a:pP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rỡ</a:t>
            </a:r>
            <a:endParaRPr lang="vi-VN" sz="2800" b="1" i="1" dirty="0">
              <a:solidFill>
                <a:srgbClr val="FF0000"/>
              </a:solidFill>
              <a:latin typeface="Times New Roman" panose="02020603050405020304" pitchFamily="18" charset="0"/>
              <a:ea typeface=".VnTime" panose="020B7200000000000000" pitchFamily="34" charset="0"/>
            </a:endParaRPr>
          </a:p>
          <a:p>
            <a:pPr algn="ctr">
              <a:lnSpc>
                <a:spcPct val="150000"/>
              </a:lnSpc>
              <a:defRPr/>
            </a:pP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69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6" name="Group 5"/>
          <p:cNvGrpSpPr/>
          <p:nvPr/>
        </p:nvGrpSpPr>
        <p:grpSpPr>
          <a:xfrm>
            <a:off x="3059788" y="1837176"/>
            <a:ext cx="6015394" cy="728230"/>
            <a:chOff x="383166" y="1481172"/>
            <a:chExt cx="5364330" cy="944640"/>
          </a:xfrm>
          <a:noFill/>
        </p:grpSpPr>
        <p:sp>
          <p:nvSpPr>
            <p:cNvPr id="7" name="Rounded Rectangle 6"/>
            <p:cNvSpPr/>
            <p:nvPr/>
          </p:nvSpPr>
          <p:spPr>
            <a:xfrm>
              <a:off x="383166" y="1481172"/>
              <a:ext cx="5364330" cy="944640"/>
            </a:xfrm>
            <a:prstGeom prst="roundRect">
              <a:avLst/>
            </a:prstGeom>
            <a:grp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8" name="Rounded Rectangle 8"/>
            <p:cNvSpPr txBox="1"/>
            <p:nvPr/>
          </p:nvSpPr>
          <p:spPr>
            <a:xfrm>
              <a:off x="429280" y="1527286"/>
              <a:ext cx="5272102" cy="85241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rPr>
                <a:t>PHẨM CHẤT</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061030" y="2731304"/>
            <a:ext cx="2960878" cy="1210945"/>
            <a:chOff x="383166" y="1481172"/>
            <a:chExt cx="5364330" cy="944640"/>
          </a:xfrm>
          <a:solidFill>
            <a:schemeClr val="accent3">
              <a:lumMod val="75000"/>
            </a:schemeClr>
          </a:solidFill>
        </p:grpSpPr>
        <p:sp>
          <p:nvSpPr>
            <p:cNvPr id="10" name="Rounded Rectangle 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1"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tx1"/>
                  </a:solidFill>
                  <a:latin typeface="Times New Roman" panose="02020603050405020304" pitchFamily="18" charset="0"/>
                  <a:cs typeface="Times New Roman" panose="02020603050405020304" pitchFamily="18" charset="0"/>
                </a:rPr>
                <a:t>Sự dũng cảm và tài năng</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64052" y="2762211"/>
            <a:ext cx="2968612" cy="1166063"/>
            <a:chOff x="383166" y="1481172"/>
            <a:chExt cx="5364330" cy="944640"/>
          </a:xfrm>
          <a:solidFill>
            <a:srgbClr val="C3D69B"/>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Sự thật thà, chất phác</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74808" y="2788428"/>
            <a:ext cx="3073496" cy="1166063"/>
            <a:chOff x="383166" y="1481172"/>
            <a:chExt cx="5364330" cy="944640"/>
          </a:xfrm>
          <a:solidFill>
            <a:srgbClr val="008080"/>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tx1"/>
                  </a:solidFill>
                  <a:latin typeface="Times New Roman" panose="02020603050405020304" pitchFamily="18" charset="0"/>
                  <a:cs typeface="Times New Roman" panose="02020603050405020304" pitchFamily="18" charset="0"/>
                </a:rPr>
                <a:t>Lương thiện, yêu hòa bình</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917801" y="4080192"/>
            <a:ext cx="2960878" cy="1210945"/>
            <a:chOff x="383166" y="1481172"/>
            <a:chExt cx="5364330" cy="944640"/>
          </a:xfrm>
          <a:solidFill>
            <a:schemeClr val="accent5">
              <a:lumMod val="40000"/>
              <a:lumOff val="6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Nhân hậu, cao thượng</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2637936" y="4080192"/>
            <a:ext cx="2968612" cy="1166063"/>
            <a:chOff x="383166" y="1481172"/>
            <a:chExt cx="5364330" cy="944640"/>
          </a:xfrm>
          <a:solidFill>
            <a:schemeClr val="accent2">
              <a:lumMod val="40000"/>
              <a:lumOff val="60000"/>
            </a:schemeClr>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a:solidFill>
                    <a:schemeClr val="bg1">
                      <a:lumMod val="10000"/>
                    </a:schemeClr>
                  </a:solidFill>
                  <a:latin typeface="Times New Roman" panose="02020603050405020304" pitchFamily="18" charset="0"/>
                  <a:cs typeface="Times New Roman" panose="02020603050405020304" pitchFamily="18" charset="0"/>
                </a:rPr>
                <a:t>Bình tĩnh, dám đương đầu</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574952" y="5510867"/>
            <a:ext cx="10985066" cy="822437"/>
          </a:xfrm>
          <a:prstGeom prst="roundRect">
            <a:avLst/>
          </a:prstGeom>
          <a:no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pic>
        <p:nvPicPr>
          <p:cNvPr id="27" name="Picture 26"/>
          <p:cNvPicPr>
            <a:picLocks noChangeAspect="1"/>
          </p:cNvPicPr>
          <p:nvPr/>
        </p:nvPicPr>
        <p:blipFill>
          <a:blip r:embed="rId3"/>
          <a:stretch>
            <a:fillRect/>
          </a:stretch>
        </p:blipFill>
        <p:spPr>
          <a:xfrm>
            <a:off x="0" y="165446"/>
            <a:ext cx="5602710" cy="1286367"/>
          </a:xfrm>
          <a:prstGeom prst="rect">
            <a:avLst/>
          </a:prstGeom>
        </p:spPr>
      </p:pic>
      <p:sp>
        <p:nvSpPr>
          <p:cNvPr id="28" name="Rectangle 27"/>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pic>
        <p:nvPicPr>
          <p:cNvPr id="29" name="Picture 28"/>
          <p:cNvPicPr>
            <a:picLocks noChangeAspect="1"/>
          </p:cNvPicPr>
          <p:nvPr/>
        </p:nvPicPr>
        <p:blipFill>
          <a:blip r:embed="rId4"/>
          <a:stretch>
            <a:fillRect/>
          </a:stretch>
        </p:blipFill>
        <p:spPr>
          <a:xfrm>
            <a:off x="9599838" y="144571"/>
            <a:ext cx="2224294" cy="2174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Rounded Rectangle 8"/>
          <p:cNvSpPr txBox="1"/>
          <p:nvPr/>
        </p:nvSpPr>
        <p:spPr>
          <a:xfrm>
            <a:off x="1378129" y="5537084"/>
            <a:ext cx="8405798" cy="7421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7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9" y="-6096"/>
            <a:ext cx="12192000" cy="6864096"/>
          </a:xfrm>
          <a:prstGeom prst="rect">
            <a:avLst/>
          </a:prstGeom>
        </p:spPr>
      </p:pic>
      <p:sp>
        <p:nvSpPr>
          <p:cNvPr id="13" name="Rectangle 12"/>
          <p:cNvSpPr/>
          <p:nvPr/>
        </p:nvSpPr>
        <p:spPr>
          <a:xfrm>
            <a:off x="759692" y="1536101"/>
            <a:ext cx="5018256" cy="3416320"/>
          </a:xfrm>
          <a:prstGeom prst="rect">
            <a:avLst/>
          </a:prstGeom>
          <a:solidFill>
            <a:schemeClr val="bg1"/>
          </a:solidFill>
        </p:spPr>
        <p:txBody>
          <a:bodyPr wrap="square">
            <a:spAutoFit/>
          </a:bodyPr>
          <a:lstStyle/>
          <a:p>
            <a:pPr algn="ctr"/>
            <a:r>
              <a:rPr lang="vi-VN" sz="3600" dirty="0">
                <a:solidFill>
                  <a:prstClr val="black"/>
                </a:solidFill>
                <a:latin typeface="Times New Roman" panose="02020603050405020304" pitchFamily="18" charset="0"/>
                <a:cs typeface="Times New Roman" panose="02020603050405020304" pitchFamily="18" charset="0"/>
              </a:rPr>
              <a:t>Có ý kiến cho rằng </a:t>
            </a:r>
            <a:r>
              <a:rPr lang="vi-VN" sz="36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3600" dirty="0">
                <a:solidFill>
                  <a:prstClr val="black"/>
                </a:solidFill>
                <a:latin typeface="Times New Roman" panose="02020603050405020304" pitchFamily="18" charset="0"/>
                <a:cs typeface="Times New Roman" panose="02020603050405020304" pitchFamily="18" charset="0"/>
              </a:rPr>
              <a:t>. Em có </a:t>
            </a:r>
            <a:r>
              <a:rPr lang="en-US" sz="3600" dirty="0" err="1">
                <a:solidFill>
                  <a:prstClr val="black"/>
                </a:solidFill>
                <a:latin typeface="Times New Roman" pitchFamily="18" charset="0"/>
                <a:cs typeface="Times New Roman" pitchFamily="18" charset="0"/>
              </a:rPr>
              <a:t>đồng</a:t>
            </a:r>
            <a:r>
              <a:rPr lang="en-US" sz="3600" dirty="0">
                <a:solidFill>
                  <a:prstClr val="black"/>
                </a:solidFill>
                <a:latin typeface="Times New Roman" pitchFamily="18" charset="0"/>
                <a:cs typeface="Times New Roman" pitchFamily="18" charset="0"/>
              </a:rPr>
              <a:t> ý </a:t>
            </a:r>
            <a:r>
              <a:rPr lang="en-US" sz="3600" dirty="0" err="1">
                <a:solidFill>
                  <a:prstClr val="black"/>
                </a:solidFill>
                <a:latin typeface="Times New Roman" pitchFamily="18" charset="0"/>
                <a:cs typeface="Times New Roman" pitchFamily="18" charset="0"/>
              </a:rPr>
              <a:t>với</a:t>
            </a:r>
            <a:r>
              <a:rPr lang="vi-VN" sz="3600" dirty="0">
                <a:solidFill>
                  <a:prstClr val="black"/>
                </a:solidFill>
                <a:latin typeface="Times New Roman" pitchFamily="18" charset="0"/>
                <a:cs typeface="Times New Roman" pitchFamily="18" charset="0"/>
              </a:rPr>
              <a:t> ý kiến 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itchFamily="18" charset="0"/>
                <a:cs typeface="Times New Roman" pitchFamily="18" charset="0"/>
              </a:rPr>
              <a:t>không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Vì</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sao</a:t>
            </a:r>
            <a:r>
              <a:rPr lang="en-US" sz="3600" dirty="0">
                <a:solidFill>
                  <a:prstClr val="black"/>
                </a:solidFill>
                <a:latin typeface="Times New Roman" pitchFamily="18" charset="0"/>
                <a:cs typeface="Times New Roman" pitchFamily="18" charset="0"/>
              </a:rPr>
              <a:t>?</a:t>
            </a:r>
          </a:p>
        </p:txBody>
      </p:sp>
      <p:grpSp>
        <p:nvGrpSpPr>
          <p:cNvPr id="14" name="Group 13"/>
          <p:cNvGrpSpPr/>
          <p:nvPr/>
        </p:nvGrpSpPr>
        <p:grpSpPr>
          <a:xfrm>
            <a:off x="759692" y="356832"/>
            <a:ext cx="10985066" cy="822437"/>
            <a:chOff x="383166" y="1481172"/>
            <a:chExt cx="5364330" cy="944640"/>
          </a:xfrm>
          <a:solidFill>
            <a:schemeClr val="accent6">
              <a:lumMod val="20000"/>
              <a:lumOff val="80000"/>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 GIẢI CÙNG CHUYÊN GIA</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6369739" y="1536101"/>
            <a:ext cx="5280587" cy="4555089"/>
          </a:xfrm>
          <a:prstGeom prst="rect">
            <a:avLst/>
          </a:prstGeom>
          <a:solidFill>
            <a:schemeClr val="bg1"/>
          </a:solidFill>
          <a:ln>
            <a:noFill/>
          </a:ln>
        </p:spPr>
        <p:txBody>
          <a:bodyPr wrap="square" lIns="121917" tIns="60958" rIns="121917" bIns="60958" rtlCol="0">
            <a:spAutoFit/>
          </a:bodyPr>
          <a:lstStyle/>
          <a:p>
            <a:pPr algn="just"/>
            <a:r>
              <a:rPr lang="vi-VN" sz="3200" i="1" dirty="0">
                <a:solidFill>
                  <a:srgbClr val="FF0000"/>
                </a:solidFill>
                <a:latin typeface="Times New Roman" panose="02020603050405020304" pitchFamily="18" charset="0"/>
                <a:sym typeface="Wingdings" panose="05000000000000000000" pitchFamily="2" charset="2"/>
              </a:rPr>
              <a:t> ĐÓ LÀ Ý KIẾN HOÀN TOÀN PHÙ HỢP, CÓ CƠ SỞ</a:t>
            </a:r>
            <a:endParaRPr lang="vi-VN" sz="3200" i="1" dirty="0">
              <a:solidFill>
                <a:srgbClr val="FF0000"/>
              </a:solidFill>
              <a:latin typeface="Times New Roman" panose="02020603050405020304" pitchFamily="18" charset="0"/>
            </a:endParaRPr>
          </a:p>
          <a:p>
            <a:pPr algn="just">
              <a:buFontTx/>
              <a:buChar char="-"/>
            </a:pPr>
            <a:r>
              <a:rPr lang="vi-VN" sz="3200" dirty="0">
                <a:solidFill>
                  <a:prstClr val="black"/>
                </a:solidFill>
                <a:latin typeface="Times New Roman" panose="02020603050405020304" pitchFamily="18" charset="0"/>
              </a:rPr>
              <a:t> Mục đích chiến đấu của chàng là luôn sáng ngời chính nghĩa: cứu người bị hại, cứu dân, bảo vệ đất nước.  </a:t>
            </a:r>
            <a:br>
              <a:rPr lang="en-US" sz="3200" dirty="0">
                <a:solidFill>
                  <a:prstClr val="black"/>
                </a:solidFill>
                <a:latin typeface="Calibri Light"/>
              </a:rPr>
            </a:br>
            <a:r>
              <a:rPr lang="vi-VN" sz="3200" dirty="0">
                <a:solidFill>
                  <a:prstClr val="black"/>
                </a:solidFill>
                <a:latin typeface="Times New Roman" panose="02020603050405020304" pitchFamily="18" charset="0"/>
              </a:rPr>
              <a:t>- Có sức khỏe tài năng vô địch</a:t>
            </a:r>
            <a:endParaRPr lang="en-US" sz="3200" dirty="0">
              <a:solidFill>
                <a:prstClr val="black"/>
              </a:solidFill>
              <a:latin typeface="Calibri Light"/>
            </a:endParaRPr>
          </a:p>
          <a:p>
            <a:pPr algn="just"/>
            <a:r>
              <a:rPr lang="vi-VN" sz="3200" dirty="0">
                <a:solidFill>
                  <a:prstClr val="black"/>
                </a:solidFill>
                <a:latin typeface="Times New Roman" panose="02020603050405020304" pitchFamily="18" charset="0"/>
              </a:rPr>
              <a:t>- Có trong tay những vũ khí, phương tiện chiến đấu kì</a:t>
            </a:r>
            <a:r>
              <a:rPr lang="en-US" sz="3200" dirty="0">
                <a:solidFill>
                  <a:prstClr val="black"/>
                </a:solidFill>
                <a:latin typeface="Calibri Light"/>
              </a:rPr>
              <a:t> </a:t>
            </a:r>
            <a:r>
              <a:rPr lang="en-US" sz="3200" dirty="0" err="1">
                <a:solidFill>
                  <a:prstClr val="black"/>
                </a:solidFill>
                <a:latin typeface="Times New Roman" pitchFamily="18" charset="0"/>
                <a:cs typeface="Times New Roman" pitchFamily="18" charset="0"/>
              </a:rPr>
              <a:t>diệu</a:t>
            </a:r>
            <a:r>
              <a:rPr lang="en-US" sz="3200" dirty="0">
                <a:solidFill>
                  <a:prstClr val="black"/>
                </a:solidFill>
                <a:latin typeface="Times New Roman" pitchFamily="18" charset="0"/>
                <a:cs typeface="Times New Roman" pitchFamily="18" charset="0"/>
              </a:rPr>
              <a:t>.</a:t>
            </a:r>
            <a:endParaRPr lang="en-US" altLang="zh-CN" sz="2700" dirty="0">
              <a:solidFill>
                <a:prstClr val="black"/>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487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204716" y="245660"/>
            <a:ext cx="8789158" cy="6400800"/>
          </a:xfrm>
          <a:prstGeom prst="rect">
            <a:avLst/>
          </a:prstGeom>
        </p:spPr>
      </p:pic>
      <p:sp>
        <p:nvSpPr>
          <p:cNvPr id="47" name="Cloud Callout 46"/>
          <p:cNvSpPr/>
          <p:nvPr/>
        </p:nvSpPr>
        <p:spPr>
          <a:xfrm rot="16200000">
            <a:off x="5519191" y="2426639"/>
            <a:ext cx="6949366" cy="2096088"/>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a:stretch>
            <a:fillRect/>
          </a:stretch>
        </p:blipFill>
        <p:spPr>
          <a:xfrm>
            <a:off x="7746816" y="494022"/>
            <a:ext cx="5291398" cy="6363978"/>
          </a:xfrm>
          <a:prstGeom prst="rect">
            <a:avLst/>
          </a:prstGeom>
        </p:spPr>
      </p:pic>
      <p:sp>
        <p:nvSpPr>
          <p:cNvPr id="2" name="TextBox 1">
            <a:extLst>
              <a:ext uri="{FF2B5EF4-FFF2-40B4-BE49-F238E27FC236}">
                <a16:creationId xmlns:a16="http://schemas.microsoft.com/office/drawing/2014/main" id="{93FC82CD-428D-69E6-91A2-31D58814E2ED}"/>
              </a:ext>
            </a:extLst>
          </p:cNvPr>
          <p:cNvSpPr txBox="1"/>
          <p:nvPr/>
        </p:nvSpPr>
        <p:spPr>
          <a:xfrm>
            <a:off x="8552985" y="267632"/>
            <a:ext cx="3434299" cy="923330"/>
          </a:xfrm>
          <a:prstGeom prst="rect">
            <a:avLst/>
          </a:prstGeom>
          <a:noFill/>
        </p:spPr>
        <p:txBody>
          <a:bodyPr wrap="square" rtlCol="0">
            <a:spAutoFit/>
          </a:bodyPr>
          <a:lstStyle/>
          <a:p>
            <a:r>
              <a:rPr lang="vi-VN" sz="5400" b="1">
                <a:solidFill>
                  <a:srgbClr val="FF0000"/>
                </a:solidFill>
                <a:latin typeface="+mj-lt"/>
              </a:rPr>
              <a:t>Tiết 87,88</a:t>
            </a:r>
            <a:endParaRPr lang="en-US" sz="5400" b="1" dirty="0">
              <a:solidFill>
                <a:srgbClr val="FF0000"/>
              </a:solidFill>
              <a:latin typeface="+mj-lt"/>
            </a:endParaRPr>
          </a:p>
        </p:txBody>
      </p:sp>
    </p:spTree>
    <p:extLst>
      <p:ext uri="{BB962C8B-B14F-4D97-AF65-F5344CB8AC3E}">
        <p14:creationId xmlns:p14="http://schemas.microsoft.com/office/powerpoint/2010/main" val="2615560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8" name="Picture 7"/>
          <p:cNvPicPr>
            <a:picLocks noChangeAspect="1"/>
          </p:cNvPicPr>
          <p:nvPr/>
        </p:nvPicPr>
        <p:blipFill>
          <a:blip r:embed="rId3"/>
          <a:stretch>
            <a:fillRect/>
          </a:stretch>
        </p:blipFill>
        <p:spPr>
          <a:xfrm>
            <a:off x="214719" y="196952"/>
            <a:ext cx="4907705" cy="1182727"/>
          </a:xfrm>
          <a:prstGeom prst="rect">
            <a:avLst/>
          </a:prstGeom>
        </p:spPr>
      </p:pic>
      <p:graphicFrame>
        <p:nvGraphicFramePr>
          <p:cNvPr id="66" name="Google Shape;937;p29"/>
          <p:cNvGraphicFramePr/>
          <p:nvPr>
            <p:extLst>
              <p:ext uri="{D42A27DB-BD31-4B8C-83A1-F6EECF244321}">
                <p14:modId xmlns:p14="http://schemas.microsoft.com/office/powerpoint/2010/main" val="788135789"/>
              </p:ext>
            </p:extLst>
          </p:nvPr>
        </p:nvGraphicFramePr>
        <p:xfrm>
          <a:off x="476215" y="1391478"/>
          <a:ext cx="11304967" cy="5257800"/>
        </p:xfrm>
        <a:graphic>
          <a:graphicData uri="http://schemas.openxmlformats.org/drawingml/2006/table">
            <a:tbl>
              <a:tblPr>
                <a:noFill/>
              </a:tblPr>
              <a:tblGrid>
                <a:gridCol w="5202391">
                  <a:extLst>
                    <a:ext uri="{9D8B030D-6E8A-4147-A177-3AD203B41FA5}">
                      <a16:colId xmlns:a16="http://schemas.microsoft.com/office/drawing/2014/main" val="20000"/>
                    </a:ext>
                  </a:extLst>
                </a:gridCol>
                <a:gridCol w="3821786">
                  <a:extLst>
                    <a:ext uri="{9D8B030D-6E8A-4147-A177-3AD203B41FA5}">
                      <a16:colId xmlns:a16="http://schemas.microsoft.com/office/drawing/2014/main" val="20001"/>
                    </a:ext>
                  </a:extLst>
                </a:gridCol>
                <a:gridCol w="2280790">
                  <a:extLst>
                    <a:ext uri="{9D8B030D-6E8A-4147-A177-3AD203B41FA5}">
                      <a16:colId xmlns:a16="http://schemas.microsoft.com/office/drawing/2014/main" val="20002"/>
                    </a:ext>
                  </a:extLst>
                </a:gridCol>
              </a:tblGrid>
              <a:tr h="462126">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Sự</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việc</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Mục</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đích</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Bản</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chất</a:t>
                      </a:r>
                      <a:r>
                        <a:rPr lang="en-US" sz="3600" b="1" u="none" strike="noStrike" cap="none" dirty="0">
                          <a:solidFill>
                            <a:schemeClr val="tx1"/>
                          </a:solidFill>
                          <a:latin typeface="Times New Roman"/>
                          <a:ea typeface="Times New Roman"/>
                          <a:cs typeface="Times New Roman"/>
                          <a:sym typeface="Times New Roman"/>
                        </a:rPr>
                        <a:t> </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extLst>
                  <a:ext uri="{0D108BD9-81ED-4DB2-BD59-A6C34878D82A}">
                    <a16:rowId xmlns:a16="http://schemas.microsoft.com/office/drawing/2014/main" val="10000"/>
                  </a:ext>
                </a:extLst>
              </a:tr>
              <a:tr h="5842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người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hàng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tên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a:t>
                      </a:r>
                      <a:r>
                        <a:rPr lang="en-US" sz="2400" i="1" u="none" strike="noStrike" cap="none" dirty="0" err="1">
                          <a:solidFill>
                            <a:schemeClr val="bg1">
                              <a:lumMod val="10000"/>
                            </a:schemeClr>
                          </a:solidFill>
                          <a:latin typeface="Times New Roman"/>
                          <a:ea typeface="Times New Roman"/>
                          <a:cs typeface="Times New Roman"/>
                          <a:sym typeface="Times New Roman"/>
                        </a:rPr>
                        <a:t>Thấy</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hắn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bụng</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rowSpan="4">
                  <a:txBody>
                    <a:bodyPr/>
                    <a:lstStyle/>
                    <a:p>
                      <a:pPr marL="0" marR="30480" lvl="0" indent="0" algn="just" rtl="0">
                        <a:lnSpc>
                          <a:spcPct val="115000"/>
                        </a:lnSpc>
                        <a:spcBef>
                          <a:spcPts val="1200"/>
                        </a:spcBef>
                        <a:spcAft>
                          <a:spcPts val="0"/>
                        </a:spcAft>
                        <a:buNone/>
                      </a:pPr>
                      <a:r>
                        <a:rPr lang="en-US" sz="2400" b="1" u="none" strike="noStrike" cap="none" dirty="0">
                          <a:solidFill>
                            <a:srgbClr val="000000"/>
                          </a:solidFill>
                          <a:latin typeface="Times New Roman"/>
                          <a:ea typeface="Times New Roman"/>
                          <a:cs typeface="Times New Roman"/>
                          <a:sym typeface="Times New Roman"/>
                        </a:rPr>
                        <a:t> </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2540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Chiều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chờ</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kiếm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dọn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mâm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thịt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ê </a:t>
                      </a:r>
                      <a:r>
                        <a:rPr lang="en-US" sz="2400" i="1" u="none" strike="noStrike" cap="none" dirty="0" err="1">
                          <a:solidFill>
                            <a:schemeClr val="bg1">
                              <a:lumMod val="10000"/>
                            </a:schemeClr>
                          </a:solidFill>
                          <a:latin typeface="Times New Roman"/>
                          <a:ea typeface="Times New Roman"/>
                          <a:cs typeface="Times New Roman"/>
                          <a:sym typeface="Times New Roman"/>
                        </a:rPr>
                        <a:t>hề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rồi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bảo</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2"/>
                  </a:ext>
                </a:extLst>
              </a:tr>
              <a:tr h="1587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vào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nhà</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kể</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nghe</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chuyện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giết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trăn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tinh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chúng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mới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hoàn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hồn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Nhưng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nói</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3"/>
                  </a:ext>
                </a:extLst>
              </a:tr>
              <a:tr h="6775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lệnh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quân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vần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những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tảng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đá</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lấp</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kín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cửa</a:t>
                      </a:r>
                      <a:r>
                        <a:rPr lang="en-US" sz="2400" i="1" u="none" strike="noStrike" cap="none" dirty="0">
                          <a:solidFill>
                            <a:schemeClr val="bg1">
                              <a:lumMod val="10000"/>
                            </a:schemeClr>
                          </a:solidFill>
                          <a:latin typeface="Times New Roman"/>
                          <a:ea typeface="Times New Roman"/>
                          <a:cs typeface="Times New Roman"/>
                          <a:sym typeface="Times New Roman"/>
                        </a:rPr>
                        <a:t> hang...</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70" name="Rectangle 69"/>
          <p:cNvSpPr/>
          <p:nvPr/>
        </p:nvSpPr>
        <p:spPr>
          <a:xfrm>
            <a:off x="5724963" y="1924846"/>
            <a:ext cx="3714872" cy="1366528"/>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Kết nghĩa anh em anh em với Thạch Sanh là để mưu lợi.</a:t>
            </a:r>
          </a:p>
        </p:txBody>
      </p:sp>
      <p:sp>
        <p:nvSpPr>
          <p:cNvPr id="71" name="Rectangle 70"/>
          <p:cNvSpPr/>
          <p:nvPr/>
        </p:nvSpPr>
        <p:spPr>
          <a:xfrm>
            <a:off x="5776674" y="3291374"/>
            <a:ext cx="3395973" cy="941796"/>
          </a:xfrm>
          <a:prstGeom prst="rect">
            <a:avLst/>
          </a:prstGeom>
        </p:spPr>
        <p:txBody>
          <a:bodyPr wrap="square">
            <a:spAutoFit/>
          </a:bodyPr>
          <a:lstStyle/>
          <a:p>
            <a:pPr marR="30480" lvl="0" algn="just">
              <a:lnSpc>
                <a:spcPct val="115000"/>
              </a:lnSpc>
            </a:pP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Lừa</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Thạch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Sanh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đi</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nộp</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mạng</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thay</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cho</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mình</a:t>
            </a:r>
            <a:r>
              <a:rPr lang="en-US" sz="2400" dirty="0">
                <a:solidFill>
                  <a:schemeClr val="bg1">
                    <a:lumMod val="10000"/>
                  </a:schemeClr>
                </a:solidFill>
                <a:latin typeface="Times New Roman"/>
                <a:ea typeface="Times New Roman"/>
                <a:cs typeface="Times New Roman"/>
                <a:sym typeface="Times New Roman"/>
              </a:rPr>
              <a:t>.</a:t>
            </a:r>
          </a:p>
        </p:txBody>
      </p:sp>
      <p:sp>
        <p:nvSpPr>
          <p:cNvPr id="103" name="Rectangle 102"/>
          <p:cNvSpPr/>
          <p:nvPr/>
        </p:nvSpPr>
        <p:spPr>
          <a:xfrm>
            <a:off x="5776674" y="4656557"/>
            <a:ext cx="3508012" cy="483017"/>
          </a:xfrm>
          <a:prstGeom prst="rect">
            <a:avLst/>
          </a:prstGeom>
        </p:spPr>
        <p:txBody>
          <a:bodyPr wrap="non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giết chăn tinh</a:t>
            </a:r>
          </a:p>
        </p:txBody>
      </p:sp>
      <p:sp>
        <p:nvSpPr>
          <p:cNvPr id="104" name="Rectangle 103"/>
          <p:cNvSpPr/>
          <p:nvPr/>
        </p:nvSpPr>
        <p:spPr>
          <a:xfrm>
            <a:off x="5724964" y="5701717"/>
            <a:ext cx="3714872" cy="941796"/>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cứu công chúa và hãm hại Thạch Sạnh</a:t>
            </a:r>
          </a:p>
        </p:txBody>
      </p:sp>
      <p:sp>
        <p:nvSpPr>
          <p:cNvPr id="105" name="Rectangle 104"/>
          <p:cNvSpPr/>
          <p:nvPr/>
        </p:nvSpPr>
        <p:spPr>
          <a:xfrm>
            <a:off x="9594373" y="2091498"/>
            <a:ext cx="2145984" cy="3560975"/>
          </a:xfrm>
          <a:prstGeom prst="rect">
            <a:avLst/>
          </a:prstGeom>
        </p:spPr>
        <p:txBody>
          <a:bodyPr wrap="square">
            <a:spAutoFit/>
          </a:bodyPr>
          <a:lstStyle/>
          <a:p>
            <a:pPr marR="30480" lvl="0" algn="ctr">
              <a:lnSpc>
                <a:spcPct val="115000"/>
              </a:lnSpc>
            </a:pPr>
            <a:r>
              <a:rPr lang="vi-VN" sz="2800" i="1" dirty="0">
                <a:solidFill>
                  <a:srgbClr val="FF0000"/>
                </a:solidFill>
                <a:latin typeface="Times New Roman"/>
                <a:ea typeface="Times New Roman"/>
                <a:cs typeface="Times New Roman"/>
                <a:sym typeface="Times New Roman"/>
              </a:rPr>
              <a:t>Là kẻ lừa lọc, kẻ phản phúc, nham hiểm, xảo quyệt, bất nhân, bất nghĩa...</a:t>
            </a:r>
          </a:p>
        </p:txBody>
      </p:sp>
    </p:spTree>
    <p:extLst>
      <p:ext uri="{BB962C8B-B14F-4D97-AF65-F5344CB8AC3E}">
        <p14:creationId xmlns:p14="http://schemas.microsoft.com/office/powerpoint/2010/main" val="81989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xEl>
                                              <p:pRg st="0" end="0"/>
                                            </p:txEl>
                                          </p:spTgt>
                                        </p:tgtEl>
                                        <p:attrNameLst>
                                          <p:attrName>style.visibility</p:attrName>
                                        </p:attrNameLst>
                                      </p:cBhvr>
                                      <p:to>
                                        <p:strVal val="visible"/>
                                      </p:to>
                                    </p:set>
                                    <p:animEffect transition="in" filter="fade">
                                      <p:cBhvr>
                                        <p:cTn id="19" dur="1000"/>
                                        <p:tgtEl>
                                          <p:spTgt spid="71">
                                            <p:txEl>
                                              <p:pRg st="0" end="0"/>
                                            </p:txEl>
                                          </p:spTgt>
                                        </p:tgtEl>
                                      </p:cBhvr>
                                    </p:animEffect>
                                    <p:anim calcmode="lin" valueType="num">
                                      <p:cBhvr>
                                        <p:cTn id="20"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ppt_x"/>
                                          </p:val>
                                        </p:tav>
                                        <p:tav tm="100000">
                                          <p:val>
                                            <p:strVal val="#ppt_x"/>
                                          </p:val>
                                        </p:tav>
                                      </p:tavLst>
                                    </p:anim>
                                    <p:anim calcmode="lin" valueType="num">
                                      <p:cBhvr additive="base">
                                        <p:cTn id="2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additive="base">
                                        <p:cTn id="32" dur="500" fill="hold"/>
                                        <p:tgtEl>
                                          <p:spTgt spid="104"/>
                                        </p:tgtEl>
                                        <p:attrNameLst>
                                          <p:attrName>ppt_x</p:attrName>
                                        </p:attrNameLst>
                                      </p:cBhvr>
                                      <p:tavLst>
                                        <p:tav tm="0">
                                          <p:val>
                                            <p:strVal val="#ppt_x"/>
                                          </p:val>
                                        </p:tav>
                                        <p:tav tm="100000">
                                          <p:val>
                                            <p:strVal val="#ppt_x"/>
                                          </p:val>
                                        </p:tav>
                                      </p:tavLst>
                                    </p:anim>
                                    <p:anim calcmode="lin" valueType="num">
                                      <p:cBhvr additive="base">
                                        <p:cTn id="3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wipe(down)">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3"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23" y="-2"/>
          <a:ext cx="12191977" cy="4831436"/>
        </p:xfrm>
        <a:graphic>
          <a:graphicData uri="http://schemas.openxmlformats.org/drawingml/2006/table">
            <a:tbl>
              <a:tblPr>
                <a:tableStyleId>{5940675A-B579-460E-94D1-54222C63F5DA}</a:tableStyleId>
              </a:tblPr>
              <a:tblGrid>
                <a:gridCol w="1664674">
                  <a:extLst>
                    <a:ext uri="{9D8B030D-6E8A-4147-A177-3AD203B41FA5}">
                      <a16:colId xmlns:a16="http://schemas.microsoft.com/office/drawing/2014/main" val="20000"/>
                    </a:ext>
                  </a:extLst>
                </a:gridCol>
                <a:gridCol w="5522922">
                  <a:extLst>
                    <a:ext uri="{9D8B030D-6E8A-4147-A177-3AD203B41FA5}">
                      <a16:colId xmlns:a16="http://schemas.microsoft.com/office/drawing/2014/main" val="20001"/>
                    </a:ext>
                  </a:extLst>
                </a:gridCol>
                <a:gridCol w="5004381">
                  <a:extLst>
                    <a:ext uri="{9D8B030D-6E8A-4147-A177-3AD203B41FA5}">
                      <a16:colId xmlns:a16="http://schemas.microsoft.com/office/drawing/2014/main" val="20002"/>
                    </a:ext>
                  </a:extLst>
                </a:gridCol>
              </a:tblGrid>
              <a:tr h="468197">
                <a:tc>
                  <a:txBody>
                    <a:bodyPr/>
                    <a:lstStyle/>
                    <a:p>
                      <a:pPr>
                        <a:lnSpc>
                          <a:spcPct val="115000"/>
                        </a:lnSpc>
                        <a:spcAft>
                          <a:spcPts val="0"/>
                        </a:spcAft>
                      </a:pP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Thạch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Sanh</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Lý</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extLst>
                  <a:ext uri="{0D108BD9-81ED-4DB2-BD59-A6C34878D82A}">
                    <a16:rowId xmlns:a16="http://schemas.microsoft.com/office/drawing/2014/main" val="10000"/>
                  </a:ext>
                </a:extLst>
              </a:tr>
              <a:tr h="468197">
                <a:tc>
                  <a:txBody>
                    <a:bodyPr/>
                    <a:lstStyle/>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Bản</a:t>
                      </a:r>
                      <a:r>
                        <a:rPr lang="en-US" sz="2400" baseline="0" dirty="0">
                          <a:solidFill>
                            <a:schemeClr val="bg1"/>
                          </a:solidFill>
                          <a:latin typeface="Times New Roman" panose="02020603050405020304" pitchFamily="18" charset="0"/>
                          <a:cs typeface="Times New Roman" panose="02020603050405020304" pitchFamily="18" charset="0"/>
                        </a:rPr>
                        <a:t> </a:t>
                      </a:r>
                      <a:r>
                        <a:rPr lang="en-US" sz="2400" baseline="0" dirty="0" err="1">
                          <a:solidFill>
                            <a:schemeClr val="bg1"/>
                          </a:solidFill>
                          <a:latin typeface="Times New Roman" panose="02020603050405020304" pitchFamily="18" charset="0"/>
                          <a:cs typeface="Times New Roman" panose="02020603050405020304" pitchFamily="18" charset="0"/>
                        </a:rPr>
                        <a:t>chất</a:t>
                      </a:r>
                      <a:endParaRPr lang="en-US" sz="2400" b="1" i="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a:solidFill>
                          <a:srgbClr val="002060"/>
                        </a:solidFill>
                        <a:latin typeface="Times New Roman" pitchFamily="18" charset="0"/>
                        <a:ea typeface="Calibri"/>
                        <a:cs typeface="Times New Roman" pitchFamily="18" charset="0"/>
                      </a:endParaRPr>
                    </a:p>
                  </a:txBody>
                  <a:tcPr marT="0" marB="0"/>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a:solidFill>
                          <a:srgbClr val="002060"/>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1"/>
                  </a:ext>
                </a:extLst>
              </a:tr>
              <a:tr h="2040244">
                <a:tc rowSpan="3">
                  <a:txBody>
                    <a:bodyPr/>
                    <a:lstStyle/>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Phẩm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nSpc>
                          <a:spcPct val="70000"/>
                        </a:lnSpc>
                        <a:spcBef>
                          <a:spcPts val="0"/>
                        </a:spcBef>
                        <a:spcAft>
                          <a:spcPts val="1000"/>
                        </a:spcAft>
                        <a:buFontTx/>
                        <a:buNone/>
                      </a:pPr>
                      <a:endParaRPr lang="vi-VN" sz="2200" dirty="0">
                        <a:effectLst/>
                        <a:latin typeface="Times New Roman" panose="02020603050405020304" pitchFamily="18" charset="0"/>
                        <a:cs typeface="Times New Roman" panose="02020603050405020304" pitchFamily="18" charset="0"/>
                      </a:endParaRPr>
                    </a:p>
                    <a:p>
                      <a:pPr marL="0" marR="0" lvl="0" indent="0">
                        <a:lnSpc>
                          <a:spcPct val="70000"/>
                        </a:lnSpc>
                        <a:spcBef>
                          <a:spcPts val="0"/>
                        </a:spcBef>
                        <a:spcAft>
                          <a:spcPts val="1000"/>
                        </a:spcAft>
                        <a:buFontTx/>
                        <a:buNone/>
                      </a:pPr>
                      <a:endParaRPr lang="en-US" sz="2200" dirty="0">
                        <a:solidFill>
                          <a:schemeClr val="tx1">
                            <a:lumMod val="50000"/>
                          </a:schemeClr>
                        </a:solidFill>
                        <a:effectLst/>
                        <a:latin typeface="Times New Roman" pitchFamily="18" charset="0"/>
                        <a:cs typeface="Times New Roman" pitchFamily="18" charset="0"/>
                      </a:endParaRPr>
                    </a:p>
                  </a:txBody>
                  <a:tcPr marT="0" marB="0"/>
                </a:tc>
                <a:tc>
                  <a:txBody>
                    <a:bodyPr/>
                    <a:lstStyle/>
                    <a:p>
                      <a:pPr marL="342900" marR="0" lvl="0" indent="-342900">
                        <a:lnSpc>
                          <a:spcPct val="115000"/>
                        </a:lnSpc>
                        <a:spcBef>
                          <a:spcPts val="0"/>
                        </a:spcBef>
                        <a:spcAft>
                          <a:spcPts val="0"/>
                        </a:spcAft>
                        <a:buFont typeface="Calibri"/>
                        <a:buChar char="-"/>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2"/>
                  </a:ext>
                </a:extLst>
              </a:tr>
              <a:tr h="1360521">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3"/>
                  </a:ext>
                </a:extLst>
              </a:tr>
              <a:tr h="494277">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a16="http://schemas.microsoft.com/office/drawing/2014/main" val="10004"/>
                  </a:ext>
                </a:extLst>
              </a:tr>
            </a:tbl>
          </a:graphicData>
        </a:graphic>
      </p:graphicFrame>
      <p:sp>
        <p:nvSpPr>
          <p:cNvPr id="12" name="Rectangle 11"/>
          <p:cNvSpPr/>
          <p:nvPr/>
        </p:nvSpPr>
        <p:spPr>
          <a:xfrm>
            <a:off x="3735544" y="467107"/>
            <a:ext cx="1354859" cy="483017"/>
          </a:xfrm>
          <a:prstGeom prst="rect">
            <a:avLst/>
          </a:prstGeom>
        </p:spPr>
        <p:txBody>
          <a:bodyPr wrap="none">
            <a:spAutoFit/>
          </a:bodyPr>
          <a:lstStyle/>
          <a:p>
            <a:pPr algn="ctr" defTabSz="685800">
              <a:lnSpc>
                <a:spcPct val="115000"/>
              </a:lnSpc>
              <a:defRPr/>
            </a:pPr>
            <a:r>
              <a:rPr lang="en-US" sz="2400" dirty="0">
                <a:solidFill>
                  <a:prstClr val="black"/>
                </a:solidFill>
                <a:latin typeface="Times New Roman" panose="02020603050405020304" pitchFamily="18" charset="0"/>
                <a:cs typeface="Times New Roman" panose="02020603050405020304" pitchFamily="18" charset="0"/>
              </a:rPr>
              <a:t>Lao </a:t>
            </a:r>
            <a:r>
              <a:rPr lang="en-US" sz="2400" dirty="0" err="1">
                <a:solidFill>
                  <a:prstClr val="black"/>
                </a:solidFill>
                <a:latin typeface="Times New Roman" panose="02020603050405020304" pitchFamily="18" charset="0"/>
                <a:cs typeface="Times New Roman" panose="02020603050405020304" pitchFamily="18" charset="0"/>
              </a:rPr>
              <a:t>động</a:t>
            </a:r>
            <a:endParaRPr lang="en-US" sz="2400" dirty="0">
              <a:solidFill>
                <a:srgbClr val="002060"/>
              </a:solidFill>
              <a:latin typeface="Times New Roman" pitchFamily="18" charset="0"/>
              <a:ea typeface="Calibri"/>
              <a:cs typeface="Times New Roman" pitchFamily="18" charset="0"/>
            </a:endParaRPr>
          </a:p>
        </p:txBody>
      </p:sp>
      <p:sp>
        <p:nvSpPr>
          <p:cNvPr id="13" name="Rectangle 12"/>
          <p:cNvSpPr/>
          <p:nvPr/>
        </p:nvSpPr>
        <p:spPr>
          <a:xfrm>
            <a:off x="9087335" y="467106"/>
            <a:ext cx="1080745" cy="483017"/>
          </a:xfrm>
          <a:prstGeom prst="rect">
            <a:avLst/>
          </a:prstGeom>
        </p:spPr>
        <p:txBody>
          <a:bodyPr wrap="none">
            <a:spAutoFit/>
          </a:bodyPr>
          <a:lstStyle/>
          <a:p>
            <a:pPr algn="ctr" defTabSz="685800">
              <a:lnSpc>
                <a:spcPct val="115000"/>
              </a:lnSpc>
              <a:defRPr/>
            </a:pPr>
            <a:r>
              <a:rPr lang="vi-VN" sz="2400" dirty="0">
                <a:solidFill>
                  <a:prstClr val="black"/>
                </a:solidFill>
                <a:latin typeface="Times New Roman" panose="02020603050405020304" pitchFamily="18" charset="0"/>
                <a:cs typeface="Times New Roman" panose="02020603050405020304" pitchFamily="18" charset="0"/>
              </a:rPr>
              <a:t>Bóc lột</a:t>
            </a:r>
            <a:endParaRPr lang="en-US" sz="2400" dirty="0">
              <a:solidFill>
                <a:srgbClr val="002060"/>
              </a:solidFill>
              <a:latin typeface="Times New Roman" pitchFamily="18" charset="0"/>
              <a:ea typeface="Calibri"/>
              <a:cs typeface="Times New Roman" pitchFamily="18" charset="0"/>
            </a:endParaRPr>
          </a:p>
        </p:txBody>
      </p:sp>
      <p:sp>
        <p:nvSpPr>
          <p:cNvPr id="14" name="Rectangle 13"/>
          <p:cNvSpPr/>
          <p:nvPr/>
        </p:nvSpPr>
        <p:spPr>
          <a:xfrm>
            <a:off x="1909881" y="1079893"/>
            <a:ext cx="6096000" cy="1518685"/>
          </a:xfrm>
          <a:prstGeom prst="rect">
            <a:avLst/>
          </a:prstGeom>
        </p:spPr>
        <p:txBody>
          <a:bodyPr>
            <a:spAutoFit/>
          </a:bodyPr>
          <a:lstStyle/>
          <a:p>
            <a:pPr>
              <a:lnSpc>
                <a:spcPct val="70000"/>
              </a:lnSpc>
              <a:spcAft>
                <a:spcPts val="1000"/>
              </a:spcAft>
            </a:pPr>
            <a:r>
              <a:rPr lang="vi-VN"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Cả</a:t>
            </a:r>
            <a:r>
              <a:rPr lang="en-US" sz="2400" b="1" i="1" dirty="0">
                <a:solidFill>
                  <a:prstClr val="black"/>
                </a:solidFill>
                <a:latin typeface="Times New Roman" panose="02020603050405020304" pitchFamily="18" charset="0"/>
                <a:cs typeface="Times New Roman" panose="02020603050405020304" pitchFamily="18" charset="0"/>
              </a:rPr>
              <a:t> tin,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thà</a:t>
            </a:r>
            <a:r>
              <a:rPr lang="en-US" sz="2400" b="1" i="1"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thay</a:t>
            </a:r>
            <a:r>
              <a:rPr lang="en-US" sz="2400"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70000"/>
              </a:lnSpc>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hang </a:t>
            </a:r>
            <a:r>
              <a:rPr lang="en-US" sz="2400" dirty="0" err="1">
                <a:solidFill>
                  <a:prstClr val="black"/>
                </a:solidFill>
                <a:latin typeface="Times New Roman" panose="02020603050405020304" pitchFamily="18" charset="0"/>
                <a:cs typeface="Times New Roman" panose="02020603050405020304" pitchFamily="18" charset="0"/>
              </a:rPr>
              <a:t>cứu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5" name="Rectangle 14"/>
          <p:cNvSpPr/>
          <p:nvPr/>
        </p:nvSpPr>
        <p:spPr>
          <a:xfrm>
            <a:off x="7262191" y="943605"/>
            <a:ext cx="6096000" cy="1791260"/>
          </a:xfrm>
          <a:prstGeom prst="rect">
            <a:avLst/>
          </a:prstGeom>
        </p:spPr>
        <p:txBody>
          <a:bodyPr>
            <a:spAutoFit/>
          </a:bodyPr>
          <a:lstStyle/>
          <a:p>
            <a:pPr>
              <a:lnSpc>
                <a:spcPct val="115000"/>
              </a:lnSpc>
            </a:pPr>
            <a:r>
              <a:rPr lang="vi-VN"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xảo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quyệt</a:t>
            </a:r>
            <a:r>
              <a:rPr lang="en-US" sz="2400" b="1" i="1"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Cướp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6" name="Rectangle 15"/>
          <p:cNvSpPr/>
          <p:nvPr/>
        </p:nvSpPr>
        <p:spPr>
          <a:xfrm>
            <a:off x="1762539" y="2984772"/>
            <a:ext cx="5234609" cy="1332481"/>
          </a:xfrm>
          <a:prstGeom prst="rect">
            <a:avLst/>
          </a:prstGeom>
        </p:spPr>
        <p:txBody>
          <a:bodyPr wrap="square">
            <a:spAutoFit/>
          </a:bodyPr>
          <a:lstStyle/>
          <a:p>
            <a:pPr algn="just">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7" name="Rectangle 16"/>
          <p:cNvSpPr/>
          <p:nvPr/>
        </p:nvSpPr>
        <p:spPr>
          <a:xfrm>
            <a:off x="7262191" y="2950725"/>
            <a:ext cx="4585252" cy="1366528"/>
          </a:xfrm>
          <a:prstGeom prst="rect">
            <a:avLst/>
          </a:prstGeom>
        </p:spPr>
        <p:txBody>
          <a:bodyPr wrap="square">
            <a:spAutoFit/>
          </a:bodyPr>
          <a:lstStyle/>
          <a:p>
            <a:pPr>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8" name="Rectangle 17"/>
          <p:cNvSpPr/>
          <p:nvPr/>
        </p:nvSpPr>
        <p:spPr>
          <a:xfrm>
            <a:off x="1762539" y="4317253"/>
            <a:ext cx="4120039" cy="517065"/>
          </a:xfrm>
          <a:prstGeom prst="rect">
            <a:avLst/>
          </a:prstGeom>
        </p:spPr>
        <p:txBody>
          <a:bodyPr wrap="none">
            <a:spAutoFit/>
          </a:bodyPr>
          <a:lstStyle/>
          <a:p>
            <a:pPr defTabSz="685800">
              <a:lnSpc>
                <a:spcPct val="115000"/>
              </a:lnSpc>
              <a:defRPr/>
            </a:pP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giỏi</a:t>
            </a:r>
            <a:endParaRPr lang="en-US" sz="2400" b="1" i="1" dirty="0">
              <a:solidFill>
                <a:srgbClr val="FF0000"/>
              </a:solidFill>
              <a:latin typeface="Times New Roman" pitchFamily="18" charset="0"/>
              <a:ea typeface="Calibri"/>
              <a:cs typeface="Times New Roman" pitchFamily="18" charset="0"/>
            </a:endParaRPr>
          </a:p>
        </p:txBody>
      </p:sp>
      <p:sp>
        <p:nvSpPr>
          <p:cNvPr id="19" name="Rectangle 18"/>
          <p:cNvSpPr/>
          <p:nvPr/>
        </p:nvSpPr>
        <p:spPr>
          <a:xfrm>
            <a:off x="7214240" y="4317253"/>
            <a:ext cx="4681153" cy="517065"/>
          </a:xfrm>
          <a:prstGeom prst="rect">
            <a:avLst/>
          </a:prstGeom>
        </p:spPr>
        <p:txBody>
          <a:bodyPr wrap="none">
            <a:spAutoFit/>
          </a:bodyPr>
          <a:lstStyle/>
          <a:p>
            <a:pPr>
              <a:lnSpc>
                <a:spcPct val="115000"/>
              </a:lnSpc>
            </a:pP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rPr>
              <a:t>Tiểu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thấp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hèn</a:t>
            </a:r>
            <a:endParaRPr lang="en-US" sz="2400" b="1" i="1" dirty="0">
              <a:solidFill>
                <a:srgbClr val="FF0000"/>
              </a:solidFill>
              <a:latin typeface="Times New Roman" pitchFamily="18" charset="0"/>
              <a:ea typeface="Calibri"/>
              <a:cs typeface="Times New Roman" pitchFamily="18" charset="0"/>
            </a:endParaRPr>
          </a:p>
        </p:txBody>
      </p:sp>
      <p:sp>
        <p:nvSpPr>
          <p:cNvPr id="20" name="Rectangle 19"/>
          <p:cNvSpPr/>
          <p:nvPr/>
        </p:nvSpPr>
        <p:spPr>
          <a:xfrm>
            <a:off x="2383043" y="4960132"/>
            <a:ext cx="3779218" cy="517065"/>
          </a:xfrm>
          <a:prstGeom prst="rect">
            <a:avLst/>
          </a:prstGeom>
          <a:solidFill>
            <a:srgbClr val="009999"/>
          </a:solidFill>
        </p:spPr>
        <p:txBody>
          <a:bodyPr wrap="square">
            <a:spAutoFit/>
          </a:bodyPr>
          <a:lstStyle/>
          <a:p>
            <a:pPr marL="0" lvl="1">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THIỆN</a:t>
            </a:r>
          </a:p>
        </p:txBody>
      </p:sp>
      <p:sp>
        <p:nvSpPr>
          <p:cNvPr id="21" name="Rectangle 20"/>
          <p:cNvSpPr/>
          <p:nvPr/>
        </p:nvSpPr>
        <p:spPr>
          <a:xfrm>
            <a:off x="7825849" y="4960132"/>
            <a:ext cx="3199960" cy="517065"/>
          </a:xfrm>
          <a:prstGeom prst="rect">
            <a:avLst/>
          </a:prstGeom>
          <a:solidFill>
            <a:srgbClr val="009999"/>
          </a:solidFill>
        </p:spPr>
        <p:txBody>
          <a:bodyPr wrap="square">
            <a:spAutoFit/>
          </a:bodyPr>
          <a:lstStyle/>
          <a:p>
            <a:pPr marL="0" lvl="1" algn="ctr">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ÁC</a:t>
            </a:r>
          </a:p>
        </p:txBody>
      </p:sp>
      <p:sp>
        <p:nvSpPr>
          <p:cNvPr id="22" name="Rectangle 21"/>
          <p:cNvSpPr/>
          <p:nvPr/>
        </p:nvSpPr>
        <p:spPr>
          <a:xfrm>
            <a:off x="304800" y="5625112"/>
            <a:ext cx="11714922" cy="1083374"/>
          </a:xfrm>
          <a:prstGeom prst="rect">
            <a:avLst/>
          </a:prstGeom>
        </p:spPr>
        <p:txBody>
          <a:bodyPr wrap="square">
            <a:spAutoFit/>
          </a:bodyPr>
          <a:lstStyle/>
          <a:p>
            <a:pPr marL="0" lvl="1" defTabSz="685800">
              <a:lnSpc>
                <a:spcPct val="115000"/>
              </a:lnSpc>
              <a:defRPr/>
            </a:pPr>
            <a:r>
              <a:rPr lang="en-US" sz="2800" dirty="0" err="1">
                <a:solidFill>
                  <a:srgbClr val="FF0000"/>
                </a:solidFill>
                <a:latin typeface="Times New Roman" panose="02020603050405020304" pitchFamily="18" charset="0"/>
                <a:cs typeface="Times New Roman" panose="02020603050405020304" pitchFamily="18" charset="0"/>
              </a:rPr>
              <a:t>Nghệ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itchFamily="18" charset="0"/>
              <a:cs typeface="Times New Roman" pitchFamily="18" charset="0"/>
            </a:endParaRPr>
          </a:p>
        </p:txBody>
      </p:sp>
      <p:sp>
        <p:nvSpPr>
          <p:cNvPr id="23" name="Rectangle 22"/>
          <p:cNvSpPr/>
          <p:nvPr/>
        </p:nvSpPr>
        <p:spPr>
          <a:xfrm>
            <a:off x="6484941" y="4776631"/>
            <a:ext cx="1350154" cy="941796"/>
          </a:xfrm>
          <a:prstGeom prst="rect">
            <a:avLst/>
          </a:prstGeom>
        </p:spPr>
        <p:txBody>
          <a:bodyPr wrap="square">
            <a:spAutoFit/>
          </a:bodyPr>
          <a:lstStyle/>
          <a:p>
            <a:pPr marL="0" lvl="1" defTabSz="685800">
              <a:lnSpc>
                <a:spcPct val="115000"/>
              </a:lnSpc>
              <a:defRPr/>
            </a:pPr>
            <a:r>
              <a:rPr lang="vi-VN" sz="4800" b="1" dirty="0">
                <a:solidFill>
                  <a:srgbClr val="FF0000"/>
                </a:solidFill>
                <a:latin typeface="Times New Roman" panose="02020603050405020304" pitchFamily="18" charset="0"/>
                <a:cs typeface="Times New Roman" panose="02020603050405020304" pitchFamily="18" charset="0"/>
              </a:rPr>
              <a:t>&gt; &lt;</a:t>
            </a:r>
            <a:endParaRPr lang="en-US" sz="4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89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fltVal val="0"/>
                                          </p:val>
                                        </p:tav>
                                        <p:tav tm="100000">
                                          <p:val>
                                            <p:strVal val="#ppt_h"/>
                                          </p:val>
                                        </p:tav>
                                      </p:tavLst>
                                    </p:anim>
                                    <p:anim calcmode="lin" valueType="num">
                                      <p:cBhvr>
                                        <p:cTn id="66" dur="1000" fill="hold"/>
                                        <p:tgtEl>
                                          <p:spTgt spid="23"/>
                                        </p:tgtEl>
                                        <p:attrNameLst>
                                          <p:attrName>style.rotation</p:attrName>
                                        </p:attrNameLst>
                                      </p:cBhvr>
                                      <p:tavLst>
                                        <p:tav tm="0">
                                          <p:val>
                                            <p:fltVal val="90"/>
                                          </p:val>
                                        </p:tav>
                                        <p:tav tm="100000">
                                          <p:val>
                                            <p:fltVal val="0"/>
                                          </p:val>
                                        </p:tav>
                                      </p:tavLst>
                                    </p:anim>
                                    <p:animEffect transition="in" filter="fade">
                                      <p:cBhvr>
                                        <p:cTn id="67" dur="1000"/>
                                        <p:tgtEl>
                                          <p:spTgt spid="23"/>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animBg="1"/>
      <p:bldP spid="21" grpId="0" animBg="1"/>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4177" y="179650"/>
            <a:ext cx="7226897" cy="1198774"/>
          </a:xfrm>
          <a:prstGeom prst="rect">
            <a:avLst/>
          </a:prstGeom>
        </p:spPr>
      </p:pic>
      <p:cxnSp>
        <p:nvCxnSpPr>
          <p:cNvPr id="32" name="Straight Connector 31"/>
          <p:cNvCxnSpPr/>
          <p:nvPr/>
        </p:nvCxnSpPr>
        <p:spPr>
          <a:xfrm>
            <a:off x="5808153" y="1789255"/>
            <a:ext cx="0" cy="38696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3" name="Text Box 13"/>
          <p:cNvSpPr txBox="1">
            <a:spLocks noChangeArrowheads="1"/>
          </p:cNvSpPr>
          <p:nvPr/>
        </p:nvSpPr>
        <p:spPr bwMode="auto">
          <a:xfrm>
            <a:off x="1539070" y="1390107"/>
            <a:ext cx="2403475" cy="523220"/>
          </a:xfrm>
          <a:prstGeom prst="rect">
            <a:avLst/>
          </a:prstGeom>
          <a:solidFill>
            <a:schemeClr val="tx2">
              <a:lumMod val="50000"/>
            </a:schemeClr>
          </a:solidFill>
          <a:ln w="9525">
            <a:solidFill>
              <a:schemeClr val="bg1"/>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a:solidFill>
                  <a:schemeClr val="bg1"/>
                </a:solidFill>
                <a:latin typeface="Times New Roman" panose="02020603050405020304" pitchFamily="18" charset="0"/>
                <a:cs typeface="Times New Roman" panose="02020603050405020304" pitchFamily="18" charset="0"/>
              </a:rPr>
              <a:t>Con vật kì ảo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Text Box 15"/>
          <p:cNvSpPr txBox="1">
            <a:spLocks noChangeArrowheads="1"/>
          </p:cNvSpPr>
          <p:nvPr/>
        </p:nvSpPr>
        <p:spPr bwMode="auto">
          <a:xfrm>
            <a:off x="7580268" y="1390107"/>
            <a:ext cx="2968625" cy="523220"/>
          </a:xfrm>
          <a:prstGeom prst="rect">
            <a:avLst/>
          </a:prstGeom>
          <a:solidFill>
            <a:schemeClr val="tx2">
              <a:lumMod val="50000"/>
            </a:schemeClr>
          </a:solidFill>
          <a:ln w="9525">
            <a:solidFill>
              <a:schemeClr val="bg1"/>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a:solidFill>
                  <a:schemeClr val="bg1"/>
                </a:solidFill>
                <a:latin typeface="Times New Roman" panose="02020603050405020304" pitchFamily="18" charset="0"/>
                <a:cs typeface="Times New Roman" panose="02020603050405020304" pitchFamily="18" charset="0"/>
              </a:rPr>
              <a:t>Đồ vật kì ảo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15" y="2192328"/>
            <a:ext cx="2481083" cy="1584418"/>
          </a:xfrm>
          <a:prstGeom prst="rect">
            <a:avLst/>
          </a:prstGeom>
        </p:spPr>
      </p:pic>
      <p:pic>
        <p:nvPicPr>
          <p:cNvPr id="36" name="Picture 3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3096002" y="2192328"/>
            <a:ext cx="2470989" cy="1584418"/>
          </a:xfrm>
          <a:prstGeom prst="rect">
            <a:avLst/>
          </a:prstGeom>
          <a:solidFill>
            <a:srgbClr val="FF0000"/>
          </a:solidFill>
          <a:ln>
            <a:solidFill>
              <a:schemeClr val="bg1"/>
            </a:solidFill>
          </a:ln>
        </p:spPr>
      </p:pic>
      <p:sp>
        <p:nvSpPr>
          <p:cNvPr id="37" name="Rectangle 36"/>
          <p:cNvSpPr/>
          <p:nvPr/>
        </p:nvSpPr>
        <p:spPr>
          <a:xfrm>
            <a:off x="867669" y="3243941"/>
            <a:ext cx="1734770" cy="480131"/>
          </a:xfrm>
          <a:prstGeom prst="rect">
            <a:avLst/>
          </a:prstGeom>
          <a:solidFill>
            <a:schemeClr val="bg1"/>
          </a:solidFill>
        </p:spPr>
        <p:txBody>
          <a:bodyPr wrap="none">
            <a:spAutoFit/>
          </a:bodyPr>
          <a:lstStyle/>
          <a:p>
            <a:pPr algn="ctr">
              <a:lnSpc>
                <a:spcPct val="90000"/>
              </a:lnSpc>
              <a:buClr>
                <a:srgbClr val="000000"/>
              </a:buClr>
              <a:buFont typeface="Arial"/>
              <a:buNone/>
            </a:pPr>
            <a:r>
              <a:rPr lang="en-US" sz="2800" b="1" kern="0" dirty="0" err="1">
                <a:solidFill>
                  <a:srgbClr val="000000"/>
                </a:solidFill>
                <a:latin typeface="Times New Roman"/>
                <a:ea typeface="Times New Roman"/>
                <a:cs typeface="Times New Roman"/>
                <a:sym typeface="Times New Roman"/>
              </a:rPr>
              <a:t>Ch</a:t>
            </a:r>
            <a:r>
              <a:rPr lang="vi-VN" sz="2800" b="1" kern="0" dirty="0">
                <a:solidFill>
                  <a:srgbClr val="000000"/>
                </a:solidFill>
                <a:latin typeface="Times New Roman"/>
                <a:ea typeface="Times New Roman"/>
                <a:cs typeface="Times New Roman"/>
                <a:sym typeface="Times New Roman"/>
              </a:rPr>
              <a:t>ă</a:t>
            </a:r>
            <a:r>
              <a:rPr lang="en-US" sz="2800" b="1" kern="0" dirty="0">
                <a:solidFill>
                  <a:srgbClr val="000000"/>
                </a:solidFill>
                <a:latin typeface="Times New Roman"/>
                <a:ea typeface="Times New Roman"/>
                <a:cs typeface="Times New Roman"/>
                <a:sym typeface="Times New Roman"/>
              </a:rPr>
              <a:t>n </a:t>
            </a:r>
            <a:r>
              <a:rPr lang="en-US" sz="2800" b="1" kern="0" dirty="0" err="1">
                <a:solidFill>
                  <a:srgbClr val="000000"/>
                </a:solidFill>
                <a:latin typeface="Times New Roman"/>
                <a:ea typeface="Times New Roman"/>
                <a:cs typeface="Times New Roman"/>
                <a:sym typeface="Times New Roman"/>
              </a:rPr>
              <a:t>tinh</a:t>
            </a:r>
            <a:endParaRPr lang="en-US" sz="2800"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3582967" y="3239830"/>
            <a:ext cx="1572866"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Đại bàng</a:t>
            </a:r>
            <a:endParaRPr lang="en-US" sz="2800" kern="0" dirty="0">
              <a:solidFill>
                <a:srgbClr val="000000"/>
              </a:solidFill>
              <a:latin typeface="Times New Roman"/>
              <a:ea typeface="Times New Roman"/>
              <a:cs typeface="Times New Roman"/>
              <a:sym typeface="Times New Roman"/>
            </a:endParaRPr>
          </a:p>
        </p:txBody>
      </p:sp>
      <p:sp>
        <p:nvSpPr>
          <p:cNvPr id="39" name="Rectangle 38"/>
          <p:cNvSpPr/>
          <p:nvPr/>
        </p:nvSpPr>
        <p:spPr>
          <a:xfrm>
            <a:off x="316582" y="3916872"/>
            <a:ext cx="5250409" cy="2246769"/>
          </a:xfrm>
          <a:prstGeom prst="rect">
            <a:avLst/>
          </a:prstGeom>
        </p:spPr>
        <p:txBody>
          <a:bodyPr wrap="square">
            <a:spAutoFit/>
          </a:bodyPr>
          <a:lstStyle/>
          <a:p>
            <a:pPr algn="just">
              <a:buClr>
                <a:srgbClr val="000000"/>
              </a:buClr>
              <a:buFont typeface="Arial"/>
              <a:buNone/>
            </a:pPr>
            <a:r>
              <a:rPr lang="vi-VN" sz="2800" kern="0" dirty="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a:solidFill>
                  <a:schemeClr val="bg1">
                    <a:lumMod val="10000"/>
                  </a:schemeClr>
                </a:solidFill>
                <a:latin typeface="Times New Roman"/>
                <a:ea typeface="Times New Roman"/>
                <a:cs typeface="Times New Roman"/>
                <a:sym typeface="Times New Roman"/>
              </a:rPr>
              <a:t>Đại diện cho cái ác, gieo rắc nỗi kinh hoàng và gây tai họa cho người dân. Con vật này là thử thách để Thạch Sanh thể hiện phẩm chất của người dũng sĩ.</a:t>
            </a:r>
          </a:p>
        </p:txBody>
      </p:sp>
      <p:pic>
        <p:nvPicPr>
          <p:cNvPr id="40" name="Picture 39"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754" y="2192328"/>
            <a:ext cx="2864531" cy="1584418"/>
          </a:xfrm>
          <a:prstGeom prst="rect">
            <a:avLst/>
          </a:prstGeom>
          <a:solidFill>
            <a:srgbClr val="FF0000"/>
          </a:solidFill>
          <a:ln>
            <a:noFill/>
          </a:ln>
        </p:spPr>
      </p:pic>
      <p:pic>
        <p:nvPicPr>
          <p:cNvPr id="41" name="Picture 40" descr="tải xuống.jpg"/>
          <p:cNvPicPr>
            <a:picLocks noChangeAspect="1"/>
          </p:cNvPicPr>
          <p:nvPr/>
        </p:nvPicPr>
        <p:blipFill>
          <a:blip r:embed="rId7"/>
          <a:stretch>
            <a:fillRect/>
          </a:stretch>
        </p:blipFill>
        <p:spPr>
          <a:xfrm>
            <a:off x="9011479" y="2192328"/>
            <a:ext cx="2751216" cy="1584418"/>
          </a:xfrm>
          <a:prstGeom prst="rect">
            <a:avLst/>
          </a:prstGeom>
        </p:spPr>
      </p:pic>
      <p:sp>
        <p:nvSpPr>
          <p:cNvPr id="42" name="Rectangle 41"/>
          <p:cNvSpPr/>
          <p:nvPr/>
        </p:nvSpPr>
        <p:spPr>
          <a:xfrm>
            <a:off x="6758218" y="3234393"/>
            <a:ext cx="1731564"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Tiếng đàn</a:t>
            </a:r>
            <a:endParaRPr lang="en-US" sz="2800" kern="0" dirty="0">
              <a:solidFill>
                <a:srgbClr val="000000"/>
              </a:solidFill>
              <a:latin typeface="Times New Roman"/>
              <a:ea typeface="Times New Roman"/>
              <a:cs typeface="Times New Roman"/>
              <a:sym typeface="Times New Roman"/>
            </a:endParaRPr>
          </a:p>
        </p:txBody>
      </p:sp>
      <p:sp>
        <p:nvSpPr>
          <p:cNvPr id="43" name="Rectangle 42"/>
          <p:cNvSpPr/>
          <p:nvPr/>
        </p:nvSpPr>
        <p:spPr>
          <a:xfrm>
            <a:off x="9539459" y="3230282"/>
            <a:ext cx="1649812"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a:solidFill>
                  <a:srgbClr val="000000"/>
                </a:solidFill>
                <a:latin typeface="Times New Roman"/>
                <a:ea typeface="Times New Roman"/>
                <a:cs typeface="Times New Roman"/>
                <a:sym typeface="Times New Roman"/>
              </a:rPr>
              <a:t>Niêu cơm</a:t>
            </a:r>
            <a:endParaRPr lang="en-US" sz="2800" kern="0" dirty="0">
              <a:solidFill>
                <a:srgbClr val="000000"/>
              </a:solidFill>
              <a:latin typeface="Times New Roman"/>
              <a:ea typeface="Times New Roman"/>
              <a:cs typeface="Times New Roman"/>
              <a:sym typeface="Times New Roman"/>
            </a:endParaRPr>
          </a:p>
        </p:txBody>
      </p:sp>
      <p:sp>
        <p:nvSpPr>
          <p:cNvPr id="44" name="Rectangle 43"/>
          <p:cNvSpPr/>
          <p:nvPr/>
        </p:nvSpPr>
        <p:spPr>
          <a:xfrm>
            <a:off x="6227752" y="3978817"/>
            <a:ext cx="5363066" cy="1815882"/>
          </a:xfrm>
          <a:prstGeom prst="rect">
            <a:avLst/>
          </a:prstGeom>
        </p:spPr>
        <p:txBody>
          <a:bodyPr wrap="square">
            <a:spAutoFit/>
          </a:bodyPr>
          <a:lstStyle/>
          <a:p>
            <a:pPr algn="just">
              <a:buClr>
                <a:srgbClr val="000000"/>
              </a:buClr>
              <a:buFont typeface="Arial"/>
              <a:buNone/>
            </a:pPr>
            <a:r>
              <a:rPr lang="vi-VN" sz="2800" kern="0" dirty="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a:solidFill>
                  <a:schemeClr val="bg1">
                    <a:lumMod val="10000"/>
                  </a:schemeClr>
                </a:solidFill>
                <a:latin typeface="Times New Roman"/>
                <a:ea typeface="Times New Roman"/>
                <a:cs typeface="Times New Roman"/>
                <a:sym typeface="Times New Roman"/>
              </a:rPr>
              <a:t>Đại diện cho cái thiện, vẻ đẹp của lòng nhân ái, lương thiện, yêu chuộng hòa bình «Đánh giặc bằng tình người»</a:t>
            </a:r>
          </a:p>
        </p:txBody>
      </p:sp>
    </p:spTree>
    <p:extLst>
      <p:ext uri="{BB962C8B-B14F-4D97-AF65-F5344CB8AC3E}">
        <p14:creationId xmlns:p14="http://schemas.microsoft.com/office/powerpoint/2010/main" val="26917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39" grpId="0"/>
      <p:bldP spid="42"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797" y="204718"/>
            <a:ext cx="5185760" cy="1460310"/>
          </a:xfrm>
          <a:prstGeom prst="rect">
            <a:avLst/>
          </a:prstGeom>
        </p:spPr>
      </p:pic>
      <p:sp>
        <p:nvSpPr>
          <p:cNvPr id="8" name="Rectangle 7"/>
          <p:cNvSpPr/>
          <p:nvPr/>
        </p:nvSpPr>
        <p:spPr>
          <a:xfrm>
            <a:off x="472932" y="1555845"/>
            <a:ext cx="8060495" cy="584775"/>
          </a:xfrm>
          <a:prstGeom prst="rect">
            <a:avLst/>
          </a:prstGeom>
        </p:spPr>
        <p:txBody>
          <a:bodyPr wrap="square">
            <a:spAutoFit/>
          </a:bodyPr>
          <a:lstStyle/>
          <a:p>
            <a:pPr algn="just" defTabSz="1219170" fontAlgn="base">
              <a:spcBef>
                <a:spcPct val="0"/>
              </a:spcBef>
              <a:spcAft>
                <a:spcPct val="0"/>
              </a:spcAft>
              <a:defRPr/>
            </a:pPr>
            <a:r>
              <a:rPr lang="vi-VN"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Thạch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Sanh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cưới</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công</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chúa</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lên</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làm</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vua</a:t>
            </a:r>
            <a:r>
              <a:rPr lang="en-US" sz="3200" dirty="0">
                <a:solidFill>
                  <a:schemeClr val="bg1">
                    <a:lumMod val="10000"/>
                  </a:schemeClr>
                </a:solidFill>
                <a:latin typeface="Times New Roman" pitchFamily="18" charset="0"/>
                <a:ea typeface="Times New Roman" pitchFamily="18" charset="0"/>
                <a:cs typeface="Times New Roman" pitchFamily="18" charset="0"/>
              </a:rPr>
              <a:t>.</a:t>
            </a:r>
            <a:endParaRPr lang="en-US" sz="4400" dirty="0">
              <a:solidFill>
                <a:schemeClr val="bg1">
                  <a:lumMod val="10000"/>
                </a:schemeClr>
              </a:solidFill>
              <a:latin typeface="Arial" pitchFamily="34" charset="0"/>
              <a:cs typeface="Arial" pitchFamily="34" charset="0"/>
            </a:endParaRPr>
          </a:p>
        </p:txBody>
      </p:sp>
      <p:sp>
        <p:nvSpPr>
          <p:cNvPr id="9" name="Rectangle 8"/>
          <p:cNvSpPr/>
          <p:nvPr/>
        </p:nvSpPr>
        <p:spPr>
          <a:xfrm>
            <a:off x="517452" y="2304396"/>
            <a:ext cx="7156297" cy="584775"/>
          </a:xfrm>
          <a:prstGeom prst="rect">
            <a:avLst/>
          </a:prstGeom>
        </p:spPr>
        <p:txBody>
          <a:bodyPr wrap="square">
            <a:spAutoFit/>
          </a:bodyPr>
          <a:lstStyle/>
          <a:p>
            <a:pPr algn="just" defTabSz="1219170" fontAlgn="base">
              <a:spcBef>
                <a:spcPct val="0"/>
              </a:spcBef>
              <a:spcAft>
                <a:spcPct val="0"/>
              </a:spcAft>
              <a:defRPr/>
            </a:pPr>
            <a:r>
              <a:rPr lang="vi-VN" sz="3200" dirty="0">
                <a:solidFill>
                  <a:schemeClr val="bg1">
                    <a:lumMod val="10000"/>
                  </a:schemeClr>
                </a:solidFill>
                <a:latin typeface="Times New Roman" pitchFamily="18" charset="0"/>
                <a:ea typeface="Times New Roman" pitchFamily="18" charset="0"/>
                <a:cs typeface="Times New Roman" pitchFamily="18" charset="0"/>
              </a:rPr>
              <a:t>- Mẹ con Lý Thông bị sét đánh chết</a:t>
            </a:r>
            <a:endParaRPr lang="en-US" sz="4400" dirty="0">
              <a:solidFill>
                <a:schemeClr val="bg1">
                  <a:lumMod val="10000"/>
                </a:schemeClr>
              </a:solidFill>
              <a:latin typeface="Arial" pitchFamily="34" charset="0"/>
              <a:cs typeface="Arial" pitchFamily="34" charset="0"/>
            </a:endParaRPr>
          </a:p>
        </p:txBody>
      </p:sp>
      <p:sp>
        <p:nvSpPr>
          <p:cNvPr id="10" name="Rectangle 9"/>
          <p:cNvSpPr/>
          <p:nvPr/>
        </p:nvSpPr>
        <p:spPr>
          <a:xfrm>
            <a:off x="574573" y="3220873"/>
            <a:ext cx="7529015" cy="2062103"/>
          </a:xfrm>
          <a:prstGeom prst="rect">
            <a:avLst/>
          </a:prstGeom>
        </p:spPr>
        <p:txBody>
          <a:bodyPr wrap="square">
            <a:spAutoFit/>
          </a:bodyPr>
          <a:lstStyle/>
          <a:p>
            <a:pPr algn="just">
              <a:defRPr/>
            </a:pPr>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srgbClr val="FF0000"/>
                </a:solidFill>
                <a:latin typeface="Times New Roman" panose="02020603050405020304" pitchFamily="18" charset="0"/>
                <a:cs typeface="Times New Roman" panose="02020603050405020304" pitchFamily="18" charset="0"/>
              </a:rPr>
              <a:t>Ư</a:t>
            </a:r>
            <a:r>
              <a:rPr lang="vi-VN" sz="3200"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 người lương thiện sẽ gặp lành, người ác sẽ bị quả báo; qua đó cũng thể hiện ước mơ đổi đời của nhân dân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427" y="2889171"/>
            <a:ext cx="3434767" cy="3449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8002079" y="495334"/>
            <a:ext cx="2395968" cy="2339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30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83"/>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a:t>III.</a:t>
            </a:r>
            <a:endParaRPr dirty="0"/>
          </a:p>
        </p:txBody>
      </p:sp>
      <p:sp>
        <p:nvSpPr>
          <p:cNvPr id="1818" name="Google Shape;1818;p83"/>
          <p:cNvSpPr/>
          <p:nvPr/>
        </p:nvSpPr>
        <p:spPr>
          <a:xfrm>
            <a:off x="5175585" y="45848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455462" y="2443139"/>
            <a:ext cx="8956801" cy="2536155"/>
          </a:xfrm>
          <a:prstGeom prst="rect">
            <a:avLst/>
          </a:prstGeom>
        </p:spPr>
      </p:pic>
    </p:spTree>
    <p:extLst>
      <p:ext uri="{BB962C8B-B14F-4D97-AF65-F5344CB8AC3E}">
        <p14:creationId xmlns:p14="http://schemas.microsoft.com/office/powerpoint/2010/main" val="424102162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2" name="Title 1"/>
          <p:cNvSpPr>
            <a:spLocks noGrp="1"/>
          </p:cNvSpPr>
          <p:nvPr>
            <p:ph type="title"/>
          </p:nvPr>
        </p:nvSpPr>
        <p:spPr>
          <a:xfrm>
            <a:off x="4147210" y="3222231"/>
            <a:ext cx="6248815" cy="722000"/>
          </a:xfrm>
        </p:spPr>
        <p:txBody>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a:t>
            </a:r>
          </a:p>
        </p:txBody>
      </p:sp>
      <p:sp>
        <p:nvSpPr>
          <p:cNvPr id="6" name="Google Shape;1853;p87"/>
          <p:cNvSpPr txBox="1"/>
          <p:nvPr/>
        </p:nvSpPr>
        <p:spPr>
          <a:xfrm>
            <a:off x="4147210" y="3970467"/>
            <a:ext cx="6482201" cy="2887533"/>
          </a:xfrm>
          <a:prstGeom prst="rect">
            <a:avLst/>
          </a:prstGeom>
          <a:noFill/>
          <a:ln>
            <a:noFill/>
          </a:ln>
        </p:spPr>
        <p:txBody>
          <a:bodyPr spcFirstLastPara="1" wrap="square" lIns="121900" tIns="121900" rIns="121900" bIns="121900" anchor="ctr" anchorCtr="0">
            <a:noAutofit/>
          </a:bodyPr>
          <a:lstStyle/>
          <a:p>
            <a:pPr algn="just">
              <a:lnSpc>
                <a:spcPct val="90000"/>
              </a:lnSpc>
              <a:buClr>
                <a:srgbClr val="000000"/>
              </a:buClr>
              <a:buFont typeface="Arial"/>
              <a:buNone/>
            </a:pPr>
            <a:r>
              <a:rPr lang="vi-VN" sz="2800" kern="0" dirty="0">
                <a:solidFill>
                  <a:srgbClr val="000000"/>
                </a:solidFill>
                <a:latin typeface="Times New Roman"/>
                <a:ea typeface="Times New Roman"/>
                <a:cs typeface="Times New Roman"/>
                <a:sym typeface="Times New Roman"/>
              </a:rPr>
              <a:t>- Thạch Sanh là truyện cổ tích về người anh hùng diệt trăn tinh, đại bàng cứu người...</a:t>
            </a:r>
          </a:p>
          <a:p>
            <a:pPr algn="just">
              <a:lnSpc>
                <a:spcPct val="90000"/>
              </a:lnSpc>
              <a:buClr>
                <a:srgbClr val="000000"/>
              </a:buClr>
            </a:pPr>
            <a:r>
              <a:rPr lang="vi-VN" sz="2800" kern="0" dirty="0">
                <a:solidFill>
                  <a:srgbClr val="000000"/>
                </a:solidFill>
                <a:latin typeface="Times New Roman"/>
                <a:ea typeface="Times New Roman"/>
                <a:cs typeface="Times New Roman"/>
                <a:sym typeface="Times New Roman"/>
              </a:rPr>
              <a:t>- Truyện thể hiện ước mơ, niềm tin của nhân dân ta về công lý xã hội, về sự chiến thắng của những con người chính nghĩa lương thiện .</a:t>
            </a:r>
          </a:p>
          <a:p>
            <a:pPr algn="just">
              <a:lnSpc>
                <a:spcPct val="90000"/>
              </a:lnSpc>
              <a:buClr>
                <a:srgbClr val="000000"/>
              </a:buClr>
              <a:buFont typeface="Arial"/>
              <a:buNone/>
            </a:pPr>
            <a:endParaRPr lang="vi-VN" sz="2800" kern="0" dirty="0">
              <a:solidFill>
                <a:srgbClr val="000000"/>
              </a:solidFill>
              <a:latin typeface="Times New Roman"/>
              <a:ea typeface="Times New Roman"/>
              <a:cs typeface="Times New Roman"/>
              <a:sym typeface="Times New Roman"/>
            </a:endParaRPr>
          </a:p>
        </p:txBody>
      </p:sp>
      <p:sp>
        <p:nvSpPr>
          <p:cNvPr id="12" name="Title 1"/>
          <p:cNvSpPr txBox="1">
            <a:spLocks/>
          </p:cNvSpPr>
          <p:nvPr/>
        </p:nvSpPr>
        <p:spPr>
          <a:xfrm>
            <a:off x="-2480840" y="281881"/>
            <a:ext cx="10290000" cy="722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9pPr>
          </a:lstStyle>
          <a:p>
            <a:pPr>
              <a:buClr>
                <a:srgbClr val="40474B"/>
              </a:buClr>
            </a:pPr>
            <a:r>
              <a:rPr lang="en-US" sz="4000" kern="0" dirty="0">
                <a:solidFill>
                  <a:srgbClr val="40474B"/>
                </a:solidFill>
                <a:latin typeface="Times New Roman" panose="02020603050405020304" pitchFamily="18" charset="0"/>
                <a:cs typeface="Times New Roman" panose="02020603050405020304" pitchFamily="18" charset="0"/>
              </a:rPr>
              <a:t>1. </a:t>
            </a:r>
            <a:r>
              <a:rPr lang="en-US" sz="4000" kern="0" dirty="0" err="1">
                <a:solidFill>
                  <a:srgbClr val="40474B"/>
                </a:solidFill>
                <a:latin typeface="Times New Roman" panose="02020603050405020304" pitchFamily="18" charset="0"/>
                <a:cs typeface="Times New Roman" panose="02020603050405020304" pitchFamily="18" charset="0"/>
              </a:rPr>
              <a:t>Nghệ</a:t>
            </a:r>
            <a:r>
              <a:rPr lang="en-US" sz="4000" kern="0" dirty="0">
                <a:solidFill>
                  <a:srgbClr val="40474B"/>
                </a:solidFill>
                <a:latin typeface="Times New Roman" panose="02020603050405020304" pitchFamily="18" charset="0"/>
                <a:cs typeface="Times New Roman" panose="02020603050405020304" pitchFamily="18" charset="0"/>
              </a:rPr>
              <a:t> </a:t>
            </a:r>
            <a:r>
              <a:rPr lang="en-US" sz="4000" kern="0" dirty="0" err="1">
                <a:solidFill>
                  <a:srgbClr val="40474B"/>
                </a:solidFill>
                <a:latin typeface="Times New Roman" panose="02020603050405020304" pitchFamily="18" charset="0"/>
                <a:cs typeface="Times New Roman" panose="02020603050405020304" pitchFamily="18" charset="0"/>
              </a:rPr>
              <a:t>thuật</a:t>
            </a:r>
            <a:endParaRPr lang="en-US" sz="4000" kern="0" dirty="0">
              <a:solidFill>
                <a:srgbClr val="40474B"/>
              </a:solidFill>
              <a:latin typeface="Times New Roman" panose="02020603050405020304" pitchFamily="18" charset="0"/>
              <a:cs typeface="Times New Roman" panose="02020603050405020304" pitchFamily="18" charset="0"/>
            </a:endParaRPr>
          </a:p>
        </p:txBody>
      </p:sp>
      <p:sp>
        <p:nvSpPr>
          <p:cNvPr id="13" name="Google Shape;1853;p87"/>
          <p:cNvSpPr txBox="1"/>
          <p:nvPr/>
        </p:nvSpPr>
        <p:spPr>
          <a:xfrm>
            <a:off x="147891" y="1003880"/>
            <a:ext cx="9905167" cy="2374363"/>
          </a:xfrm>
          <a:prstGeom prst="rect">
            <a:avLst/>
          </a:prstGeom>
          <a:noFill/>
          <a:ln>
            <a:noFill/>
          </a:ln>
        </p:spPr>
        <p:txBody>
          <a:bodyPr spcFirstLastPara="1" wrap="square" lIns="121900" tIns="121900" rIns="121900" bIns="121900" anchor="ctr" anchorCtr="0">
            <a:noAutofit/>
          </a:bodyPr>
          <a:lstStyle/>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mạch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sắp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xếp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khéo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sức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hấp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dẫn</a:t>
            </a:r>
            <a:r>
              <a:rPr lang="en-US" sz="2800"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pPr>
            <a:r>
              <a:rPr lang="vi-VN" sz="2800" kern="0" dirty="0">
                <a:solidFill>
                  <a:srgbClr val="000000"/>
                </a:solidFill>
                <a:latin typeface="Times New Roman"/>
                <a:ea typeface="Times New Roman"/>
                <a:cs typeface="Times New Roman"/>
                <a:sym typeface="Times New Roman"/>
              </a:rPr>
              <a:t>- Xây dựng hình tượng hai nhân vật đối lập, tương phản.</a:t>
            </a:r>
          </a:p>
          <a:p>
            <a:pPr algn="just">
              <a:buClr>
                <a:srgbClr val="000000"/>
              </a:buClr>
            </a:pPr>
            <a:r>
              <a:rPr lang="vi-VN" sz="2800" kern="0" dirty="0">
                <a:solidFill>
                  <a:srgbClr val="000000"/>
                </a:solidFill>
                <a:latin typeface="Times New Roman"/>
                <a:ea typeface="Times New Roman"/>
                <a:cs typeface="Times New Roman"/>
                <a:sym typeface="Times New Roman"/>
              </a:rPr>
              <a:t>- Chi tiết tưởng tượng kì ảo, hoang đường, giàu ý nghĩa</a:t>
            </a:r>
            <a:r>
              <a:rPr lang="vi-VN" sz="2800" b="1"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en-US" sz="2800" kern="0" dirty="0">
              <a:solidFill>
                <a:srgbClr val="000000"/>
              </a:solidFill>
              <a:latin typeface="Times New Roman"/>
              <a:ea typeface="Times New Roman"/>
              <a:cs typeface="Times New Roman"/>
              <a:sym typeface="Times New Roman"/>
            </a:endParaRPr>
          </a:p>
        </p:txBody>
      </p:sp>
      <p:sp>
        <p:nvSpPr>
          <p:cNvPr id="7" name="Google Shape;1844;p86"/>
          <p:cNvSpPr/>
          <p:nvPr/>
        </p:nvSpPr>
        <p:spPr>
          <a:xfrm rot="3056512" flipH="1">
            <a:off x="2029533" y="3120414"/>
            <a:ext cx="2067851" cy="315916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7281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16" name="Group 15"/>
          <p:cNvGrpSpPr/>
          <p:nvPr/>
        </p:nvGrpSpPr>
        <p:grpSpPr>
          <a:xfrm>
            <a:off x="4429155" y="254130"/>
            <a:ext cx="7367140" cy="1415644"/>
            <a:chOff x="383166" y="1481172"/>
            <a:chExt cx="5364330" cy="944640"/>
          </a:xfrm>
          <a:solidFill>
            <a:srgbClr val="FFCCCC"/>
          </a:solidFill>
        </p:grpSpPr>
        <p:sp>
          <p:nvSpPr>
            <p:cNvPr id="17" name="Rounded Rectangle 1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a:solidFill>
                    <a:srgbClr val="FF0000"/>
                  </a:solidFill>
                  <a:latin typeface="Times New Roman" panose="02020603050405020304" pitchFamily="18" charset="0"/>
                  <a:cs typeface="Times New Roman" panose="02020603050405020304" pitchFamily="18" charset="0"/>
                </a:rPr>
                <a:t>THẠCH SANH LÀ NGƯỜI NGỜ NGỆCH, KHỜ KHẠO, KHỜ DẠI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988" y="1961321"/>
            <a:ext cx="7654582" cy="5005543"/>
          </a:xfrm>
          <a:prstGeom prst="rect">
            <a:avLst/>
          </a:prstGeom>
        </p:spPr>
      </p:pic>
      <p:sp>
        <p:nvSpPr>
          <p:cNvPr id="20" name="TextBox 19"/>
          <p:cNvSpPr txBox="1"/>
          <p:nvPr/>
        </p:nvSpPr>
        <p:spPr>
          <a:xfrm>
            <a:off x="3737113" y="1852456"/>
            <a:ext cx="1608133" cy="707886"/>
          </a:xfrm>
          <a:prstGeom prst="rect">
            <a:avLst/>
          </a:prstGeom>
          <a:noFill/>
        </p:spPr>
        <p:txBody>
          <a:bodyPr wrap="non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BÊNH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9333" y="1852456"/>
            <a:ext cx="2007281" cy="707886"/>
          </a:xfrm>
          <a:prstGeom prst="rect">
            <a:avLst/>
          </a:prstGeom>
          <a:noFill/>
        </p:spPr>
        <p:txBody>
          <a:bodyPr wrap="non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CHỐNG</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81833" y="254130"/>
            <a:ext cx="3886584" cy="1415644"/>
            <a:chOff x="383166" y="1481172"/>
            <a:chExt cx="5364330" cy="944640"/>
          </a:xfrm>
          <a:solidFill>
            <a:schemeClr val="accent2">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7"/>
              <a:ext cx="5272102"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a:solidFill>
                    <a:schemeClr val="bg1"/>
                  </a:solidFill>
                  <a:latin typeface="Times New Roman" panose="02020603050405020304" pitchFamily="18" charset="0"/>
                  <a:cs typeface="Times New Roman" panose="02020603050405020304" pitchFamily="18" charset="0"/>
                </a:rPr>
                <a:t>HÙNG BIỆN HỌC ĐƯỜNG</a:t>
              </a:r>
              <a:endParaRPr lang="en-US" sz="3200" b="1"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81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80">
                                          <p:stCondLst>
                                            <p:cond delay="0"/>
                                          </p:stCondLst>
                                        </p:cTn>
                                        <p:tgtEl>
                                          <p:spTgt spid="19"/>
                                        </p:tgtEl>
                                      </p:cBhvr>
                                    </p:animEffect>
                                    <p:anim calcmode="lin" valueType="num">
                                      <p:cBhvr>
                                        <p:cTn id="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5" dur="26">
                                          <p:stCondLst>
                                            <p:cond delay="650"/>
                                          </p:stCondLst>
                                        </p:cTn>
                                        <p:tgtEl>
                                          <p:spTgt spid="19"/>
                                        </p:tgtEl>
                                      </p:cBhvr>
                                      <p:to x="100000" y="60000"/>
                                    </p:animScale>
                                    <p:animScale>
                                      <p:cBhvr>
                                        <p:cTn id="26" dur="166" decel="50000">
                                          <p:stCondLst>
                                            <p:cond delay="676"/>
                                          </p:stCondLst>
                                        </p:cTn>
                                        <p:tgtEl>
                                          <p:spTgt spid="19"/>
                                        </p:tgtEl>
                                      </p:cBhvr>
                                      <p:to x="100000" y="100000"/>
                                    </p:animScale>
                                    <p:animScale>
                                      <p:cBhvr>
                                        <p:cTn id="27" dur="26">
                                          <p:stCondLst>
                                            <p:cond delay="1312"/>
                                          </p:stCondLst>
                                        </p:cTn>
                                        <p:tgtEl>
                                          <p:spTgt spid="19"/>
                                        </p:tgtEl>
                                      </p:cBhvr>
                                      <p:to x="100000" y="80000"/>
                                    </p:animScale>
                                    <p:animScale>
                                      <p:cBhvr>
                                        <p:cTn id="28" dur="166" decel="50000">
                                          <p:stCondLst>
                                            <p:cond delay="1338"/>
                                          </p:stCondLst>
                                        </p:cTn>
                                        <p:tgtEl>
                                          <p:spTgt spid="19"/>
                                        </p:tgtEl>
                                      </p:cBhvr>
                                      <p:to x="100000" y="100000"/>
                                    </p:animScale>
                                    <p:animScale>
                                      <p:cBhvr>
                                        <p:cTn id="29" dur="26">
                                          <p:stCondLst>
                                            <p:cond delay="1642"/>
                                          </p:stCondLst>
                                        </p:cTn>
                                        <p:tgtEl>
                                          <p:spTgt spid="19"/>
                                        </p:tgtEl>
                                      </p:cBhvr>
                                      <p:to x="100000" y="90000"/>
                                    </p:animScale>
                                    <p:animScale>
                                      <p:cBhvr>
                                        <p:cTn id="30" dur="166" decel="50000">
                                          <p:stCondLst>
                                            <p:cond delay="1668"/>
                                          </p:stCondLst>
                                        </p:cTn>
                                        <p:tgtEl>
                                          <p:spTgt spid="19"/>
                                        </p:tgtEl>
                                      </p:cBhvr>
                                      <p:to x="100000" y="100000"/>
                                    </p:animScale>
                                    <p:animScale>
                                      <p:cBhvr>
                                        <p:cTn id="31" dur="26">
                                          <p:stCondLst>
                                            <p:cond delay="1808"/>
                                          </p:stCondLst>
                                        </p:cTn>
                                        <p:tgtEl>
                                          <p:spTgt spid="19"/>
                                        </p:tgtEl>
                                      </p:cBhvr>
                                      <p:to x="100000" y="95000"/>
                                    </p:animScale>
                                    <p:animScale>
                                      <p:cBhvr>
                                        <p:cTn id="32" dur="166" decel="50000">
                                          <p:stCondLst>
                                            <p:cond delay="1834"/>
                                          </p:stCondLst>
                                        </p:cTn>
                                        <p:tgtEl>
                                          <p:spTgt spid="1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435" b="98587" l="9783" r="97147"/>
                    </a14:imgEffect>
                  </a14:imgLayer>
                </a14:imgProps>
              </a:ext>
              <a:ext uri="{28A0092B-C50C-407E-A947-70E740481C1C}">
                <a14:useLocalDpi xmlns:a14="http://schemas.microsoft.com/office/drawing/2010/main" val="0"/>
              </a:ext>
            </a:extLst>
          </a:blip>
          <a:stretch>
            <a:fillRect/>
          </a:stretch>
        </p:blipFill>
        <p:spPr>
          <a:xfrm>
            <a:off x="344556" y="132522"/>
            <a:ext cx="5486400" cy="6858000"/>
          </a:xfrm>
          <a:prstGeom prst="rect">
            <a:avLst/>
          </a:prstGeom>
        </p:spPr>
      </p:pic>
      <p:sp>
        <p:nvSpPr>
          <p:cNvPr id="11" name="TextBox 10"/>
          <p:cNvSpPr txBox="1"/>
          <p:nvPr/>
        </p:nvSpPr>
        <p:spPr>
          <a:xfrm>
            <a:off x="5689537" y="740367"/>
            <a:ext cx="4996067" cy="5174493"/>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cs typeface="Times New Roman" panose="02020603050405020304" pitchFamily="18" charset="0"/>
              </a:rPr>
              <a:t>Dũng sĩ là người có lòng dũng cảm, chiến đấu diệt trừ cái ác, bảo vệ cuộc sống của cộng đồng. Viết đoạn văn (5-7 câu) kể về một dũng sĩ mà em gặp ngoài đời hoặc biết qua sách báo, truyện kể.</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0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algn="ctr">
              <a:defRPr/>
            </a:pPr>
            <a:r>
              <a:rPr lang="en-US" sz="540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a:defRPr/>
            </a:pP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3"/>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6">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a:defRPr/>
            </a:pPr>
            <a:endParaRPr lang="en-US">
              <a:solidFill>
                <a:prstClr val="black"/>
              </a:solidFill>
            </a:endParaRPr>
          </a:p>
        </p:txBody>
      </p:sp>
      <p:sp>
        <p:nvSpPr>
          <p:cNvPr id="5" name="Rectangle 4">
            <a:extLst>
              <a:ext uri="{FF2B5EF4-FFF2-40B4-BE49-F238E27FC236}">
                <a16:creationId xmlns:a16="http://schemas.microsoft.com/office/drawing/2014/main" id="{200F22D1-61B0-48B0-A4D6-E7E6ACC515CD}"/>
              </a:ext>
            </a:extLst>
          </p:cNvPr>
          <p:cNvSpPr/>
          <p:nvPr/>
        </p:nvSpPr>
        <p:spPr>
          <a:xfrm>
            <a:off x="114859" y="6071403"/>
            <a:ext cx="11068525" cy="707886"/>
          </a:xfrm>
          <a:prstGeom prst="rect">
            <a:avLst/>
          </a:prstGeom>
        </p:spPr>
        <p:txBody>
          <a:bodyPr wrap="square">
            <a:spAutoFit/>
          </a:bodyPr>
          <a:lstStyle/>
          <a:p>
            <a:pPr>
              <a:defRPr/>
            </a:pPr>
            <a:r>
              <a:rPr lang="vi-VN" sz="4000" b="1" dirty="0">
                <a:solidFill>
                  <a:srgbClr val="FF0000"/>
                </a:solidFill>
                <a:latin typeface="DK Crayon Crumble" panose="00070001040701010105" pitchFamily="18" charset="0"/>
              </a:rPr>
              <a:t>BÀI THẠCH SANH</a:t>
            </a:r>
            <a:endParaRPr lang="en-US" sz="4000" b="1" dirty="0">
              <a:solidFill>
                <a:srgbClr val="FF0000"/>
              </a:solidFill>
              <a:latin typeface="DK Crayon Crumble" panose="00070001040701010105" pitchFamily="18" charset="0"/>
            </a:endParaRPr>
          </a:p>
        </p:txBody>
      </p:sp>
    </p:spTree>
    <p:extLst>
      <p:ext uri="{BB962C8B-B14F-4D97-AF65-F5344CB8AC3E}">
        <p14:creationId xmlns:p14="http://schemas.microsoft.com/office/powerpoint/2010/main" val="4010344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00092" y="706613"/>
            <a:ext cx="6263119" cy="1938992"/>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Truyện Thạch Sanh phản ánh nội dung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Đấu tranh chống lại sự bất công trong xã hội</a:t>
            </a:r>
          </a:p>
          <a:p>
            <a:pPr>
              <a:defRPr/>
            </a:pPr>
            <a:r>
              <a:rPr lang="vi-VN" sz="2400" dirty="0">
                <a:solidFill>
                  <a:prstClr val="black"/>
                </a:solidFill>
                <a:latin typeface="Times New Roman" panose="02020603050405020304" pitchFamily="18" charset="0"/>
                <a:cs typeface="Times New Roman" panose="02020603050405020304" pitchFamily="18" charset="0"/>
              </a:rPr>
              <a:t>B. Đấu tranh chống xâm lược </a:t>
            </a:r>
          </a:p>
          <a:p>
            <a:pPr>
              <a:defRPr/>
            </a:pPr>
            <a:r>
              <a:rPr lang="vi-VN" sz="2400" dirty="0">
                <a:solidFill>
                  <a:prstClr val="black"/>
                </a:solidFill>
                <a:latin typeface="Times New Roman" panose="02020603050405020304" pitchFamily="18" charset="0"/>
                <a:cs typeface="Times New Roman" panose="02020603050405020304" pitchFamily="18" charset="0"/>
              </a:rPr>
              <a:t>C. Đấu tranh chinh phục tự nhiên </a:t>
            </a:r>
          </a:p>
          <a:p>
            <a:pPr>
              <a:defRPr/>
            </a:pPr>
            <a:r>
              <a:rPr lang="vi-VN" sz="2400" dirty="0">
                <a:solidFill>
                  <a:prstClr val="black"/>
                </a:solidFill>
                <a:latin typeface="Times New Roman" panose="02020603050405020304" pitchFamily="18" charset="0"/>
                <a:cs typeface="Times New Roman" panose="02020603050405020304" pitchFamily="18" charset="0"/>
              </a:rPr>
              <a:t>D. Đấu tranh giữa thiện và ác</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64202"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3"/>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4"/>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5"/>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6"/>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7"/>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8"/>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3"/>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4"/>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5"/>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6"/>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7"/>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8"/>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274836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9"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6" name="Google Shape;1396;p63"/>
          <p:cNvSpPr/>
          <p:nvPr/>
        </p:nvSpPr>
        <p:spPr>
          <a:xfrm>
            <a:off x="4255170" y="42800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769657" y="905537"/>
            <a:ext cx="6811855" cy="2674344"/>
          </a:xfrm>
          <a:prstGeom prst="rect">
            <a:avLst/>
          </a:prstGeom>
        </p:spPr>
      </p:pic>
      <p:pic>
        <p:nvPicPr>
          <p:cNvPr id="10" name="Picture 9"/>
          <p:cNvPicPr>
            <a:picLocks noChangeAspect="1"/>
          </p:cNvPicPr>
          <p:nvPr/>
        </p:nvPicPr>
        <p:blipFill>
          <a:blip r:embed="rId4"/>
          <a:stretch>
            <a:fillRect/>
          </a:stretch>
        </p:blipFill>
        <p:spPr>
          <a:xfrm>
            <a:off x="577470" y="2477958"/>
            <a:ext cx="8852270" cy="2203846"/>
          </a:xfrm>
          <a:prstGeom prst="rect">
            <a:avLst/>
          </a:prstGeom>
        </p:spPr>
      </p:pic>
    </p:spTree>
    <p:extLst>
      <p:ext uri="{BB962C8B-B14F-4D97-AF65-F5344CB8AC3E}">
        <p14:creationId xmlns:p14="http://schemas.microsoft.com/office/powerpoint/2010/main" val="109641196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8098"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812971" y="817966"/>
            <a:ext cx="6177260" cy="2308324"/>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Kết truyện, mẹ con Lý Thông bị sét đánh </a:t>
            </a:r>
          </a:p>
          <a:p>
            <a:pPr>
              <a:defRPr/>
            </a:pPr>
            <a:r>
              <a:rPr lang="vi-VN" sz="2400" b="1" dirty="0">
                <a:solidFill>
                  <a:prstClr val="black"/>
                </a:solidFill>
                <a:latin typeface="Times New Roman" panose="02020603050405020304" pitchFamily="18" charset="0"/>
                <a:cs typeface="Times New Roman" panose="02020603050405020304" pitchFamily="18" charset="0"/>
              </a:rPr>
              <a:t>chết mang ý nghĩa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Thể hiện chân lí ác giả ác báo</a:t>
            </a:r>
          </a:p>
          <a:p>
            <a:pPr>
              <a:defRPr/>
            </a:pPr>
            <a:r>
              <a:rPr lang="vi-VN" sz="2400" dirty="0">
                <a:solidFill>
                  <a:prstClr val="black"/>
                </a:solidFill>
                <a:latin typeface="Times New Roman" panose="02020603050405020304" pitchFamily="18" charset="0"/>
                <a:cs typeface="Times New Roman" panose="02020603050405020304" pitchFamily="18" charset="0"/>
              </a:rPr>
              <a:t>B. Đó là kết truyện theo motip của truyện cổ tích</a:t>
            </a:r>
          </a:p>
          <a:p>
            <a:pPr>
              <a:defRPr/>
            </a:pPr>
            <a:r>
              <a:rPr lang="vi-VN" sz="2400" dirty="0">
                <a:solidFill>
                  <a:prstClr val="black"/>
                </a:solidFill>
                <a:latin typeface="Times New Roman" panose="02020603050405020304" pitchFamily="18" charset="0"/>
                <a:cs typeface="Times New Roman" panose="02020603050405020304" pitchFamily="18" charset="0"/>
              </a:rPr>
              <a:t>C. Thể hiện chân lí ở hiền gặp lành</a:t>
            </a:r>
          </a:p>
          <a:p>
            <a:pPr>
              <a:defRPr/>
            </a:pPr>
            <a:r>
              <a:rPr lang="vi-VN" sz="2400" dirty="0">
                <a:solidFill>
                  <a:prstClr val="black"/>
                </a:solidFill>
                <a:latin typeface="Times New Roman" panose="02020603050405020304" pitchFamily="18" charset="0"/>
                <a:cs typeface="Times New Roman" panose="02020603050405020304" pitchFamily="18" charset="0"/>
              </a:rPr>
              <a:t>D. Cả 3 đáp án trên</a:t>
            </a:r>
          </a:p>
        </p:txBody>
      </p:sp>
    </p:spTree>
    <p:extLst>
      <p:ext uri="{BB962C8B-B14F-4D97-AF65-F5344CB8AC3E}">
        <p14:creationId xmlns:p14="http://schemas.microsoft.com/office/powerpoint/2010/main" val="855078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64267"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301567"/>
              <a:ext cx="1593167" cy="355914"/>
            </a:xfrm>
            <a:prstGeom prst="rect">
              <a:avLst/>
            </a:prstGeom>
          </p:spPr>
          <p:txBody>
            <a:bodyPr wrap="square" anchor="ctr">
              <a:spAutoFit/>
            </a:bodyPr>
            <a:lstStyle/>
            <a:p>
              <a:pPr algn="ctr">
                <a:defRPr/>
              </a:pP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697166" y="3786584"/>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Chi tiết nào dưới đây không phải việc làm của Thạch Sanh trong truyện?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Giết chăn tinh để giải cứu cho nhân dân</a:t>
            </a:r>
          </a:p>
          <a:p>
            <a:pPr>
              <a:defRPr/>
            </a:pPr>
            <a:r>
              <a:rPr lang="vi-VN" sz="2400" dirty="0">
                <a:solidFill>
                  <a:prstClr val="black"/>
                </a:solidFill>
                <a:latin typeface="Times New Roman" panose="02020603050405020304" pitchFamily="18" charset="0"/>
                <a:cs typeface="Times New Roman" panose="02020603050405020304" pitchFamily="18" charset="0"/>
              </a:rPr>
              <a:t>B. Giết hổ thành tinh để giải cứu người dân</a:t>
            </a:r>
          </a:p>
          <a:p>
            <a:pPr>
              <a:defRPr/>
            </a:pPr>
            <a:r>
              <a:rPr lang="vi-VN" sz="2400" dirty="0">
                <a:solidFill>
                  <a:prstClr val="black"/>
                </a:solidFill>
                <a:latin typeface="Times New Roman" panose="02020603050405020304" pitchFamily="18" charset="0"/>
                <a:cs typeface="Times New Roman" panose="02020603050405020304" pitchFamily="18" charset="0"/>
              </a:rPr>
              <a:t>C. Giết đại bàng để giải cứu công chúa</a:t>
            </a:r>
          </a:p>
          <a:p>
            <a:pPr>
              <a:defRPr/>
            </a:pPr>
            <a:r>
              <a:rPr lang="vi-VN" sz="2400" dirty="0">
                <a:solidFill>
                  <a:prstClr val="black"/>
                </a:solidFill>
                <a:latin typeface="Times New Roman" panose="02020603050405020304" pitchFamily="18" charset="0"/>
                <a:cs typeface="Times New Roman" panose="02020603050405020304" pitchFamily="18" charset="0"/>
              </a:rPr>
              <a:t>D. Đánh bại 18 nước chư hầu</a:t>
            </a:r>
          </a:p>
        </p:txBody>
      </p:sp>
      <p:sp>
        <p:nvSpPr>
          <p:cNvPr id="28" name="TextBox 27">
            <a:extLst>
              <a:ext uri="{FF2B5EF4-FFF2-40B4-BE49-F238E27FC236}">
                <a16:creationId xmlns:a16="http://schemas.microsoft.com/office/drawing/2014/main" id="{D7A6994F-0630-4713-8748-399C79D2DD9F}"/>
              </a:ext>
            </a:extLst>
          </p:cNvPr>
          <p:cNvSpPr txBox="1"/>
          <p:nvPr/>
        </p:nvSpPr>
        <p:spPr>
          <a:xfrm>
            <a:off x="2071145" y="3150422"/>
            <a:ext cx="1278578" cy="523220"/>
          </a:xfrm>
          <a:prstGeom prst="rect">
            <a:avLst/>
          </a:prstGeom>
          <a:noFill/>
        </p:spPr>
        <p:txBody>
          <a:bodyPr wrap="square" rtlCol="0">
            <a:spAutoFit/>
          </a:bodyPr>
          <a:lstStyle/>
          <a:p>
            <a:pPr>
              <a:defRPr/>
            </a:pPr>
            <a:r>
              <a:rPr lang="vi-VN" sz="2800" dirty="0">
                <a:solidFill>
                  <a:srgbClr val="C00000"/>
                </a:solidFill>
              </a:rPr>
              <a:t>9 điểm</a:t>
            </a:r>
            <a:endParaRPr lang="en-US" sz="2800" dirty="0">
              <a:solidFill>
                <a:srgbClr val="C00000"/>
              </a:solidFill>
            </a:endParaRPr>
          </a:p>
        </p:txBody>
      </p:sp>
    </p:spTree>
    <p:extLst>
      <p:ext uri="{BB962C8B-B14F-4D97-AF65-F5344CB8AC3E}">
        <p14:creationId xmlns:p14="http://schemas.microsoft.com/office/powerpoint/2010/main" val="2693676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a:solidFill>
                  <a:srgbClr val="C00000"/>
                </a:solidFill>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a:solidFill>
                  <a:srgbClr val="C00000"/>
                </a:solidFill>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a:solidFill>
                  <a:srgbClr val="C00000"/>
                </a:solidFill>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27334" cy="369332"/>
          </a:xfrm>
          <a:prstGeom prst="rect">
            <a:avLst/>
          </a:prstGeom>
          <a:noFill/>
        </p:spPr>
        <p:txBody>
          <a:bodyPr wrap="none" rtlCol="0">
            <a:spAutoFit/>
          </a:bodyPr>
          <a:lstStyle/>
          <a:p>
            <a:pPr>
              <a:defRPr/>
            </a:pPr>
            <a:r>
              <a:rPr lang="en-US" dirty="0">
                <a:solidFill>
                  <a:srgbClr val="C00000"/>
                </a:solidFill>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algn="ctr">
                <a:defRPr/>
              </a:pP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a16="http://schemas.microsoft.com/office/drawing/2014/main" id="{C8624134-3E86-45B2-8853-06D14D26D64B}"/>
              </a:ext>
            </a:extLst>
          </p:cNvPr>
          <p:cNvSpPr txBox="1"/>
          <p:nvPr/>
        </p:nvSpPr>
        <p:spPr>
          <a:xfrm>
            <a:off x="5916001" y="544527"/>
            <a:ext cx="6129647" cy="2862322"/>
          </a:xfrm>
          <a:prstGeom prst="rect">
            <a:avLst/>
          </a:prstGeom>
          <a:noFill/>
        </p:spPr>
        <p:txBody>
          <a:bodyPr wrap="square" rtlCol="0">
            <a:spAutoFit/>
          </a:bodyPr>
          <a:lstStyle/>
          <a:p>
            <a:pPr>
              <a:defRPr/>
            </a:pPr>
            <a:r>
              <a:rPr lang="vi-VN" sz="2000" b="1" dirty="0">
                <a:solidFill>
                  <a:prstClr val="black"/>
                </a:solidFill>
                <a:latin typeface="Times New Roman" panose="02020603050405020304" pitchFamily="18" charset="0"/>
                <a:cs typeface="Times New Roman" panose="02020603050405020304" pitchFamily="18" charset="0"/>
              </a:rPr>
              <a:t>Trong truyện Thạch Sanh, hồn của các con vật bị Thạch Sanh tiêu diệt đã bày ra âm mưu gì để hại chàng?</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A. Đốt nhà của Thạch Sanh</a:t>
            </a:r>
          </a:p>
          <a:p>
            <a:pPr>
              <a:defRPr/>
            </a:pPr>
            <a:r>
              <a:rPr lang="vi-VN" sz="2000" dirty="0">
                <a:solidFill>
                  <a:prstClr val="black"/>
                </a:solidFill>
                <a:latin typeface="Times New Roman" panose="02020603050405020304" pitchFamily="18" charset="0"/>
                <a:cs typeface="Times New Roman" panose="02020603050405020304" pitchFamily="18" charset="0"/>
              </a:rPr>
              <a:t>B. Vu khống cho Thạch Sanh tội giết người</a:t>
            </a:r>
          </a:p>
          <a:p>
            <a:pPr>
              <a:defRPr/>
            </a:pPr>
            <a:r>
              <a:rPr lang="vi-VN" sz="2000" dirty="0">
                <a:solidFill>
                  <a:prstClr val="black"/>
                </a:solidFill>
                <a:latin typeface="Times New Roman" panose="02020603050405020304" pitchFamily="18" charset="0"/>
                <a:cs typeface="Times New Roman" panose="02020603050405020304" pitchFamily="18" charset="0"/>
              </a:rPr>
              <a:t>C. Ăn trộm đồ của vua rồi mang giấu ở gốc đa, đổ tội cho Thạch Sanh</a:t>
            </a:r>
          </a:p>
          <a:p>
            <a:pPr>
              <a:defRPr/>
            </a:pPr>
            <a:r>
              <a:rPr lang="vi-VN" sz="2000" dirty="0">
                <a:solidFill>
                  <a:prstClr val="black"/>
                </a:solidFill>
                <a:latin typeface="Times New Roman" panose="02020603050405020304" pitchFamily="18" charset="0"/>
                <a:cs typeface="Times New Roman" panose="02020603050405020304" pitchFamily="18" charset="0"/>
              </a:rPr>
              <a:t>D. Bắt cóc con của Vua rồi đổ cho Thạch Sanh</a:t>
            </a:r>
          </a:p>
          <a:p>
            <a:pPr>
              <a:defRPr/>
            </a:pPr>
            <a:endParaRPr lang="vi-VN"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759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 y="1253251"/>
            <a:ext cx="3122260" cy="5486400"/>
          </a:xfrm>
          <a:prstGeom prst="rect">
            <a:avLst/>
          </a:prstGeom>
        </p:spPr>
      </p:pic>
      <p:pic>
        <p:nvPicPr>
          <p:cNvPr id="4" name="Picture 3"/>
          <p:cNvPicPr>
            <a:picLocks noChangeAspect="1"/>
          </p:cNvPicPr>
          <p:nvPr/>
        </p:nvPicPr>
        <p:blipFill>
          <a:blip r:embed="rId5"/>
          <a:stretch>
            <a:fillRect/>
          </a:stretch>
        </p:blipFill>
        <p:spPr>
          <a:xfrm>
            <a:off x="3450769" y="281347"/>
            <a:ext cx="6502065" cy="1715156"/>
          </a:xfrm>
          <a:prstGeom prst="rect">
            <a:avLst/>
          </a:prstGeom>
        </p:spPr>
      </p:pic>
      <p:sp>
        <p:nvSpPr>
          <p:cNvPr id="5" name="Google Shape;195;p6"/>
          <p:cNvSpPr txBox="1"/>
          <p:nvPr/>
        </p:nvSpPr>
        <p:spPr>
          <a:xfrm>
            <a:off x="3713755" y="2181826"/>
            <a:ext cx="686693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GV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gọi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bạn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tiếp</a:t>
            </a:r>
            <a:endParaRPr lang="en-US" sz="32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800"/>
              <a:buFont typeface="Arial"/>
              <a:buNone/>
            </a:pP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diễn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cảm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lưu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loát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ngắt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nghỉ</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đúng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thoại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các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nhân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vật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2974864" y="1566273"/>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a. </a:t>
            </a:r>
            <a:r>
              <a:rPr lang="en-US" altLang="en-US" sz="3200" b="1" i="1" kern="0" dirty="0" err="1">
                <a:solidFill>
                  <a:srgbClr val="FF0000"/>
                </a:solidFill>
                <a:latin typeface="Times New Roman" pitchFamily="18" charset="0"/>
                <a:cs typeface="Times New Roman" pitchFamily="18" charset="0"/>
                <a:sym typeface="Arial"/>
              </a:rPr>
              <a:t>Đọc</a:t>
            </a:r>
            <a:endParaRPr lang="en-US" altLang="en-US" sz="3200" b="1" i="1"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617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450769" y="281347"/>
            <a:ext cx="6502065" cy="1715156"/>
          </a:xfrm>
          <a:prstGeom prst="rect">
            <a:avLst/>
          </a:prstGeom>
        </p:spPr>
      </p:pic>
      <p:sp>
        <p:nvSpPr>
          <p:cNvPr id="23" name="Rectangle 22"/>
          <p:cNvSpPr>
            <a:spLocks noChangeArrowheads="1"/>
          </p:cNvSpPr>
          <p:nvPr/>
        </p:nvSpPr>
        <p:spPr bwMode="auto">
          <a:xfrm>
            <a:off x="553618" y="1252374"/>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b. </a:t>
            </a:r>
            <a:r>
              <a:rPr lang="en-US" altLang="en-US" sz="3200" b="1" i="1" kern="0" dirty="0" err="1">
                <a:solidFill>
                  <a:srgbClr val="FF0000"/>
                </a:solidFill>
                <a:latin typeface="Times New Roman" pitchFamily="18" charset="0"/>
                <a:cs typeface="Times New Roman" pitchFamily="18" charset="0"/>
                <a:sym typeface="Arial"/>
              </a:rPr>
              <a:t>Chú</a:t>
            </a:r>
            <a:r>
              <a:rPr lang="en-US" altLang="en-US" sz="3200" b="1" i="1" kern="0" dirty="0">
                <a:solidFill>
                  <a:srgbClr val="FF0000"/>
                </a:solidFill>
                <a:latin typeface="Times New Roman" pitchFamily="18" charset="0"/>
                <a:cs typeface="Times New Roman" pitchFamily="18" charset="0"/>
                <a:sym typeface="Arial"/>
              </a:rPr>
              <a:t> </a:t>
            </a:r>
            <a:r>
              <a:rPr lang="en-US" altLang="en-US" sz="3200" b="1" i="1" kern="0" dirty="0" err="1">
                <a:solidFill>
                  <a:srgbClr val="FF0000"/>
                </a:solidFill>
                <a:latin typeface="Times New Roman" pitchFamily="18" charset="0"/>
                <a:cs typeface="Times New Roman" pitchFamily="18" charset="0"/>
                <a:sym typeface="Arial"/>
              </a:rPr>
              <a:t>thích</a:t>
            </a:r>
            <a:endParaRPr lang="en-US" altLang="en-US" sz="3200" b="1" i="1" kern="0" dirty="0">
              <a:solidFill>
                <a:srgbClr val="FF0000"/>
              </a:solidFill>
              <a:latin typeface="Times New Roman" pitchFamily="18" charset="0"/>
              <a:cs typeface="Times New Roman" pitchFamily="18" charset="0"/>
              <a:sym typeface="Arial"/>
            </a:endParaRPr>
          </a:p>
        </p:txBody>
      </p:sp>
      <p:sp>
        <p:nvSpPr>
          <p:cNvPr id="24" name="Google Shape;195;p6"/>
          <p:cNvSpPr txBox="1"/>
          <p:nvPr/>
        </p:nvSpPr>
        <p:spPr>
          <a:xfrm>
            <a:off x="553618" y="1823764"/>
            <a:ext cx="11196367" cy="4616608"/>
          </a:xfrm>
          <a:prstGeom prst="rect">
            <a:avLst/>
          </a:prstGeom>
          <a:noFill/>
          <a:ln>
            <a:noFill/>
          </a:ln>
        </p:spPr>
        <p:txBody>
          <a:bodyPr spcFirstLastPara="1" wrap="square" lIns="91425" tIns="45700" rIns="91425" bIns="45700" anchor="t" anchorCtr="0">
            <a:spAutoFit/>
          </a:bodyPr>
          <a:lstStyle/>
          <a:p>
            <a:pPr marL="457200" indent="-45720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Tứ</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cố</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vô</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nhìn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bốn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phía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có</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ai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là</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người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thích</a:t>
            </a:r>
            <a:r>
              <a:rPr lang="en-US" sz="2800" kern="0" dirty="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Bổ</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vây</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dùng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lực</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lượng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với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số</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để</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ngăn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chặn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khắp</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mọi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phía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không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cho</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đối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tượng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thoát</a:t>
            </a:r>
            <a:r>
              <a:rPr lang="en-US" sz="2800" kern="0" dirty="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Thủy</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thủ</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dinh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thự</a:t>
            </a:r>
            <a:r>
              <a:rPr lang="en-US" sz="2800" kern="0" dirty="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a:solidFill>
                  <a:srgbClr val="000000"/>
                </a:solidFill>
                <a:latin typeface="Times New Roman" panose="02020603050405020304" pitchFamily="18" charset="0"/>
                <a:cs typeface="Times New Roman" panose="02020603050405020304" pitchFamily="18" charset="0"/>
                <a:sym typeface="Cambria"/>
              </a:rPr>
              <a:t>dưới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nước</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nơi</a:t>
            </a:r>
            <a:r>
              <a:rPr lang="en-US" sz="2800" kern="0" dirty="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a:solidFill>
                  <a:srgbClr val="000000"/>
                </a:solidFill>
                <a:latin typeface="Times New Roman" panose="02020603050405020304" pitchFamily="18" charset="0"/>
                <a:cs typeface="Times New Roman" panose="02020603050405020304" pitchFamily="18" charset="0"/>
                <a:sym typeface="Cambria"/>
              </a:rPr>
              <a:t>của</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thủy</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thần</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Sinh</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nhai</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kiếm</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sống</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Động</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binh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sử</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dụng</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quân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đội</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để</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tiến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hành</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chiến</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tranh</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cs typeface="Times New Roman" panose="02020603050405020304" pitchFamily="18" charset="0"/>
                <a:sym typeface="Cambria"/>
              </a:rPr>
              <a:t>chinh</a:t>
            </a:r>
            <a:r>
              <a:rPr lang="en-US" sz="2800" b="1"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tự</a:t>
            </a:r>
            <a:r>
              <a:rPr lang="en-US" sz="2800" kern="0" dirty="0">
                <a:solidFill>
                  <a:srgbClr val="000000"/>
                </a:solidFill>
                <a:latin typeface="Times New Roman" panose="02020603050405020304" pitchFamily="18" charset="0"/>
                <a:cs typeface="Times New Roman" panose="02020603050405020304" pitchFamily="18" charset="0"/>
                <a:sym typeface="Cambria"/>
              </a:rPr>
              <a:t> </a:t>
            </a:r>
            <a:r>
              <a:rPr lang="en-US" sz="2800" kern="0" dirty="0" err="1">
                <a:solidFill>
                  <a:srgbClr val="000000"/>
                </a:solidFill>
                <a:latin typeface="Times New Roman" panose="02020603050405020304" pitchFamily="18" charset="0"/>
                <a:cs typeface="Times New Roman" panose="02020603050405020304" pitchFamily="18" charset="0"/>
                <a:sym typeface="Cambria"/>
              </a:rPr>
              <a:t>mình</a:t>
            </a:r>
            <a:endParaRPr lang="en-US" sz="2800" kern="0" dirty="0">
              <a:solidFill>
                <a:srgbClr val="000000"/>
              </a:solidFill>
              <a:latin typeface="Times New Roman" panose="02020603050405020304" pitchFamily="18" charset="0"/>
              <a:cs typeface="Times New Roman" panose="02020603050405020304" pitchFamily="18" charset="0"/>
              <a:sym typeface="Cambria"/>
            </a:endParaRPr>
          </a:p>
        </p:txBody>
      </p:sp>
    </p:spTree>
    <p:extLst>
      <p:ext uri="{BB962C8B-B14F-4D97-AF65-F5344CB8AC3E}">
        <p14:creationId xmlns:p14="http://schemas.microsoft.com/office/powerpoint/2010/main" val="20150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barn(inVertic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barn(inVertical)">
                                      <p:cBhvr>
                                        <p:cTn id="3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52975" y="232774"/>
            <a:ext cx="4576460" cy="1715156"/>
          </a:xfrm>
          <a:prstGeom prst="rect">
            <a:avLst/>
          </a:prstGeom>
        </p:spPr>
      </p:pic>
      <p:sp>
        <p:nvSpPr>
          <p:cNvPr id="4" name="Google Shape;229;p9"/>
          <p:cNvSpPr txBox="1"/>
          <p:nvPr/>
        </p:nvSpPr>
        <p:spPr>
          <a:xfrm>
            <a:off x="712811" y="1182221"/>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Thể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loại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truyện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cổ</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tích</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5" name="Google Shape;230;p9"/>
          <p:cNvSpPr/>
          <p:nvPr/>
        </p:nvSpPr>
        <p:spPr>
          <a:xfrm>
            <a:off x="712810" y="1821371"/>
            <a:ext cx="9686784" cy="138495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Xuất</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xứ</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Theo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Bùi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Mạnh</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Nhị</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chủ</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biên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Văn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học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dân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gian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tác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phẩm</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chọn</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lọc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NXB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giáo</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dục</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2008, tr.244-247</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231;p9"/>
          <p:cNvSpPr/>
          <p:nvPr/>
        </p:nvSpPr>
        <p:spPr>
          <a:xfrm>
            <a:off x="712809" y="3206325"/>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kể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3</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Google Shape;231;p9"/>
          <p:cNvSpPr/>
          <p:nvPr/>
        </p:nvSpPr>
        <p:spPr>
          <a:xfrm>
            <a:off x="712809" y="3958804"/>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PTBĐ</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tự</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sự</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pic>
        <p:nvPicPr>
          <p:cNvPr id="8" name="Picture 7"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9840036" y="244364"/>
            <a:ext cx="2072342" cy="1935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712809" y="4591279"/>
            <a:ext cx="11379107" cy="2031325"/>
          </a:xfrm>
          <a:prstGeom prst="rect">
            <a:avLst/>
          </a:prstGeom>
        </p:spPr>
        <p:txBody>
          <a:bodyPr wrap="square">
            <a:spAutoFit/>
          </a:bodyPr>
          <a:lstStyle/>
          <a:p>
            <a:pPr>
              <a:lnSpc>
                <a:spcPct val="150000"/>
              </a:lnSpc>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Sanh</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Lí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vua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 name="Group 63"/>
          <p:cNvGrpSpPr/>
          <p:nvPr/>
        </p:nvGrpSpPr>
        <p:grpSpPr>
          <a:xfrm>
            <a:off x="2835990" y="1715534"/>
            <a:ext cx="6015394" cy="2405891"/>
            <a:chOff x="383166" y="1481172"/>
            <a:chExt cx="5364330" cy="944640"/>
          </a:xfrm>
          <a:solidFill>
            <a:schemeClr val="accent6">
              <a:lumMod val="20000"/>
              <a:lumOff val="80000"/>
            </a:schemeClr>
          </a:solidFill>
        </p:grpSpPr>
        <p:sp>
          <p:nvSpPr>
            <p:cNvPr id="65" name="Rounded Rectangle 6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a:solidFill>
                    <a:srgbClr val="FF0000"/>
                  </a:solidFill>
                  <a:latin typeface="Times New Roman" panose="02020603050405020304" pitchFamily="18" charset="0"/>
                  <a:cs typeface="Times New Roman" panose="02020603050405020304" pitchFamily="18" charset="0"/>
                </a:rPr>
                <a:t>SẮP XẾP CÁC HÌNH SAU THEO THỨ TỰ CỦA CỐT TRUYỆN VÀ TÓM TẮT LẠI.</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pic>
        <p:nvPicPr>
          <p:cNvPr id="99" name="Picture 98"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1" y="-24508"/>
            <a:ext cx="4267201" cy="2211572"/>
          </a:xfrm>
          <a:prstGeom prst="rect">
            <a:avLst/>
          </a:prstGeom>
          <a:solidFill>
            <a:srgbClr val="FF0000"/>
          </a:solidFill>
          <a:ln>
            <a:solidFill>
              <a:schemeClr val="bg1"/>
            </a:solidFill>
          </a:ln>
        </p:spPr>
      </p:pic>
      <p:pic>
        <p:nvPicPr>
          <p:cNvPr id="100" name="Picture 99"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solidFill>
            <a:srgbClr val="FF0000"/>
          </a:solidFill>
          <a:ln>
            <a:solidFill>
              <a:schemeClr val="bg1"/>
            </a:solidFill>
          </a:ln>
        </p:spPr>
      </p:pic>
      <p:pic>
        <p:nvPicPr>
          <p:cNvPr id="101" name="Picture 100"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solidFill>
            <a:srgbClr val="FF0000"/>
          </a:solidFill>
          <a:ln>
            <a:solidFill>
              <a:schemeClr val="bg1"/>
            </a:solidFill>
          </a:ln>
        </p:spPr>
      </p:pic>
      <p:pic>
        <p:nvPicPr>
          <p:cNvPr id="102" name="Picture 101"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solidFill>
            <a:srgbClr val="FF0000"/>
          </a:solidFill>
          <a:ln>
            <a:solidFill>
              <a:schemeClr val="bg1"/>
            </a:solidFill>
          </a:ln>
        </p:spPr>
      </p:pic>
      <p:pic>
        <p:nvPicPr>
          <p:cNvPr id="103" name="Picture 102"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solidFill>
            <a:srgbClr val="FF0000"/>
          </a:solidFill>
          <a:ln>
            <a:solidFill>
              <a:schemeClr val="bg1"/>
            </a:solidFill>
          </a:ln>
          <a:extLst>
            <a:ext uri="{53640926-AAD7-44D8-BBD7-CCE9431645EC}">
              <a14:shadowObscured xmlns:a14="http://schemas.microsoft.com/office/drawing/2010/main"/>
            </a:ext>
          </a:extLst>
        </p:spPr>
      </p:pic>
      <p:pic>
        <p:nvPicPr>
          <p:cNvPr id="104" name="Picture 103"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solidFill>
            <a:srgbClr val="FF0000"/>
          </a:solidFill>
          <a:ln>
            <a:solidFill>
              <a:schemeClr val="bg1"/>
            </a:solidFill>
          </a:ln>
        </p:spPr>
      </p:pic>
      <p:pic>
        <p:nvPicPr>
          <p:cNvPr id="105" name="Picture 104"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solidFill>
            <a:srgbClr val="FF0000"/>
          </a:solidFill>
          <a:ln>
            <a:solidFill>
              <a:schemeClr val="bg1"/>
            </a:solidFill>
          </a:ln>
        </p:spPr>
      </p:pic>
      <p:pic>
        <p:nvPicPr>
          <p:cNvPr id="106" name="Picture 105"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solidFill>
            <a:srgbClr val="FF0000"/>
          </a:solidFill>
          <a:ln>
            <a:solidFill>
              <a:schemeClr val="bg1"/>
            </a:solidFill>
          </a:ln>
        </p:spPr>
      </p:pic>
      <p:sp>
        <p:nvSpPr>
          <p:cNvPr id="107" name="TextBox 106"/>
          <p:cNvSpPr txBox="1"/>
          <p:nvPr/>
        </p:nvSpPr>
        <p:spPr>
          <a:xfrm>
            <a:off x="3881658" y="1758988"/>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1</a:t>
            </a:r>
          </a:p>
        </p:txBody>
      </p:sp>
      <p:sp>
        <p:nvSpPr>
          <p:cNvPr id="108" name="TextBox 107"/>
          <p:cNvSpPr txBox="1"/>
          <p:nvPr/>
        </p:nvSpPr>
        <p:spPr>
          <a:xfrm>
            <a:off x="7858645" y="1790997"/>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2</a:t>
            </a:r>
          </a:p>
        </p:txBody>
      </p:sp>
      <p:sp>
        <p:nvSpPr>
          <p:cNvPr id="109" name="TextBox 108"/>
          <p:cNvSpPr txBox="1"/>
          <p:nvPr/>
        </p:nvSpPr>
        <p:spPr>
          <a:xfrm>
            <a:off x="11826088" y="17909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3</a:t>
            </a:r>
          </a:p>
        </p:txBody>
      </p:sp>
      <p:sp>
        <p:nvSpPr>
          <p:cNvPr id="110" name="TextBox 109"/>
          <p:cNvSpPr txBox="1"/>
          <p:nvPr/>
        </p:nvSpPr>
        <p:spPr>
          <a:xfrm>
            <a:off x="3874980"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4</a:t>
            </a:r>
          </a:p>
        </p:txBody>
      </p:sp>
      <p:sp>
        <p:nvSpPr>
          <p:cNvPr id="111" name="TextBox 110"/>
          <p:cNvSpPr txBox="1"/>
          <p:nvPr/>
        </p:nvSpPr>
        <p:spPr>
          <a:xfrm>
            <a:off x="7830292" y="4130160"/>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5</a:t>
            </a:r>
          </a:p>
        </p:txBody>
      </p:sp>
      <p:sp>
        <p:nvSpPr>
          <p:cNvPr id="112" name="TextBox 111"/>
          <p:cNvSpPr txBox="1"/>
          <p:nvPr/>
        </p:nvSpPr>
        <p:spPr>
          <a:xfrm>
            <a:off x="11826088"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6</a:t>
            </a:r>
          </a:p>
        </p:txBody>
      </p:sp>
      <p:sp>
        <p:nvSpPr>
          <p:cNvPr id="113" name="TextBox 112"/>
          <p:cNvSpPr txBox="1"/>
          <p:nvPr/>
        </p:nvSpPr>
        <p:spPr>
          <a:xfrm>
            <a:off x="11808937" y="64074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9</a:t>
            </a:r>
          </a:p>
        </p:txBody>
      </p:sp>
      <p:pic>
        <p:nvPicPr>
          <p:cNvPr id="114"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solidFill>
            <a:srgbClr val="FF0000"/>
          </a:solidFill>
          <a:ln>
            <a:solidFill>
              <a:schemeClr val="bg1"/>
            </a:solidFill>
          </a:ln>
        </p:spPr>
      </p:pic>
      <p:sp>
        <p:nvSpPr>
          <p:cNvPr id="115" name="TextBox 114"/>
          <p:cNvSpPr txBox="1"/>
          <p:nvPr/>
        </p:nvSpPr>
        <p:spPr>
          <a:xfrm>
            <a:off x="3875389"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7</a:t>
            </a:r>
          </a:p>
        </p:txBody>
      </p:sp>
      <p:sp>
        <p:nvSpPr>
          <p:cNvPr id="116" name="TextBox 115"/>
          <p:cNvSpPr txBox="1"/>
          <p:nvPr/>
        </p:nvSpPr>
        <p:spPr>
          <a:xfrm>
            <a:off x="7875394"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a:solidFill>
                  <a:schemeClr val="bg1"/>
                </a:solidFill>
                <a:latin typeface="Times New Roman" pitchFamily="18" charset="0"/>
                <a:cs typeface="Times New Roman" pitchFamily="18" charset="0"/>
              </a:rPr>
              <a:t>8</a:t>
            </a:r>
          </a:p>
        </p:txBody>
      </p:sp>
    </p:spTree>
    <p:extLst>
      <p:ext uri="{BB962C8B-B14F-4D97-AF65-F5344CB8AC3E}">
        <p14:creationId xmlns:p14="http://schemas.microsoft.com/office/powerpoint/2010/main" val="4141997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arn(inVertical)">
                                      <p:cBhvr>
                                        <p:cTn id="14" dur="500"/>
                                        <p:tgtEl>
                                          <p:spTgt spid="99"/>
                                        </p:tgtEl>
                                      </p:cBhvr>
                                    </p:animEffect>
                                  </p:childTnLst>
                                </p:cTn>
                              </p:par>
                              <p:par>
                                <p:cTn id="15" presetID="16" presetClass="entr" presetSubtype="21"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arn(inVertical)">
                                      <p:cBhvr>
                                        <p:cTn id="17" dur="500"/>
                                        <p:tgtEl>
                                          <p:spTgt spid="100"/>
                                        </p:tgtEl>
                                      </p:cBhvr>
                                    </p:animEffect>
                                  </p:childTnLst>
                                </p:cTn>
                              </p:par>
                              <p:par>
                                <p:cTn id="18" presetID="16" presetClass="entr" presetSubtype="21"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par>
                                <p:cTn id="21" presetID="16" presetClass="entr" presetSubtype="21"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barn(inVertical)">
                                      <p:cBhvr>
                                        <p:cTn id="26" dur="500"/>
                                        <p:tgtEl>
                                          <p:spTgt spid="103"/>
                                        </p:tgtEl>
                                      </p:cBhvr>
                                    </p:animEffect>
                                  </p:childTnLst>
                                </p:cTn>
                              </p:par>
                              <p:par>
                                <p:cTn id="27" presetID="16" presetClass="entr" presetSubtype="21"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barn(inVertical)">
                                      <p:cBhvr>
                                        <p:cTn id="32" dur="500"/>
                                        <p:tgtEl>
                                          <p:spTgt spid="105"/>
                                        </p:tgtEl>
                                      </p:cBhvr>
                                    </p:animEffect>
                                  </p:childTnLst>
                                </p:cTn>
                              </p:par>
                              <p:par>
                                <p:cTn id="33" presetID="16" presetClass="entr" presetSubtype="21"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barn(inVertical)">
                                      <p:cBhvr>
                                        <p:cTn id="38" dur="500"/>
                                        <p:tgtEl>
                                          <p:spTgt spid="10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arn(inVertical)">
                                      <p:cBhvr>
                                        <p:cTn id="41" dur="500"/>
                                        <p:tgtEl>
                                          <p:spTgt spid="10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barn(inVertical)">
                                      <p:cBhvr>
                                        <p:cTn id="44" dur="500"/>
                                        <p:tgtEl>
                                          <p:spTgt spid="10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barn(inVertical)">
                                      <p:cBhvr>
                                        <p:cTn id="50" dur="500"/>
                                        <p:tgtEl>
                                          <p:spTgt spid="1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barn(inVertical)">
                                      <p:cBhvr>
                                        <p:cTn id="53" dur="500"/>
                                        <p:tgtEl>
                                          <p:spTgt spid="1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par>
                                <p:cTn id="57" presetID="16" presetClass="entr" presetSubtype="21"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barn(inVertical)">
                                      <p:cBhvr>
                                        <p:cTn id="59" dur="500"/>
                                        <p:tgtEl>
                                          <p:spTgt spid="1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Vertical)">
                                      <p:cBhvr>
                                        <p:cTn id="62" dur="500"/>
                                        <p:tgtEl>
                                          <p:spTgt spid="115"/>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barn(inVertical)">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5"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117" name="Picture 116"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solidFill>
            <a:srgbClr val="FF0000"/>
          </a:solidFill>
          <a:ln>
            <a:noFill/>
          </a:ln>
          <a:extLst>
            <a:ext uri="{53640926-AAD7-44D8-BBD7-CCE9431645EC}">
              <a14:shadowObscured xmlns:a14="http://schemas.microsoft.com/office/drawing/2010/main"/>
            </a:ext>
          </a:extLst>
        </p:spPr>
      </p:pic>
      <p:sp>
        <p:nvSpPr>
          <p:cNvPr id="118" name="TextBox 117"/>
          <p:cNvSpPr txBox="1"/>
          <p:nvPr/>
        </p:nvSpPr>
        <p:spPr>
          <a:xfrm>
            <a:off x="3566636" y="1919045"/>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5</a:t>
            </a:r>
          </a:p>
        </p:txBody>
      </p:sp>
      <p:pic>
        <p:nvPicPr>
          <p:cNvPr id="119" name="Picture 118"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solidFill>
            <a:srgbClr val="FF0000"/>
          </a:solidFill>
          <a:ln>
            <a:noFill/>
          </a:ln>
        </p:spPr>
      </p:pic>
      <p:sp>
        <p:nvSpPr>
          <p:cNvPr id="120" name="TextBox 119"/>
          <p:cNvSpPr txBox="1"/>
          <p:nvPr/>
        </p:nvSpPr>
        <p:spPr>
          <a:xfrm>
            <a:off x="7549886" y="1885997"/>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2</a:t>
            </a:r>
          </a:p>
        </p:txBody>
      </p:sp>
      <p:pic>
        <p:nvPicPr>
          <p:cNvPr id="121" name="Picture 120"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solidFill>
            <a:srgbClr val="FF0000"/>
          </a:solidFill>
          <a:ln>
            <a:noFill/>
          </a:ln>
        </p:spPr>
      </p:pic>
      <p:sp>
        <p:nvSpPr>
          <p:cNvPr id="122" name="TextBox 121"/>
          <p:cNvSpPr txBox="1"/>
          <p:nvPr/>
        </p:nvSpPr>
        <p:spPr>
          <a:xfrm>
            <a:off x="11790452" y="1874364"/>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1</a:t>
            </a:r>
          </a:p>
        </p:txBody>
      </p:sp>
      <p:pic>
        <p:nvPicPr>
          <p:cNvPr id="123" name="Picture 122"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solidFill>
            <a:srgbClr val="FF0000"/>
          </a:solidFill>
          <a:ln>
            <a:noFill/>
          </a:ln>
        </p:spPr>
      </p:pic>
      <p:sp>
        <p:nvSpPr>
          <p:cNvPr id="124" name="TextBox 123"/>
          <p:cNvSpPr txBox="1"/>
          <p:nvPr/>
        </p:nvSpPr>
        <p:spPr>
          <a:xfrm>
            <a:off x="3605645" y="4196808"/>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6</a:t>
            </a:r>
          </a:p>
        </p:txBody>
      </p:sp>
      <p:pic>
        <p:nvPicPr>
          <p:cNvPr id="125" name="Picture 124"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solidFill>
            <a:srgbClr val="FF0000"/>
          </a:solidFill>
          <a:ln>
            <a:noFill/>
          </a:ln>
        </p:spPr>
      </p:pic>
      <p:sp>
        <p:nvSpPr>
          <p:cNvPr id="126" name="TextBox 125"/>
          <p:cNvSpPr txBox="1"/>
          <p:nvPr/>
        </p:nvSpPr>
        <p:spPr>
          <a:xfrm>
            <a:off x="7533820" y="4186809"/>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chemeClr val="bg1"/>
                </a:solidFill>
                <a:latin typeface="Times New Roman" pitchFamily="18" charset="0"/>
                <a:cs typeface="Times New Roman" pitchFamily="18" charset="0"/>
              </a:rPr>
              <a:t>9</a:t>
            </a:r>
          </a:p>
        </p:txBody>
      </p:sp>
      <p:pic>
        <p:nvPicPr>
          <p:cNvPr id="127" name="Picture 126"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solidFill>
            <a:srgbClr val="FF0000"/>
          </a:solidFill>
          <a:ln>
            <a:noFill/>
          </a:ln>
        </p:spPr>
      </p:pic>
      <p:sp>
        <p:nvSpPr>
          <p:cNvPr id="128" name="TextBox 127"/>
          <p:cNvSpPr txBox="1"/>
          <p:nvPr/>
        </p:nvSpPr>
        <p:spPr>
          <a:xfrm>
            <a:off x="11802055" y="4198070"/>
            <a:ext cx="38994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8</a:t>
            </a:r>
          </a:p>
        </p:txBody>
      </p:sp>
      <p:pic>
        <p:nvPicPr>
          <p:cNvPr id="129" name="Picture 128"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solidFill>
            <a:srgbClr val="FF0000"/>
          </a:solidFill>
          <a:ln>
            <a:noFill/>
          </a:ln>
        </p:spPr>
      </p:pic>
      <p:sp>
        <p:nvSpPr>
          <p:cNvPr id="130" name="TextBox 129"/>
          <p:cNvSpPr txBox="1"/>
          <p:nvPr/>
        </p:nvSpPr>
        <p:spPr>
          <a:xfrm>
            <a:off x="3566223" y="6442506"/>
            <a:ext cx="34015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4</a:t>
            </a:r>
          </a:p>
        </p:txBody>
      </p:sp>
      <p:pic>
        <p:nvPicPr>
          <p:cNvPr id="131"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solidFill>
            <a:srgbClr val="FF0000"/>
          </a:solidFill>
        </p:spPr>
      </p:pic>
      <p:sp>
        <p:nvSpPr>
          <p:cNvPr id="132" name="TextBox 131"/>
          <p:cNvSpPr txBox="1"/>
          <p:nvPr/>
        </p:nvSpPr>
        <p:spPr>
          <a:xfrm>
            <a:off x="7592368" y="6442506"/>
            <a:ext cx="35253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7</a:t>
            </a:r>
          </a:p>
        </p:txBody>
      </p:sp>
      <p:pic>
        <p:nvPicPr>
          <p:cNvPr id="133" name="Picture 132"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solidFill>
            <a:srgbClr val="FF0000"/>
          </a:solidFill>
          <a:ln>
            <a:noFill/>
          </a:ln>
        </p:spPr>
      </p:pic>
      <p:sp>
        <p:nvSpPr>
          <p:cNvPr id="134" name="TextBox 133"/>
          <p:cNvSpPr txBox="1"/>
          <p:nvPr/>
        </p:nvSpPr>
        <p:spPr>
          <a:xfrm>
            <a:off x="11795124" y="6442506"/>
            <a:ext cx="396876"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chemeClr val="bg1"/>
                </a:solidFill>
                <a:latin typeface="Times New Roman" pitchFamily="18" charset="0"/>
                <a:cs typeface="Times New Roman" pitchFamily="18" charset="0"/>
              </a:rPr>
              <a:t>3</a:t>
            </a:r>
          </a:p>
        </p:txBody>
      </p:sp>
    </p:spTree>
    <p:extLst>
      <p:ext uri="{BB962C8B-B14F-4D97-AF65-F5344CB8AC3E}">
        <p14:creationId xmlns:p14="http://schemas.microsoft.com/office/powerpoint/2010/main" val="1999308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 calcmode="lin" valueType="num">
                                      <p:cBhvr>
                                        <p:cTn id="22" dur="500" fill="hold"/>
                                        <p:tgtEl>
                                          <p:spTgt spid="120"/>
                                        </p:tgtEl>
                                        <p:attrNameLst>
                                          <p:attrName>ppt_w</p:attrName>
                                        </p:attrNameLst>
                                      </p:cBhvr>
                                      <p:tavLst>
                                        <p:tav tm="0">
                                          <p:val>
                                            <p:fltVal val="0"/>
                                          </p:val>
                                        </p:tav>
                                        <p:tav tm="100000">
                                          <p:val>
                                            <p:strVal val="#ppt_w"/>
                                          </p:val>
                                        </p:tav>
                                      </p:tavLst>
                                    </p:anim>
                                    <p:anim calcmode="lin" valueType="num">
                                      <p:cBhvr>
                                        <p:cTn id="23" dur="500" fill="hold"/>
                                        <p:tgtEl>
                                          <p:spTgt spid="120"/>
                                        </p:tgtEl>
                                        <p:attrNameLst>
                                          <p:attrName>ppt_h</p:attrName>
                                        </p:attrNameLst>
                                      </p:cBhvr>
                                      <p:tavLst>
                                        <p:tav tm="0">
                                          <p:val>
                                            <p:fltVal val="0"/>
                                          </p:val>
                                        </p:tav>
                                        <p:tav tm="100000">
                                          <p:val>
                                            <p:strVal val="#ppt_h"/>
                                          </p:val>
                                        </p:tav>
                                      </p:tavLst>
                                    </p:anim>
                                    <p:animEffect transition="in" filter="fade">
                                      <p:cBhvr>
                                        <p:cTn id="24" dur="500"/>
                                        <p:tgtEl>
                                          <p:spTgt spid="120"/>
                                        </p:tgtEl>
                                      </p:cBhvr>
                                    </p:animEffect>
                                  </p:childTnLst>
                                </p:cTn>
                              </p:par>
                              <p:par>
                                <p:cTn id="25" presetID="53" presetClass="entr" presetSubtype="16"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 calcmode="lin" valueType="num">
                                      <p:cBhvr>
                                        <p:cTn id="32" dur="500" fill="hold"/>
                                        <p:tgtEl>
                                          <p:spTgt spid="122"/>
                                        </p:tgtEl>
                                        <p:attrNameLst>
                                          <p:attrName>ppt_w</p:attrName>
                                        </p:attrNameLst>
                                      </p:cBhvr>
                                      <p:tavLst>
                                        <p:tav tm="0">
                                          <p:val>
                                            <p:fltVal val="0"/>
                                          </p:val>
                                        </p:tav>
                                        <p:tav tm="100000">
                                          <p:val>
                                            <p:strVal val="#ppt_w"/>
                                          </p:val>
                                        </p:tav>
                                      </p:tavLst>
                                    </p:anim>
                                    <p:anim calcmode="lin" valueType="num">
                                      <p:cBhvr>
                                        <p:cTn id="33" dur="500" fill="hold"/>
                                        <p:tgtEl>
                                          <p:spTgt spid="122"/>
                                        </p:tgtEl>
                                        <p:attrNameLst>
                                          <p:attrName>ppt_h</p:attrName>
                                        </p:attrNameLst>
                                      </p:cBhvr>
                                      <p:tavLst>
                                        <p:tav tm="0">
                                          <p:val>
                                            <p:fltVal val="0"/>
                                          </p:val>
                                        </p:tav>
                                        <p:tav tm="100000">
                                          <p:val>
                                            <p:strVal val="#ppt_h"/>
                                          </p:val>
                                        </p:tav>
                                      </p:tavLst>
                                    </p:anim>
                                    <p:animEffect transition="in" filter="fade">
                                      <p:cBhvr>
                                        <p:cTn id="34" dur="500"/>
                                        <p:tgtEl>
                                          <p:spTgt spid="122"/>
                                        </p:tgtEl>
                                      </p:cBhvr>
                                    </p:animEffect>
                                  </p:childTnLst>
                                </p:cTn>
                              </p:par>
                              <p:par>
                                <p:cTn id="35" presetID="53" presetClass="entr" presetSubtype="16"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500" fill="hold"/>
                                        <p:tgtEl>
                                          <p:spTgt spid="123"/>
                                        </p:tgtEl>
                                        <p:attrNameLst>
                                          <p:attrName>ppt_w</p:attrName>
                                        </p:attrNameLst>
                                      </p:cBhvr>
                                      <p:tavLst>
                                        <p:tav tm="0">
                                          <p:val>
                                            <p:fltVal val="0"/>
                                          </p:val>
                                        </p:tav>
                                        <p:tav tm="100000">
                                          <p:val>
                                            <p:strVal val="#ppt_w"/>
                                          </p:val>
                                        </p:tav>
                                      </p:tavLst>
                                    </p:anim>
                                    <p:anim calcmode="lin" valueType="num">
                                      <p:cBhvr>
                                        <p:cTn id="38" dur="500" fill="hold"/>
                                        <p:tgtEl>
                                          <p:spTgt spid="123"/>
                                        </p:tgtEl>
                                        <p:attrNameLst>
                                          <p:attrName>ppt_h</p:attrName>
                                        </p:attrNameLst>
                                      </p:cBhvr>
                                      <p:tavLst>
                                        <p:tav tm="0">
                                          <p:val>
                                            <p:fltVal val="0"/>
                                          </p:val>
                                        </p:tav>
                                        <p:tav tm="100000">
                                          <p:val>
                                            <p:strVal val="#ppt_h"/>
                                          </p:val>
                                        </p:tav>
                                      </p:tavLst>
                                    </p:anim>
                                    <p:animEffect transition="in" filter="fade">
                                      <p:cBhvr>
                                        <p:cTn id="39" dur="500"/>
                                        <p:tgtEl>
                                          <p:spTgt spid="1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p:cTn id="42" dur="500" fill="hold"/>
                                        <p:tgtEl>
                                          <p:spTgt spid="124"/>
                                        </p:tgtEl>
                                        <p:attrNameLst>
                                          <p:attrName>ppt_w</p:attrName>
                                        </p:attrNameLst>
                                      </p:cBhvr>
                                      <p:tavLst>
                                        <p:tav tm="0">
                                          <p:val>
                                            <p:fltVal val="0"/>
                                          </p:val>
                                        </p:tav>
                                        <p:tav tm="100000">
                                          <p:val>
                                            <p:strVal val="#ppt_w"/>
                                          </p:val>
                                        </p:tav>
                                      </p:tavLst>
                                    </p:anim>
                                    <p:anim calcmode="lin" valueType="num">
                                      <p:cBhvr>
                                        <p:cTn id="43" dur="500" fill="hold"/>
                                        <p:tgtEl>
                                          <p:spTgt spid="124"/>
                                        </p:tgtEl>
                                        <p:attrNameLst>
                                          <p:attrName>ppt_h</p:attrName>
                                        </p:attrNameLst>
                                      </p:cBhvr>
                                      <p:tavLst>
                                        <p:tav tm="0">
                                          <p:val>
                                            <p:fltVal val="0"/>
                                          </p:val>
                                        </p:tav>
                                        <p:tav tm="100000">
                                          <p:val>
                                            <p:strVal val="#ppt_h"/>
                                          </p:val>
                                        </p:tav>
                                      </p:tavLst>
                                    </p:anim>
                                    <p:animEffect transition="in" filter="fade">
                                      <p:cBhvr>
                                        <p:cTn id="44" dur="500"/>
                                        <p:tgtEl>
                                          <p:spTgt spid="124"/>
                                        </p:tgtEl>
                                      </p:cBhvr>
                                    </p:animEffect>
                                  </p:childTnLst>
                                </p:cTn>
                              </p:par>
                              <p:par>
                                <p:cTn id="45" presetID="53" presetClass="entr" presetSubtype="16"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anim calcmode="lin" valueType="num">
                                      <p:cBhvr>
                                        <p:cTn id="47" dur="500" fill="hold"/>
                                        <p:tgtEl>
                                          <p:spTgt spid="125"/>
                                        </p:tgtEl>
                                        <p:attrNameLst>
                                          <p:attrName>ppt_w</p:attrName>
                                        </p:attrNameLst>
                                      </p:cBhvr>
                                      <p:tavLst>
                                        <p:tav tm="0">
                                          <p:val>
                                            <p:fltVal val="0"/>
                                          </p:val>
                                        </p:tav>
                                        <p:tav tm="100000">
                                          <p:val>
                                            <p:strVal val="#ppt_w"/>
                                          </p:val>
                                        </p:tav>
                                      </p:tavLst>
                                    </p:anim>
                                    <p:anim calcmode="lin" valueType="num">
                                      <p:cBhvr>
                                        <p:cTn id="48" dur="500" fill="hold"/>
                                        <p:tgtEl>
                                          <p:spTgt spid="125"/>
                                        </p:tgtEl>
                                        <p:attrNameLst>
                                          <p:attrName>ppt_h</p:attrName>
                                        </p:attrNameLst>
                                      </p:cBhvr>
                                      <p:tavLst>
                                        <p:tav tm="0">
                                          <p:val>
                                            <p:fltVal val="0"/>
                                          </p:val>
                                        </p:tav>
                                        <p:tav tm="100000">
                                          <p:val>
                                            <p:strVal val="#ppt_h"/>
                                          </p:val>
                                        </p:tav>
                                      </p:tavLst>
                                    </p:anim>
                                    <p:animEffect transition="in" filter="fade">
                                      <p:cBhvr>
                                        <p:cTn id="49" dur="500"/>
                                        <p:tgtEl>
                                          <p:spTgt spid="1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 calcmode="lin" valueType="num">
                                      <p:cBhvr>
                                        <p:cTn id="52" dur="500" fill="hold"/>
                                        <p:tgtEl>
                                          <p:spTgt spid="126"/>
                                        </p:tgtEl>
                                        <p:attrNameLst>
                                          <p:attrName>ppt_w</p:attrName>
                                        </p:attrNameLst>
                                      </p:cBhvr>
                                      <p:tavLst>
                                        <p:tav tm="0">
                                          <p:val>
                                            <p:fltVal val="0"/>
                                          </p:val>
                                        </p:tav>
                                        <p:tav tm="100000">
                                          <p:val>
                                            <p:strVal val="#ppt_w"/>
                                          </p:val>
                                        </p:tav>
                                      </p:tavLst>
                                    </p:anim>
                                    <p:anim calcmode="lin" valueType="num">
                                      <p:cBhvr>
                                        <p:cTn id="53" dur="500" fill="hold"/>
                                        <p:tgtEl>
                                          <p:spTgt spid="126"/>
                                        </p:tgtEl>
                                        <p:attrNameLst>
                                          <p:attrName>ppt_h</p:attrName>
                                        </p:attrNameLst>
                                      </p:cBhvr>
                                      <p:tavLst>
                                        <p:tav tm="0">
                                          <p:val>
                                            <p:fltVal val="0"/>
                                          </p:val>
                                        </p:tav>
                                        <p:tav tm="100000">
                                          <p:val>
                                            <p:strVal val="#ppt_h"/>
                                          </p:val>
                                        </p:tav>
                                      </p:tavLst>
                                    </p:anim>
                                    <p:animEffect transition="in" filter="fade">
                                      <p:cBhvr>
                                        <p:cTn id="54" dur="500"/>
                                        <p:tgtEl>
                                          <p:spTgt spid="126"/>
                                        </p:tgtEl>
                                      </p:cBhvr>
                                    </p:animEffect>
                                  </p:childTnLst>
                                </p:cTn>
                              </p:par>
                              <p:par>
                                <p:cTn id="55" presetID="53" presetClass="entr" presetSubtype="16"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p:cTn id="57" dur="500" fill="hold"/>
                                        <p:tgtEl>
                                          <p:spTgt spid="127"/>
                                        </p:tgtEl>
                                        <p:attrNameLst>
                                          <p:attrName>ppt_w</p:attrName>
                                        </p:attrNameLst>
                                      </p:cBhvr>
                                      <p:tavLst>
                                        <p:tav tm="0">
                                          <p:val>
                                            <p:fltVal val="0"/>
                                          </p:val>
                                        </p:tav>
                                        <p:tav tm="100000">
                                          <p:val>
                                            <p:strVal val="#ppt_w"/>
                                          </p:val>
                                        </p:tav>
                                      </p:tavLst>
                                    </p:anim>
                                    <p:anim calcmode="lin" valueType="num">
                                      <p:cBhvr>
                                        <p:cTn id="58" dur="500" fill="hold"/>
                                        <p:tgtEl>
                                          <p:spTgt spid="127"/>
                                        </p:tgtEl>
                                        <p:attrNameLst>
                                          <p:attrName>ppt_h</p:attrName>
                                        </p:attrNameLst>
                                      </p:cBhvr>
                                      <p:tavLst>
                                        <p:tav tm="0">
                                          <p:val>
                                            <p:fltVal val="0"/>
                                          </p:val>
                                        </p:tav>
                                        <p:tav tm="100000">
                                          <p:val>
                                            <p:strVal val="#ppt_h"/>
                                          </p:val>
                                        </p:tav>
                                      </p:tavLst>
                                    </p:anim>
                                    <p:animEffect transition="in" filter="fade">
                                      <p:cBhvr>
                                        <p:cTn id="59" dur="500"/>
                                        <p:tgtEl>
                                          <p:spTgt spid="1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8"/>
                                        </p:tgtEl>
                                        <p:attrNameLst>
                                          <p:attrName>style.visibility</p:attrName>
                                        </p:attrNameLst>
                                      </p:cBhvr>
                                      <p:to>
                                        <p:strVal val="visible"/>
                                      </p:to>
                                    </p:set>
                                    <p:anim calcmode="lin" valueType="num">
                                      <p:cBhvr>
                                        <p:cTn id="62" dur="500" fill="hold"/>
                                        <p:tgtEl>
                                          <p:spTgt spid="128"/>
                                        </p:tgtEl>
                                        <p:attrNameLst>
                                          <p:attrName>ppt_w</p:attrName>
                                        </p:attrNameLst>
                                      </p:cBhvr>
                                      <p:tavLst>
                                        <p:tav tm="0">
                                          <p:val>
                                            <p:fltVal val="0"/>
                                          </p:val>
                                        </p:tav>
                                        <p:tav tm="100000">
                                          <p:val>
                                            <p:strVal val="#ppt_w"/>
                                          </p:val>
                                        </p:tav>
                                      </p:tavLst>
                                    </p:anim>
                                    <p:anim calcmode="lin" valueType="num">
                                      <p:cBhvr>
                                        <p:cTn id="63" dur="500" fill="hold"/>
                                        <p:tgtEl>
                                          <p:spTgt spid="128"/>
                                        </p:tgtEl>
                                        <p:attrNameLst>
                                          <p:attrName>ppt_h</p:attrName>
                                        </p:attrNameLst>
                                      </p:cBhvr>
                                      <p:tavLst>
                                        <p:tav tm="0">
                                          <p:val>
                                            <p:fltVal val="0"/>
                                          </p:val>
                                        </p:tav>
                                        <p:tav tm="100000">
                                          <p:val>
                                            <p:strVal val="#ppt_h"/>
                                          </p:val>
                                        </p:tav>
                                      </p:tavLst>
                                    </p:anim>
                                    <p:animEffect transition="in" filter="fade">
                                      <p:cBhvr>
                                        <p:cTn id="64" dur="500"/>
                                        <p:tgtEl>
                                          <p:spTgt spid="128"/>
                                        </p:tgtEl>
                                      </p:cBhvr>
                                    </p:animEffect>
                                  </p:childTnLst>
                                </p:cTn>
                              </p:par>
                              <p:par>
                                <p:cTn id="65" presetID="53" presetClass="entr" presetSubtype="16" fill="hold" nodeType="with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500" fill="hold"/>
                                        <p:tgtEl>
                                          <p:spTgt spid="129"/>
                                        </p:tgtEl>
                                        <p:attrNameLst>
                                          <p:attrName>ppt_w</p:attrName>
                                        </p:attrNameLst>
                                      </p:cBhvr>
                                      <p:tavLst>
                                        <p:tav tm="0">
                                          <p:val>
                                            <p:fltVal val="0"/>
                                          </p:val>
                                        </p:tav>
                                        <p:tav tm="100000">
                                          <p:val>
                                            <p:strVal val="#ppt_w"/>
                                          </p:val>
                                        </p:tav>
                                      </p:tavLst>
                                    </p:anim>
                                    <p:anim calcmode="lin" valueType="num">
                                      <p:cBhvr>
                                        <p:cTn id="68" dur="500" fill="hold"/>
                                        <p:tgtEl>
                                          <p:spTgt spid="129"/>
                                        </p:tgtEl>
                                        <p:attrNameLst>
                                          <p:attrName>ppt_h</p:attrName>
                                        </p:attrNameLst>
                                      </p:cBhvr>
                                      <p:tavLst>
                                        <p:tav tm="0">
                                          <p:val>
                                            <p:fltVal val="0"/>
                                          </p:val>
                                        </p:tav>
                                        <p:tav tm="100000">
                                          <p:val>
                                            <p:strVal val="#ppt_h"/>
                                          </p:val>
                                        </p:tav>
                                      </p:tavLst>
                                    </p:anim>
                                    <p:animEffect transition="in" filter="fade">
                                      <p:cBhvr>
                                        <p:cTn id="69" dur="500"/>
                                        <p:tgtEl>
                                          <p:spTgt spid="1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53" presetClass="entr" presetSubtype="16" fill="hold"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500" fill="hold"/>
                                        <p:tgtEl>
                                          <p:spTgt spid="131"/>
                                        </p:tgtEl>
                                        <p:attrNameLst>
                                          <p:attrName>ppt_w</p:attrName>
                                        </p:attrNameLst>
                                      </p:cBhvr>
                                      <p:tavLst>
                                        <p:tav tm="0">
                                          <p:val>
                                            <p:fltVal val="0"/>
                                          </p:val>
                                        </p:tav>
                                        <p:tav tm="100000">
                                          <p:val>
                                            <p:strVal val="#ppt_w"/>
                                          </p:val>
                                        </p:tav>
                                      </p:tavLst>
                                    </p:anim>
                                    <p:anim calcmode="lin" valueType="num">
                                      <p:cBhvr>
                                        <p:cTn id="78" dur="500" fill="hold"/>
                                        <p:tgtEl>
                                          <p:spTgt spid="131"/>
                                        </p:tgtEl>
                                        <p:attrNameLst>
                                          <p:attrName>ppt_h</p:attrName>
                                        </p:attrNameLst>
                                      </p:cBhvr>
                                      <p:tavLst>
                                        <p:tav tm="0">
                                          <p:val>
                                            <p:fltVal val="0"/>
                                          </p:val>
                                        </p:tav>
                                        <p:tav tm="100000">
                                          <p:val>
                                            <p:strVal val="#ppt_h"/>
                                          </p:val>
                                        </p:tav>
                                      </p:tavLst>
                                    </p:anim>
                                    <p:animEffect transition="in" filter="fade">
                                      <p:cBhvr>
                                        <p:cTn id="79" dur="500"/>
                                        <p:tgtEl>
                                          <p:spTgt spid="13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 calcmode="lin" valueType="num">
                                      <p:cBhvr>
                                        <p:cTn id="82" dur="500" fill="hold"/>
                                        <p:tgtEl>
                                          <p:spTgt spid="132"/>
                                        </p:tgtEl>
                                        <p:attrNameLst>
                                          <p:attrName>ppt_w</p:attrName>
                                        </p:attrNameLst>
                                      </p:cBhvr>
                                      <p:tavLst>
                                        <p:tav tm="0">
                                          <p:val>
                                            <p:fltVal val="0"/>
                                          </p:val>
                                        </p:tav>
                                        <p:tav tm="100000">
                                          <p:val>
                                            <p:strVal val="#ppt_w"/>
                                          </p:val>
                                        </p:tav>
                                      </p:tavLst>
                                    </p:anim>
                                    <p:anim calcmode="lin" valueType="num">
                                      <p:cBhvr>
                                        <p:cTn id="83" dur="500" fill="hold"/>
                                        <p:tgtEl>
                                          <p:spTgt spid="132"/>
                                        </p:tgtEl>
                                        <p:attrNameLst>
                                          <p:attrName>ppt_h</p:attrName>
                                        </p:attrNameLst>
                                      </p:cBhvr>
                                      <p:tavLst>
                                        <p:tav tm="0">
                                          <p:val>
                                            <p:fltVal val="0"/>
                                          </p:val>
                                        </p:tav>
                                        <p:tav tm="100000">
                                          <p:val>
                                            <p:strVal val="#ppt_h"/>
                                          </p:val>
                                        </p:tav>
                                      </p:tavLst>
                                    </p:anim>
                                    <p:animEffect transition="in" filter="fade">
                                      <p:cBhvr>
                                        <p:cTn id="84" dur="500"/>
                                        <p:tgtEl>
                                          <p:spTgt spid="132"/>
                                        </p:tgtEl>
                                      </p:cBhvr>
                                    </p:animEffect>
                                  </p:childTnLst>
                                </p:cTn>
                              </p:par>
                              <p:par>
                                <p:cTn id="85" presetID="53" presetClass="entr" presetSubtype="16"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 calcmode="lin" valueType="num">
                                      <p:cBhvr>
                                        <p:cTn id="87" dur="500" fill="hold"/>
                                        <p:tgtEl>
                                          <p:spTgt spid="133"/>
                                        </p:tgtEl>
                                        <p:attrNameLst>
                                          <p:attrName>ppt_w</p:attrName>
                                        </p:attrNameLst>
                                      </p:cBhvr>
                                      <p:tavLst>
                                        <p:tav tm="0">
                                          <p:val>
                                            <p:fltVal val="0"/>
                                          </p:val>
                                        </p:tav>
                                        <p:tav tm="100000">
                                          <p:val>
                                            <p:strVal val="#ppt_w"/>
                                          </p:val>
                                        </p:tav>
                                      </p:tavLst>
                                    </p:anim>
                                    <p:anim calcmode="lin" valueType="num">
                                      <p:cBhvr>
                                        <p:cTn id="88" dur="500" fill="hold"/>
                                        <p:tgtEl>
                                          <p:spTgt spid="133"/>
                                        </p:tgtEl>
                                        <p:attrNameLst>
                                          <p:attrName>ppt_h</p:attrName>
                                        </p:attrNameLst>
                                      </p:cBhvr>
                                      <p:tavLst>
                                        <p:tav tm="0">
                                          <p:val>
                                            <p:fltVal val="0"/>
                                          </p:val>
                                        </p:tav>
                                        <p:tav tm="100000">
                                          <p:val>
                                            <p:strVal val="#ppt_h"/>
                                          </p:val>
                                        </p:tav>
                                      </p:tavLst>
                                    </p:anim>
                                    <p:animEffect transition="in" filter="fade">
                                      <p:cBhvr>
                                        <p:cTn id="89" dur="500"/>
                                        <p:tgtEl>
                                          <p:spTgt spid="13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anim calcmode="lin" valueType="num">
                                      <p:cBhvr>
                                        <p:cTn id="92" dur="500" fill="hold"/>
                                        <p:tgtEl>
                                          <p:spTgt spid="134"/>
                                        </p:tgtEl>
                                        <p:attrNameLst>
                                          <p:attrName>ppt_w</p:attrName>
                                        </p:attrNameLst>
                                      </p:cBhvr>
                                      <p:tavLst>
                                        <p:tav tm="0">
                                          <p:val>
                                            <p:fltVal val="0"/>
                                          </p:val>
                                        </p:tav>
                                        <p:tav tm="100000">
                                          <p:val>
                                            <p:strVal val="#ppt_w"/>
                                          </p:val>
                                        </p:tav>
                                      </p:tavLst>
                                    </p:anim>
                                    <p:anim calcmode="lin" valueType="num">
                                      <p:cBhvr>
                                        <p:cTn id="93" dur="500" fill="hold"/>
                                        <p:tgtEl>
                                          <p:spTgt spid="134"/>
                                        </p:tgtEl>
                                        <p:attrNameLst>
                                          <p:attrName>ppt_h</p:attrName>
                                        </p:attrNameLst>
                                      </p:cBhvr>
                                      <p:tavLst>
                                        <p:tav tm="0">
                                          <p:val>
                                            <p:fltVal val="0"/>
                                          </p:val>
                                        </p:tav>
                                        <p:tav tm="100000">
                                          <p:val>
                                            <p:strVal val="#ppt_h"/>
                                          </p:val>
                                        </p:tav>
                                      </p:tavLst>
                                    </p:anim>
                                    <p:animEffect transition="in" filter="fade">
                                      <p:cBhvr>
                                        <p:cTn id="9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P spid="122" grpId="0" animBg="1"/>
      <p:bldP spid="124" grpId="0" animBg="1"/>
      <p:bldP spid="126" grpId="0" animBg="1"/>
      <p:bldP spid="128" grpId="0" animBg="1"/>
      <p:bldP spid="130" grpId="0" animBg="1"/>
      <p:bldP spid="132" grpId="0" animBg="1"/>
      <p:bldP spid="1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Google Shape;2353;p117"/>
          <p:cNvSpPr/>
          <p:nvPr/>
        </p:nvSpPr>
        <p:spPr>
          <a:xfrm>
            <a:off x="4612497" y="2211433"/>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6" name="Google Shape;2354;p117"/>
          <p:cNvSpPr/>
          <p:nvPr/>
        </p:nvSpPr>
        <p:spPr>
          <a:xfrm>
            <a:off x="8179797" y="2211433"/>
            <a:ext cx="3161493"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0" name="Google Shape;2368;p117"/>
          <p:cNvCxnSpPr/>
          <p:nvPr/>
        </p:nvCxnSpPr>
        <p:spPr>
          <a:xfrm rot="10800000">
            <a:off x="1929044" y="187360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0" name="Group 29"/>
          <p:cNvGrpSpPr/>
          <p:nvPr/>
        </p:nvGrpSpPr>
        <p:grpSpPr>
          <a:xfrm>
            <a:off x="1916235" y="1873600"/>
            <a:ext cx="7318903" cy="322800"/>
            <a:chOff x="1437176" y="1405200"/>
            <a:chExt cx="5489177" cy="242100"/>
          </a:xfrm>
        </p:grpSpPr>
        <p:cxnSp>
          <p:nvCxnSpPr>
            <p:cNvPr id="1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2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2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13" name="Picture 12"/>
          <p:cNvPicPr>
            <a:picLocks noChangeAspect="1"/>
          </p:cNvPicPr>
          <p:nvPr/>
        </p:nvPicPr>
        <p:blipFill>
          <a:blip r:embed="rId3"/>
          <a:stretch>
            <a:fillRect/>
          </a:stretch>
        </p:blipFill>
        <p:spPr>
          <a:xfrm>
            <a:off x="3722495" y="-180167"/>
            <a:ext cx="3920251" cy="2391600"/>
          </a:xfrm>
          <a:prstGeom prst="rect">
            <a:avLst/>
          </a:prstGeom>
        </p:spPr>
      </p:pic>
      <p:sp>
        <p:nvSpPr>
          <p:cNvPr id="27" name="Google Shape;2353;p117"/>
          <p:cNvSpPr/>
          <p:nvPr/>
        </p:nvSpPr>
        <p:spPr>
          <a:xfrm>
            <a:off x="996336" y="2196400"/>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8" name="Rectangle 27"/>
          <p:cNvSpPr/>
          <p:nvPr/>
        </p:nvSpPr>
        <p:spPr>
          <a:xfrm>
            <a:off x="1079015" y="2519199"/>
            <a:ext cx="2825037" cy="1255728"/>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1:</a:t>
            </a:r>
            <a:r>
              <a:rPr lang="vi-VN" sz="2800" b="1" kern="0" dirty="0">
                <a:solidFill>
                  <a:schemeClr val="bg1">
                    <a:lumMod val="10000"/>
                  </a:schemeClr>
                </a:solidFill>
                <a:latin typeface="Times New Roman"/>
                <a:ea typeface="Times New Roman"/>
                <a:cs typeface="Times New Roman"/>
                <a:sym typeface="Times New Roman"/>
              </a:rPr>
              <a:t> Từ đầu đến “</a:t>
            </a:r>
            <a:r>
              <a:rPr lang="vi-VN" sz="2800" b="1" i="1" kern="0" dirty="0">
                <a:solidFill>
                  <a:schemeClr val="bg1">
                    <a:lumMod val="10000"/>
                  </a:schemeClr>
                </a:solidFill>
                <a:latin typeface="Times New Roman"/>
                <a:ea typeface="Times New Roman"/>
                <a:cs typeface="Times New Roman"/>
                <a:sym typeface="Times New Roman"/>
              </a:rPr>
              <a:t>phép thần thông</a:t>
            </a:r>
            <a:r>
              <a:rPr lang="vi-VN" sz="2800" b="1" kern="0" dirty="0">
                <a:solidFill>
                  <a:schemeClr val="bg1">
                    <a:lumMod val="10000"/>
                  </a:schemeClr>
                </a:solidFill>
                <a:latin typeface="Times New Roman"/>
                <a:ea typeface="Times New Roman"/>
                <a:cs typeface="Times New Roman"/>
                <a:sym typeface="Times New Roman"/>
              </a:rPr>
              <a:t>”</a:t>
            </a:r>
          </a:p>
        </p:txBody>
      </p:sp>
      <p:sp>
        <p:nvSpPr>
          <p:cNvPr id="29" name="Rectangle 28"/>
          <p:cNvSpPr/>
          <p:nvPr/>
        </p:nvSpPr>
        <p:spPr>
          <a:xfrm>
            <a:off x="1079015" y="3919069"/>
            <a:ext cx="2726159" cy="1255728"/>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Sự ra đời và lớn lên của Thạch Sanh</a:t>
            </a:r>
          </a:p>
        </p:txBody>
      </p:sp>
      <p:sp>
        <p:nvSpPr>
          <p:cNvPr id="31" name="Rectangle 30"/>
          <p:cNvSpPr/>
          <p:nvPr/>
        </p:nvSpPr>
        <p:spPr>
          <a:xfrm>
            <a:off x="4687782" y="2519199"/>
            <a:ext cx="285268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2:</a:t>
            </a:r>
            <a:r>
              <a:rPr lang="vi-VN" sz="2800" b="1" kern="0" dirty="0">
                <a:solidFill>
                  <a:schemeClr val="bg1">
                    <a:lumMod val="10000"/>
                  </a:schemeClr>
                </a:solidFill>
                <a:latin typeface="Times New Roman"/>
                <a:ea typeface="Times New Roman"/>
                <a:cs typeface="Times New Roman"/>
                <a:sym typeface="Times New Roman"/>
              </a:rPr>
              <a:t> Tiếp đến “</a:t>
            </a:r>
            <a:r>
              <a:rPr lang="vi-VN" sz="2800" b="1" i="1" kern="0" dirty="0">
                <a:solidFill>
                  <a:schemeClr val="bg1">
                    <a:lumMod val="10000"/>
                  </a:schemeClr>
                </a:solidFill>
                <a:latin typeface="Times New Roman"/>
                <a:ea typeface="Times New Roman"/>
                <a:cs typeface="Times New Roman"/>
                <a:sym typeface="Times New Roman"/>
              </a:rPr>
              <a:t>làm quận công</a:t>
            </a:r>
            <a:r>
              <a:rPr lang="vi-VN" sz="2800" b="1" kern="0" dirty="0">
                <a:solidFill>
                  <a:schemeClr val="bg1">
                    <a:lumMod val="10000"/>
                  </a:schemeClr>
                </a:solidFill>
                <a:latin typeface="Times New Roman"/>
                <a:ea typeface="Times New Roman"/>
                <a:cs typeface="Times New Roman"/>
                <a:sym typeface="Times New Roman"/>
              </a:rPr>
              <a:t>”</a:t>
            </a:r>
          </a:p>
        </p:txBody>
      </p:sp>
      <p:sp>
        <p:nvSpPr>
          <p:cNvPr id="32" name="Rectangle 31"/>
          <p:cNvSpPr/>
          <p:nvPr/>
        </p:nvSpPr>
        <p:spPr>
          <a:xfrm>
            <a:off x="4687782" y="3493853"/>
            <a:ext cx="2954964" cy="1643527"/>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Những thử thách và chiến công hiển hách của Thạch</a:t>
            </a:r>
            <a:r>
              <a:rPr lang="en-US" sz="2800" kern="0" dirty="0">
                <a:solidFill>
                  <a:srgbClr val="FF0000"/>
                </a:solidFill>
                <a:latin typeface="Times New Roman"/>
                <a:ea typeface="Times New Roman"/>
                <a:cs typeface="Times New Roman"/>
                <a:sym typeface="Times New Roman"/>
              </a:rPr>
              <a:t> </a:t>
            </a:r>
            <a:r>
              <a:rPr lang="vi-VN" sz="2800" kern="0" dirty="0">
                <a:solidFill>
                  <a:srgbClr val="FF0000"/>
                </a:solidFill>
                <a:latin typeface="Times New Roman"/>
                <a:ea typeface="Times New Roman"/>
                <a:cs typeface="Times New Roman"/>
                <a:sym typeface="Times New Roman"/>
              </a:rPr>
              <a:t>Sanh</a:t>
            </a:r>
            <a:r>
              <a:rPr lang="en-US" sz="2800" kern="0" dirty="0">
                <a:solidFill>
                  <a:srgbClr val="FF0000"/>
                </a:solidFill>
                <a:latin typeface="Times New Roman"/>
                <a:ea typeface="Times New Roman"/>
                <a:cs typeface="Times New Roman"/>
                <a:sym typeface="Times New Roman"/>
              </a:rPr>
              <a:t>.</a:t>
            </a:r>
            <a:endParaRPr lang="vi-VN" sz="2800" kern="0" dirty="0">
              <a:solidFill>
                <a:srgbClr val="FF0000"/>
              </a:solidFill>
              <a:latin typeface="Times New Roman"/>
              <a:ea typeface="Times New Roman"/>
              <a:cs typeface="Times New Roman"/>
              <a:sym typeface="Times New Roman"/>
            </a:endParaRPr>
          </a:p>
        </p:txBody>
      </p:sp>
      <p:sp>
        <p:nvSpPr>
          <p:cNvPr id="33" name="Rectangle 32"/>
          <p:cNvSpPr/>
          <p:nvPr/>
        </p:nvSpPr>
        <p:spPr>
          <a:xfrm>
            <a:off x="8250273" y="2534232"/>
            <a:ext cx="294089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3:</a:t>
            </a:r>
            <a:r>
              <a:rPr lang="vi-VN" sz="2800" b="1" kern="0" dirty="0">
                <a:solidFill>
                  <a:schemeClr val="bg1">
                    <a:lumMod val="10000"/>
                  </a:schemeClr>
                </a:solidFill>
                <a:latin typeface="Times New Roman"/>
                <a:ea typeface="Times New Roman"/>
                <a:cs typeface="Times New Roman"/>
                <a:sym typeface="Times New Roman"/>
              </a:rPr>
              <a:t> Phần còn lại</a:t>
            </a:r>
          </a:p>
        </p:txBody>
      </p:sp>
      <p:sp>
        <p:nvSpPr>
          <p:cNvPr id="34" name="Rectangle 33"/>
          <p:cNvSpPr/>
          <p:nvPr/>
        </p:nvSpPr>
        <p:spPr>
          <a:xfrm>
            <a:off x="8250273" y="3687752"/>
            <a:ext cx="2934269" cy="1255728"/>
          </a:xfrm>
          <a:prstGeom prst="rect">
            <a:avLst/>
          </a:prstGeom>
        </p:spPr>
        <p:txBody>
          <a:bodyPr wrap="square">
            <a:spAutoFit/>
          </a:bodyPr>
          <a:lstStyle/>
          <a:p>
            <a:pPr lvl="0"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Thạch Sanh cưới công chúa và lên ngôi vua</a:t>
            </a:r>
          </a:p>
        </p:txBody>
      </p:sp>
    </p:spTree>
    <p:extLst>
      <p:ext uri="{BB962C8B-B14F-4D97-AF65-F5344CB8AC3E}">
        <p14:creationId xmlns:p14="http://schemas.microsoft.com/office/powerpoint/2010/main" val="581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7" grpId="0" animBg="1"/>
      <p:bldP spid="28" grpId="0"/>
      <p:bldP spid="29" grpId="0"/>
      <p:bldP spid="31" grpId="0"/>
      <p:bldP spid="32" grpId="0"/>
      <p:bldP spid="3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3100</TotalTime>
  <Words>2603</Words>
  <Application>Microsoft Office PowerPoint</Application>
  <PresentationFormat>Widescreen</PresentationFormat>
  <Paragraphs>520</Paragraphs>
  <Slides>32</Slides>
  <Notes>29</Notes>
  <HiddenSlides>0</HiddenSlides>
  <MMClips>5</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32</vt:i4>
      </vt:variant>
    </vt:vector>
  </HeadingPairs>
  <TitlesOfParts>
    <vt:vector size="56" baseType="lpstr">
      <vt:lpstr>#9Slide07 SVNStick A Round</vt:lpstr>
      <vt:lpstr>.VnTime</vt:lpstr>
      <vt:lpstr>Arial</vt:lpstr>
      <vt:lpstr>Calibri</vt:lpstr>
      <vt:lpstr>Calibri Light</vt:lpstr>
      <vt:lpstr>DK Crayon Crumble</vt:lpstr>
      <vt:lpstr>Hammersmith One</vt:lpstr>
      <vt:lpstr>Manjari</vt:lpstr>
      <vt:lpstr>Roboto Condensed Light</vt:lpstr>
      <vt:lpstr>Tahoma</vt:lpstr>
      <vt:lpstr>Times New Roman</vt:lpstr>
      <vt:lpstr>Wingdings</vt:lpstr>
      <vt:lpstr>Office Theme</vt:lpstr>
      <vt:lpstr>3_Office Theme</vt:lpstr>
      <vt:lpstr>6_Office Theme</vt:lpstr>
      <vt:lpstr>4_Office Theme</vt:lpstr>
      <vt:lpstr>https://www.freeppt7.com</vt:lpstr>
      <vt:lpstr>1_Office Theme</vt:lpstr>
      <vt:lpstr>Elegant Education Pack for Students by Slidesgo</vt:lpstr>
      <vt:lpstr>1_Elegant Education Pack for Students by Slidesgo</vt:lpstr>
      <vt:lpstr>3_Elegant Education Pack for Students by Slidesgo</vt:lpstr>
      <vt:lpstr>2_Elegant Education Pack for Students by Slidesgo</vt:lpstr>
      <vt:lpstr>4_Elegant Education Pack for Students by Slidesgo</vt:lpstr>
      <vt:lpstr>5_Elegant Education Pack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V$H</cp:lastModifiedBy>
  <cp:revision>830</cp:revision>
  <dcterms:created xsi:type="dcterms:W3CDTF">2022-02-10T03:12:31Z</dcterms:created>
  <dcterms:modified xsi:type="dcterms:W3CDTF">2025-02-09T15:57:27Z</dcterms:modified>
</cp:coreProperties>
</file>