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9" r:id="rId3"/>
    <p:sldId id="274" r:id="rId4"/>
    <p:sldId id="275" r:id="rId5"/>
    <p:sldId id="258" r:id="rId6"/>
    <p:sldId id="257" r:id="rId7"/>
    <p:sldId id="260" r:id="rId8"/>
    <p:sldId id="256" r:id="rId9"/>
    <p:sldId id="266" r:id="rId10"/>
    <p:sldId id="262" r:id="rId11"/>
    <p:sldId id="270" r:id="rId12"/>
    <p:sldId id="263" r:id="rId13"/>
    <p:sldId id="276" r:id="rId14"/>
    <p:sldId id="264" r:id="rId15"/>
    <p:sldId id="265" r:id="rId16"/>
    <p:sldId id="267" r:id="rId17"/>
    <p:sldId id="268" r:id="rId18"/>
    <p:sldId id="271" r:id="rId19"/>
    <p:sldId id="272" r:id="rId20"/>
    <p:sldId id="269" r:id="rId21"/>
    <p:sldId id="281" r:id="rId22"/>
    <p:sldId id="282" r:id="rId23"/>
    <p:sldId id="283" r:id="rId24"/>
    <p:sldId id="278" r:id="rId25"/>
    <p:sldId id="279" r:id="rId26"/>
    <p:sldId id="280"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5" d="100"/>
          <a:sy n="115"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218B77-163A-434C-BC9E-EEF5E73E2E0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146267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18B77-163A-434C-BC9E-EEF5E73E2E0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423565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18B77-163A-434C-BC9E-EEF5E73E2E0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12152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18B77-163A-434C-BC9E-EEF5E73E2E0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157498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2218B77-163A-434C-BC9E-EEF5E73E2E04}"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184537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218B77-163A-434C-BC9E-EEF5E73E2E04}"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102919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218B77-163A-434C-BC9E-EEF5E73E2E04}"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319284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218B77-163A-434C-BC9E-EEF5E73E2E04}"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255450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18B77-163A-434C-BC9E-EEF5E73E2E04}"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335553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218B77-163A-434C-BC9E-EEF5E73E2E04}"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141913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218B77-163A-434C-BC9E-EEF5E73E2E04}"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D5AE9-E3CE-4767-A6E9-6CEA222AAEB2}" type="slidenum">
              <a:rPr lang="en-US" smtClean="0"/>
              <a:t>‹#›</a:t>
            </a:fld>
            <a:endParaRPr lang="en-US"/>
          </a:p>
        </p:txBody>
      </p:sp>
    </p:spTree>
    <p:extLst>
      <p:ext uri="{BB962C8B-B14F-4D97-AF65-F5344CB8AC3E}">
        <p14:creationId xmlns:p14="http://schemas.microsoft.com/office/powerpoint/2010/main" val="318795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18B77-163A-434C-BC9E-EEF5E73E2E04}" type="datetimeFigureOut">
              <a:rPr lang="en-US" smtClean="0"/>
              <a:t>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D5AE9-E3CE-4767-A6E9-6CEA222AAEB2}" type="slidenum">
              <a:rPr lang="en-US" smtClean="0"/>
              <a:t>‹#›</a:t>
            </a:fld>
            <a:endParaRPr lang="en-US"/>
          </a:p>
        </p:txBody>
      </p:sp>
    </p:spTree>
    <p:extLst>
      <p:ext uri="{BB962C8B-B14F-4D97-AF65-F5344CB8AC3E}">
        <p14:creationId xmlns:p14="http://schemas.microsoft.com/office/powerpoint/2010/main" val="242903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vi.wikipedia.org/wiki/Ch%C4%83m_Pa" TargetMode="External"/><Relationship Id="rId13" Type="http://schemas.openxmlformats.org/officeDocument/2006/relationships/hyperlink" Target="https://vi.wikipedia.org/wiki/1999" TargetMode="External"/><Relationship Id="rId3" Type="http://schemas.openxmlformats.org/officeDocument/2006/relationships/hyperlink" Target="https://vi.wikipedia.org/wiki/Duy_Xuy%C3%AAn" TargetMode="External"/><Relationship Id="rId7" Type="http://schemas.openxmlformats.org/officeDocument/2006/relationships/hyperlink" Target="https://vi.wikipedia.org/wiki/%C4%90%E1%BB%81n" TargetMode="External"/><Relationship Id="rId12" Type="http://schemas.openxmlformats.org/officeDocument/2006/relationships/hyperlink" Target="https://vi.wikipedia.org/wiki/Vi%E1%BB%87t_Nam" TargetMode="External"/><Relationship Id="rId2" Type="http://schemas.openxmlformats.org/officeDocument/2006/relationships/image" Target="../media/image12.jpeg"/><Relationship Id="rId16" Type="http://schemas.openxmlformats.org/officeDocument/2006/relationships/hyperlink" Target="https://vi.wikipedia.org/w/index.php?title=Di_t%C3%ADch_qu%E1%BB%91c_gia_%C4%91%E1%BA%B7c_bi%E1%BB%87t&amp;action=edit&amp;redlink=1" TargetMode="External"/><Relationship Id="rId1" Type="http://schemas.openxmlformats.org/officeDocument/2006/relationships/slideLayout" Target="../slideLayouts/slideLayout7.xml"/><Relationship Id="rId6" Type="http://schemas.openxmlformats.org/officeDocument/2006/relationships/hyperlink" Target="https://vi.wikipedia.org/wiki/Tr%C3%A0_Ki%E1%BB%87u" TargetMode="External"/><Relationship Id="rId11" Type="http://schemas.openxmlformats.org/officeDocument/2006/relationships/hyperlink" Target="https://vi.wikipedia.org/wiki/%C4%90%C3%B4ng_Nam_%C3%81" TargetMode="External"/><Relationship Id="rId5" Type="http://schemas.openxmlformats.org/officeDocument/2006/relationships/hyperlink" Target="https://vi.wikipedia.org/wiki/%C4%90%C3%A0_N%E1%BA%B5ng" TargetMode="External"/><Relationship Id="rId15" Type="http://schemas.openxmlformats.org/officeDocument/2006/relationships/hyperlink" Target="https://vi.wikipedia.org/wiki/Di_s%E1%BA%A3n_th%E1%BA%BF_gi%E1%BB%9Bi" TargetMode="External"/><Relationship Id="rId10" Type="http://schemas.openxmlformats.org/officeDocument/2006/relationships/hyperlink" Target="https://vi.wikipedia.org/wiki/%E1%BA%A4n_%C4%90%E1%BB%99_gi%C3%A1o" TargetMode="External"/><Relationship Id="rId4" Type="http://schemas.openxmlformats.org/officeDocument/2006/relationships/hyperlink" Target="https://vi.wikipedia.org/wiki/Qu%E1%BA%A3ng_Nam" TargetMode="External"/><Relationship Id="rId9" Type="http://schemas.openxmlformats.org/officeDocument/2006/relationships/hyperlink" Target="https://vi.wikipedia.org/wiki/Kil%C3%B4m%C3%A9t" TargetMode="External"/><Relationship Id="rId14" Type="http://schemas.openxmlformats.org/officeDocument/2006/relationships/hyperlink" Target="https://vi.wikipedia.org/wiki/T%E1%BB%95_ch%E1%BB%A9c_Gi%C3%A1o_d%E1%BB%A5c,_Khoa_h%E1%BB%8Dc_v%C3%A0_V%C4%83n_h%C3%B3a_Li%C3%AAn_H%E1%BB%A3p_Qu%E1%BB%91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0823" y="1445623"/>
            <a:ext cx="10310948" cy="3108543"/>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tuyến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 Nam Á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thuyền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buôn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ngoài</a:t>
            </a:r>
            <a:r>
              <a:rPr lang="en-US" sz="2800" dirty="0" smtClean="0">
                <a:latin typeface="Times New Roman" panose="02020603050405020304" pitchFamily="18" charset="0"/>
                <a:cs typeface="Times New Roman" panose="02020603050405020304" pitchFamily="18" charset="0"/>
              </a:rPr>
              <a:t>. Theo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thuyền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buôn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 Nam Á.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 Nam Á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hôm</a:t>
            </a:r>
            <a:r>
              <a:rPr lang="en-US" sz="2800" dirty="0" smtClean="0">
                <a:latin typeface="Times New Roman" panose="02020603050405020304" pitchFamily="18"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470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F2A21D-497D-3044-AAA8-46916FA407FC}"/>
              </a:ext>
            </a:extLst>
          </p:cNvPr>
          <p:cNvSpPr txBox="1"/>
          <p:nvPr/>
        </p:nvSpPr>
        <p:spPr>
          <a:xfrm>
            <a:off x="961449" y="1074377"/>
            <a:ext cx="10328124" cy="2893100"/>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a:latin typeface="Times New Roman"/>
                <a:ea typeface="Times New Roman"/>
                <a:cs typeface="Times New Roman"/>
              </a:rPr>
              <a:t>1</a:t>
            </a:r>
            <a:r>
              <a:rPr lang="nl-NL" sz="2800" b="1" dirty="0" smtClean="0">
                <a:latin typeface="Times New Roman"/>
                <a:ea typeface="Times New Roman"/>
                <a:cs typeface="Times New Roman"/>
              </a:rPr>
              <a:t>. Khai thác đoạn tư liệu trong mục 2, em hãy liệt kê những loại chữ cổ của cư dân Đông Nam Á tạo ra trên cơ sở học tập và tiếp thu chữ Phạn;</a:t>
            </a:r>
          </a:p>
          <a:p>
            <a:pPr lvl="0" algn="just">
              <a:lnSpc>
                <a:spcPct val="130000"/>
              </a:lnSpc>
              <a:spcAft>
                <a:spcPts val="0"/>
              </a:spcAft>
              <a:buClr>
                <a:srgbClr val="000000"/>
              </a:buClr>
              <a:buSzPts val="1100"/>
              <a:tabLst>
                <a:tab pos="448310" algn="l"/>
              </a:tabLst>
            </a:pPr>
            <a:r>
              <a:rPr lang="nl-NL" sz="2800" b="1" dirty="0">
                <a:latin typeface="Times New Roman"/>
                <a:ea typeface="Times New Roman"/>
                <a:cs typeface="Times New Roman"/>
              </a:rPr>
              <a:t>2</a:t>
            </a:r>
            <a:r>
              <a:rPr lang="nl-NL" sz="2800" b="1" dirty="0" smtClean="0">
                <a:latin typeface="Times New Roman"/>
                <a:ea typeface="Times New Roman"/>
                <a:cs typeface="Times New Roman"/>
              </a:rPr>
              <a:t>. Kể tên những tác phẩm văn học của các nước Đông Nam Á học tập từ sử thi Ra Ma-y-a-na của người Ấn?</a:t>
            </a:r>
            <a:endParaRPr lang="en-US" sz="2800" b="1" u="none" strike="noStrike" spc="0" dirty="0">
              <a:effectLst/>
              <a:latin typeface="Times New Roman"/>
              <a:ea typeface="Times New Roman"/>
              <a:cs typeface="Times New Roman"/>
            </a:endParaRPr>
          </a:p>
        </p:txBody>
      </p:sp>
    </p:spTree>
    <p:extLst>
      <p:ext uri="{BB962C8B-B14F-4D97-AF65-F5344CB8AC3E}">
        <p14:creationId xmlns:p14="http://schemas.microsoft.com/office/powerpoint/2010/main" val="365475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306" y="753882"/>
            <a:ext cx="9679388" cy="54446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53882"/>
            <a:ext cx="9144000" cy="5143500"/>
          </a:xfrm>
          <a:prstGeom prst="rect">
            <a:avLst/>
          </a:prstGeom>
        </p:spPr>
      </p:pic>
    </p:spTree>
    <p:extLst>
      <p:ext uri="{BB962C8B-B14F-4D97-AF65-F5344CB8AC3E}">
        <p14:creationId xmlns:p14="http://schemas.microsoft.com/office/powerpoint/2010/main" val="62797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400px-Vo_Canh_stele_(National_Museum_of_Vietnamese_His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592" y="354129"/>
            <a:ext cx="3810000" cy="47066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53E44B-3F5C-F444-B48C-E2B8716E9E8C}"/>
              </a:ext>
            </a:extLst>
          </p:cNvPr>
          <p:cNvSpPr txBox="1"/>
          <p:nvPr/>
        </p:nvSpPr>
        <p:spPr>
          <a:xfrm>
            <a:off x="2880283" y="5203888"/>
            <a:ext cx="5846846" cy="1384995"/>
          </a:xfrm>
          <a:prstGeom prst="rect">
            <a:avLst/>
          </a:prstGeom>
          <a:noFill/>
        </p:spPr>
        <p:txBody>
          <a:bodyPr wrap="square" rtlCol="0">
            <a:spAutoFit/>
          </a:bodyPr>
          <a:lstStyle/>
          <a:p>
            <a:r>
              <a:rPr lang="vi-VN" sz="2400" b="1" dirty="0" smtClean="0">
                <a:solidFill>
                  <a:srgbClr val="FFFF00"/>
                </a:solidFill>
                <a:latin typeface="Times New Roman"/>
                <a:ea typeface="Times New Roman"/>
              </a:rPr>
              <a:t> </a:t>
            </a:r>
            <a:r>
              <a:rPr lang="en-US" sz="2000" b="1" dirty="0" err="1" smtClean="0">
                <a:latin typeface="Times New Roman"/>
                <a:ea typeface="Calibri"/>
              </a:rPr>
              <a:t>Hình</a:t>
            </a:r>
            <a:r>
              <a:rPr lang="en-US" sz="2000" b="1" dirty="0" smtClean="0">
                <a:latin typeface="Times New Roman"/>
                <a:ea typeface="Calibri"/>
              </a:rPr>
              <a:t> 2: Bia </a:t>
            </a:r>
            <a:r>
              <a:rPr lang="en-US" sz="2000" b="1" dirty="0" err="1" smtClean="0">
                <a:latin typeface="Times New Roman"/>
                <a:ea typeface="Calibri"/>
              </a:rPr>
              <a:t>Võ</a:t>
            </a:r>
            <a:r>
              <a:rPr lang="en-US" sz="2000" b="1" dirty="0" smtClean="0">
                <a:latin typeface="Times New Roman"/>
                <a:ea typeface="Calibri"/>
              </a:rPr>
              <a:t> </a:t>
            </a:r>
            <a:r>
              <a:rPr lang="en-US" sz="2000" b="1" dirty="0" err="1" smtClean="0">
                <a:latin typeface="Times New Roman"/>
                <a:ea typeface="Calibri"/>
              </a:rPr>
              <a:t>Cạnh</a:t>
            </a:r>
            <a:r>
              <a:rPr lang="en-US" sz="2000" b="1" dirty="0" smtClean="0">
                <a:latin typeface="Times New Roman"/>
                <a:ea typeface="Calibri"/>
              </a:rPr>
              <a:t> </a:t>
            </a:r>
            <a:r>
              <a:rPr lang="en-US" sz="2000" b="1" dirty="0" err="1" smtClean="0">
                <a:latin typeface="Times New Roman"/>
                <a:ea typeface="Calibri"/>
              </a:rPr>
              <a:t>cổ</a:t>
            </a:r>
            <a:r>
              <a:rPr lang="en-US" sz="2000" b="1" dirty="0" smtClean="0">
                <a:latin typeface="Times New Roman"/>
                <a:ea typeface="Calibri"/>
              </a:rPr>
              <a:t> </a:t>
            </a:r>
            <a:r>
              <a:rPr lang="en-US" sz="2000" b="1" dirty="0" err="1" smtClean="0">
                <a:latin typeface="Times New Roman"/>
                <a:ea typeface="Calibri"/>
              </a:rPr>
              <a:t>được</a:t>
            </a:r>
            <a:r>
              <a:rPr lang="en-US" sz="2000" b="1" dirty="0" smtClean="0">
                <a:latin typeface="Times New Roman"/>
                <a:ea typeface="Calibri"/>
              </a:rPr>
              <a:t> </a:t>
            </a:r>
            <a:r>
              <a:rPr lang="en-US" sz="2000" b="1" dirty="0" err="1" smtClean="0">
                <a:latin typeface="Times New Roman"/>
                <a:ea typeface="Calibri"/>
              </a:rPr>
              <a:t>tìm</a:t>
            </a:r>
            <a:r>
              <a:rPr lang="en-US" sz="2000" b="1" dirty="0" smtClean="0">
                <a:latin typeface="Times New Roman"/>
                <a:ea typeface="Calibri"/>
              </a:rPr>
              <a:t> </a:t>
            </a:r>
            <a:r>
              <a:rPr lang="en-US" sz="2000" b="1" dirty="0" err="1" smtClean="0">
                <a:latin typeface="Times New Roman"/>
                <a:ea typeface="Calibri"/>
              </a:rPr>
              <a:t>thấy</a:t>
            </a:r>
            <a:r>
              <a:rPr lang="en-US" sz="2000" b="1" dirty="0" smtClean="0">
                <a:latin typeface="Times New Roman"/>
                <a:ea typeface="Calibri"/>
              </a:rPr>
              <a:t> ở </a:t>
            </a:r>
            <a:r>
              <a:rPr lang="en-US" sz="2000" b="1" dirty="0" err="1" smtClean="0">
                <a:latin typeface="Times New Roman"/>
                <a:ea typeface="Calibri"/>
              </a:rPr>
              <a:t>Nha</a:t>
            </a:r>
            <a:r>
              <a:rPr lang="en-US" sz="2000" b="1" dirty="0" smtClean="0">
                <a:latin typeface="Times New Roman"/>
                <a:ea typeface="Calibri"/>
              </a:rPr>
              <a:t> </a:t>
            </a:r>
            <a:r>
              <a:rPr lang="en-US" sz="2000" b="1" dirty="0" err="1" smtClean="0">
                <a:latin typeface="Times New Roman"/>
                <a:ea typeface="Calibri"/>
              </a:rPr>
              <a:t>Trang</a:t>
            </a:r>
            <a:r>
              <a:rPr lang="en-US" sz="2000" b="1" dirty="0" smtClean="0">
                <a:latin typeface="Times New Roman"/>
                <a:ea typeface="Calibri"/>
              </a:rPr>
              <a:t> , </a:t>
            </a:r>
            <a:r>
              <a:rPr lang="en-US" sz="2000" b="1" dirty="0" err="1" smtClean="0">
                <a:latin typeface="Times New Roman"/>
                <a:ea typeface="Calibri"/>
              </a:rPr>
              <a:t>có</a:t>
            </a:r>
            <a:r>
              <a:rPr lang="en-US" sz="2000" b="1" dirty="0" smtClean="0">
                <a:latin typeface="Times New Roman"/>
                <a:ea typeface="Calibri"/>
              </a:rPr>
              <a:t> </a:t>
            </a:r>
            <a:r>
              <a:rPr lang="en-US" sz="2000" b="1" dirty="0" err="1" smtClean="0">
                <a:latin typeface="Times New Roman"/>
                <a:ea typeface="Calibri"/>
              </a:rPr>
              <a:t>niên</a:t>
            </a:r>
            <a:r>
              <a:rPr lang="en-US" sz="2000" b="1" dirty="0" smtClean="0">
                <a:latin typeface="Times New Roman"/>
                <a:ea typeface="Calibri"/>
              </a:rPr>
              <a:t> </a:t>
            </a:r>
            <a:r>
              <a:rPr lang="en-US" sz="2000" b="1" dirty="0" err="1" smtClean="0">
                <a:latin typeface="Times New Roman"/>
                <a:ea typeface="Calibri"/>
              </a:rPr>
              <a:t>đại</a:t>
            </a:r>
            <a:r>
              <a:rPr lang="en-US" sz="2000" b="1" dirty="0" smtClean="0">
                <a:latin typeface="Times New Roman"/>
                <a:ea typeface="Calibri"/>
              </a:rPr>
              <a:t> </a:t>
            </a:r>
            <a:r>
              <a:rPr lang="en-US" sz="2000" b="1" dirty="0" err="1" smtClean="0">
                <a:latin typeface="Times New Roman"/>
                <a:ea typeface="Calibri"/>
              </a:rPr>
              <a:t>khoảng</a:t>
            </a:r>
            <a:r>
              <a:rPr lang="en-US" sz="2000" b="1" dirty="0" smtClean="0">
                <a:latin typeface="Times New Roman"/>
                <a:ea typeface="Calibri"/>
              </a:rPr>
              <a:t> </a:t>
            </a:r>
            <a:r>
              <a:rPr lang="en-US" sz="2000" b="1" dirty="0" err="1" smtClean="0">
                <a:latin typeface="Times New Roman"/>
                <a:ea typeface="Calibri"/>
              </a:rPr>
              <a:t>thế</a:t>
            </a:r>
            <a:r>
              <a:rPr lang="en-US" sz="2000" b="1" dirty="0" smtClean="0">
                <a:latin typeface="Times New Roman"/>
                <a:ea typeface="Calibri"/>
              </a:rPr>
              <a:t> </a:t>
            </a:r>
            <a:r>
              <a:rPr lang="en-US" sz="2000" b="1" dirty="0" err="1" smtClean="0">
                <a:latin typeface="Times New Roman"/>
                <a:ea typeface="Calibri"/>
              </a:rPr>
              <a:t>kỉ</a:t>
            </a:r>
            <a:r>
              <a:rPr lang="en-US" sz="2000" b="1" dirty="0" smtClean="0">
                <a:latin typeface="Times New Roman"/>
                <a:ea typeface="Calibri"/>
              </a:rPr>
              <a:t> III-IV, </a:t>
            </a:r>
            <a:r>
              <a:rPr lang="en-US" sz="2000" b="1" dirty="0" err="1" smtClean="0">
                <a:latin typeface="Times New Roman"/>
                <a:ea typeface="Calibri"/>
              </a:rPr>
              <a:t>là</a:t>
            </a:r>
            <a:r>
              <a:rPr lang="en-US" sz="2000" b="1" dirty="0" smtClean="0">
                <a:latin typeface="Times New Roman"/>
                <a:ea typeface="Calibri"/>
              </a:rPr>
              <a:t> </a:t>
            </a:r>
            <a:r>
              <a:rPr lang="en-US" sz="2000" b="1" dirty="0" err="1" smtClean="0">
                <a:latin typeface="Times New Roman"/>
                <a:ea typeface="Calibri"/>
              </a:rPr>
              <a:t>tấm</a:t>
            </a:r>
            <a:r>
              <a:rPr lang="en-US" sz="2000" b="1" dirty="0" smtClean="0">
                <a:latin typeface="Times New Roman"/>
                <a:ea typeface="Calibri"/>
              </a:rPr>
              <a:t> </a:t>
            </a:r>
            <a:r>
              <a:rPr lang="en-US" sz="2000" b="1" dirty="0" err="1" smtClean="0">
                <a:latin typeface="Times New Roman"/>
                <a:ea typeface="Calibri"/>
              </a:rPr>
              <a:t>bia</a:t>
            </a:r>
            <a:r>
              <a:rPr lang="en-US" sz="2000" b="1" dirty="0" smtClean="0">
                <a:latin typeface="Times New Roman"/>
                <a:ea typeface="Calibri"/>
              </a:rPr>
              <a:t> </a:t>
            </a:r>
            <a:r>
              <a:rPr lang="en-US" sz="2000" b="1" dirty="0" err="1" smtClean="0">
                <a:latin typeface="Times New Roman"/>
                <a:ea typeface="Calibri"/>
              </a:rPr>
              <a:t>chữ</a:t>
            </a:r>
            <a:r>
              <a:rPr lang="en-US" sz="2000" b="1" dirty="0" smtClean="0">
                <a:latin typeface="Times New Roman"/>
                <a:ea typeface="Calibri"/>
              </a:rPr>
              <a:t> </a:t>
            </a:r>
            <a:r>
              <a:rPr lang="en-US" sz="2000" b="1" dirty="0" err="1" smtClean="0">
                <a:latin typeface="Times New Roman"/>
                <a:ea typeface="Calibri"/>
              </a:rPr>
              <a:t>Phạn</a:t>
            </a:r>
            <a:r>
              <a:rPr lang="en-US" sz="2000" b="1" dirty="0" smtClean="0">
                <a:latin typeface="Times New Roman"/>
                <a:ea typeface="Calibri"/>
              </a:rPr>
              <a:t> ở </a:t>
            </a:r>
            <a:r>
              <a:rPr lang="en-US" sz="2000" b="1" dirty="0" err="1" smtClean="0">
                <a:latin typeface="Times New Roman"/>
                <a:ea typeface="Calibri"/>
              </a:rPr>
              <a:t>Đông</a:t>
            </a:r>
            <a:r>
              <a:rPr lang="en-US" sz="2000" b="1" dirty="0" smtClean="0">
                <a:latin typeface="Times New Roman"/>
                <a:ea typeface="Calibri"/>
              </a:rPr>
              <a:t> Nam Á. </a:t>
            </a:r>
            <a:r>
              <a:rPr lang="en-US" sz="2000" b="1" dirty="0" err="1" smtClean="0">
                <a:latin typeface="Times New Roman"/>
                <a:ea typeface="Calibri"/>
              </a:rPr>
              <a:t>Có</a:t>
            </a:r>
            <a:r>
              <a:rPr lang="en-US" sz="2000" b="1" dirty="0" smtClean="0">
                <a:latin typeface="Times New Roman"/>
                <a:ea typeface="Calibri"/>
              </a:rPr>
              <a:t> </a:t>
            </a:r>
            <a:r>
              <a:rPr lang="en-US" sz="2000" b="1" dirty="0" err="1" smtClean="0">
                <a:latin typeface="Times New Roman"/>
                <a:ea typeface="Calibri"/>
              </a:rPr>
              <a:t>nhiều</a:t>
            </a:r>
            <a:r>
              <a:rPr lang="en-US" sz="2000" b="1" dirty="0" smtClean="0">
                <a:latin typeface="Times New Roman"/>
                <a:ea typeface="Calibri"/>
              </a:rPr>
              <a:t> </a:t>
            </a:r>
            <a:r>
              <a:rPr lang="en-US" sz="2000" b="1" dirty="0" err="1" smtClean="0">
                <a:latin typeface="Times New Roman"/>
                <a:ea typeface="Calibri"/>
              </a:rPr>
              <a:t>thông</a:t>
            </a:r>
            <a:r>
              <a:rPr lang="en-US" sz="2000" b="1" dirty="0" smtClean="0">
                <a:latin typeface="Times New Roman"/>
                <a:ea typeface="Calibri"/>
              </a:rPr>
              <a:t> tin </a:t>
            </a:r>
            <a:r>
              <a:rPr lang="en-US" sz="2000" b="1" dirty="0" err="1" smtClean="0">
                <a:latin typeface="Times New Roman"/>
                <a:ea typeface="Calibri"/>
              </a:rPr>
              <a:t>giá</a:t>
            </a:r>
            <a:r>
              <a:rPr lang="en-US" sz="2000" b="1" dirty="0" smtClean="0">
                <a:latin typeface="Times New Roman"/>
                <a:ea typeface="Calibri"/>
              </a:rPr>
              <a:t> </a:t>
            </a:r>
            <a:r>
              <a:rPr lang="en-US" sz="2000" b="1" dirty="0" err="1" smtClean="0">
                <a:latin typeface="Times New Roman"/>
                <a:ea typeface="Calibri"/>
              </a:rPr>
              <a:t>trị</a:t>
            </a:r>
            <a:r>
              <a:rPr lang="en-US" sz="2000" b="1" dirty="0" smtClean="0">
                <a:latin typeface="Times New Roman"/>
                <a:ea typeface="Calibri"/>
              </a:rPr>
              <a:t> </a:t>
            </a:r>
            <a:r>
              <a:rPr lang="en-US" sz="2000" b="1" dirty="0" err="1" smtClean="0">
                <a:latin typeface="Times New Roman"/>
                <a:ea typeface="Calibri"/>
              </a:rPr>
              <a:t>về</a:t>
            </a:r>
            <a:r>
              <a:rPr lang="en-US" sz="2000" b="1" dirty="0" smtClean="0">
                <a:latin typeface="Times New Roman"/>
                <a:ea typeface="Calibri"/>
              </a:rPr>
              <a:t> </a:t>
            </a:r>
            <a:r>
              <a:rPr lang="en-US" sz="2000" b="1" dirty="0" err="1" smtClean="0">
                <a:latin typeface="Times New Roman"/>
                <a:ea typeface="Calibri"/>
              </a:rPr>
              <a:t>Chăm</a:t>
            </a:r>
            <a:r>
              <a:rPr lang="en-US" sz="2000" b="1" dirty="0" smtClean="0">
                <a:latin typeface="Times New Roman"/>
                <a:ea typeface="Calibri"/>
              </a:rPr>
              <a:t>-Pa</a:t>
            </a:r>
            <a:endParaRPr lang="x-none"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727129" y="1219199"/>
            <a:ext cx="2463385" cy="353943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Minh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du </a:t>
            </a:r>
            <a:r>
              <a:rPr lang="en-US" sz="2800" dirty="0" err="1" smtClean="0">
                <a:latin typeface="Times New Roman" panose="02020603050405020304" pitchFamily="18" charset="0"/>
                <a:cs typeface="Times New Roman" panose="02020603050405020304" pitchFamily="18" charset="0"/>
              </a:rPr>
              <a:t>nhập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Chăm</a:t>
            </a:r>
            <a:r>
              <a:rPr lang="en-US" sz="2800" dirty="0" smtClean="0">
                <a:latin typeface="Times New Roman" panose="02020603050405020304" pitchFamily="18" charset="0"/>
                <a:cs typeface="Times New Roman" panose="02020603050405020304" pitchFamily="18" charset="0"/>
              </a:rPr>
              <a:t> Pa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sớm</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37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906" y="792480"/>
            <a:ext cx="9829694" cy="5186414"/>
          </a:xfrm>
          <a:prstGeom prst="rect">
            <a:avLst/>
          </a:prstGeom>
        </p:spPr>
      </p:pic>
    </p:spTree>
    <p:extLst>
      <p:ext uri="{BB962C8B-B14F-4D97-AF65-F5344CB8AC3E}">
        <p14:creationId xmlns:p14="http://schemas.microsoft.com/office/powerpoint/2010/main" val="359301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876" y="624574"/>
            <a:ext cx="7378810" cy="5315049"/>
          </a:xfrm>
          <a:prstGeom prst="rect">
            <a:avLst/>
          </a:prstGeom>
        </p:spPr>
      </p:pic>
    </p:spTree>
    <p:extLst>
      <p:ext uri="{BB962C8B-B14F-4D97-AF65-F5344CB8AC3E}">
        <p14:creationId xmlns:p14="http://schemas.microsoft.com/office/powerpoint/2010/main" val="1103145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53E44B-3F5C-F444-B48C-E2B8716E9E8C}"/>
              </a:ext>
            </a:extLst>
          </p:cNvPr>
          <p:cNvSpPr txBox="1"/>
          <p:nvPr/>
        </p:nvSpPr>
        <p:spPr>
          <a:xfrm>
            <a:off x="492369" y="763663"/>
            <a:ext cx="4780345" cy="523220"/>
          </a:xfrm>
          <a:prstGeom prst="rect">
            <a:avLst/>
          </a:prstGeom>
          <a:noFill/>
        </p:spPr>
        <p:txBody>
          <a:bodyPr wrap="square" rtlCol="0">
            <a:spAutoFit/>
          </a:bodyPr>
          <a:lstStyle/>
          <a:p>
            <a:r>
              <a:rPr lang="vi-VN" sz="2800" b="1" u="sng" dirty="0">
                <a:latin typeface="Times New Roman"/>
                <a:ea typeface="Times New Roman"/>
              </a:rPr>
              <a:t>2. </a:t>
            </a:r>
            <a:r>
              <a:rPr lang="en-US" sz="2800" b="1" u="sng" dirty="0" err="1">
                <a:latin typeface="Times New Roman"/>
                <a:ea typeface="Calibri"/>
              </a:rPr>
              <a:t>Chữ</a:t>
            </a:r>
            <a:r>
              <a:rPr lang="en-US" sz="2800" b="1" u="sng" dirty="0">
                <a:latin typeface="Times New Roman"/>
                <a:ea typeface="Calibri"/>
              </a:rPr>
              <a:t> </a:t>
            </a:r>
            <a:r>
              <a:rPr lang="en-US" sz="2800" b="1" u="sng" dirty="0" err="1">
                <a:latin typeface="Times New Roman"/>
                <a:ea typeface="Calibri"/>
              </a:rPr>
              <a:t>viết</a:t>
            </a:r>
            <a:r>
              <a:rPr lang="en-US" sz="2800" b="1" u="sng" dirty="0">
                <a:latin typeface="Times New Roman"/>
                <a:ea typeface="Calibri"/>
              </a:rPr>
              <a:t> - </a:t>
            </a:r>
            <a:r>
              <a:rPr lang="en-US" sz="2800" b="1" u="sng" dirty="0" err="1">
                <a:latin typeface="Times New Roman"/>
                <a:ea typeface="Calibri"/>
              </a:rPr>
              <a:t>Văn</a:t>
            </a:r>
            <a:r>
              <a:rPr lang="en-US" sz="2800" b="1" u="sng" dirty="0">
                <a:latin typeface="Times New Roman"/>
                <a:ea typeface="Calibri"/>
              </a:rPr>
              <a:t> </a:t>
            </a:r>
            <a:r>
              <a:rPr lang="en-US" sz="2800" b="1" u="sng" dirty="0" err="1">
                <a:latin typeface="Times New Roman"/>
                <a:ea typeface="Calibri"/>
              </a:rPr>
              <a:t>học</a:t>
            </a:r>
            <a:endParaRPr lang="x-none" sz="2800" b="1" u="sng"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3F2A21D-497D-3044-AAA8-46916FA407FC}"/>
              </a:ext>
            </a:extLst>
          </p:cNvPr>
          <p:cNvSpPr txBox="1"/>
          <p:nvPr/>
        </p:nvSpPr>
        <p:spPr>
          <a:xfrm>
            <a:off x="286866" y="1707869"/>
            <a:ext cx="10733642" cy="1716880"/>
          </a:xfrm>
          <a:prstGeom prst="rect">
            <a:avLst/>
          </a:prstGeom>
          <a:noFill/>
        </p:spPr>
        <p:txBody>
          <a:bodyPr wrap="square" rtlCol="0">
            <a:spAutoFit/>
          </a:bodyPr>
          <a:lstStyle/>
          <a:p>
            <a:pPr lvl="0" algn="just">
              <a:lnSpc>
                <a:spcPct val="130000"/>
              </a:lnSpc>
              <a:spcBef>
                <a:spcPts val="300"/>
              </a:spcBef>
              <a:spcAft>
                <a:spcPts val="0"/>
              </a:spcAft>
              <a:buClr>
                <a:srgbClr val="000000"/>
              </a:buClr>
              <a:buSzPts val="1100"/>
              <a:tabLst>
                <a:tab pos="464820" algn="l"/>
              </a:tabLst>
            </a:pPr>
            <a:r>
              <a:rPr lang="en-US" sz="2800" b="1" dirty="0" smtClean="0">
                <a:latin typeface="Times New Roman"/>
                <a:ea typeface="Arial"/>
                <a:cs typeface="Times New Roman"/>
              </a:rPr>
              <a:t>- </a:t>
            </a:r>
            <a:r>
              <a:rPr lang="en-US" sz="2800" b="1" dirty="0" err="1" smtClean="0">
                <a:latin typeface="Times New Roman"/>
                <a:ea typeface="Arial"/>
                <a:cs typeface="Times New Roman"/>
              </a:rPr>
              <a:t>Nhiều</a:t>
            </a:r>
            <a:r>
              <a:rPr lang="en-US" sz="2800" b="1" dirty="0" smtClean="0">
                <a:latin typeface="Times New Roman"/>
                <a:ea typeface="Arial"/>
                <a:cs typeface="Times New Roman"/>
              </a:rPr>
              <a:t> </a:t>
            </a:r>
            <a:r>
              <a:rPr lang="en-US" sz="2800" b="1" dirty="0" err="1">
                <a:latin typeface="Times New Roman"/>
                <a:ea typeface="Arial"/>
                <a:cs typeface="Times New Roman"/>
              </a:rPr>
              <a:t>nhóm</a:t>
            </a:r>
            <a:r>
              <a:rPr lang="en-US" sz="2800" b="1" dirty="0">
                <a:latin typeface="Times New Roman"/>
                <a:ea typeface="Arial"/>
                <a:cs typeface="Times New Roman"/>
              </a:rPr>
              <a:t> </a:t>
            </a:r>
            <a:r>
              <a:rPr lang="en-US" sz="2800" b="1" dirty="0" err="1">
                <a:latin typeface="Times New Roman"/>
                <a:ea typeface="Arial"/>
                <a:cs typeface="Times New Roman"/>
              </a:rPr>
              <a:t>cư</a:t>
            </a:r>
            <a:r>
              <a:rPr lang="en-US" sz="2800" b="1" dirty="0">
                <a:latin typeface="Times New Roman"/>
                <a:ea typeface="Arial"/>
                <a:cs typeface="Times New Roman"/>
              </a:rPr>
              <a:t> </a:t>
            </a:r>
            <a:r>
              <a:rPr lang="en-US" sz="2800" b="1" dirty="0" err="1">
                <a:latin typeface="Times New Roman"/>
                <a:ea typeface="Arial"/>
                <a:cs typeface="Times New Roman"/>
              </a:rPr>
              <a:t>dân</a:t>
            </a:r>
            <a:r>
              <a:rPr lang="en-US" sz="2800" b="1" dirty="0">
                <a:latin typeface="Times New Roman"/>
                <a:ea typeface="Arial"/>
                <a:cs typeface="Times New Roman"/>
              </a:rPr>
              <a:t> </a:t>
            </a:r>
            <a:r>
              <a:rPr lang="en-US" sz="2800" b="1" dirty="0" err="1">
                <a:latin typeface="Times New Roman"/>
                <a:ea typeface="Arial"/>
                <a:cs typeface="Times New Roman"/>
              </a:rPr>
              <a:t>Đông</a:t>
            </a:r>
            <a:r>
              <a:rPr lang="en-US" sz="2800" b="1" dirty="0">
                <a:latin typeface="Times New Roman"/>
                <a:ea typeface="Arial"/>
                <a:cs typeface="Times New Roman"/>
              </a:rPr>
              <a:t> Nam Á </a:t>
            </a:r>
            <a:r>
              <a:rPr lang="en-US" sz="2800" b="1" dirty="0" err="1">
                <a:latin typeface="Times New Roman"/>
                <a:ea typeface="Arial"/>
                <a:cs typeface="Times New Roman"/>
              </a:rPr>
              <a:t>tạo</a:t>
            </a:r>
            <a:r>
              <a:rPr lang="en-US" sz="2800" b="1" dirty="0">
                <a:latin typeface="Times New Roman"/>
                <a:ea typeface="Arial"/>
                <a:cs typeface="Times New Roman"/>
              </a:rPr>
              <a:t> </a:t>
            </a:r>
            <a:r>
              <a:rPr lang="en-US" sz="2800" b="1" dirty="0" err="1">
                <a:latin typeface="Times New Roman"/>
                <a:ea typeface="Arial"/>
                <a:cs typeface="Times New Roman"/>
              </a:rPr>
              <a:t>ra</a:t>
            </a:r>
            <a:r>
              <a:rPr lang="en-US" sz="2800" b="1" dirty="0">
                <a:latin typeface="Times New Roman"/>
                <a:ea typeface="Arial"/>
                <a:cs typeface="Times New Roman"/>
              </a:rPr>
              <a:t> </a:t>
            </a:r>
            <a:r>
              <a:rPr lang="en-US" sz="2800" b="1" dirty="0" err="1">
                <a:latin typeface="Times New Roman"/>
                <a:ea typeface="Arial"/>
                <a:cs typeface="Times New Roman"/>
              </a:rPr>
              <a:t>chữ</a:t>
            </a:r>
            <a:r>
              <a:rPr lang="en-US" sz="2800" b="1" dirty="0">
                <a:latin typeface="Times New Roman"/>
                <a:ea typeface="Arial"/>
                <a:cs typeface="Times New Roman"/>
              </a:rPr>
              <a:t> </a:t>
            </a:r>
            <a:r>
              <a:rPr lang="en-US" sz="2800" b="1" dirty="0" err="1">
                <a:latin typeface="Times New Roman"/>
                <a:ea typeface="Arial"/>
                <a:cs typeface="Times New Roman"/>
              </a:rPr>
              <a:t>viết</a:t>
            </a:r>
            <a:r>
              <a:rPr lang="en-US" sz="2800" b="1" dirty="0">
                <a:latin typeface="Times New Roman"/>
                <a:ea typeface="Arial"/>
                <a:cs typeface="Times New Roman"/>
              </a:rPr>
              <a:t> </a:t>
            </a:r>
            <a:r>
              <a:rPr lang="en-US" sz="2800" b="1" dirty="0" err="1">
                <a:latin typeface="Times New Roman"/>
                <a:ea typeface="Arial"/>
                <a:cs typeface="Times New Roman"/>
              </a:rPr>
              <a:t>riêng</a:t>
            </a:r>
            <a:r>
              <a:rPr lang="en-US" sz="2800" b="1" dirty="0">
                <a:latin typeface="Times New Roman"/>
                <a:ea typeface="Arial"/>
                <a:cs typeface="Times New Roman"/>
              </a:rPr>
              <a:t> </a:t>
            </a:r>
            <a:r>
              <a:rPr lang="en-US" sz="2800" b="1" dirty="0" err="1">
                <a:latin typeface="Times New Roman"/>
                <a:ea typeface="Arial"/>
                <a:cs typeface="Times New Roman"/>
              </a:rPr>
              <a:t>dựa</a:t>
            </a:r>
            <a:r>
              <a:rPr lang="en-US" sz="2800" b="1" dirty="0">
                <a:latin typeface="Times New Roman"/>
                <a:ea typeface="Arial"/>
                <a:cs typeface="Times New Roman"/>
              </a:rPr>
              <a:t> </a:t>
            </a:r>
            <a:r>
              <a:rPr lang="en-US" sz="2800" b="1" dirty="0" err="1">
                <a:latin typeface="Times New Roman"/>
                <a:ea typeface="Arial"/>
                <a:cs typeface="Times New Roman"/>
              </a:rPr>
              <a:t>trên</a:t>
            </a:r>
            <a:r>
              <a:rPr lang="en-US" sz="2800" b="1" dirty="0">
                <a:latin typeface="Times New Roman"/>
                <a:ea typeface="Arial"/>
                <a:cs typeface="Times New Roman"/>
              </a:rPr>
              <a:t> </a:t>
            </a:r>
            <a:r>
              <a:rPr lang="en-US" sz="2800" b="1" dirty="0" err="1">
                <a:latin typeface="Times New Roman"/>
                <a:ea typeface="Arial"/>
                <a:cs typeface="Times New Roman"/>
              </a:rPr>
              <a:t>hệ</a:t>
            </a:r>
            <a:r>
              <a:rPr lang="en-US" sz="2800" b="1" dirty="0">
                <a:latin typeface="Times New Roman"/>
                <a:ea typeface="Arial"/>
                <a:cs typeface="Times New Roman"/>
              </a:rPr>
              <a:t> </a:t>
            </a:r>
            <a:r>
              <a:rPr lang="en-US" sz="2800" b="1" dirty="0" err="1">
                <a:latin typeface="Times New Roman"/>
                <a:ea typeface="Arial"/>
                <a:cs typeface="Times New Roman"/>
              </a:rPr>
              <a:t>thống</a:t>
            </a:r>
            <a:r>
              <a:rPr lang="en-US" sz="2800" b="1" dirty="0">
                <a:latin typeface="Times New Roman"/>
                <a:ea typeface="Arial"/>
                <a:cs typeface="Times New Roman"/>
              </a:rPr>
              <a:t> </a:t>
            </a:r>
            <a:r>
              <a:rPr lang="en-US" sz="2800" b="1" dirty="0" err="1">
                <a:latin typeface="Times New Roman"/>
                <a:ea typeface="Arial"/>
                <a:cs typeface="Times New Roman"/>
              </a:rPr>
              <a:t>chữ</a:t>
            </a:r>
            <a:r>
              <a:rPr lang="en-US" sz="2800" b="1" dirty="0">
                <a:latin typeface="Times New Roman"/>
                <a:ea typeface="Arial"/>
                <a:cs typeface="Times New Roman"/>
              </a:rPr>
              <a:t> </a:t>
            </a:r>
            <a:r>
              <a:rPr lang="en-US" sz="2800" b="1" dirty="0" err="1">
                <a:latin typeface="Times New Roman"/>
                <a:ea typeface="Arial"/>
                <a:cs typeface="Times New Roman"/>
              </a:rPr>
              <a:t>cổ</a:t>
            </a:r>
            <a:r>
              <a:rPr lang="en-US" sz="2800" b="1" dirty="0">
                <a:latin typeface="Times New Roman"/>
                <a:ea typeface="Arial"/>
                <a:cs typeface="Times New Roman"/>
              </a:rPr>
              <a:t> </a:t>
            </a:r>
            <a:r>
              <a:rPr lang="en-US" sz="2800" b="1" dirty="0" err="1">
                <a:latin typeface="Times New Roman"/>
                <a:ea typeface="Arial"/>
                <a:cs typeface="Times New Roman"/>
              </a:rPr>
              <a:t>của</a:t>
            </a:r>
            <a:r>
              <a:rPr lang="en-US" sz="2800" b="1" dirty="0">
                <a:latin typeface="Times New Roman"/>
                <a:ea typeface="Arial"/>
                <a:cs typeface="Times New Roman"/>
              </a:rPr>
              <a:t> </a:t>
            </a:r>
            <a:r>
              <a:rPr lang="en-US" sz="2800" b="1" dirty="0" err="1">
                <a:latin typeface="Times New Roman"/>
                <a:ea typeface="Arial"/>
                <a:cs typeface="Times New Roman"/>
              </a:rPr>
              <a:t>người</a:t>
            </a:r>
            <a:r>
              <a:rPr lang="en-US" sz="2800" b="1" dirty="0">
                <a:latin typeface="Times New Roman"/>
                <a:ea typeface="Arial"/>
                <a:cs typeface="Times New Roman"/>
              </a:rPr>
              <a:t> </a:t>
            </a:r>
            <a:r>
              <a:rPr lang="en-US" sz="2800" b="1" dirty="0" err="1">
                <a:latin typeface="Times New Roman"/>
                <a:ea typeface="Arial"/>
                <a:cs typeface="Times New Roman"/>
              </a:rPr>
              <a:t>Ấn</a:t>
            </a:r>
            <a:r>
              <a:rPr lang="en-US" sz="2800" b="1" dirty="0">
                <a:latin typeface="Times New Roman"/>
                <a:ea typeface="Arial"/>
                <a:cs typeface="Times New Roman"/>
              </a:rPr>
              <a:t> </a:t>
            </a:r>
            <a:r>
              <a:rPr lang="en-US" sz="2800" b="1" dirty="0" err="1">
                <a:latin typeface="Times New Roman"/>
                <a:ea typeface="Arial"/>
                <a:cs typeface="Times New Roman"/>
              </a:rPr>
              <a:t>Độ</a:t>
            </a:r>
            <a:r>
              <a:rPr lang="en-US" sz="2800" b="1" dirty="0">
                <a:latin typeface="Times New Roman"/>
                <a:ea typeface="Arial"/>
                <a:cs typeface="Times New Roman"/>
              </a:rPr>
              <a:t>. </a:t>
            </a:r>
            <a:r>
              <a:rPr lang="en-US" sz="2800" b="1" dirty="0" err="1">
                <a:latin typeface="Times New Roman"/>
                <a:ea typeface="Arial"/>
                <a:cs typeface="Times New Roman"/>
              </a:rPr>
              <a:t>Riêng</a:t>
            </a:r>
            <a:r>
              <a:rPr lang="en-US" sz="2800" b="1" dirty="0">
                <a:latin typeface="Times New Roman"/>
                <a:ea typeface="Arial"/>
                <a:cs typeface="Times New Roman"/>
              </a:rPr>
              <a:t> </a:t>
            </a:r>
            <a:r>
              <a:rPr lang="en-US" sz="2800" b="1" dirty="0" err="1">
                <a:latin typeface="Times New Roman"/>
                <a:ea typeface="Arial"/>
                <a:cs typeface="Times New Roman"/>
              </a:rPr>
              <a:t>người</a:t>
            </a:r>
            <a:r>
              <a:rPr lang="en-US" sz="2800" b="1" dirty="0">
                <a:latin typeface="Times New Roman"/>
                <a:ea typeface="Arial"/>
                <a:cs typeface="Times New Roman"/>
              </a:rPr>
              <a:t> </a:t>
            </a:r>
            <a:r>
              <a:rPr lang="en-US" sz="2800" b="1" dirty="0" err="1">
                <a:latin typeface="Times New Roman"/>
                <a:ea typeface="Arial"/>
                <a:cs typeface="Times New Roman"/>
              </a:rPr>
              <a:t>Việt</a:t>
            </a:r>
            <a:r>
              <a:rPr lang="en-US" sz="2800" b="1" dirty="0">
                <a:latin typeface="Times New Roman"/>
                <a:ea typeface="Arial"/>
                <a:cs typeface="Times New Roman"/>
              </a:rPr>
              <a:t> </a:t>
            </a:r>
            <a:r>
              <a:rPr lang="en-US" sz="2800" b="1" dirty="0" err="1">
                <a:latin typeface="Times New Roman"/>
                <a:ea typeface="Arial"/>
                <a:cs typeface="Times New Roman"/>
              </a:rPr>
              <a:t>thì</a:t>
            </a:r>
            <a:r>
              <a:rPr lang="en-US" sz="2800" b="1" dirty="0">
                <a:latin typeface="Times New Roman"/>
                <a:ea typeface="Arial"/>
                <a:cs typeface="Times New Roman"/>
              </a:rPr>
              <a:t> </a:t>
            </a:r>
            <a:r>
              <a:rPr lang="en-US" sz="2800" b="1" dirty="0" err="1">
                <a:latin typeface="Times New Roman"/>
                <a:ea typeface="Arial"/>
                <a:cs typeface="Times New Roman"/>
              </a:rPr>
              <a:t>tiếp</a:t>
            </a:r>
            <a:r>
              <a:rPr lang="en-US" sz="2800" b="1" dirty="0">
                <a:latin typeface="Times New Roman"/>
                <a:ea typeface="Arial"/>
                <a:cs typeface="Times New Roman"/>
              </a:rPr>
              <a:t> </a:t>
            </a:r>
            <a:r>
              <a:rPr lang="en-US" sz="2800" b="1" dirty="0" err="1">
                <a:latin typeface="Times New Roman"/>
                <a:ea typeface="Arial"/>
                <a:cs typeface="Times New Roman"/>
              </a:rPr>
              <a:t>thu</a:t>
            </a:r>
            <a:r>
              <a:rPr lang="en-US" sz="2800" b="1" dirty="0">
                <a:latin typeface="Times New Roman"/>
                <a:ea typeface="Arial"/>
                <a:cs typeface="Times New Roman"/>
              </a:rPr>
              <a:t> </a:t>
            </a:r>
            <a:r>
              <a:rPr lang="en-US" sz="2800" b="1" dirty="0" err="1">
                <a:latin typeface="Times New Roman"/>
                <a:ea typeface="Arial"/>
                <a:cs typeface="Times New Roman"/>
              </a:rPr>
              <a:t>chữ</a:t>
            </a:r>
            <a:r>
              <a:rPr lang="en-US" sz="2800" b="1" dirty="0">
                <a:latin typeface="Times New Roman"/>
                <a:ea typeface="Arial"/>
                <a:cs typeface="Times New Roman"/>
              </a:rPr>
              <a:t> </a:t>
            </a:r>
            <a:r>
              <a:rPr lang="en-US" sz="2800" b="1" dirty="0" err="1">
                <a:latin typeface="Times New Roman"/>
                <a:ea typeface="Arial"/>
                <a:cs typeface="Times New Roman"/>
              </a:rPr>
              <a:t>Hán</a:t>
            </a:r>
            <a:r>
              <a:rPr lang="en-US" sz="2800" b="1" dirty="0">
                <a:latin typeface="Times New Roman"/>
                <a:ea typeface="Arial"/>
                <a:cs typeface="Times New Roman"/>
              </a:rPr>
              <a:t> </a:t>
            </a:r>
            <a:r>
              <a:rPr lang="en-US" sz="2800" b="1" dirty="0" err="1">
                <a:latin typeface="Times New Roman"/>
                <a:ea typeface="Arial"/>
                <a:cs typeface="Times New Roman"/>
              </a:rPr>
              <a:t>của</a:t>
            </a:r>
            <a:r>
              <a:rPr lang="en-US" sz="2800" b="1" dirty="0">
                <a:latin typeface="Times New Roman"/>
                <a:ea typeface="Arial"/>
                <a:cs typeface="Times New Roman"/>
              </a:rPr>
              <a:t> </a:t>
            </a:r>
            <a:r>
              <a:rPr lang="en-US" sz="2800" b="1" dirty="0" err="1">
                <a:latin typeface="Times New Roman"/>
                <a:ea typeface="Arial"/>
                <a:cs typeface="Times New Roman"/>
              </a:rPr>
              <a:t>người</a:t>
            </a:r>
            <a:r>
              <a:rPr lang="en-US" sz="2800" b="1" dirty="0">
                <a:latin typeface="Times New Roman"/>
                <a:ea typeface="Arial"/>
                <a:cs typeface="Times New Roman"/>
              </a:rPr>
              <a:t> </a:t>
            </a:r>
            <a:r>
              <a:rPr lang="en-US" sz="2800" b="1" dirty="0" err="1">
                <a:latin typeface="Times New Roman"/>
                <a:ea typeface="Arial"/>
                <a:cs typeface="Times New Roman"/>
              </a:rPr>
              <a:t>Trung</a:t>
            </a:r>
            <a:r>
              <a:rPr lang="en-US" sz="2800" b="1" dirty="0">
                <a:latin typeface="Times New Roman"/>
                <a:ea typeface="Arial"/>
                <a:cs typeface="Times New Roman"/>
              </a:rPr>
              <a:t> </a:t>
            </a:r>
            <a:r>
              <a:rPr lang="en-US" sz="2800" b="1" dirty="0" err="1">
                <a:latin typeface="Times New Roman"/>
                <a:ea typeface="Arial"/>
                <a:cs typeface="Times New Roman"/>
              </a:rPr>
              <a:t>Quốc</a:t>
            </a:r>
            <a:r>
              <a:rPr lang="en-US" sz="2800" b="1" dirty="0">
                <a:latin typeface="Times New Roman"/>
                <a:ea typeface="Arial"/>
                <a:cs typeface="Times New Roman"/>
              </a:rPr>
              <a:t>.</a:t>
            </a:r>
            <a:endParaRPr lang="en-US" sz="2800" b="1" u="none" strike="noStrike" spc="0" dirty="0">
              <a:effectLst/>
              <a:latin typeface="Times New Roman"/>
              <a:ea typeface="Times New Roman"/>
              <a:cs typeface="Times New Roman"/>
            </a:endParaRPr>
          </a:p>
        </p:txBody>
      </p:sp>
      <p:sp>
        <p:nvSpPr>
          <p:cNvPr id="8" name="TextBox 7">
            <a:extLst>
              <a:ext uri="{FF2B5EF4-FFF2-40B4-BE49-F238E27FC236}">
                <a16:creationId xmlns:a16="http://schemas.microsoft.com/office/drawing/2014/main" id="{FE6D2607-3A49-0E4A-A1F9-DDDB873258A4}"/>
              </a:ext>
            </a:extLst>
          </p:cNvPr>
          <p:cNvSpPr txBox="1"/>
          <p:nvPr/>
        </p:nvSpPr>
        <p:spPr>
          <a:xfrm>
            <a:off x="389001" y="3763267"/>
            <a:ext cx="10734873" cy="1384995"/>
          </a:xfrm>
          <a:prstGeom prst="rect">
            <a:avLst/>
          </a:prstGeom>
          <a:noFill/>
        </p:spPr>
        <p:txBody>
          <a:bodyPr wrap="square" rtlCol="0">
            <a:spAutoFit/>
          </a:bodyPr>
          <a:lstStyle/>
          <a:p>
            <a:r>
              <a:rPr lang="en-US" sz="2800" b="1" dirty="0" smtClean="0">
                <a:latin typeface="Times New Roman"/>
                <a:ea typeface="Calibri"/>
              </a:rPr>
              <a:t>- </a:t>
            </a:r>
            <a:r>
              <a:rPr lang="en-US" sz="2800" b="1" dirty="0" err="1" smtClean="0">
                <a:latin typeface="Times New Roman"/>
                <a:ea typeface="Calibri"/>
              </a:rPr>
              <a:t>Văn</a:t>
            </a:r>
            <a:r>
              <a:rPr lang="en-US" sz="2800" b="1" dirty="0" smtClean="0">
                <a:latin typeface="Times New Roman"/>
                <a:ea typeface="Calibri"/>
              </a:rPr>
              <a:t> </a:t>
            </a:r>
            <a:r>
              <a:rPr lang="en-US" sz="2800" b="1" dirty="0" err="1">
                <a:latin typeface="Times New Roman"/>
                <a:ea typeface="Calibri"/>
              </a:rPr>
              <a:t>học</a:t>
            </a:r>
            <a:r>
              <a:rPr lang="en-US" sz="2800" b="1" dirty="0">
                <a:latin typeface="Times New Roman"/>
                <a:ea typeface="Calibri"/>
              </a:rPr>
              <a:t> </a:t>
            </a:r>
            <a:r>
              <a:rPr lang="en-US" sz="2800" b="1" dirty="0" err="1">
                <a:latin typeface="Times New Roman"/>
                <a:ea typeface="Calibri"/>
              </a:rPr>
              <a:t>các</a:t>
            </a:r>
            <a:r>
              <a:rPr lang="en-US" sz="2800" b="1" dirty="0">
                <a:latin typeface="Times New Roman"/>
                <a:ea typeface="Calibri"/>
              </a:rPr>
              <a:t> </a:t>
            </a:r>
            <a:r>
              <a:rPr lang="en-US" sz="2800" b="1" dirty="0" err="1">
                <a:latin typeface="Times New Roman"/>
                <a:ea typeface="Calibri"/>
              </a:rPr>
              <a:t>quốc</a:t>
            </a:r>
            <a:r>
              <a:rPr lang="en-US" sz="2800" b="1" dirty="0">
                <a:latin typeface="Times New Roman"/>
                <a:ea typeface="Calibri"/>
              </a:rPr>
              <a:t> </a:t>
            </a:r>
            <a:r>
              <a:rPr lang="en-US" sz="2800" b="1" dirty="0" err="1">
                <a:latin typeface="Times New Roman"/>
                <a:ea typeface="Calibri"/>
              </a:rPr>
              <a:t>gia</a:t>
            </a:r>
            <a:r>
              <a:rPr lang="en-US" sz="2800" b="1" dirty="0">
                <a:latin typeface="Times New Roman"/>
                <a:ea typeface="Calibri"/>
              </a:rPr>
              <a:t> </a:t>
            </a:r>
            <a:r>
              <a:rPr lang="en-US" sz="2800" b="1" dirty="0" err="1">
                <a:latin typeface="Times New Roman"/>
                <a:ea typeface="Calibri"/>
              </a:rPr>
              <a:t>Đông</a:t>
            </a:r>
            <a:r>
              <a:rPr lang="en-US" sz="2800" b="1" dirty="0">
                <a:latin typeface="Times New Roman"/>
                <a:ea typeface="Calibri"/>
              </a:rPr>
              <a:t> Nam Á </a:t>
            </a:r>
            <a:r>
              <a:rPr lang="en-US" sz="2800" b="1" dirty="0" err="1">
                <a:latin typeface="Times New Roman"/>
                <a:ea typeface="Calibri"/>
              </a:rPr>
              <a:t>cũng</a:t>
            </a:r>
            <a:r>
              <a:rPr lang="en-US" sz="2800" b="1" dirty="0">
                <a:latin typeface="Times New Roman"/>
                <a:ea typeface="Calibri"/>
              </a:rPr>
              <a:t> </a:t>
            </a:r>
            <a:r>
              <a:rPr lang="en-US" sz="2800" b="1" dirty="0" err="1">
                <a:latin typeface="Times New Roman"/>
                <a:ea typeface="Calibri"/>
              </a:rPr>
              <a:t>tiếp</a:t>
            </a:r>
            <a:r>
              <a:rPr lang="en-US" sz="2800" b="1" dirty="0">
                <a:latin typeface="Times New Roman"/>
                <a:ea typeface="Calibri"/>
              </a:rPr>
              <a:t> </a:t>
            </a:r>
            <a:r>
              <a:rPr lang="en-US" sz="2800" b="1" dirty="0" err="1">
                <a:latin typeface="Times New Roman"/>
                <a:ea typeface="Calibri"/>
              </a:rPr>
              <a:t>thu</a:t>
            </a:r>
            <a:r>
              <a:rPr lang="en-US" sz="2800" b="1" dirty="0">
                <a:latin typeface="Times New Roman"/>
                <a:ea typeface="Calibri"/>
              </a:rPr>
              <a:t> </a:t>
            </a:r>
            <a:r>
              <a:rPr lang="en-US" sz="2800" b="1" dirty="0" err="1">
                <a:latin typeface="Times New Roman"/>
                <a:ea typeface="Calibri"/>
              </a:rPr>
              <a:t>văn</a:t>
            </a:r>
            <a:r>
              <a:rPr lang="en-US" sz="2800" b="1" dirty="0">
                <a:latin typeface="Times New Roman"/>
                <a:ea typeface="Calibri"/>
              </a:rPr>
              <a:t> </a:t>
            </a:r>
            <a:r>
              <a:rPr lang="en-US" sz="2800" b="1" dirty="0" err="1">
                <a:latin typeface="Times New Roman"/>
                <a:ea typeface="Calibri"/>
              </a:rPr>
              <a:t>học</a:t>
            </a:r>
            <a:r>
              <a:rPr lang="en-US" sz="2800" b="1" dirty="0">
                <a:latin typeface="Times New Roman"/>
                <a:ea typeface="Calibri"/>
              </a:rPr>
              <a:t> </a:t>
            </a:r>
            <a:r>
              <a:rPr lang="en-US" sz="2800" b="1" dirty="0" err="1">
                <a:latin typeface="Times New Roman"/>
                <a:ea typeface="Calibri"/>
              </a:rPr>
              <a:t>Ấn</a:t>
            </a:r>
            <a:r>
              <a:rPr lang="en-US" sz="2800" b="1" dirty="0">
                <a:latin typeface="Times New Roman"/>
                <a:ea typeface="Calibri"/>
              </a:rPr>
              <a:t> </a:t>
            </a:r>
            <a:r>
              <a:rPr lang="en-US" sz="2800" b="1" dirty="0" err="1" smtClean="0">
                <a:latin typeface="Times New Roman"/>
                <a:ea typeface="Calibri"/>
              </a:rPr>
              <a:t>Độ</a:t>
            </a:r>
            <a:r>
              <a:rPr lang="en-US" sz="2800" b="1" dirty="0">
                <a:latin typeface="Times New Roman"/>
                <a:ea typeface="Calibri"/>
              </a:rPr>
              <a:t> </a:t>
            </a:r>
            <a:endParaRPr lang="en-US" sz="2800" b="1" dirty="0" smtClean="0">
              <a:latin typeface="Times New Roman"/>
              <a:ea typeface="Calibri"/>
            </a:endParaRPr>
          </a:p>
          <a:p>
            <a:r>
              <a:rPr lang="en-US" sz="2800" b="1" dirty="0" smtClean="0">
                <a:solidFill>
                  <a:srgbClr val="FF0000"/>
                </a:solidFill>
                <a:latin typeface="Times New Roman"/>
                <a:ea typeface="Calibri"/>
              </a:rPr>
              <a:t>(</a:t>
            </a:r>
            <a:r>
              <a:rPr lang="en-US" sz="2800" b="1" dirty="0" err="1" smtClean="0">
                <a:solidFill>
                  <a:srgbClr val="FF0000"/>
                </a:solidFill>
                <a:latin typeface="Times New Roman"/>
                <a:ea typeface="Calibri"/>
              </a:rPr>
              <a:t>tiêu</a:t>
            </a:r>
            <a:r>
              <a:rPr lang="en-US" sz="2800" b="1" dirty="0" smtClean="0">
                <a:solidFill>
                  <a:srgbClr val="FF0000"/>
                </a:solidFill>
                <a:latin typeface="Times New Roman"/>
                <a:ea typeface="Calibri"/>
              </a:rPr>
              <a:t> </a:t>
            </a:r>
            <a:r>
              <a:rPr lang="en-US" sz="2800" b="1" dirty="0" err="1">
                <a:solidFill>
                  <a:srgbClr val="FF0000"/>
                </a:solidFill>
                <a:latin typeface="Times New Roman"/>
                <a:ea typeface="Calibri"/>
              </a:rPr>
              <a:t>biểu</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bộ</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sử</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thi</a:t>
            </a:r>
            <a:r>
              <a:rPr lang="en-US" sz="2800" b="1" dirty="0">
                <a:solidFill>
                  <a:srgbClr val="FF0000"/>
                </a:solidFill>
                <a:latin typeface="Times New Roman"/>
                <a:ea typeface="Calibri"/>
              </a:rPr>
              <a:t> </a:t>
            </a:r>
            <a:r>
              <a:rPr lang="en-US" sz="2800" b="1" i="1" dirty="0">
                <a:solidFill>
                  <a:srgbClr val="FF0000"/>
                </a:solidFill>
                <a:latin typeface="Times New Roman"/>
                <a:ea typeface="Calibri"/>
              </a:rPr>
              <a:t>Ma-ha-bra-ta, Ra-ma-y-a-</a:t>
            </a:r>
            <a:r>
              <a:rPr lang="en-US" sz="2800" b="1" i="1" dirty="0" err="1">
                <a:solidFill>
                  <a:srgbClr val="FF0000"/>
                </a:solidFill>
                <a:latin typeface="Times New Roman"/>
                <a:ea typeface="Calibri"/>
              </a:rPr>
              <a:t>na</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để</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sáng</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tạo</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bộ</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sử</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thi</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của</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dân</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tộc</a:t>
            </a:r>
            <a:r>
              <a:rPr lang="en-US" sz="2800" b="1" dirty="0">
                <a:solidFill>
                  <a:srgbClr val="FF0000"/>
                </a:solidFill>
                <a:latin typeface="Times New Roman"/>
                <a:ea typeface="Calibri"/>
              </a:rPr>
              <a:t> </a:t>
            </a:r>
            <a:r>
              <a:rPr lang="en-US" sz="2800" b="1" dirty="0" err="1" smtClean="0">
                <a:solidFill>
                  <a:srgbClr val="FF0000"/>
                </a:solidFill>
                <a:latin typeface="Times New Roman"/>
                <a:ea typeface="Calibri"/>
              </a:rPr>
              <a:t>mình</a:t>
            </a:r>
            <a:r>
              <a:rPr lang="en-US" sz="2800" b="1" dirty="0">
                <a:solidFill>
                  <a:srgbClr val="FF0000"/>
                </a:solidFill>
                <a:latin typeface="Times New Roman"/>
                <a:ea typeface="Calibri"/>
              </a:rPr>
              <a:t>)</a:t>
            </a:r>
            <a:endParaRPr lang="x-none"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5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53E44B-3F5C-F444-B48C-E2B8716E9E8C}"/>
              </a:ext>
            </a:extLst>
          </p:cNvPr>
          <p:cNvSpPr txBox="1"/>
          <p:nvPr/>
        </p:nvSpPr>
        <p:spPr>
          <a:xfrm>
            <a:off x="1116949" y="1095359"/>
            <a:ext cx="7053926" cy="523220"/>
          </a:xfrm>
          <a:prstGeom prst="rect">
            <a:avLst/>
          </a:prstGeom>
          <a:noFill/>
        </p:spPr>
        <p:txBody>
          <a:bodyPr wrap="square" rtlCol="0">
            <a:spAutoFit/>
          </a:bodyPr>
          <a:lstStyle/>
          <a:p>
            <a:r>
              <a:rPr lang="en-US" sz="2800" b="1" u="sng" dirty="0">
                <a:latin typeface="Times New Roman"/>
                <a:ea typeface="Times New Roman"/>
              </a:rPr>
              <a:t>3</a:t>
            </a:r>
            <a:r>
              <a:rPr lang="vi-VN" sz="2800" b="1" u="sng" dirty="0">
                <a:latin typeface="Times New Roman"/>
                <a:ea typeface="Times New Roman"/>
              </a:rPr>
              <a:t>. </a:t>
            </a:r>
            <a:r>
              <a:rPr lang="en-US" sz="2800" b="1" u="sng" dirty="0" err="1">
                <a:latin typeface="Times New Roman"/>
                <a:ea typeface="Calibri"/>
              </a:rPr>
              <a:t>Kiến</a:t>
            </a:r>
            <a:r>
              <a:rPr lang="en-US" sz="2800" b="1" u="sng" dirty="0">
                <a:latin typeface="Times New Roman"/>
                <a:ea typeface="Calibri"/>
              </a:rPr>
              <a:t> </a:t>
            </a:r>
            <a:r>
              <a:rPr lang="en-US" sz="2800" b="1" u="sng" dirty="0" err="1">
                <a:latin typeface="Times New Roman"/>
                <a:ea typeface="Calibri"/>
              </a:rPr>
              <a:t>trúc</a:t>
            </a:r>
            <a:r>
              <a:rPr lang="en-US" sz="2800" b="1" u="sng" dirty="0">
                <a:latin typeface="Times New Roman"/>
                <a:ea typeface="Calibri"/>
              </a:rPr>
              <a:t> - </a:t>
            </a:r>
            <a:r>
              <a:rPr lang="en-US" sz="2800" b="1" u="sng" dirty="0" err="1">
                <a:latin typeface="Times New Roman"/>
                <a:ea typeface="Calibri"/>
              </a:rPr>
              <a:t>Điêu</a:t>
            </a:r>
            <a:r>
              <a:rPr lang="en-US" sz="2800" b="1" u="sng" dirty="0">
                <a:latin typeface="Times New Roman"/>
                <a:ea typeface="Calibri"/>
              </a:rPr>
              <a:t> </a:t>
            </a:r>
            <a:r>
              <a:rPr lang="en-US" sz="2800" b="1" u="sng" dirty="0" err="1">
                <a:latin typeface="Times New Roman"/>
                <a:ea typeface="Calibri"/>
              </a:rPr>
              <a:t>khắc</a:t>
            </a:r>
            <a:endParaRPr lang="x-none" sz="2800" b="1" u="sng"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F2A21D-497D-3044-AAA8-46916FA407FC}"/>
              </a:ext>
            </a:extLst>
          </p:cNvPr>
          <p:cNvSpPr txBox="1"/>
          <p:nvPr/>
        </p:nvSpPr>
        <p:spPr>
          <a:xfrm>
            <a:off x="1116949" y="2362489"/>
            <a:ext cx="10328124" cy="1212640"/>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H. Kiến trúc và điêu khắc Đông Nam Á từ đầu Công nguyên đến thế kỉ X có điểm gì nổi bật?</a:t>
            </a:r>
          </a:p>
        </p:txBody>
      </p:sp>
    </p:spTree>
    <p:extLst>
      <p:ext uri="{BB962C8B-B14F-4D97-AF65-F5344CB8AC3E}">
        <p14:creationId xmlns:p14="http://schemas.microsoft.com/office/powerpoint/2010/main" val="27316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
                                            <p:txEl>
                                              <p:pRg st="0" end="0"/>
                                            </p:txEl>
                                          </p:spTgt>
                                        </p:tgtEl>
                                        <p:attrNameLst>
                                          <p:attrName>ppt_w</p:attrName>
                                        </p:attrNameLst>
                                      </p:cBhvr>
                                    </p:anim>
                                    <p:anim by="(#ppt_w*0.50)" calcmode="lin" valueType="num">
                                      <p:cBhvr>
                                        <p:cTn id="8" dur="500" decel="50000" autoRev="1" fill="hold">
                                          <p:stCondLst>
                                            <p:cond delay="0"/>
                                          </p:stCondLst>
                                        </p:cTn>
                                        <p:tgtEl>
                                          <p:spTgt spid="2">
                                            <p:txEl>
                                              <p:pRg st="0" end="0"/>
                                            </p:txEl>
                                          </p:spTgt>
                                        </p:tgtEl>
                                        <p:attrNameLst>
                                          <p:attrName>ppt_x</p:attrName>
                                        </p:attrNameLst>
                                      </p:cBhvr>
                                    </p:anim>
                                    <p:anim from="(-#ppt_h/2)" to="(#ppt_y)" calcmode="lin" valueType="num">
                                      <p:cBhvr>
                                        <p:cTn id="9" dur="1000" fill="hold">
                                          <p:stCondLst>
                                            <p:cond delay="0"/>
                                          </p:stCondLst>
                                        </p:cTn>
                                        <p:tgtEl>
                                          <p:spTgt spid="2">
                                            <p:txEl>
                                              <p:pRg st="0" end="0"/>
                                            </p:txEl>
                                          </p:spTgt>
                                        </p:tgtEl>
                                        <p:attrNameLst>
                                          <p:attrName>ppt_y</p:attrName>
                                        </p:attrNameLst>
                                      </p:cBhvr>
                                    </p:anim>
                                    <p:animRot by="21600000">
                                      <p:cBhvr>
                                        <p:cTn id="10" dur="1000" fill="hold">
                                          <p:stCondLst>
                                            <p:cond delay="0"/>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strips(down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iterate type="lt">
                                    <p:tmPct val="0"/>
                                  </p:iterate>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ền Borobudur - Kỳ quan Phật giáo giữa đất nước Hồi giáo - Migola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06" y="516835"/>
            <a:ext cx="6556401" cy="4370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1FDA5A-C1E5-A04A-9A28-D0F32CA399B6}"/>
              </a:ext>
            </a:extLst>
          </p:cNvPr>
          <p:cNvSpPr txBox="1"/>
          <p:nvPr/>
        </p:nvSpPr>
        <p:spPr>
          <a:xfrm>
            <a:off x="579359" y="5126153"/>
            <a:ext cx="6616572" cy="830997"/>
          </a:xfrm>
          <a:prstGeom prst="rect">
            <a:avLst/>
          </a:prstGeom>
          <a:noFill/>
        </p:spPr>
        <p:txBody>
          <a:bodyPr wrap="square" rtlCol="0">
            <a:spAutoFit/>
          </a:bodyPr>
          <a:lstStyle/>
          <a:p>
            <a:pPr algn="ctr"/>
            <a:r>
              <a:rPr lang="vi-VN" sz="2400" b="1" dirty="0">
                <a:latin typeface="+mj-lt"/>
              </a:rPr>
              <a:t>Borobudur: Ngôi đền Phật giáo lớn nhất thế giới ở </a:t>
            </a:r>
            <a:r>
              <a:rPr lang="vi-VN" sz="2400" b="1" dirty="0" smtClean="0">
                <a:latin typeface="+mj-lt"/>
              </a:rPr>
              <a:t>Indonesia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dựng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kỉ</a:t>
            </a:r>
            <a:r>
              <a:rPr lang="en-US" sz="2400" b="1" dirty="0" smtClean="0">
                <a:latin typeface="Times New Roman" panose="02020603050405020304" pitchFamily="18" charset="0"/>
                <a:cs typeface="Times New Roman" panose="02020603050405020304" pitchFamily="18" charset="0"/>
              </a:rPr>
              <a:t> VIII</a:t>
            </a:r>
            <a:endParaRPr lang="vi-VN" sz="2400" b="1" dirty="0">
              <a:effectLst/>
              <a:latin typeface="Times New Roman" panose="02020603050405020304" pitchFamily="18" charset="0"/>
              <a:cs typeface="Times New Roman" panose="02020603050405020304" pitchFamily="18" charset="0"/>
            </a:endParaRPr>
          </a:p>
        </p:txBody>
      </p:sp>
      <p:sp>
        <p:nvSpPr>
          <p:cNvPr id="4" name="Rectangle 3"/>
          <p:cNvSpPr/>
          <p:nvPr/>
        </p:nvSpPr>
        <p:spPr>
          <a:xfrm>
            <a:off x="7659757" y="1219344"/>
            <a:ext cx="4155881" cy="2308324"/>
          </a:xfrm>
          <a:prstGeom prst="rect">
            <a:avLst/>
          </a:prstGeom>
        </p:spPr>
        <p:txBody>
          <a:bodyPr wrap="square">
            <a:spAutoFit/>
          </a:bodyPr>
          <a:lstStyle/>
          <a:p>
            <a:r>
              <a:rPr lang="vi-VN" b="1" dirty="0">
                <a:solidFill>
                  <a:srgbClr val="000000"/>
                </a:solidFill>
              </a:rPr>
              <a:t>Borobudur là một kỳ quan Phật giáo tinh xảo và lớn nhất thế giới, xây dựng vào thế kỷ thứ VIII, tọa lạc cách 42 km về phía Bắc thành phố Yogyakarta, trung tâm của đảo Java, quốc gia Indonesia, và đã được UNESCO xếp vào di sản thế giới vào năm 1991.</a:t>
            </a:r>
          </a:p>
        </p:txBody>
      </p:sp>
    </p:spTree>
    <p:extLst>
      <p:ext uri="{BB962C8B-B14F-4D97-AF65-F5344CB8AC3E}">
        <p14:creationId xmlns:p14="http://schemas.microsoft.com/office/powerpoint/2010/main" val="23519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438" y="769786"/>
            <a:ext cx="9144000" cy="5143500"/>
          </a:xfrm>
          <a:prstGeom prst="rect">
            <a:avLst/>
          </a:prstGeom>
        </p:spPr>
      </p:pic>
    </p:spTree>
    <p:extLst>
      <p:ext uri="{BB962C8B-B14F-4D97-AF65-F5344CB8AC3E}">
        <p14:creationId xmlns:p14="http://schemas.microsoft.com/office/powerpoint/2010/main" val="3668191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y 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108" y="406676"/>
            <a:ext cx="3999505" cy="55826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23758" y="5989320"/>
            <a:ext cx="2182008" cy="369332"/>
          </a:xfrm>
          <a:prstGeom prst="rect">
            <a:avLst/>
          </a:prstGeom>
        </p:spPr>
        <p:txBody>
          <a:bodyPr wrap="none">
            <a:spAutoFit/>
          </a:bodyPr>
          <a:lstStyle/>
          <a:p>
            <a:r>
              <a:rPr lang="vi-VN" b="1" dirty="0">
                <a:solidFill>
                  <a:srgbClr val="000000"/>
                </a:solidFill>
              </a:rPr>
              <a:t>Thánh địa Mỹ Sơn</a:t>
            </a:r>
            <a:endParaRPr lang="en-US" dirty="0"/>
          </a:p>
        </p:txBody>
      </p:sp>
      <p:sp>
        <p:nvSpPr>
          <p:cNvPr id="3" name="Rectangle 2"/>
          <p:cNvSpPr/>
          <p:nvPr/>
        </p:nvSpPr>
        <p:spPr>
          <a:xfrm>
            <a:off x="5552661" y="1221939"/>
            <a:ext cx="6302734" cy="3693319"/>
          </a:xfrm>
          <a:prstGeom prst="rect">
            <a:avLst/>
          </a:prstGeom>
        </p:spPr>
        <p:txBody>
          <a:bodyPr wrap="square">
            <a:spAutoFit/>
          </a:bodyPr>
          <a:lstStyle/>
          <a:p>
            <a:r>
              <a:rPr lang="vi-VN" b="1" dirty="0">
                <a:solidFill>
                  <a:srgbClr val="202122"/>
                </a:solidFill>
              </a:rPr>
              <a:t>Thánh địa Mỹ Sơn</a:t>
            </a:r>
            <a:r>
              <a:rPr lang="vi-VN" dirty="0">
                <a:solidFill>
                  <a:srgbClr val="202122"/>
                </a:solidFill>
              </a:rPr>
              <a:t> thuộc xã Duy Phú, huyện </a:t>
            </a:r>
            <a:r>
              <a:rPr lang="vi-VN" dirty="0">
                <a:solidFill>
                  <a:srgbClr val="0645AD"/>
                </a:solidFill>
                <a:hlinkClick r:id="rId3" tooltip="Duy Xuyên"/>
              </a:rPr>
              <a:t>Duy Xuyên</a:t>
            </a:r>
            <a:r>
              <a:rPr lang="vi-VN" dirty="0">
                <a:solidFill>
                  <a:srgbClr val="202122"/>
                </a:solidFill>
              </a:rPr>
              <a:t>, tỉnh </a:t>
            </a:r>
            <a:r>
              <a:rPr lang="vi-VN" dirty="0">
                <a:solidFill>
                  <a:srgbClr val="0645AD"/>
                </a:solidFill>
                <a:hlinkClick r:id="rId4" tooltip="Quảng Nam"/>
              </a:rPr>
              <a:t>Quảng Nam</a:t>
            </a:r>
            <a:r>
              <a:rPr lang="vi-VN" dirty="0">
                <a:solidFill>
                  <a:srgbClr val="202122"/>
                </a:solidFill>
              </a:rPr>
              <a:t>, cách thành phố </a:t>
            </a:r>
            <a:r>
              <a:rPr lang="vi-VN" dirty="0">
                <a:solidFill>
                  <a:srgbClr val="0645AD"/>
                </a:solidFill>
                <a:hlinkClick r:id="rId5" tooltip="Đà Nẵng"/>
              </a:rPr>
              <a:t>Đà Nẵng</a:t>
            </a:r>
            <a:r>
              <a:rPr lang="vi-VN" dirty="0">
                <a:solidFill>
                  <a:srgbClr val="202122"/>
                </a:solidFill>
              </a:rPr>
              <a:t> khoảng 69 km và gần thành cổ </a:t>
            </a:r>
            <a:r>
              <a:rPr lang="vi-VN" dirty="0">
                <a:solidFill>
                  <a:srgbClr val="0645AD"/>
                </a:solidFill>
                <a:hlinkClick r:id="rId6" tooltip="Trà Kiệu"/>
              </a:rPr>
              <a:t>Trà Kiệu</a:t>
            </a:r>
            <a:r>
              <a:rPr lang="vi-VN" dirty="0">
                <a:solidFill>
                  <a:srgbClr val="202122"/>
                </a:solidFill>
              </a:rPr>
              <a:t>, bao gồm nhiều </a:t>
            </a:r>
            <a:r>
              <a:rPr lang="vi-VN" dirty="0">
                <a:solidFill>
                  <a:srgbClr val="0645AD"/>
                </a:solidFill>
                <a:hlinkClick r:id="rId7" tooltip="Đền"/>
              </a:rPr>
              <a:t>đền đài</a:t>
            </a:r>
            <a:r>
              <a:rPr lang="vi-VN" dirty="0">
                <a:solidFill>
                  <a:srgbClr val="202122"/>
                </a:solidFill>
              </a:rPr>
              <a:t> </a:t>
            </a:r>
            <a:r>
              <a:rPr lang="vi-VN" dirty="0">
                <a:solidFill>
                  <a:srgbClr val="0645AD"/>
                </a:solidFill>
                <a:hlinkClick r:id="rId8" tooltip="Chăm Pa"/>
              </a:rPr>
              <a:t>Chăm Pa</a:t>
            </a:r>
            <a:r>
              <a:rPr lang="vi-VN" dirty="0">
                <a:solidFill>
                  <a:srgbClr val="202122"/>
                </a:solidFill>
              </a:rPr>
              <a:t>, trong một thung lũng đường kính khoảng 2 </a:t>
            </a:r>
            <a:r>
              <a:rPr lang="vi-VN" dirty="0">
                <a:solidFill>
                  <a:srgbClr val="0645AD"/>
                </a:solidFill>
                <a:hlinkClick r:id="rId9" tooltip="Kilômét"/>
              </a:rPr>
              <a:t>km</a:t>
            </a:r>
            <a:r>
              <a:rPr lang="vi-VN" dirty="0">
                <a:solidFill>
                  <a:srgbClr val="202122"/>
                </a:solidFill>
              </a:rPr>
              <a:t>, bao quanh bởi đồi núi. Đây từng là nơi tổ chức cúng tế của vương triều Chăm Pa. Thánh địa Mỹ Sơn được coi là một trong những trung tâm đền đài chính của </a:t>
            </a:r>
            <a:r>
              <a:rPr lang="vi-VN" dirty="0">
                <a:solidFill>
                  <a:srgbClr val="0645AD"/>
                </a:solidFill>
                <a:hlinkClick r:id="rId10" tooltip="Ấn Độ giáo"/>
              </a:rPr>
              <a:t>Ấn Độ giáo</a:t>
            </a:r>
            <a:r>
              <a:rPr lang="vi-VN" dirty="0">
                <a:solidFill>
                  <a:srgbClr val="202122"/>
                </a:solidFill>
              </a:rPr>
              <a:t> ở khu vực </a:t>
            </a:r>
            <a:r>
              <a:rPr lang="vi-VN" dirty="0">
                <a:solidFill>
                  <a:srgbClr val="0645AD"/>
                </a:solidFill>
                <a:hlinkClick r:id="rId11" tooltip="Đông Nam Á"/>
              </a:rPr>
              <a:t>Đông Nam Á</a:t>
            </a:r>
            <a:r>
              <a:rPr lang="vi-VN" dirty="0">
                <a:solidFill>
                  <a:srgbClr val="202122"/>
                </a:solidFill>
              </a:rPr>
              <a:t> và là di sản duy nhất của thể loại này tại </a:t>
            </a:r>
            <a:r>
              <a:rPr lang="vi-VN" dirty="0">
                <a:solidFill>
                  <a:srgbClr val="0645AD"/>
                </a:solidFill>
                <a:hlinkClick r:id="rId12" tooltip="Việt Nam"/>
              </a:rPr>
              <a:t>Việt Nam</a:t>
            </a:r>
            <a:r>
              <a:rPr lang="vi-VN" dirty="0" smtClean="0">
                <a:solidFill>
                  <a:srgbClr val="202122"/>
                </a:solidFill>
              </a:rPr>
              <a:t>.</a:t>
            </a:r>
            <a:endParaRPr lang="en-US" dirty="0" smtClean="0">
              <a:solidFill>
                <a:srgbClr val="202122"/>
              </a:solidFill>
            </a:endParaRPr>
          </a:p>
          <a:p>
            <a:r>
              <a:rPr lang="vi-VN" dirty="0"/>
              <a:t>Từ năm </a:t>
            </a:r>
            <a:r>
              <a:rPr lang="vi-VN" dirty="0">
                <a:hlinkClick r:id="rId13" tooltip="1999"/>
              </a:rPr>
              <a:t>1999</a:t>
            </a:r>
            <a:r>
              <a:rPr lang="vi-VN" dirty="0"/>
              <a:t>, Thánh địa Mỹ Sơn đã được </a:t>
            </a:r>
            <a:r>
              <a:rPr lang="vi-VN" dirty="0">
                <a:hlinkClick r:id="rId14" tooltip="Tổ chức Giáo dục, Khoa học và Văn hóa Liên Hợp Quốc"/>
              </a:rPr>
              <a:t>UNESCO</a:t>
            </a:r>
            <a:r>
              <a:rPr lang="vi-VN" dirty="0"/>
              <a:t> chọn là một trong các </a:t>
            </a:r>
            <a:r>
              <a:rPr lang="vi-VN" u="sng" dirty="0">
                <a:hlinkClick r:id="rId15"/>
              </a:rPr>
              <a:t>di sản thế </a:t>
            </a:r>
            <a:r>
              <a:rPr lang="vi-VN" u="sng" dirty="0" smtClean="0">
                <a:hlinkClick r:id="rId15"/>
              </a:rPr>
              <a:t>giới</a:t>
            </a:r>
            <a:endParaRPr lang="en-US" u="sng" dirty="0" smtClean="0"/>
          </a:p>
          <a:p>
            <a:r>
              <a:rPr lang="vi-VN" dirty="0"/>
              <a:t>Hiện nay, nơi đây đã được thủ tướng chính phủ Việt Nam đưa vào danh sách xếp hạng 23 </a:t>
            </a:r>
            <a:r>
              <a:rPr lang="vi-VN" u="sng" dirty="0">
                <a:hlinkClick r:id="rId16" tooltip="Di tích quốc gia đặc biệt (trang không tồn tại)"/>
              </a:rPr>
              <a:t>di tích quốc gia đặc biệt</a:t>
            </a:r>
            <a:r>
              <a:rPr lang="vi-VN" dirty="0"/>
              <a:t> quan trọng.</a:t>
            </a:r>
            <a:endParaRPr lang="en-US" dirty="0"/>
          </a:p>
        </p:txBody>
      </p:sp>
    </p:spTree>
    <p:extLst>
      <p:ext uri="{BB962C8B-B14F-4D97-AF65-F5344CB8AC3E}">
        <p14:creationId xmlns:p14="http://schemas.microsoft.com/office/powerpoint/2010/main" val="3060589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C39CCC-1777-0643-880D-86EB4F8E01C1}"/>
              </a:ext>
            </a:extLst>
          </p:cNvPr>
          <p:cNvSpPr txBox="1"/>
          <p:nvPr/>
        </p:nvSpPr>
        <p:spPr>
          <a:xfrm>
            <a:off x="1757661" y="1764102"/>
            <a:ext cx="8428891" cy="1212640"/>
          </a:xfrm>
          <a:prstGeom prst="rect">
            <a:avLst/>
          </a:prstGeom>
          <a:noFill/>
        </p:spPr>
        <p:txBody>
          <a:bodyPr wrap="square" rtlCol="0">
            <a:spAutoFit/>
          </a:bodyPr>
          <a:lstStyle/>
          <a:p>
            <a:pPr marL="63500" algn="ctr">
              <a:lnSpc>
                <a:spcPct val="130000"/>
              </a:lnSpc>
              <a:spcAft>
                <a:spcPts val="0"/>
              </a:spcAft>
            </a:pPr>
            <a:r>
              <a:rPr lang="en-US" sz="2800" b="1" dirty="0" err="1" smtClean="0">
                <a:latin typeface="Times New Roman"/>
                <a:ea typeface="Arial"/>
              </a:rPr>
              <a:t>Bài</a:t>
            </a:r>
            <a:r>
              <a:rPr lang="en-US" sz="2800" b="1" dirty="0" smtClean="0">
                <a:latin typeface="Times New Roman"/>
                <a:ea typeface="Arial"/>
              </a:rPr>
              <a:t> 13: GIAO </a:t>
            </a:r>
            <a:r>
              <a:rPr lang="en-US" sz="2800" b="1" dirty="0">
                <a:latin typeface="Times New Roman"/>
                <a:ea typeface="Arial"/>
              </a:rPr>
              <a:t>LƯU </a:t>
            </a:r>
            <a:r>
              <a:rPr lang="en-US" sz="2800" b="1" dirty="0" smtClean="0">
                <a:latin typeface="Times New Roman"/>
                <a:ea typeface="Arial"/>
              </a:rPr>
              <a:t>VĂN </a:t>
            </a:r>
            <a:r>
              <a:rPr lang="en-US" sz="2800" b="1" dirty="0">
                <a:latin typeface="Times New Roman"/>
                <a:ea typeface="Arial"/>
              </a:rPr>
              <a:t>HOÁ Ở ĐÔNG NAM Á</a:t>
            </a:r>
            <a:endParaRPr lang="en-US" sz="4400" b="1" dirty="0">
              <a:latin typeface="Arial"/>
              <a:ea typeface="Arial"/>
            </a:endParaRPr>
          </a:p>
          <a:p>
            <a:pPr marL="63500" indent="622300" algn="ctr">
              <a:lnSpc>
                <a:spcPct val="130000"/>
              </a:lnSpc>
              <a:spcAft>
                <a:spcPts val="0"/>
              </a:spcAft>
            </a:pPr>
            <a:r>
              <a:rPr lang="en-US" sz="2800" b="1" dirty="0">
                <a:latin typeface="Times New Roman"/>
                <a:ea typeface="Arial"/>
              </a:rPr>
              <a:t>TỪ </a:t>
            </a:r>
            <a:r>
              <a:rPr lang="en-US" sz="2800" b="1" dirty="0" smtClean="0">
                <a:latin typeface="Times New Roman"/>
                <a:ea typeface="Arial"/>
              </a:rPr>
              <a:t>ĐẦU </a:t>
            </a:r>
            <a:r>
              <a:rPr lang="en-US" sz="2800" b="1" dirty="0">
                <a:latin typeface="Times New Roman"/>
                <a:ea typeface="Arial"/>
              </a:rPr>
              <a:t>CÔNG NGUYÊN ĐẾN </a:t>
            </a:r>
            <a:r>
              <a:rPr lang="en-US" sz="2800" b="1" dirty="0" smtClean="0">
                <a:latin typeface="Times New Roman"/>
                <a:ea typeface="Arial"/>
              </a:rPr>
              <a:t>THẾ </a:t>
            </a:r>
            <a:r>
              <a:rPr lang="en-US" sz="2800" b="1" dirty="0">
                <a:latin typeface="Times New Roman"/>
                <a:ea typeface="Arial"/>
              </a:rPr>
              <a:t>KỈ X</a:t>
            </a:r>
            <a:endParaRPr lang="en-US" sz="4400" b="1" dirty="0">
              <a:effectLst/>
              <a:latin typeface="Arial"/>
              <a:ea typeface="Arial"/>
            </a:endParaRPr>
          </a:p>
        </p:txBody>
      </p:sp>
    </p:spTree>
    <p:extLst>
      <p:ext uri="{BB962C8B-B14F-4D97-AF65-F5344CB8AC3E}">
        <p14:creationId xmlns:p14="http://schemas.microsoft.com/office/powerpoint/2010/main" val="14457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53E44B-3F5C-F444-B48C-E2B8716E9E8C}"/>
              </a:ext>
            </a:extLst>
          </p:cNvPr>
          <p:cNvSpPr txBox="1"/>
          <p:nvPr/>
        </p:nvSpPr>
        <p:spPr>
          <a:xfrm>
            <a:off x="1116949" y="1095359"/>
            <a:ext cx="7053926" cy="523220"/>
          </a:xfrm>
          <a:prstGeom prst="rect">
            <a:avLst/>
          </a:prstGeom>
          <a:noFill/>
        </p:spPr>
        <p:txBody>
          <a:bodyPr wrap="square" rtlCol="0">
            <a:spAutoFit/>
          </a:bodyPr>
          <a:lstStyle/>
          <a:p>
            <a:r>
              <a:rPr lang="en-US" sz="2800" b="1" u="sng" dirty="0">
                <a:latin typeface="Times New Roman"/>
                <a:ea typeface="Times New Roman"/>
              </a:rPr>
              <a:t>3</a:t>
            </a:r>
            <a:r>
              <a:rPr lang="vi-VN" sz="2800" b="1" u="sng" dirty="0">
                <a:latin typeface="Times New Roman"/>
                <a:ea typeface="Times New Roman"/>
              </a:rPr>
              <a:t>. </a:t>
            </a:r>
            <a:r>
              <a:rPr lang="en-US" sz="2800" b="1" u="sng" dirty="0" err="1">
                <a:latin typeface="Times New Roman"/>
                <a:ea typeface="Calibri"/>
              </a:rPr>
              <a:t>Kiến</a:t>
            </a:r>
            <a:r>
              <a:rPr lang="en-US" sz="2800" b="1" u="sng" dirty="0">
                <a:latin typeface="Times New Roman"/>
                <a:ea typeface="Calibri"/>
              </a:rPr>
              <a:t> </a:t>
            </a:r>
            <a:r>
              <a:rPr lang="en-US" sz="2800" b="1" u="sng" dirty="0" err="1">
                <a:latin typeface="Times New Roman"/>
                <a:ea typeface="Calibri"/>
              </a:rPr>
              <a:t>trúc</a:t>
            </a:r>
            <a:r>
              <a:rPr lang="en-US" sz="2800" b="1" u="sng" dirty="0">
                <a:latin typeface="Times New Roman"/>
                <a:ea typeface="Calibri"/>
              </a:rPr>
              <a:t> - </a:t>
            </a:r>
            <a:r>
              <a:rPr lang="en-US" sz="2800" b="1" u="sng" dirty="0" err="1">
                <a:latin typeface="Times New Roman"/>
                <a:ea typeface="Calibri"/>
              </a:rPr>
              <a:t>Điêu</a:t>
            </a:r>
            <a:r>
              <a:rPr lang="en-US" sz="2800" b="1" u="sng" dirty="0">
                <a:latin typeface="Times New Roman"/>
                <a:ea typeface="Calibri"/>
              </a:rPr>
              <a:t> </a:t>
            </a:r>
            <a:r>
              <a:rPr lang="en-US" sz="2800" b="1" u="sng" dirty="0" err="1">
                <a:latin typeface="Times New Roman"/>
                <a:ea typeface="Calibri"/>
              </a:rPr>
              <a:t>khắc</a:t>
            </a:r>
            <a:endParaRPr lang="x-none" sz="2800" b="1" u="sng"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F2A21D-497D-3044-AAA8-46916FA407FC}"/>
              </a:ext>
            </a:extLst>
          </p:cNvPr>
          <p:cNvSpPr txBox="1"/>
          <p:nvPr/>
        </p:nvSpPr>
        <p:spPr>
          <a:xfrm>
            <a:off x="997680" y="1933118"/>
            <a:ext cx="10328124" cy="1212640"/>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H. Kiến trúc và điêu khắc Đông Nam Á từ đầu Công nguyên đến thế kỉ X có điểm gì nổi bật?</a:t>
            </a:r>
          </a:p>
        </p:txBody>
      </p:sp>
      <p:sp>
        <p:nvSpPr>
          <p:cNvPr id="4" name="TextBox 3">
            <a:extLst>
              <a:ext uri="{FF2B5EF4-FFF2-40B4-BE49-F238E27FC236}">
                <a16:creationId xmlns:a16="http://schemas.microsoft.com/office/drawing/2014/main" id="{73F2A21D-497D-3044-AAA8-46916FA407FC}"/>
              </a:ext>
            </a:extLst>
          </p:cNvPr>
          <p:cNvSpPr txBox="1"/>
          <p:nvPr/>
        </p:nvSpPr>
        <p:spPr>
          <a:xfrm>
            <a:off x="910215" y="1865598"/>
            <a:ext cx="10328124" cy="1156727"/>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en-US" sz="2800" dirty="0">
                <a:latin typeface="Times New Roman"/>
                <a:ea typeface="Arial"/>
              </a:rPr>
              <a:t>- </a:t>
            </a:r>
            <a:r>
              <a:rPr lang="en-US" sz="2800" dirty="0" err="1">
                <a:latin typeface="Times New Roman"/>
                <a:ea typeface="Calibri"/>
              </a:rPr>
              <a:t>Nghệ</a:t>
            </a:r>
            <a:r>
              <a:rPr lang="en-US" sz="2800" dirty="0">
                <a:latin typeface="Times New Roman"/>
                <a:ea typeface="Calibri"/>
              </a:rPr>
              <a:t> </a:t>
            </a:r>
            <a:r>
              <a:rPr lang="en-US" sz="2800" dirty="0" err="1">
                <a:latin typeface="Times New Roman"/>
                <a:ea typeface="Calibri"/>
              </a:rPr>
              <a:t>thuật</a:t>
            </a:r>
            <a:r>
              <a:rPr lang="en-US" sz="2800" dirty="0">
                <a:latin typeface="Times New Roman"/>
                <a:ea typeface="Calibri"/>
              </a:rPr>
              <a:t> </a:t>
            </a:r>
            <a:r>
              <a:rPr lang="en-US" sz="2800" dirty="0" err="1">
                <a:latin typeface="Times New Roman"/>
                <a:ea typeface="Calibri"/>
              </a:rPr>
              <a:t>kiến</a:t>
            </a:r>
            <a:r>
              <a:rPr lang="en-US" sz="2800" dirty="0">
                <a:latin typeface="Times New Roman"/>
                <a:ea typeface="Calibri"/>
              </a:rPr>
              <a:t> </a:t>
            </a:r>
            <a:r>
              <a:rPr lang="en-US" sz="2800" dirty="0" err="1">
                <a:latin typeface="Times New Roman"/>
                <a:ea typeface="Calibri"/>
              </a:rPr>
              <a:t>trúc</a:t>
            </a:r>
            <a:r>
              <a:rPr lang="en-US" sz="2800" dirty="0">
                <a:latin typeface="Times New Roman"/>
                <a:ea typeface="Calibri"/>
              </a:rPr>
              <a:t>, </a:t>
            </a:r>
            <a:r>
              <a:rPr lang="en-US" sz="2800" dirty="0" err="1">
                <a:latin typeface="Times New Roman"/>
                <a:ea typeface="Calibri"/>
              </a:rPr>
              <a:t>điêu</a:t>
            </a:r>
            <a:r>
              <a:rPr lang="en-US" sz="2800" dirty="0">
                <a:latin typeface="Times New Roman"/>
                <a:ea typeface="Calibri"/>
              </a:rPr>
              <a:t> </a:t>
            </a:r>
            <a:r>
              <a:rPr lang="en-US" sz="2800" dirty="0" err="1">
                <a:latin typeface="Times New Roman"/>
                <a:ea typeface="Calibri"/>
              </a:rPr>
              <a:t>khắc</a:t>
            </a:r>
            <a:r>
              <a:rPr lang="en-US" sz="2800" dirty="0">
                <a:latin typeface="Times New Roman"/>
                <a:ea typeface="Calibri"/>
              </a:rPr>
              <a:t> </a:t>
            </a:r>
            <a:r>
              <a:rPr lang="en-US" sz="2800" dirty="0" err="1">
                <a:latin typeface="Times New Roman"/>
                <a:ea typeface="Calibri"/>
              </a:rPr>
              <a:t>Đông</a:t>
            </a:r>
            <a:r>
              <a:rPr lang="en-US" sz="2800" dirty="0">
                <a:latin typeface="Times New Roman"/>
                <a:ea typeface="Calibri"/>
              </a:rPr>
              <a:t> Nam Á </a:t>
            </a:r>
            <a:r>
              <a:rPr lang="en-US" sz="2800" dirty="0" err="1">
                <a:latin typeface="Times New Roman"/>
                <a:ea typeface="Calibri"/>
              </a:rPr>
              <a:t>chịu</a:t>
            </a:r>
            <a:r>
              <a:rPr lang="en-US" sz="2800" dirty="0">
                <a:latin typeface="Times New Roman"/>
                <a:ea typeface="Calibri"/>
              </a:rPr>
              <a:t> </a:t>
            </a:r>
            <a:r>
              <a:rPr lang="en-US" sz="2800" dirty="0" err="1">
                <a:latin typeface="Times New Roman"/>
                <a:ea typeface="Calibri"/>
              </a:rPr>
              <a:t>ảnh</a:t>
            </a:r>
            <a:r>
              <a:rPr lang="en-US" sz="2800" dirty="0">
                <a:latin typeface="Times New Roman"/>
                <a:ea typeface="Calibri"/>
              </a:rPr>
              <a:t> </a:t>
            </a:r>
            <a:r>
              <a:rPr lang="en-US" sz="2800" dirty="0" err="1">
                <a:latin typeface="Times New Roman"/>
                <a:ea typeface="Calibri"/>
              </a:rPr>
              <a:t>hưởng</a:t>
            </a:r>
            <a:r>
              <a:rPr lang="en-US" sz="2800" dirty="0">
                <a:latin typeface="Times New Roman"/>
                <a:ea typeface="Calibri"/>
              </a:rPr>
              <a:t> </a:t>
            </a:r>
            <a:r>
              <a:rPr lang="en-US" sz="2800" dirty="0" err="1">
                <a:latin typeface="Times New Roman"/>
                <a:ea typeface="Calibri"/>
              </a:rPr>
              <a:t>đậm</a:t>
            </a:r>
            <a:r>
              <a:rPr lang="en-US" sz="2800" dirty="0">
                <a:latin typeface="Times New Roman"/>
                <a:ea typeface="Calibri"/>
              </a:rPr>
              <a:t> </a:t>
            </a:r>
            <a:r>
              <a:rPr lang="en-US" sz="2800" dirty="0" err="1">
                <a:latin typeface="Times New Roman"/>
                <a:ea typeface="Calibri"/>
              </a:rPr>
              <a:t>nét</a:t>
            </a:r>
            <a:r>
              <a:rPr lang="en-US" sz="2800" dirty="0">
                <a:latin typeface="Times New Roman"/>
                <a:ea typeface="Calibri"/>
              </a:rPr>
              <a:t> </a:t>
            </a:r>
            <a:r>
              <a:rPr lang="en-US" sz="2800" dirty="0" err="1">
                <a:latin typeface="Times New Roman"/>
                <a:ea typeface="Calibri"/>
              </a:rPr>
              <a:t>của</a:t>
            </a:r>
            <a:r>
              <a:rPr lang="en-US" sz="2800" dirty="0">
                <a:latin typeface="Times New Roman"/>
                <a:ea typeface="Calibri"/>
              </a:rPr>
              <a:t> </a:t>
            </a:r>
            <a:r>
              <a:rPr lang="en-US" sz="2800" dirty="0" err="1">
                <a:latin typeface="Times New Roman"/>
                <a:ea typeface="Calibri"/>
              </a:rPr>
              <a:t>các</a:t>
            </a:r>
            <a:r>
              <a:rPr lang="en-US" sz="2800" dirty="0">
                <a:latin typeface="Times New Roman"/>
                <a:ea typeface="Calibri"/>
              </a:rPr>
              <a:t> </a:t>
            </a:r>
            <a:r>
              <a:rPr lang="en-US" sz="2800" dirty="0" err="1">
                <a:latin typeface="Times New Roman"/>
                <a:ea typeface="Calibri"/>
              </a:rPr>
              <a:t>tôn</a:t>
            </a:r>
            <a:r>
              <a:rPr lang="en-US" sz="2800" dirty="0">
                <a:latin typeface="Times New Roman"/>
                <a:ea typeface="Calibri"/>
              </a:rPr>
              <a:t> </a:t>
            </a:r>
            <a:r>
              <a:rPr lang="en-US" sz="2800" dirty="0" err="1">
                <a:latin typeface="Times New Roman"/>
                <a:ea typeface="Calibri"/>
              </a:rPr>
              <a:t>giáo</a:t>
            </a:r>
            <a:r>
              <a:rPr lang="en-US" sz="2800" dirty="0">
                <a:latin typeface="Times New Roman"/>
                <a:ea typeface="Calibri"/>
              </a:rPr>
              <a:t> </a:t>
            </a:r>
            <a:r>
              <a:rPr lang="en-US" sz="2800" dirty="0" err="1">
                <a:latin typeface="Times New Roman"/>
                <a:ea typeface="Calibri"/>
              </a:rPr>
              <a:t>như</a:t>
            </a:r>
            <a:r>
              <a:rPr lang="en-US" sz="2800" dirty="0">
                <a:latin typeface="Times New Roman"/>
                <a:ea typeface="Calibri"/>
              </a:rPr>
              <a:t> </a:t>
            </a:r>
            <a:r>
              <a:rPr lang="en-US" sz="2800" dirty="0" err="1">
                <a:latin typeface="Times New Roman"/>
                <a:ea typeface="Calibri"/>
              </a:rPr>
              <a:t>Ấn</a:t>
            </a:r>
            <a:r>
              <a:rPr lang="en-US" sz="2800" dirty="0">
                <a:latin typeface="Times New Roman"/>
                <a:ea typeface="Calibri"/>
              </a:rPr>
              <a:t> </a:t>
            </a:r>
            <a:r>
              <a:rPr lang="en-US" sz="2800" dirty="0" err="1">
                <a:latin typeface="Times New Roman"/>
                <a:ea typeface="Calibri"/>
              </a:rPr>
              <a:t>Độ</a:t>
            </a:r>
            <a:r>
              <a:rPr lang="en-US" sz="2800" dirty="0">
                <a:latin typeface="Times New Roman"/>
                <a:ea typeface="Calibri"/>
              </a:rPr>
              <a:t> </a:t>
            </a:r>
            <a:r>
              <a:rPr lang="en-US" sz="2800" dirty="0" err="1">
                <a:latin typeface="Times New Roman"/>
                <a:ea typeface="Calibri"/>
              </a:rPr>
              <a:t>giáo</a:t>
            </a:r>
            <a:r>
              <a:rPr lang="en-US" sz="2800" dirty="0">
                <a:latin typeface="Times New Roman"/>
                <a:ea typeface="Calibri"/>
              </a:rPr>
              <a:t>, </a:t>
            </a:r>
            <a:r>
              <a:rPr lang="en-US" sz="2800" dirty="0" err="1">
                <a:latin typeface="Times New Roman"/>
                <a:ea typeface="Calibri"/>
              </a:rPr>
              <a:t>Phật</a:t>
            </a:r>
            <a:r>
              <a:rPr lang="en-US" sz="2800" dirty="0">
                <a:latin typeface="Times New Roman"/>
                <a:ea typeface="Calibri"/>
              </a:rPr>
              <a:t> </a:t>
            </a:r>
            <a:r>
              <a:rPr lang="en-US" sz="2800" dirty="0" err="1">
                <a:latin typeface="Times New Roman"/>
                <a:ea typeface="Calibri"/>
              </a:rPr>
              <a:t>giáo</a:t>
            </a:r>
            <a:endParaRPr lang="nl-NL" sz="2800" b="1" dirty="0" smtClean="0">
              <a:latin typeface="Times New Roman"/>
              <a:ea typeface="Times New Roman"/>
              <a:cs typeface="Times New Roman"/>
            </a:endParaRPr>
          </a:p>
        </p:txBody>
      </p:sp>
    </p:spTree>
    <p:extLst>
      <p:ext uri="{BB962C8B-B14F-4D97-AF65-F5344CB8AC3E}">
        <p14:creationId xmlns:p14="http://schemas.microsoft.com/office/powerpoint/2010/main" val="35318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393" y="1088966"/>
            <a:ext cx="8645236" cy="2246769"/>
          </a:xfrm>
          <a:prstGeom prst="rect">
            <a:avLst/>
          </a:prstGeom>
        </p:spPr>
        <p:txBody>
          <a:bodyPr wrap="square">
            <a:spAutoFit/>
          </a:bodyPr>
          <a:lstStyle/>
          <a:p>
            <a:pPr algn="just"/>
            <a:r>
              <a:rPr lang="vi-VN" sz="2800" b="1" dirty="0">
                <a:solidFill>
                  <a:srgbClr val="000000"/>
                </a:solidFill>
                <a:latin typeface="+mj-lt"/>
              </a:rPr>
              <a:t>Câu 1.</a:t>
            </a:r>
            <a:r>
              <a:rPr lang="vi-VN" sz="2800" dirty="0">
                <a:solidFill>
                  <a:srgbClr val="000000"/>
                </a:solidFill>
                <a:latin typeface="+mj-lt"/>
              </a:rPr>
              <a:t> Nội dung nào dưới đây </a:t>
            </a:r>
            <a:r>
              <a:rPr lang="vi-VN" sz="2800" b="1" dirty="0">
                <a:solidFill>
                  <a:srgbClr val="000000"/>
                </a:solidFill>
                <a:latin typeface="+mj-lt"/>
              </a:rPr>
              <a:t>không </a:t>
            </a:r>
            <a:r>
              <a:rPr lang="vi-VN" sz="2800" dirty="0">
                <a:solidFill>
                  <a:srgbClr val="000000"/>
                </a:solidFill>
                <a:latin typeface="+mj-lt"/>
              </a:rPr>
              <a:t>phải là tín ngưỡng bản địa của cư dân Đông Nam Á</a:t>
            </a:r>
            <a:r>
              <a:rPr lang="vi-VN" sz="2800" dirty="0" smtClean="0">
                <a:solidFill>
                  <a:srgbClr val="000000"/>
                </a:solidFill>
                <a:latin typeface="+mj-lt"/>
              </a:rPr>
              <a:t>?</a:t>
            </a:r>
            <a:endParaRPr lang="en-US" sz="2800" dirty="0" smtClean="0">
              <a:solidFill>
                <a:srgbClr val="000000"/>
              </a:solidFill>
              <a:latin typeface="+mj-lt"/>
            </a:endParaRPr>
          </a:p>
          <a:p>
            <a:pPr algn="just"/>
            <a:endParaRPr lang="vi-VN" sz="2800" dirty="0">
              <a:solidFill>
                <a:srgbClr val="000000"/>
              </a:solidFill>
              <a:latin typeface="+mj-lt"/>
            </a:endParaRPr>
          </a:p>
          <a:p>
            <a:pPr algn="just"/>
            <a:r>
              <a:rPr lang="vi-VN" sz="2800" dirty="0">
                <a:solidFill>
                  <a:srgbClr val="000000"/>
                </a:solidFill>
                <a:latin typeface="+mj-lt"/>
              </a:rPr>
              <a:t>A. Tín ngưỡng phồn </a:t>
            </a:r>
            <a:r>
              <a:rPr lang="vi-VN" sz="2800" dirty="0" smtClean="0">
                <a:solidFill>
                  <a:srgbClr val="000000"/>
                </a:solidFill>
                <a:latin typeface="+mj-lt"/>
              </a:rPr>
              <a:t>thực.</a:t>
            </a:r>
            <a:r>
              <a:rPr lang="en-US" sz="2800" dirty="0" smtClean="0">
                <a:solidFill>
                  <a:srgbClr val="000000"/>
                </a:solidFill>
                <a:latin typeface="+mj-lt"/>
              </a:rPr>
              <a:t>             </a:t>
            </a:r>
            <a:r>
              <a:rPr lang="vi-VN" sz="2800" dirty="0" smtClean="0">
                <a:solidFill>
                  <a:srgbClr val="000000"/>
                </a:solidFill>
                <a:latin typeface="+mj-lt"/>
              </a:rPr>
              <a:t>B</a:t>
            </a:r>
            <a:r>
              <a:rPr lang="vi-VN" sz="2800" dirty="0">
                <a:solidFill>
                  <a:srgbClr val="000000"/>
                </a:solidFill>
                <a:latin typeface="+mj-lt"/>
              </a:rPr>
              <a:t>. Thờ phụng Chúa Trời.</a:t>
            </a:r>
          </a:p>
          <a:p>
            <a:pPr algn="just"/>
            <a:r>
              <a:rPr lang="vi-VN" sz="2800" dirty="0">
                <a:solidFill>
                  <a:srgbClr val="000000"/>
                </a:solidFill>
                <a:latin typeface="+mj-lt"/>
              </a:rPr>
              <a:t>C. Tục thờ cúng tổ </a:t>
            </a:r>
            <a:r>
              <a:rPr lang="vi-VN" sz="2800" dirty="0" smtClean="0">
                <a:solidFill>
                  <a:srgbClr val="000000"/>
                </a:solidFill>
                <a:latin typeface="+mj-lt"/>
              </a:rPr>
              <a:t>tiên.</a:t>
            </a:r>
            <a:r>
              <a:rPr lang="en-US" sz="2800" dirty="0" smtClean="0">
                <a:solidFill>
                  <a:srgbClr val="000000"/>
                </a:solidFill>
                <a:latin typeface="+mj-lt"/>
              </a:rPr>
              <a:t>                 </a:t>
            </a:r>
            <a:r>
              <a:rPr lang="vi-VN" sz="2800" dirty="0" smtClean="0">
                <a:solidFill>
                  <a:srgbClr val="000000"/>
                </a:solidFill>
                <a:latin typeface="+mj-lt"/>
              </a:rPr>
              <a:t>D</a:t>
            </a:r>
            <a:r>
              <a:rPr lang="vi-VN" sz="2800" dirty="0">
                <a:solidFill>
                  <a:srgbClr val="000000"/>
                </a:solidFill>
                <a:latin typeface="+mj-lt"/>
              </a:rPr>
              <a:t>. Tục cầu mưa.</a:t>
            </a:r>
            <a:endParaRPr lang="vi-VN" sz="2800" b="0" i="0" dirty="0">
              <a:solidFill>
                <a:srgbClr val="000000"/>
              </a:solidFill>
              <a:effectLst/>
              <a:latin typeface="+mj-lt"/>
            </a:endParaRPr>
          </a:p>
        </p:txBody>
      </p:sp>
      <p:sp>
        <p:nvSpPr>
          <p:cNvPr id="3" name="Rectangle 2"/>
          <p:cNvSpPr/>
          <p:nvPr/>
        </p:nvSpPr>
        <p:spPr>
          <a:xfrm>
            <a:off x="648393" y="3607555"/>
            <a:ext cx="10523912" cy="1815882"/>
          </a:xfrm>
          <a:prstGeom prst="rect">
            <a:avLst/>
          </a:prstGeom>
        </p:spPr>
        <p:txBody>
          <a:bodyPr wrap="square">
            <a:spAutoFit/>
          </a:bodyPr>
          <a:lstStyle/>
          <a:p>
            <a:pPr algn="just"/>
            <a:r>
              <a:rPr lang="vi-VN" sz="2800" b="1" dirty="0">
                <a:solidFill>
                  <a:srgbClr val="000000"/>
                </a:solidFill>
                <a:latin typeface="+mj-lt"/>
              </a:rPr>
              <a:t>Câu </a:t>
            </a:r>
            <a:r>
              <a:rPr lang="en-US" sz="2800" b="1" dirty="0" smtClean="0">
                <a:solidFill>
                  <a:srgbClr val="000000"/>
                </a:solidFill>
                <a:latin typeface="Times New Roman" panose="02020603050405020304" pitchFamily="18" charset="0"/>
                <a:cs typeface="Times New Roman" panose="02020603050405020304" pitchFamily="18" charset="0"/>
              </a:rPr>
              <a:t>2</a:t>
            </a:r>
            <a:r>
              <a:rPr lang="vi-VN" sz="2800" b="1" dirty="0" smtClean="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mj-lt"/>
              </a:rPr>
              <a:t> Chữ Khơ-me cổ được sáng tạo ra dựa trên cơ sở của hệ chữ viết nào dưới đây</a:t>
            </a:r>
            <a:r>
              <a:rPr lang="vi-VN" sz="2800" dirty="0" smtClean="0">
                <a:solidFill>
                  <a:srgbClr val="000000"/>
                </a:solidFill>
                <a:latin typeface="+mj-lt"/>
              </a:rPr>
              <a:t>?</a:t>
            </a:r>
            <a:endParaRPr lang="en-US" sz="2800" dirty="0" smtClean="0">
              <a:solidFill>
                <a:srgbClr val="000000"/>
              </a:solidFill>
              <a:latin typeface="+mj-lt"/>
            </a:endParaRPr>
          </a:p>
          <a:p>
            <a:pPr algn="just"/>
            <a:endParaRPr lang="vi-VN" sz="2800" dirty="0">
              <a:solidFill>
                <a:srgbClr val="000000"/>
              </a:solidFill>
              <a:latin typeface="+mj-lt"/>
            </a:endParaRPr>
          </a:p>
          <a:p>
            <a:pPr algn="just"/>
            <a:r>
              <a:rPr lang="vi-VN" sz="2800" dirty="0">
                <a:solidFill>
                  <a:srgbClr val="000000"/>
                </a:solidFill>
                <a:latin typeface="+mj-lt"/>
              </a:rPr>
              <a:t>A. Chữ </a:t>
            </a:r>
            <a:r>
              <a:rPr lang="vi-VN" sz="2800" dirty="0" smtClean="0">
                <a:solidFill>
                  <a:srgbClr val="000000"/>
                </a:solidFill>
                <a:latin typeface="+mj-lt"/>
              </a:rPr>
              <a:t>Phạn.</a:t>
            </a:r>
            <a:r>
              <a:rPr lang="en-US" sz="2800" dirty="0" smtClean="0">
                <a:solidFill>
                  <a:srgbClr val="000000"/>
                </a:solidFill>
                <a:latin typeface="+mj-lt"/>
              </a:rPr>
              <a:t>         </a:t>
            </a:r>
            <a:r>
              <a:rPr lang="vi-VN" sz="2800" dirty="0" smtClean="0">
                <a:solidFill>
                  <a:srgbClr val="000000"/>
                </a:solidFill>
                <a:latin typeface="+mj-lt"/>
              </a:rPr>
              <a:t>B</a:t>
            </a:r>
            <a:r>
              <a:rPr lang="vi-VN" sz="2800" dirty="0">
                <a:solidFill>
                  <a:srgbClr val="000000"/>
                </a:solidFill>
                <a:latin typeface="+mj-lt"/>
              </a:rPr>
              <a:t>. Chữ </a:t>
            </a:r>
            <a:r>
              <a:rPr lang="vi-VN" sz="2800" dirty="0" smtClean="0">
                <a:solidFill>
                  <a:srgbClr val="000000"/>
                </a:solidFill>
                <a:latin typeface="+mj-lt"/>
              </a:rPr>
              <a:t>Pa-li.</a:t>
            </a:r>
            <a:r>
              <a:rPr lang="en-US" sz="2800" dirty="0" smtClean="0">
                <a:solidFill>
                  <a:srgbClr val="000000"/>
                </a:solidFill>
                <a:latin typeface="+mj-lt"/>
              </a:rPr>
              <a:t>       </a:t>
            </a:r>
            <a:r>
              <a:rPr lang="vi-VN" sz="2800" dirty="0" smtClean="0">
                <a:solidFill>
                  <a:srgbClr val="000000"/>
                </a:solidFill>
                <a:latin typeface="+mj-lt"/>
              </a:rPr>
              <a:t>C</a:t>
            </a:r>
            <a:r>
              <a:rPr lang="vi-VN" sz="2800" dirty="0">
                <a:solidFill>
                  <a:srgbClr val="000000"/>
                </a:solidFill>
                <a:latin typeface="+mj-lt"/>
              </a:rPr>
              <a:t>. Chữ </a:t>
            </a:r>
            <a:r>
              <a:rPr lang="vi-VN" sz="2800" dirty="0" smtClean="0">
                <a:solidFill>
                  <a:srgbClr val="000000"/>
                </a:solidFill>
                <a:latin typeface="+mj-lt"/>
              </a:rPr>
              <a:t>La-tinh.</a:t>
            </a:r>
            <a:r>
              <a:rPr lang="en-US" sz="2800" dirty="0" smtClean="0">
                <a:solidFill>
                  <a:srgbClr val="000000"/>
                </a:solidFill>
                <a:latin typeface="+mj-lt"/>
              </a:rPr>
              <a:t>         </a:t>
            </a:r>
            <a:r>
              <a:rPr lang="vi-VN" sz="2800" dirty="0" smtClean="0">
                <a:solidFill>
                  <a:srgbClr val="000000"/>
                </a:solidFill>
                <a:latin typeface="+mj-lt"/>
              </a:rPr>
              <a:t>D</a:t>
            </a:r>
            <a:r>
              <a:rPr lang="vi-VN" sz="2800" dirty="0">
                <a:solidFill>
                  <a:srgbClr val="000000"/>
                </a:solidFill>
                <a:latin typeface="+mj-lt"/>
              </a:rPr>
              <a:t>. Chữ Hán.</a:t>
            </a:r>
            <a:endParaRPr lang="vi-VN" sz="2800" b="0" i="0" dirty="0">
              <a:solidFill>
                <a:srgbClr val="000000"/>
              </a:solidFill>
              <a:effectLst/>
              <a:latin typeface="+mj-lt"/>
            </a:endParaRPr>
          </a:p>
        </p:txBody>
      </p:sp>
    </p:spTree>
    <p:extLst>
      <p:ext uri="{BB962C8B-B14F-4D97-AF65-F5344CB8AC3E}">
        <p14:creationId xmlns:p14="http://schemas.microsoft.com/office/powerpoint/2010/main" val="951269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 y="789709"/>
            <a:ext cx="10133215" cy="1815882"/>
          </a:xfrm>
          <a:prstGeom prst="rect">
            <a:avLst/>
          </a:prstGeom>
        </p:spPr>
        <p:txBody>
          <a:bodyPr wrap="square">
            <a:spAutoFit/>
          </a:bodyPr>
          <a:lstStyle/>
          <a:p>
            <a:pPr algn="just"/>
            <a:r>
              <a:rPr lang="vi-VN" sz="2800" b="1" dirty="0">
                <a:solidFill>
                  <a:srgbClr val="000000"/>
                </a:solidFill>
                <a:latin typeface="+mj-lt"/>
              </a:rPr>
              <a:t>Câu </a:t>
            </a:r>
            <a:r>
              <a:rPr lang="en-US" sz="2800" b="1" dirty="0" smtClean="0">
                <a:solidFill>
                  <a:srgbClr val="000000"/>
                </a:solidFill>
                <a:latin typeface="Times New Roman" panose="02020603050405020304" pitchFamily="18" charset="0"/>
                <a:cs typeface="Times New Roman" panose="02020603050405020304" pitchFamily="18" charset="0"/>
              </a:rPr>
              <a:t>3</a:t>
            </a:r>
            <a:r>
              <a:rPr lang="vi-VN" sz="2800" b="1" dirty="0" smtClean="0">
                <a:solidFill>
                  <a:srgbClr val="000000"/>
                </a:solidFill>
                <a:latin typeface="+mj-lt"/>
              </a:rPr>
              <a:t>.</a:t>
            </a:r>
            <a:r>
              <a:rPr lang="vi-VN" sz="2800" dirty="0">
                <a:solidFill>
                  <a:srgbClr val="000000"/>
                </a:solidFill>
                <a:latin typeface="+mj-lt"/>
              </a:rPr>
              <a:t> Trong những thế kỉ đầu Công nguyên, người Việt đã kế thừa hệ thống chữ viết nào dưới đây</a:t>
            </a:r>
            <a:r>
              <a:rPr lang="vi-VN" sz="2800" dirty="0" smtClean="0">
                <a:solidFill>
                  <a:srgbClr val="000000"/>
                </a:solidFill>
                <a:latin typeface="+mj-lt"/>
              </a:rPr>
              <a:t>?</a:t>
            </a:r>
            <a:endParaRPr lang="en-US" sz="2800" dirty="0" smtClean="0">
              <a:solidFill>
                <a:srgbClr val="000000"/>
              </a:solidFill>
              <a:latin typeface="+mj-lt"/>
            </a:endParaRPr>
          </a:p>
          <a:p>
            <a:pPr algn="just"/>
            <a:endParaRPr lang="vi-VN" sz="2800" dirty="0">
              <a:solidFill>
                <a:srgbClr val="000000"/>
              </a:solidFill>
              <a:latin typeface="+mj-lt"/>
            </a:endParaRPr>
          </a:p>
          <a:p>
            <a:pPr algn="just"/>
            <a:r>
              <a:rPr lang="vi-VN" sz="2800" dirty="0">
                <a:solidFill>
                  <a:srgbClr val="000000"/>
                </a:solidFill>
                <a:latin typeface="+mj-lt"/>
              </a:rPr>
              <a:t>A. Chữ </a:t>
            </a:r>
            <a:r>
              <a:rPr lang="vi-VN" sz="2800" dirty="0" smtClean="0">
                <a:solidFill>
                  <a:srgbClr val="000000"/>
                </a:solidFill>
                <a:latin typeface="+mj-lt"/>
              </a:rPr>
              <a:t>Phạn.</a:t>
            </a:r>
            <a:r>
              <a:rPr lang="en-US" sz="2800" dirty="0" smtClean="0">
                <a:solidFill>
                  <a:srgbClr val="000000"/>
                </a:solidFill>
                <a:latin typeface="+mj-lt"/>
              </a:rPr>
              <a:t>        </a:t>
            </a:r>
            <a:r>
              <a:rPr lang="vi-VN" sz="2800" dirty="0" smtClean="0">
                <a:solidFill>
                  <a:srgbClr val="000000"/>
                </a:solidFill>
                <a:latin typeface="+mj-lt"/>
              </a:rPr>
              <a:t>B</a:t>
            </a:r>
            <a:r>
              <a:rPr lang="vi-VN" sz="2800" dirty="0">
                <a:solidFill>
                  <a:srgbClr val="000000"/>
                </a:solidFill>
                <a:latin typeface="+mj-lt"/>
              </a:rPr>
              <a:t>. Chữ </a:t>
            </a:r>
            <a:r>
              <a:rPr lang="vi-VN" sz="2800" dirty="0" smtClean="0">
                <a:solidFill>
                  <a:srgbClr val="000000"/>
                </a:solidFill>
                <a:latin typeface="+mj-lt"/>
              </a:rPr>
              <a:t>Pa-li.</a:t>
            </a:r>
            <a:r>
              <a:rPr lang="en-US" sz="2800" dirty="0" smtClean="0">
                <a:solidFill>
                  <a:srgbClr val="000000"/>
                </a:solidFill>
                <a:latin typeface="+mj-lt"/>
              </a:rPr>
              <a:t>        </a:t>
            </a:r>
            <a:r>
              <a:rPr lang="vi-VN" sz="2800" dirty="0" smtClean="0">
                <a:solidFill>
                  <a:srgbClr val="000000"/>
                </a:solidFill>
                <a:latin typeface="+mj-lt"/>
              </a:rPr>
              <a:t>C</a:t>
            </a:r>
            <a:r>
              <a:rPr lang="vi-VN" sz="2800" dirty="0">
                <a:solidFill>
                  <a:srgbClr val="000000"/>
                </a:solidFill>
                <a:latin typeface="+mj-lt"/>
              </a:rPr>
              <a:t>. Chữ </a:t>
            </a:r>
            <a:r>
              <a:rPr lang="vi-VN" sz="2800" dirty="0" smtClean="0">
                <a:solidFill>
                  <a:srgbClr val="000000"/>
                </a:solidFill>
                <a:latin typeface="+mj-lt"/>
              </a:rPr>
              <a:t>La-tinh.</a:t>
            </a:r>
            <a:r>
              <a:rPr lang="en-US" sz="2800" dirty="0" smtClean="0">
                <a:solidFill>
                  <a:srgbClr val="000000"/>
                </a:solidFill>
                <a:latin typeface="+mj-lt"/>
              </a:rPr>
              <a:t>        </a:t>
            </a:r>
            <a:r>
              <a:rPr lang="vi-VN" sz="2800" dirty="0" smtClean="0">
                <a:solidFill>
                  <a:srgbClr val="000000"/>
                </a:solidFill>
                <a:latin typeface="+mj-lt"/>
              </a:rPr>
              <a:t>D</a:t>
            </a:r>
            <a:r>
              <a:rPr lang="vi-VN" sz="2800" dirty="0">
                <a:solidFill>
                  <a:srgbClr val="000000"/>
                </a:solidFill>
                <a:latin typeface="+mj-lt"/>
              </a:rPr>
              <a:t>. Chữ Hán.</a:t>
            </a:r>
            <a:endParaRPr lang="vi-VN" sz="2800" b="0" i="0" dirty="0">
              <a:solidFill>
                <a:srgbClr val="000000"/>
              </a:solidFill>
              <a:effectLst/>
              <a:latin typeface="+mj-lt"/>
            </a:endParaRPr>
          </a:p>
        </p:txBody>
      </p:sp>
      <p:sp>
        <p:nvSpPr>
          <p:cNvPr id="3" name="Rectangle 2"/>
          <p:cNvSpPr/>
          <p:nvPr/>
        </p:nvSpPr>
        <p:spPr>
          <a:xfrm>
            <a:off x="745373" y="3033976"/>
            <a:ext cx="10418619" cy="2246769"/>
          </a:xfrm>
          <a:prstGeom prst="rect">
            <a:avLst/>
          </a:prstGeom>
        </p:spPr>
        <p:txBody>
          <a:bodyPr wrap="square">
            <a:spAutoFit/>
          </a:bodyPr>
          <a:lstStyle/>
          <a:p>
            <a:pPr algn="just"/>
            <a:r>
              <a:rPr lang="vi-VN" sz="2800" b="1" dirty="0">
                <a:solidFill>
                  <a:srgbClr val="000000"/>
                </a:solidFill>
                <a:latin typeface="+mj-lt"/>
              </a:rPr>
              <a:t>Câu </a:t>
            </a:r>
            <a:r>
              <a:rPr lang="en-US" sz="2800" b="1" dirty="0" smtClean="0">
                <a:solidFill>
                  <a:srgbClr val="000000"/>
                </a:solidFill>
                <a:latin typeface="Times New Roman" panose="02020603050405020304" pitchFamily="18" charset="0"/>
                <a:cs typeface="Times New Roman" panose="02020603050405020304" pitchFamily="18" charset="0"/>
              </a:rPr>
              <a:t>4</a:t>
            </a:r>
            <a:r>
              <a:rPr lang="vi-VN" sz="2800" b="1" dirty="0" smtClean="0">
                <a:solidFill>
                  <a:srgbClr val="000000"/>
                </a:solidFill>
                <a:latin typeface="+mj-lt"/>
              </a:rPr>
              <a:t>.</a:t>
            </a:r>
            <a:r>
              <a:rPr lang="vi-VN" sz="2800" dirty="0">
                <a:solidFill>
                  <a:srgbClr val="000000"/>
                </a:solidFill>
                <a:latin typeface="+mj-lt"/>
              </a:rPr>
              <a:t> Nghệ thuật kiến trúc và điêu khắc Đông Nam Á đều chịu ảnh hưởng đậm nét của các tôn giáo, </a:t>
            </a:r>
            <a:r>
              <a:rPr lang="vi-VN" sz="2800" dirty="0" smtClean="0">
                <a:solidFill>
                  <a:srgbClr val="000000"/>
                </a:solidFill>
                <a:latin typeface="+mj-lt"/>
              </a:rPr>
              <a:t>như</a:t>
            </a:r>
            <a:endParaRPr lang="en-US" sz="2800" dirty="0" smtClean="0">
              <a:solidFill>
                <a:srgbClr val="000000"/>
              </a:solidFill>
              <a:latin typeface="+mj-lt"/>
            </a:endParaRPr>
          </a:p>
          <a:p>
            <a:pPr algn="just"/>
            <a:endParaRPr lang="vi-VN" sz="2800" dirty="0">
              <a:solidFill>
                <a:srgbClr val="000000"/>
              </a:solidFill>
              <a:latin typeface="+mj-lt"/>
            </a:endParaRPr>
          </a:p>
          <a:p>
            <a:pPr algn="just"/>
            <a:r>
              <a:rPr lang="vi-VN" sz="2800" dirty="0">
                <a:solidFill>
                  <a:srgbClr val="000000"/>
                </a:solidFill>
                <a:latin typeface="+mj-lt"/>
              </a:rPr>
              <a:t>A. Ấn Độ giáo, Phật </a:t>
            </a:r>
            <a:r>
              <a:rPr lang="vi-VN" sz="2800" dirty="0" smtClean="0">
                <a:solidFill>
                  <a:srgbClr val="000000"/>
                </a:solidFill>
                <a:latin typeface="+mj-lt"/>
              </a:rPr>
              <a:t>giáo.</a:t>
            </a:r>
            <a:r>
              <a:rPr lang="en-US" sz="2800" dirty="0" smtClean="0">
                <a:solidFill>
                  <a:srgbClr val="000000"/>
                </a:solidFill>
                <a:latin typeface="+mj-lt"/>
              </a:rPr>
              <a:t>              </a:t>
            </a:r>
            <a:r>
              <a:rPr lang="vi-VN" sz="2800" dirty="0" smtClean="0">
                <a:solidFill>
                  <a:srgbClr val="000000"/>
                </a:solidFill>
                <a:latin typeface="+mj-lt"/>
              </a:rPr>
              <a:t>B</a:t>
            </a:r>
            <a:r>
              <a:rPr lang="vi-VN" sz="2800" dirty="0">
                <a:solidFill>
                  <a:srgbClr val="000000"/>
                </a:solidFill>
                <a:latin typeface="+mj-lt"/>
              </a:rPr>
              <a:t>. Thiên Chúa giáo, Hồi giáo.</a:t>
            </a:r>
          </a:p>
          <a:p>
            <a:pPr algn="just"/>
            <a:r>
              <a:rPr lang="vi-VN" sz="2800" dirty="0">
                <a:solidFill>
                  <a:srgbClr val="000000"/>
                </a:solidFill>
                <a:latin typeface="+mj-lt"/>
              </a:rPr>
              <a:t>C. Đạo giáo, Nho </a:t>
            </a:r>
            <a:r>
              <a:rPr lang="vi-VN" sz="2800" dirty="0" smtClean="0">
                <a:solidFill>
                  <a:srgbClr val="000000"/>
                </a:solidFill>
                <a:latin typeface="+mj-lt"/>
              </a:rPr>
              <a:t>giáo.</a:t>
            </a:r>
            <a:r>
              <a:rPr lang="en-US" sz="2800" dirty="0" smtClean="0">
                <a:solidFill>
                  <a:srgbClr val="000000"/>
                </a:solidFill>
                <a:latin typeface="+mj-lt"/>
              </a:rPr>
              <a:t>                   </a:t>
            </a:r>
            <a:r>
              <a:rPr lang="vi-VN" sz="2800" dirty="0" smtClean="0">
                <a:solidFill>
                  <a:srgbClr val="000000"/>
                </a:solidFill>
                <a:latin typeface="+mj-lt"/>
              </a:rPr>
              <a:t>D</a:t>
            </a:r>
            <a:r>
              <a:rPr lang="vi-VN" sz="2800" dirty="0">
                <a:solidFill>
                  <a:srgbClr val="000000"/>
                </a:solidFill>
                <a:latin typeface="+mj-lt"/>
              </a:rPr>
              <a:t>. Nho giáo, Hin-đu giáo.</a:t>
            </a:r>
            <a:endParaRPr lang="vi-VN" sz="2800" b="0" i="0" dirty="0">
              <a:solidFill>
                <a:srgbClr val="000000"/>
              </a:solidFill>
              <a:effectLst/>
              <a:latin typeface="+mj-lt"/>
            </a:endParaRPr>
          </a:p>
        </p:txBody>
      </p:sp>
    </p:spTree>
    <p:extLst>
      <p:ext uri="{BB962C8B-B14F-4D97-AF65-F5344CB8AC3E}">
        <p14:creationId xmlns:p14="http://schemas.microsoft.com/office/powerpoint/2010/main" val="1080860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894" y="947651"/>
            <a:ext cx="9443258" cy="1815882"/>
          </a:xfrm>
          <a:prstGeom prst="rect">
            <a:avLst/>
          </a:prstGeom>
        </p:spPr>
        <p:txBody>
          <a:bodyPr wrap="square">
            <a:spAutoFit/>
          </a:bodyPr>
          <a:lstStyle/>
          <a:p>
            <a:pPr algn="just"/>
            <a:r>
              <a:rPr lang="vi-VN" sz="2800" b="1" dirty="0">
                <a:solidFill>
                  <a:srgbClr val="000000"/>
                </a:solidFill>
                <a:latin typeface="+mj-lt"/>
              </a:rPr>
              <a:t>Câu </a:t>
            </a:r>
            <a:r>
              <a:rPr lang="en-US" sz="2800" b="1" dirty="0" smtClean="0">
                <a:solidFill>
                  <a:srgbClr val="000000"/>
                </a:solidFill>
                <a:latin typeface="Times New Roman" panose="02020603050405020304" pitchFamily="18" charset="0"/>
                <a:cs typeface="Times New Roman" panose="02020603050405020304" pitchFamily="18" charset="0"/>
              </a:rPr>
              <a:t>5</a:t>
            </a:r>
            <a:r>
              <a:rPr lang="vi-VN" sz="2800" b="1" dirty="0" smtClean="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mj-lt"/>
              </a:rPr>
              <a:t> Quần thể tháp Chăm ở Mỹ Sơn (Quảng Nam, Việt Nam) chịu ảnh hưởng từ nghệ thuật tạo hình của tôn giáo nào?</a:t>
            </a:r>
          </a:p>
          <a:p>
            <a:pPr marL="514350" indent="-514350" algn="just">
              <a:buAutoNum type="alphaUcPeriod"/>
            </a:pPr>
            <a:r>
              <a:rPr lang="vi-VN" sz="2800" dirty="0" smtClean="0">
                <a:solidFill>
                  <a:srgbClr val="000000"/>
                </a:solidFill>
                <a:latin typeface="+mj-lt"/>
              </a:rPr>
              <a:t>Thiên </a:t>
            </a:r>
            <a:r>
              <a:rPr lang="vi-VN" sz="2800" dirty="0">
                <a:solidFill>
                  <a:srgbClr val="000000"/>
                </a:solidFill>
                <a:latin typeface="+mj-lt"/>
              </a:rPr>
              <a:t>Chúa </a:t>
            </a:r>
            <a:r>
              <a:rPr lang="vi-VN" sz="2800" dirty="0" smtClean="0">
                <a:solidFill>
                  <a:srgbClr val="000000"/>
                </a:solidFill>
                <a:latin typeface="+mj-lt"/>
              </a:rPr>
              <a:t>giáo.</a:t>
            </a:r>
            <a:r>
              <a:rPr lang="en-US" sz="2800" dirty="0" smtClean="0">
                <a:solidFill>
                  <a:srgbClr val="000000"/>
                </a:solidFill>
                <a:latin typeface="+mj-lt"/>
              </a:rPr>
              <a:t>         </a:t>
            </a:r>
            <a:r>
              <a:rPr lang="vi-VN" sz="2800" dirty="0" smtClean="0">
                <a:solidFill>
                  <a:srgbClr val="000000"/>
                </a:solidFill>
                <a:latin typeface="+mj-lt"/>
              </a:rPr>
              <a:t>B</a:t>
            </a:r>
            <a:r>
              <a:rPr lang="vi-VN" sz="2800" dirty="0">
                <a:solidFill>
                  <a:srgbClr val="000000"/>
                </a:solidFill>
                <a:latin typeface="+mj-lt"/>
              </a:rPr>
              <a:t>. Hồi </a:t>
            </a:r>
            <a:r>
              <a:rPr lang="vi-VN" sz="2800" dirty="0" smtClean="0">
                <a:solidFill>
                  <a:srgbClr val="000000"/>
                </a:solidFill>
                <a:latin typeface="+mj-lt"/>
              </a:rPr>
              <a:t>giáo.</a:t>
            </a:r>
            <a:r>
              <a:rPr lang="en-US" sz="2800" dirty="0" smtClean="0">
                <a:solidFill>
                  <a:srgbClr val="000000"/>
                </a:solidFill>
                <a:latin typeface="+mj-lt"/>
              </a:rPr>
              <a:t>            </a:t>
            </a:r>
          </a:p>
          <a:p>
            <a:pPr algn="just"/>
            <a:r>
              <a:rPr lang="vi-VN" sz="2800" dirty="0" smtClean="0">
                <a:solidFill>
                  <a:srgbClr val="000000"/>
                </a:solidFill>
                <a:latin typeface="+mj-lt"/>
              </a:rPr>
              <a:t>C</a:t>
            </a:r>
            <a:r>
              <a:rPr lang="vi-VN" sz="2800" dirty="0">
                <a:solidFill>
                  <a:srgbClr val="000000"/>
                </a:solidFill>
                <a:latin typeface="+mj-lt"/>
              </a:rPr>
              <a:t>. Ấn Độ </a:t>
            </a:r>
            <a:r>
              <a:rPr lang="vi-VN" sz="2800" dirty="0" smtClean="0">
                <a:solidFill>
                  <a:srgbClr val="000000"/>
                </a:solidFill>
                <a:latin typeface="+mj-lt"/>
              </a:rPr>
              <a:t>giáo.</a:t>
            </a:r>
            <a:r>
              <a:rPr lang="en-US" sz="2800" dirty="0" smtClean="0">
                <a:solidFill>
                  <a:srgbClr val="000000"/>
                </a:solidFill>
                <a:latin typeface="+mj-lt"/>
              </a:rPr>
              <a:t>                   </a:t>
            </a:r>
            <a:r>
              <a:rPr lang="vi-VN" sz="2800" dirty="0" smtClean="0">
                <a:solidFill>
                  <a:srgbClr val="000000"/>
                </a:solidFill>
                <a:latin typeface="+mj-lt"/>
              </a:rPr>
              <a:t>D</a:t>
            </a:r>
            <a:r>
              <a:rPr lang="vi-VN" sz="2800" dirty="0">
                <a:solidFill>
                  <a:srgbClr val="000000"/>
                </a:solidFill>
                <a:latin typeface="+mj-lt"/>
              </a:rPr>
              <a:t>. Nho giáo.</a:t>
            </a:r>
            <a:endParaRPr lang="vi-VN" sz="2800" b="0" i="0" dirty="0">
              <a:solidFill>
                <a:srgbClr val="000000"/>
              </a:solidFill>
              <a:effectLst/>
              <a:latin typeface="+mj-lt"/>
            </a:endParaRPr>
          </a:p>
        </p:txBody>
      </p:sp>
      <p:sp>
        <p:nvSpPr>
          <p:cNvPr id="3" name="Rectangle 2"/>
          <p:cNvSpPr/>
          <p:nvPr/>
        </p:nvSpPr>
        <p:spPr>
          <a:xfrm>
            <a:off x="520930" y="3175291"/>
            <a:ext cx="9637222" cy="1815882"/>
          </a:xfrm>
          <a:prstGeom prst="rect">
            <a:avLst/>
          </a:prstGeom>
        </p:spPr>
        <p:txBody>
          <a:bodyPr wrap="square">
            <a:spAutoFit/>
          </a:bodyPr>
          <a:lstStyle/>
          <a:p>
            <a:pPr algn="just"/>
            <a:r>
              <a:rPr lang="vi-VN" sz="2800" b="1" dirty="0">
                <a:solidFill>
                  <a:srgbClr val="000000"/>
                </a:solidFill>
                <a:latin typeface="+mj-lt"/>
              </a:rPr>
              <a:t>Câu </a:t>
            </a:r>
            <a:r>
              <a:rPr lang="en-US" sz="2800" b="1" dirty="0" smtClean="0">
                <a:solidFill>
                  <a:srgbClr val="000000"/>
                </a:solidFill>
                <a:latin typeface="Times New Roman" panose="02020603050405020304" pitchFamily="18" charset="0"/>
                <a:cs typeface="Times New Roman" panose="02020603050405020304" pitchFamily="18" charset="0"/>
              </a:rPr>
              <a:t>6</a:t>
            </a:r>
            <a:r>
              <a:rPr lang="vi-VN" sz="2800" b="1" dirty="0" smtClean="0">
                <a:solidFill>
                  <a:srgbClr val="000000"/>
                </a:solidFill>
                <a:latin typeface="+mj-lt"/>
              </a:rPr>
              <a:t>.</a:t>
            </a:r>
            <a:r>
              <a:rPr lang="vi-VN" sz="2800" dirty="0">
                <a:solidFill>
                  <a:srgbClr val="000000"/>
                </a:solidFill>
                <a:latin typeface="+mj-lt"/>
              </a:rPr>
              <a:t> Kì quan Phật giáo lớn nhất thế giới là công trình kiến trúc nào dưới đây?</a:t>
            </a:r>
          </a:p>
          <a:p>
            <a:pPr algn="just"/>
            <a:r>
              <a:rPr lang="vi-VN" sz="2800" dirty="0">
                <a:solidFill>
                  <a:srgbClr val="000000"/>
                </a:solidFill>
                <a:latin typeface="+mj-lt"/>
              </a:rPr>
              <a:t>A. Thánh địa Mỹ </a:t>
            </a:r>
            <a:r>
              <a:rPr lang="vi-VN" sz="2800" dirty="0" smtClean="0">
                <a:solidFill>
                  <a:srgbClr val="000000"/>
                </a:solidFill>
                <a:latin typeface="+mj-lt"/>
              </a:rPr>
              <a:t>Sơn.</a:t>
            </a:r>
            <a:r>
              <a:rPr lang="en-US" sz="2800" dirty="0" smtClean="0">
                <a:solidFill>
                  <a:srgbClr val="000000"/>
                </a:solidFill>
                <a:latin typeface="+mj-lt"/>
              </a:rPr>
              <a:t>              </a:t>
            </a:r>
            <a:r>
              <a:rPr lang="vi-VN" sz="2800" dirty="0" smtClean="0">
                <a:solidFill>
                  <a:srgbClr val="000000"/>
                </a:solidFill>
                <a:latin typeface="+mj-lt"/>
              </a:rPr>
              <a:t>B</a:t>
            </a:r>
            <a:r>
              <a:rPr lang="vi-VN" sz="2800" dirty="0">
                <a:solidFill>
                  <a:srgbClr val="000000"/>
                </a:solidFill>
                <a:latin typeface="+mj-lt"/>
              </a:rPr>
              <a:t>. Phật viện Đồng Dương.</a:t>
            </a:r>
          </a:p>
          <a:p>
            <a:pPr algn="just"/>
            <a:r>
              <a:rPr lang="vi-VN" sz="2800" dirty="0">
                <a:solidFill>
                  <a:srgbClr val="000000"/>
                </a:solidFill>
                <a:latin typeface="+mj-lt"/>
              </a:rPr>
              <a:t>C. Đền </a:t>
            </a:r>
            <a:r>
              <a:rPr lang="vi-VN" sz="2800" dirty="0" smtClean="0">
                <a:solidFill>
                  <a:srgbClr val="000000"/>
                </a:solidFill>
                <a:latin typeface="+mj-lt"/>
              </a:rPr>
              <a:t>Bô-rô-bu-đua.</a:t>
            </a:r>
            <a:r>
              <a:rPr lang="en-US" sz="2800" dirty="0" smtClean="0">
                <a:solidFill>
                  <a:srgbClr val="000000"/>
                </a:solidFill>
                <a:latin typeface="+mj-lt"/>
              </a:rPr>
              <a:t>               </a:t>
            </a:r>
            <a:r>
              <a:rPr lang="vi-VN" sz="2800" dirty="0" smtClean="0">
                <a:solidFill>
                  <a:srgbClr val="000000"/>
                </a:solidFill>
                <a:latin typeface="+mj-lt"/>
              </a:rPr>
              <a:t>D</a:t>
            </a:r>
            <a:r>
              <a:rPr lang="vi-VN" sz="2800" dirty="0">
                <a:solidFill>
                  <a:srgbClr val="000000"/>
                </a:solidFill>
                <a:latin typeface="+mj-lt"/>
              </a:rPr>
              <a:t>. Tháp bà Po Nagar.</a:t>
            </a:r>
            <a:endParaRPr lang="vi-VN" sz="2800" b="0" i="0" dirty="0">
              <a:solidFill>
                <a:srgbClr val="000000"/>
              </a:solidFill>
              <a:effectLst/>
              <a:latin typeface="+mj-lt"/>
            </a:endParaRPr>
          </a:p>
        </p:txBody>
      </p:sp>
    </p:spTree>
    <p:extLst>
      <p:ext uri="{BB962C8B-B14F-4D97-AF65-F5344CB8AC3E}">
        <p14:creationId xmlns:p14="http://schemas.microsoft.com/office/powerpoint/2010/main" val="616211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393" y="1346600"/>
            <a:ext cx="11047614" cy="3970318"/>
          </a:xfrm>
          <a:prstGeom prst="rect">
            <a:avLst/>
          </a:prstGeom>
        </p:spPr>
        <p:txBody>
          <a:bodyPr wrap="square">
            <a:spAutoFit/>
          </a:bodyPr>
          <a:lstStyle/>
          <a:p>
            <a:pPr algn="just"/>
            <a:r>
              <a:rPr lang="vi-VN" sz="2800" dirty="0" smtClean="0">
                <a:solidFill>
                  <a:srgbClr val="000000"/>
                </a:solidFill>
                <a:latin typeface="+mj-lt"/>
              </a:rPr>
              <a:t>+ </a:t>
            </a:r>
            <a:r>
              <a:rPr lang="vi-VN" sz="2800" dirty="0">
                <a:solidFill>
                  <a:srgbClr val="000000"/>
                </a:solidFill>
                <a:latin typeface="+mj-lt"/>
              </a:rPr>
              <a:t>Lĩnh vực tín ngưỡng – tôn giáo:</a:t>
            </a:r>
          </a:p>
          <a:p>
            <a:pPr>
              <a:buFont typeface="Arial" panose="020B0604020202020204" pitchFamily="34" charset="0"/>
              <a:buChar char="•"/>
            </a:pPr>
            <a:r>
              <a:rPr lang="vi-VN" sz="2800" dirty="0">
                <a:solidFill>
                  <a:srgbClr val="313131"/>
                </a:solidFill>
                <a:latin typeface="+mj-lt"/>
              </a:rPr>
              <a:t>Các hệ tư tưởng – tôn giáo của Ấn Độ, Trung Quốc được du nhập vào Đông Nam Á và giữ vai trò quan trọng trong đời sống tinh thần của cư dân.</a:t>
            </a:r>
          </a:p>
          <a:p>
            <a:pPr>
              <a:buFont typeface="Arial" panose="020B0604020202020204" pitchFamily="34" charset="0"/>
              <a:buChar char="•"/>
            </a:pPr>
            <a:r>
              <a:rPr lang="vi-VN" sz="2800" dirty="0">
                <a:solidFill>
                  <a:srgbClr val="313131"/>
                </a:solidFill>
                <a:latin typeface="+mj-lt"/>
              </a:rPr>
              <a:t>Các tôn giáo của Ấn Độ, Trung Quốc khi du nhập vào Đông Nam Á đã có sự dung hợp với tín ngưỡng của cư dân bản địa.</a:t>
            </a:r>
          </a:p>
          <a:p>
            <a:pPr>
              <a:buFont typeface="Arial" panose="020B0604020202020204" pitchFamily="34" charset="0"/>
              <a:buChar char="•"/>
            </a:pPr>
            <a:r>
              <a:rPr lang="vi-VN" sz="2800" dirty="0">
                <a:solidFill>
                  <a:srgbClr val="313131"/>
                </a:solidFill>
                <a:latin typeface="+mj-lt"/>
              </a:rPr>
              <a:t>Các tôn giáo của Ấn Độ và Trung Quốc khi du nhập vào Đông Nam Á đã có tác dụng nhất định trong việc thúc đẩy sự phát triển của nghệ thuật kiến trúc – điêu khắc; quan niệm đạo đức – triết lí sống của cư dân Đông Nam Á. </a:t>
            </a:r>
          </a:p>
        </p:txBody>
      </p:sp>
      <p:sp>
        <p:nvSpPr>
          <p:cNvPr id="3" name="Rectangle 2"/>
          <p:cNvSpPr/>
          <p:nvPr/>
        </p:nvSpPr>
        <p:spPr>
          <a:xfrm>
            <a:off x="565265" y="1515877"/>
            <a:ext cx="10684626" cy="1815882"/>
          </a:xfrm>
          <a:prstGeom prst="rect">
            <a:avLst/>
          </a:prstGeom>
        </p:spPr>
        <p:txBody>
          <a:bodyPr wrap="square">
            <a:spAutoFit/>
          </a:bodyPr>
          <a:lstStyle/>
          <a:p>
            <a:pPr algn="just"/>
            <a:r>
              <a:rPr lang="vi-VN" sz="2800" dirty="0">
                <a:solidFill>
                  <a:srgbClr val="000000"/>
                </a:solidFill>
                <a:latin typeface="+mj-lt"/>
              </a:rPr>
              <a:t>- Trong lịch sử, do vị trí địa lí đặc biệt của mình, Đông Nam Á đã sớm có sự tiếp xúc, giao lưu với các nền văn hóa lớn như: Trung Quốc, Ấn Độ. Quá trình giao lưu – tiếp xúc đó đã có nhiều tác động quan trọng đến văn hóa Đông Nam Á. Điều này được thể hiện trên những phương diện sau:</a:t>
            </a:r>
            <a:endParaRPr lang="vi-VN" sz="2800" dirty="0">
              <a:solidFill>
                <a:srgbClr val="000000"/>
              </a:solidFill>
              <a:latin typeface="+mj-lt"/>
            </a:endParaRPr>
          </a:p>
        </p:txBody>
      </p:sp>
    </p:spTree>
    <p:extLst>
      <p:ext uri="{BB962C8B-B14F-4D97-AF65-F5344CB8AC3E}">
        <p14:creationId xmlns:p14="http://schemas.microsoft.com/office/powerpoint/2010/main" val="8518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60" y="1546168"/>
            <a:ext cx="9942021" cy="2246769"/>
          </a:xfrm>
          <a:prstGeom prst="rect">
            <a:avLst/>
          </a:prstGeom>
        </p:spPr>
        <p:txBody>
          <a:bodyPr wrap="square">
            <a:spAutoFit/>
          </a:bodyPr>
          <a:lstStyle/>
          <a:p>
            <a:pPr algn="just"/>
            <a:r>
              <a:rPr lang="vi-VN" sz="2800" dirty="0">
                <a:solidFill>
                  <a:srgbClr val="000000"/>
                </a:solidFill>
                <a:latin typeface="+mj-lt"/>
              </a:rPr>
              <a:t>+ Lĩnh vực chữ viết:</a:t>
            </a:r>
          </a:p>
          <a:p>
            <a:pPr indent="-228600" algn="just"/>
            <a:r>
              <a:rPr lang="en-US" sz="2800" dirty="0">
                <a:solidFill>
                  <a:srgbClr val="000000"/>
                </a:solidFill>
                <a:latin typeface="+mj-lt"/>
              </a:rPr>
              <a:t>- </a:t>
            </a:r>
            <a:r>
              <a:rPr lang="vi-VN" sz="2800" dirty="0">
                <a:solidFill>
                  <a:srgbClr val="000000"/>
                </a:solidFill>
                <a:latin typeface="+mj-lt"/>
              </a:rPr>
              <a:t>Trên cơ sở hệ thống chữ viết của người Ấn Độ, nhiều nhóm cư dân Đông Nam Á đã tạo ra chữ viết riêng của mình. </a:t>
            </a:r>
          </a:p>
          <a:p>
            <a:pPr indent="-228600" algn="just"/>
            <a:r>
              <a:rPr lang="en-US" sz="2800" dirty="0">
                <a:solidFill>
                  <a:srgbClr val="000000"/>
                </a:solidFill>
                <a:latin typeface="+mj-lt"/>
              </a:rPr>
              <a:t>- </a:t>
            </a:r>
            <a:r>
              <a:rPr lang="vi-VN" sz="2800" dirty="0">
                <a:solidFill>
                  <a:srgbClr val="000000"/>
                </a:solidFill>
                <a:latin typeface="+mj-lt"/>
              </a:rPr>
              <a:t>Người Việt kế thừa hệ thống chữ Hán của người Trung Quốc, trên cơ sở đó, tới khoảng thế kỉ XIII, người Việt sáng tạo ra chữ Nôm.</a:t>
            </a:r>
          </a:p>
        </p:txBody>
      </p:sp>
    </p:spTree>
    <p:extLst>
      <p:ext uri="{BB962C8B-B14F-4D97-AF65-F5344CB8AC3E}">
        <p14:creationId xmlns:p14="http://schemas.microsoft.com/office/powerpoint/2010/main" val="2365352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6211" y="1138841"/>
            <a:ext cx="9942022" cy="3539430"/>
          </a:xfrm>
          <a:prstGeom prst="rect">
            <a:avLst/>
          </a:prstGeom>
        </p:spPr>
        <p:txBody>
          <a:bodyPr wrap="square">
            <a:spAutoFit/>
          </a:bodyPr>
          <a:lstStyle/>
          <a:p>
            <a:pPr algn="just"/>
            <a:r>
              <a:rPr lang="vi-VN" sz="2800" dirty="0">
                <a:solidFill>
                  <a:srgbClr val="000000"/>
                </a:solidFill>
                <a:latin typeface="+mj-lt"/>
              </a:rPr>
              <a:t>+ Lĩnh vực văn học:</a:t>
            </a:r>
          </a:p>
          <a:p>
            <a:pPr>
              <a:buFont typeface="Arial" panose="020B0604020202020204" pitchFamily="34" charset="0"/>
              <a:buChar char="•"/>
            </a:pPr>
            <a:r>
              <a:rPr lang="vi-VN" sz="2800" dirty="0">
                <a:solidFill>
                  <a:srgbClr val="313131"/>
                </a:solidFill>
                <a:latin typeface="+mj-lt"/>
              </a:rPr>
              <a:t>Người Đông Nam Á tiếp thu văn học Ấn Độ (tiêu biểu nhất là 2 bộ sử thi: Ma-ha-bha-ra-ta và Ra-ma-y-a-na) để sáng tạo ra những bộ sử thi của dân tộc mình.</a:t>
            </a:r>
          </a:p>
          <a:p>
            <a:pPr>
              <a:buFont typeface="Arial" panose="020B0604020202020204" pitchFamily="34" charset="0"/>
              <a:buChar char="•"/>
            </a:pPr>
            <a:r>
              <a:rPr lang="vi-VN" sz="2800" dirty="0">
                <a:solidFill>
                  <a:srgbClr val="313131"/>
                </a:solidFill>
                <a:latin typeface="+mj-lt"/>
              </a:rPr>
              <a:t>Người Việt tiếp thu hệ thống văn chương (thể loại; chất liệu văn học…) của Trung Quốc.</a:t>
            </a:r>
          </a:p>
          <a:p>
            <a:pPr algn="just"/>
            <a:r>
              <a:rPr lang="vi-VN" sz="2800" dirty="0">
                <a:solidFill>
                  <a:srgbClr val="000000"/>
                </a:solidFill>
                <a:latin typeface="+mj-lt"/>
              </a:rPr>
              <a:t>+ Nghệ thuật kiến trúc – điêu khắc của Đông Nam Á đều chịu ảnh hưởng đậm nét của các tôn giáo như Ấn Độ giáo, Phật giáo.</a:t>
            </a:r>
          </a:p>
        </p:txBody>
      </p:sp>
    </p:spTree>
    <p:extLst>
      <p:ext uri="{BB962C8B-B14F-4D97-AF65-F5344CB8AC3E}">
        <p14:creationId xmlns:p14="http://schemas.microsoft.com/office/powerpoint/2010/main" val="3229980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ểu tượng trên lá cờ của Hiệp hội các quốc gia Đông Nam Á (ASEAN) ngày nay thể hiện điều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88" y="1486612"/>
            <a:ext cx="4346402" cy="28909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55127" y="1330534"/>
            <a:ext cx="7057505" cy="3046988"/>
          </a:xfrm>
          <a:prstGeom prst="rect">
            <a:avLst/>
          </a:prstGeom>
        </p:spPr>
        <p:txBody>
          <a:bodyPr wrap="square">
            <a:spAutoFit/>
          </a:bodyPr>
          <a:lstStyle/>
          <a:p>
            <a:pPr algn="just"/>
            <a:r>
              <a:rPr lang="vi-VN" sz="2400" dirty="0">
                <a:solidFill>
                  <a:srgbClr val="000000"/>
                </a:solidFill>
                <a:latin typeface="+mj-lt"/>
              </a:rPr>
              <a:t>- Ý nghĩa từ màu sắc, biểu tượng trên lá cờ ASEAN:</a:t>
            </a:r>
          </a:p>
          <a:p>
            <a:pPr algn="just"/>
            <a:r>
              <a:rPr lang="vi-VN" sz="2400" dirty="0">
                <a:solidFill>
                  <a:srgbClr val="000000"/>
                </a:solidFill>
                <a:latin typeface="+mj-lt"/>
              </a:rPr>
              <a:t>+ Bốn màu xanh da trời, đỏ, trắng và vàng trên biểu tượng thể hiện bốn màu chủ đạo trên quốc kỳ của các nước thành viên ASEAN. </a:t>
            </a:r>
          </a:p>
          <a:p>
            <a:pPr indent="-228600" algn="just"/>
            <a:r>
              <a:rPr lang="en-US" sz="2400" dirty="0">
                <a:solidFill>
                  <a:srgbClr val="000000"/>
                </a:solidFill>
                <a:latin typeface="+mj-lt"/>
              </a:rPr>
              <a:t>-</a:t>
            </a:r>
            <a:r>
              <a:rPr lang="vi-VN" sz="2400" dirty="0">
                <a:solidFill>
                  <a:srgbClr val="000000"/>
                </a:solidFill>
                <a:latin typeface="+mj-lt"/>
              </a:rPr>
              <a:t> Màu xanh da trời biểu hiện cho hòa bình và ổn định. </a:t>
            </a:r>
          </a:p>
          <a:p>
            <a:pPr indent="-228600" algn="just"/>
            <a:r>
              <a:rPr lang="en-US" sz="2400" dirty="0" smtClean="0">
                <a:solidFill>
                  <a:srgbClr val="000000"/>
                </a:solidFill>
                <a:latin typeface="+mj-lt"/>
              </a:rPr>
              <a:t>- </a:t>
            </a:r>
            <a:r>
              <a:rPr lang="vi-VN" sz="2400" dirty="0" smtClean="0">
                <a:solidFill>
                  <a:srgbClr val="000000"/>
                </a:solidFill>
                <a:latin typeface="+mj-lt"/>
              </a:rPr>
              <a:t>Màu </a:t>
            </a:r>
            <a:r>
              <a:rPr lang="vi-VN" sz="2400" dirty="0">
                <a:solidFill>
                  <a:srgbClr val="000000"/>
                </a:solidFill>
                <a:latin typeface="+mj-lt"/>
              </a:rPr>
              <a:t>đỏ thể hiện dũng khí và sự năng động. </a:t>
            </a:r>
          </a:p>
          <a:p>
            <a:pPr indent="-228600" algn="just"/>
            <a:r>
              <a:rPr lang="en-US" sz="2400" dirty="0" smtClean="0">
                <a:solidFill>
                  <a:srgbClr val="000000"/>
                </a:solidFill>
                <a:latin typeface="+mj-lt"/>
              </a:rPr>
              <a:t>- </a:t>
            </a:r>
            <a:r>
              <a:rPr lang="vi-VN" sz="2400" dirty="0" smtClean="0">
                <a:solidFill>
                  <a:srgbClr val="000000"/>
                </a:solidFill>
                <a:latin typeface="+mj-lt"/>
              </a:rPr>
              <a:t>Màu </a:t>
            </a:r>
            <a:r>
              <a:rPr lang="vi-VN" sz="2400" dirty="0">
                <a:solidFill>
                  <a:srgbClr val="000000"/>
                </a:solidFill>
                <a:latin typeface="+mj-lt"/>
              </a:rPr>
              <a:t>trắng cho thấy sự thuần khiết.</a:t>
            </a:r>
          </a:p>
          <a:p>
            <a:pPr indent="-228600" algn="just"/>
            <a:r>
              <a:rPr lang="en-US" sz="2400" dirty="0" smtClean="0">
                <a:solidFill>
                  <a:srgbClr val="000000"/>
                </a:solidFill>
                <a:latin typeface="+mj-lt"/>
              </a:rPr>
              <a:t>- </a:t>
            </a:r>
            <a:r>
              <a:rPr lang="vi-VN" sz="2400" dirty="0" smtClean="0">
                <a:solidFill>
                  <a:srgbClr val="000000"/>
                </a:solidFill>
                <a:latin typeface="+mj-lt"/>
              </a:rPr>
              <a:t>Màu </a:t>
            </a:r>
            <a:r>
              <a:rPr lang="vi-VN" sz="2400" dirty="0">
                <a:solidFill>
                  <a:srgbClr val="000000"/>
                </a:solidFill>
                <a:latin typeface="+mj-lt"/>
              </a:rPr>
              <a:t>vàng là biểu trưng cho sự thịnh vượng.</a:t>
            </a:r>
            <a:r>
              <a:rPr lang="vi-VN" dirty="0">
                <a:solidFill>
                  <a:srgbClr val="000000"/>
                </a:solidFill>
                <a:latin typeface="Open Sans" panose="020B0606030504020204" pitchFamily="34" charset="0"/>
              </a:rPr>
              <a:t> </a:t>
            </a:r>
            <a:endParaRPr lang="vi-VN" b="0" i="0" dirty="0">
              <a:solidFill>
                <a:srgbClr val="000000"/>
              </a:solidFill>
              <a:effectLst/>
              <a:latin typeface="Open Sans" panose="020B0606030504020204" pitchFamily="34" charset="0"/>
            </a:endParaRPr>
          </a:p>
        </p:txBody>
      </p:sp>
      <p:sp>
        <p:nvSpPr>
          <p:cNvPr id="3" name="Rectangle 2"/>
          <p:cNvSpPr/>
          <p:nvPr/>
        </p:nvSpPr>
        <p:spPr>
          <a:xfrm>
            <a:off x="4655127" y="1025388"/>
            <a:ext cx="6816437" cy="4893647"/>
          </a:xfrm>
          <a:prstGeom prst="rect">
            <a:avLst/>
          </a:prstGeom>
        </p:spPr>
        <p:txBody>
          <a:bodyPr wrap="square">
            <a:spAutoFit/>
          </a:bodyPr>
          <a:lstStyle/>
          <a:p>
            <a:pPr algn="just"/>
            <a:r>
              <a:rPr lang="vi-VN" sz="2400" dirty="0">
                <a:solidFill>
                  <a:srgbClr val="000000"/>
                </a:solidFill>
                <a:latin typeface="+mj-lt"/>
              </a:rPr>
              <a:t>+ Biểu tượng bó lúa:</a:t>
            </a:r>
          </a:p>
          <a:p>
            <a:pPr indent="-228600" algn="just"/>
            <a:r>
              <a:rPr lang="en-US" sz="2400" dirty="0" smtClean="0">
                <a:solidFill>
                  <a:srgbClr val="000000"/>
                </a:solidFill>
                <a:latin typeface="+mj-lt"/>
              </a:rPr>
              <a:t>- </a:t>
            </a:r>
            <a:r>
              <a:rPr lang="vi-VN" sz="2400" dirty="0" smtClean="0">
                <a:solidFill>
                  <a:srgbClr val="000000"/>
                </a:solidFill>
                <a:latin typeface="+mj-lt"/>
              </a:rPr>
              <a:t>Lấy </a:t>
            </a:r>
            <a:r>
              <a:rPr lang="vi-VN" sz="2400" dirty="0">
                <a:solidFill>
                  <a:srgbClr val="000000"/>
                </a:solidFill>
                <a:latin typeface="+mj-lt"/>
              </a:rPr>
              <a:t>biểu tượng chính là hình bó lúa vì các nước ASEAN chủ yếu là các nước nông nghiệp.</a:t>
            </a:r>
          </a:p>
          <a:p>
            <a:pPr indent="-228600" algn="just"/>
            <a:r>
              <a:rPr lang="en-US" sz="2400" dirty="0" smtClean="0">
                <a:solidFill>
                  <a:srgbClr val="000000"/>
                </a:solidFill>
                <a:latin typeface="+mj-lt"/>
              </a:rPr>
              <a:t>- </a:t>
            </a:r>
            <a:r>
              <a:rPr lang="vi-VN" sz="2400" dirty="0" smtClean="0">
                <a:solidFill>
                  <a:srgbClr val="000000"/>
                </a:solidFill>
                <a:latin typeface="+mj-lt"/>
              </a:rPr>
              <a:t>10 </a:t>
            </a:r>
            <a:r>
              <a:rPr lang="vi-VN" sz="2400" dirty="0">
                <a:solidFill>
                  <a:srgbClr val="000000"/>
                </a:solidFill>
                <a:latin typeface="+mj-lt"/>
              </a:rPr>
              <a:t>thân cây lúa thể hiện cho ước mơ của các thành viên sáng lập ASEAN về một ASEAN bao gồm tất cả các nước ở Đông Nam Á quây quần trong tình hữu nghị và đoàn kết (tới năm 1999, khu vực Đông Nam Á gồm 10 nước). </a:t>
            </a:r>
          </a:p>
          <a:p>
            <a:pPr indent="-228600" algn="just"/>
            <a:r>
              <a:rPr lang="en-US" sz="2400" dirty="0" smtClean="0">
                <a:solidFill>
                  <a:srgbClr val="000000"/>
                </a:solidFill>
                <a:latin typeface="+mj-lt"/>
              </a:rPr>
              <a:t>- </a:t>
            </a:r>
            <a:r>
              <a:rPr lang="vi-VN" sz="2400" dirty="0" smtClean="0">
                <a:solidFill>
                  <a:srgbClr val="000000"/>
                </a:solidFill>
                <a:latin typeface="+mj-lt"/>
              </a:rPr>
              <a:t>Vòng </a:t>
            </a:r>
            <a:r>
              <a:rPr lang="vi-VN" sz="2400" dirty="0">
                <a:solidFill>
                  <a:srgbClr val="000000"/>
                </a:solidFill>
                <a:latin typeface="+mj-lt"/>
              </a:rPr>
              <a:t>tròn là biểu tượng cho sự thống nhất của ASEAN.</a:t>
            </a:r>
          </a:p>
          <a:p>
            <a:pPr algn="just"/>
            <a:r>
              <a:rPr lang="vi-VN" sz="2400" dirty="0">
                <a:solidFill>
                  <a:srgbClr val="000000"/>
                </a:solidFill>
                <a:latin typeface="+mj-lt"/>
              </a:rPr>
              <a:t>- Ý nghĩa chung: biểu tượng trên lá cờ ASEAN tượng trưng cho một cộng đồng ASEAN ổn định, hòa bình, thống nhất và năng động.</a:t>
            </a:r>
            <a:endParaRPr lang="vi-VN" sz="2400" b="0" i="0" dirty="0">
              <a:solidFill>
                <a:srgbClr val="000000"/>
              </a:solidFill>
              <a:effectLst/>
              <a:latin typeface="+mj-lt"/>
            </a:endParaRPr>
          </a:p>
        </p:txBody>
      </p:sp>
    </p:spTree>
    <p:extLst>
      <p:ext uri="{BB962C8B-B14F-4D97-AF65-F5344CB8AC3E}">
        <p14:creationId xmlns:p14="http://schemas.microsoft.com/office/powerpoint/2010/main" val="2601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808" y="557348"/>
            <a:ext cx="10333957" cy="5596593"/>
          </a:xfrm>
          <a:prstGeom prst="rect">
            <a:avLst/>
          </a:prstGeom>
        </p:spPr>
      </p:pic>
    </p:spTree>
    <p:extLst>
      <p:ext uri="{BB962C8B-B14F-4D97-AF65-F5344CB8AC3E}">
        <p14:creationId xmlns:p14="http://schemas.microsoft.com/office/powerpoint/2010/main" val="81640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53E44B-3F5C-F444-B48C-E2B8716E9E8C}"/>
              </a:ext>
            </a:extLst>
          </p:cNvPr>
          <p:cNvSpPr txBox="1"/>
          <p:nvPr/>
        </p:nvSpPr>
        <p:spPr>
          <a:xfrm>
            <a:off x="779470" y="1086930"/>
            <a:ext cx="4780345" cy="523220"/>
          </a:xfrm>
          <a:prstGeom prst="rect">
            <a:avLst/>
          </a:prstGeom>
          <a:noFill/>
        </p:spPr>
        <p:txBody>
          <a:bodyPr wrap="square" rtlCol="0">
            <a:spAutoFit/>
          </a:bodyPr>
          <a:lstStyle/>
          <a:p>
            <a:r>
              <a:rPr lang="vi-VN" sz="2800" b="1" u="sng" dirty="0">
                <a:latin typeface="Times New Roman"/>
                <a:ea typeface="Times New Roman"/>
              </a:rPr>
              <a:t>1. </a:t>
            </a:r>
            <a:r>
              <a:rPr lang="en-US" sz="2800" b="1" u="sng" dirty="0" err="1">
                <a:latin typeface="Times New Roman"/>
                <a:ea typeface="Calibri"/>
              </a:rPr>
              <a:t>Tín</a:t>
            </a:r>
            <a:r>
              <a:rPr lang="en-US" sz="2800" b="1" u="sng" dirty="0">
                <a:latin typeface="Times New Roman"/>
                <a:ea typeface="Calibri"/>
              </a:rPr>
              <a:t> </a:t>
            </a:r>
            <a:r>
              <a:rPr lang="en-US" sz="2800" b="1" u="sng" dirty="0" err="1">
                <a:latin typeface="Times New Roman"/>
                <a:ea typeface="Calibri"/>
              </a:rPr>
              <a:t>ngưỡng</a:t>
            </a:r>
            <a:r>
              <a:rPr lang="en-US" sz="2800" b="1" u="sng" dirty="0">
                <a:latin typeface="Times New Roman"/>
                <a:ea typeface="Calibri"/>
              </a:rPr>
              <a:t>, </a:t>
            </a:r>
            <a:r>
              <a:rPr lang="en-US" sz="2800" b="1" u="sng" dirty="0" err="1">
                <a:latin typeface="Times New Roman"/>
                <a:ea typeface="Calibri"/>
              </a:rPr>
              <a:t>tôn</a:t>
            </a:r>
            <a:r>
              <a:rPr lang="en-US" sz="2800" b="1" u="sng" dirty="0">
                <a:latin typeface="Times New Roman"/>
                <a:ea typeface="Calibri"/>
              </a:rPr>
              <a:t> </a:t>
            </a:r>
            <a:r>
              <a:rPr lang="en-US" sz="2800" b="1" u="sng" dirty="0" err="1">
                <a:latin typeface="Times New Roman"/>
                <a:ea typeface="Calibri"/>
              </a:rPr>
              <a:t>giáo</a:t>
            </a:r>
            <a:endParaRPr lang="x-none" sz="2800" b="1" u="sng"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3F2A21D-497D-3044-AAA8-46916FA407FC}"/>
              </a:ext>
            </a:extLst>
          </p:cNvPr>
          <p:cNvSpPr txBox="1"/>
          <p:nvPr/>
        </p:nvSpPr>
        <p:spPr>
          <a:xfrm>
            <a:off x="509504" y="2253938"/>
            <a:ext cx="10328124" cy="596574"/>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H. Em hãy kể một số tín ngưỡng dân gian ở Việt Nam mà em biết?</a:t>
            </a:r>
            <a:endParaRPr lang="en-US" sz="2800" b="1" u="none" strike="noStrike" spc="0" dirty="0">
              <a:effectLst/>
              <a:latin typeface="Times New Roman"/>
              <a:ea typeface="Times New Roman"/>
              <a:cs typeface="Times New Roman"/>
            </a:endParaRPr>
          </a:p>
        </p:txBody>
      </p:sp>
      <p:sp>
        <p:nvSpPr>
          <p:cNvPr id="8" name="TextBox 7">
            <a:extLst>
              <a:ext uri="{FF2B5EF4-FFF2-40B4-BE49-F238E27FC236}">
                <a16:creationId xmlns:a16="http://schemas.microsoft.com/office/drawing/2014/main" id="{73F2A21D-497D-3044-AAA8-46916FA407FC}"/>
              </a:ext>
            </a:extLst>
          </p:cNvPr>
          <p:cNvSpPr txBox="1"/>
          <p:nvPr/>
        </p:nvSpPr>
        <p:spPr>
          <a:xfrm>
            <a:off x="509504" y="3314219"/>
            <a:ext cx="10328124" cy="1156727"/>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-&gt;Tín ngưỡng thờ cúng tổ tiên, thờ các vị thần, thờ cúng Tổ nghề, thờ cúng các danh nhân, người có công...</a:t>
            </a:r>
            <a:endParaRPr lang="en-US" sz="2800" b="1" u="none" strike="noStrike" spc="0" dirty="0">
              <a:effectLst/>
              <a:latin typeface="Times New Roman"/>
              <a:ea typeface="Times New Roman"/>
              <a:cs typeface="Times New Roman"/>
            </a:endParaRPr>
          </a:p>
        </p:txBody>
      </p:sp>
    </p:spTree>
    <p:extLst>
      <p:ext uri="{BB962C8B-B14F-4D97-AF65-F5344CB8AC3E}">
        <p14:creationId xmlns:p14="http://schemas.microsoft.com/office/powerpoint/2010/main" val="125063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strips(down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trips(downLeft)">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F2A21D-497D-3044-AAA8-46916FA407FC}"/>
              </a:ext>
            </a:extLst>
          </p:cNvPr>
          <p:cNvSpPr txBox="1"/>
          <p:nvPr/>
        </p:nvSpPr>
        <p:spPr>
          <a:xfrm>
            <a:off x="787800" y="842992"/>
            <a:ext cx="10328124" cy="596574"/>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H. Ở Đông Nam Á có nhiều tín ngưỡng dân gian, đó là?</a:t>
            </a:r>
            <a:endParaRPr lang="en-US" sz="2800" b="1" u="none" strike="noStrike" spc="0" dirty="0">
              <a:effectLst/>
              <a:latin typeface="Times New Roman"/>
              <a:ea typeface="Times New Roman"/>
              <a:cs typeface="Times New Roman"/>
            </a:endParaRPr>
          </a:p>
        </p:txBody>
      </p:sp>
      <p:sp>
        <p:nvSpPr>
          <p:cNvPr id="5" name="TextBox 4">
            <a:extLst>
              <a:ext uri="{FF2B5EF4-FFF2-40B4-BE49-F238E27FC236}">
                <a16:creationId xmlns:a16="http://schemas.microsoft.com/office/drawing/2014/main" id="{73F2A21D-497D-3044-AAA8-46916FA407FC}"/>
              </a:ext>
            </a:extLst>
          </p:cNvPr>
          <p:cNvSpPr txBox="1"/>
          <p:nvPr/>
        </p:nvSpPr>
        <p:spPr>
          <a:xfrm>
            <a:off x="787800" y="1320116"/>
            <a:ext cx="10328124" cy="596574"/>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-&gt; Tín ngưỡng phồn thực, tục thờ cúng tổ tiên, cầu mưa...</a:t>
            </a:r>
            <a:endParaRPr lang="en-US" sz="2800" b="1" u="none" strike="noStrike" spc="0" dirty="0">
              <a:effectLst/>
              <a:latin typeface="Times New Roman"/>
              <a:ea typeface="Times New Roman"/>
              <a:cs typeface="Times New Roman"/>
            </a:endParaRPr>
          </a:p>
        </p:txBody>
      </p:sp>
      <p:sp>
        <p:nvSpPr>
          <p:cNvPr id="6" name="TextBox 5">
            <a:extLst>
              <a:ext uri="{FF2B5EF4-FFF2-40B4-BE49-F238E27FC236}">
                <a16:creationId xmlns:a16="http://schemas.microsoft.com/office/drawing/2014/main" id="{73F2A21D-497D-3044-AAA8-46916FA407FC}"/>
              </a:ext>
            </a:extLst>
          </p:cNvPr>
          <p:cNvSpPr txBox="1"/>
          <p:nvPr/>
        </p:nvSpPr>
        <p:spPr>
          <a:xfrm>
            <a:off x="724189" y="2088193"/>
            <a:ext cx="9493237" cy="1212640"/>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H. Dựa vào mục “Em có biết” hãy trình bày về tín ngưỡng phồn thực ?</a:t>
            </a:r>
            <a:endParaRPr lang="en-US" sz="2800" b="1" u="none" strike="noStrike" spc="0" dirty="0">
              <a:effectLst/>
              <a:latin typeface="Times New Roman"/>
              <a:ea typeface="Times New Roman"/>
              <a:cs typeface="Times New Roman"/>
            </a:endParaRPr>
          </a:p>
        </p:txBody>
      </p:sp>
      <p:sp>
        <p:nvSpPr>
          <p:cNvPr id="7" name="TextBox 6">
            <a:extLst>
              <a:ext uri="{FF2B5EF4-FFF2-40B4-BE49-F238E27FC236}">
                <a16:creationId xmlns:a16="http://schemas.microsoft.com/office/drawing/2014/main" id="{73F2A21D-497D-3044-AAA8-46916FA407FC}"/>
              </a:ext>
            </a:extLst>
          </p:cNvPr>
          <p:cNvSpPr txBox="1"/>
          <p:nvPr/>
        </p:nvSpPr>
        <p:spPr>
          <a:xfrm>
            <a:off x="787800" y="1057131"/>
            <a:ext cx="10328124" cy="2893100"/>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-&gt; Qua đây, chúng ta thấy các tín ngưỡng bản địa ở Đông Nam Á đã kết hợp, dung hòa với tôn giáo bên ngoài như Ấn Độ giáo, Phật giáo, tạo nên đời sống tín ngưỡng đa dạng, phong phú. Trong đó, các quốc gia chịu ảnh hưởng của văn hóa Ấn Độ đều có tín ngưỡng Thần Vua (Chăm Pa, Chân Lạp...)</a:t>
            </a:r>
            <a:endParaRPr lang="en-US" sz="2800" b="1" u="none" strike="noStrike" spc="0" dirty="0">
              <a:effectLst/>
              <a:latin typeface="Times New Roman"/>
              <a:ea typeface="Times New Roman"/>
              <a:cs typeface="Times New Roman"/>
            </a:endParaRPr>
          </a:p>
        </p:txBody>
      </p:sp>
    </p:spTree>
    <p:extLst>
      <p:ext uri="{BB962C8B-B14F-4D97-AF65-F5344CB8AC3E}">
        <p14:creationId xmlns:p14="http://schemas.microsoft.com/office/powerpoint/2010/main" val="304857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1" nodeType="clickEffect">
                                  <p:stCondLst>
                                    <p:cond delay="0"/>
                                  </p:stCondLst>
                                  <p:childTnLst>
                                    <p:animEffect transition="out" filter="barn(inVertical)">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Picture 8">
            <a:extLst>
              <a:ext uri="{FF2B5EF4-FFF2-40B4-BE49-F238E27FC236}">
                <a16:creationId xmlns:a16="http://schemas.microsoft.com/office/drawing/2014/main" id="{EE82ACD1-580D-3D4F-981A-1725373A7B91}"/>
              </a:ext>
            </a:extLst>
          </p:cNvPr>
          <p:cNvPicPr>
            <a:picLocks noChangeAspect="1"/>
          </p:cNvPicPr>
          <p:nvPr/>
        </p:nvPicPr>
        <p:blipFill>
          <a:blip r:embed="rId4"/>
          <a:stretch>
            <a:fillRect/>
          </a:stretch>
        </p:blipFill>
        <p:spPr>
          <a:xfrm>
            <a:off x="10395030" y="0"/>
            <a:ext cx="1366837" cy="1366837"/>
          </a:xfrm>
          <a:prstGeom prst="rect">
            <a:avLst/>
          </a:prstGeom>
        </p:spPr>
      </p:pic>
      <p:pic>
        <p:nvPicPr>
          <p:cNvPr id="3" name="Lễ hội Té nước, Tết Songkran ở Thái L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3704" y="303754"/>
            <a:ext cx="10623709" cy="5975839"/>
          </a:xfrm>
          <a:prstGeom prst="rect">
            <a:avLst/>
          </a:prstGeom>
        </p:spPr>
      </p:pic>
    </p:spTree>
    <p:extLst>
      <p:ext uri="{BB962C8B-B14F-4D97-AF65-F5344CB8AC3E}">
        <p14:creationId xmlns:p14="http://schemas.microsoft.com/office/powerpoint/2010/main" val="232688336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0961" y="456289"/>
            <a:ext cx="7932997" cy="5831993"/>
          </a:xfrm>
        </p:spPr>
      </p:pic>
    </p:spTree>
    <p:extLst>
      <p:ext uri="{BB962C8B-B14F-4D97-AF65-F5344CB8AC3E}">
        <p14:creationId xmlns:p14="http://schemas.microsoft.com/office/powerpoint/2010/main" val="1896266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53E44B-3F5C-F444-B48C-E2B8716E9E8C}"/>
              </a:ext>
            </a:extLst>
          </p:cNvPr>
          <p:cNvSpPr txBox="1"/>
          <p:nvPr/>
        </p:nvSpPr>
        <p:spPr>
          <a:xfrm>
            <a:off x="581065" y="1129272"/>
            <a:ext cx="4780345" cy="523220"/>
          </a:xfrm>
          <a:prstGeom prst="rect">
            <a:avLst/>
          </a:prstGeom>
          <a:noFill/>
        </p:spPr>
        <p:txBody>
          <a:bodyPr wrap="square" rtlCol="0">
            <a:spAutoFit/>
          </a:bodyPr>
          <a:lstStyle/>
          <a:p>
            <a:r>
              <a:rPr lang="vi-VN" sz="2800" b="1" u="sng" dirty="0">
                <a:latin typeface="Times New Roman"/>
                <a:ea typeface="Times New Roman"/>
              </a:rPr>
              <a:t>1. </a:t>
            </a:r>
            <a:r>
              <a:rPr lang="en-US" sz="2800" b="1" u="sng" dirty="0" err="1">
                <a:latin typeface="Times New Roman"/>
                <a:ea typeface="Calibri"/>
              </a:rPr>
              <a:t>Tín</a:t>
            </a:r>
            <a:r>
              <a:rPr lang="en-US" sz="2800" b="1" u="sng" dirty="0">
                <a:latin typeface="Times New Roman"/>
                <a:ea typeface="Calibri"/>
              </a:rPr>
              <a:t> </a:t>
            </a:r>
            <a:r>
              <a:rPr lang="en-US" sz="2800" b="1" u="sng" dirty="0" err="1">
                <a:latin typeface="Times New Roman"/>
                <a:ea typeface="Calibri"/>
              </a:rPr>
              <a:t>ngưỡng</a:t>
            </a:r>
            <a:r>
              <a:rPr lang="en-US" sz="2800" b="1" u="sng" dirty="0">
                <a:latin typeface="Times New Roman"/>
                <a:ea typeface="Calibri"/>
              </a:rPr>
              <a:t>, </a:t>
            </a:r>
            <a:r>
              <a:rPr lang="en-US" sz="2800" b="1" u="sng" dirty="0" err="1">
                <a:latin typeface="Times New Roman"/>
                <a:ea typeface="Calibri"/>
              </a:rPr>
              <a:t>tôn</a:t>
            </a:r>
            <a:r>
              <a:rPr lang="en-US" sz="2800" b="1" u="sng" dirty="0">
                <a:latin typeface="Times New Roman"/>
                <a:ea typeface="Calibri"/>
              </a:rPr>
              <a:t> </a:t>
            </a:r>
            <a:r>
              <a:rPr lang="en-US" sz="2800" b="1" u="sng" dirty="0" err="1">
                <a:latin typeface="Times New Roman"/>
                <a:ea typeface="Calibri"/>
              </a:rPr>
              <a:t>giáo</a:t>
            </a:r>
            <a:endParaRPr lang="x-none" sz="2800" b="1" u="sng"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3F2A21D-497D-3044-AAA8-46916FA407FC}"/>
              </a:ext>
            </a:extLst>
          </p:cNvPr>
          <p:cNvSpPr txBox="1"/>
          <p:nvPr/>
        </p:nvSpPr>
        <p:spPr>
          <a:xfrm>
            <a:off x="581065" y="2146433"/>
            <a:ext cx="10328124" cy="1212640"/>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800" b="1" dirty="0" smtClean="0">
                <a:latin typeface="Times New Roman"/>
                <a:ea typeface="Times New Roman"/>
                <a:cs typeface="Times New Roman"/>
              </a:rPr>
              <a:t>- Đông </a:t>
            </a:r>
            <a:r>
              <a:rPr lang="nl-NL" sz="2800" b="1" dirty="0">
                <a:latin typeface="Times New Roman"/>
                <a:ea typeface="Times New Roman"/>
                <a:cs typeface="Times New Roman"/>
              </a:rPr>
              <a:t>Nam Á có nhiều tín ngưỡng dân gian, hầu hết có liên quan đến hoạt động sản xuất nông nghiệp.</a:t>
            </a:r>
            <a:endParaRPr lang="en-US" sz="2800" b="1" u="none" strike="noStrike" spc="0" dirty="0">
              <a:effectLst/>
              <a:latin typeface="Times New Roman"/>
              <a:ea typeface="Times New Roman"/>
              <a:cs typeface="Times New Roman"/>
            </a:endParaRPr>
          </a:p>
        </p:txBody>
      </p:sp>
      <p:sp>
        <p:nvSpPr>
          <p:cNvPr id="7" name="TextBox 6">
            <a:extLst>
              <a:ext uri="{FF2B5EF4-FFF2-40B4-BE49-F238E27FC236}">
                <a16:creationId xmlns:a16="http://schemas.microsoft.com/office/drawing/2014/main" id="{FE6D2607-3A49-0E4A-A1F9-DDDB873258A4}"/>
              </a:ext>
            </a:extLst>
          </p:cNvPr>
          <p:cNvSpPr txBox="1"/>
          <p:nvPr/>
        </p:nvSpPr>
        <p:spPr>
          <a:xfrm>
            <a:off x="581065" y="3660466"/>
            <a:ext cx="10860862" cy="1384995"/>
          </a:xfrm>
          <a:prstGeom prst="rect">
            <a:avLst/>
          </a:prstGeom>
          <a:noFill/>
        </p:spPr>
        <p:txBody>
          <a:bodyPr wrap="square" rtlCol="0">
            <a:spAutoFit/>
          </a:bodyPr>
          <a:lstStyle/>
          <a:p>
            <a:r>
              <a:rPr lang="nl-NL" sz="2800" b="1" dirty="0" smtClean="0">
                <a:latin typeface="Times New Roman"/>
                <a:ea typeface="Calibri"/>
              </a:rPr>
              <a:t>- Các </a:t>
            </a:r>
            <a:r>
              <a:rPr lang="nl-NL" sz="2800" b="1" dirty="0">
                <a:latin typeface="Times New Roman"/>
                <a:ea typeface="Calibri"/>
              </a:rPr>
              <a:t>tín ngưỡng bản địa ở Đông Nam Á đã kết hợp, dung hoà với những tôn giáo bên ngoài như Ấn Độ giáo, Phật giáo, tạo nên đời </a:t>
            </a:r>
            <a:r>
              <a:rPr lang="nl-NL" sz="2800" b="1" dirty="0" smtClean="0">
                <a:latin typeface="Times New Roman"/>
                <a:ea typeface="Calibri"/>
              </a:rPr>
              <a:t>sống </a:t>
            </a:r>
            <a:r>
              <a:rPr lang="nl-NL" sz="2800" b="1" dirty="0">
                <a:latin typeface="Times New Roman"/>
                <a:ea typeface="Calibri"/>
              </a:rPr>
              <a:t>tín ngưỡng đa dạng, phong phú.</a:t>
            </a:r>
            <a:endParaRPr lang="x-none"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690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strips(down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3E44B-3F5C-F444-B48C-E2B8716E9E8C}"/>
              </a:ext>
            </a:extLst>
          </p:cNvPr>
          <p:cNvSpPr txBox="1"/>
          <p:nvPr/>
        </p:nvSpPr>
        <p:spPr>
          <a:xfrm>
            <a:off x="905325" y="951647"/>
            <a:ext cx="4780345" cy="523220"/>
          </a:xfrm>
          <a:prstGeom prst="rect">
            <a:avLst/>
          </a:prstGeom>
          <a:noFill/>
        </p:spPr>
        <p:txBody>
          <a:bodyPr wrap="square" rtlCol="0">
            <a:spAutoFit/>
          </a:bodyPr>
          <a:lstStyle/>
          <a:p>
            <a:r>
              <a:rPr lang="vi-VN" sz="2800" b="1" dirty="0">
                <a:latin typeface="Times New Roman"/>
                <a:ea typeface="Times New Roman"/>
              </a:rPr>
              <a:t>2. </a:t>
            </a:r>
            <a:r>
              <a:rPr lang="en-US" sz="2800" b="1" dirty="0" err="1">
                <a:latin typeface="Times New Roman"/>
                <a:ea typeface="Calibri"/>
              </a:rPr>
              <a:t>Chữ</a:t>
            </a:r>
            <a:r>
              <a:rPr lang="en-US" sz="2800" b="1" dirty="0">
                <a:latin typeface="Times New Roman"/>
                <a:ea typeface="Calibri"/>
              </a:rPr>
              <a:t> </a:t>
            </a:r>
            <a:r>
              <a:rPr lang="en-US" sz="2800" b="1" dirty="0" err="1">
                <a:latin typeface="Times New Roman"/>
                <a:ea typeface="Calibri"/>
              </a:rPr>
              <a:t>viết</a:t>
            </a:r>
            <a:r>
              <a:rPr lang="en-US" sz="2800" b="1" dirty="0">
                <a:latin typeface="Times New Roman"/>
                <a:ea typeface="Calibri"/>
              </a:rPr>
              <a:t> - </a:t>
            </a:r>
            <a:r>
              <a:rPr lang="en-US" sz="2800" b="1" dirty="0" err="1">
                <a:latin typeface="Times New Roman"/>
                <a:ea typeface="Calibri"/>
              </a:rPr>
              <a:t>Văn</a:t>
            </a:r>
            <a:r>
              <a:rPr lang="en-US" sz="2800" b="1" dirty="0">
                <a:latin typeface="Times New Roman"/>
                <a:ea typeface="Calibri"/>
              </a:rPr>
              <a:t> </a:t>
            </a:r>
            <a:r>
              <a:rPr lang="en-US" sz="2800" b="1" dirty="0" err="1">
                <a:latin typeface="Times New Roman"/>
                <a:ea typeface="Calibri"/>
              </a:rPr>
              <a:t>học</a:t>
            </a:r>
            <a:endParaRPr lang="x-none"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3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1246</Words>
  <Application>Microsoft Office PowerPoint</Application>
  <PresentationFormat>Widescreen</PresentationFormat>
  <Paragraphs>76</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31</cp:revision>
  <dcterms:created xsi:type="dcterms:W3CDTF">2022-02-09T14:15:41Z</dcterms:created>
  <dcterms:modified xsi:type="dcterms:W3CDTF">2024-01-03T13:54:20Z</dcterms:modified>
</cp:coreProperties>
</file>