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499" r:id="rId2"/>
    <p:sldId id="490" r:id="rId3"/>
    <p:sldId id="511" r:id="rId4"/>
    <p:sldId id="491" r:id="rId5"/>
    <p:sldId id="517" r:id="rId6"/>
    <p:sldId id="516" r:id="rId7"/>
    <p:sldId id="515" r:id="rId8"/>
    <p:sldId id="493" r:id="rId9"/>
    <p:sldId id="503" r:id="rId10"/>
    <p:sldId id="500" r:id="rId11"/>
    <p:sldId id="501" r:id="rId12"/>
    <p:sldId id="521" r:id="rId13"/>
    <p:sldId id="522" r:id="rId14"/>
    <p:sldId id="523" r:id="rId15"/>
    <p:sldId id="518" r:id="rId16"/>
    <p:sldId id="519" r:id="rId17"/>
    <p:sldId id="520" r:id="rId18"/>
    <p:sldId id="502" r:id="rId19"/>
    <p:sldId id="497" r:id="rId20"/>
    <p:sldId id="498" r:id="rId21"/>
    <p:sldId id="505" r:id="rId22"/>
    <p:sldId id="494" r:id="rId23"/>
    <p:sldId id="495" r:id="rId24"/>
    <p:sldId id="524" r:id="rId25"/>
    <p:sldId id="496" r:id="rId26"/>
    <p:sldId id="512" r:id="rId27"/>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1"/>
  </p:normalViewPr>
  <p:slideViewPr>
    <p:cSldViewPr snapToGrid="0" snapToObjects="1">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D31B0-0571-4973-AA7F-3DD6B2798F0B}" type="datetimeFigureOut">
              <a:rPr lang="vi-VN" smtClean="0"/>
              <a:t>28/01/2024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1B9EE-AED6-427D-8424-0535FE63BE07}" type="slidenum">
              <a:rPr lang="vi-VN" smtClean="0"/>
              <a:t>‹#›</a:t>
            </a:fld>
            <a:endParaRPr lang="vi-VN"/>
          </a:p>
        </p:txBody>
      </p:sp>
    </p:spTree>
    <p:extLst>
      <p:ext uri="{BB962C8B-B14F-4D97-AF65-F5344CB8AC3E}">
        <p14:creationId xmlns:p14="http://schemas.microsoft.com/office/powerpoint/2010/main" val="251170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1B9EE-AED6-427D-8424-0535FE63BE07}" type="slidenum">
              <a:rPr lang="vi-VN" smtClean="0"/>
              <a:t>23</a:t>
            </a:fld>
            <a:endParaRPr lang="vi-VN"/>
          </a:p>
        </p:txBody>
      </p:sp>
    </p:spTree>
    <p:extLst>
      <p:ext uri="{BB962C8B-B14F-4D97-AF65-F5344CB8AC3E}">
        <p14:creationId xmlns:p14="http://schemas.microsoft.com/office/powerpoint/2010/main" val="503645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1B9EE-AED6-427D-8424-0535FE63BE07}" type="slidenum">
              <a:rPr lang="vi-VN" smtClean="0"/>
              <a:t>24</a:t>
            </a:fld>
            <a:endParaRPr lang="vi-VN"/>
          </a:p>
        </p:txBody>
      </p:sp>
    </p:spTree>
    <p:extLst>
      <p:ext uri="{BB962C8B-B14F-4D97-AF65-F5344CB8AC3E}">
        <p14:creationId xmlns:p14="http://schemas.microsoft.com/office/powerpoint/2010/main" val="3584899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26C968C0-1272-FC46-B6B1-B48493D537B5}"/>
              </a:ext>
            </a:extLst>
          </p:cNvPr>
          <p:cNvSpPr>
            <a:spLocks noGrp="1"/>
          </p:cNvSpPr>
          <p:nvPr>
            <p:ph type="dt" sz="half" idx="10"/>
          </p:nvPr>
        </p:nvSpPr>
        <p:spPr/>
        <p:txBody>
          <a:bodyPr/>
          <a:lstStyle/>
          <a:p>
            <a:fld id="{DCABFE86-5F1F-6946-9818-B4D877E6DEA8}" type="datetimeFigureOut">
              <a:rPr lang="en-VN" smtClean="0"/>
              <a:t>01/28/2024</a:t>
            </a:fld>
            <a:endParaRPr lang="en-VN"/>
          </a:p>
        </p:txBody>
      </p:sp>
      <p:sp>
        <p:nvSpPr>
          <p:cNvPr id="5" name="Footer Placeholder 4">
            <a:extLst>
              <a:ext uri="{FF2B5EF4-FFF2-40B4-BE49-F238E27FC236}">
                <a16:creationId xmlns:a16="http://schemas.microsoft.com/office/drawing/2014/main" id="{AB5FA692-4B01-CC48-A620-4A44972CFC9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31C4DE83-2E00-2149-8212-35CE3E10D264}"/>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4046-7137-BF40-806C-7FEE66B71360}"/>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6D5CBA5-B345-E042-B1BF-D36A7A18823E}"/>
              </a:ext>
            </a:extLst>
          </p:cNvPr>
          <p:cNvSpPr>
            <a:spLocks noGrp="1"/>
          </p:cNvSpPr>
          <p:nvPr>
            <p:ph type="dt" sz="half" idx="10"/>
          </p:nvPr>
        </p:nvSpPr>
        <p:spPr/>
        <p:txBody>
          <a:bodyPr/>
          <a:lstStyle/>
          <a:p>
            <a:fld id="{DCABFE86-5F1F-6946-9818-B4D877E6DEA8}" type="datetimeFigureOut">
              <a:rPr lang="en-VN" smtClean="0"/>
              <a:t>01/28/2024</a:t>
            </a:fld>
            <a:endParaRPr lang="en-VN"/>
          </a:p>
        </p:txBody>
      </p:sp>
      <p:sp>
        <p:nvSpPr>
          <p:cNvPr id="5" name="Footer Placeholder 4">
            <a:extLst>
              <a:ext uri="{FF2B5EF4-FFF2-40B4-BE49-F238E27FC236}">
                <a16:creationId xmlns:a16="http://schemas.microsoft.com/office/drawing/2014/main" id="{EDF7AAC7-258B-3749-8F60-76ACBEAFC0C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8C73C984-E8AA-5445-9CC0-2EEA355B5B8E}"/>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3984DCA-0EE3-1240-95E3-2375BB651632}"/>
              </a:ext>
            </a:extLst>
          </p:cNvPr>
          <p:cNvSpPr>
            <a:spLocks noGrp="1"/>
          </p:cNvSpPr>
          <p:nvPr>
            <p:ph type="dt" sz="half" idx="10"/>
          </p:nvPr>
        </p:nvSpPr>
        <p:spPr/>
        <p:txBody>
          <a:bodyPr/>
          <a:lstStyle/>
          <a:p>
            <a:fld id="{DCABFE86-5F1F-6946-9818-B4D877E6DEA8}" type="datetimeFigureOut">
              <a:rPr lang="en-VN" smtClean="0"/>
              <a:t>01/28/2024</a:t>
            </a:fld>
            <a:endParaRPr lang="en-VN"/>
          </a:p>
        </p:txBody>
      </p:sp>
      <p:sp>
        <p:nvSpPr>
          <p:cNvPr id="5" name="Footer Placeholder 4">
            <a:extLst>
              <a:ext uri="{FF2B5EF4-FFF2-40B4-BE49-F238E27FC236}">
                <a16:creationId xmlns:a16="http://schemas.microsoft.com/office/drawing/2014/main" id="{B77FA7E7-C236-354D-B65C-A0745EA7D52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D367947E-CC13-DE43-A931-C039BD973486}"/>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en-VN" smtClean="0"/>
              <a:t>01/28/2024</a:t>
            </a:fld>
            <a:endParaRPr lang="en-VN"/>
          </a:p>
        </p:txBody>
      </p:sp>
      <p:sp>
        <p:nvSpPr>
          <p:cNvPr id="4" name="Footer Placeholder 3">
            <a:extLst>
              <a:ext uri="{FF2B5EF4-FFF2-40B4-BE49-F238E27FC236}">
                <a16:creationId xmlns:a16="http://schemas.microsoft.com/office/drawing/2014/main" id="{253C2FA7-214C-054C-AAF0-D6CC10A5C36A}"/>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3883BD-95AF-7C41-AB00-CF14B6258C3F}"/>
              </a:ext>
            </a:extLst>
          </p:cNvPr>
          <p:cNvSpPr>
            <a:spLocks noGrp="1"/>
          </p:cNvSpPr>
          <p:nvPr>
            <p:ph type="dt" sz="half" idx="10"/>
          </p:nvPr>
        </p:nvSpPr>
        <p:spPr/>
        <p:txBody>
          <a:bodyPr/>
          <a:lstStyle/>
          <a:p>
            <a:fld id="{DCABFE86-5F1F-6946-9818-B4D877E6DEA8}" type="datetimeFigureOut">
              <a:rPr lang="en-VN" smtClean="0"/>
              <a:t>01/28/2024</a:t>
            </a:fld>
            <a:endParaRPr lang="en-VN"/>
          </a:p>
        </p:txBody>
      </p:sp>
      <p:sp>
        <p:nvSpPr>
          <p:cNvPr id="5" name="Footer Placeholder 4">
            <a:extLst>
              <a:ext uri="{FF2B5EF4-FFF2-40B4-BE49-F238E27FC236}">
                <a16:creationId xmlns:a16="http://schemas.microsoft.com/office/drawing/2014/main" id="{20005A82-DC1F-644B-AA51-CBF3B876FEC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6453DEBA-9AA5-CD4B-98BF-62BD4A1F208F}"/>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5EE7-19E8-8844-9F07-B3A1EF4F9C6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3F30520E-892B-2041-A6EA-E5CC0EF69C07}"/>
              </a:ext>
            </a:extLst>
          </p:cNvPr>
          <p:cNvSpPr>
            <a:spLocks noGrp="1"/>
          </p:cNvSpPr>
          <p:nvPr>
            <p:ph type="dt" sz="half" idx="10"/>
          </p:nvPr>
        </p:nvSpPr>
        <p:spPr/>
        <p:txBody>
          <a:bodyPr/>
          <a:lstStyle/>
          <a:p>
            <a:fld id="{DCABFE86-5F1F-6946-9818-B4D877E6DEA8}" type="datetimeFigureOut">
              <a:rPr lang="en-VN" smtClean="0"/>
              <a:t>01/28/2024</a:t>
            </a:fld>
            <a:endParaRPr lang="en-VN"/>
          </a:p>
        </p:txBody>
      </p:sp>
      <p:sp>
        <p:nvSpPr>
          <p:cNvPr id="6" name="Footer Placeholder 5">
            <a:extLst>
              <a:ext uri="{FF2B5EF4-FFF2-40B4-BE49-F238E27FC236}">
                <a16:creationId xmlns:a16="http://schemas.microsoft.com/office/drawing/2014/main" id="{817A4C06-E3E8-B640-8579-B4ED029ECF6E}"/>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2BFF2E8-A348-A14E-A610-B38F5ED00E6A}"/>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3B7BB534-3189-5E4F-8096-20915794CA58}"/>
              </a:ext>
            </a:extLst>
          </p:cNvPr>
          <p:cNvSpPr>
            <a:spLocks noGrp="1"/>
          </p:cNvSpPr>
          <p:nvPr>
            <p:ph type="dt" sz="half" idx="10"/>
          </p:nvPr>
        </p:nvSpPr>
        <p:spPr/>
        <p:txBody>
          <a:bodyPr/>
          <a:lstStyle/>
          <a:p>
            <a:fld id="{DCABFE86-5F1F-6946-9818-B4D877E6DEA8}" type="datetimeFigureOut">
              <a:rPr lang="en-VN" smtClean="0"/>
              <a:t>01/28/2024</a:t>
            </a:fld>
            <a:endParaRPr lang="en-VN"/>
          </a:p>
        </p:txBody>
      </p:sp>
      <p:sp>
        <p:nvSpPr>
          <p:cNvPr id="8" name="Footer Placeholder 7">
            <a:extLst>
              <a:ext uri="{FF2B5EF4-FFF2-40B4-BE49-F238E27FC236}">
                <a16:creationId xmlns:a16="http://schemas.microsoft.com/office/drawing/2014/main" id="{8DA5E367-A6B4-A148-A44B-61456D342DF8}"/>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15AC40D3-6A48-FB4B-B8B8-12C3396DEFB1}"/>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A0B5-28F1-8748-A8B4-CD2FCC52256F}"/>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C60F86EC-E833-F14C-9E66-41E9BEB47E94}"/>
              </a:ext>
            </a:extLst>
          </p:cNvPr>
          <p:cNvSpPr>
            <a:spLocks noGrp="1"/>
          </p:cNvSpPr>
          <p:nvPr>
            <p:ph type="dt" sz="half" idx="10"/>
          </p:nvPr>
        </p:nvSpPr>
        <p:spPr/>
        <p:txBody>
          <a:bodyPr/>
          <a:lstStyle/>
          <a:p>
            <a:fld id="{DCABFE86-5F1F-6946-9818-B4D877E6DEA8}" type="datetimeFigureOut">
              <a:rPr lang="en-VN" smtClean="0"/>
              <a:t>01/28/2024</a:t>
            </a:fld>
            <a:endParaRPr lang="en-VN"/>
          </a:p>
        </p:txBody>
      </p:sp>
      <p:sp>
        <p:nvSpPr>
          <p:cNvPr id="4" name="Footer Placeholder 3">
            <a:extLst>
              <a:ext uri="{FF2B5EF4-FFF2-40B4-BE49-F238E27FC236}">
                <a16:creationId xmlns:a16="http://schemas.microsoft.com/office/drawing/2014/main" id="{6FE3430E-D9A5-E04A-985D-93317E897035}"/>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A056C48E-4D98-784D-9AF0-ABC124B7122D}"/>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831CA-2E69-5949-B30F-B8B78C06334B}"/>
              </a:ext>
            </a:extLst>
          </p:cNvPr>
          <p:cNvSpPr>
            <a:spLocks noGrp="1"/>
          </p:cNvSpPr>
          <p:nvPr>
            <p:ph type="dt" sz="half" idx="10"/>
          </p:nvPr>
        </p:nvSpPr>
        <p:spPr/>
        <p:txBody>
          <a:bodyPr/>
          <a:lstStyle/>
          <a:p>
            <a:fld id="{DCABFE86-5F1F-6946-9818-B4D877E6DEA8}" type="datetimeFigureOut">
              <a:rPr lang="en-VN" smtClean="0"/>
              <a:t>01/28/2024</a:t>
            </a:fld>
            <a:endParaRPr lang="en-VN"/>
          </a:p>
        </p:txBody>
      </p:sp>
      <p:sp>
        <p:nvSpPr>
          <p:cNvPr id="3" name="Footer Placeholder 2">
            <a:extLst>
              <a:ext uri="{FF2B5EF4-FFF2-40B4-BE49-F238E27FC236}">
                <a16:creationId xmlns:a16="http://schemas.microsoft.com/office/drawing/2014/main" id="{86312613-5B0C-B145-BC31-11CC02A71F44}"/>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DAA4D6E0-DF1D-D44F-AFB2-057553790552}"/>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BA5D7-C2E5-1742-AA49-7F1ED8618BE1}"/>
              </a:ext>
            </a:extLst>
          </p:cNvPr>
          <p:cNvSpPr>
            <a:spLocks noGrp="1"/>
          </p:cNvSpPr>
          <p:nvPr>
            <p:ph type="dt" sz="half" idx="10"/>
          </p:nvPr>
        </p:nvSpPr>
        <p:spPr/>
        <p:txBody>
          <a:bodyPr/>
          <a:lstStyle/>
          <a:p>
            <a:fld id="{DCABFE86-5F1F-6946-9818-B4D877E6DEA8}" type="datetimeFigureOut">
              <a:rPr lang="en-VN" smtClean="0"/>
              <a:t>01/28/2024</a:t>
            </a:fld>
            <a:endParaRPr lang="en-VN"/>
          </a:p>
        </p:txBody>
      </p:sp>
      <p:sp>
        <p:nvSpPr>
          <p:cNvPr id="6" name="Footer Placeholder 5">
            <a:extLst>
              <a:ext uri="{FF2B5EF4-FFF2-40B4-BE49-F238E27FC236}">
                <a16:creationId xmlns:a16="http://schemas.microsoft.com/office/drawing/2014/main" id="{257C4474-E552-A24D-910B-4D79E138913B}"/>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B97345F-AC4B-3649-9A05-4D44A23D710B}"/>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1F450-BAB6-7349-B544-02570C29E4F5}"/>
              </a:ext>
            </a:extLst>
          </p:cNvPr>
          <p:cNvSpPr>
            <a:spLocks noGrp="1"/>
          </p:cNvSpPr>
          <p:nvPr>
            <p:ph type="dt" sz="half" idx="10"/>
          </p:nvPr>
        </p:nvSpPr>
        <p:spPr/>
        <p:txBody>
          <a:bodyPr/>
          <a:lstStyle/>
          <a:p>
            <a:fld id="{DCABFE86-5F1F-6946-9818-B4D877E6DEA8}" type="datetimeFigureOut">
              <a:rPr lang="en-VN" smtClean="0"/>
              <a:t>01/28/2024</a:t>
            </a:fld>
            <a:endParaRPr lang="en-VN"/>
          </a:p>
        </p:txBody>
      </p:sp>
      <p:sp>
        <p:nvSpPr>
          <p:cNvPr id="6" name="Footer Placeholder 5">
            <a:extLst>
              <a:ext uri="{FF2B5EF4-FFF2-40B4-BE49-F238E27FC236}">
                <a16:creationId xmlns:a16="http://schemas.microsoft.com/office/drawing/2014/main" id="{E1D9A3AE-09C2-4744-8813-4D233C7240B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B5C0A07-998A-7A4E-A16D-51441D4A4C9A}"/>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en-VN" smtClean="0"/>
              <a:t>01/28/2024</a:t>
            </a:fld>
            <a:endParaRPr lang="en-VN"/>
          </a:p>
        </p:txBody>
      </p:sp>
      <p:sp>
        <p:nvSpPr>
          <p:cNvPr id="5" name="Footer Placeholder 4">
            <a:extLst>
              <a:ext uri="{FF2B5EF4-FFF2-40B4-BE49-F238E27FC236}">
                <a16:creationId xmlns:a16="http://schemas.microsoft.com/office/drawing/2014/main"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en-VN" smtClean="0"/>
              <a:t>‹#›</a:t>
            </a:fld>
            <a:endParaRPr lang="en-VN"/>
          </a:p>
        </p:txBody>
      </p:sp>
      <p:pic>
        <p:nvPicPr>
          <p:cNvPr id="7" name="Picture 6">
            <a:extLst>
              <a:ext uri="{FF2B5EF4-FFF2-40B4-BE49-F238E27FC236}">
                <a16:creationId xmlns:a16="http://schemas.microsoft.com/office/drawing/2014/main"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sp>
        <p:nvSpPr>
          <p:cNvPr id="7" name="TextBox 6">
            <a:extLst>
              <a:ext uri="{FF2B5EF4-FFF2-40B4-BE49-F238E27FC236}">
                <a16:creationId xmlns:a16="http://schemas.microsoft.com/office/drawing/2014/main" id="{58C39CCC-1777-0643-880D-86EB4F8E01C1}"/>
              </a:ext>
            </a:extLst>
          </p:cNvPr>
          <p:cNvSpPr txBox="1"/>
          <p:nvPr/>
        </p:nvSpPr>
        <p:spPr>
          <a:xfrm>
            <a:off x="1182713" y="375206"/>
            <a:ext cx="9743445" cy="1133965"/>
          </a:xfrm>
          <a:prstGeom prst="rect">
            <a:avLst/>
          </a:prstGeom>
          <a:noFill/>
        </p:spPr>
        <p:txBody>
          <a:bodyPr wrap="square" rtlCol="0">
            <a:spAutoFit/>
          </a:bodyPr>
          <a:lstStyle/>
          <a:p>
            <a:pPr algn="ctr">
              <a:lnSpc>
                <a:spcPct val="150000"/>
              </a:lnSpc>
            </a:pPr>
            <a:r>
              <a:rPr lang="en-US" sz="2400" b="1" dirty="0" smtClean="0">
                <a:solidFill>
                  <a:schemeClr val="bg1"/>
                </a:solidFill>
                <a:latin typeface="Times New Roman" panose="02020603050405020304" pitchFamily="18" charset="0"/>
                <a:cs typeface="Times New Roman" panose="02020603050405020304" pitchFamily="18" charset="0"/>
              </a:rPr>
              <a:t>BÀI</a:t>
            </a:r>
            <a:r>
              <a:rPr lang="en-VN" sz="2400" b="1" dirty="0" smtClean="0">
                <a:solidFill>
                  <a:schemeClr val="bg1"/>
                </a:solidFill>
                <a:latin typeface="Times New Roman" panose="02020603050405020304" pitchFamily="18" charset="0"/>
                <a:cs typeface="Times New Roman" panose="02020603050405020304" pitchFamily="18" charset="0"/>
              </a:rPr>
              <a:t> 1</a:t>
            </a:r>
            <a:r>
              <a:rPr lang="vi-VN" sz="2400" b="1" dirty="0">
                <a:solidFill>
                  <a:schemeClr val="bg1"/>
                </a:solidFill>
                <a:latin typeface="Times New Roman" panose="02020603050405020304" pitchFamily="18" charset="0"/>
                <a:cs typeface="Times New Roman" panose="02020603050405020304" pitchFamily="18" charset="0"/>
              </a:rPr>
              <a:t>5</a:t>
            </a:r>
            <a:r>
              <a:rPr lang="en-VN" sz="2400" b="1" dirty="0" smtClean="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mj-lt"/>
              </a:rPr>
              <a:t>CHÍNH SÁCH CAI TRỊ CỦA CÁC TRIỀU ĐẠI PHONG </a:t>
            </a:r>
            <a:r>
              <a:rPr lang="vi-VN" sz="2400" b="1" dirty="0" smtClean="0">
                <a:solidFill>
                  <a:schemeClr val="bg1"/>
                </a:solidFill>
                <a:latin typeface="+mj-lt"/>
              </a:rPr>
              <a:t>KI</a:t>
            </a:r>
            <a:r>
              <a:rPr lang="en-US" sz="2400" b="1" dirty="0" smtClean="0">
                <a:solidFill>
                  <a:schemeClr val="bg1"/>
                </a:solidFill>
                <a:latin typeface="Times New Roman" panose="02020603050405020304" pitchFamily="18" charset="0"/>
                <a:cs typeface="Times New Roman" panose="02020603050405020304" pitchFamily="18" charset="0"/>
              </a:rPr>
              <a:t>Ế</a:t>
            </a:r>
            <a:r>
              <a:rPr lang="vi-VN" sz="2400" b="1" dirty="0" smtClean="0">
                <a:solidFill>
                  <a:schemeClr val="bg1"/>
                </a:solidFill>
                <a:latin typeface="+mj-lt"/>
              </a:rPr>
              <a:t>N </a:t>
            </a:r>
            <a:r>
              <a:rPr lang="vi-VN" sz="2400" b="1" dirty="0">
                <a:solidFill>
                  <a:schemeClr val="bg1"/>
                </a:solidFill>
                <a:latin typeface="+mj-lt"/>
              </a:rPr>
              <a:t>PHƯƠNG BẮC VÀ SỰ CHUYỂN BIẾN </a:t>
            </a:r>
            <a:r>
              <a:rPr lang="vi-VN" sz="2400" b="1" dirty="0" smtClean="0">
                <a:solidFill>
                  <a:schemeClr val="bg1"/>
                </a:solidFill>
                <a:latin typeface="+mj-lt"/>
              </a:rPr>
              <a:t>CỦ</a:t>
            </a:r>
            <a:r>
              <a:rPr lang="en-US" sz="2400" b="1" dirty="0">
                <a:solidFill>
                  <a:schemeClr val="bg1"/>
                </a:solidFill>
                <a:latin typeface="Times New Roman" panose="02020603050405020304" pitchFamily="18" charset="0"/>
                <a:cs typeface="Times New Roman" panose="02020603050405020304" pitchFamily="18" charset="0"/>
              </a:rPr>
              <a:t>A</a:t>
            </a:r>
            <a:r>
              <a:rPr lang="vi-VN" sz="2400" b="1" dirty="0" smtClean="0">
                <a:solidFill>
                  <a:schemeClr val="bg1"/>
                </a:solidFill>
                <a:latin typeface="+mj-lt"/>
              </a:rPr>
              <a:t> X</a:t>
            </a:r>
            <a:r>
              <a:rPr lang="en-US" sz="2400" b="1" dirty="0">
                <a:solidFill>
                  <a:schemeClr val="bg1"/>
                </a:solidFill>
                <a:latin typeface="Times New Roman" panose="02020603050405020304" pitchFamily="18" charset="0"/>
                <a:cs typeface="Times New Roman" panose="02020603050405020304" pitchFamily="18" charset="0"/>
              </a:rPr>
              <a:t>Ã</a:t>
            </a:r>
            <a:r>
              <a:rPr lang="vi-VN" sz="2400" b="1" dirty="0" smtClean="0">
                <a:solidFill>
                  <a:schemeClr val="bg1"/>
                </a:solidFill>
                <a:latin typeface="+mj-lt"/>
              </a:rPr>
              <a:t> </a:t>
            </a:r>
            <a:r>
              <a:rPr lang="vi-VN" sz="2400" b="1" dirty="0">
                <a:solidFill>
                  <a:schemeClr val="bg1"/>
                </a:solidFill>
                <a:latin typeface="+mj-lt"/>
              </a:rPr>
              <a:t>HỘI ÂU </a:t>
            </a:r>
            <a:r>
              <a:rPr lang="vi-VN" sz="2400" b="1" dirty="0" smtClean="0">
                <a:solidFill>
                  <a:schemeClr val="bg1"/>
                </a:solidFill>
                <a:latin typeface="+mj-lt"/>
              </a:rPr>
              <a:t>LẠC</a:t>
            </a:r>
            <a:endParaRPr lang="vi-VN" sz="2400" b="1" dirty="0">
              <a:solidFill>
                <a:schemeClr val="bg1"/>
              </a:solidFill>
              <a:latin typeface="+mj-lt"/>
            </a:endParaRPr>
          </a:p>
        </p:txBody>
      </p:sp>
      <p:pic>
        <p:nvPicPr>
          <p:cNvPr id="10" name="Picture 9" descr="Cổng vào khu di tích thành cổ Luy Lâu"/>
          <p:cNvPicPr/>
          <p:nvPr/>
        </p:nvPicPr>
        <p:blipFill>
          <a:blip r:embed="rId2">
            <a:extLst>
              <a:ext uri="{28A0092B-C50C-407E-A947-70E740481C1C}">
                <a14:useLocalDpi xmlns:a14="http://schemas.microsoft.com/office/drawing/2010/main" val="0"/>
              </a:ext>
            </a:extLst>
          </a:blip>
          <a:srcRect/>
          <a:stretch>
            <a:fillRect/>
          </a:stretch>
        </p:blipFill>
        <p:spPr bwMode="auto">
          <a:xfrm>
            <a:off x="24938" y="1911927"/>
            <a:ext cx="5829992" cy="4641273"/>
          </a:xfrm>
          <a:prstGeom prst="rect">
            <a:avLst/>
          </a:prstGeom>
          <a:noFill/>
          <a:ln>
            <a:noFill/>
          </a:ln>
        </p:spPr>
      </p:pic>
      <p:pic>
        <p:nvPicPr>
          <p:cNvPr id="11" name="Picture 10" descr="https://tiasang.com.vn/Portals/0/Luy%20lau%20A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4436" y="1911927"/>
            <a:ext cx="5962996" cy="4641272"/>
          </a:xfrm>
          <a:prstGeom prst="rect">
            <a:avLst/>
          </a:prstGeom>
          <a:noFill/>
          <a:ln>
            <a:noFill/>
          </a:ln>
        </p:spPr>
      </p:pic>
    </p:spTree>
    <p:extLst>
      <p:ext uri="{BB962C8B-B14F-4D97-AF65-F5344CB8AC3E}">
        <p14:creationId xmlns:p14="http://schemas.microsoft.com/office/powerpoint/2010/main" val="57582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3812" y="25278"/>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cxnSp>
        <p:nvCxnSpPr>
          <p:cNvPr id="4" name="Straight Connector 3"/>
          <p:cNvCxnSpPr/>
          <p:nvPr/>
        </p:nvCxnSpPr>
        <p:spPr>
          <a:xfrm>
            <a:off x="7319098" y="1369218"/>
            <a:ext cx="0" cy="4743017"/>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736240" y="1424433"/>
            <a:ext cx="5870430" cy="461665"/>
          </a:xfrm>
          <a:prstGeom prst="rect">
            <a:avLst/>
          </a:prstGeom>
          <a:noFill/>
        </p:spPr>
        <p:txBody>
          <a:bodyPr wrap="square" rtlCol="0">
            <a:spAutoFit/>
          </a:bodyPr>
          <a:lstStyle/>
          <a:p>
            <a:r>
              <a:rPr lang="vi-VN" sz="2400" dirty="0">
                <a:solidFill>
                  <a:schemeClr val="bg1"/>
                </a:solidFill>
                <a:latin typeface="+mj-lt"/>
              </a:rPr>
              <a:t>+ </a:t>
            </a:r>
            <a:r>
              <a:rPr lang="en-US" sz="2400" dirty="0">
                <a:solidFill>
                  <a:schemeClr val="bg1"/>
                </a:solidFill>
                <a:latin typeface="+mj-lt"/>
              </a:rPr>
              <a:t>T</a:t>
            </a:r>
            <a:r>
              <a:rPr lang="en-US" sz="2400" dirty="0" smtClean="0">
                <a:solidFill>
                  <a:schemeClr val="bg1"/>
                </a:solidFill>
                <a:latin typeface="+mj-lt"/>
              </a:rPr>
              <a:t>hực </a:t>
            </a:r>
            <a:r>
              <a:rPr lang="en-US" sz="2400" dirty="0">
                <a:solidFill>
                  <a:schemeClr val="bg1"/>
                </a:solidFill>
                <a:latin typeface="+mj-lt"/>
              </a:rPr>
              <a:t>hiện chính sách </a:t>
            </a:r>
            <a:r>
              <a:rPr lang="en-US" sz="2400" dirty="0" smtClean="0">
                <a:solidFill>
                  <a:schemeClr val="bg1"/>
                </a:solidFill>
                <a:latin typeface="+mj-lt"/>
              </a:rPr>
              <a:t>đồng </a:t>
            </a:r>
            <a:r>
              <a:rPr lang="en-US" sz="2400" dirty="0">
                <a:solidFill>
                  <a:schemeClr val="bg1"/>
                </a:solidFill>
                <a:latin typeface="+mj-lt"/>
              </a:rPr>
              <a:t>hoá dân tộc Việt.</a:t>
            </a:r>
            <a:endParaRPr lang="vi-VN" sz="2400" dirty="0">
              <a:solidFill>
                <a:schemeClr val="bg1"/>
              </a:solidFill>
              <a:latin typeface="+mj-lt"/>
            </a:endParaRPr>
          </a:p>
        </p:txBody>
      </p:sp>
      <p:sp>
        <p:nvSpPr>
          <p:cNvPr id="10" name="TextBox 9"/>
          <p:cNvSpPr txBox="1"/>
          <p:nvPr/>
        </p:nvSpPr>
        <p:spPr>
          <a:xfrm>
            <a:off x="651163" y="202862"/>
            <a:ext cx="8728363" cy="461665"/>
          </a:xfrm>
          <a:prstGeom prst="rect">
            <a:avLst/>
          </a:prstGeom>
          <a:noFill/>
        </p:spPr>
        <p:txBody>
          <a:bodyPr wrap="square" rtlCol="0">
            <a:spAutoFit/>
          </a:bodyPr>
          <a:lstStyle/>
          <a:p>
            <a:r>
              <a:rPr lang="vi-VN" sz="2400" b="1" dirty="0">
                <a:solidFill>
                  <a:srgbClr val="FFFF00"/>
                </a:solidFill>
                <a:latin typeface="+mj-lt"/>
              </a:rPr>
              <a:t>1. Chính sách cai trị của các triều đại phong kiến phương Bắc.</a:t>
            </a:r>
            <a:endParaRPr lang="vi-VN" sz="2400" dirty="0">
              <a:solidFill>
                <a:srgbClr val="FFFF00"/>
              </a:solidFill>
              <a:latin typeface="+mj-lt"/>
            </a:endParaRPr>
          </a:p>
        </p:txBody>
      </p:sp>
      <p:sp>
        <p:nvSpPr>
          <p:cNvPr id="11" name="TextBox 10"/>
          <p:cNvSpPr txBox="1"/>
          <p:nvPr/>
        </p:nvSpPr>
        <p:spPr>
          <a:xfrm>
            <a:off x="1094510" y="722418"/>
            <a:ext cx="3449781" cy="461665"/>
          </a:xfrm>
          <a:prstGeom prst="rect">
            <a:avLst/>
          </a:prstGeom>
          <a:noFill/>
        </p:spPr>
        <p:txBody>
          <a:bodyPr wrap="square" rtlCol="0">
            <a:spAutoFit/>
          </a:bodyPr>
          <a:lstStyle/>
          <a:p>
            <a:pPr lvl="0"/>
            <a:r>
              <a:rPr lang="vi-VN" sz="2400" b="1" dirty="0">
                <a:solidFill>
                  <a:schemeClr val="bg1"/>
                </a:solidFill>
                <a:latin typeface="+mj-lt"/>
              </a:rPr>
              <a:t>c</a:t>
            </a:r>
            <a:r>
              <a:rPr lang="vi-VN" sz="2400" b="1" dirty="0" smtClean="0">
                <a:solidFill>
                  <a:schemeClr val="bg1"/>
                </a:solidFill>
                <a:latin typeface="+mj-lt"/>
              </a:rPr>
              <a:t>) Về văn hóa – xã hội:</a:t>
            </a:r>
            <a:endParaRPr lang="vi-VN" sz="2400" b="1" dirty="0">
              <a:solidFill>
                <a:schemeClr val="bg1"/>
              </a:solidFill>
              <a:latin typeface="+mj-lt"/>
            </a:endParaRPr>
          </a:p>
        </p:txBody>
      </p:sp>
      <p:sp>
        <p:nvSpPr>
          <p:cNvPr id="13" name="Cloud Callout 12"/>
          <p:cNvSpPr/>
          <p:nvPr/>
        </p:nvSpPr>
        <p:spPr>
          <a:xfrm>
            <a:off x="7356764" y="1392116"/>
            <a:ext cx="4835236" cy="37202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i="1" dirty="0">
                <a:latin typeface="+mj-lt"/>
              </a:rPr>
              <a:t>1. Chỉ ra chính sách cai trị về văn hoá - xã hội của chính quyền phương Bắc đối với nước ta?</a:t>
            </a:r>
            <a:endParaRPr lang="vi-VN" sz="2400" dirty="0">
              <a:latin typeface="+mj-lt"/>
            </a:endParaRPr>
          </a:p>
          <a:p>
            <a:pPr algn="just"/>
            <a:r>
              <a:rPr lang="vi-VN" sz="2400" i="1" dirty="0">
                <a:latin typeface="+mj-lt"/>
              </a:rPr>
              <a:t>2. Mục đích của những chính sách đó?</a:t>
            </a:r>
            <a:endParaRPr lang="vi-VN" sz="2400" dirty="0">
              <a:latin typeface="+mj-lt"/>
            </a:endParaRPr>
          </a:p>
        </p:txBody>
      </p:sp>
    </p:spTree>
    <p:extLst>
      <p:ext uri="{BB962C8B-B14F-4D97-AF65-F5344CB8AC3E}">
        <p14:creationId xmlns:p14="http://schemas.microsoft.com/office/powerpoint/2010/main" val="163033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25278"/>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cxnSp>
        <p:nvCxnSpPr>
          <p:cNvPr id="4" name="Straight Connector 3"/>
          <p:cNvCxnSpPr/>
          <p:nvPr/>
        </p:nvCxnSpPr>
        <p:spPr>
          <a:xfrm>
            <a:off x="6515535" y="1369218"/>
            <a:ext cx="0" cy="4743017"/>
          </a:xfrm>
          <a:prstGeom prst="line">
            <a:avLst/>
          </a:prstGeom>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651162" y="202862"/>
            <a:ext cx="10009909" cy="523220"/>
          </a:xfrm>
          <a:prstGeom prst="rect">
            <a:avLst/>
          </a:prstGeom>
          <a:noFill/>
        </p:spPr>
        <p:txBody>
          <a:bodyPr wrap="square" rtlCol="0">
            <a:spAutoFit/>
          </a:bodyPr>
          <a:lstStyle/>
          <a:p>
            <a:r>
              <a:rPr lang="vi-VN" sz="2800" b="1" dirty="0">
                <a:solidFill>
                  <a:srgbClr val="FFFF00"/>
                </a:solidFill>
                <a:latin typeface="+mj-lt"/>
              </a:rPr>
              <a:t>2</a:t>
            </a:r>
            <a:r>
              <a:rPr lang="vi-VN" sz="2800" b="1" dirty="0" smtClean="0">
                <a:solidFill>
                  <a:srgbClr val="FFFF00"/>
                </a:solidFill>
                <a:latin typeface="+mj-lt"/>
              </a:rPr>
              <a:t>. </a:t>
            </a:r>
            <a:r>
              <a:rPr lang="en-US" sz="2800" b="1" dirty="0">
                <a:solidFill>
                  <a:srgbClr val="FFFF00"/>
                </a:solidFill>
                <a:latin typeface="Times New Roman" panose="02020603050405020304" pitchFamily="18" charset="0"/>
                <a:cs typeface="Times New Roman" panose="02020603050405020304" pitchFamily="18" charset="0"/>
              </a:rPr>
              <a:t>Những chuyển biến về kinh tế - xã hội trong thời kì Bắc thuộc.</a:t>
            </a:r>
            <a:endParaRPr lang="vi-VN" sz="2800" dirty="0">
              <a:solidFill>
                <a:srgbClr val="FFFF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091295" y="742252"/>
            <a:ext cx="3616035" cy="461665"/>
          </a:xfrm>
          <a:prstGeom prst="rect">
            <a:avLst/>
          </a:prstGeom>
          <a:noFill/>
        </p:spPr>
        <p:txBody>
          <a:bodyPr wrap="square" rtlCol="0">
            <a:spAutoFit/>
          </a:bodyPr>
          <a:lstStyle/>
          <a:p>
            <a:pPr lvl="0"/>
            <a:r>
              <a:rPr lang="vi-VN" sz="2400" b="1" dirty="0" smtClean="0">
                <a:solidFill>
                  <a:schemeClr val="bg1"/>
                </a:solidFill>
                <a:latin typeface="+mj-lt"/>
              </a:rPr>
              <a:t>a</a:t>
            </a:r>
            <a:r>
              <a:rPr lang="en-US" sz="2400" b="1" dirty="0" smtClean="0">
                <a:solidFill>
                  <a:schemeClr val="bg1"/>
                </a:solidFill>
                <a:latin typeface="+mj-lt"/>
              </a:rPr>
              <a:t>.</a:t>
            </a:r>
            <a:r>
              <a:rPr lang="vi-VN" sz="2400" b="1" dirty="0" smtClean="0">
                <a:solidFill>
                  <a:schemeClr val="bg1"/>
                </a:solidFill>
                <a:latin typeface="+mj-lt"/>
              </a:rPr>
              <a:t> Chuyển biến về kinh tế:</a:t>
            </a:r>
            <a:endParaRPr lang="vi-VN" sz="2400" b="1" dirty="0">
              <a:solidFill>
                <a:schemeClr val="bg1"/>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468870678"/>
              </p:ext>
            </p:extLst>
          </p:nvPr>
        </p:nvGraphicFramePr>
        <p:xfrm>
          <a:off x="6761019" y="2892226"/>
          <a:ext cx="5243077" cy="3854937"/>
        </p:xfrm>
        <a:graphic>
          <a:graphicData uri="http://schemas.openxmlformats.org/drawingml/2006/table">
            <a:tbl>
              <a:tblPr firstRow="1" firstCol="1" bandRow="1">
                <a:tableStyleId>{5C22544A-7EE6-4342-B048-85BDC9FD1C3A}</a:tableStyleId>
              </a:tblPr>
              <a:tblGrid>
                <a:gridCol w="2595252">
                  <a:extLst>
                    <a:ext uri="{9D8B030D-6E8A-4147-A177-3AD203B41FA5}">
                      <a16:colId xmlns:a16="http://schemas.microsoft.com/office/drawing/2014/main" val="485079041"/>
                    </a:ext>
                  </a:extLst>
                </a:gridCol>
                <a:gridCol w="2647825">
                  <a:extLst>
                    <a:ext uri="{9D8B030D-6E8A-4147-A177-3AD203B41FA5}">
                      <a16:colId xmlns:a16="http://schemas.microsoft.com/office/drawing/2014/main" val="3729441302"/>
                    </a:ext>
                  </a:extLst>
                </a:gridCol>
              </a:tblGrid>
              <a:tr h="494141">
                <a:tc>
                  <a:txBody>
                    <a:bodyPr/>
                    <a:lstStyle/>
                    <a:p>
                      <a:pPr algn="ctr">
                        <a:lnSpc>
                          <a:spcPct val="130000"/>
                        </a:lnSpc>
                        <a:spcBef>
                          <a:spcPts val="300"/>
                        </a:spcBef>
                        <a:spcAft>
                          <a:spcPts val="30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Kinh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tế</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734158"/>
                  </a:ext>
                </a:extLst>
              </a:tr>
              <a:tr h="3360796">
                <a:tc>
                  <a:txBody>
                    <a:bodyPr/>
                    <a:lstStyle/>
                    <a:p>
                      <a:pPr>
                        <a:lnSpc>
                          <a:spcPct val="130000"/>
                        </a:lnSpc>
                        <a:spcBef>
                          <a:spcPts val="300"/>
                        </a:spcBef>
                        <a:spcAft>
                          <a:spcPts val="300"/>
                        </a:spcAft>
                      </a:pPr>
                      <a:r>
                        <a:rPr lang="en-US" sz="2600" b="0" dirty="0" smtClean="0">
                          <a:effectLst/>
                          <a:latin typeface="Times New Roman" panose="02020603050405020304" pitchFamily="18" charset="0"/>
                          <a:cs typeface="Times New Roman" panose="02020603050405020304" pitchFamily="18" charset="0"/>
                        </a:rPr>
                        <a:t>- Nông </a:t>
                      </a:r>
                      <a:r>
                        <a:rPr lang="en-US" sz="2600" b="0" dirty="0">
                          <a:effectLst/>
                          <a:latin typeface="Times New Roman" panose="02020603050405020304" pitchFamily="18" charset="0"/>
                          <a:cs typeface="Times New Roman" panose="02020603050405020304" pitchFamily="18" charset="0"/>
                        </a:rPr>
                        <a:t>nghiệp:</a:t>
                      </a:r>
                      <a:endParaRPr lang="vi-VN" sz="2600" b="0" dirty="0">
                        <a:effectLst/>
                        <a:latin typeface="Times New Roman" panose="02020603050405020304" pitchFamily="18" charset="0"/>
                        <a:cs typeface="Times New Roman" panose="02020603050405020304" pitchFamily="18" charset="0"/>
                      </a:endParaRPr>
                    </a:p>
                    <a:p>
                      <a:pPr>
                        <a:lnSpc>
                          <a:spcPct val="130000"/>
                        </a:lnSpc>
                        <a:spcBef>
                          <a:spcPts val="300"/>
                        </a:spcBef>
                        <a:spcAft>
                          <a:spcPts val="300"/>
                        </a:spcAft>
                      </a:pPr>
                      <a:r>
                        <a:rPr lang="en-US" sz="2600" b="0" dirty="0" smtClean="0">
                          <a:effectLst/>
                          <a:latin typeface="Times New Roman" panose="02020603050405020304" pitchFamily="18" charset="0"/>
                          <a:cs typeface="Times New Roman" panose="02020603050405020304" pitchFamily="18" charset="0"/>
                        </a:rPr>
                        <a:t>- Thủ </a:t>
                      </a:r>
                      <a:r>
                        <a:rPr lang="en-US" sz="2600" b="0" dirty="0">
                          <a:effectLst/>
                          <a:latin typeface="Times New Roman" panose="02020603050405020304" pitchFamily="18" charset="0"/>
                          <a:cs typeface="Times New Roman" panose="02020603050405020304" pitchFamily="18" charset="0"/>
                        </a:rPr>
                        <a:t>công:</a:t>
                      </a:r>
                      <a:endParaRPr lang="vi-VN" sz="2600" b="0" dirty="0">
                        <a:effectLst/>
                        <a:latin typeface="Times New Roman" panose="02020603050405020304" pitchFamily="18" charset="0"/>
                        <a:cs typeface="Times New Roman" panose="02020603050405020304" pitchFamily="18" charset="0"/>
                      </a:endParaRPr>
                    </a:p>
                    <a:p>
                      <a:pPr>
                        <a:lnSpc>
                          <a:spcPct val="130000"/>
                        </a:lnSpc>
                        <a:spcBef>
                          <a:spcPts val="300"/>
                        </a:spcBef>
                        <a:spcAft>
                          <a:spcPts val="300"/>
                        </a:spcAft>
                      </a:pPr>
                      <a:r>
                        <a:rPr lang="en-US" sz="2600" b="0" dirty="0">
                          <a:effectLst/>
                          <a:latin typeface="Times New Roman" panose="02020603050405020304" pitchFamily="18" charset="0"/>
                          <a:cs typeface="Times New Roman" panose="02020603050405020304" pitchFamily="18" charset="0"/>
                        </a:rPr>
                        <a:t>- Giao thông:</a:t>
                      </a:r>
                      <a:endParaRPr lang="vi-VN" sz="2600" b="0" dirty="0">
                        <a:effectLst/>
                        <a:latin typeface="Times New Roman" panose="02020603050405020304" pitchFamily="18" charset="0"/>
                        <a:cs typeface="Times New Roman" panose="02020603050405020304" pitchFamily="18" charset="0"/>
                      </a:endParaRPr>
                    </a:p>
                    <a:p>
                      <a:pPr>
                        <a:lnSpc>
                          <a:spcPct val="130000"/>
                        </a:lnSpc>
                        <a:spcBef>
                          <a:spcPts val="300"/>
                        </a:spcBef>
                        <a:spcAft>
                          <a:spcPts val="300"/>
                        </a:spcAft>
                      </a:pPr>
                      <a:r>
                        <a:rPr lang="en-US" sz="2600" b="0" dirty="0" smtClean="0">
                          <a:effectLst/>
                          <a:latin typeface="Times New Roman" panose="02020603050405020304" pitchFamily="18" charset="0"/>
                          <a:cs typeface="Times New Roman" panose="02020603050405020304" pitchFamily="18" charset="0"/>
                        </a:rPr>
                        <a:t>- Buôn </a:t>
                      </a:r>
                      <a:r>
                        <a:rPr lang="en-US" sz="2600" b="0" dirty="0" err="1">
                          <a:effectLst/>
                          <a:latin typeface="Times New Roman" panose="02020603050405020304" pitchFamily="18" charset="0"/>
                          <a:cs typeface="Times New Roman" panose="02020603050405020304" pitchFamily="18" charset="0"/>
                        </a:rPr>
                        <a:t>bán</a:t>
                      </a:r>
                      <a:r>
                        <a:rPr lang="en-US" sz="2600" b="0" dirty="0" smtClean="0">
                          <a:effectLst/>
                          <a:latin typeface="Times New Roman" panose="02020603050405020304" pitchFamily="18" charset="0"/>
                          <a:cs typeface="Times New Roman" panose="02020603050405020304" pitchFamily="18" charset="0"/>
                        </a:rPr>
                        <a:t>:</a:t>
                      </a:r>
                      <a:endParaRPr lang="vi-VN" sz="2600" b="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marL="28575" marR="28575" algn="just">
                        <a:spcAft>
                          <a:spcPts val="0"/>
                        </a:spcAft>
                      </a:pPr>
                      <a:r>
                        <a:rPr lang="en-US" sz="1300" dirty="0">
                          <a:effectLst/>
                        </a:rPr>
                        <a:t> </a:t>
                      </a:r>
                      <a:endParaRPr lang="vi-V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Bef>
                          <a:spcPts val="300"/>
                        </a:spcBef>
                        <a:spcAft>
                          <a:spcPts val="300"/>
                        </a:spcAft>
                      </a:pPr>
                      <a:r>
                        <a:rPr lang="en-US" sz="1300" dirty="0">
                          <a:effectLst/>
                        </a:rPr>
                        <a:t> </a:t>
                      </a:r>
                      <a:endParaRPr lang="vi-VN"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9527632"/>
                  </a:ext>
                </a:extLst>
              </a:tr>
            </a:tbl>
          </a:graphicData>
        </a:graphic>
      </p:graphicFrame>
      <p:sp>
        <p:nvSpPr>
          <p:cNvPr id="5" name="Rounded Rectangle 4"/>
          <p:cNvSpPr/>
          <p:nvPr/>
        </p:nvSpPr>
        <p:spPr>
          <a:xfrm>
            <a:off x="6761019" y="931469"/>
            <a:ext cx="5243078" cy="1824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dirty="0">
                <a:latin typeface="+mj-lt"/>
              </a:rPr>
              <a:t>Dựa vào ngữ liệu SGK/68 và </a:t>
            </a:r>
            <a:r>
              <a:rPr lang="vi-VN" sz="2600" dirty="0" smtClean="0">
                <a:latin typeface="+mj-lt"/>
              </a:rPr>
              <a:t>H4</a:t>
            </a:r>
            <a:r>
              <a:rPr lang="vi-VN" sz="2600" dirty="0">
                <a:latin typeface="+mj-lt"/>
              </a:rPr>
              <a:t>, em hãy </a:t>
            </a:r>
            <a:r>
              <a:rPr lang="en-US" sz="2600" dirty="0" err="1" smtClean="0">
                <a:latin typeface="+mj-lt"/>
              </a:rPr>
              <a:t>nêu</a:t>
            </a:r>
            <a:r>
              <a:rPr lang="en-US" sz="2600" dirty="0" smtClean="0">
                <a:latin typeface="+mj-lt"/>
              </a:rPr>
              <a:t> </a:t>
            </a:r>
            <a:r>
              <a:rPr lang="vi-VN" sz="2600" dirty="0" smtClean="0">
                <a:latin typeface="+mj-lt"/>
              </a:rPr>
              <a:t>sự </a:t>
            </a:r>
            <a:r>
              <a:rPr lang="vi-VN" sz="2600" dirty="0">
                <a:latin typeface="+mj-lt"/>
              </a:rPr>
              <a:t>chuyển biến của nền kinh tế nước ta </a:t>
            </a:r>
            <a:r>
              <a:rPr lang="en-US" sz="2600" dirty="0" err="1" smtClean="0">
                <a:latin typeface="Times New Roman" panose="02020603050405020304" pitchFamily="18" charset="0"/>
                <a:cs typeface="Times New Roman" panose="02020603050405020304" pitchFamily="18" charset="0"/>
              </a:rPr>
              <a:t>dưới</a:t>
            </a:r>
            <a:r>
              <a:rPr lang="en-US" sz="2600" dirty="0" smtClean="0">
                <a:latin typeface="Times New Roman" panose="02020603050405020304" pitchFamily="18" charset="0"/>
                <a:cs typeface="Times New Roman" panose="02020603050405020304" pitchFamily="18" charset="0"/>
              </a:rPr>
              <a:t> </a:t>
            </a:r>
            <a:r>
              <a:rPr lang="vi-VN" sz="2600" dirty="0" smtClean="0">
                <a:latin typeface="+mj-lt"/>
              </a:rPr>
              <a:t>thời </a:t>
            </a:r>
            <a:r>
              <a:rPr lang="vi-VN" sz="2600" dirty="0">
                <a:latin typeface="+mj-lt"/>
              </a:rPr>
              <a:t>Bắc thuộc.</a:t>
            </a:r>
          </a:p>
        </p:txBody>
      </p:sp>
      <p:sp>
        <p:nvSpPr>
          <p:cNvPr id="7" name="Rectangle 6"/>
          <p:cNvSpPr/>
          <p:nvPr/>
        </p:nvSpPr>
        <p:spPr>
          <a:xfrm>
            <a:off x="360221" y="1316571"/>
            <a:ext cx="5957456" cy="15240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Tx/>
              <a:buChar char="-"/>
            </a:pPr>
            <a:r>
              <a:rPr lang="vi-VN" sz="2600" dirty="0" smtClean="0">
                <a:latin typeface="+mj-lt"/>
              </a:rPr>
              <a:t>Nông </a:t>
            </a:r>
            <a:r>
              <a:rPr lang="vi-VN" sz="2600" dirty="0">
                <a:latin typeface="+mj-lt"/>
              </a:rPr>
              <a:t>nghiệp: </a:t>
            </a:r>
            <a:endParaRPr lang="vi-VN" sz="2600" dirty="0" smtClean="0">
              <a:latin typeface="+mj-lt"/>
            </a:endParaRPr>
          </a:p>
          <a:p>
            <a:r>
              <a:rPr lang="vi-VN" sz="2600" dirty="0" smtClean="0">
                <a:latin typeface="+mj-lt"/>
              </a:rPr>
              <a:t>+ Trồng </a:t>
            </a:r>
            <a:r>
              <a:rPr lang="vi-VN" sz="2600" dirty="0">
                <a:latin typeface="+mj-lt"/>
              </a:rPr>
              <a:t>lúa </a:t>
            </a:r>
            <a:r>
              <a:rPr lang="vi-VN" sz="2600" dirty="0" smtClean="0">
                <a:latin typeface="+mj-lt"/>
              </a:rPr>
              <a:t>nước, </a:t>
            </a:r>
            <a:r>
              <a:rPr lang="vi-VN" sz="2600" dirty="0">
                <a:latin typeface="+mj-lt"/>
              </a:rPr>
              <a:t>ngoài ra còn trồng cây ăn quả, chăn nuôi.</a:t>
            </a:r>
          </a:p>
          <a:p>
            <a:r>
              <a:rPr lang="vi-VN" sz="2600" dirty="0">
                <a:latin typeface="+mj-lt"/>
              </a:rPr>
              <a:t> </a:t>
            </a:r>
            <a:r>
              <a:rPr lang="vi-VN" sz="2600" dirty="0" smtClean="0">
                <a:latin typeface="+mj-lt"/>
              </a:rPr>
              <a:t>+ Biết </a:t>
            </a:r>
            <a:r>
              <a:rPr lang="vi-VN" sz="2600" dirty="0">
                <a:latin typeface="+mj-lt"/>
              </a:rPr>
              <a:t>đắp đê, làm thủy lợi.</a:t>
            </a:r>
          </a:p>
        </p:txBody>
      </p:sp>
      <p:sp>
        <p:nvSpPr>
          <p:cNvPr id="8" name="Rectangle 7"/>
          <p:cNvSpPr/>
          <p:nvPr/>
        </p:nvSpPr>
        <p:spPr>
          <a:xfrm>
            <a:off x="346366" y="2976272"/>
            <a:ext cx="5929744" cy="15223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vi-VN" sz="2600" dirty="0" smtClean="0">
                <a:solidFill>
                  <a:schemeClr val="tx1"/>
                </a:solidFill>
                <a:latin typeface="+mj-lt"/>
              </a:rPr>
              <a:t>Thủ </a:t>
            </a:r>
            <a:r>
              <a:rPr lang="vi-VN" sz="2600" dirty="0">
                <a:solidFill>
                  <a:schemeClr val="tx1"/>
                </a:solidFill>
                <a:latin typeface="+mj-lt"/>
              </a:rPr>
              <a:t>công nghiệp: Rèn sắt, đúc đồng, làm gốm, làm mộc, làm đồ trang </a:t>
            </a:r>
            <a:r>
              <a:rPr lang="vi-VN" sz="2600" dirty="0" smtClean="0">
                <a:solidFill>
                  <a:schemeClr val="tx1"/>
                </a:solidFill>
                <a:latin typeface="+mj-lt"/>
              </a:rPr>
              <a:t>sức, </a:t>
            </a:r>
            <a:r>
              <a:rPr lang="vi-VN" sz="2600" dirty="0">
                <a:solidFill>
                  <a:schemeClr val="tx1"/>
                </a:solidFill>
                <a:latin typeface="+mj-lt"/>
              </a:rPr>
              <a:t>… được duy trì và phát triển</a:t>
            </a:r>
            <a:r>
              <a:rPr lang="vi-VN" sz="2600" dirty="0" smtClean="0">
                <a:solidFill>
                  <a:schemeClr val="tx1"/>
                </a:solidFill>
                <a:latin typeface="+mj-lt"/>
              </a:rPr>
              <a:t>.</a:t>
            </a:r>
          </a:p>
          <a:p>
            <a:r>
              <a:rPr lang="vi-VN" sz="2600" dirty="0" smtClean="0">
                <a:solidFill>
                  <a:schemeClr val="tx1"/>
                </a:solidFill>
                <a:latin typeface="+mj-lt"/>
              </a:rPr>
              <a:t>+ Nghề mới: </a:t>
            </a:r>
            <a:r>
              <a:rPr lang="vi-VN" sz="2600" dirty="0">
                <a:solidFill>
                  <a:schemeClr val="tx1"/>
                </a:solidFill>
                <a:latin typeface="+mj-lt"/>
              </a:rPr>
              <a:t>làm </a:t>
            </a:r>
            <a:r>
              <a:rPr lang="vi-VN" sz="2600" dirty="0" smtClean="0">
                <a:solidFill>
                  <a:schemeClr val="tx1"/>
                </a:solidFill>
                <a:latin typeface="+mj-lt"/>
              </a:rPr>
              <a:t>giấy, thủy tinh.</a:t>
            </a:r>
            <a:endParaRPr lang="vi-VN" sz="2600" dirty="0">
              <a:solidFill>
                <a:schemeClr val="tx1"/>
              </a:solidFill>
              <a:latin typeface="+mj-lt"/>
            </a:endParaRPr>
          </a:p>
        </p:txBody>
      </p:sp>
      <p:sp>
        <p:nvSpPr>
          <p:cNvPr id="9" name="Rectangle 8"/>
          <p:cNvSpPr/>
          <p:nvPr/>
        </p:nvSpPr>
        <p:spPr>
          <a:xfrm>
            <a:off x="374077" y="4747280"/>
            <a:ext cx="5929744" cy="637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600" dirty="0" smtClean="0">
                <a:latin typeface="+mj-lt"/>
              </a:rPr>
              <a:t>- </a:t>
            </a:r>
            <a:r>
              <a:rPr lang="vi-VN" sz="2600" dirty="0">
                <a:latin typeface="+mj-lt"/>
              </a:rPr>
              <a:t>Đường giao thông thủy bộ hình thành.</a:t>
            </a:r>
          </a:p>
        </p:txBody>
      </p:sp>
      <p:sp>
        <p:nvSpPr>
          <p:cNvPr id="15" name="Rectangle 14"/>
          <p:cNvSpPr/>
          <p:nvPr/>
        </p:nvSpPr>
        <p:spPr>
          <a:xfrm>
            <a:off x="340308" y="5655952"/>
            <a:ext cx="5929744" cy="637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600" dirty="0">
                <a:latin typeface="+mj-lt"/>
              </a:rPr>
              <a:t>- Buôn bán: trong nước và nước ngoài.</a:t>
            </a:r>
          </a:p>
        </p:txBody>
      </p:sp>
    </p:spTree>
    <p:extLst>
      <p:ext uri="{BB962C8B-B14F-4D97-AF65-F5344CB8AC3E}">
        <p14:creationId xmlns:p14="http://schemas.microsoft.com/office/powerpoint/2010/main" val="269642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7" grpId="0" animBg="1"/>
      <p:bldP spid="8" grpId="0" animBg="1"/>
      <p:bldP spid="9"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3783" y="571500"/>
            <a:ext cx="9919854" cy="5715000"/>
          </a:xfrm>
          <a:prstGeom prst="rect">
            <a:avLst/>
          </a:prstGeom>
        </p:spPr>
      </p:pic>
      <p:sp>
        <p:nvSpPr>
          <p:cNvPr id="3" name="Rectangle 2"/>
          <p:cNvSpPr/>
          <p:nvPr/>
        </p:nvSpPr>
        <p:spPr>
          <a:xfrm>
            <a:off x="1177637" y="6314723"/>
            <a:ext cx="9906000" cy="400110"/>
          </a:xfrm>
          <a:prstGeom prst="rect">
            <a:avLst/>
          </a:prstGeom>
          <a:solidFill>
            <a:schemeClr val="bg1"/>
          </a:solidFill>
        </p:spPr>
        <p:txBody>
          <a:bodyPr wrap="square">
            <a:spAutoFit/>
          </a:bodyPr>
          <a:lstStyle/>
          <a:p>
            <a:pPr algn="ctr"/>
            <a:r>
              <a:rPr lang="vi-VN" sz="2000" dirty="0">
                <a:solidFill>
                  <a:srgbClr val="0070C0"/>
                </a:solidFill>
              </a:rPr>
              <a:t>Đê Bấn dọc </a:t>
            </a:r>
            <a:r>
              <a:rPr lang="vi-VN" sz="2000" dirty="0" smtClean="0">
                <a:solidFill>
                  <a:srgbClr val="0070C0"/>
                </a:solidFill>
              </a:rPr>
              <a:t>sông Lam – Hồng Lĩnh – Hà Tĩnh</a:t>
            </a:r>
            <a:endParaRPr lang="vi-VN" sz="2000" dirty="0">
              <a:solidFill>
                <a:srgbClr val="0070C0"/>
              </a:solidFill>
            </a:endParaRPr>
          </a:p>
        </p:txBody>
      </p:sp>
      <p:sp>
        <p:nvSpPr>
          <p:cNvPr id="4" name="Rounded Rectangle 3"/>
          <p:cNvSpPr/>
          <p:nvPr/>
        </p:nvSpPr>
        <p:spPr>
          <a:xfrm>
            <a:off x="3034146" y="69273"/>
            <a:ext cx="6386946" cy="466498"/>
          </a:xfrm>
          <a:prstGeom prst="roundRect">
            <a:avLst>
              <a:gd name="adj" fmla="val 2030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smtClean="0">
                <a:latin typeface="+mj-lt"/>
              </a:rPr>
              <a:t>Hình ảnh minh họa</a:t>
            </a:r>
            <a:endParaRPr lang="vi-VN" sz="2800" dirty="0">
              <a:latin typeface="+mj-lt"/>
            </a:endParaRPr>
          </a:p>
        </p:txBody>
      </p:sp>
    </p:spTree>
    <p:extLst>
      <p:ext uri="{BB962C8B-B14F-4D97-AF65-F5344CB8AC3E}">
        <p14:creationId xmlns:p14="http://schemas.microsoft.com/office/powerpoint/2010/main" val="32474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34146" y="69273"/>
            <a:ext cx="6386946" cy="466498"/>
          </a:xfrm>
          <a:prstGeom prst="roundRect">
            <a:avLst>
              <a:gd name="adj" fmla="val 2030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smtClean="0">
                <a:latin typeface="+mj-lt"/>
              </a:rPr>
              <a:t>Hình ảnh minh họa</a:t>
            </a:r>
            <a:endParaRPr lang="vi-VN" sz="2800" dirty="0">
              <a:latin typeface="+mj-lt"/>
            </a:endParaRPr>
          </a:p>
        </p:txBody>
      </p:sp>
      <p:pic>
        <p:nvPicPr>
          <p:cNvPr id="3" name="Picture 7" descr="Sa-Huynh-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27" y="1039091"/>
            <a:ext cx="5070764" cy="437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5855277" y="1039091"/>
            <a:ext cx="5976505" cy="4352697"/>
          </a:xfrm>
          <a:prstGeom prst="rect">
            <a:avLst/>
          </a:prstGeom>
        </p:spPr>
      </p:pic>
      <p:sp>
        <p:nvSpPr>
          <p:cNvPr id="5" name="Rectangle 4"/>
          <p:cNvSpPr/>
          <p:nvPr/>
        </p:nvSpPr>
        <p:spPr>
          <a:xfrm>
            <a:off x="5855278" y="5523406"/>
            <a:ext cx="5976504" cy="461665"/>
          </a:xfrm>
          <a:prstGeom prst="rect">
            <a:avLst/>
          </a:prstGeom>
          <a:solidFill>
            <a:schemeClr val="bg2"/>
          </a:solidFill>
        </p:spPr>
        <p:txBody>
          <a:bodyPr wrap="square">
            <a:spAutoFit/>
          </a:bodyPr>
          <a:lstStyle/>
          <a:p>
            <a:r>
              <a:rPr lang="vi-VN" sz="2400" i="1" dirty="0">
                <a:solidFill>
                  <a:srgbClr val="000000"/>
                </a:solidFill>
                <a:latin typeface="arial" panose="020B0604020202020204" pitchFamily="34" charset="0"/>
              </a:rPr>
              <a:t>Thợ mộc đang xẻ gỗ ở một xưởng mộc.</a:t>
            </a:r>
            <a:endParaRPr lang="vi-VN" sz="2400" dirty="0"/>
          </a:p>
        </p:txBody>
      </p:sp>
      <p:sp>
        <p:nvSpPr>
          <p:cNvPr id="7" name="Rectangle 6"/>
          <p:cNvSpPr/>
          <p:nvPr/>
        </p:nvSpPr>
        <p:spPr>
          <a:xfrm>
            <a:off x="375413" y="5523406"/>
            <a:ext cx="5083278" cy="461665"/>
          </a:xfrm>
          <a:prstGeom prst="rect">
            <a:avLst/>
          </a:prstGeom>
          <a:solidFill>
            <a:schemeClr val="bg2"/>
          </a:solidFill>
        </p:spPr>
        <p:txBody>
          <a:bodyPr wrap="square">
            <a:spAutoFit/>
          </a:bodyPr>
          <a:lstStyle/>
          <a:p>
            <a:pPr algn="ctr"/>
            <a:r>
              <a:rPr lang="vi-VN" sz="2400" i="1" dirty="0" smtClean="0">
                <a:solidFill>
                  <a:srgbClr val="000000"/>
                </a:solidFill>
                <a:latin typeface="arial" panose="020B0604020202020204" pitchFamily="34" charset="0"/>
              </a:rPr>
              <a:t>Sản phẩm đồ gốm</a:t>
            </a:r>
            <a:endParaRPr lang="vi-VN" sz="2400" dirty="0"/>
          </a:p>
        </p:txBody>
      </p:sp>
    </p:spTree>
    <p:extLst>
      <p:ext uri="{BB962C8B-B14F-4D97-AF65-F5344CB8AC3E}">
        <p14:creationId xmlns:p14="http://schemas.microsoft.com/office/powerpoint/2010/main" val="44928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ghề xưa,nghề nghiệp ngày xưa của ông 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73" y="789709"/>
            <a:ext cx="5569527" cy="47824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1673" y="5657671"/>
            <a:ext cx="5569527" cy="1015663"/>
          </a:xfrm>
          <a:prstGeom prst="rect">
            <a:avLst/>
          </a:prstGeom>
          <a:solidFill>
            <a:schemeClr val="bg2"/>
          </a:solidFill>
        </p:spPr>
        <p:txBody>
          <a:bodyPr wrap="square">
            <a:spAutoFit/>
          </a:bodyPr>
          <a:lstStyle/>
          <a:p>
            <a:r>
              <a:rPr lang="vi-VN" sz="2000" i="1" dirty="0">
                <a:solidFill>
                  <a:srgbClr val="000000"/>
                </a:solidFill>
                <a:latin typeface="arial" panose="020B0604020202020204" pitchFamily="34" charset="0"/>
              </a:rPr>
              <a:t>Ảnh chụp những người thợ trong một xưởng làm giấy. Thời xưa, giấy được làm từ vỏ </a:t>
            </a:r>
            <a:r>
              <a:rPr lang="vi-VN" sz="2000" i="1" dirty="0" smtClean="0">
                <a:solidFill>
                  <a:srgbClr val="000000"/>
                </a:solidFill>
                <a:latin typeface="arial" panose="020B0604020202020204" pitchFamily="34" charset="0"/>
              </a:rPr>
              <a:t>cây,</a:t>
            </a:r>
            <a:r>
              <a:rPr lang="vi-VN" sz="2000" dirty="0" smtClean="0"/>
              <a:t> </a:t>
            </a:r>
            <a:r>
              <a:rPr lang="vi-VN" sz="2000" i="1" dirty="0" smtClean="0">
                <a:solidFill>
                  <a:srgbClr val="000000"/>
                </a:solidFill>
                <a:latin typeface="arial" panose="020B0604020202020204" pitchFamily="34" charset="0"/>
              </a:rPr>
              <a:t>ngâm</a:t>
            </a:r>
            <a:r>
              <a:rPr lang="vi-VN" sz="2000" i="1" dirty="0">
                <a:solidFill>
                  <a:srgbClr val="000000"/>
                </a:solidFill>
                <a:latin typeface="arial" panose="020B0604020202020204" pitchFamily="34" charset="0"/>
              </a:rPr>
              <a:t>, giã, ép,... qua nhiều công đoạn.</a:t>
            </a:r>
            <a:endParaRPr lang="vi-VN" sz="2000" dirty="0"/>
          </a:p>
        </p:txBody>
      </p:sp>
      <p:pic>
        <p:nvPicPr>
          <p:cNvPr id="3" name="Picture 2"/>
          <p:cNvPicPr>
            <a:picLocks noChangeAspect="1"/>
          </p:cNvPicPr>
          <p:nvPr/>
        </p:nvPicPr>
        <p:blipFill>
          <a:blip r:embed="rId3"/>
          <a:stretch>
            <a:fillRect/>
          </a:stretch>
        </p:blipFill>
        <p:spPr>
          <a:xfrm>
            <a:off x="6068291" y="789709"/>
            <a:ext cx="5888182" cy="4782416"/>
          </a:xfrm>
          <a:prstGeom prst="rect">
            <a:avLst/>
          </a:prstGeom>
        </p:spPr>
      </p:pic>
      <p:sp>
        <p:nvSpPr>
          <p:cNvPr id="5" name="Rounded Rectangle 4"/>
          <p:cNvSpPr/>
          <p:nvPr/>
        </p:nvSpPr>
        <p:spPr>
          <a:xfrm>
            <a:off x="3034146" y="69273"/>
            <a:ext cx="6386946" cy="466498"/>
          </a:xfrm>
          <a:prstGeom prst="roundRect">
            <a:avLst>
              <a:gd name="adj" fmla="val 2030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smtClean="0">
                <a:latin typeface="+mj-lt"/>
              </a:rPr>
              <a:t>Hình ảnh minh họa</a:t>
            </a:r>
            <a:endParaRPr lang="vi-VN" sz="2800" dirty="0">
              <a:latin typeface="+mj-lt"/>
            </a:endParaRPr>
          </a:p>
        </p:txBody>
      </p:sp>
      <p:sp>
        <p:nvSpPr>
          <p:cNvPr id="7" name="Rectangle 6"/>
          <p:cNvSpPr/>
          <p:nvPr/>
        </p:nvSpPr>
        <p:spPr>
          <a:xfrm>
            <a:off x="6296892" y="5669387"/>
            <a:ext cx="5344680" cy="400110"/>
          </a:xfrm>
          <a:prstGeom prst="rect">
            <a:avLst/>
          </a:prstGeom>
          <a:solidFill>
            <a:schemeClr val="bg2"/>
          </a:solidFill>
        </p:spPr>
        <p:txBody>
          <a:bodyPr wrap="square">
            <a:spAutoFit/>
          </a:bodyPr>
          <a:lstStyle/>
          <a:p>
            <a:pPr algn="ctr"/>
            <a:r>
              <a:rPr lang="vi-VN" sz="2000" i="1" dirty="0" smtClean="0">
                <a:solidFill>
                  <a:srgbClr val="000000"/>
                </a:solidFill>
                <a:latin typeface="arial" panose="020B0604020202020204" pitchFamily="34" charset="0"/>
              </a:rPr>
              <a:t>Nghề chế tạo đồ thủy tinh</a:t>
            </a:r>
            <a:endParaRPr lang="vi-VN" sz="2000" dirty="0"/>
          </a:p>
        </p:txBody>
      </p:sp>
    </p:spTree>
    <p:extLst>
      <p:ext uri="{BB962C8B-B14F-4D97-AF65-F5344CB8AC3E}">
        <p14:creationId xmlns:p14="http://schemas.microsoft.com/office/powerpoint/2010/main" val="181110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595" y="889907"/>
            <a:ext cx="10371235" cy="6776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b="1" dirty="0" smtClean="0">
                <a:latin typeface="Times New Roman" panose="02020603050405020304" pitchFamily="18" charset="0"/>
                <a:cs typeface="Times New Roman" panose="02020603050405020304" pitchFamily="18" charset="0"/>
              </a:rPr>
              <a:t>H. </a:t>
            </a:r>
            <a:r>
              <a:rPr lang="vi-VN"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thông</a:t>
            </a:r>
            <a:r>
              <a:rPr lang="en-US" sz="2800" b="1" dirty="0" smtClean="0">
                <a:latin typeface="Times New Roman" panose="02020603050405020304" pitchFamily="18" charset="0"/>
                <a:cs typeface="Times New Roman" panose="02020603050405020304" pitchFamily="18" charset="0"/>
              </a:rPr>
              <a:t> tin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mục</a:t>
            </a:r>
            <a:r>
              <a:rPr lang="en-US" sz="2800" b="1" dirty="0" smtClean="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a:t>
            </a:r>
            <a:r>
              <a:rPr lang="en-US" sz="2800" b="1" i="1" dirty="0" err="1" smtClean="0">
                <a:latin typeface="Times New Roman" panose="02020603050405020304" pitchFamily="18" charset="0"/>
                <a:cs typeface="Times New Roman" panose="02020603050405020304" pitchFamily="18" charset="0"/>
              </a:rPr>
              <a:t>m</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có</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biết</a:t>
            </a:r>
            <a:r>
              <a:rPr lang="en-US" sz="2800" b="1" i="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hiểu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điều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012371" y="1930601"/>
            <a:ext cx="9666513" cy="12616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b="1" dirty="0" smtClean="0">
                <a:latin typeface="+mj-lt"/>
              </a:rPr>
              <a:t>- </a:t>
            </a:r>
            <a:r>
              <a:rPr lang="en-US" sz="2800" b="1" dirty="0" err="1" smtClean="0">
                <a:latin typeface="+mj-lt"/>
              </a:rPr>
              <a:t>Những</a:t>
            </a:r>
            <a:r>
              <a:rPr lang="en-US" sz="2800" b="1" dirty="0" smtClean="0">
                <a:latin typeface="+mj-lt"/>
              </a:rPr>
              <a:t> </a:t>
            </a:r>
            <a:r>
              <a:rPr lang="en-US" sz="2800" b="1" dirty="0" err="1" smtClean="0">
                <a:latin typeface="+mj-lt"/>
              </a:rPr>
              <a:t>tiến</a:t>
            </a:r>
            <a:r>
              <a:rPr lang="en-US" sz="2800" b="1" dirty="0" smtClean="0">
                <a:latin typeface="+mj-lt"/>
              </a:rPr>
              <a:t> </a:t>
            </a:r>
            <a:r>
              <a:rPr lang="en-US" sz="2800" b="1" dirty="0" err="1" smtClean="0">
                <a:latin typeface="+mj-lt"/>
              </a:rPr>
              <a:t>bộ</a:t>
            </a:r>
            <a:r>
              <a:rPr lang="en-US" sz="2800" b="1" dirty="0" smtClean="0">
                <a:latin typeface="+mj-lt"/>
              </a:rPr>
              <a:t> </a:t>
            </a:r>
            <a:r>
              <a:rPr lang="en-US" sz="2800" b="1" dirty="0" err="1" smtClean="0">
                <a:latin typeface="+mj-lt"/>
              </a:rPr>
              <a:t>về</a:t>
            </a:r>
            <a:r>
              <a:rPr lang="en-US" sz="2800" b="1" dirty="0" smtClean="0">
                <a:latin typeface="+mj-lt"/>
              </a:rPr>
              <a:t> </a:t>
            </a:r>
            <a:r>
              <a:rPr lang="en-US" sz="2800" b="1" dirty="0" err="1" smtClean="0">
                <a:latin typeface="+mj-lt"/>
              </a:rPr>
              <a:t>kĩ</a:t>
            </a:r>
            <a:r>
              <a:rPr lang="en-US" sz="2800" b="1" dirty="0" smtClean="0">
                <a:latin typeface="+mj-lt"/>
              </a:rPr>
              <a:t> </a:t>
            </a:r>
            <a:r>
              <a:rPr lang="en-US" sz="2800" b="1" dirty="0" err="1" smtClean="0">
                <a:latin typeface="+mj-lt"/>
              </a:rPr>
              <a:t>thuật</a:t>
            </a:r>
            <a:r>
              <a:rPr lang="en-US" sz="2800" b="1" dirty="0" smtClean="0">
                <a:latin typeface="+mj-lt"/>
              </a:rPr>
              <a:t> </a:t>
            </a:r>
            <a:r>
              <a:rPr lang="en-US" sz="2800" b="1" dirty="0" err="1" smtClean="0">
                <a:latin typeface="+mj-lt"/>
              </a:rPr>
              <a:t>của</a:t>
            </a:r>
            <a:r>
              <a:rPr lang="en-US" sz="2800" b="1" dirty="0" smtClean="0">
                <a:latin typeface="+mj-lt"/>
              </a:rPr>
              <a:t> </a:t>
            </a:r>
            <a:r>
              <a:rPr lang="en-US" sz="2800" b="1" dirty="0" err="1" smtClean="0">
                <a:latin typeface="+mj-lt"/>
              </a:rPr>
              <a:t>nước</a:t>
            </a:r>
            <a:r>
              <a:rPr lang="en-US" sz="2800" b="1" dirty="0" smtClean="0">
                <a:latin typeface="+mj-lt"/>
              </a:rPr>
              <a:t> ta </a:t>
            </a:r>
            <a:r>
              <a:rPr lang="en-US" sz="2800" b="1" dirty="0" err="1" smtClean="0">
                <a:latin typeface="+mj-lt"/>
              </a:rPr>
              <a:t>trong</a:t>
            </a:r>
            <a:r>
              <a:rPr lang="en-US" sz="2800" b="1" dirty="0" smtClean="0">
                <a:latin typeface="+mj-lt"/>
              </a:rPr>
              <a:t> </a:t>
            </a:r>
            <a:r>
              <a:rPr lang="en-US" sz="2800" b="1" dirty="0" err="1" smtClean="0">
                <a:latin typeface="+mj-lt"/>
              </a:rPr>
              <a:t>thời</a:t>
            </a:r>
            <a:r>
              <a:rPr lang="en-US" sz="2800" b="1" dirty="0" smtClean="0">
                <a:latin typeface="+mj-lt"/>
              </a:rPr>
              <a:t> </a:t>
            </a:r>
            <a:r>
              <a:rPr lang="en-US" sz="2800" b="1" dirty="0" err="1" smtClean="0">
                <a:latin typeface="+mj-lt"/>
              </a:rPr>
              <a:t>kì</a:t>
            </a:r>
            <a:r>
              <a:rPr lang="en-US" sz="2800" b="1" dirty="0" smtClean="0">
                <a:latin typeface="+mj-lt"/>
              </a:rPr>
              <a:t> </a:t>
            </a:r>
            <a:r>
              <a:rPr lang="en-US" sz="2800" b="1" dirty="0" err="1" smtClean="0">
                <a:latin typeface="+mj-lt"/>
              </a:rPr>
              <a:t>Bắc</a:t>
            </a:r>
            <a:r>
              <a:rPr lang="en-US" sz="2800" b="1" dirty="0" smtClean="0">
                <a:latin typeface="+mj-lt"/>
              </a:rPr>
              <a:t> </a:t>
            </a:r>
            <a:r>
              <a:rPr lang="en-US" sz="2800" b="1" dirty="0" err="1" smtClean="0">
                <a:latin typeface="+mj-lt"/>
              </a:rPr>
              <a:t>thuộc</a:t>
            </a:r>
            <a:r>
              <a:rPr lang="en-US" sz="2800" b="1" dirty="0" smtClean="0">
                <a:latin typeface="+mj-lt"/>
              </a:rPr>
              <a:t> </a:t>
            </a:r>
            <a:r>
              <a:rPr lang="en-US" sz="2800" b="1" dirty="0" err="1" smtClean="0">
                <a:latin typeface="+mj-lt"/>
              </a:rPr>
              <a:t>như</a:t>
            </a:r>
            <a:r>
              <a:rPr lang="en-US" sz="2800" b="1" dirty="0" smtClean="0">
                <a:latin typeface="+mj-lt"/>
              </a:rPr>
              <a:t>: </a:t>
            </a:r>
            <a:r>
              <a:rPr lang="en-US" sz="2800" b="1" dirty="0" err="1" smtClean="0">
                <a:latin typeface="+mj-lt"/>
              </a:rPr>
              <a:t>kĩ</a:t>
            </a:r>
            <a:r>
              <a:rPr lang="en-US" sz="2800" b="1" dirty="0" smtClean="0">
                <a:latin typeface="+mj-lt"/>
              </a:rPr>
              <a:t> </a:t>
            </a:r>
            <a:r>
              <a:rPr lang="en-US" sz="2800" b="1" dirty="0" err="1" smtClean="0">
                <a:latin typeface="+mj-lt"/>
              </a:rPr>
              <a:t>thuật</a:t>
            </a:r>
            <a:r>
              <a:rPr lang="en-US" sz="2800" b="1" dirty="0" smtClean="0">
                <a:latin typeface="+mj-lt"/>
              </a:rPr>
              <a:t> </a:t>
            </a:r>
            <a:r>
              <a:rPr lang="en-US" sz="2800" b="1" dirty="0" err="1" smtClean="0">
                <a:latin typeface="+mj-lt"/>
              </a:rPr>
              <a:t>làm</a:t>
            </a:r>
            <a:r>
              <a:rPr lang="en-US" sz="2800" b="1" dirty="0" smtClean="0">
                <a:latin typeface="+mj-lt"/>
              </a:rPr>
              <a:t> </a:t>
            </a:r>
            <a:r>
              <a:rPr lang="en-US" sz="2800" b="1" dirty="0" err="1" smtClean="0">
                <a:latin typeface="+mj-lt"/>
              </a:rPr>
              <a:t>giấy</a:t>
            </a:r>
            <a:r>
              <a:rPr lang="en-US" sz="2800" b="1" dirty="0" smtClean="0">
                <a:latin typeface="+mj-lt"/>
              </a:rPr>
              <a:t> </a:t>
            </a:r>
            <a:r>
              <a:rPr lang="en-US" sz="2800" b="1" dirty="0" err="1" smtClean="0">
                <a:latin typeface="+mj-lt"/>
              </a:rPr>
              <a:t>từ</a:t>
            </a:r>
            <a:r>
              <a:rPr lang="en-US" sz="2800" b="1" dirty="0" smtClean="0">
                <a:latin typeface="+mj-lt"/>
              </a:rPr>
              <a:t> </a:t>
            </a:r>
            <a:r>
              <a:rPr lang="en-US" sz="2800" b="1" dirty="0" err="1" smtClean="0">
                <a:latin typeface="+mj-lt"/>
              </a:rPr>
              <a:t>cây</a:t>
            </a:r>
            <a:r>
              <a:rPr lang="en-US" sz="2800" b="1" dirty="0" smtClean="0">
                <a:latin typeface="+mj-lt"/>
              </a:rPr>
              <a:t> </a:t>
            </a:r>
            <a:r>
              <a:rPr lang="en-US" sz="2800" b="1" dirty="0" err="1" smtClean="0">
                <a:latin typeface="+mj-lt"/>
              </a:rPr>
              <a:t>mật</a:t>
            </a:r>
            <a:r>
              <a:rPr lang="en-US" sz="2800" b="1" dirty="0" smtClean="0">
                <a:latin typeface="+mj-lt"/>
              </a:rPr>
              <a:t> </a:t>
            </a:r>
            <a:r>
              <a:rPr lang="en-US" sz="2800" b="1" dirty="0" err="1" smtClean="0">
                <a:latin typeface="+mj-lt"/>
              </a:rPr>
              <a:t>hương</a:t>
            </a:r>
            <a:r>
              <a:rPr lang="en-US" sz="2800" b="1" dirty="0" smtClean="0">
                <a:latin typeface="+mj-lt"/>
              </a:rPr>
              <a:t> </a:t>
            </a:r>
            <a:r>
              <a:rPr lang="en-US" sz="2800" b="1" dirty="0" err="1" smtClean="0">
                <a:latin typeface="+mj-lt"/>
              </a:rPr>
              <a:t>thông</a:t>
            </a:r>
            <a:r>
              <a:rPr lang="en-US" sz="2800" b="1" dirty="0" smtClean="0">
                <a:latin typeface="+mj-lt"/>
              </a:rPr>
              <a:t> qua </a:t>
            </a:r>
            <a:r>
              <a:rPr lang="en-US" sz="2800" b="1" dirty="0" err="1" smtClean="0">
                <a:latin typeface="+mj-lt"/>
              </a:rPr>
              <a:t>tiếp</a:t>
            </a:r>
            <a:r>
              <a:rPr lang="en-US" sz="2800" b="1" dirty="0" smtClean="0">
                <a:latin typeface="+mj-lt"/>
              </a:rPr>
              <a:t> </a:t>
            </a:r>
            <a:r>
              <a:rPr lang="en-US" sz="2800" b="1" dirty="0" err="1" smtClean="0">
                <a:latin typeface="+mj-lt"/>
              </a:rPr>
              <a:t>thu</a:t>
            </a:r>
            <a:r>
              <a:rPr lang="en-US" sz="2800" b="1" dirty="0" smtClean="0">
                <a:latin typeface="+mj-lt"/>
              </a:rPr>
              <a:t> </a:t>
            </a:r>
            <a:r>
              <a:rPr lang="en-US" sz="2800" b="1" dirty="0" err="1" smtClean="0">
                <a:latin typeface="+mj-lt"/>
              </a:rPr>
              <a:t>kĩ</a:t>
            </a:r>
            <a:r>
              <a:rPr lang="en-US" sz="2800" b="1" dirty="0" smtClean="0">
                <a:latin typeface="+mj-lt"/>
              </a:rPr>
              <a:t> </a:t>
            </a:r>
            <a:r>
              <a:rPr lang="en-US" sz="2800" b="1" dirty="0" err="1" smtClean="0">
                <a:latin typeface="+mj-lt"/>
              </a:rPr>
              <a:t>thuật</a:t>
            </a:r>
            <a:r>
              <a:rPr lang="en-US" sz="2800" b="1" dirty="0" smtClean="0">
                <a:latin typeface="+mj-lt"/>
              </a:rPr>
              <a:t> </a:t>
            </a:r>
            <a:r>
              <a:rPr lang="en-US" sz="2800" b="1" dirty="0" err="1" smtClean="0">
                <a:latin typeface="+mj-lt"/>
              </a:rPr>
              <a:t>làm</a:t>
            </a:r>
            <a:r>
              <a:rPr lang="en-US" sz="2800" b="1" dirty="0" smtClean="0">
                <a:latin typeface="+mj-lt"/>
              </a:rPr>
              <a:t> </a:t>
            </a:r>
            <a:r>
              <a:rPr lang="en-US" sz="2800" b="1" dirty="0" err="1" smtClean="0">
                <a:latin typeface="+mj-lt"/>
              </a:rPr>
              <a:t>giấy</a:t>
            </a:r>
            <a:r>
              <a:rPr lang="en-US" sz="2800" b="1" dirty="0" smtClean="0">
                <a:latin typeface="+mj-lt"/>
              </a:rPr>
              <a:t> </a:t>
            </a:r>
            <a:r>
              <a:rPr lang="en-US" sz="2800" b="1" dirty="0" err="1" smtClean="0">
                <a:latin typeface="+mj-lt"/>
              </a:rPr>
              <a:t>từ</a:t>
            </a:r>
            <a:r>
              <a:rPr lang="en-US" sz="2800" b="1" dirty="0" smtClean="0">
                <a:latin typeface="+mj-lt"/>
              </a:rPr>
              <a:t> </a:t>
            </a:r>
            <a:r>
              <a:rPr lang="en-US" sz="2800" b="1" dirty="0" err="1" smtClean="0">
                <a:latin typeface="+mj-lt"/>
              </a:rPr>
              <a:t>Trung</a:t>
            </a:r>
            <a:r>
              <a:rPr lang="en-US" sz="2800" b="1" dirty="0" smtClean="0">
                <a:latin typeface="+mj-lt"/>
              </a:rPr>
              <a:t> </a:t>
            </a:r>
            <a:r>
              <a:rPr lang="en-US" sz="2800" b="1" dirty="0" err="1" smtClean="0">
                <a:latin typeface="+mj-lt"/>
              </a:rPr>
              <a:t>Quốc</a:t>
            </a:r>
            <a:endParaRPr lang="vi-VN" sz="2800" b="1" dirty="0">
              <a:latin typeface="+mj-lt"/>
            </a:endParaRPr>
          </a:p>
        </p:txBody>
      </p:sp>
    </p:spTree>
    <p:extLst>
      <p:ext uri="{BB962C8B-B14F-4D97-AF65-F5344CB8AC3E}">
        <p14:creationId xmlns:p14="http://schemas.microsoft.com/office/powerpoint/2010/main" val="4639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595" y="889907"/>
            <a:ext cx="10371235" cy="6776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b="1" dirty="0" smtClean="0">
                <a:latin typeface="Times New Roman" panose="02020603050405020304" pitchFamily="18" charset="0"/>
                <a:cs typeface="Times New Roman" panose="02020603050405020304" pitchFamily="18" charset="0"/>
              </a:rPr>
              <a:t>H. </a:t>
            </a:r>
            <a:r>
              <a:rPr lang="vi-VN"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4 (</a:t>
            </a:r>
            <a:r>
              <a:rPr lang="en-US" sz="2800" b="1" dirty="0" err="1" smtClean="0">
                <a:latin typeface="Times New Roman" panose="02020603050405020304" pitchFamily="18" charset="0"/>
                <a:cs typeface="Times New Roman" panose="02020603050405020304" pitchFamily="18" charset="0"/>
              </a:rPr>
              <a:t>Trang</a:t>
            </a:r>
            <a:r>
              <a:rPr lang="en-US" sz="2800" b="1" dirty="0" smtClean="0">
                <a:latin typeface="Times New Roman" panose="02020603050405020304" pitchFamily="18" charset="0"/>
                <a:cs typeface="Times New Roman" panose="02020603050405020304" pitchFamily="18" charset="0"/>
              </a:rPr>
              <a:t> 68)</a:t>
            </a:r>
            <a:endParaRPr lang="vi-VN"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012371" y="1930601"/>
            <a:ext cx="10001250" cy="16535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b="1" dirty="0" smtClean="0">
                <a:latin typeface="+mj-lt"/>
              </a:rPr>
              <a:t>- </a:t>
            </a:r>
            <a:r>
              <a:rPr lang="en-US" sz="2800" b="1" dirty="0" err="1" smtClean="0">
                <a:latin typeface="+mj-lt"/>
              </a:rPr>
              <a:t>Hình</a:t>
            </a:r>
            <a:r>
              <a:rPr lang="en-US" sz="2800" b="1" dirty="0" smtClean="0">
                <a:latin typeface="+mj-lt"/>
              </a:rPr>
              <a:t> </a:t>
            </a:r>
            <a:r>
              <a:rPr lang="en-US" sz="2800" b="1" dirty="0" err="1" smtClean="0">
                <a:latin typeface="+mj-lt"/>
              </a:rPr>
              <a:t>ảnh</a:t>
            </a:r>
            <a:r>
              <a:rPr lang="en-US" sz="2800" b="1" dirty="0" smtClean="0">
                <a:latin typeface="+mj-lt"/>
              </a:rPr>
              <a:t> </a:t>
            </a:r>
            <a:r>
              <a:rPr lang="en-US" sz="2800" b="1" dirty="0" err="1" smtClean="0">
                <a:latin typeface="+mj-lt"/>
              </a:rPr>
              <a:t>cho</a:t>
            </a:r>
            <a:r>
              <a:rPr lang="en-US" sz="2800" b="1" dirty="0" smtClean="0">
                <a:latin typeface="+mj-lt"/>
              </a:rPr>
              <a:t> </a:t>
            </a:r>
            <a:r>
              <a:rPr lang="en-US" sz="2800" b="1" dirty="0" err="1" smtClean="0">
                <a:latin typeface="+mj-lt"/>
              </a:rPr>
              <a:t>thấy</a:t>
            </a:r>
            <a:r>
              <a:rPr lang="en-US" sz="2800" b="1" dirty="0" smtClean="0">
                <a:latin typeface="+mj-lt"/>
              </a:rPr>
              <a:t> </a:t>
            </a:r>
            <a:r>
              <a:rPr lang="en-US" sz="2800" b="1" dirty="0" err="1" smtClean="0">
                <a:latin typeface="+mj-lt"/>
              </a:rPr>
              <a:t>đồ</a:t>
            </a:r>
            <a:r>
              <a:rPr lang="en-US" sz="2800" b="1" dirty="0" smtClean="0">
                <a:latin typeface="+mj-lt"/>
              </a:rPr>
              <a:t> </a:t>
            </a:r>
            <a:r>
              <a:rPr lang="en-US" sz="2800" b="1" dirty="0" err="1" smtClean="0">
                <a:latin typeface="+mj-lt"/>
              </a:rPr>
              <a:t>gốm</a:t>
            </a:r>
            <a:r>
              <a:rPr lang="en-US" sz="2800" b="1" dirty="0" smtClean="0">
                <a:latin typeface="+mj-lt"/>
              </a:rPr>
              <a:t> </a:t>
            </a:r>
            <a:r>
              <a:rPr lang="en-US" sz="2800" b="1" dirty="0" err="1" smtClean="0">
                <a:latin typeface="+mj-lt"/>
              </a:rPr>
              <a:t>thời</a:t>
            </a:r>
            <a:r>
              <a:rPr lang="en-US" sz="2800" b="1" dirty="0" smtClean="0">
                <a:latin typeface="+mj-lt"/>
              </a:rPr>
              <a:t> </a:t>
            </a:r>
            <a:r>
              <a:rPr lang="en-US" sz="2800" b="1" dirty="0" err="1" smtClean="0">
                <a:latin typeface="+mj-lt"/>
              </a:rPr>
              <a:t>Bắc</a:t>
            </a:r>
            <a:r>
              <a:rPr lang="en-US" sz="2800" b="1" dirty="0" smtClean="0">
                <a:latin typeface="+mj-lt"/>
              </a:rPr>
              <a:t> </a:t>
            </a:r>
            <a:r>
              <a:rPr lang="en-US" sz="2800" b="1" dirty="0" err="1" smtClean="0">
                <a:latin typeface="+mj-lt"/>
              </a:rPr>
              <a:t>thuộc</a:t>
            </a:r>
            <a:r>
              <a:rPr lang="en-US" sz="2800" b="1" dirty="0" smtClean="0">
                <a:latin typeface="+mj-lt"/>
              </a:rPr>
              <a:t> </a:t>
            </a:r>
            <a:r>
              <a:rPr lang="en-US" sz="2800" b="1" dirty="0" err="1" smtClean="0">
                <a:latin typeface="+mj-lt"/>
              </a:rPr>
              <a:t>phong</a:t>
            </a:r>
            <a:r>
              <a:rPr lang="en-US" sz="2800" b="1" dirty="0" smtClean="0">
                <a:latin typeface="+mj-lt"/>
              </a:rPr>
              <a:t> </a:t>
            </a:r>
            <a:r>
              <a:rPr lang="en-US" sz="2800" b="1" dirty="0" err="1" smtClean="0">
                <a:latin typeface="+mj-lt"/>
              </a:rPr>
              <a:t>phú</a:t>
            </a:r>
            <a:r>
              <a:rPr lang="en-US" sz="2800" b="1" dirty="0" smtClean="0">
                <a:latin typeface="+mj-lt"/>
              </a:rPr>
              <a:t> </a:t>
            </a:r>
            <a:r>
              <a:rPr lang="en-US" sz="2800" b="1" dirty="0" err="1" smtClean="0">
                <a:latin typeface="+mj-lt"/>
              </a:rPr>
              <a:t>về</a:t>
            </a:r>
            <a:r>
              <a:rPr lang="en-US" sz="2800" b="1" dirty="0" smtClean="0">
                <a:latin typeface="+mj-lt"/>
              </a:rPr>
              <a:t> </a:t>
            </a:r>
            <a:r>
              <a:rPr lang="en-US" sz="2800" b="1" dirty="0" err="1" smtClean="0">
                <a:latin typeface="+mj-lt"/>
              </a:rPr>
              <a:t>chủng</a:t>
            </a:r>
            <a:r>
              <a:rPr lang="en-US" sz="2800" b="1" dirty="0" smtClean="0">
                <a:latin typeface="+mj-lt"/>
              </a:rPr>
              <a:t> </a:t>
            </a:r>
            <a:r>
              <a:rPr lang="en-US" sz="2800" b="1" dirty="0" err="1" smtClean="0">
                <a:latin typeface="+mj-lt"/>
              </a:rPr>
              <a:t>loại</a:t>
            </a:r>
            <a:r>
              <a:rPr lang="en-US" sz="2800" b="1" dirty="0" smtClean="0">
                <a:latin typeface="+mj-lt"/>
              </a:rPr>
              <a:t> </a:t>
            </a:r>
            <a:r>
              <a:rPr lang="en-US" sz="2800" b="1" dirty="0" err="1" smtClean="0">
                <a:latin typeface="+mj-lt"/>
              </a:rPr>
              <a:t>và</a:t>
            </a:r>
            <a:r>
              <a:rPr lang="en-US" sz="2800" b="1" dirty="0" smtClean="0">
                <a:latin typeface="+mj-lt"/>
              </a:rPr>
              <a:t> </a:t>
            </a:r>
            <a:r>
              <a:rPr lang="en-US" sz="2800" b="1" dirty="0" err="1" smtClean="0">
                <a:latin typeface="+mj-lt"/>
              </a:rPr>
              <a:t>kiểu</a:t>
            </a:r>
            <a:r>
              <a:rPr lang="en-US" sz="2800" b="1" dirty="0" smtClean="0">
                <a:latin typeface="+mj-lt"/>
              </a:rPr>
              <a:t> </a:t>
            </a:r>
            <a:r>
              <a:rPr lang="en-US" sz="2800" b="1" dirty="0" err="1" smtClean="0">
                <a:latin typeface="+mj-lt"/>
              </a:rPr>
              <a:t>dáng</a:t>
            </a:r>
            <a:r>
              <a:rPr lang="en-US" sz="2800" b="1" dirty="0" smtClean="0">
                <a:latin typeface="+mj-lt"/>
              </a:rPr>
              <a:t>. </a:t>
            </a:r>
            <a:r>
              <a:rPr lang="en-US" sz="2800" b="1" dirty="0" err="1" smtClean="0">
                <a:latin typeface="+mj-lt"/>
              </a:rPr>
              <a:t>Cùng</a:t>
            </a:r>
            <a:r>
              <a:rPr lang="en-US" sz="2800" b="1" dirty="0" smtClean="0">
                <a:latin typeface="+mj-lt"/>
              </a:rPr>
              <a:t> </a:t>
            </a:r>
            <a:r>
              <a:rPr lang="en-US" sz="2800" b="1" dirty="0" err="1" smtClean="0">
                <a:latin typeface="+mj-lt"/>
              </a:rPr>
              <a:t>với</a:t>
            </a:r>
            <a:r>
              <a:rPr lang="en-US" sz="2800" b="1" dirty="0" smtClean="0">
                <a:latin typeface="+mj-lt"/>
              </a:rPr>
              <a:t> </a:t>
            </a:r>
            <a:r>
              <a:rPr lang="en-US" sz="2800" b="1" dirty="0" err="1" smtClean="0">
                <a:latin typeface="+mj-lt"/>
              </a:rPr>
              <a:t>nghề</a:t>
            </a:r>
            <a:r>
              <a:rPr lang="en-US" sz="2800" b="1" dirty="0" smtClean="0">
                <a:latin typeface="+mj-lt"/>
              </a:rPr>
              <a:t> </a:t>
            </a:r>
            <a:r>
              <a:rPr lang="en-US" sz="2800" b="1" dirty="0" err="1" smtClean="0">
                <a:latin typeface="+mj-lt"/>
              </a:rPr>
              <a:t>đúc</a:t>
            </a:r>
            <a:r>
              <a:rPr lang="en-US" sz="2800" b="1" dirty="0" smtClean="0">
                <a:latin typeface="+mj-lt"/>
              </a:rPr>
              <a:t> </a:t>
            </a:r>
            <a:r>
              <a:rPr lang="en-US" sz="2800" b="1" dirty="0" err="1" smtClean="0">
                <a:latin typeface="+mj-lt"/>
              </a:rPr>
              <a:t>đồng</a:t>
            </a:r>
            <a:r>
              <a:rPr lang="en-US" sz="2800" b="1" dirty="0" smtClean="0">
                <a:latin typeface="+mj-lt"/>
              </a:rPr>
              <a:t>, </a:t>
            </a:r>
            <a:r>
              <a:rPr lang="en-US" sz="2800" b="1" dirty="0" err="1" smtClean="0">
                <a:latin typeface="+mj-lt"/>
              </a:rPr>
              <a:t>rèn</a:t>
            </a:r>
            <a:r>
              <a:rPr lang="en-US" sz="2800" b="1" dirty="0" smtClean="0">
                <a:latin typeface="+mj-lt"/>
              </a:rPr>
              <a:t> </a:t>
            </a:r>
            <a:r>
              <a:rPr lang="en-US" sz="2800" b="1" dirty="0" err="1" smtClean="0">
                <a:latin typeface="+mj-lt"/>
              </a:rPr>
              <a:t>sắt</a:t>
            </a:r>
            <a:r>
              <a:rPr lang="en-US" sz="2800" b="1" dirty="0" smtClean="0">
                <a:latin typeface="+mj-lt"/>
              </a:rPr>
              <a:t>, </a:t>
            </a:r>
            <a:r>
              <a:rPr lang="en-US" sz="2800" b="1" dirty="0" err="1" smtClean="0">
                <a:latin typeface="+mj-lt"/>
              </a:rPr>
              <a:t>nghề</a:t>
            </a:r>
            <a:r>
              <a:rPr lang="en-US" sz="2800" b="1" dirty="0" smtClean="0">
                <a:latin typeface="+mj-lt"/>
              </a:rPr>
              <a:t> </a:t>
            </a:r>
            <a:r>
              <a:rPr lang="en-US" sz="2800" b="1" dirty="0" err="1" smtClean="0">
                <a:latin typeface="+mj-lt"/>
              </a:rPr>
              <a:t>làm</a:t>
            </a:r>
            <a:r>
              <a:rPr lang="en-US" sz="2800" b="1" dirty="0" smtClean="0">
                <a:latin typeface="+mj-lt"/>
              </a:rPr>
              <a:t> </a:t>
            </a:r>
            <a:r>
              <a:rPr lang="en-US" sz="2800" b="1" dirty="0" err="1" smtClean="0">
                <a:latin typeface="+mj-lt"/>
              </a:rPr>
              <a:t>gốm</a:t>
            </a:r>
            <a:r>
              <a:rPr lang="en-US" sz="2800" b="1" dirty="0" smtClean="0">
                <a:latin typeface="+mj-lt"/>
              </a:rPr>
              <a:t> </a:t>
            </a:r>
            <a:r>
              <a:rPr lang="en-US" sz="2800" b="1" dirty="0" err="1" smtClean="0">
                <a:latin typeface="+mj-lt"/>
              </a:rPr>
              <a:t>vẫn</a:t>
            </a:r>
            <a:r>
              <a:rPr lang="en-US" sz="2800" b="1" dirty="0" smtClean="0">
                <a:latin typeface="+mj-lt"/>
              </a:rPr>
              <a:t> </a:t>
            </a:r>
            <a:r>
              <a:rPr lang="en-US" sz="2800" b="1" dirty="0" err="1" smtClean="0">
                <a:latin typeface="+mj-lt"/>
              </a:rPr>
              <a:t>tiếp</a:t>
            </a:r>
            <a:r>
              <a:rPr lang="en-US" sz="2800" b="1" dirty="0" smtClean="0">
                <a:latin typeface="+mj-lt"/>
              </a:rPr>
              <a:t> </a:t>
            </a:r>
            <a:r>
              <a:rPr lang="en-US" sz="2800" b="1" dirty="0" err="1" smtClean="0">
                <a:latin typeface="+mj-lt"/>
              </a:rPr>
              <a:t>tục</a:t>
            </a:r>
            <a:r>
              <a:rPr lang="en-US" sz="2800" b="1" dirty="0" smtClean="0">
                <a:latin typeface="+mj-lt"/>
              </a:rPr>
              <a:t> </a:t>
            </a:r>
            <a:r>
              <a:rPr lang="en-US" sz="2800" b="1" dirty="0" err="1" smtClean="0">
                <a:latin typeface="+mj-lt"/>
              </a:rPr>
              <a:t>phát</a:t>
            </a:r>
            <a:r>
              <a:rPr lang="en-US" sz="2800" b="1" dirty="0" smtClean="0">
                <a:latin typeface="+mj-lt"/>
              </a:rPr>
              <a:t> </a:t>
            </a:r>
            <a:r>
              <a:rPr lang="en-US" sz="2800" b="1" dirty="0" err="1" smtClean="0">
                <a:latin typeface="+mj-lt"/>
              </a:rPr>
              <a:t>triển</a:t>
            </a:r>
            <a:r>
              <a:rPr lang="en-US" sz="2800" b="1" dirty="0" smtClean="0">
                <a:latin typeface="+mj-lt"/>
              </a:rPr>
              <a:t> </a:t>
            </a:r>
            <a:r>
              <a:rPr lang="en-US" sz="2800" b="1" dirty="0" err="1" smtClean="0">
                <a:latin typeface="+mj-lt"/>
              </a:rPr>
              <a:t>trong</a:t>
            </a:r>
            <a:r>
              <a:rPr lang="en-US" sz="2800" b="1" dirty="0" smtClean="0">
                <a:latin typeface="+mj-lt"/>
              </a:rPr>
              <a:t> </a:t>
            </a:r>
            <a:r>
              <a:rPr lang="en-US" sz="2800" b="1" dirty="0" err="1" smtClean="0">
                <a:latin typeface="+mj-lt"/>
              </a:rPr>
              <a:t>giai</a:t>
            </a:r>
            <a:r>
              <a:rPr lang="en-US" sz="2800" b="1" dirty="0" smtClean="0">
                <a:latin typeface="+mj-lt"/>
              </a:rPr>
              <a:t> </a:t>
            </a:r>
            <a:r>
              <a:rPr lang="en-US" sz="2800" b="1" dirty="0" err="1" smtClean="0">
                <a:latin typeface="+mj-lt"/>
              </a:rPr>
              <a:t>đoạn</a:t>
            </a:r>
            <a:r>
              <a:rPr lang="en-US" sz="2800" b="1" dirty="0" smtClean="0">
                <a:latin typeface="+mj-lt"/>
              </a:rPr>
              <a:t> </a:t>
            </a:r>
            <a:r>
              <a:rPr lang="en-US" sz="2800" b="1" dirty="0" err="1" smtClean="0">
                <a:latin typeface="+mj-lt"/>
              </a:rPr>
              <a:t>này</a:t>
            </a:r>
            <a:r>
              <a:rPr lang="en-US" sz="2800" b="1" dirty="0" smtClean="0">
                <a:latin typeface="+mj-lt"/>
              </a:rPr>
              <a:t> </a:t>
            </a:r>
            <a:r>
              <a:rPr lang="en-US" sz="2800" b="1" dirty="0" err="1" smtClean="0">
                <a:latin typeface="+mj-lt"/>
              </a:rPr>
              <a:t>và</a:t>
            </a:r>
            <a:r>
              <a:rPr lang="en-US" sz="2800" b="1" dirty="0" smtClean="0">
                <a:latin typeface="+mj-lt"/>
              </a:rPr>
              <a:t> </a:t>
            </a:r>
            <a:r>
              <a:rPr lang="en-US" sz="2800" b="1" dirty="0" err="1" smtClean="0">
                <a:latin typeface="+mj-lt"/>
              </a:rPr>
              <a:t>có</a:t>
            </a:r>
            <a:r>
              <a:rPr lang="en-US" sz="2800" b="1" dirty="0" smtClean="0">
                <a:latin typeface="+mj-lt"/>
              </a:rPr>
              <a:t> </a:t>
            </a:r>
            <a:r>
              <a:rPr lang="en-US" sz="2800" b="1" dirty="0" err="1" smtClean="0">
                <a:latin typeface="+mj-lt"/>
              </a:rPr>
              <a:t>thêm</a:t>
            </a:r>
            <a:r>
              <a:rPr lang="en-US" sz="2800" b="1" dirty="0" smtClean="0">
                <a:latin typeface="+mj-lt"/>
              </a:rPr>
              <a:t> </a:t>
            </a:r>
            <a:r>
              <a:rPr lang="en-US" sz="2800" b="1" dirty="0" err="1" smtClean="0">
                <a:latin typeface="+mj-lt"/>
              </a:rPr>
              <a:t>sự</a:t>
            </a:r>
            <a:r>
              <a:rPr lang="en-US" sz="2800" b="1" dirty="0" smtClean="0">
                <a:latin typeface="+mj-lt"/>
              </a:rPr>
              <a:t> du </a:t>
            </a:r>
            <a:r>
              <a:rPr lang="en-US" sz="2800" b="1" dirty="0" err="1" smtClean="0">
                <a:latin typeface="+mj-lt"/>
              </a:rPr>
              <a:t>nhập</a:t>
            </a:r>
            <a:r>
              <a:rPr lang="en-US" sz="2800" b="1" dirty="0" smtClean="0">
                <a:latin typeface="+mj-lt"/>
              </a:rPr>
              <a:t> </a:t>
            </a:r>
            <a:r>
              <a:rPr lang="en-US" sz="2800" b="1" dirty="0" err="1" smtClean="0">
                <a:latin typeface="+mj-lt"/>
              </a:rPr>
              <a:t>về</a:t>
            </a:r>
            <a:r>
              <a:rPr lang="en-US" sz="2800" b="1" dirty="0" smtClean="0">
                <a:latin typeface="+mj-lt"/>
              </a:rPr>
              <a:t> </a:t>
            </a:r>
            <a:r>
              <a:rPr lang="en-US" sz="2800" b="1" dirty="0" err="1" smtClean="0">
                <a:latin typeface="+mj-lt"/>
              </a:rPr>
              <a:t>kĩ</a:t>
            </a:r>
            <a:r>
              <a:rPr lang="en-US" sz="2800" b="1" dirty="0" smtClean="0">
                <a:latin typeface="+mj-lt"/>
              </a:rPr>
              <a:t> </a:t>
            </a:r>
            <a:r>
              <a:rPr lang="en-US" sz="2800" b="1" dirty="0" err="1" smtClean="0">
                <a:latin typeface="+mj-lt"/>
              </a:rPr>
              <a:t>thuật</a:t>
            </a:r>
            <a:r>
              <a:rPr lang="en-US" sz="2800" b="1" dirty="0" smtClean="0">
                <a:latin typeface="+mj-lt"/>
              </a:rPr>
              <a:t> </a:t>
            </a:r>
            <a:r>
              <a:rPr lang="en-US" sz="2800" b="1" dirty="0" err="1" smtClean="0">
                <a:latin typeface="+mj-lt"/>
              </a:rPr>
              <a:t>làm</a:t>
            </a:r>
            <a:r>
              <a:rPr lang="en-US" sz="2800" b="1" dirty="0" smtClean="0">
                <a:latin typeface="+mj-lt"/>
              </a:rPr>
              <a:t> </a:t>
            </a:r>
            <a:r>
              <a:rPr lang="en-US" sz="2800" b="1" dirty="0" err="1" smtClean="0">
                <a:latin typeface="+mj-lt"/>
              </a:rPr>
              <a:t>gốm</a:t>
            </a:r>
            <a:r>
              <a:rPr lang="en-US" sz="2800" b="1" dirty="0" smtClean="0">
                <a:latin typeface="+mj-lt"/>
              </a:rPr>
              <a:t> </a:t>
            </a:r>
            <a:r>
              <a:rPr lang="en-US" sz="2800" b="1" dirty="0" err="1" smtClean="0">
                <a:latin typeface="+mj-lt"/>
              </a:rPr>
              <a:t>từ</a:t>
            </a:r>
            <a:r>
              <a:rPr lang="en-US" sz="2800" b="1" dirty="0" smtClean="0">
                <a:latin typeface="+mj-lt"/>
              </a:rPr>
              <a:t> </a:t>
            </a:r>
            <a:r>
              <a:rPr lang="en-US" sz="2800" b="1" dirty="0" err="1" smtClean="0">
                <a:latin typeface="+mj-lt"/>
              </a:rPr>
              <a:t>phương</a:t>
            </a:r>
            <a:r>
              <a:rPr lang="en-US" sz="2800" b="1" dirty="0" smtClean="0">
                <a:latin typeface="+mj-lt"/>
              </a:rPr>
              <a:t> </a:t>
            </a:r>
            <a:r>
              <a:rPr lang="en-US" sz="2800" b="1" dirty="0" err="1" smtClean="0">
                <a:latin typeface="+mj-lt"/>
              </a:rPr>
              <a:t>Bắc</a:t>
            </a:r>
            <a:endParaRPr lang="vi-VN" sz="2800" b="1" dirty="0">
              <a:latin typeface="+mj-lt"/>
            </a:endParaRPr>
          </a:p>
        </p:txBody>
      </p:sp>
    </p:spTree>
    <p:extLst>
      <p:ext uri="{BB962C8B-B14F-4D97-AF65-F5344CB8AC3E}">
        <p14:creationId xmlns:p14="http://schemas.microsoft.com/office/powerpoint/2010/main" val="12152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25278"/>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sp>
        <p:nvSpPr>
          <p:cNvPr id="10" name="TextBox 9"/>
          <p:cNvSpPr txBox="1"/>
          <p:nvPr/>
        </p:nvSpPr>
        <p:spPr>
          <a:xfrm>
            <a:off x="651162" y="202862"/>
            <a:ext cx="10009909" cy="523220"/>
          </a:xfrm>
          <a:prstGeom prst="rect">
            <a:avLst/>
          </a:prstGeom>
          <a:noFill/>
        </p:spPr>
        <p:txBody>
          <a:bodyPr wrap="square" rtlCol="0">
            <a:spAutoFit/>
          </a:bodyPr>
          <a:lstStyle/>
          <a:p>
            <a:r>
              <a:rPr lang="vi-VN" sz="2800" b="1" dirty="0">
                <a:solidFill>
                  <a:srgbClr val="FFFF00"/>
                </a:solidFill>
                <a:latin typeface="+mj-lt"/>
              </a:rPr>
              <a:t>2</a:t>
            </a:r>
            <a:r>
              <a:rPr lang="vi-VN" sz="2800" b="1" dirty="0" smtClean="0">
                <a:solidFill>
                  <a:srgbClr val="FFFF00"/>
                </a:solidFill>
                <a:latin typeface="+mj-lt"/>
              </a:rPr>
              <a:t>. </a:t>
            </a:r>
            <a:r>
              <a:rPr lang="en-US" sz="2800" b="1" dirty="0">
                <a:solidFill>
                  <a:srgbClr val="FFFF00"/>
                </a:solidFill>
                <a:latin typeface="Times New Roman" panose="02020603050405020304" pitchFamily="18" charset="0"/>
                <a:cs typeface="Times New Roman" panose="02020603050405020304" pitchFamily="18" charset="0"/>
              </a:rPr>
              <a:t>Những chuyển biến về kinh tế - xã hội trong thời kì Bắc thuộc.</a:t>
            </a:r>
            <a:endParaRPr lang="vi-VN" sz="2800" dirty="0">
              <a:solidFill>
                <a:srgbClr val="FFFF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091295" y="742252"/>
            <a:ext cx="4207326" cy="523220"/>
          </a:xfrm>
          <a:prstGeom prst="rect">
            <a:avLst/>
          </a:prstGeom>
          <a:noFill/>
        </p:spPr>
        <p:txBody>
          <a:bodyPr wrap="square" rtlCol="0">
            <a:spAutoFit/>
          </a:bodyPr>
          <a:lstStyle/>
          <a:p>
            <a:pPr lvl="0"/>
            <a:r>
              <a:rPr lang="vi-VN" sz="2800" b="1" dirty="0" smtClean="0">
                <a:solidFill>
                  <a:schemeClr val="bg1"/>
                </a:solidFill>
                <a:latin typeface="+mj-lt"/>
              </a:rPr>
              <a:t>a</a:t>
            </a:r>
            <a:r>
              <a:rPr lang="en-US" sz="2800" b="1" dirty="0" smtClean="0">
                <a:solidFill>
                  <a:schemeClr val="bg1"/>
                </a:solidFill>
                <a:latin typeface="+mj-lt"/>
              </a:rPr>
              <a:t>.</a:t>
            </a:r>
            <a:r>
              <a:rPr lang="vi-VN" sz="2800" b="1" dirty="0" smtClean="0">
                <a:solidFill>
                  <a:schemeClr val="bg1"/>
                </a:solidFill>
                <a:latin typeface="+mj-lt"/>
              </a:rPr>
              <a:t> Chuyển biến về kinh tế:</a:t>
            </a:r>
            <a:endParaRPr lang="vi-VN" sz="2800" b="1" dirty="0">
              <a:solidFill>
                <a:schemeClr val="bg1"/>
              </a:solidFill>
              <a:latin typeface="+mj-lt"/>
            </a:endParaRPr>
          </a:p>
        </p:txBody>
      </p:sp>
      <p:sp>
        <p:nvSpPr>
          <p:cNvPr id="7" name="Rectangle 6"/>
          <p:cNvSpPr/>
          <p:nvPr/>
        </p:nvSpPr>
        <p:spPr>
          <a:xfrm>
            <a:off x="374077" y="1476112"/>
            <a:ext cx="10139050" cy="15240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Tx/>
              <a:buChar char="-"/>
            </a:pPr>
            <a:r>
              <a:rPr lang="vi-VN" sz="2800" dirty="0" smtClean="0">
                <a:latin typeface="Times New Roman" panose="02020603050405020304" pitchFamily="18" charset="0"/>
                <a:cs typeface="Times New Roman" panose="02020603050405020304" pitchFamily="18" charset="0"/>
              </a:rPr>
              <a:t>Nông </a:t>
            </a:r>
            <a:r>
              <a:rPr lang="vi-VN" sz="2800" dirty="0">
                <a:latin typeface="Times New Roman" panose="02020603050405020304" pitchFamily="18" charset="0"/>
                <a:cs typeface="Times New Roman" panose="02020603050405020304" pitchFamily="18" charset="0"/>
              </a:rPr>
              <a:t>nghiệp: </a:t>
            </a:r>
            <a:endParaRPr lang="vi-VN" sz="2800" dirty="0" smtClean="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 Trồng </a:t>
            </a:r>
            <a:r>
              <a:rPr lang="vi-VN" sz="2800" dirty="0">
                <a:latin typeface="Times New Roman" panose="02020603050405020304" pitchFamily="18" charset="0"/>
                <a:cs typeface="Times New Roman" panose="02020603050405020304" pitchFamily="18" charset="0"/>
              </a:rPr>
              <a:t>lúa </a:t>
            </a:r>
            <a:r>
              <a:rPr lang="vi-VN" sz="2800" dirty="0" smtClean="0">
                <a:latin typeface="Times New Roman" panose="02020603050405020304" pitchFamily="18" charset="0"/>
                <a:cs typeface="Times New Roman" panose="02020603050405020304" pitchFamily="18" charset="0"/>
              </a:rPr>
              <a:t>nước, </a:t>
            </a:r>
            <a:r>
              <a:rPr lang="vi-VN" sz="2800" dirty="0">
                <a:latin typeface="Times New Roman" panose="02020603050405020304" pitchFamily="18" charset="0"/>
                <a:cs typeface="Times New Roman" panose="02020603050405020304" pitchFamily="18" charset="0"/>
              </a:rPr>
              <a:t>ngoài ra còn trồng cây ăn quả, chăn nuôi.</a:t>
            </a:r>
          </a:p>
          <a:p>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xuất</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thuật</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đắp đê, làm thủy </a:t>
            </a:r>
            <a:r>
              <a:rPr lang="vi-VN" sz="2800" dirty="0" smtClean="0">
                <a:latin typeface="Times New Roman" panose="02020603050405020304" pitchFamily="18" charset="0"/>
                <a:cs typeface="Times New Roman" panose="02020603050405020304" pitchFamily="18" charset="0"/>
              </a:rPr>
              <a:t>lợi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360221" y="3135813"/>
            <a:ext cx="10152905" cy="15223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vi-VN" sz="2800" dirty="0" smtClean="0">
                <a:solidFill>
                  <a:schemeClr val="tx1"/>
                </a:solidFill>
                <a:latin typeface="+mj-lt"/>
              </a:rPr>
              <a:t>Thủ công nghiệp</a:t>
            </a:r>
            <a:r>
              <a:rPr lang="en-US" sz="2800" dirty="0" smtClean="0">
                <a:solidFill>
                  <a:schemeClr val="tx1"/>
                </a:solidFill>
                <a:latin typeface="+mj-lt"/>
              </a:rPr>
              <a:t> </a:t>
            </a:r>
            <a:r>
              <a:rPr lang="vi-VN" sz="2800" dirty="0" smtClean="0">
                <a:solidFill>
                  <a:schemeClr val="tx1"/>
                </a:solidFill>
                <a:latin typeface="+mj-lt"/>
              </a:rPr>
              <a:t>được duy trì </a:t>
            </a:r>
            <a:r>
              <a:rPr lang="vi-VN" sz="2800" dirty="0" smtClean="0">
                <a:solidFill>
                  <a:schemeClr val="tx1"/>
                </a:solidFill>
                <a:latin typeface="Times New Roman" panose="02020603050405020304" pitchFamily="18" charset="0"/>
                <a:cs typeface="Times New Roman" panose="02020603050405020304" pitchFamily="18" charset="0"/>
              </a:rPr>
              <a:t>v</a:t>
            </a:r>
            <a:r>
              <a:rPr lang="en-US" sz="2800" dirty="0" err="1" smtClean="0">
                <a:solidFill>
                  <a:schemeClr val="tx1"/>
                </a:solidFill>
                <a:latin typeface="Times New Roman" panose="02020603050405020304" pitchFamily="18" charset="0"/>
                <a:cs typeface="Times New Roman" panose="02020603050405020304" pitchFamily="18" charset="0"/>
              </a:rPr>
              <a:t>ới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kĩ</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thuật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sản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xuất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cao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hơn</a:t>
            </a:r>
            <a:r>
              <a:rPr lang="en-US" sz="2800" dirty="0" smtClean="0">
                <a:solidFill>
                  <a:schemeClr val="tx1"/>
                </a:solidFill>
                <a:latin typeface="Times New Roman" panose="02020603050405020304" pitchFamily="18" charset="0"/>
                <a:cs typeface="Times New Roman" panose="02020603050405020304" pitchFamily="18" charset="0"/>
              </a:rPr>
              <a:t>.</a:t>
            </a:r>
            <a:endParaRPr lang="vi-VN" sz="2800" dirty="0" smtClean="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 </a:t>
            </a:r>
            <a:r>
              <a:rPr lang="vi-VN" sz="2800" dirty="0" smtClean="0">
                <a:solidFill>
                  <a:schemeClr val="tx1"/>
                </a:solidFill>
                <a:latin typeface="Times New Roman" panose="02020603050405020304" pitchFamily="18" charset="0"/>
                <a:cs typeface="Times New Roman" panose="02020603050405020304" pitchFamily="18" charset="0"/>
              </a:rPr>
              <a:t> Nghề mới: làm giấy, thủy tinh.</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374077" y="4747280"/>
            <a:ext cx="5929744" cy="637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smtClean="0">
                <a:latin typeface="+mj-lt"/>
              </a:rPr>
              <a:t>- </a:t>
            </a:r>
            <a:r>
              <a:rPr lang="vi-VN" sz="2800" dirty="0">
                <a:latin typeface="+mj-lt"/>
              </a:rPr>
              <a:t>Đường giao thông thủy bộ hình thành.</a:t>
            </a:r>
          </a:p>
        </p:txBody>
      </p:sp>
      <p:sp>
        <p:nvSpPr>
          <p:cNvPr id="15" name="Rectangle 14"/>
          <p:cNvSpPr/>
          <p:nvPr/>
        </p:nvSpPr>
        <p:spPr>
          <a:xfrm>
            <a:off x="360221" y="5557981"/>
            <a:ext cx="9113935" cy="637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a:latin typeface="+mj-lt"/>
              </a:rPr>
              <a:t>- </a:t>
            </a:r>
            <a:r>
              <a:rPr lang="vi-VN" sz="2800" dirty="0">
                <a:latin typeface="Times New Roman" panose="02020603050405020304" pitchFamily="18" charset="0"/>
                <a:cs typeface="Times New Roman" panose="02020603050405020304" pitchFamily="18" charset="0"/>
              </a:rPr>
              <a:t>Buôn bán: trong nước và nước </a:t>
            </a:r>
            <a:r>
              <a:rPr lang="vi-VN" sz="2800" dirty="0" smtClean="0">
                <a:latin typeface="Times New Roman" panose="02020603050405020304" pitchFamily="18" charset="0"/>
                <a:cs typeface="Times New Roman" panose="02020603050405020304" pitchFamily="18" charset="0"/>
              </a:rPr>
              <a:t>ngoài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đẩy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mạnh</a:t>
            </a:r>
            <a:r>
              <a:rPr lang="vi-VN"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07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8"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a:latin typeface="+mj-lt"/>
            </a:endParaRPr>
          </a:p>
        </p:txBody>
      </p:sp>
      <p:cxnSp>
        <p:nvCxnSpPr>
          <p:cNvPr id="4" name="Straight Connector 3"/>
          <p:cNvCxnSpPr/>
          <p:nvPr/>
        </p:nvCxnSpPr>
        <p:spPr>
          <a:xfrm>
            <a:off x="6972735" y="1369218"/>
            <a:ext cx="0" cy="4743017"/>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490353" y="683168"/>
            <a:ext cx="4212276" cy="523220"/>
          </a:xfrm>
          <a:prstGeom prst="rect">
            <a:avLst/>
          </a:prstGeom>
          <a:noFill/>
        </p:spPr>
        <p:txBody>
          <a:bodyPr wrap="square" rtlCol="0">
            <a:spAutoFit/>
          </a:bodyPr>
          <a:lstStyle/>
          <a:p>
            <a:pPr lvl="0"/>
            <a:r>
              <a:rPr lang="vi-VN" sz="2800" b="1" dirty="0">
                <a:solidFill>
                  <a:schemeClr val="bg1"/>
                </a:solidFill>
                <a:latin typeface="+mj-lt"/>
              </a:rPr>
              <a:t>b</a:t>
            </a:r>
            <a:r>
              <a:rPr lang="vi-VN" sz="2800" b="1" dirty="0" smtClean="0">
                <a:solidFill>
                  <a:schemeClr val="bg1"/>
                </a:solidFill>
                <a:latin typeface="+mj-lt"/>
              </a:rPr>
              <a:t>) Chuyển biến về xã hội:</a:t>
            </a:r>
            <a:endParaRPr lang="vi-VN" sz="2800" b="1" dirty="0">
              <a:solidFill>
                <a:schemeClr val="bg1"/>
              </a:solidFill>
              <a:latin typeface="+mj-lt"/>
            </a:endParaRPr>
          </a:p>
        </p:txBody>
      </p:sp>
      <p:sp>
        <p:nvSpPr>
          <p:cNvPr id="8" name="Rectangle 7"/>
          <p:cNvSpPr/>
          <p:nvPr/>
        </p:nvSpPr>
        <p:spPr>
          <a:xfrm>
            <a:off x="66706" y="1681604"/>
            <a:ext cx="6839323" cy="11222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mj-lt"/>
              </a:rPr>
              <a:t>+ Một số quan lại, địa chủ người Hán bị Việt hoá.</a:t>
            </a:r>
          </a:p>
        </p:txBody>
      </p:sp>
      <p:sp>
        <p:nvSpPr>
          <p:cNvPr id="9" name="Rectangle 8"/>
          <p:cNvSpPr/>
          <p:nvPr/>
        </p:nvSpPr>
        <p:spPr>
          <a:xfrm>
            <a:off x="66706" y="3145696"/>
            <a:ext cx="6382027" cy="8522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a:t>
            </a:r>
            <a:r>
              <a:rPr lang="en-US" sz="2800" dirty="0" smtClean="0">
                <a:latin typeface="Times New Roman" panose="02020603050405020304" pitchFamily="18" charset="0"/>
                <a:cs typeface="Times New Roman" panose="02020603050405020304" pitchFamily="18" charset="0"/>
              </a:rPr>
              <a:t> do </a:t>
            </a:r>
            <a:r>
              <a:rPr lang="en-US" sz="2800" dirty="0" err="1" smtClean="0">
                <a:latin typeface="Times New Roman" panose="02020603050405020304" pitchFamily="18" charset="0"/>
                <a:cs typeface="Times New Roman" panose="02020603050405020304" pitchFamily="18" charset="0"/>
              </a:rPr>
              <a:t>mất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ruộng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endParaRPr lang="vi-VN" sz="2800" dirty="0">
              <a:latin typeface="Times New Roman" panose="02020603050405020304" pitchFamily="18" charset="0"/>
              <a:cs typeface="Times New Roman" panose="02020603050405020304" pitchFamily="18" charset="0"/>
            </a:endParaRPr>
          </a:p>
        </p:txBody>
      </p:sp>
      <p:sp>
        <p:nvSpPr>
          <p:cNvPr id="15" name="Rectangle 14"/>
          <p:cNvSpPr/>
          <p:nvPr/>
        </p:nvSpPr>
        <p:spPr>
          <a:xfrm>
            <a:off x="66707" y="4387206"/>
            <a:ext cx="6382026" cy="887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Tầng </a:t>
            </a:r>
            <a:r>
              <a:rPr lang="vi-VN" sz="2800" dirty="0">
                <a:latin typeface="Times New Roman" panose="02020603050405020304" pitchFamily="18" charset="0"/>
                <a:cs typeface="Times New Roman" panose="02020603050405020304" pitchFamily="18" charset="0"/>
              </a:rPr>
              <a:t>lớp hào trưởng bản địa hình thành.</a:t>
            </a:r>
          </a:p>
        </p:txBody>
      </p:sp>
      <p:sp>
        <p:nvSpPr>
          <p:cNvPr id="12" name="Rectangle 11"/>
          <p:cNvSpPr/>
          <p:nvPr/>
        </p:nvSpPr>
        <p:spPr>
          <a:xfrm>
            <a:off x="7148288" y="1473256"/>
            <a:ext cx="4940723" cy="9065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00CC"/>
                </a:solidFill>
                <a:latin typeface="Times New Roman" panose="02020603050405020304" pitchFamily="18" charset="0"/>
                <a:cs typeface="Times New Roman" panose="02020603050405020304" pitchFamily="18" charset="0"/>
              </a:rPr>
              <a:t>H.</a:t>
            </a:r>
            <a:r>
              <a:rPr lang="vi-VN"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Bao</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trùm</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trong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xã</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hội</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lúc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bấy</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giờ</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là</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điều</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gì</a:t>
            </a:r>
            <a:r>
              <a:rPr lang="en-US" sz="2800" b="1" dirty="0" smtClean="0">
                <a:solidFill>
                  <a:srgbClr val="0000CC"/>
                </a:solidFill>
                <a:latin typeface="Times New Roman" panose="02020603050405020304" pitchFamily="18" charset="0"/>
                <a:cs typeface="Times New Roman" panose="02020603050405020304" pitchFamily="18" charset="0"/>
              </a:rPr>
              <a:t>?</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112005" y="1448293"/>
            <a:ext cx="5013287" cy="18630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00CC"/>
                </a:solidFill>
                <a:latin typeface="Times New Roman" panose="02020603050405020304" pitchFamily="18" charset="0"/>
                <a:cs typeface="Times New Roman" panose="02020603050405020304" pitchFamily="18" charset="0"/>
              </a:rPr>
              <a:t>H.</a:t>
            </a:r>
            <a:r>
              <a:rPr lang="vi-VN" sz="2800" b="1" dirty="0" smtClean="0">
                <a:solidFill>
                  <a:srgbClr val="0000CC"/>
                </a:solidFill>
                <a:latin typeface="Times New Roman" panose="02020603050405020304" pitchFamily="18" charset="0"/>
                <a:cs typeface="Times New Roman" panose="02020603050405020304" pitchFamily="18" charset="0"/>
              </a:rPr>
              <a:t> </a:t>
            </a:r>
            <a:r>
              <a:rPr lang="en-US" sz="2800" b="1" dirty="0" smtClean="0">
                <a:solidFill>
                  <a:srgbClr val="0000CC"/>
                </a:solidFill>
                <a:latin typeface="Times New Roman" panose="02020603050405020304" pitchFamily="18" charset="0"/>
                <a:cs typeface="Times New Roman" panose="02020603050405020304" pitchFamily="18" charset="0"/>
              </a:rPr>
              <a:t>Theo </a:t>
            </a:r>
            <a:r>
              <a:rPr lang="en-US" sz="2800" b="1" dirty="0" err="1" smtClean="0">
                <a:solidFill>
                  <a:srgbClr val="0000CC"/>
                </a:solidFill>
                <a:latin typeface="Times New Roman" panose="02020603050405020304" pitchFamily="18" charset="0"/>
                <a:cs typeface="Times New Roman" panose="02020603050405020304" pitchFamily="18" charset="0"/>
              </a:rPr>
              <a:t>em</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thành</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phần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nào</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sẽ</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là</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thủ</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lĩnh</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của</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những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cuộc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đấu</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tranh</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giành</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độc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lập</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cho</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người</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Việt</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Vì</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sao</a:t>
            </a:r>
            <a:r>
              <a:rPr lang="en-US" sz="2800" b="1" dirty="0" smtClean="0">
                <a:solidFill>
                  <a:srgbClr val="0000CC"/>
                </a:solidFill>
                <a:latin typeface="Times New Roman" panose="02020603050405020304" pitchFamily="18" charset="0"/>
                <a:cs typeface="Times New Roman" panose="02020603050405020304" pitchFamily="18" charset="0"/>
              </a:rPr>
              <a:t>?</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28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1" nodeType="clickEffect">
                                  <p:stCondLst>
                                    <p:cond delay="0"/>
                                  </p:stCondLst>
                                  <p:childTnLst>
                                    <p:animEffect transition="out" filter="barn(inVertical)">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xit" presetSubtype="21" fill="hold" grpId="1" nodeType="clickEffect">
                                  <p:stCondLst>
                                    <p:cond delay="0"/>
                                  </p:stCondLst>
                                  <p:childTnLst>
                                    <p:animEffect transition="out" filter="barn(inVertical)">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9" grpId="0" animBg="1"/>
      <p:bldP spid="15" grpId="0" animBg="1"/>
      <p:bldP spid="12" grpId="0" animBg="1"/>
      <p:bldP spid="12" grpId="1" animBg="1"/>
      <p:bldP spid="13" grpId="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sp>
        <p:nvSpPr>
          <p:cNvPr id="10" name="Rectangle 9"/>
          <p:cNvSpPr/>
          <p:nvPr/>
        </p:nvSpPr>
        <p:spPr>
          <a:xfrm>
            <a:off x="1220312" y="776427"/>
            <a:ext cx="2325188" cy="523220"/>
          </a:xfrm>
          <a:prstGeom prst="rect">
            <a:avLst/>
          </a:prstGeom>
        </p:spPr>
        <p:txBody>
          <a:bodyPr wrap="none">
            <a:spAutoFit/>
          </a:bodyPr>
          <a:lstStyle/>
          <a:p>
            <a:r>
              <a:rPr lang="vi-VN" sz="2800" b="1" dirty="0" smtClean="0">
                <a:solidFill>
                  <a:schemeClr val="bg1"/>
                </a:solidFill>
                <a:latin typeface="+mj-lt"/>
                <a:ea typeface="Times New Roman" panose="02020603050405020304" pitchFamily="18" charset="0"/>
              </a:rPr>
              <a:t> Trắc nghiệm:</a:t>
            </a:r>
            <a:endParaRPr lang="vi-VN" sz="2800" dirty="0">
              <a:solidFill>
                <a:schemeClr val="bg1"/>
              </a:solidFill>
              <a:latin typeface="+mj-lt"/>
            </a:endParaRPr>
          </a:p>
        </p:txBody>
      </p:sp>
      <p:sp>
        <p:nvSpPr>
          <p:cNvPr id="12" name="Rounded Rectangle 11"/>
          <p:cNvSpPr/>
          <p:nvPr/>
        </p:nvSpPr>
        <p:spPr>
          <a:xfrm>
            <a:off x="1009650" y="1366837"/>
            <a:ext cx="10172700" cy="31393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a:solidFill>
                  <a:srgbClr val="FF0000"/>
                </a:solidFill>
                <a:latin typeface="+mj-lt"/>
                <a:ea typeface="Times New Roman" panose="02020603050405020304" pitchFamily="18" charset="0"/>
              </a:rPr>
              <a:t>Câu </a:t>
            </a:r>
            <a:r>
              <a:rPr lang="vi-VN" sz="2800" dirty="0" smtClean="0">
                <a:solidFill>
                  <a:srgbClr val="FF0000"/>
                </a:solidFill>
                <a:latin typeface="+mj-lt"/>
                <a:ea typeface="Times New Roman" panose="02020603050405020304" pitchFamily="18" charset="0"/>
              </a:rPr>
              <a:t>1: </a:t>
            </a:r>
            <a:r>
              <a:rPr lang="vi-VN" sz="2400" dirty="0">
                <a:solidFill>
                  <a:srgbClr val="FF0000"/>
                </a:solidFill>
                <a:latin typeface="+mj-lt"/>
              </a:rPr>
              <a:t>Địa danh nào dưới đây </a:t>
            </a:r>
            <a:r>
              <a:rPr lang="vi-VN" sz="2400" b="1" dirty="0">
                <a:solidFill>
                  <a:srgbClr val="FF0000"/>
                </a:solidFill>
                <a:latin typeface="+mj-lt"/>
              </a:rPr>
              <a:t>không phải</a:t>
            </a:r>
            <a:r>
              <a:rPr lang="vi-VN" sz="2400" dirty="0">
                <a:solidFill>
                  <a:srgbClr val="FF0000"/>
                </a:solidFill>
                <a:latin typeface="+mj-lt"/>
              </a:rPr>
              <a:t> là trị sở của các triều đại phong kiến phương Bắc trong thời kỳ Bắc </a:t>
            </a:r>
            <a:r>
              <a:rPr lang="vi-VN" sz="2400" dirty="0" smtClean="0">
                <a:solidFill>
                  <a:srgbClr val="FF0000"/>
                </a:solidFill>
                <a:latin typeface="+mj-lt"/>
              </a:rPr>
              <a:t>thuộc?</a:t>
            </a:r>
            <a:endParaRPr lang="vi-VN" sz="2400" dirty="0">
              <a:solidFill>
                <a:srgbClr val="FF0000"/>
              </a:solidFill>
              <a:latin typeface="+mj-lt"/>
            </a:endParaRPr>
          </a:p>
          <a:p>
            <a:r>
              <a:rPr lang="vi-VN" sz="2800" dirty="0" smtClean="0">
                <a:solidFill>
                  <a:schemeClr val="tx1"/>
                </a:solidFill>
                <a:latin typeface="+mj-lt"/>
              </a:rPr>
              <a:t>A. Thành Cổ Loa.</a:t>
            </a:r>
          </a:p>
          <a:p>
            <a:r>
              <a:rPr lang="vi-VN" sz="2800" dirty="0" smtClean="0">
                <a:solidFill>
                  <a:schemeClr val="tx1"/>
                </a:solidFill>
                <a:latin typeface="+mj-lt"/>
              </a:rPr>
              <a:t>B. Thành Luy Lâu.</a:t>
            </a:r>
          </a:p>
          <a:p>
            <a:r>
              <a:rPr lang="vi-VN" sz="2800" dirty="0" smtClean="0">
                <a:solidFill>
                  <a:schemeClr val="tx1"/>
                </a:solidFill>
                <a:latin typeface="+mj-lt"/>
              </a:rPr>
              <a:t>C. Thành Tống Bình.</a:t>
            </a:r>
          </a:p>
          <a:p>
            <a:r>
              <a:rPr lang="vi-VN" sz="2800" dirty="0" smtClean="0">
                <a:solidFill>
                  <a:schemeClr val="tx1"/>
                </a:solidFill>
                <a:latin typeface="+mj-lt"/>
              </a:rPr>
              <a:t>D. Thành Đại La</a:t>
            </a:r>
            <a:endParaRPr lang="vi-VN" sz="2800" dirty="0">
              <a:solidFill>
                <a:schemeClr val="tx1"/>
              </a:solidFill>
              <a:latin typeface="+mj-lt"/>
            </a:endParaRPr>
          </a:p>
        </p:txBody>
      </p:sp>
      <p:sp>
        <p:nvSpPr>
          <p:cNvPr id="13" name="Oval 12"/>
          <p:cNvSpPr/>
          <p:nvPr/>
        </p:nvSpPr>
        <p:spPr>
          <a:xfrm>
            <a:off x="1220312" y="2411706"/>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A</a:t>
            </a: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3" name="Rectangle 2"/>
          <p:cNvSpPr/>
          <p:nvPr/>
        </p:nvSpPr>
        <p:spPr>
          <a:xfrm>
            <a:off x="1330037" y="152400"/>
            <a:ext cx="1981200" cy="5264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800" b="1" dirty="0" smtClean="0">
                <a:latin typeface="+mj-lt"/>
              </a:rPr>
              <a:t>Luyện tập</a:t>
            </a:r>
            <a:endParaRPr lang="vi-VN" sz="2800" b="1" dirty="0">
              <a:latin typeface="+mj-lt"/>
            </a:endParaRPr>
          </a:p>
        </p:txBody>
      </p:sp>
    </p:spTree>
    <p:extLst>
      <p:ext uri="{BB962C8B-B14F-4D97-AF65-F5344CB8AC3E}">
        <p14:creationId xmlns:p14="http://schemas.microsoft.com/office/powerpoint/2010/main" val="391401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11" name="TextBox 10">
            <a:extLst>
              <a:ext uri="{FF2B5EF4-FFF2-40B4-BE49-F238E27FC236}">
                <a16:creationId xmlns:a16="http://schemas.microsoft.com/office/drawing/2014/main" id="{58C39CCC-1777-0643-880D-86EB4F8E01C1}"/>
              </a:ext>
            </a:extLst>
          </p:cNvPr>
          <p:cNvSpPr txBox="1"/>
          <p:nvPr/>
        </p:nvSpPr>
        <p:spPr>
          <a:xfrm>
            <a:off x="1104404" y="78400"/>
            <a:ext cx="9743445" cy="1133965"/>
          </a:xfrm>
          <a:prstGeom prst="rect">
            <a:avLst/>
          </a:prstGeom>
          <a:noFill/>
        </p:spPr>
        <p:txBody>
          <a:bodyPr wrap="square" rtlCol="0">
            <a:spAutoFit/>
          </a:bodyPr>
          <a:lstStyle/>
          <a:p>
            <a:pPr algn="ctr">
              <a:lnSpc>
                <a:spcPct val="150000"/>
              </a:lnSpc>
            </a:pPr>
            <a:r>
              <a:rPr lang="en-VN" sz="2400" b="1" dirty="0">
                <a:solidFill>
                  <a:schemeClr val="bg1"/>
                </a:solidFill>
                <a:latin typeface="Times New Roman" panose="02020603050405020304" pitchFamily="18" charset="0"/>
                <a:cs typeface="Times New Roman" panose="02020603050405020304" pitchFamily="18" charset="0"/>
              </a:rPr>
              <a:t>Bài </a:t>
            </a:r>
            <a:r>
              <a:rPr lang="en-VN" sz="2400" b="1" dirty="0" smtClean="0">
                <a:solidFill>
                  <a:schemeClr val="bg1"/>
                </a:solidFill>
                <a:latin typeface="Times New Roman" panose="02020603050405020304" pitchFamily="18" charset="0"/>
                <a:cs typeface="Times New Roman" panose="02020603050405020304" pitchFamily="18" charset="0"/>
              </a:rPr>
              <a:t>1</a:t>
            </a:r>
            <a:r>
              <a:rPr lang="vi-VN" sz="2400" b="1" dirty="0">
                <a:solidFill>
                  <a:schemeClr val="bg1"/>
                </a:solidFill>
                <a:latin typeface="Times New Roman" panose="02020603050405020304" pitchFamily="18" charset="0"/>
                <a:cs typeface="Times New Roman" panose="02020603050405020304" pitchFamily="18" charset="0"/>
              </a:rPr>
              <a:t>5</a:t>
            </a:r>
            <a:r>
              <a:rPr lang="en-VN" sz="2400" b="1" dirty="0" smtClean="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mj-lt"/>
              </a:rPr>
              <a:t>CHÍNH SÁCH CAI TRỊ CỦA CÁC TRIỀU ĐẠI PHONG KIÊN PHƯƠNG BẮC VÀ SỰ CHUYỂN BIẾN CỦẨ XĂ HỘI ÂU </a:t>
            </a:r>
            <a:r>
              <a:rPr lang="vi-VN" sz="2400" b="1" dirty="0" smtClean="0">
                <a:solidFill>
                  <a:schemeClr val="bg1"/>
                </a:solidFill>
                <a:latin typeface="+mj-lt"/>
              </a:rPr>
              <a:t>LẠC</a:t>
            </a:r>
            <a:endParaRPr lang="vi-VN" sz="2400" b="1" dirty="0">
              <a:solidFill>
                <a:schemeClr val="bg1"/>
              </a:solidFill>
              <a:latin typeface="+mj-lt"/>
            </a:endParaRPr>
          </a:p>
        </p:txBody>
      </p:sp>
      <p:sp>
        <p:nvSpPr>
          <p:cNvPr id="16" name="Rounded Rectangle 15"/>
          <p:cNvSpPr/>
          <p:nvPr/>
        </p:nvSpPr>
        <p:spPr>
          <a:xfrm>
            <a:off x="605491" y="2365560"/>
            <a:ext cx="3537018"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a:solidFill>
                  <a:schemeClr val="bg1"/>
                </a:solidFill>
                <a:latin typeface="Times New Roman" panose="02020603050405020304" pitchFamily="18" charset="0"/>
                <a:cs typeface="Times New Roman" panose="02020603050405020304" pitchFamily="18" charset="0"/>
              </a:rPr>
              <a:t>a</a:t>
            </a:r>
            <a:r>
              <a:rPr lang="en-US" sz="2400" b="1" dirty="0" smtClean="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rPr>
              <a:t>Về bộ máy cai trị:</a:t>
            </a:r>
          </a:p>
        </p:txBody>
      </p:sp>
      <p:sp>
        <p:nvSpPr>
          <p:cNvPr id="17" name="Rounded Rectangle 16"/>
          <p:cNvSpPr/>
          <p:nvPr/>
        </p:nvSpPr>
        <p:spPr>
          <a:xfrm>
            <a:off x="605491" y="3038999"/>
            <a:ext cx="3537018"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smtClean="0">
                <a:solidFill>
                  <a:schemeClr val="bg1"/>
                </a:solidFill>
                <a:latin typeface="Times New Roman" panose="02020603050405020304" pitchFamily="18" charset="0"/>
                <a:cs typeface="Times New Roman" panose="02020603050405020304" pitchFamily="18" charset="0"/>
              </a:rPr>
              <a:t>b. </a:t>
            </a:r>
            <a:r>
              <a:rPr lang="vi-VN" sz="2400" b="1" dirty="0">
                <a:solidFill>
                  <a:schemeClr val="bg1"/>
                </a:solidFill>
              </a:rPr>
              <a:t>Về </a:t>
            </a:r>
            <a:r>
              <a:rPr lang="vi-VN" sz="2400" b="1" dirty="0" smtClean="0">
                <a:solidFill>
                  <a:schemeClr val="bg1"/>
                </a:solidFill>
              </a:rPr>
              <a:t>kinh tế</a:t>
            </a:r>
            <a:endParaRPr lang="vi-VN" sz="2400" b="1" dirty="0">
              <a:solidFill>
                <a:schemeClr val="bg1"/>
              </a:solidFill>
            </a:endParaRPr>
          </a:p>
        </p:txBody>
      </p:sp>
      <p:sp>
        <p:nvSpPr>
          <p:cNvPr id="18" name="Rounded Rectangle 17"/>
          <p:cNvSpPr/>
          <p:nvPr/>
        </p:nvSpPr>
        <p:spPr>
          <a:xfrm>
            <a:off x="605491" y="3742744"/>
            <a:ext cx="3537018"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smtClean="0">
                <a:solidFill>
                  <a:schemeClr val="bg1"/>
                </a:solidFill>
                <a:latin typeface="Times New Roman" panose="02020603050405020304" pitchFamily="18" charset="0"/>
                <a:cs typeface="Times New Roman" panose="02020603050405020304" pitchFamily="18" charset="0"/>
              </a:rPr>
              <a:t>c.</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a:solidFill>
                  <a:schemeClr val="bg1"/>
                </a:solidFill>
              </a:rPr>
              <a:t>Về văn hóa – xã hội:</a:t>
            </a:r>
          </a:p>
        </p:txBody>
      </p:sp>
      <p:sp>
        <p:nvSpPr>
          <p:cNvPr id="20" name="Rounded Rectangle 19"/>
          <p:cNvSpPr/>
          <p:nvPr/>
        </p:nvSpPr>
        <p:spPr>
          <a:xfrm>
            <a:off x="605491" y="1517481"/>
            <a:ext cx="9619164"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vi-VN" sz="2400" b="1" dirty="0">
                <a:solidFill>
                  <a:srgbClr val="FFFF00"/>
                </a:solidFill>
              </a:rPr>
              <a:t>1. Chính sách cai trị của các triều đại phong kiến phương Bắc.</a:t>
            </a:r>
            <a:endParaRPr lang="vi-VN" sz="2400" dirty="0">
              <a:solidFill>
                <a:srgbClr val="FFFF00"/>
              </a:solidFill>
            </a:endParaRPr>
          </a:p>
        </p:txBody>
      </p:sp>
      <p:sp>
        <p:nvSpPr>
          <p:cNvPr id="21" name="Rounded Rectangle 20"/>
          <p:cNvSpPr/>
          <p:nvPr/>
        </p:nvSpPr>
        <p:spPr>
          <a:xfrm>
            <a:off x="605491" y="4581443"/>
            <a:ext cx="9619164"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vi-VN" sz="2400" b="1" dirty="0">
                <a:solidFill>
                  <a:srgbClr val="FFFF00"/>
                </a:solidFill>
              </a:rPr>
              <a:t>2</a:t>
            </a:r>
            <a:r>
              <a:rPr lang="vi-VN" sz="2400" b="1" dirty="0">
                <a:solidFill>
                  <a:srgbClr val="FFFF00"/>
                </a:solidFill>
                <a:latin typeface="Arial (Body)"/>
              </a:rPr>
              <a:t>. </a:t>
            </a:r>
            <a:r>
              <a:rPr lang="en-US" sz="2400" b="1" dirty="0">
                <a:solidFill>
                  <a:srgbClr val="FFFF00"/>
                </a:solidFill>
                <a:latin typeface="Arial (Body)"/>
                <a:cs typeface="Times New Roman" panose="02020603050405020304" pitchFamily="18" charset="0"/>
              </a:rPr>
              <a:t>Những chuyển biến về kinh tế - xã hội trong thời kì Bắc thuộc.</a:t>
            </a:r>
            <a:endParaRPr lang="vi-VN" sz="2400" dirty="0">
              <a:solidFill>
                <a:srgbClr val="FFFF00"/>
              </a:solidFill>
              <a:latin typeface="Arial (Body)"/>
              <a:cs typeface="Times New Roman" panose="02020603050405020304" pitchFamily="18" charset="0"/>
            </a:endParaRPr>
          </a:p>
        </p:txBody>
      </p:sp>
      <p:sp>
        <p:nvSpPr>
          <p:cNvPr id="22" name="Rounded Rectangle 21"/>
          <p:cNvSpPr/>
          <p:nvPr/>
        </p:nvSpPr>
        <p:spPr>
          <a:xfrm>
            <a:off x="605490" y="5316399"/>
            <a:ext cx="4035783"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a:solidFill>
                  <a:schemeClr val="bg1"/>
                </a:solidFill>
                <a:latin typeface="Times New Roman" panose="02020603050405020304" pitchFamily="18" charset="0"/>
                <a:cs typeface="Times New Roman" panose="02020603050405020304" pitchFamily="18" charset="0"/>
              </a:rPr>
              <a:t>a</a:t>
            </a:r>
            <a:r>
              <a:rPr lang="en-US" sz="2400" b="1" dirty="0" smtClean="0">
                <a:solidFill>
                  <a:schemeClr val="bg1"/>
                </a:solidFill>
                <a:latin typeface="Times New Roman" panose="02020603050405020304" pitchFamily="18" charset="0"/>
                <a:cs typeface="Times New Roman" panose="02020603050405020304" pitchFamily="18" charset="0"/>
              </a:rPr>
              <a:t>.</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smtClean="0">
                <a:solidFill>
                  <a:schemeClr val="bg1"/>
                </a:solidFill>
              </a:rPr>
              <a:t>Chuyển biến về kinh tế:</a:t>
            </a:r>
            <a:endParaRPr lang="vi-VN" sz="2400" b="1" dirty="0">
              <a:solidFill>
                <a:schemeClr val="bg1"/>
              </a:solidFill>
            </a:endParaRPr>
          </a:p>
        </p:txBody>
      </p:sp>
      <p:sp>
        <p:nvSpPr>
          <p:cNvPr id="23" name="Rounded Rectangle 22"/>
          <p:cNvSpPr/>
          <p:nvPr/>
        </p:nvSpPr>
        <p:spPr>
          <a:xfrm>
            <a:off x="605491" y="6051355"/>
            <a:ext cx="4035782"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a:solidFill>
                  <a:schemeClr val="bg1"/>
                </a:solidFill>
                <a:latin typeface="Times New Roman" panose="02020603050405020304" pitchFamily="18" charset="0"/>
                <a:cs typeface="Times New Roman" panose="02020603050405020304" pitchFamily="18" charset="0"/>
              </a:rPr>
              <a:t>b</a:t>
            </a:r>
            <a:r>
              <a:rPr lang="en-US" sz="2400" b="1" dirty="0" smtClean="0">
                <a:solidFill>
                  <a:schemeClr val="bg1"/>
                </a:solidFill>
                <a:latin typeface="Times New Roman" panose="02020603050405020304" pitchFamily="18" charset="0"/>
                <a:cs typeface="Times New Roman" panose="02020603050405020304" pitchFamily="18" charset="0"/>
              </a:rPr>
              <a:t>.</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smtClean="0">
                <a:solidFill>
                  <a:schemeClr val="bg1"/>
                </a:solidFill>
              </a:rPr>
              <a:t>Chuyển biến về xã hội:</a:t>
            </a:r>
            <a:endParaRPr lang="vi-VN" sz="2400" b="1" dirty="0">
              <a:solidFill>
                <a:schemeClr val="bg1"/>
              </a:solidFill>
            </a:endParaRPr>
          </a:p>
        </p:txBody>
      </p:sp>
    </p:spTree>
    <p:extLst>
      <p:ext uri="{BB962C8B-B14F-4D97-AF65-F5344CB8AC3E}">
        <p14:creationId xmlns:p14="http://schemas.microsoft.com/office/powerpoint/2010/main" val="300587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fltVal val="0"/>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anim calcmode="lin" valueType="num">
                                      <p:cBhvr>
                                        <p:cTn id="34" dur="1000" fill="hold"/>
                                        <p:tgtEl>
                                          <p:spTgt spid="16"/>
                                        </p:tgtEl>
                                        <p:attrNameLst>
                                          <p:attrName>style.rotation</p:attrName>
                                        </p:attrNameLst>
                                      </p:cBhvr>
                                      <p:tavLst>
                                        <p:tav tm="0">
                                          <p:val>
                                            <p:fltVal val="90"/>
                                          </p:val>
                                        </p:tav>
                                        <p:tav tm="100000">
                                          <p:val>
                                            <p:fltVal val="0"/>
                                          </p:val>
                                        </p:tav>
                                      </p:tavLst>
                                    </p:anim>
                                    <p:animEffect transition="in" filter="fade">
                                      <p:cBhvr>
                                        <p:cTn id="35" dur="1000"/>
                                        <p:tgtEl>
                                          <p:spTgt spid="16"/>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 calcmode="lin" valueType="num">
                                      <p:cBhvr>
                                        <p:cTn id="40" dur="1000" fill="hold"/>
                                        <p:tgtEl>
                                          <p:spTgt spid="17"/>
                                        </p:tgtEl>
                                        <p:attrNameLst>
                                          <p:attrName>style.rotation</p:attrName>
                                        </p:attrNameLst>
                                      </p:cBhvr>
                                      <p:tavLst>
                                        <p:tav tm="0">
                                          <p:val>
                                            <p:fltVal val="90"/>
                                          </p:val>
                                        </p:tav>
                                        <p:tav tm="100000">
                                          <p:val>
                                            <p:fltVal val="0"/>
                                          </p:val>
                                        </p:tav>
                                      </p:tavLst>
                                    </p:anim>
                                    <p:animEffect transition="in" filter="fade">
                                      <p:cBhvr>
                                        <p:cTn id="41" dur="1000"/>
                                        <p:tgtEl>
                                          <p:spTgt spid="17"/>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 calcmode="lin" valueType="num">
                                      <p:cBhvr>
                                        <p:cTn id="46" dur="1000" fill="hold"/>
                                        <p:tgtEl>
                                          <p:spTgt spid="18"/>
                                        </p:tgtEl>
                                        <p:attrNameLst>
                                          <p:attrName>style.rotation</p:attrName>
                                        </p:attrNameLst>
                                      </p:cBhvr>
                                      <p:tavLst>
                                        <p:tav tm="0">
                                          <p:val>
                                            <p:fltVal val="90"/>
                                          </p:val>
                                        </p:tav>
                                        <p:tav tm="100000">
                                          <p:val>
                                            <p:fltVal val="0"/>
                                          </p:val>
                                        </p:tav>
                                      </p:tavLst>
                                    </p:anim>
                                    <p:animEffect transition="in" filter="fade">
                                      <p:cBhvr>
                                        <p:cTn id="47" dur="1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1000" fill="hold"/>
                                        <p:tgtEl>
                                          <p:spTgt spid="22"/>
                                        </p:tgtEl>
                                        <p:attrNameLst>
                                          <p:attrName>ppt_w</p:attrName>
                                        </p:attrNameLst>
                                      </p:cBhvr>
                                      <p:tavLst>
                                        <p:tav tm="0">
                                          <p:val>
                                            <p:fltVal val="0"/>
                                          </p:val>
                                        </p:tav>
                                        <p:tav tm="100000">
                                          <p:val>
                                            <p:strVal val="#ppt_w"/>
                                          </p:val>
                                        </p:tav>
                                      </p:tavLst>
                                    </p:anim>
                                    <p:anim calcmode="lin" valueType="num">
                                      <p:cBhvr>
                                        <p:cTn id="60" dur="1000" fill="hold"/>
                                        <p:tgtEl>
                                          <p:spTgt spid="22"/>
                                        </p:tgtEl>
                                        <p:attrNameLst>
                                          <p:attrName>ppt_h</p:attrName>
                                        </p:attrNameLst>
                                      </p:cBhvr>
                                      <p:tavLst>
                                        <p:tav tm="0">
                                          <p:val>
                                            <p:fltVal val="0"/>
                                          </p:val>
                                        </p:tav>
                                        <p:tav tm="100000">
                                          <p:val>
                                            <p:strVal val="#ppt_h"/>
                                          </p:val>
                                        </p:tav>
                                      </p:tavLst>
                                    </p:anim>
                                    <p:anim calcmode="lin" valueType="num">
                                      <p:cBhvr>
                                        <p:cTn id="61" dur="1000" fill="hold"/>
                                        <p:tgtEl>
                                          <p:spTgt spid="22"/>
                                        </p:tgtEl>
                                        <p:attrNameLst>
                                          <p:attrName>style.rotation</p:attrName>
                                        </p:attrNameLst>
                                      </p:cBhvr>
                                      <p:tavLst>
                                        <p:tav tm="0">
                                          <p:val>
                                            <p:fltVal val="90"/>
                                          </p:val>
                                        </p:tav>
                                        <p:tav tm="100000">
                                          <p:val>
                                            <p:fltVal val="0"/>
                                          </p:val>
                                        </p:tav>
                                      </p:tavLst>
                                    </p:anim>
                                    <p:animEffect transition="in" filter="fade">
                                      <p:cBhvr>
                                        <p:cTn id="62" dur="1000"/>
                                        <p:tgtEl>
                                          <p:spTgt spid="2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fltVal val="0"/>
                                          </p:val>
                                        </p:tav>
                                        <p:tav tm="100000">
                                          <p:val>
                                            <p:strVal val="#ppt_w"/>
                                          </p:val>
                                        </p:tav>
                                      </p:tavLst>
                                    </p:anim>
                                    <p:anim calcmode="lin" valueType="num">
                                      <p:cBhvr>
                                        <p:cTn id="66" dur="1000" fill="hold"/>
                                        <p:tgtEl>
                                          <p:spTgt spid="23"/>
                                        </p:tgtEl>
                                        <p:attrNameLst>
                                          <p:attrName>ppt_h</p:attrName>
                                        </p:attrNameLst>
                                      </p:cBhvr>
                                      <p:tavLst>
                                        <p:tav tm="0">
                                          <p:val>
                                            <p:fltVal val="0"/>
                                          </p:val>
                                        </p:tav>
                                        <p:tav tm="100000">
                                          <p:val>
                                            <p:strVal val="#ppt_h"/>
                                          </p:val>
                                        </p:tav>
                                      </p:tavLst>
                                    </p:anim>
                                    <p:anim calcmode="lin" valueType="num">
                                      <p:cBhvr>
                                        <p:cTn id="67" dur="1000" fill="hold"/>
                                        <p:tgtEl>
                                          <p:spTgt spid="23"/>
                                        </p:tgtEl>
                                        <p:attrNameLst>
                                          <p:attrName>style.rotation</p:attrName>
                                        </p:attrNameLst>
                                      </p:cBhvr>
                                      <p:tavLst>
                                        <p:tav tm="0">
                                          <p:val>
                                            <p:fltVal val="90"/>
                                          </p:val>
                                        </p:tav>
                                        <p:tav tm="100000">
                                          <p:val>
                                            <p:fltVal val="0"/>
                                          </p:val>
                                        </p:tav>
                                      </p:tavLst>
                                    </p:anim>
                                    <p:animEffect transition="in" filter="fade">
                                      <p:cBhvr>
                                        <p:cTn id="6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7" grpId="0" animBg="1"/>
      <p:bldP spid="18" grpId="0" animBg="1"/>
      <p:bldP spid="20" grpId="0" animBg="1"/>
      <p:bldP spid="21"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r>
            <a:br>
              <a:rPr lang="vi-VN" dirty="0"/>
            </a:br>
            <a:endParaRPr lang="en-VN" dirty="0"/>
          </a:p>
        </p:txBody>
      </p:sp>
      <p:sp>
        <p:nvSpPr>
          <p:cNvPr id="10" name="Rectangle 9"/>
          <p:cNvSpPr/>
          <p:nvPr/>
        </p:nvSpPr>
        <p:spPr>
          <a:xfrm>
            <a:off x="738205" y="28404"/>
            <a:ext cx="2325188" cy="523220"/>
          </a:xfrm>
          <a:prstGeom prst="rect">
            <a:avLst/>
          </a:prstGeom>
        </p:spPr>
        <p:txBody>
          <a:bodyPr wrap="none">
            <a:spAutoFit/>
          </a:bodyPr>
          <a:lstStyle/>
          <a:p>
            <a:r>
              <a:rPr lang="vi-VN" sz="2800" b="1" dirty="0" smtClean="0">
                <a:solidFill>
                  <a:schemeClr val="bg1"/>
                </a:solidFill>
                <a:latin typeface="+mj-lt"/>
                <a:ea typeface="Times New Roman" panose="02020603050405020304" pitchFamily="18" charset="0"/>
              </a:rPr>
              <a:t> Trắc nghiệm:</a:t>
            </a:r>
            <a:endParaRPr lang="vi-VN" sz="2800" dirty="0">
              <a:solidFill>
                <a:schemeClr val="bg1"/>
              </a:solidFill>
              <a:latin typeface="+mj-lt"/>
            </a:endParaRPr>
          </a:p>
        </p:txBody>
      </p:sp>
      <p:sp>
        <p:nvSpPr>
          <p:cNvPr id="12" name="Rounded Rectangle 11"/>
          <p:cNvSpPr/>
          <p:nvPr/>
        </p:nvSpPr>
        <p:spPr>
          <a:xfrm>
            <a:off x="563849" y="551624"/>
            <a:ext cx="10172700" cy="29688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a:solidFill>
                  <a:srgbClr val="FF0000"/>
                </a:solidFill>
                <a:latin typeface="Times New Roman" panose="02020603050405020304" pitchFamily="18" charset="0"/>
                <a:ea typeface="Times New Roman" panose="02020603050405020304" pitchFamily="18" charset="0"/>
              </a:rPr>
              <a:t>Câu 2</a:t>
            </a:r>
            <a:r>
              <a:rPr lang="vi-VN" sz="2800" dirty="0" smtClean="0">
                <a:solidFill>
                  <a:srgbClr val="FF0000"/>
                </a:solidFill>
                <a:latin typeface="Times New Roman" panose="02020603050405020304" pitchFamily="18" charset="0"/>
                <a:ea typeface="Times New Roman" panose="02020603050405020304" pitchFamily="18" charset="0"/>
              </a:rPr>
              <a:t>: </a:t>
            </a:r>
            <a:r>
              <a:rPr lang="vi-VN" sz="2400" dirty="0">
                <a:solidFill>
                  <a:srgbClr val="FF0000"/>
                </a:solidFill>
                <a:latin typeface="+mj-lt"/>
              </a:rPr>
              <a:t>Đứng đầu chính quyền đô hộ của nhà Hán ở các quận Giao Chỉ, Cửu Chân, Nhật Nam là </a:t>
            </a:r>
            <a:endParaRPr lang="vi-VN" sz="2400" dirty="0" smtClean="0">
              <a:solidFill>
                <a:srgbClr val="FF0000"/>
              </a:solidFill>
              <a:latin typeface="+mj-lt"/>
              <a:ea typeface="Times New Roman" panose="02020603050405020304" pitchFamily="18" charset="0"/>
            </a:endParaRPr>
          </a:p>
          <a:p>
            <a:pPr marL="342900" indent="-342900">
              <a:buAutoNum type="alphaUcPeriod"/>
            </a:pPr>
            <a:r>
              <a:rPr lang="vi-VN" sz="2800" dirty="0" smtClean="0">
                <a:solidFill>
                  <a:schemeClr val="tx1"/>
                </a:solidFill>
                <a:latin typeface="Times New Roman" panose="02020603050405020304" pitchFamily="18" charset="0"/>
              </a:rPr>
              <a:t>Thứ sử.</a:t>
            </a:r>
          </a:p>
          <a:p>
            <a:pPr marL="342900" indent="-342900">
              <a:buAutoNum type="alphaUcPeriod"/>
            </a:pPr>
            <a:r>
              <a:rPr lang="vi-VN" sz="2800" dirty="0" smtClean="0">
                <a:solidFill>
                  <a:schemeClr val="tx1"/>
                </a:solidFill>
                <a:latin typeface="Times New Roman" panose="02020603050405020304" pitchFamily="18" charset="0"/>
              </a:rPr>
              <a:t>Thái thú.</a:t>
            </a:r>
          </a:p>
          <a:p>
            <a:pPr marL="342900" indent="-342900">
              <a:buAutoNum type="alphaUcPeriod"/>
            </a:pPr>
            <a:r>
              <a:rPr lang="vi-VN" sz="2800" dirty="0" smtClean="0">
                <a:solidFill>
                  <a:schemeClr val="tx1"/>
                </a:solidFill>
                <a:latin typeface="Times New Roman" panose="02020603050405020304" pitchFamily="18" charset="0"/>
              </a:rPr>
              <a:t>Huyện lệnh.</a:t>
            </a:r>
          </a:p>
          <a:p>
            <a:pPr marL="342900" indent="-342900">
              <a:buAutoNum type="alphaUcPeriod"/>
            </a:pPr>
            <a:r>
              <a:rPr lang="vi-VN" sz="2800" dirty="0" smtClean="0">
                <a:solidFill>
                  <a:schemeClr val="tx1"/>
                </a:solidFill>
                <a:latin typeface="Times New Roman" panose="02020603050405020304" pitchFamily="18" charset="0"/>
              </a:rPr>
              <a:t>Tiết độ sứ.</a:t>
            </a:r>
            <a:endParaRPr lang="vi-VN" sz="2800" dirty="0">
              <a:solidFill>
                <a:schemeClr val="tx1"/>
              </a:solidFill>
            </a:endParaRPr>
          </a:p>
        </p:txBody>
      </p:sp>
      <p:sp>
        <p:nvSpPr>
          <p:cNvPr id="13" name="Oval 12"/>
          <p:cNvSpPr/>
          <p:nvPr/>
        </p:nvSpPr>
        <p:spPr>
          <a:xfrm>
            <a:off x="728265" y="1953129"/>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B</a:t>
            </a:r>
          </a:p>
        </p:txBody>
      </p:sp>
      <p:sp>
        <p:nvSpPr>
          <p:cNvPr id="14" name="Rounded Rectangle 13"/>
          <p:cNvSpPr/>
          <p:nvPr/>
        </p:nvSpPr>
        <p:spPr>
          <a:xfrm>
            <a:off x="1409700" y="3627120"/>
            <a:ext cx="10172700" cy="3154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smtClean="0">
                <a:solidFill>
                  <a:srgbClr val="FF0000"/>
                </a:solidFill>
                <a:latin typeface="+mj-lt"/>
              </a:rPr>
              <a:t>Câu 3:</a:t>
            </a:r>
            <a:r>
              <a:rPr lang="vi-VN" sz="2800" dirty="0" smtClean="0">
                <a:latin typeface="+mj-lt"/>
              </a:rPr>
              <a:t> </a:t>
            </a:r>
            <a:r>
              <a:rPr lang="vi-VN" sz="2400" dirty="0">
                <a:solidFill>
                  <a:srgbClr val="FF0000"/>
                </a:solidFill>
                <a:latin typeface="+mj-lt"/>
              </a:rPr>
              <a:t>Chính quyền đô hộ của người Hán được thiết lập tới tận cấp huyện từ thời kì nào?  </a:t>
            </a:r>
          </a:p>
          <a:p>
            <a:pPr marL="514350" indent="-514350">
              <a:buAutoNum type="alphaUcPeriod"/>
            </a:pPr>
            <a:r>
              <a:rPr lang="vi-VN" sz="2800" dirty="0" smtClean="0">
                <a:latin typeface="+mj-lt"/>
              </a:rPr>
              <a:t>Nhà Triệu</a:t>
            </a:r>
            <a:r>
              <a:rPr lang="vi-VN" sz="2800" dirty="0" smtClean="0">
                <a:solidFill>
                  <a:schemeClr val="tx1"/>
                </a:solidFill>
                <a:latin typeface="+mj-lt"/>
              </a:rPr>
              <a:t>.</a:t>
            </a:r>
          </a:p>
          <a:p>
            <a:pPr marL="514350" indent="-514350">
              <a:buAutoNum type="alphaUcPeriod"/>
            </a:pPr>
            <a:r>
              <a:rPr lang="vi-VN" sz="2800" dirty="0" smtClean="0">
                <a:latin typeface="+mj-lt"/>
              </a:rPr>
              <a:t>Nhà Hán</a:t>
            </a:r>
            <a:r>
              <a:rPr lang="vi-VN" sz="2800" dirty="0" smtClean="0">
                <a:solidFill>
                  <a:schemeClr val="tx1"/>
                </a:solidFill>
                <a:latin typeface="+mj-lt"/>
                <a:ea typeface="Times New Roman" panose="02020603050405020304" pitchFamily="18" charset="0"/>
              </a:rPr>
              <a:t>.</a:t>
            </a:r>
          </a:p>
          <a:p>
            <a:pPr marL="514350" indent="-514350">
              <a:buAutoNum type="alphaUcPeriod"/>
            </a:pPr>
            <a:r>
              <a:rPr lang="vi-VN" sz="2800" dirty="0" smtClean="0">
                <a:latin typeface="+mj-lt"/>
              </a:rPr>
              <a:t>Nhà Ngô</a:t>
            </a:r>
            <a:r>
              <a:rPr lang="vi-VN" sz="2800" dirty="0" smtClean="0">
                <a:solidFill>
                  <a:schemeClr val="tx1"/>
                </a:solidFill>
                <a:latin typeface="+mj-lt"/>
              </a:rPr>
              <a:t>.</a:t>
            </a:r>
          </a:p>
          <a:p>
            <a:pPr marL="514350" indent="-514350">
              <a:buAutoNum type="alphaUcPeriod"/>
            </a:pPr>
            <a:r>
              <a:rPr lang="vi-VN" sz="2800" dirty="0" smtClean="0">
                <a:latin typeface="+mj-lt"/>
              </a:rPr>
              <a:t>Nhà Đường</a:t>
            </a:r>
            <a:r>
              <a:rPr lang="vi-VN" sz="2800" dirty="0" smtClean="0">
                <a:solidFill>
                  <a:schemeClr val="tx1"/>
                </a:solidFill>
                <a:latin typeface="+mj-lt"/>
              </a:rPr>
              <a:t>.</a:t>
            </a:r>
          </a:p>
        </p:txBody>
      </p:sp>
      <p:sp>
        <p:nvSpPr>
          <p:cNvPr id="15" name="Oval 14"/>
          <p:cNvSpPr/>
          <p:nvPr/>
        </p:nvSpPr>
        <p:spPr>
          <a:xfrm>
            <a:off x="1535988" y="5093624"/>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B</a:t>
            </a: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Tree>
    <p:extLst>
      <p:ext uri="{BB962C8B-B14F-4D97-AF65-F5344CB8AC3E}">
        <p14:creationId xmlns:p14="http://schemas.microsoft.com/office/powerpoint/2010/main" val="372522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r>
            <a:br>
              <a:rPr lang="vi-VN" dirty="0"/>
            </a:br>
            <a:endParaRPr lang="en-VN" dirty="0"/>
          </a:p>
        </p:txBody>
      </p:sp>
      <p:sp>
        <p:nvSpPr>
          <p:cNvPr id="10" name="Rectangle 9"/>
          <p:cNvSpPr/>
          <p:nvPr/>
        </p:nvSpPr>
        <p:spPr>
          <a:xfrm>
            <a:off x="738205" y="28404"/>
            <a:ext cx="2325188" cy="523220"/>
          </a:xfrm>
          <a:prstGeom prst="rect">
            <a:avLst/>
          </a:prstGeom>
        </p:spPr>
        <p:txBody>
          <a:bodyPr wrap="none">
            <a:spAutoFit/>
          </a:bodyPr>
          <a:lstStyle/>
          <a:p>
            <a:r>
              <a:rPr lang="vi-VN" sz="2800" b="1" dirty="0" smtClean="0">
                <a:solidFill>
                  <a:schemeClr val="bg1"/>
                </a:solidFill>
                <a:latin typeface="+mj-lt"/>
                <a:ea typeface="Times New Roman" panose="02020603050405020304" pitchFamily="18" charset="0"/>
              </a:rPr>
              <a:t> Trắc nghiệm:</a:t>
            </a:r>
            <a:endParaRPr lang="vi-VN" sz="2800" dirty="0">
              <a:solidFill>
                <a:schemeClr val="bg1"/>
              </a:solidFill>
              <a:latin typeface="+mj-lt"/>
            </a:endParaRPr>
          </a:p>
        </p:txBody>
      </p:sp>
      <p:sp>
        <p:nvSpPr>
          <p:cNvPr id="12" name="Rounded Rectangle 11"/>
          <p:cNvSpPr/>
          <p:nvPr/>
        </p:nvSpPr>
        <p:spPr>
          <a:xfrm>
            <a:off x="563849" y="551624"/>
            <a:ext cx="10172700" cy="29688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a:solidFill>
                  <a:srgbClr val="FF0000"/>
                </a:solidFill>
                <a:latin typeface="Times New Roman" panose="02020603050405020304" pitchFamily="18" charset="0"/>
                <a:ea typeface="Times New Roman" panose="02020603050405020304" pitchFamily="18" charset="0"/>
              </a:rPr>
              <a:t>Câu </a:t>
            </a:r>
            <a:r>
              <a:rPr lang="vi-VN" sz="2800" dirty="0" smtClean="0">
                <a:solidFill>
                  <a:srgbClr val="FF0000"/>
                </a:solidFill>
                <a:latin typeface="Times New Roman" panose="02020603050405020304" pitchFamily="18" charset="0"/>
                <a:ea typeface="Times New Roman" panose="02020603050405020304" pitchFamily="18" charset="0"/>
              </a:rPr>
              <a:t>4: </a:t>
            </a:r>
            <a:r>
              <a:rPr lang="vi-VN" sz="2400" dirty="0">
                <a:solidFill>
                  <a:srgbClr val="FF0000"/>
                </a:solidFill>
                <a:latin typeface="+mj-lt"/>
              </a:rPr>
              <a:t>Ý nào dưới đây </a:t>
            </a:r>
            <a:r>
              <a:rPr lang="vi-VN" sz="2400" b="1" dirty="0">
                <a:solidFill>
                  <a:srgbClr val="FF0000"/>
                </a:solidFill>
                <a:latin typeface="+mj-lt"/>
              </a:rPr>
              <a:t>không </a:t>
            </a:r>
            <a:r>
              <a:rPr lang="vi-VN" sz="2400" dirty="0">
                <a:solidFill>
                  <a:srgbClr val="FF0000"/>
                </a:solidFill>
                <a:latin typeface="+mj-lt"/>
              </a:rPr>
              <a:t>thể hiện đúng chính sách cai trị kinh tế của các triều đại phong kiến ​​phương Bắc? </a:t>
            </a:r>
            <a:endParaRPr lang="vi-VN" sz="2400" dirty="0" smtClean="0">
              <a:solidFill>
                <a:srgbClr val="FF0000"/>
              </a:solidFill>
              <a:latin typeface="+mj-lt"/>
            </a:endParaRPr>
          </a:p>
          <a:p>
            <a:r>
              <a:rPr lang="vi-VN" sz="2400" dirty="0" smtClean="0">
                <a:solidFill>
                  <a:schemeClr val="tx1"/>
                </a:solidFill>
                <a:latin typeface="+mj-lt"/>
              </a:rPr>
              <a:t>A. </a:t>
            </a:r>
            <a:r>
              <a:rPr lang="vi-VN" sz="2400" dirty="0">
                <a:latin typeface="+mj-lt"/>
              </a:rPr>
              <a:t>Chiếm ruộng của Âu Lạc lập thành ấp, trại.  </a:t>
            </a:r>
          </a:p>
          <a:p>
            <a:r>
              <a:rPr lang="vi-VN" sz="2400" dirty="0" smtClean="0">
                <a:solidFill>
                  <a:schemeClr val="tx1"/>
                </a:solidFill>
                <a:latin typeface="+mj-lt"/>
              </a:rPr>
              <a:t>B. </a:t>
            </a:r>
            <a:r>
              <a:rPr lang="vi-VN" sz="2400" dirty="0">
                <a:latin typeface="+mj-lt"/>
              </a:rPr>
              <a:t>Áp đặt chính sách, tô thuế nặng nề. </a:t>
            </a:r>
            <a:endParaRPr lang="vi-VN" sz="2400" dirty="0" smtClean="0">
              <a:solidFill>
                <a:schemeClr val="tx1"/>
              </a:solidFill>
              <a:latin typeface="+mj-lt"/>
            </a:endParaRPr>
          </a:p>
          <a:p>
            <a:r>
              <a:rPr lang="vi-VN" sz="2400" dirty="0" smtClean="0">
                <a:latin typeface="+mj-lt"/>
              </a:rPr>
              <a:t>C. Cho </a:t>
            </a:r>
            <a:r>
              <a:rPr lang="vi-VN" sz="2400" dirty="0">
                <a:latin typeface="+mj-lt"/>
              </a:rPr>
              <a:t>phép nhân dân bản địa sản xuất muối và sắt. </a:t>
            </a:r>
            <a:endParaRPr lang="vi-VN" sz="2400" dirty="0" smtClean="0">
              <a:latin typeface="+mj-lt"/>
            </a:endParaRPr>
          </a:p>
          <a:p>
            <a:r>
              <a:rPr lang="vi-VN" sz="2400" dirty="0" smtClean="0">
                <a:solidFill>
                  <a:schemeClr val="tx1"/>
                </a:solidFill>
                <a:latin typeface="+mj-lt"/>
              </a:rPr>
              <a:t>D. </a:t>
            </a:r>
            <a:r>
              <a:rPr lang="vi-VN" sz="2400" dirty="0">
                <a:latin typeface="+mj-lt"/>
              </a:rPr>
              <a:t>Bắt nhân dân ta cống nạp các sản vật quý trên rừng dưới biển.</a:t>
            </a:r>
            <a:endParaRPr lang="vi-VN" sz="2400" dirty="0">
              <a:solidFill>
                <a:schemeClr val="tx1"/>
              </a:solidFill>
              <a:latin typeface="+mj-lt"/>
            </a:endParaRPr>
          </a:p>
        </p:txBody>
      </p:sp>
      <p:sp>
        <p:nvSpPr>
          <p:cNvPr id="13" name="Oval 12"/>
          <p:cNvSpPr/>
          <p:nvPr/>
        </p:nvSpPr>
        <p:spPr>
          <a:xfrm>
            <a:off x="637036" y="2330654"/>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C</a:t>
            </a:r>
          </a:p>
        </p:txBody>
      </p:sp>
      <p:sp>
        <p:nvSpPr>
          <p:cNvPr id="14" name="Rounded Rectangle 13"/>
          <p:cNvSpPr/>
          <p:nvPr/>
        </p:nvSpPr>
        <p:spPr>
          <a:xfrm>
            <a:off x="1409700" y="3627120"/>
            <a:ext cx="10172700" cy="3154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smtClean="0">
                <a:solidFill>
                  <a:srgbClr val="FF0000"/>
                </a:solidFill>
                <a:latin typeface="+mj-lt"/>
              </a:rPr>
              <a:t>Câu 5:</a:t>
            </a:r>
            <a:r>
              <a:rPr lang="vi-VN" sz="2400" dirty="0" smtClean="0">
                <a:latin typeface="+mj-lt"/>
              </a:rPr>
              <a:t> </a:t>
            </a:r>
            <a:r>
              <a:rPr lang="vi-VN" sz="2400" dirty="0">
                <a:solidFill>
                  <a:srgbClr val="FF0000"/>
                </a:solidFill>
                <a:latin typeface="+mj-lt"/>
              </a:rPr>
              <a:t>Tầng lớp nào trong xã hội sẽ đóng vai trò lãnh đạo người Việt đấu tranh giành lại quyền độc lập, tự chủ trong thời kì Bắc thuộc?</a:t>
            </a:r>
          </a:p>
          <a:p>
            <a:r>
              <a:rPr lang="vi-VN" sz="2400" dirty="0" smtClean="0">
                <a:latin typeface="+mj-lt"/>
              </a:rPr>
              <a:t>A. Quan </a:t>
            </a:r>
            <a:r>
              <a:rPr lang="vi-VN" sz="2400" dirty="0">
                <a:latin typeface="+mj-lt"/>
              </a:rPr>
              <a:t>lại, địa chủ người Hán đã Việt hóa.</a:t>
            </a:r>
          </a:p>
          <a:p>
            <a:r>
              <a:rPr lang="vi-VN" sz="2400" dirty="0" smtClean="0">
                <a:latin typeface="+mj-lt"/>
              </a:rPr>
              <a:t>B. Địa </a:t>
            </a:r>
            <a:r>
              <a:rPr lang="vi-VN" sz="2400" dirty="0">
                <a:latin typeface="+mj-lt"/>
              </a:rPr>
              <a:t>chủ người Việt</a:t>
            </a:r>
            <a:r>
              <a:rPr lang="vi-VN" sz="2400" dirty="0" smtClean="0">
                <a:latin typeface="+mj-lt"/>
              </a:rPr>
              <a:t>.</a:t>
            </a:r>
            <a:r>
              <a:rPr lang="vi-VN" sz="2400" dirty="0">
                <a:latin typeface="+mj-lt"/>
              </a:rPr>
              <a:t> </a:t>
            </a:r>
            <a:endParaRPr lang="vi-VN" sz="2400" dirty="0" smtClean="0">
              <a:latin typeface="+mj-lt"/>
            </a:endParaRPr>
          </a:p>
          <a:p>
            <a:r>
              <a:rPr lang="vi-VN" sz="2400" dirty="0" smtClean="0">
                <a:latin typeface="+mj-lt"/>
              </a:rPr>
              <a:t>C. Nông </a:t>
            </a:r>
            <a:r>
              <a:rPr lang="vi-VN" sz="2400" dirty="0">
                <a:latin typeface="+mj-lt"/>
              </a:rPr>
              <a:t>dân làng xã</a:t>
            </a:r>
            <a:r>
              <a:rPr lang="vi-VN" sz="2400" dirty="0" smtClean="0">
                <a:latin typeface="+mj-lt"/>
              </a:rPr>
              <a:t>.</a:t>
            </a:r>
          </a:p>
          <a:p>
            <a:r>
              <a:rPr lang="vi-VN" sz="2400" dirty="0" smtClean="0">
                <a:latin typeface="+mj-lt"/>
              </a:rPr>
              <a:t>D. Hào </a:t>
            </a:r>
            <a:r>
              <a:rPr lang="vi-VN" sz="2400" dirty="0">
                <a:latin typeface="+mj-lt"/>
              </a:rPr>
              <a:t>trưởng bản </a:t>
            </a:r>
            <a:r>
              <a:rPr lang="vi-VN" sz="2400" dirty="0" smtClean="0">
                <a:latin typeface="+mj-lt"/>
              </a:rPr>
              <a:t>địa</a:t>
            </a:r>
            <a:r>
              <a:rPr lang="vi-VN" sz="2400" dirty="0">
                <a:latin typeface="+mj-lt"/>
              </a:rPr>
              <a:t>.</a:t>
            </a:r>
          </a:p>
          <a:p>
            <a:endParaRPr lang="vi-VN" sz="2800" dirty="0" smtClean="0">
              <a:solidFill>
                <a:schemeClr val="tx1"/>
              </a:solidFill>
              <a:latin typeface="+mj-lt"/>
            </a:endParaRPr>
          </a:p>
        </p:txBody>
      </p:sp>
      <p:sp>
        <p:nvSpPr>
          <p:cNvPr id="15" name="Oval 14"/>
          <p:cNvSpPr/>
          <p:nvPr/>
        </p:nvSpPr>
        <p:spPr>
          <a:xfrm>
            <a:off x="1549359" y="5693557"/>
            <a:ext cx="476597" cy="374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D</a:t>
            </a: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Tree>
    <p:extLst>
      <p:ext uri="{BB962C8B-B14F-4D97-AF65-F5344CB8AC3E}">
        <p14:creationId xmlns:p14="http://schemas.microsoft.com/office/powerpoint/2010/main" val="173271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7" name="Rectangle 6"/>
          <p:cNvSpPr/>
          <p:nvPr/>
        </p:nvSpPr>
        <p:spPr>
          <a:xfrm>
            <a:off x="3667166" y="201876"/>
            <a:ext cx="2189019" cy="523220"/>
          </a:xfrm>
          <a:prstGeom prst="rect">
            <a:avLst/>
          </a:prstGeom>
        </p:spPr>
        <p:txBody>
          <a:bodyPr wrap="square">
            <a:spAutoFit/>
          </a:bodyPr>
          <a:lstStyle/>
          <a:p>
            <a:r>
              <a:rPr lang="vi-VN" sz="2800" b="1" dirty="0" smtClean="0">
                <a:solidFill>
                  <a:srgbClr val="FFFF00"/>
                </a:solidFill>
                <a:latin typeface="Times New Roman" panose="02020603050405020304" pitchFamily="18" charset="0"/>
                <a:ea typeface="Times New Roman" panose="02020603050405020304" pitchFamily="18" charset="0"/>
              </a:rPr>
              <a:t>Tự luận</a:t>
            </a:r>
            <a:endParaRPr lang="vi-VN" sz="2800" dirty="0">
              <a:solidFill>
                <a:srgbClr val="FFFF00"/>
              </a:solidFill>
            </a:endParaRPr>
          </a:p>
        </p:txBody>
      </p:sp>
      <p:sp>
        <p:nvSpPr>
          <p:cNvPr id="3" name="TextBox 2"/>
          <p:cNvSpPr txBox="1"/>
          <p:nvPr/>
        </p:nvSpPr>
        <p:spPr>
          <a:xfrm>
            <a:off x="958733" y="725062"/>
            <a:ext cx="9794904" cy="954107"/>
          </a:xfrm>
          <a:prstGeom prst="rect">
            <a:avLst/>
          </a:prstGeom>
          <a:noFill/>
        </p:spPr>
        <p:txBody>
          <a:bodyPr wrap="square" rtlCol="0">
            <a:spAutoFit/>
          </a:bodyPr>
          <a:lstStyle/>
          <a:p>
            <a:r>
              <a:rPr lang="vi-VN" sz="2800" b="1" u="sng" dirty="0" smtClean="0">
                <a:solidFill>
                  <a:schemeClr val="bg1"/>
                </a:solidFill>
                <a:latin typeface="+mj-lt"/>
              </a:rPr>
              <a:t>Bài </a:t>
            </a:r>
            <a:r>
              <a:rPr lang="vi-VN" sz="2800" b="1" u="sng" dirty="0">
                <a:solidFill>
                  <a:schemeClr val="bg1"/>
                </a:solidFill>
                <a:latin typeface="+mj-lt"/>
              </a:rPr>
              <a:t>1</a:t>
            </a:r>
            <a:r>
              <a:rPr lang="vi-VN" sz="2800" b="1" dirty="0">
                <a:solidFill>
                  <a:schemeClr val="bg1"/>
                </a:solidFill>
                <a:latin typeface="+mj-lt"/>
              </a:rPr>
              <a:t>: </a:t>
            </a:r>
            <a:r>
              <a:rPr lang="en-US" sz="2800" b="1" dirty="0">
                <a:solidFill>
                  <a:schemeClr val="bg1"/>
                </a:solidFill>
                <a:latin typeface="+mj-lt"/>
              </a:rPr>
              <a:t>Tại sao chính quyền phong kiến phương Bắc thực hiện chính sách đồng hóa dân tộc Việt?</a:t>
            </a:r>
            <a:endParaRPr lang="vi-VN" sz="2800" b="1" dirty="0">
              <a:solidFill>
                <a:schemeClr val="bg1"/>
              </a:solidFill>
              <a:latin typeface="+mj-lt"/>
            </a:endParaRPr>
          </a:p>
        </p:txBody>
      </p:sp>
      <p:sp>
        <p:nvSpPr>
          <p:cNvPr id="5" name="TextBox 4"/>
          <p:cNvSpPr txBox="1"/>
          <p:nvPr/>
        </p:nvSpPr>
        <p:spPr>
          <a:xfrm>
            <a:off x="875605" y="2571202"/>
            <a:ext cx="9656619" cy="2246769"/>
          </a:xfrm>
          <a:prstGeom prst="rect">
            <a:avLst/>
          </a:prstGeom>
          <a:noFill/>
        </p:spPr>
        <p:txBody>
          <a:bodyPr wrap="square" rtlCol="0">
            <a:spAutoFit/>
          </a:bodyPr>
          <a:lstStyle/>
          <a:p>
            <a:r>
              <a:rPr lang="vi-VN" sz="2800" dirty="0">
                <a:solidFill>
                  <a:schemeClr val="bg1"/>
                </a:solidFill>
                <a:latin typeface="+mj-lt"/>
              </a:rPr>
              <a:t>- </a:t>
            </a:r>
            <a:r>
              <a:rPr lang="en-US" sz="2800" dirty="0">
                <a:solidFill>
                  <a:schemeClr val="bg1"/>
                </a:solidFill>
                <a:latin typeface="Times New Roman" panose="02020603050405020304" pitchFamily="18" charset="0"/>
                <a:cs typeface="Times New Roman" panose="02020603050405020304" pitchFamily="18" charset="0"/>
              </a:rPr>
              <a:t>Chính quyền phong kiến phương Bắc thực hiện chính sách đồng hóa dân tộc Việt nhằm mục đích: </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smtClean="0">
                <a:solidFill>
                  <a:schemeClr val="bg1"/>
                </a:solidFill>
                <a:latin typeface="+mj-lt"/>
              </a:rPr>
              <a:t>- </a:t>
            </a:r>
            <a:r>
              <a:rPr lang="vi-VN" sz="2800" dirty="0">
                <a:solidFill>
                  <a:schemeClr val="bg1"/>
                </a:solidFill>
                <a:latin typeface="+mj-lt"/>
              </a:rPr>
              <a:t>Khiến người Việt lãng quên nguồn gốc tổ tiên; lãng quên bản sắc văn hóa dân tộc của mình mà học theo các phong tục – tập quán của người Hán; từ đó làm thui chột ý chí đấu tranh của người Việt.</a:t>
            </a:r>
          </a:p>
        </p:txBody>
      </p:sp>
      <p:sp>
        <p:nvSpPr>
          <p:cNvPr id="6" name="Cloud Callout 5"/>
          <p:cNvSpPr/>
          <p:nvPr/>
        </p:nvSpPr>
        <p:spPr>
          <a:xfrm>
            <a:off x="1052945" y="1683707"/>
            <a:ext cx="1399309" cy="48336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atin typeface="+mj-lt"/>
              </a:rPr>
              <a:t>Gợi ý</a:t>
            </a:r>
            <a:endParaRPr lang="vi-VN" sz="2400" b="1" dirty="0">
              <a:latin typeface="+mj-lt"/>
            </a:endParaRPr>
          </a:p>
        </p:txBody>
      </p:sp>
      <p:sp>
        <p:nvSpPr>
          <p:cNvPr id="9" name="Rectangle 8"/>
          <p:cNvSpPr/>
          <p:nvPr/>
        </p:nvSpPr>
        <p:spPr>
          <a:xfrm>
            <a:off x="1330037" y="152400"/>
            <a:ext cx="1981200" cy="5264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800" b="1" dirty="0" smtClean="0">
                <a:latin typeface="+mj-lt"/>
              </a:rPr>
              <a:t>Luyện tập</a:t>
            </a:r>
            <a:endParaRPr lang="vi-VN" sz="2800" b="1" dirty="0">
              <a:latin typeface="+mj-lt"/>
            </a:endParaRPr>
          </a:p>
        </p:txBody>
      </p:sp>
    </p:spTree>
    <p:extLst>
      <p:ext uri="{BB962C8B-B14F-4D97-AF65-F5344CB8AC3E}">
        <p14:creationId xmlns:p14="http://schemas.microsoft.com/office/powerpoint/2010/main" val="204040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1"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3"/>
          <a:stretch>
            <a:fillRect/>
          </a:stretch>
        </p:blipFill>
        <p:spPr>
          <a:xfrm>
            <a:off x="10848975" y="-180109"/>
            <a:ext cx="1366837" cy="1366837"/>
          </a:xfrm>
          <a:prstGeom prst="rect">
            <a:avLst/>
          </a:prstGeom>
        </p:spPr>
      </p:pic>
      <p:sp>
        <p:nvSpPr>
          <p:cNvPr id="7" name="Rectangle 6"/>
          <p:cNvSpPr/>
          <p:nvPr/>
        </p:nvSpPr>
        <p:spPr>
          <a:xfrm>
            <a:off x="1052945" y="27743"/>
            <a:ext cx="2313710" cy="523220"/>
          </a:xfrm>
          <a:prstGeom prst="rect">
            <a:avLst/>
          </a:prstGeom>
        </p:spPr>
        <p:txBody>
          <a:bodyPr wrap="square">
            <a:spAutoFit/>
          </a:bodyPr>
          <a:lstStyle/>
          <a:p>
            <a:r>
              <a:rPr lang="vi-VN" sz="2800" b="1" dirty="0" smtClean="0">
                <a:solidFill>
                  <a:srgbClr val="FFFF00"/>
                </a:solidFill>
                <a:latin typeface="Times New Roman" panose="02020603050405020304" pitchFamily="18" charset="0"/>
                <a:ea typeface="Times New Roman" panose="02020603050405020304" pitchFamily="18" charset="0"/>
              </a:rPr>
              <a:t>Vận dụng:</a:t>
            </a:r>
            <a:endParaRPr lang="vi-VN" sz="2800" dirty="0">
              <a:solidFill>
                <a:srgbClr val="FFFF00"/>
              </a:solidFill>
            </a:endParaRPr>
          </a:p>
        </p:txBody>
      </p:sp>
      <p:sp>
        <p:nvSpPr>
          <p:cNvPr id="3" name="Rectangle 2"/>
          <p:cNvSpPr/>
          <p:nvPr/>
        </p:nvSpPr>
        <p:spPr>
          <a:xfrm>
            <a:off x="671944" y="541654"/>
            <a:ext cx="10848110" cy="954107"/>
          </a:xfrm>
          <a:prstGeom prst="rect">
            <a:avLst/>
          </a:prstGeom>
        </p:spPr>
        <p:txBody>
          <a:bodyPr wrap="square">
            <a:spAutoFit/>
          </a:bodyPr>
          <a:lstStyle/>
          <a:p>
            <a:r>
              <a:rPr lang="vi-VN" sz="2800" u="sng" dirty="0" smtClean="0">
                <a:solidFill>
                  <a:schemeClr val="bg1"/>
                </a:solidFill>
                <a:latin typeface="+mj-lt"/>
              </a:rPr>
              <a:t>Bài 2:</a:t>
            </a:r>
            <a:r>
              <a:rPr lang="vi-VN" sz="2800" dirty="0" smtClean="0">
                <a:solidFill>
                  <a:schemeClr val="bg1"/>
                </a:solidFill>
                <a:latin typeface="+mj-lt"/>
              </a:rPr>
              <a:t> </a:t>
            </a:r>
            <a:r>
              <a:rPr lang="vi-VN" sz="2800" dirty="0">
                <a:solidFill>
                  <a:schemeClr val="bg1"/>
                </a:solidFill>
                <a:latin typeface="+mj-lt"/>
              </a:rPr>
              <a:t>Em hãy cho biết hậu quả chính sách bóc lột kinh tế của các triều đại phong kiến phương Bắc đối với nước </a:t>
            </a:r>
            <a:r>
              <a:rPr lang="vi-VN" sz="2800" dirty="0" smtClean="0">
                <a:solidFill>
                  <a:schemeClr val="bg1"/>
                </a:solidFill>
                <a:latin typeface="+mj-lt"/>
              </a:rPr>
              <a:t>ta (theo bảng dưới đây)</a:t>
            </a:r>
            <a:endParaRPr lang="vi-VN" sz="2800" dirty="0">
              <a:solidFill>
                <a:schemeClr val="bg1"/>
              </a:solidFill>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926582686"/>
              </p:ext>
            </p:extLst>
          </p:nvPr>
        </p:nvGraphicFramePr>
        <p:xfrm>
          <a:off x="67775" y="1495759"/>
          <a:ext cx="12191999" cy="5203980"/>
        </p:xfrm>
        <a:graphic>
          <a:graphicData uri="http://schemas.openxmlformats.org/drawingml/2006/table">
            <a:tbl>
              <a:tblPr firstRow="1" bandRow="1">
                <a:tableStyleId>{F5AB1C69-6EDB-4FF4-983F-18BD219EF322}</a:tableStyleId>
              </a:tblPr>
              <a:tblGrid>
                <a:gridCol w="1767255">
                  <a:extLst>
                    <a:ext uri="{9D8B030D-6E8A-4147-A177-3AD203B41FA5}">
                      <a16:colId xmlns:a16="http://schemas.microsoft.com/office/drawing/2014/main" val="2232523855"/>
                    </a:ext>
                  </a:extLst>
                </a:gridCol>
                <a:gridCol w="4996593">
                  <a:extLst>
                    <a:ext uri="{9D8B030D-6E8A-4147-A177-3AD203B41FA5}">
                      <a16:colId xmlns:a16="http://schemas.microsoft.com/office/drawing/2014/main" val="1766603497"/>
                    </a:ext>
                  </a:extLst>
                </a:gridCol>
                <a:gridCol w="5428151">
                  <a:extLst>
                    <a:ext uri="{9D8B030D-6E8A-4147-A177-3AD203B41FA5}">
                      <a16:colId xmlns:a16="http://schemas.microsoft.com/office/drawing/2014/main" val="2625041315"/>
                    </a:ext>
                  </a:extLst>
                </a:gridCol>
              </a:tblGrid>
              <a:tr h="487806">
                <a:tc>
                  <a:txBody>
                    <a:bodyPr/>
                    <a:lstStyle/>
                    <a:p>
                      <a:pPr indent="355600" algn="ctr">
                        <a:lnSpc>
                          <a:spcPct val="115000"/>
                        </a:lnSpc>
                        <a:spcAft>
                          <a:spcPts val="0"/>
                        </a:spcAft>
                      </a:pPr>
                      <a:r>
                        <a:rPr lang="vi-VN"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Lĩnh vực</a:t>
                      </a:r>
                      <a:endPar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lnSpc>
                          <a:spcPct val="115000"/>
                        </a:lnSpc>
                        <a:spcAft>
                          <a:spcPts val="0"/>
                        </a:spcAft>
                      </a:pPr>
                      <a:r>
                        <a:rPr lang="vi-VN"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Thông tin phản ánh</a:t>
                      </a:r>
                      <a:endPar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lnSpc>
                          <a:spcPct val="115000"/>
                        </a:lnSpc>
                        <a:spcAft>
                          <a:spcPts val="0"/>
                        </a:spcAft>
                      </a:pPr>
                      <a:r>
                        <a:rPr lang="vi-VN"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Hậu quả</a:t>
                      </a:r>
                      <a:endPar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63070"/>
                  </a:ext>
                </a:extLst>
              </a:tr>
              <a:tr h="1314206">
                <a:tc>
                  <a:txBody>
                    <a:bodyPr/>
                    <a:lstStyle/>
                    <a:p>
                      <a:pPr indent="101600" algn="ctr">
                        <a:lnSpc>
                          <a:spcPct val="115000"/>
                        </a:lnSpc>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 đai</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Chiếm ruộng đất, lập thành ấp, trại </a:t>
                      </a: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endPar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54000" algn="just">
                        <a:lnSpc>
                          <a:spcPct val="115000"/>
                        </a:lnSpc>
                        <a:spcAft>
                          <a:spcPts val="0"/>
                        </a:spcAft>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 dân ta cày cấy.</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1304540"/>
                  </a:ext>
                </a:extLst>
              </a:tr>
              <a:tr h="2212709">
                <a:tc>
                  <a:txBody>
                    <a:bodyPr/>
                    <a:lstStyle/>
                    <a:p>
                      <a:pPr indent="101600" algn="ctr">
                        <a:lnSpc>
                          <a:spcPct val="115000"/>
                        </a:lnSpc>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Thuế </a:t>
                      </a:r>
                      <a:r>
                        <a:rPr lang="vi-VN"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 – Cống nạp</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l">
                        <a:lnSpc>
                          <a:spcPct val="115000"/>
                        </a:lnSpc>
                        <a:spcAft>
                          <a:spcPts val="0"/>
                        </a:spcAft>
                      </a:pP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 chính sách tô thuế nặng nề như tô, dung, điệu, lưỡng thuế</a:t>
                      </a: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254000" algn="just" defTabSz="914400" rtl="0" eaLnBrk="1" fontAlgn="auto" latinLnBrk="0" hangingPunct="1">
                        <a:lnSpc>
                          <a:spcPct val="115000"/>
                        </a:lnSpc>
                        <a:spcBef>
                          <a:spcPts val="0"/>
                        </a:spcBef>
                        <a:spcAft>
                          <a:spcPts val="0"/>
                        </a:spcAft>
                        <a:buClrTx/>
                        <a:buSzTx/>
                        <a:buFontTx/>
                        <a:buNone/>
                        <a:tabLst/>
                        <a:defRPr/>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Bắt cống nạp nhiều vải vóc, hương liệu và sản vật quý để đưa v</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ề</a:t>
                      </a: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Trung Quốc.</a:t>
                      </a:r>
                      <a:endPar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4599173"/>
                  </a:ext>
                </a:extLst>
              </a:tr>
              <a:tr h="1189259">
                <a:tc>
                  <a:txBody>
                    <a:bodyPr/>
                    <a:lstStyle/>
                    <a:p>
                      <a:pPr indent="101600" algn="ctr">
                        <a:lnSpc>
                          <a:spcPct val="115000"/>
                        </a:lnSpc>
                        <a:spcAft>
                          <a:spcPts val="0"/>
                        </a:spcAft>
                      </a:pPr>
                      <a:r>
                        <a:rPr lang="vi-VN"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vi-VN"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nghiệp</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937713"/>
                  </a:ext>
                </a:extLst>
              </a:tr>
            </a:tbl>
          </a:graphicData>
        </a:graphic>
      </p:graphicFrame>
      <p:sp>
        <p:nvSpPr>
          <p:cNvPr id="4" name="TextBox 3"/>
          <p:cNvSpPr txBox="1"/>
          <p:nvPr/>
        </p:nvSpPr>
        <p:spPr>
          <a:xfrm>
            <a:off x="7023588" y="3379946"/>
            <a:ext cx="5134707" cy="4462760"/>
          </a:xfrm>
          <a:prstGeom prst="rect">
            <a:avLst/>
          </a:prstGeom>
          <a:noFill/>
        </p:spPr>
        <p:txBody>
          <a:bodyPr wrap="square" rtlCol="0">
            <a:spAutoFit/>
          </a:bodyPr>
          <a:lstStyle/>
          <a:p>
            <a:r>
              <a:rPr lang="vi-VN" sz="2800" dirty="0">
                <a:latin typeface="+mj-lt"/>
              </a:rPr>
              <a:t>- Người Việt bị áp bức, bóc lột nặng nề, rơi vào tình cảnh đói khổ, kiệt quệ, bần cùng.</a:t>
            </a:r>
          </a:p>
          <a:p>
            <a:r>
              <a:rPr lang="vi-VN" sz="2800" dirty="0">
                <a:latin typeface="+mj-lt"/>
              </a:rPr>
              <a:t>- Nguồn tài nguyên của đất nước dần bị vơi cạn.</a:t>
            </a:r>
          </a:p>
          <a:p>
            <a:r>
              <a:rPr lang="vi-VN" dirty="0"/>
              <a:t>- Nắm độc quyền về sắt để người Việt không có cơ hội sản xuất vũ khí chống lại chúng.</a:t>
            </a:r>
          </a:p>
          <a:p>
            <a:r>
              <a:rPr lang="vi-VN" dirty="0"/>
              <a:t>- Nắm độc quyền về muối nhằm làm cho người Việt bị lệ thuộc vào chính quyền cai trị (do muối là gia vị thiết yếu) và khiến thể lực của người Việt suy giảm (khi cơ thể thiếu muối dễ dẫn tới nhiều bệnh tật nguy hiểm, </a:t>
            </a:r>
          </a:p>
          <a:p>
            <a:endParaRPr lang="en-US" dirty="0"/>
          </a:p>
        </p:txBody>
      </p:sp>
      <p:sp>
        <p:nvSpPr>
          <p:cNvPr id="8" name="TextBox 7"/>
          <p:cNvSpPr txBox="1"/>
          <p:nvPr/>
        </p:nvSpPr>
        <p:spPr>
          <a:xfrm>
            <a:off x="6989885" y="2044005"/>
            <a:ext cx="5134707" cy="1384995"/>
          </a:xfrm>
          <a:prstGeom prst="rect">
            <a:avLst/>
          </a:prstGeom>
          <a:noFill/>
        </p:spPr>
        <p:txBody>
          <a:bodyPr wrap="square" rtlCol="0">
            <a:spAutoFit/>
          </a:bodyPr>
          <a:lstStyle/>
          <a:p>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 Việt mất ruộng, bị biến thành nông nô của chính quyền đô hộ</a:t>
            </a:r>
            <a:r>
              <a:rPr lang="vi-VN"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1899138" y="5758615"/>
            <a:ext cx="48006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73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3"/>
          <a:stretch>
            <a:fillRect/>
          </a:stretch>
        </p:blipFill>
        <p:spPr>
          <a:xfrm>
            <a:off x="10848975" y="-180109"/>
            <a:ext cx="1366837" cy="136683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1521410"/>
              </p:ext>
            </p:extLst>
          </p:nvPr>
        </p:nvGraphicFramePr>
        <p:xfrm>
          <a:off x="-23812" y="-22847"/>
          <a:ext cx="12191999" cy="7080106"/>
        </p:xfrm>
        <a:graphic>
          <a:graphicData uri="http://schemas.openxmlformats.org/drawingml/2006/table">
            <a:tbl>
              <a:tblPr firstRow="1" bandRow="1">
                <a:tableStyleId>{F5AB1C69-6EDB-4FF4-983F-18BD219EF322}</a:tableStyleId>
              </a:tblPr>
              <a:tblGrid>
                <a:gridCol w="1767255">
                  <a:extLst>
                    <a:ext uri="{9D8B030D-6E8A-4147-A177-3AD203B41FA5}">
                      <a16:colId xmlns:a16="http://schemas.microsoft.com/office/drawing/2014/main" val="2232523855"/>
                    </a:ext>
                  </a:extLst>
                </a:gridCol>
                <a:gridCol w="4041895">
                  <a:extLst>
                    <a:ext uri="{9D8B030D-6E8A-4147-A177-3AD203B41FA5}">
                      <a16:colId xmlns:a16="http://schemas.microsoft.com/office/drawing/2014/main" val="1766603497"/>
                    </a:ext>
                  </a:extLst>
                </a:gridCol>
                <a:gridCol w="6382849">
                  <a:extLst>
                    <a:ext uri="{9D8B030D-6E8A-4147-A177-3AD203B41FA5}">
                      <a16:colId xmlns:a16="http://schemas.microsoft.com/office/drawing/2014/main" val="2625041315"/>
                    </a:ext>
                  </a:extLst>
                </a:gridCol>
              </a:tblGrid>
              <a:tr h="549884">
                <a:tc>
                  <a:txBody>
                    <a:bodyPr/>
                    <a:lstStyle/>
                    <a:p>
                      <a:pPr indent="355600" algn="ctr">
                        <a:lnSpc>
                          <a:spcPct val="115000"/>
                        </a:lnSpc>
                        <a:spcAft>
                          <a:spcPts val="0"/>
                        </a:spcAft>
                      </a:pPr>
                      <a:r>
                        <a:rPr lang="vi-VN"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Lĩnh vực</a:t>
                      </a:r>
                      <a:endPar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lnSpc>
                          <a:spcPct val="115000"/>
                        </a:lnSpc>
                        <a:spcAft>
                          <a:spcPts val="0"/>
                        </a:spcAft>
                      </a:pPr>
                      <a:r>
                        <a:rPr lang="vi-VN"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Thông tin phản ánh</a:t>
                      </a:r>
                      <a:endPar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lnSpc>
                          <a:spcPct val="115000"/>
                        </a:lnSpc>
                        <a:spcAft>
                          <a:spcPts val="0"/>
                        </a:spcAft>
                      </a:pPr>
                      <a:r>
                        <a:rPr lang="vi-VN"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Hậu quả</a:t>
                      </a:r>
                      <a:endPar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63070"/>
                  </a:ext>
                </a:extLst>
              </a:tr>
              <a:tr h="1328674">
                <a:tc>
                  <a:txBody>
                    <a:bodyPr/>
                    <a:lstStyle/>
                    <a:p>
                      <a:pPr indent="101600" algn="ctr">
                        <a:lnSpc>
                          <a:spcPct val="115000"/>
                        </a:lnSpc>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 đai</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Chiếm ruộng đất, lập thành ấp, trại </a:t>
                      </a: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 ta cày cấy.</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1304540"/>
                  </a:ext>
                </a:extLst>
              </a:tr>
              <a:tr h="2153581">
                <a:tc>
                  <a:txBody>
                    <a:bodyPr/>
                    <a:lstStyle/>
                    <a:p>
                      <a:pPr indent="101600" algn="ctr">
                        <a:lnSpc>
                          <a:spcPct val="115000"/>
                        </a:lnSpc>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Thuế </a:t>
                      </a:r>
                      <a:r>
                        <a:rPr lang="vi-VN"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 nạp</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l">
                        <a:lnSpc>
                          <a:spcPct val="115000"/>
                        </a:lnSpc>
                        <a:spcAft>
                          <a:spcPts val="0"/>
                        </a:spcAft>
                      </a:pP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 chính sách tô thuế nặng </a:t>
                      </a: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54000" algn="just" defTabSz="914400" rtl="0" eaLnBrk="1" fontAlgn="auto" latinLnBrk="0" hangingPunct="1">
                        <a:lnSpc>
                          <a:spcPct val="115000"/>
                        </a:lnSpc>
                        <a:spcBef>
                          <a:spcPts val="0"/>
                        </a:spcBef>
                        <a:spcAft>
                          <a:spcPts val="0"/>
                        </a:spcAft>
                        <a:buClrTx/>
                        <a:buSzTx/>
                        <a:buFontTx/>
                        <a:buNone/>
                        <a:tabLst/>
                        <a:defRPr/>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Bắt cống nạp nhiều vải vóc, hương liệu và sản vật quý để đưa v</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ề</a:t>
                      </a: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Trung Quốc.</a:t>
                      </a:r>
                      <a:endPar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4599173"/>
                  </a:ext>
                </a:extLst>
              </a:tr>
              <a:tr h="3047967">
                <a:tc>
                  <a:txBody>
                    <a:bodyPr/>
                    <a:lstStyle/>
                    <a:p>
                      <a:pPr indent="101600" algn="ctr">
                        <a:lnSpc>
                          <a:spcPct val="115000"/>
                        </a:lnSpc>
                        <a:spcAft>
                          <a:spcPts val="0"/>
                        </a:spcAft>
                      </a:pPr>
                      <a:r>
                        <a:rPr lang="vi-VN"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vi-VN"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nghiệp</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smtClean="0">
                          <a:latin typeface="Times New Roman" panose="02020603050405020304" pitchFamily="18" charset="0"/>
                          <a:cs typeface="Times New Roman" panose="02020603050405020304" pitchFamily="18" charset="0"/>
                        </a:rPr>
                        <a:t>Nắm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muối</a:t>
                      </a:r>
                      <a:endParaRPr lang="en-US" sz="2400" dirty="0">
                        <a:latin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2400" dirty="0" smtClean="0">
                        <a:solidFill>
                          <a:srgbClr val="FF0000"/>
                        </a:solidFill>
                        <a:latin typeface="+mj-lt"/>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937713"/>
                  </a:ext>
                </a:extLst>
              </a:tr>
            </a:tbl>
          </a:graphicData>
        </a:graphic>
      </p:graphicFrame>
      <p:sp>
        <p:nvSpPr>
          <p:cNvPr id="4" name="TextBox 3"/>
          <p:cNvSpPr txBox="1"/>
          <p:nvPr/>
        </p:nvSpPr>
        <p:spPr>
          <a:xfrm>
            <a:off x="5834794" y="2225727"/>
            <a:ext cx="6069990" cy="1477328"/>
          </a:xfrm>
          <a:prstGeom prst="rect">
            <a:avLst/>
          </a:prstGeom>
          <a:noFill/>
        </p:spPr>
        <p:txBody>
          <a:bodyPr wrap="square" rtlCol="0">
            <a:spAutoFit/>
          </a:bodyPr>
          <a:lstStyle/>
          <a:p>
            <a:r>
              <a:rPr lang="vi-VN" sz="2400" dirty="0">
                <a:solidFill>
                  <a:srgbClr val="FF0000"/>
                </a:solidFill>
                <a:latin typeface="+mj-lt"/>
              </a:rPr>
              <a:t>- Người Việt bị áp bức, bóc lột nặng nề, rơi vào tình cảnh đói khổ, kiệt quệ, bần cùng.</a:t>
            </a:r>
          </a:p>
          <a:p>
            <a:r>
              <a:rPr lang="vi-VN" sz="2400" dirty="0">
                <a:solidFill>
                  <a:srgbClr val="FF0000"/>
                </a:solidFill>
                <a:latin typeface="+mj-lt"/>
              </a:rPr>
              <a:t>- Nguồn tài nguyên của đất nước dần bị vơi cạn.</a:t>
            </a:r>
          </a:p>
          <a:p>
            <a:endParaRPr lang="en-US" dirty="0"/>
          </a:p>
        </p:txBody>
      </p:sp>
      <p:sp>
        <p:nvSpPr>
          <p:cNvPr id="8" name="TextBox 7"/>
          <p:cNvSpPr txBox="1"/>
          <p:nvPr/>
        </p:nvSpPr>
        <p:spPr>
          <a:xfrm>
            <a:off x="5965397" y="846918"/>
            <a:ext cx="5808785" cy="830997"/>
          </a:xfrm>
          <a:prstGeom prst="rect">
            <a:avLst/>
          </a:prstGeom>
          <a:noFill/>
        </p:spPr>
        <p:txBody>
          <a:bodyPr wrap="square" rtlCol="0">
            <a:spAutoFit/>
          </a:bodyPr>
          <a:lstStyle/>
          <a:p>
            <a:r>
              <a:rPr lang="vi-V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 Việt mất ruộng, bị biến thành nông nô của chính quyền đô hộ</a:t>
            </a:r>
            <a:r>
              <a:rPr lang="vi-VN"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5965397" y="4069269"/>
            <a:ext cx="5771051" cy="2677656"/>
          </a:xfrm>
          <a:prstGeom prst="rect">
            <a:avLst/>
          </a:prstGeom>
          <a:noFill/>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 Nắm độc quyền về sắt để người Việt không có cơ hội sản xuất vũ khí chống lại chúng.</a:t>
            </a:r>
          </a:p>
          <a:p>
            <a:r>
              <a:rPr lang="vi-VN" sz="2400" dirty="0">
                <a:solidFill>
                  <a:srgbClr val="FF0000"/>
                </a:solidFill>
                <a:latin typeface="Times New Roman" panose="02020603050405020304" pitchFamily="18" charset="0"/>
                <a:cs typeface="Times New Roman" panose="02020603050405020304" pitchFamily="18" charset="0"/>
              </a:rPr>
              <a:t>- Nắm độc quyền về muối nhằm làm cho người Việt bị lệ thuộc vào chính quyền cai trị (do muối là gia vị thiết yếu) và khiến thể lực của người Việt suy giảm (khi cơ thể thiếu muối dễ dẫn tới nhiều bệnh tật nguy hiểm</a:t>
            </a:r>
            <a:r>
              <a:rPr lang="en-US" sz="2400" dirty="0" smtClean="0">
                <a:solidFill>
                  <a:srgbClr val="FF0000"/>
                </a:solidFill>
                <a:latin typeface="Times New Roman" panose="02020603050405020304" pitchFamily="18" charset="0"/>
                <a:cs typeface="Times New Roman" panose="02020603050405020304" pitchFamily="18" charset="0"/>
              </a:rPr>
              <a:t>)</a:t>
            </a:r>
            <a:endParaRPr lang="vi-V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42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6" name="Rounded Rectangle 5"/>
          <p:cNvSpPr/>
          <p:nvPr/>
        </p:nvSpPr>
        <p:spPr>
          <a:xfrm>
            <a:off x="1463040" y="1051560"/>
            <a:ext cx="9189720" cy="3368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dirty="0" smtClean="0">
                <a:solidFill>
                  <a:schemeClr val="accent1"/>
                </a:solidFill>
                <a:latin typeface="+mj-lt"/>
              </a:rPr>
              <a:t>GIAO NHIỆM VỤ Ở NHÀ</a:t>
            </a:r>
          </a:p>
          <a:p>
            <a:pPr marL="342900" indent="-342900" algn="just">
              <a:lnSpc>
                <a:spcPct val="150000"/>
              </a:lnSpc>
              <a:buAutoNum type="arabicPeriod"/>
            </a:pPr>
            <a:r>
              <a:rPr lang="vi-VN" sz="2800" dirty="0" smtClean="0">
                <a:solidFill>
                  <a:schemeClr val="tx1"/>
                </a:solidFill>
                <a:latin typeface="+mj-lt"/>
              </a:rPr>
              <a:t>Hoàn thành bài tập.</a:t>
            </a:r>
          </a:p>
          <a:p>
            <a:pPr marL="342900" indent="-342900" algn="just">
              <a:lnSpc>
                <a:spcPct val="150000"/>
              </a:lnSpc>
              <a:buAutoNum type="arabicPeriod"/>
            </a:pPr>
            <a:r>
              <a:rPr lang="vi-VN" sz="2800" dirty="0" smtClean="0">
                <a:solidFill>
                  <a:schemeClr val="tx1"/>
                </a:solidFill>
                <a:latin typeface="+mj-lt"/>
              </a:rPr>
              <a:t>Đọc và trả lời các câu hỏi bài 16</a:t>
            </a:r>
            <a:r>
              <a:rPr lang="vi-VN" sz="2400" dirty="0" smtClean="0">
                <a:solidFill>
                  <a:schemeClr val="tx1"/>
                </a:solidFill>
                <a:latin typeface="+mj-lt"/>
              </a:rPr>
              <a:t>. </a:t>
            </a:r>
            <a:r>
              <a:rPr lang="en-US" sz="2400" dirty="0">
                <a:solidFill>
                  <a:schemeClr val="tx1"/>
                </a:solidFill>
                <a:latin typeface="Times New Roman" panose="02020603050405020304" pitchFamily="18" charset="0"/>
                <a:cs typeface="Times New Roman" panose="02020603050405020304" pitchFamily="18" charset="0"/>
              </a:rPr>
              <a:t>Các cuộc khởi nghĩa tiêu biểu giành độc lập trước TK X.</a:t>
            </a:r>
            <a:endParaRPr lang="vi-V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10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59610FC0-B92F-C44C-AFE9-05F517EE88F8}"/>
              </a:ext>
            </a:extLst>
          </p:cNvPr>
          <p:cNvSpPr/>
          <p:nvPr/>
        </p:nvSpPr>
        <p:spPr>
          <a:xfrm>
            <a:off x="0" y="0"/>
            <a:ext cx="12192000" cy="6858000"/>
          </a:xfrm>
          <a:prstGeom prst="roundRect">
            <a:avLst/>
          </a:prstGeom>
          <a:solidFill>
            <a:schemeClr val="accent4">
              <a:lumMod val="5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4" name="Rounded Rectangle 3"/>
          <p:cNvSpPr/>
          <p:nvPr/>
        </p:nvSpPr>
        <p:spPr>
          <a:xfrm>
            <a:off x="2493818" y="2426999"/>
            <a:ext cx="6844146" cy="745692"/>
          </a:xfrm>
          <a:prstGeom prst="roundRect">
            <a:avLst>
              <a:gd name="adj" fmla="val 2610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CÁC EM HỌC TỐT</a:t>
            </a:r>
            <a:endParaRPr lang="vi-V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E82ACD1-580D-3D4F-981A-1725373A7B91}"/>
              </a:ext>
            </a:extLst>
          </p:cNvPr>
          <p:cNvPicPr>
            <a:picLocks noChangeAspect="1"/>
          </p:cNvPicPr>
          <p:nvPr/>
        </p:nvPicPr>
        <p:blipFill>
          <a:blip r:embed="rId3"/>
          <a:stretch>
            <a:fillRect/>
          </a:stretch>
        </p:blipFill>
        <p:spPr>
          <a:xfrm>
            <a:off x="10825162" y="0"/>
            <a:ext cx="1366837" cy="1366837"/>
          </a:xfrm>
          <a:prstGeom prst="rect">
            <a:avLst/>
          </a:prstGeom>
        </p:spPr>
      </p:pic>
    </p:spTree>
    <p:extLst>
      <p:ext uri="{BB962C8B-B14F-4D97-AF65-F5344CB8AC3E}">
        <p14:creationId xmlns:p14="http://schemas.microsoft.com/office/powerpoint/2010/main" val="1418072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36343"/>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sp>
        <p:nvSpPr>
          <p:cNvPr id="5" name="Rectangle 4"/>
          <p:cNvSpPr/>
          <p:nvPr/>
        </p:nvSpPr>
        <p:spPr>
          <a:xfrm>
            <a:off x="5741377" y="2030337"/>
            <a:ext cx="6356837" cy="3970318"/>
          </a:xfrm>
          <a:prstGeom prst="rect">
            <a:avLst/>
          </a:prstGeom>
          <a:solidFill>
            <a:srgbClr val="0070C0"/>
          </a:solidFill>
        </p:spPr>
        <p:txBody>
          <a:bodyPr wrap="square">
            <a:spAutoFit/>
          </a:bodyPr>
          <a:lstStyle/>
          <a:p>
            <a:pPr>
              <a:lnSpc>
                <a:spcPct val="150000"/>
              </a:lnSpc>
            </a:pPr>
            <a:r>
              <a:rPr lang="en-US" sz="2800" b="1" i="1" dirty="0">
                <a:solidFill>
                  <a:schemeClr val="bg1"/>
                </a:solidFill>
                <a:latin typeface="Times New Roman" panose="02020603050405020304" pitchFamily="18" charset="0"/>
                <a:cs typeface="Times New Roman" panose="02020603050405020304" pitchFamily="18" charset="0"/>
              </a:rPr>
              <a:t>1</a:t>
            </a:r>
            <a:r>
              <a:rPr lang="en-US" sz="2800" b="1" i="1" dirty="0" smtClean="0">
                <a:solidFill>
                  <a:schemeClr val="bg1"/>
                </a:solidFill>
                <a:latin typeface="Times New Roman" panose="02020603050405020304" pitchFamily="18" charset="0"/>
                <a:cs typeface="Times New Roman" panose="02020603050405020304" pitchFamily="18" charset="0"/>
              </a:rPr>
              <a:t>. </a:t>
            </a:r>
            <a:r>
              <a:rPr lang="vi-VN" sz="2800" b="1" i="1" dirty="0" smtClean="0">
                <a:solidFill>
                  <a:schemeClr val="bg1"/>
                </a:solidFill>
                <a:latin typeface="Times New Roman" panose="02020603050405020304" pitchFamily="18" charset="0"/>
                <a:cs typeface="Times New Roman" panose="02020603050405020304" pitchFamily="18" charset="0"/>
              </a:rPr>
              <a:t>Hãy </a:t>
            </a:r>
            <a:r>
              <a:rPr lang="vi-VN" sz="2800" b="1" i="1" dirty="0">
                <a:solidFill>
                  <a:schemeClr val="bg1"/>
                </a:solidFill>
                <a:latin typeface="Times New Roman" panose="02020603050405020304" pitchFamily="18" charset="0"/>
                <a:cs typeface="Times New Roman" panose="02020603050405020304" pitchFamily="18" charset="0"/>
              </a:rPr>
              <a:t>cho biết một số chính sách để áp đặt bộ máy cai trị của phong kiến phương Bắc ở nước ta?</a:t>
            </a:r>
          </a:p>
          <a:p>
            <a:pPr>
              <a:lnSpc>
                <a:spcPct val="150000"/>
              </a:lnSpc>
            </a:pPr>
            <a:r>
              <a:rPr lang="vi-VN" sz="2800" b="1" i="1" dirty="0">
                <a:solidFill>
                  <a:schemeClr val="bg1"/>
                </a:solidFill>
                <a:latin typeface="+mj-lt"/>
              </a:rPr>
              <a:t>2. Em có nhận xét gì về sự tự chủ, tự do của nhân dân Âu Lạc dưới ách cai trị của các triều đại phong kiến phương Bắc?</a:t>
            </a:r>
            <a:endParaRPr lang="vi-VN" sz="2800" b="1" dirty="0">
              <a:solidFill>
                <a:schemeClr val="bg1"/>
              </a:solidFill>
              <a:latin typeface="+mj-lt"/>
            </a:endParaRPr>
          </a:p>
        </p:txBody>
      </p:sp>
      <p:cxnSp>
        <p:nvCxnSpPr>
          <p:cNvPr id="7" name="Straight Connector 6"/>
          <p:cNvCxnSpPr/>
          <p:nvPr/>
        </p:nvCxnSpPr>
        <p:spPr>
          <a:xfrm>
            <a:off x="5460091" y="1544782"/>
            <a:ext cx="0" cy="456449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1163" y="1177549"/>
            <a:ext cx="8728363" cy="461665"/>
          </a:xfrm>
          <a:prstGeom prst="rect">
            <a:avLst/>
          </a:prstGeom>
          <a:noFill/>
        </p:spPr>
        <p:txBody>
          <a:bodyPr wrap="square" rtlCol="0">
            <a:spAutoFit/>
          </a:bodyPr>
          <a:lstStyle/>
          <a:p>
            <a:r>
              <a:rPr lang="vi-VN" sz="2400" b="1" dirty="0">
                <a:solidFill>
                  <a:srgbClr val="FFFF00"/>
                </a:solidFill>
                <a:latin typeface="+mj-lt"/>
              </a:rPr>
              <a:t>1. Chính sách cai trị của các triều đại phong kiến phương Bắc.</a:t>
            </a:r>
            <a:endParaRPr lang="vi-VN" sz="2400" dirty="0">
              <a:solidFill>
                <a:srgbClr val="FFFF00"/>
              </a:solidFill>
              <a:latin typeface="+mj-lt"/>
            </a:endParaRPr>
          </a:p>
        </p:txBody>
      </p:sp>
      <p:sp>
        <p:nvSpPr>
          <p:cNvPr id="10" name="TextBox 9"/>
          <p:cNvSpPr txBox="1"/>
          <p:nvPr/>
        </p:nvSpPr>
        <p:spPr>
          <a:xfrm>
            <a:off x="1094510" y="1718239"/>
            <a:ext cx="3449781" cy="523220"/>
          </a:xfrm>
          <a:prstGeom prst="rect">
            <a:avLst/>
          </a:prstGeom>
          <a:noFill/>
        </p:spPr>
        <p:txBody>
          <a:bodyPr wrap="square" rtlCol="0">
            <a:spAutoFit/>
          </a:bodyPr>
          <a:lstStyle/>
          <a:p>
            <a:pPr lvl="0"/>
            <a:r>
              <a:rPr lang="vi-VN" sz="2400" b="1" dirty="0" smtClean="0">
                <a:solidFill>
                  <a:schemeClr val="bg1"/>
                </a:solidFill>
                <a:latin typeface="+mj-lt"/>
              </a:rPr>
              <a:t>a) Về </a:t>
            </a:r>
            <a:r>
              <a:rPr lang="vi-VN" sz="2400" b="1" dirty="0">
                <a:solidFill>
                  <a:schemeClr val="bg1"/>
                </a:solidFill>
                <a:latin typeface="+mj-lt"/>
              </a:rPr>
              <a:t>bộ máy cai </a:t>
            </a:r>
            <a:r>
              <a:rPr lang="vi-VN" sz="2800" b="1" dirty="0">
                <a:solidFill>
                  <a:schemeClr val="bg1"/>
                </a:solidFill>
                <a:latin typeface="+mj-lt"/>
              </a:rPr>
              <a:t>trị</a:t>
            </a:r>
            <a:r>
              <a:rPr lang="vi-VN" sz="2400" b="1" dirty="0">
                <a:solidFill>
                  <a:schemeClr val="bg1"/>
                </a:solidFill>
                <a:latin typeface="+mj-lt"/>
              </a:rPr>
              <a:t>:</a:t>
            </a:r>
          </a:p>
        </p:txBody>
      </p:sp>
      <p:sp>
        <p:nvSpPr>
          <p:cNvPr id="11" name="TextBox 10">
            <a:extLst>
              <a:ext uri="{FF2B5EF4-FFF2-40B4-BE49-F238E27FC236}">
                <a16:creationId xmlns:a16="http://schemas.microsoft.com/office/drawing/2014/main" id="{58C39CCC-1777-0643-880D-86EB4F8E01C1}"/>
              </a:ext>
            </a:extLst>
          </p:cNvPr>
          <p:cNvSpPr txBox="1"/>
          <p:nvPr/>
        </p:nvSpPr>
        <p:spPr>
          <a:xfrm>
            <a:off x="1104404" y="78400"/>
            <a:ext cx="9743445" cy="960328"/>
          </a:xfrm>
          <a:prstGeom prst="rect">
            <a:avLst/>
          </a:prstGeom>
          <a:noFill/>
        </p:spPr>
        <p:txBody>
          <a:bodyPr wrap="square" rtlCol="0">
            <a:spAutoFit/>
          </a:bodyPr>
          <a:lstStyle/>
          <a:p>
            <a:pPr algn="ctr">
              <a:lnSpc>
                <a:spcPct val="150000"/>
              </a:lnSpc>
            </a:pPr>
            <a:r>
              <a:rPr lang="en-VN" sz="2000" b="1" dirty="0">
                <a:solidFill>
                  <a:schemeClr val="bg1"/>
                </a:solidFill>
                <a:latin typeface="Times New Roman" panose="02020603050405020304" pitchFamily="18" charset="0"/>
                <a:cs typeface="Times New Roman" panose="02020603050405020304" pitchFamily="18" charset="0"/>
              </a:rPr>
              <a:t>Bài </a:t>
            </a:r>
            <a:r>
              <a:rPr lang="en-VN" sz="2000" b="1" dirty="0" smtClean="0">
                <a:solidFill>
                  <a:schemeClr val="bg1"/>
                </a:solidFill>
                <a:latin typeface="Times New Roman" panose="02020603050405020304" pitchFamily="18" charset="0"/>
                <a:cs typeface="Times New Roman" panose="02020603050405020304" pitchFamily="18" charset="0"/>
              </a:rPr>
              <a:t>1</a:t>
            </a:r>
            <a:r>
              <a:rPr lang="vi-VN" sz="2000" b="1" dirty="0">
                <a:solidFill>
                  <a:schemeClr val="bg1"/>
                </a:solidFill>
                <a:latin typeface="Times New Roman" panose="02020603050405020304" pitchFamily="18" charset="0"/>
                <a:cs typeface="Times New Roman" panose="02020603050405020304" pitchFamily="18" charset="0"/>
              </a:rPr>
              <a:t>5</a:t>
            </a:r>
            <a:r>
              <a:rPr lang="en-VN" sz="2000" b="1" dirty="0" smtClean="0">
                <a:solidFill>
                  <a:schemeClr val="bg1"/>
                </a:solidFill>
                <a:latin typeface="Times New Roman" panose="02020603050405020304" pitchFamily="18" charset="0"/>
                <a:cs typeface="Times New Roman" panose="02020603050405020304" pitchFamily="18" charset="0"/>
              </a:rPr>
              <a:t>: </a:t>
            </a:r>
            <a:r>
              <a:rPr lang="vi-VN" sz="2000" b="1" dirty="0">
                <a:solidFill>
                  <a:schemeClr val="bg1"/>
                </a:solidFill>
                <a:latin typeface="+mj-lt"/>
              </a:rPr>
              <a:t>CHÍNH SÁCH CAI TRỊ CỦA CÁC TRIỀU ĐẠI PHONG KIÊN PHƯƠNG BẮC VÀ SỰ CHUYỂN BIẾN CỦẨ XĂ HỘI ÂU </a:t>
            </a:r>
            <a:r>
              <a:rPr lang="vi-VN" sz="2000" b="1" dirty="0" smtClean="0">
                <a:solidFill>
                  <a:schemeClr val="bg1"/>
                </a:solidFill>
                <a:latin typeface="+mj-lt"/>
              </a:rPr>
              <a:t>LẠC</a:t>
            </a:r>
            <a:endParaRPr lang="vi-VN" sz="2000" b="1" dirty="0">
              <a:solidFill>
                <a:schemeClr val="bg1"/>
              </a:solidFill>
              <a:latin typeface="+mj-lt"/>
            </a:endParaRPr>
          </a:p>
        </p:txBody>
      </p:sp>
    </p:spTree>
    <p:extLst>
      <p:ext uri="{BB962C8B-B14F-4D97-AF65-F5344CB8AC3E}">
        <p14:creationId xmlns:p14="http://schemas.microsoft.com/office/powerpoint/2010/main" val="210662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3" name="TextBox 2"/>
          <p:cNvSpPr txBox="1"/>
          <p:nvPr/>
        </p:nvSpPr>
        <p:spPr>
          <a:xfrm>
            <a:off x="1094510" y="722418"/>
            <a:ext cx="3449781" cy="461665"/>
          </a:xfrm>
          <a:prstGeom prst="rect">
            <a:avLst/>
          </a:prstGeom>
          <a:noFill/>
        </p:spPr>
        <p:txBody>
          <a:bodyPr wrap="square" rtlCol="0">
            <a:spAutoFit/>
          </a:bodyPr>
          <a:lstStyle/>
          <a:p>
            <a:pPr lvl="0"/>
            <a:r>
              <a:rPr lang="vi-VN" sz="2400" b="1" dirty="0" smtClean="0">
                <a:solidFill>
                  <a:schemeClr val="bg1"/>
                </a:solidFill>
                <a:latin typeface="+mj-lt"/>
              </a:rPr>
              <a:t>a) Về </a:t>
            </a:r>
            <a:r>
              <a:rPr lang="vi-VN" sz="2400" b="1" dirty="0">
                <a:solidFill>
                  <a:schemeClr val="bg1"/>
                </a:solidFill>
                <a:latin typeface="+mj-lt"/>
              </a:rPr>
              <a:t>bộ máy cai trị:</a:t>
            </a:r>
          </a:p>
        </p:txBody>
      </p:sp>
      <p:sp>
        <p:nvSpPr>
          <p:cNvPr id="7" name="TextBox 6"/>
          <p:cNvSpPr txBox="1"/>
          <p:nvPr/>
        </p:nvSpPr>
        <p:spPr>
          <a:xfrm>
            <a:off x="651163" y="202862"/>
            <a:ext cx="8728363" cy="461665"/>
          </a:xfrm>
          <a:prstGeom prst="rect">
            <a:avLst/>
          </a:prstGeom>
          <a:noFill/>
        </p:spPr>
        <p:txBody>
          <a:bodyPr wrap="square" rtlCol="0">
            <a:spAutoFit/>
          </a:bodyPr>
          <a:lstStyle/>
          <a:p>
            <a:r>
              <a:rPr lang="vi-VN" sz="2400" b="1" dirty="0">
                <a:solidFill>
                  <a:srgbClr val="FFFF00"/>
                </a:solidFill>
                <a:latin typeface="+mj-lt"/>
              </a:rPr>
              <a:t>1. Chính sách cai trị của các triều đại phong kiến phương Bắc.</a:t>
            </a:r>
            <a:endParaRPr lang="vi-VN" sz="2400" dirty="0">
              <a:solidFill>
                <a:srgbClr val="FFFF00"/>
              </a:solidFill>
              <a:latin typeface="+mj-lt"/>
            </a:endParaRPr>
          </a:p>
        </p:txBody>
      </p:sp>
      <p:sp>
        <p:nvSpPr>
          <p:cNvPr id="6" name="Rectangle 5"/>
          <p:cNvSpPr/>
          <p:nvPr/>
        </p:nvSpPr>
        <p:spPr>
          <a:xfrm>
            <a:off x="401781" y="1308932"/>
            <a:ext cx="5514110" cy="10390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a:solidFill>
                  <a:schemeClr val="tx1"/>
                </a:solidFill>
                <a:latin typeface="+mj-lt"/>
              </a:rPr>
              <a:t>- Sáp nhập nước ta vào lãnh thổ Trung Quốc, chia thành các đơn vị hành chính.</a:t>
            </a:r>
          </a:p>
        </p:txBody>
      </p:sp>
      <p:sp>
        <p:nvSpPr>
          <p:cNvPr id="8" name="Rectangle 7"/>
          <p:cNvSpPr/>
          <p:nvPr/>
        </p:nvSpPr>
        <p:spPr>
          <a:xfrm>
            <a:off x="6985463" y="914077"/>
            <a:ext cx="4414925"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smtClean="0">
                <a:latin typeface="+mj-lt"/>
              </a:rPr>
              <a:t>Sơ đồ tổ chức chính quyền đô hộ của nhà Hán</a:t>
            </a:r>
            <a:endParaRPr lang="vi-VN" sz="2400" dirty="0">
              <a:latin typeface="+mj-lt"/>
            </a:endParaRPr>
          </a:p>
        </p:txBody>
      </p:sp>
      <p:sp>
        <p:nvSpPr>
          <p:cNvPr id="9" name="Rounded Rectangle 8"/>
          <p:cNvSpPr/>
          <p:nvPr/>
        </p:nvSpPr>
        <p:spPr>
          <a:xfrm>
            <a:off x="8048105" y="2191571"/>
            <a:ext cx="2662842" cy="852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Châu </a:t>
            </a:r>
          </a:p>
          <a:p>
            <a:pPr algn="ctr"/>
            <a:r>
              <a:rPr lang="vi-VN" dirty="0"/>
              <a:t>(Thứ sử – người Hán)</a:t>
            </a:r>
          </a:p>
        </p:txBody>
      </p:sp>
      <p:sp>
        <p:nvSpPr>
          <p:cNvPr id="15" name="Rounded Rectangle 14"/>
          <p:cNvSpPr/>
          <p:nvPr/>
        </p:nvSpPr>
        <p:spPr>
          <a:xfrm>
            <a:off x="8006542" y="3411355"/>
            <a:ext cx="2745968" cy="852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Quận</a:t>
            </a:r>
          </a:p>
          <a:p>
            <a:pPr algn="ctr"/>
            <a:r>
              <a:rPr lang="vi-VN" dirty="0"/>
              <a:t>(Thái thú – người Hán)</a:t>
            </a:r>
          </a:p>
        </p:txBody>
      </p:sp>
      <p:sp>
        <p:nvSpPr>
          <p:cNvPr id="16" name="Rounded Rectangle 15"/>
          <p:cNvSpPr/>
          <p:nvPr/>
        </p:nvSpPr>
        <p:spPr>
          <a:xfrm>
            <a:off x="8006542" y="4645166"/>
            <a:ext cx="2745968" cy="852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Huyện. </a:t>
            </a:r>
          </a:p>
          <a:p>
            <a:pPr algn="ctr"/>
            <a:r>
              <a:rPr lang="vi-VN" sz="1600" dirty="0"/>
              <a:t>(Huyện lệnh – người Hán)</a:t>
            </a:r>
          </a:p>
        </p:txBody>
      </p:sp>
      <p:sp>
        <p:nvSpPr>
          <p:cNvPr id="17" name="Rounded Rectangle 16"/>
          <p:cNvSpPr/>
          <p:nvPr/>
        </p:nvSpPr>
        <p:spPr>
          <a:xfrm>
            <a:off x="8048105" y="5846446"/>
            <a:ext cx="2745968" cy="852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Làng, xã.</a:t>
            </a:r>
          </a:p>
          <a:p>
            <a:pPr algn="ctr"/>
            <a:r>
              <a:rPr lang="vi-VN" sz="1600" dirty="0"/>
              <a:t>(Hào trưởng – người Việt)</a:t>
            </a:r>
          </a:p>
        </p:txBody>
      </p:sp>
      <p:sp>
        <p:nvSpPr>
          <p:cNvPr id="11" name="Down Arrow 10"/>
          <p:cNvSpPr/>
          <p:nvPr/>
        </p:nvSpPr>
        <p:spPr>
          <a:xfrm>
            <a:off x="9230806" y="3043784"/>
            <a:ext cx="297439" cy="381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Down Arrow 17"/>
          <p:cNvSpPr/>
          <p:nvPr/>
        </p:nvSpPr>
        <p:spPr>
          <a:xfrm>
            <a:off x="9230805" y="5496306"/>
            <a:ext cx="297439" cy="381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Down Arrow 18"/>
          <p:cNvSpPr/>
          <p:nvPr/>
        </p:nvSpPr>
        <p:spPr>
          <a:xfrm>
            <a:off x="9230806" y="4277595"/>
            <a:ext cx="297439" cy="381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401781" y="2617677"/>
            <a:ext cx="5514110" cy="13170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smtClean="0">
                <a:latin typeface="+mj-lt"/>
              </a:rPr>
              <a:t>- Pháp </a:t>
            </a:r>
            <a:r>
              <a:rPr lang="vi-VN" sz="2400" dirty="0">
                <a:latin typeface="+mj-lt"/>
              </a:rPr>
              <a:t>luật hà </a:t>
            </a:r>
            <a:r>
              <a:rPr lang="vi-VN" sz="2400" dirty="0" smtClean="0">
                <a:latin typeface="+mj-lt"/>
              </a:rPr>
              <a:t>khắc, thẳng </a:t>
            </a:r>
            <a:r>
              <a:rPr lang="vi-VN" sz="2400" dirty="0">
                <a:latin typeface="+mj-lt"/>
              </a:rPr>
              <a:t>tay đàn áp các cuộc đấu tranh của nhân dân ta.</a:t>
            </a:r>
          </a:p>
        </p:txBody>
      </p:sp>
    </p:spTree>
    <p:extLst>
      <p:ext uri="{BB962C8B-B14F-4D97-AF65-F5344CB8AC3E}">
        <p14:creationId xmlns:p14="http://schemas.microsoft.com/office/powerpoint/2010/main" val="115010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1000" fill="hold"/>
                                        <p:tgtEl>
                                          <p:spTgt spid="12"/>
                                        </p:tgtEl>
                                        <p:attrNameLst>
                                          <p:attrName>ppt_w</p:attrName>
                                        </p:attrNameLst>
                                      </p:cBhvr>
                                      <p:tavLst>
                                        <p:tav tm="0">
                                          <p:val>
                                            <p:fltVal val="0"/>
                                          </p:val>
                                        </p:tav>
                                        <p:tav tm="100000">
                                          <p:val>
                                            <p:strVal val="#ppt_w"/>
                                          </p:val>
                                        </p:tav>
                                      </p:tavLst>
                                    </p:anim>
                                    <p:anim calcmode="lin" valueType="num">
                                      <p:cBhvr>
                                        <p:cTn id="83" dur="1000" fill="hold"/>
                                        <p:tgtEl>
                                          <p:spTgt spid="12"/>
                                        </p:tgtEl>
                                        <p:attrNameLst>
                                          <p:attrName>ppt_h</p:attrName>
                                        </p:attrNameLst>
                                      </p:cBhvr>
                                      <p:tavLst>
                                        <p:tav tm="0">
                                          <p:val>
                                            <p:fltVal val="0"/>
                                          </p:val>
                                        </p:tav>
                                        <p:tav tm="100000">
                                          <p:val>
                                            <p:strVal val="#ppt_h"/>
                                          </p:val>
                                        </p:tav>
                                      </p:tavLst>
                                    </p:anim>
                                    <p:anim calcmode="lin" valueType="num">
                                      <p:cBhvr>
                                        <p:cTn id="84" dur="1000" fill="hold"/>
                                        <p:tgtEl>
                                          <p:spTgt spid="12"/>
                                        </p:tgtEl>
                                        <p:attrNameLst>
                                          <p:attrName>style.rotation</p:attrName>
                                        </p:attrNameLst>
                                      </p:cBhvr>
                                      <p:tavLst>
                                        <p:tav tm="0">
                                          <p:val>
                                            <p:fltVal val="90"/>
                                          </p:val>
                                        </p:tav>
                                        <p:tav tm="100000">
                                          <p:val>
                                            <p:fltVal val="0"/>
                                          </p:val>
                                        </p:tav>
                                      </p:tavLst>
                                    </p:anim>
                                    <p:animEffect transition="in" filter="fade">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16" grpId="0" animBg="1"/>
      <p:bldP spid="17" grpId="0" animBg="1"/>
      <p:bldP spid="11" grpId="0" animBg="1"/>
      <p:bldP spid="18" grpId="0" animBg="1"/>
      <p:bldP spid="1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195" y="138794"/>
            <a:ext cx="8939361" cy="3952874"/>
          </a:xfrm>
          <a:prstGeom prst="rect">
            <a:avLst/>
          </a:prstGeom>
        </p:spPr>
      </p:pic>
      <p:sp>
        <p:nvSpPr>
          <p:cNvPr id="3" name="TextBox 2"/>
          <p:cNvSpPr txBox="1"/>
          <p:nvPr/>
        </p:nvSpPr>
        <p:spPr>
          <a:xfrm>
            <a:off x="800100" y="4487475"/>
            <a:ext cx="10801350" cy="2092881"/>
          </a:xfrm>
          <a:prstGeom prst="rect">
            <a:avLst/>
          </a:prstGeom>
          <a:noFill/>
        </p:spPr>
        <p:txBody>
          <a:bodyPr wrap="square" rtlCol="0">
            <a:spAutoFit/>
          </a:bodyPr>
          <a:lstStyle/>
          <a:p>
            <a:r>
              <a:rPr lang="en-US" sz="2600" b="1" dirty="0" err="1" smtClean="0">
                <a:latin typeface="Times New Roman" panose="02020603050405020304" pitchFamily="18" charset="0"/>
                <a:cs typeface="Times New Roman" panose="02020603050405020304" pitchFamily="18" charset="0"/>
              </a:rPr>
              <a:t>Sau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Âu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bị</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chiếm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nước</a:t>
            </a:r>
            <a:r>
              <a:rPr lang="en-US" sz="2600" b="1" dirty="0" smtClean="0">
                <a:latin typeface="Times New Roman" panose="02020603050405020304" pitchFamily="18" charset="0"/>
                <a:cs typeface="Times New Roman" panose="02020603050405020304" pitchFamily="18" charset="0"/>
              </a:rPr>
              <a:t> ta </a:t>
            </a:r>
            <a:r>
              <a:rPr lang="en-US" sz="2600" b="1" dirty="0" err="1" smtClean="0">
                <a:latin typeface="Times New Roman" panose="02020603050405020304" pitchFamily="18" charset="0"/>
                <a:cs typeface="Times New Roman" panose="02020603050405020304" pitchFamily="18" charset="0"/>
              </a:rPr>
              <a:t>bị</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sáp</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nhập</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thành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một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đơn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vị</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hành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chính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Trung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Quốc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Dưới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thời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Hán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địa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bàn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lãnh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thổ</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Âu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được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gọi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Châu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dưới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quận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huyện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xã</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Sau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cuộc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khởi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nghĩa</a:t>
            </a:r>
            <a:r>
              <a:rPr lang="en-US" sz="2600" b="1" dirty="0" smtClean="0">
                <a:latin typeface="Times New Roman" panose="02020603050405020304" pitchFamily="18" charset="0"/>
                <a:cs typeface="Times New Roman" panose="02020603050405020304" pitchFamily="18" charset="0"/>
              </a:rPr>
              <a:t> Hai </a:t>
            </a:r>
            <a:r>
              <a:rPr lang="en-US" sz="2600" b="1" dirty="0" err="1" smtClean="0">
                <a:latin typeface="Times New Roman" panose="02020603050405020304" pitchFamily="18" charset="0"/>
                <a:cs typeface="Times New Roman" panose="02020603050405020304" pitchFamily="18" charset="0"/>
              </a:rPr>
              <a:t>Bà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Trưng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chính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quyền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đô</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nắm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đến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tận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cấp</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huyện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chế</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tự</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quản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tướng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người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Việt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bị</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bãi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bỏ</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thay</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vào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huyện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lệnh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người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Hán</a:t>
            </a:r>
            <a:r>
              <a:rPr lang="en-US" sz="2600" b="1" dirty="0" smtClean="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88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936" y="455321"/>
            <a:ext cx="5546122" cy="5978136"/>
          </a:xfrm>
          <a:prstGeom prst="rect">
            <a:avLst/>
          </a:prstGeom>
        </p:spPr>
      </p:pic>
      <p:sp>
        <p:nvSpPr>
          <p:cNvPr id="3" name="TextBox 2"/>
          <p:cNvSpPr txBox="1"/>
          <p:nvPr/>
        </p:nvSpPr>
        <p:spPr>
          <a:xfrm>
            <a:off x="6947807" y="1131953"/>
            <a:ext cx="4767943" cy="4493538"/>
          </a:xfrm>
          <a:prstGeom prst="rect">
            <a:avLst/>
          </a:prstGeom>
          <a:noFill/>
        </p:spPr>
        <p:txBody>
          <a:bodyPr wrap="square" rtlCol="0">
            <a:spAutoFit/>
          </a:bodyPr>
          <a:lstStyle/>
          <a:p>
            <a:r>
              <a:rPr lang="en-US" sz="2600" b="1" dirty="0" err="1" smtClean="0">
                <a:latin typeface="Times New Roman" panose="02020603050405020304" pitchFamily="18" charset="0"/>
                <a:cs typeface="Times New Roman" panose="02020603050405020304" pitchFamily="18" charset="0"/>
              </a:rPr>
              <a:t>Đến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thời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thuộc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Đường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nước</a:t>
            </a:r>
            <a:r>
              <a:rPr lang="en-US" sz="2600" b="1" dirty="0" smtClean="0">
                <a:latin typeface="Times New Roman" panose="02020603050405020304" pitchFamily="18" charset="0"/>
                <a:cs typeface="Times New Roman" panose="02020603050405020304" pitchFamily="18" charset="0"/>
              </a:rPr>
              <a:t> ta </a:t>
            </a:r>
            <a:r>
              <a:rPr lang="en-US" sz="2600" b="1" dirty="0" err="1" smtClean="0">
                <a:latin typeface="Times New Roman" panose="02020603050405020304" pitchFamily="18" charset="0"/>
                <a:cs typeface="Times New Roman" panose="02020603050405020304" pitchFamily="18" charset="0"/>
              </a:rPr>
              <a:t>bị</a:t>
            </a:r>
            <a:r>
              <a:rPr lang="en-US" sz="2600" b="1" dirty="0" smtClean="0">
                <a:latin typeface="Times New Roman" panose="02020603050405020304" pitchFamily="18" charset="0"/>
                <a:cs typeface="Times New Roman" panose="02020603050405020304" pitchFamily="18" charset="0"/>
              </a:rPr>
              <a:t> chia </a:t>
            </a:r>
            <a:r>
              <a:rPr lang="en-US" sz="2600" b="1" dirty="0" err="1" smtClean="0">
                <a:latin typeface="Times New Roman" panose="02020603050405020304" pitchFamily="18" charset="0"/>
                <a:cs typeface="Times New Roman" panose="02020603050405020304" pitchFamily="18" charset="0"/>
              </a:rPr>
              <a:t>thành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châu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trước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quận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Trong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thành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Tống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Bình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trung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tâm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nơi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đóng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trị</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sở</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chính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chính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quyền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đô</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hộ</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Cùng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với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Giao</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Châu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vùng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đất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như</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Ái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Châu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Hoan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Châu</a:t>
            </a:r>
            <a:r>
              <a:rPr lang="en-US" sz="2600" b="1" dirty="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a:t>
            </a:r>
            <a:r>
              <a:rPr lang="en-US" sz="2600" b="1" dirty="0" err="1" smtClean="0">
                <a:latin typeface="Times New Roman" panose="02020603050405020304" pitchFamily="18" charset="0"/>
                <a:cs typeface="Times New Roman" panose="02020603050405020304" pitchFamily="18" charset="0"/>
              </a:rPr>
              <a:t>vùng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Thanh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Hóa-Nghệ</a:t>
            </a:r>
            <a:r>
              <a:rPr lang="en-US" sz="2600" b="1" dirty="0" smtClean="0">
                <a:latin typeface="Times New Roman" panose="02020603050405020304" pitchFamily="18" charset="0"/>
                <a:cs typeface="Times New Roman" panose="02020603050405020304" pitchFamily="18" charset="0"/>
              </a:rPr>
              <a:t> An) </a:t>
            </a:r>
            <a:r>
              <a:rPr lang="en-US" sz="2600" b="1" dirty="0" err="1" smtClean="0">
                <a:latin typeface="Times New Roman" panose="02020603050405020304" pitchFamily="18" charset="0"/>
                <a:cs typeface="Times New Roman" panose="02020603050405020304" pitchFamily="18" charset="0"/>
              </a:rPr>
              <a:t>là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nơi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bùng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nổ</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những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cuộc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đấu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tranh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mạnh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mẽ</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dưới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thời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Đường</a:t>
            </a:r>
            <a:r>
              <a:rPr lang="en-US" sz="2600" b="1" dirty="0" smtClean="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6933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022" y="253092"/>
            <a:ext cx="8245927" cy="6200551"/>
          </a:xfrm>
          <a:prstGeom prst="rect">
            <a:avLst/>
          </a:prstGeom>
        </p:spPr>
      </p:pic>
      <p:sp>
        <p:nvSpPr>
          <p:cNvPr id="3" name="Rectangle 2"/>
          <p:cNvSpPr/>
          <p:nvPr/>
        </p:nvSpPr>
        <p:spPr>
          <a:xfrm>
            <a:off x="1175657" y="1632856"/>
            <a:ext cx="9666514" cy="1384995"/>
          </a:xfrm>
          <a:prstGeom prst="rect">
            <a:avLst/>
          </a:prstGeom>
          <a:solidFill>
            <a:srgbClr val="0070C0"/>
          </a:solidFill>
        </p:spPr>
        <p:txBody>
          <a:bodyPr wrap="square">
            <a:spAutoFit/>
          </a:bodyPr>
          <a:lstStyle/>
          <a:p>
            <a:pPr>
              <a:lnSpc>
                <a:spcPct val="150000"/>
              </a:lnSpc>
            </a:pPr>
            <a:r>
              <a:rPr lang="en-US" sz="2800" b="1" i="1" dirty="0" smtClean="0">
                <a:solidFill>
                  <a:schemeClr val="bg1"/>
                </a:solidFill>
                <a:latin typeface="Times New Roman" panose="02020603050405020304" pitchFamily="18" charset="0"/>
                <a:cs typeface="Times New Roman" panose="02020603050405020304" pitchFamily="18" charset="0"/>
              </a:rPr>
              <a:t>H. </a:t>
            </a:r>
            <a:r>
              <a:rPr lang="vi-VN" sz="2800" b="1" i="1" dirty="0" smtClean="0">
                <a:solidFill>
                  <a:schemeClr val="bg1"/>
                </a:solidFill>
                <a:latin typeface="Times New Roman" panose="02020603050405020304" pitchFamily="18" charset="0"/>
                <a:cs typeface="Times New Roman" panose="02020603050405020304" pitchFamily="18" charset="0"/>
              </a:rPr>
              <a:t>Em </a:t>
            </a:r>
            <a:r>
              <a:rPr lang="vi-VN" sz="2800" b="1" i="1" dirty="0">
                <a:solidFill>
                  <a:schemeClr val="bg1"/>
                </a:solidFill>
                <a:latin typeface="Times New Roman" panose="02020603050405020304" pitchFamily="18" charset="0"/>
                <a:cs typeface="Times New Roman" panose="02020603050405020304" pitchFamily="18" charset="0"/>
              </a:rPr>
              <a:t>có nhận xét gì về sự tự chủ, tự do của nhân dân Âu Lạc dưới ách cai trị của các triều đại phong kiến phương Bắc?</a:t>
            </a:r>
            <a:endParaRPr lang="vi-VN"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63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3812" y="25278"/>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cxnSp>
        <p:nvCxnSpPr>
          <p:cNvPr id="4" name="Straight Connector 3"/>
          <p:cNvCxnSpPr/>
          <p:nvPr/>
        </p:nvCxnSpPr>
        <p:spPr>
          <a:xfrm>
            <a:off x="7319098" y="1369218"/>
            <a:ext cx="0" cy="4743017"/>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710479" y="1542462"/>
            <a:ext cx="6608619" cy="830997"/>
          </a:xfrm>
          <a:prstGeom prst="rect">
            <a:avLst/>
          </a:prstGeom>
          <a:noFill/>
        </p:spPr>
        <p:txBody>
          <a:bodyPr wrap="square" rtlCol="0">
            <a:spAutoFit/>
          </a:bodyPr>
          <a:lstStyle/>
          <a:p>
            <a:r>
              <a:rPr lang="vi-VN" sz="2400" dirty="0">
                <a:solidFill>
                  <a:schemeClr val="bg1"/>
                </a:solidFill>
                <a:latin typeface="+mj-lt"/>
              </a:rPr>
              <a:t>+ Chiếm ruộng đất của nhân dân Âu Lạc để lập thành ấp, trại và bắt dân ta cày cấy.</a:t>
            </a:r>
          </a:p>
        </p:txBody>
      </p:sp>
      <p:sp>
        <p:nvSpPr>
          <p:cNvPr id="9" name="TextBox 8"/>
          <p:cNvSpPr txBox="1"/>
          <p:nvPr/>
        </p:nvSpPr>
        <p:spPr>
          <a:xfrm>
            <a:off x="705066" y="2724183"/>
            <a:ext cx="6317674" cy="461665"/>
          </a:xfrm>
          <a:prstGeom prst="rect">
            <a:avLst/>
          </a:prstGeom>
          <a:noFill/>
        </p:spPr>
        <p:txBody>
          <a:bodyPr wrap="square" rtlCol="0">
            <a:spAutoFit/>
          </a:bodyPr>
          <a:lstStyle/>
          <a:p>
            <a:r>
              <a:rPr lang="vi-VN" sz="2400" dirty="0" smtClean="0">
                <a:solidFill>
                  <a:schemeClr val="bg1"/>
                </a:solidFill>
                <a:latin typeface="+mj-lt"/>
              </a:rPr>
              <a:t>+ </a:t>
            </a:r>
            <a:r>
              <a:rPr lang="vi-VN" sz="2400" dirty="0">
                <a:solidFill>
                  <a:schemeClr val="bg1"/>
                </a:solidFill>
                <a:latin typeface="+mj-lt"/>
              </a:rPr>
              <a:t>Áp đặt chính sách tô thuế nặng nề</a:t>
            </a:r>
            <a:r>
              <a:rPr lang="vi-VN" sz="2400" dirty="0" smtClean="0">
                <a:solidFill>
                  <a:schemeClr val="bg1"/>
                </a:solidFill>
                <a:latin typeface="+mj-lt"/>
              </a:rPr>
              <a:t>.</a:t>
            </a:r>
            <a:endParaRPr lang="vi-VN" sz="2400" dirty="0">
              <a:solidFill>
                <a:schemeClr val="bg1"/>
              </a:solidFill>
              <a:latin typeface="+mj-lt"/>
            </a:endParaRPr>
          </a:p>
        </p:txBody>
      </p:sp>
      <p:sp>
        <p:nvSpPr>
          <p:cNvPr id="10" name="TextBox 9"/>
          <p:cNvSpPr txBox="1"/>
          <p:nvPr/>
        </p:nvSpPr>
        <p:spPr>
          <a:xfrm>
            <a:off x="651163" y="202862"/>
            <a:ext cx="8728363" cy="461665"/>
          </a:xfrm>
          <a:prstGeom prst="rect">
            <a:avLst/>
          </a:prstGeom>
          <a:noFill/>
        </p:spPr>
        <p:txBody>
          <a:bodyPr wrap="square" rtlCol="0">
            <a:spAutoFit/>
          </a:bodyPr>
          <a:lstStyle/>
          <a:p>
            <a:r>
              <a:rPr lang="vi-VN" sz="2400" b="1" dirty="0">
                <a:solidFill>
                  <a:srgbClr val="FFFF00"/>
                </a:solidFill>
                <a:latin typeface="+mj-lt"/>
              </a:rPr>
              <a:t>1. Chính sách cai trị của các triều đại phong kiến phương Bắc.</a:t>
            </a:r>
            <a:endParaRPr lang="vi-VN" sz="2400" dirty="0">
              <a:solidFill>
                <a:srgbClr val="FFFF00"/>
              </a:solidFill>
              <a:latin typeface="+mj-lt"/>
            </a:endParaRPr>
          </a:p>
        </p:txBody>
      </p:sp>
      <p:sp>
        <p:nvSpPr>
          <p:cNvPr id="11" name="TextBox 10"/>
          <p:cNvSpPr txBox="1"/>
          <p:nvPr/>
        </p:nvSpPr>
        <p:spPr>
          <a:xfrm>
            <a:off x="1094510" y="722418"/>
            <a:ext cx="3449781" cy="461665"/>
          </a:xfrm>
          <a:prstGeom prst="rect">
            <a:avLst/>
          </a:prstGeom>
          <a:noFill/>
        </p:spPr>
        <p:txBody>
          <a:bodyPr wrap="square" rtlCol="0">
            <a:spAutoFit/>
          </a:bodyPr>
          <a:lstStyle/>
          <a:p>
            <a:pPr lvl="0"/>
            <a:r>
              <a:rPr lang="vi-VN" sz="2400" b="1" dirty="0" smtClean="0">
                <a:solidFill>
                  <a:schemeClr val="bg1"/>
                </a:solidFill>
                <a:latin typeface="+mj-lt"/>
              </a:rPr>
              <a:t>b) Về kinh tế:</a:t>
            </a:r>
            <a:endParaRPr lang="vi-VN" sz="2400" b="1" dirty="0">
              <a:solidFill>
                <a:schemeClr val="bg1"/>
              </a:solidFill>
              <a:latin typeface="+mj-lt"/>
            </a:endParaRPr>
          </a:p>
        </p:txBody>
      </p:sp>
      <p:sp>
        <p:nvSpPr>
          <p:cNvPr id="3" name="TextBox 2"/>
          <p:cNvSpPr txBox="1"/>
          <p:nvPr/>
        </p:nvSpPr>
        <p:spPr>
          <a:xfrm>
            <a:off x="705066" y="3467103"/>
            <a:ext cx="6123709" cy="830997"/>
          </a:xfrm>
          <a:prstGeom prst="rect">
            <a:avLst/>
          </a:prstGeom>
          <a:noFill/>
        </p:spPr>
        <p:txBody>
          <a:bodyPr wrap="square" rtlCol="0">
            <a:spAutoFit/>
          </a:bodyPr>
          <a:lstStyle/>
          <a:p>
            <a:r>
              <a:rPr lang="vi-VN" sz="2400" dirty="0" smtClean="0">
                <a:solidFill>
                  <a:schemeClr val="bg1"/>
                </a:solidFill>
                <a:latin typeface="+mj-lt"/>
              </a:rPr>
              <a:t>+ Nắm </a:t>
            </a:r>
            <a:r>
              <a:rPr lang="vi-VN" sz="2400" dirty="0">
                <a:solidFill>
                  <a:schemeClr val="bg1"/>
                </a:solidFill>
                <a:latin typeface="+mj-lt"/>
              </a:rPr>
              <a:t>độc </a:t>
            </a:r>
            <a:r>
              <a:rPr lang="vi-VN" sz="2400" dirty="0" smtClean="0">
                <a:solidFill>
                  <a:schemeClr val="bg1"/>
                </a:solidFill>
                <a:latin typeface="+mj-lt"/>
              </a:rPr>
              <a:t>quy</a:t>
            </a:r>
            <a:r>
              <a:rPr lang="en-US" sz="2400" dirty="0" smtClean="0">
                <a:solidFill>
                  <a:schemeClr val="bg1"/>
                </a:solidFill>
                <a:latin typeface="+mj-lt"/>
              </a:rPr>
              <a:t>ề</a:t>
            </a:r>
            <a:r>
              <a:rPr lang="vi-VN" sz="2400" dirty="0" smtClean="0">
                <a:solidFill>
                  <a:schemeClr val="bg1"/>
                </a:solidFill>
                <a:latin typeface="+mj-lt"/>
              </a:rPr>
              <a:t>n v</a:t>
            </a:r>
            <a:r>
              <a:rPr lang="en-US" sz="2400" dirty="0" smtClean="0">
                <a:solidFill>
                  <a:schemeClr val="bg1"/>
                </a:solidFill>
                <a:latin typeface="Times New Roman" panose="02020603050405020304" pitchFamily="18" charset="0"/>
                <a:cs typeface="Times New Roman" panose="02020603050405020304" pitchFamily="18" charset="0"/>
              </a:rPr>
              <a:t>ề</a:t>
            </a:r>
            <a:r>
              <a:rPr lang="vi-VN" sz="2400" dirty="0" smtClean="0">
                <a:solidFill>
                  <a:schemeClr val="bg1"/>
                </a:solidFill>
                <a:latin typeface="+mj-lt"/>
              </a:rPr>
              <a:t> </a:t>
            </a:r>
            <a:r>
              <a:rPr lang="vi-VN" sz="2400" dirty="0">
                <a:solidFill>
                  <a:schemeClr val="bg1"/>
                </a:solidFill>
                <a:latin typeface="+mj-lt"/>
              </a:rPr>
              <a:t>sắt và muối, bắt dân ta cống nạp nhiều vải vóc, hương liệu, sản vật quý.</a:t>
            </a:r>
          </a:p>
        </p:txBody>
      </p:sp>
      <p:sp>
        <p:nvSpPr>
          <p:cNvPr id="13" name="Cloud Callout 12"/>
          <p:cNvSpPr/>
          <p:nvPr/>
        </p:nvSpPr>
        <p:spPr>
          <a:xfrm>
            <a:off x="7356764" y="1392115"/>
            <a:ext cx="4835236" cy="49809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a:latin typeface="+mj-lt"/>
            </a:endParaRPr>
          </a:p>
        </p:txBody>
      </p:sp>
      <p:sp>
        <p:nvSpPr>
          <p:cNvPr id="16" name="Rectangle 15"/>
          <p:cNvSpPr/>
          <p:nvPr/>
        </p:nvSpPr>
        <p:spPr>
          <a:xfrm>
            <a:off x="8151882" y="2341742"/>
            <a:ext cx="3380511" cy="3046988"/>
          </a:xfrm>
          <a:prstGeom prst="rect">
            <a:avLst/>
          </a:prstGeom>
        </p:spPr>
        <p:txBody>
          <a:bodyPr wrap="square">
            <a:spAutoFit/>
          </a:bodyPr>
          <a:lstStyle/>
          <a:p>
            <a:pPr algn="just"/>
            <a:r>
              <a:rPr lang="vi-VN" sz="2400" dirty="0">
                <a:solidFill>
                  <a:schemeClr val="bg1"/>
                </a:solidFill>
                <a:latin typeface="+mj-lt"/>
              </a:rPr>
              <a:t>1. </a:t>
            </a:r>
            <a:r>
              <a:rPr lang="vi-VN" sz="2400" i="1" dirty="0">
                <a:solidFill>
                  <a:schemeClr val="bg1"/>
                </a:solidFill>
                <a:latin typeface="+mj-lt"/>
              </a:rPr>
              <a:t>Em biết điều gì về chính sách bóc lột kinh tế của các triều đại phong kiến phương Bắc.</a:t>
            </a:r>
            <a:endParaRPr lang="vi-VN" sz="2400" dirty="0">
              <a:solidFill>
                <a:schemeClr val="bg1"/>
              </a:solidFill>
              <a:latin typeface="+mj-lt"/>
            </a:endParaRPr>
          </a:p>
          <a:p>
            <a:pPr algn="just"/>
            <a:r>
              <a:rPr lang="vi-VN" sz="2400" dirty="0">
                <a:solidFill>
                  <a:schemeClr val="bg1"/>
                </a:solidFill>
                <a:latin typeface="+mj-lt"/>
              </a:rPr>
              <a:t>2. Vì </a:t>
            </a:r>
            <a:r>
              <a:rPr lang="vi-VN" sz="2400" i="1" dirty="0">
                <a:solidFill>
                  <a:schemeClr val="bg1"/>
                </a:solidFill>
                <a:latin typeface="+mj-lt"/>
              </a:rPr>
              <a:t>sao các triều đại phong kiến phương Bắc lại nắm độc quyền về muối và sắt ?</a:t>
            </a:r>
            <a:endParaRPr lang="vi-VN" sz="2400" dirty="0">
              <a:solidFill>
                <a:schemeClr val="bg1"/>
              </a:solidFill>
              <a:latin typeface="+mj-lt"/>
            </a:endParaRPr>
          </a:p>
        </p:txBody>
      </p:sp>
    </p:spTree>
    <p:extLst>
      <p:ext uri="{BB962C8B-B14F-4D97-AF65-F5344CB8AC3E}">
        <p14:creationId xmlns:p14="http://schemas.microsoft.com/office/powerpoint/2010/main" val="426281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3" grpId="0"/>
      <p:bldP spid="13"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11" name="TextBox 10"/>
          <p:cNvSpPr txBox="1"/>
          <p:nvPr/>
        </p:nvSpPr>
        <p:spPr>
          <a:xfrm>
            <a:off x="4003965" y="677420"/>
            <a:ext cx="3616035" cy="461665"/>
          </a:xfrm>
          <a:prstGeom prst="rect">
            <a:avLst/>
          </a:prstGeom>
          <a:noFill/>
        </p:spPr>
        <p:txBody>
          <a:bodyPr wrap="square" rtlCol="0">
            <a:spAutoFit/>
          </a:bodyPr>
          <a:lstStyle/>
          <a:p>
            <a:pPr lvl="0" algn="ctr"/>
            <a:r>
              <a:rPr lang="vi-VN" sz="2400" b="1" dirty="0" smtClean="0">
                <a:latin typeface="+mj-lt"/>
              </a:rPr>
              <a:t>Sản vật cống nạp</a:t>
            </a:r>
            <a:endParaRPr lang="vi-VN" sz="2400" b="1" dirty="0">
              <a:latin typeface="+mj-lt"/>
            </a:endParaRPr>
          </a:p>
        </p:txBody>
      </p:sp>
      <p:pic>
        <p:nvPicPr>
          <p:cNvPr id="13" name="Picture 8"/>
          <p:cNvPicPr>
            <a:picLocks noChangeAspect="1" noChangeArrowheads="1"/>
          </p:cNvPicPr>
          <p:nvPr/>
        </p:nvPicPr>
        <p:blipFill>
          <a:blip r:embed="rId3">
            <a:extLst>
              <a:ext uri="{28A0092B-C50C-407E-A947-70E740481C1C}">
                <a14:useLocalDpi xmlns:a14="http://schemas.microsoft.com/office/drawing/2010/main" val="0"/>
              </a:ext>
            </a:extLst>
          </a:blip>
          <a:srcRect b="4762"/>
          <a:stretch>
            <a:fillRect/>
          </a:stretch>
        </p:blipFill>
        <p:spPr bwMode="auto">
          <a:xfrm>
            <a:off x="651162" y="1288474"/>
            <a:ext cx="3879273" cy="203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4">
            <a:extLst>
              <a:ext uri="{28A0092B-C50C-407E-A947-70E740481C1C}">
                <a14:useLocalDpi xmlns:a14="http://schemas.microsoft.com/office/drawing/2010/main" val="0"/>
              </a:ext>
            </a:extLst>
          </a:blip>
          <a:srcRect b="7648"/>
          <a:stretch>
            <a:fillRect/>
          </a:stretch>
        </p:blipFill>
        <p:spPr bwMode="auto">
          <a:xfrm>
            <a:off x="6567920" y="1315710"/>
            <a:ext cx="4267200" cy="200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5">
            <a:extLst>
              <a:ext uri="{28A0092B-C50C-407E-A947-70E740481C1C}">
                <a14:useLocalDpi xmlns:a14="http://schemas.microsoft.com/office/drawing/2010/main" val="0"/>
              </a:ext>
            </a:extLst>
          </a:blip>
          <a:srcRect b="16667"/>
          <a:stretch>
            <a:fillRect/>
          </a:stretch>
        </p:blipFill>
        <p:spPr bwMode="auto">
          <a:xfrm>
            <a:off x="651162" y="4152900"/>
            <a:ext cx="3879273" cy="211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6">
            <a:extLst>
              <a:ext uri="{28A0092B-C50C-407E-A947-70E740481C1C}">
                <a14:useLocalDpi xmlns:a14="http://schemas.microsoft.com/office/drawing/2010/main" val="0"/>
              </a:ext>
            </a:extLst>
          </a:blip>
          <a:srcRect l="6799" b="7143"/>
          <a:stretch>
            <a:fillRect/>
          </a:stretch>
        </p:blipFill>
        <p:spPr bwMode="auto">
          <a:xfrm>
            <a:off x="6536170" y="4152900"/>
            <a:ext cx="4298950" cy="211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51163" y="202862"/>
            <a:ext cx="8728363" cy="461665"/>
          </a:xfrm>
          <a:prstGeom prst="rect">
            <a:avLst/>
          </a:prstGeom>
          <a:noFill/>
        </p:spPr>
        <p:txBody>
          <a:bodyPr wrap="square" rtlCol="0">
            <a:spAutoFit/>
          </a:bodyPr>
          <a:lstStyle/>
          <a:p>
            <a:r>
              <a:rPr lang="vi-VN" sz="2400" b="1" dirty="0">
                <a:latin typeface="+mj-lt"/>
              </a:rPr>
              <a:t>1. Chính sách cai trị của các triều đại phong kiến phương Bắc.</a:t>
            </a:r>
            <a:endParaRPr lang="vi-VN" sz="2400" dirty="0">
              <a:latin typeface="+mj-lt"/>
            </a:endParaRPr>
          </a:p>
        </p:txBody>
      </p:sp>
      <p:sp>
        <p:nvSpPr>
          <p:cNvPr id="6" name="Rounded Rectangle 5"/>
          <p:cNvSpPr/>
          <p:nvPr/>
        </p:nvSpPr>
        <p:spPr>
          <a:xfrm>
            <a:off x="1080655" y="3512147"/>
            <a:ext cx="2923310" cy="35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Ngọc trai</a:t>
            </a:r>
            <a:endParaRPr lang="vi-VN" dirty="0"/>
          </a:p>
        </p:txBody>
      </p:sp>
      <p:sp>
        <p:nvSpPr>
          <p:cNvPr id="20" name="Rounded Rectangle 19"/>
          <p:cNvSpPr/>
          <p:nvPr/>
        </p:nvSpPr>
        <p:spPr>
          <a:xfrm>
            <a:off x="1246909" y="6449250"/>
            <a:ext cx="2527590" cy="35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Con đồi mồi</a:t>
            </a:r>
            <a:endParaRPr lang="vi-VN" dirty="0"/>
          </a:p>
        </p:txBody>
      </p:sp>
      <p:sp>
        <p:nvSpPr>
          <p:cNvPr id="21" name="Rounded Rectangle 20"/>
          <p:cNvSpPr/>
          <p:nvPr/>
        </p:nvSpPr>
        <p:spPr>
          <a:xfrm>
            <a:off x="7356764" y="6445807"/>
            <a:ext cx="2923310" cy="35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Ngà voi</a:t>
            </a:r>
            <a:endParaRPr lang="vi-VN" dirty="0"/>
          </a:p>
        </p:txBody>
      </p:sp>
      <p:sp>
        <p:nvSpPr>
          <p:cNvPr id="22" name="Rounded Rectangle 21"/>
          <p:cNvSpPr/>
          <p:nvPr/>
        </p:nvSpPr>
        <p:spPr>
          <a:xfrm>
            <a:off x="7356764" y="3477491"/>
            <a:ext cx="2923310" cy="35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Sừng tê giác</a:t>
            </a:r>
            <a:endParaRPr lang="vi-VN" dirty="0"/>
          </a:p>
        </p:txBody>
      </p:sp>
    </p:spTree>
    <p:extLst>
      <p:ext uri="{BB962C8B-B14F-4D97-AF65-F5344CB8AC3E}">
        <p14:creationId xmlns:p14="http://schemas.microsoft.com/office/powerpoint/2010/main" val="141640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1055</TotalTime>
  <Words>2113</Words>
  <Application>Microsoft Office PowerPoint</Application>
  <PresentationFormat>Widescreen</PresentationFormat>
  <Paragraphs>180</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vt:lpstr>
      <vt:lpstr>Arial (Body)</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Acer</cp:lastModifiedBy>
  <cp:revision>88</cp:revision>
  <dcterms:created xsi:type="dcterms:W3CDTF">2021-07-16T02:46:11Z</dcterms:created>
  <dcterms:modified xsi:type="dcterms:W3CDTF">2024-01-28T14:43:20Z</dcterms:modified>
</cp:coreProperties>
</file>