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62" r:id="rId1"/>
    <p:sldMasterId id="2147483667" r:id="rId2"/>
    <p:sldMasterId id="2147483670" r:id="rId3"/>
  </p:sldMasterIdLst>
  <p:notesMasterIdLst>
    <p:notesMasterId r:id="rId48"/>
  </p:notesMasterIdLst>
  <p:sldIdLst>
    <p:sldId id="393" r:id="rId4"/>
    <p:sldId id="256" r:id="rId5"/>
    <p:sldId id="386" r:id="rId6"/>
    <p:sldId id="332" r:id="rId7"/>
    <p:sldId id="330" r:id="rId8"/>
    <p:sldId id="334" r:id="rId9"/>
    <p:sldId id="331" r:id="rId10"/>
    <p:sldId id="257" r:id="rId11"/>
    <p:sldId id="391" r:id="rId12"/>
    <p:sldId id="383" r:id="rId13"/>
    <p:sldId id="394" r:id="rId14"/>
    <p:sldId id="324" r:id="rId15"/>
    <p:sldId id="307" r:id="rId16"/>
    <p:sldId id="327" r:id="rId17"/>
    <p:sldId id="317" r:id="rId18"/>
    <p:sldId id="385" r:id="rId19"/>
    <p:sldId id="388" r:id="rId20"/>
    <p:sldId id="387" r:id="rId21"/>
    <p:sldId id="303" r:id="rId22"/>
    <p:sldId id="364" r:id="rId23"/>
    <p:sldId id="366" r:id="rId24"/>
    <p:sldId id="390" r:id="rId25"/>
    <p:sldId id="351" r:id="rId26"/>
    <p:sldId id="395" r:id="rId27"/>
    <p:sldId id="405" r:id="rId28"/>
    <p:sldId id="406" r:id="rId29"/>
    <p:sldId id="350" r:id="rId30"/>
    <p:sldId id="344" r:id="rId31"/>
    <p:sldId id="404" r:id="rId32"/>
    <p:sldId id="367" r:id="rId33"/>
    <p:sldId id="392" r:id="rId34"/>
    <p:sldId id="402" r:id="rId35"/>
    <p:sldId id="396" r:id="rId36"/>
    <p:sldId id="293" r:id="rId37"/>
    <p:sldId id="397" r:id="rId38"/>
    <p:sldId id="335" r:id="rId39"/>
    <p:sldId id="352" r:id="rId40"/>
    <p:sldId id="403" r:id="rId41"/>
    <p:sldId id="398" r:id="rId42"/>
    <p:sldId id="399" r:id="rId43"/>
    <p:sldId id="400" r:id="rId44"/>
    <p:sldId id="401" r:id="rId45"/>
    <p:sldId id="389" r:id="rId46"/>
    <p:sldId id="375" r:id="rId47"/>
  </p:sldIdLst>
  <p:sldSz cx="9144000" cy="5143500" type="screen16x9"/>
  <p:notesSz cx="6858000" cy="9144000"/>
  <p:embeddedFontLst>
    <p:embeddedFont>
      <p:font typeface="DengXian" panose="02010600030101010101" pitchFamily="2" charset="-122"/>
      <p:regular r:id="rId49"/>
      <p:bold r:id="rId50"/>
    </p:embeddedFont>
    <p:embeddedFont>
      <p:font typeface="等线 Light" panose="02010600030101010101" pitchFamily="2" charset="-122"/>
      <p:regular r:id="rId51"/>
    </p:embeddedFont>
    <p:embeddedFont>
      <p:font typeface="印品黑体" panose="020B0604020202020204" charset="-122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Microsoft YaHei" panose="020B0503020204020204" pitchFamily="34" charset="-122"/>
      <p:regular r:id="rId59"/>
      <p:bold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0712"/>
    <a:srgbClr val="66FF33"/>
    <a:srgbClr val="7B0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4723" autoAdjust="0"/>
  </p:normalViewPr>
  <p:slideViewPr>
    <p:cSldViewPr>
      <p:cViewPr varScale="1">
        <p:scale>
          <a:sx n="99" d="100"/>
          <a:sy n="99" d="100"/>
        </p:scale>
        <p:origin x="1157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2.xml"/><Relationship Id="rId61" Type="http://schemas.openxmlformats.org/officeDocument/2006/relationships/tags" Target="tags/tag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CE5FA7D-0552-4453-8F34-47EF63E5AB30}" type="datetimeFigureOut">
              <a:rPr lang="zh-CN" altLang="en-US" smtClean="0"/>
              <a:pPr/>
              <a:t>2023/7/20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23C9A5B-FA63-4F5D-A288-565E4456580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4474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33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87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3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20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94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16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774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36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19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86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981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A4A75EA-6FC5-435C-909A-672DBC02BF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AA47D4-43D4-4D29-B9C2-8312ADD26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5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25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4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49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40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35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146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72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84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4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42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84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5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37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98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3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96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10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9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61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B296AA53-2C50-4A48-BAD7-DCB50DE8D4B2}" type="datetimeFigureOut">
              <a:rPr lang="zh-CN" altLang="en-US" smtClean="0"/>
              <a:pPr/>
              <a:t>2023/7/20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769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3" r:id="rId3"/>
    <p:sldLayoutId id="2147483652" r:id="rId4"/>
    <p:sldLayoutId id="2147483665" r:id="rId5"/>
    <p:sldLayoutId id="2147483668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C59C8F-117F-42FF-9757-6BB01A6D5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CE253B-4B18-4D8C-801F-CD10BBC01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1AC983-41D3-4C17-803D-710E21DEB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FE092-F89F-40F2-A16D-7A021A241450}" type="datetimeFigureOut">
              <a:rPr lang="zh-CN" altLang="en-US" smtClean="0"/>
              <a:pPr/>
              <a:t>2023/7/20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8FF543-3978-4474-8716-814E94E0F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659F3C-8748-4CCC-82A0-0F8642A79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3A1FA-06AB-4560-91DF-640C53519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06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E48E6-81D9-4065-AE5B-989A6D05A7A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1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hyperlink" Target="https://hvdic.thivien.net/whv/%E6%9C%89" TargetMode="External"/><Relationship Id="rId18" Type="http://schemas.openxmlformats.org/officeDocument/2006/relationships/hyperlink" Target="https://hvdic.thivien.net/whv/%E7%AB%A5" TargetMode="External"/><Relationship Id="rId26" Type="http://schemas.openxmlformats.org/officeDocument/2006/relationships/hyperlink" Target="https://hvdic.thivien.net/whv/%E9%9B%99" TargetMode="External"/><Relationship Id="rId21" Type="http://schemas.openxmlformats.org/officeDocument/2006/relationships/hyperlink" Target="https://hvdic.thivien.net/whv/%E6%AD%B8" TargetMode="External"/><Relationship Id="rId34" Type="http://schemas.openxmlformats.org/officeDocument/2006/relationships/hyperlink" Target="https://hvdic.thivien.net/whv/%E9%95%B7" TargetMode="External"/><Relationship Id="rId7" Type="http://schemas.openxmlformats.org/officeDocument/2006/relationships/hyperlink" Target="https://hvdic.thivien.net/whv/%E5%89%8D" TargetMode="External"/><Relationship Id="rId12" Type="http://schemas.openxmlformats.org/officeDocument/2006/relationships/hyperlink" Target="https://hvdic.thivien.net/whv/%E7%84%A1" TargetMode="External"/><Relationship Id="rId17" Type="http://schemas.openxmlformats.org/officeDocument/2006/relationships/hyperlink" Target="https://hvdic.thivien.net/whv/%E7%89%A7" TargetMode="External"/><Relationship Id="rId25" Type="http://schemas.openxmlformats.org/officeDocument/2006/relationships/hyperlink" Target="https://hvdic.thivien.net/whv/%E9%B7%BA" TargetMode="External"/><Relationship Id="rId33" Type="http://schemas.openxmlformats.org/officeDocument/2006/relationships/hyperlink" Target="https://hvdic.thivien.net/whv/%E5%A4%A9" TargetMode="External"/><Relationship Id="rId2" Type="http://schemas.openxmlformats.org/officeDocument/2006/relationships/image" Target="../media/image11.png"/><Relationship Id="rId16" Type="http://schemas.openxmlformats.org/officeDocument/2006/relationships/hyperlink" Target="https://hvdic.thivien.net/whv/%E9%82%8A" TargetMode="External"/><Relationship Id="rId20" Type="http://schemas.openxmlformats.org/officeDocument/2006/relationships/hyperlink" Target="https://hvdic.thivien.net/whv/%E8%A3%A1" TargetMode="External"/><Relationship Id="rId29" Type="http://schemas.openxmlformats.org/officeDocument/2006/relationships/hyperlink" Target="https://hvdic.thivien.net/whv/%E7%94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vdic.thivien.net/whv/%E5%BE%8C" TargetMode="External"/><Relationship Id="rId11" Type="http://schemas.openxmlformats.org/officeDocument/2006/relationships/hyperlink" Target="https://hvdic.thivien.net/whv/%E5%8D%8A" TargetMode="External"/><Relationship Id="rId24" Type="http://schemas.openxmlformats.org/officeDocument/2006/relationships/hyperlink" Target="https://hvdic.thivien.net/whv/%E7%99%BD" TargetMode="External"/><Relationship Id="rId32" Type="http://schemas.openxmlformats.org/officeDocument/2006/relationships/image" Target="../media/image15.png"/><Relationship Id="rId37" Type="http://schemas.openxmlformats.org/officeDocument/2006/relationships/image" Target="../media/image16.png"/><Relationship Id="rId5" Type="http://schemas.openxmlformats.org/officeDocument/2006/relationships/hyperlink" Target="https://hvdic.thivien.net/whv/%E6%9D%91" TargetMode="External"/><Relationship Id="rId15" Type="http://schemas.openxmlformats.org/officeDocument/2006/relationships/hyperlink" Target="https://hvdic.thivien.net/whv/%E9%99%BD" TargetMode="External"/><Relationship Id="rId23" Type="http://schemas.openxmlformats.org/officeDocument/2006/relationships/hyperlink" Target="https://hvdic.thivien.net/whv/%E7%9B%A1" TargetMode="External"/><Relationship Id="rId28" Type="http://schemas.openxmlformats.org/officeDocument/2006/relationships/hyperlink" Target="https://hvdic.thivien.net/whv/%E4%B8%8B" TargetMode="External"/><Relationship Id="rId36" Type="http://schemas.openxmlformats.org/officeDocument/2006/relationships/hyperlink" Target="https://hvdic.thivien.net/whv/%E6%9C%9B" TargetMode="External"/><Relationship Id="rId10" Type="http://schemas.openxmlformats.org/officeDocument/2006/relationships/hyperlink" Target="https://hvdic.thivien.net/whv/%E7%85%99" TargetMode="External"/><Relationship Id="rId19" Type="http://schemas.openxmlformats.org/officeDocument/2006/relationships/hyperlink" Target="https://hvdic.thivien.net/whv/%E7%AC%9B" TargetMode="External"/><Relationship Id="rId31" Type="http://schemas.openxmlformats.org/officeDocument/2006/relationships/image" Target="../media/image14.png"/><Relationship Id="rId4" Type="http://schemas.openxmlformats.org/officeDocument/2006/relationships/image" Target="../media/image3.jpeg"/><Relationship Id="rId9" Type="http://schemas.openxmlformats.org/officeDocument/2006/relationships/hyperlink" Target="https://hvdic.thivien.net/whv/%E4%BC%BC" TargetMode="External"/><Relationship Id="rId14" Type="http://schemas.openxmlformats.org/officeDocument/2006/relationships/hyperlink" Target="https://hvdic.thivien.net/whv/%E5%A4%95" TargetMode="External"/><Relationship Id="rId22" Type="http://schemas.openxmlformats.org/officeDocument/2006/relationships/hyperlink" Target="https://hvdic.thivien.net/whv/%E7%89%9B" TargetMode="External"/><Relationship Id="rId27" Type="http://schemas.openxmlformats.org/officeDocument/2006/relationships/hyperlink" Target="https://hvdic.thivien.net/whv/%E9%A3%9B" TargetMode="External"/><Relationship Id="rId30" Type="http://schemas.openxmlformats.org/officeDocument/2006/relationships/image" Target="../media/image13.png"/><Relationship Id="rId35" Type="http://schemas.openxmlformats.org/officeDocument/2006/relationships/hyperlink" Target="https://hvdic.thivien.net/whv/%E6%99%9A" TargetMode="External"/><Relationship Id="rId8" Type="http://schemas.openxmlformats.org/officeDocument/2006/relationships/hyperlink" Target="https://hvdic.thivien.net/whv/%E6%B7%A1" TargetMode="External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3879-41D5-0368-F31C-DE92CF2F7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96" y="-208954"/>
            <a:ext cx="7886700" cy="994172"/>
          </a:xfrm>
        </p:spPr>
        <p:txBody>
          <a:bodyPr>
            <a:norm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7BFC7F-772D-BB85-9590-A48AD1342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96" y="2876550"/>
            <a:ext cx="3852185" cy="226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6BF767-25AA-6D00-91F5-4F65CC79D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36" y="609600"/>
            <a:ext cx="3894364" cy="2288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3937C-DEC1-0780-0710-E4187D93A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81" y="609600"/>
            <a:ext cx="3879400" cy="226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0A87B6-5C3E-0F15-A0BD-1D11E2762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214" y="2876550"/>
            <a:ext cx="385898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6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0550"/>
            <a:ext cx="7772400" cy="1102519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964C867-7FE5-9F64-2F65-209AB3A7AC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45D1F9F6-F444-001B-7EB3-0B12314279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432391"/>
              </p:ext>
            </p:extLst>
          </p:nvPr>
        </p:nvGraphicFramePr>
        <p:xfrm>
          <a:off x="2514599" y="805271"/>
          <a:ext cx="5948589" cy="1615853"/>
        </p:xfrm>
        <a:graphic>
          <a:graphicData uri="http://schemas.openxmlformats.org/drawingml/2006/table">
            <a:tbl>
              <a:tblPr firstRow="1" firstCol="1" bandRow="1"/>
              <a:tblGrid>
                <a:gridCol w="2679635">
                  <a:extLst>
                    <a:ext uri="{9D8B030D-6E8A-4147-A177-3AD203B41FA5}">
                      <a16:colId xmlns:a16="http://schemas.microsoft.com/office/drawing/2014/main" val="2880606472"/>
                    </a:ext>
                  </a:extLst>
                </a:gridCol>
                <a:gridCol w="3268954">
                  <a:extLst>
                    <a:ext uri="{9D8B030D-6E8A-4147-A177-3AD203B41FA5}">
                      <a16:colId xmlns:a16="http://schemas.microsoft.com/office/drawing/2014/main" val="3089576943"/>
                    </a:ext>
                  </a:extLst>
                </a:gridCol>
              </a:tblGrid>
              <a:tr h="16158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Tông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737669"/>
                  </a:ext>
                </a:extLst>
              </a:tr>
            </a:tbl>
          </a:graphicData>
        </a:graphic>
      </p:graphicFrame>
      <p:sp>
        <p:nvSpPr>
          <p:cNvPr id="13" name="Rectangle 5">
            <a:extLst>
              <a:ext uri="{FF2B5EF4-FFF2-40B4-BE49-F238E27FC236}">
                <a16:creationId xmlns:a16="http://schemas.microsoft.com/office/drawing/2014/main" id="{8F6EF09C-B6A1-50D5-5C63-CD36088DE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99" y="-48395"/>
            <a:ext cx="8686801" cy="94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US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kumimoji="0" lang="en-US" altLang="en-US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 8 KNTT,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44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1">
            <a:extLst>
              <a:ext uri="{FF2B5EF4-FFF2-40B4-BE49-F238E27FC236}">
                <a16:creationId xmlns:a16="http://schemas.microsoft.com/office/drawing/2014/main" id="{0B5E83E8-BE47-A053-2846-ED0C6E3F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51294"/>
            <a:ext cx="18161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076F3EA5-8302-C175-98D4-21E7E8DDD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638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718745-9533-2BF3-FEBF-1BD817896B45}"/>
              </a:ext>
            </a:extLst>
          </p:cNvPr>
          <p:cNvSpPr/>
          <p:nvPr/>
        </p:nvSpPr>
        <p:spPr>
          <a:xfrm>
            <a:off x="33867" y="1209149"/>
            <a:ext cx="2241380" cy="195951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oàn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</a:p>
          <a:p>
            <a:pPr algn="just">
              <a:spcAft>
                <a:spcPts val="800"/>
              </a:spcAft>
            </a:pP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14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9227ED9-EC24-7501-0CDE-7AD88989F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719759"/>
              </p:ext>
            </p:extLst>
          </p:nvPr>
        </p:nvGraphicFramePr>
        <p:xfrm>
          <a:off x="2522764" y="2590169"/>
          <a:ext cx="5940425" cy="2249107"/>
        </p:xfrm>
        <a:graphic>
          <a:graphicData uri="http://schemas.openxmlformats.org/drawingml/2006/table">
            <a:tbl>
              <a:tblPr firstRow="1" firstCol="1" bandRow="1"/>
              <a:tblGrid>
                <a:gridCol w="2054225">
                  <a:extLst>
                    <a:ext uri="{9D8B030D-6E8A-4147-A177-3AD203B41FA5}">
                      <a16:colId xmlns:a16="http://schemas.microsoft.com/office/drawing/2014/main" val="4058850212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968671269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1715571658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vãn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821298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 cảnh sáng tác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861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64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56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D1058A4-AC7D-44F5-948B-8004F9854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8" r="37500"/>
          <a:stretch/>
        </p:blipFill>
        <p:spPr>
          <a:xfrm>
            <a:off x="5228874" y="0"/>
            <a:ext cx="3915126" cy="5143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A112A17-CBD9-4404-8DF1-8F01951525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08" y="4340772"/>
            <a:ext cx="2536372" cy="852106"/>
          </a:xfrm>
          <a:prstGeom prst="rect">
            <a:avLst/>
          </a:prstGeom>
        </p:spPr>
      </p:pic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3DE085D6-5FD2-476D-AB01-BB5736C8A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14" y="195486"/>
            <a:ext cx="346838" cy="361289"/>
          </a:xfrm>
          <a:prstGeom prst="rect">
            <a:avLst/>
          </a:prstGeom>
        </p:spPr>
      </p:pic>
      <p:pic>
        <p:nvPicPr>
          <p:cNvPr id="2050" name="Picture 2" descr="Văn tưởng niệm Đức vua – Phật hoàng Trần Nhân Tông nhập Niết bàn của GHPGVN">
            <a:extLst>
              <a:ext uri="{FF2B5EF4-FFF2-40B4-BE49-F238E27FC236}">
                <a16:creationId xmlns:a16="http://schemas.microsoft.com/office/drawing/2014/main" id="{408D6BD4-D577-4FE6-8EFF-C6471EB9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7079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0AF65A-CDB9-4994-AC03-B7D28FAC7159}"/>
              </a:ext>
            </a:extLst>
          </p:cNvPr>
          <p:cNvSpPr txBox="1"/>
          <p:nvPr/>
        </p:nvSpPr>
        <p:spPr>
          <a:xfrm>
            <a:off x="3778483" y="619163"/>
            <a:ext cx="1368152" cy="3905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NHÂN TÔNG</a:t>
            </a:r>
          </a:p>
          <a:p>
            <a:pPr algn="ctr">
              <a:lnSpc>
                <a:spcPct val="150000"/>
              </a:lnSpc>
            </a:pPr>
            <a:r>
              <a:rPr lang="ja-JP" altLang="en-US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陳</a:t>
            </a:r>
            <a:endParaRPr lang="en-US" altLang="ja-JP" sz="28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仁</a:t>
            </a:r>
            <a:endParaRPr lang="en-US" altLang="ja-JP" sz="28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宗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B4933-4ED6-4F8F-9522-1EB412CE4B18}"/>
              </a:ext>
            </a:extLst>
          </p:cNvPr>
          <p:cNvSpPr txBox="1"/>
          <p:nvPr/>
        </p:nvSpPr>
        <p:spPr>
          <a:xfrm>
            <a:off x="5807282" y="126884"/>
            <a:ext cx="3366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ên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húy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 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 Khâm</a:t>
            </a:r>
            <a:r>
              <a:rPr lang="vi-VN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(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陳昑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F5411-1FBE-4998-AAF5-7A211B30638B}"/>
              </a:ext>
            </a:extLst>
          </p:cNvPr>
          <p:cNvSpPr txBox="1"/>
          <p:nvPr/>
        </p:nvSpPr>
        <p:spPr>
          <a:xfrm>
            <a:off x="5807282" y="619163"/>
            <a:ext cx="2664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(1258 – 1308)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16801B-BFDB-49EE-96FD-1840505BF01B}"/>
              </a:ext>
            </a:extLst>
          </p:cNvPr>
          <p:cNvSpPr txBox="1"/>
          <p:nvPr/>
        </p:nvSpPr>
        <p:spPr>
          <a:xfrm>
            <a:off x="5807283" y="1439496"/>
            <a:ext cx="32403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54A370-C7C4-4973-85F0-7B89EBA6BDBD}"/>
              </a:ext>
            </a:extLst>
          </p:cNvPr>
          <p:cNvSpPr txBox="1"/>
          <p:nvPr/>
        </p:nvSpPr>
        <p:spPr>
          <a:xfrm>
            <a:off x="5825100" y="2999592"/>
            <a:ext cx="3240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effectLst/>
                <a:latin typeface="+mj-lt"/>
              </a:rPr>
              <a:t>Được lập làm </a:t>
            </a:r>
            <a:r>
              <a:rPr lang="vi-VN" sz="2000" b="0" i="0" u="none" strike="noStrike" dirty="0">
                <a:effectLst/>
                <a:latin typeface="+mj-lt"/>
              </a:rPr>
              <a:t>thái tử</a:t>
            </a:r>
            <a:r>
              <a:rPr lang="vi-VN" sz="2000" b="0" i="0" dirty="0">
                <a:effectLst/>
                <a:latin typeface="+mj-lt"/>
              </a:rPr>
              <a:t> năm 1274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1279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C1EFD929-AD4C-46A0-9C1D-EB00B8058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14" y="1563638"/>
            <a:ext cx="346838" cy="361289"/>
          </a:xfrm>
          <a:prstGeom prst="rect">
            <a:avLst/>
          </a:prstGeom>
        </p:spPr>
      </p:pic>
      <p:pic>
        <p:nvPicPr>
          <p:cNvPr id="28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DEFFD816-FBCA-4BB7-9AFD-09CC402FA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68" y="3037929"/>
            <a:ext cx="346838" cy="3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34"/>
          <p:cNvCxnSpPr>
            <a:cxnSpLocks noChangeShapeType="1"/>
          </p:cNvCxnSpPr>
          <p:nvPr/>
        </p:nvCxnSpPr>
        <p:spPr bwMode="auto">
          <a:xfrm flipH="1">
            <a:off x="179512" y="1347614"/>
            <a:ext cx="2724633" cy="0"/>
          </a:xfrm>
          <a:prstGeom prst="line">
            <a:avLst/>
          </a:prstGeom>
          <a:noFill/>
          <a:ln w="12700" algn="ctr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连接符 35"/>
          <p:cNvCxnSpPr>
            <a:cxnSpLocks noChangeShapeType="1"/>
          </p:cNvCxnSpPr>
          <p:nvPr/>
        </p:nvCxnSpPr>
        <p:spPr bwMode="auto">
          <a:xfrm flipH="1" flipV="1">
            <a:off x="674651" y="3792575"/>
            <a:ext cx="2220577" cy="1"/>
          </a:xfrm>
          <a:prstGeom prst="line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接连接符 36"/>
          <p:cNvCxnSpPr>
            <a:cxnSpLocks noChangeShapeType="1"/>
          </p:cNvCxnSpPr>
          <p:nvPr/>
        </p:nvCxnSpPr>
        <p:spPr bwMode="auto">
          <a:xfrm flipH="1">
            <a:off x="5913632" y="2073384"/>
            <a:ext cx="3032546" cy="0"/>
          </a:xfrm>
          <a:prstGeom prst="line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接连接符 37"/>
          <p:cNvCxnSpPr>
            <a:cxnSpLocks noChangeShapeType="1"/>
          </p:cNvCxnSpPr>
          <p:nvPr/>
        </p:nvCxnSpPr>
        <p:spPr bwMode="auto">
          <a:xfrm flipH="1">
            <a:off x="5926133" y="4155926"/>
            <a:ext cx="2069306" cy="0"/>
          </a:xfrm>
          <a:prstGeom prst="line">
            <a:avLst/>
          </a:prstGeom>
          <a:noFill/>
          <a:ln w="12700" algn="ctr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82715" y="1915984"/>
            <a:ext cx="267675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000" b="1" dirty="0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b="1" dirty="0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20000"/>
              </a:spcBef>
            </a:pPr>
            <a:endParaRPr lang="en-US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261047" y="639135"/>
            <a:ext cx="256156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6097398" y="992424"/>
            <a:ext cx="28408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zh-C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</a:t>
            </a:r>
            <a:r>
              <a:rPr lang="vi-VN" altLang="zh-CN" sz="2200" b="1" dirty="0">
                <a:solidFill>
                  <a:srgbClr val="000000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rPr>
              <a:t>à </a:t>
            </a:r>
            <a:r>
              <a:rPr lang="vi-VN" altLang="zh-CN" sz="2200" b="1" dirty="0">
                <a:solidFill>
                  <a:srgbClr val="790712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rPr>
              <a:t>vị thiền sư </a:t>
            </a:r>
            <a:r>
              <a:rPr lang="vi-VN" altLang="zh-CN" sz="2200" b="1" dirty="0">
                <a:solidFill>
                  <a:srgbClr val="000000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rPr>
              <a:t>sáng lập dòng thiền Trúc Lâm Yên Tử</a:t>
            </a:r>
            <a:endParaRPr lang="en-US" altLang="zh-CN" sz="2200" b="1" dirty="0">
              <a:solidFill>
                <a:srgbClr val="000000"/>
              </a:solidFill>
              <a:latin typeface="+mj-lt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3074" name="Picture 2" descr="Trần Nhân Tông – Wikipedia tiếng Việt">
            <a:extLst>
              <a:ext uri="{FF2B5EF4-FFF2-40B4-BE49-F238E27FC236}">
                <a16:creationId xmlns:a16="http://schemas.microsoft.com/office/drawing/2014/main" id="{6066A7F1-C307-4532-B1A6-9574F67C4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797" y="519534"/>
            <a:ext cx="2975834" cy="41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C16214A-4294-4B52-96C3-F964FB570136}"/>
              </a:ext>
            </a:extLst>
          </p:cNvPr>
          <p:cNvSpPr txBox="1"/>
          <p:nvPr/>
        </p:nvSpPr>
        <p:spPr>
          <a:xfrm>
            <a:off x="5996916" y="2715414"/>
            <a:ext cx="3041841" cy="1163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ột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b="1" kern="100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200" b="1" kern="100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26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DA9660D9-AFD4-4B69-B1DA-6F7CA577B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9645" flipH="1">
            <a:off x="4104622" y="1563007"/>
            <a:ext cx="2237782" cy="1479276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C318A66-1FB1-454E-B54D-D19014D37939}"/>
              </a:ext>
            </a:extLst>
          </p:cNvPr>
          <p:cNvGrpSpPr/>
          <p:nvPr/>
        </p:nvGrpSpPr>
        <p:grpSpPr>
          <a:xfrm>
            <a:off x="3939002" y="1484313"/>
            <a:ext cx="1078274" cy="3651870"/>
            <a:chOff x="5080098" y="-13560"/>
            <a:chExt cx="1168359" cy="5966974"/>
          </a:xfrm>
        </p:grpSpPr>
        <p:pic>
          <p:nvPicPr>
            <p:cNvPr id="2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ABFE97BE-8B41-4CE2-8B36-7E1A46925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5400000" flipV="1">
              <a:off x="2686032" y="2390988"/>
              <a:ext cx="5966974" cy="11578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429EE0F-0501-497D-9E21-6B214D09D7B9}"/>
                </a:ext>
              </a:extLst>
            </p:cNvPr>
            <p:cNvSpPr/>
            <p:nvPr/>
          </p:nvSpPr>
          <p:spPr>
            <a:xfrm>
              <a:off x="5080098" y="894340"/>
              <a:ext cx="1168359" cy="26471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b="1" dirty="0" err="1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Tác</a:t>
              </a:r>
              <a:r>
                <a:rPr lang="en-US" altLang="zh-CN" sz="2800" b="1" dirty="0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phẩm</a:t>
              </a:r>
              <a:r>
                <a:rPr lang="en-US" altLang="zh-CN" sz="2800" b="1" dirty="0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tiêu</a:t>
              </a:r>
              <a:r>
                <a:rPr lang="en-US" altLang="zh-CN" sz="2800" b="1" dirty="0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endParaRPr lang="zh-CN" altLang="en-US" sz="2800" b="1" dirty="0">
                <a:solidFill>
                  <a:srgbClr val="F9E7C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椭圆 7">
            <a:extLst>
              <a:ext uri="{FF2B5EF4-FFF2-40B4-BE49-F238E27FC236}">
                <a16:creationId xmlns:a16="http://schemas.microsoft.com/office/drawing/2014/main" id="{35739C41-5A8D-458B-884F-C67E24699ECA}"/>
              </a:ext>
            </a:extLst>
          </p:cNvPr>
          <p:cNvSpPr/>
          <p:nvPr/>
        </p:nvSpPr>
        <p:spPr>
          <a:xfrm>
            <a:off x="155784" y="1674132"/>
            <a:ext cx="1235407" cy="2952152"/>
          </a:xfrm>
          <a:prstGeom prst="ellipse">
            <a:avLst/>
          </a:prstGeom>
          <a:noFill/>
          <a:ln>
            <a:solidFill>
              <a:srgbClr val="B18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solidFill>
                <a:srgbClr val="B18D6E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59453F4-9E59-4CEA-A732-1E4F86E786BA}"/>
              </a:ext>
            </a:extLst>
          </p:cNvPr>
          <p:cNvGrpSpPr/>
          <p:nvPr/>
        </p:nvGrpSpPr>
        <p:grpSpPr>
          <a:xfrm>
            <a:off x="1789251" y="1674132"/>
            <a:ext cx="1235406" cy="2952152"/>
            <a:chOff x="1963334" y="2190000"/>
            <a:chExt cx="1108879" cy="110887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7B6101B-7685-447A-ABC9-D06E9A39B228}"/>
                </a:ext>
              </a:extLst>
            </p:cNvPr>
            <p:cNvSpPr txBox="1"/>
            <p:nvPr/>
          </p:nvSpPr>
          <p:spPr>
            <a:xfrm>
              <a:off x="2040721" y="2193067"/>
              <a:ext cx="246308" cy="10464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4500" dirty="0">
                <a:solidFill>
                  <a:srgbClr val="B18D6E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FCEDA49-17FF-4A0B-B470-05FB0B24F529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rgbClr val="B18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solidFill>
                  <a:srgbClr val="B18D6E"/>
                </a:solidFill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3C8D652-23B9-43B6-91BA-05A435520296}"/>
              </a:ext>
            </a:extLst>
          </p:cNvPr>
          <p:cNvGrpSpPr/>
          <p:nvPr/>
        </p:nvGrpSpPr>
        <p:grpSpPr>
          <a:xfrm>
            <a:off x="6082810" y="1682297"/>
            <a:ext cx="1247711" cy="2943987"/>
            <a:chOff x="1963334" y="2190000"/>
            <a:chExt cx="1108879" cy="1108879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20AA7DA-CEDD-4914-A9C7-647F65C60400}"/>
                </a:ext>
              </a:extLst>
            </p:cNvPr>
            <p:cNvSpPr txBox="1"/>
            <p:nvPr/>
          </p:nvSpPr>
          <p:spPr>
            <a:xfrm>
              <a:off x="2040721" y="2193067"/>
              <a:ext cx="246308" cy="10464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4500" dirty="0">
                <a:solidFill>
                  <a:srgbClr val="B18D6E"/>
                </a:solidFill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85471A9-3308-47BF-85A1-E0D04ED826A6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rgbClr val="B18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solidFill>
                  <a:srgbClr val="B18D6E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BA19EDB-66C4-407C-AEA0-2D13DB28651D}"/>
              </a:ext>
            </a:extLst>
          </p:cNvPr>
          <p:cNvGrpSpPr/>
          <p:nvPr/>
        </p:nvGrpSpPr>
        <p:grpSpPr>
          <a:xfrm>
            <a:off x="7740503" y="1674133"/>
            <a:ext cx="1247712" cy="2952152"/>
            <a:chOff x="1963334" y="2190000"/>
            <a:chExt cx="1108879" cy="1108879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6DB82D8-207A-4E3C-AE51-9097C85F1A9D}"/>
                </a:ext>
              </a:extLst>
            </p:cNvPr>
            <p:cNvSpPr txBox="1"/>
            <p:nvPr/>
          </p:nvSpPr>
          <p:spPr>
            <a:xfrm>
              <a:off x="2040721" y="2193067"/>
              <a:ext cx="246308" cy="10464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4500" dirty="0">
                <a:solidFill>
                  <a:srgbClr val="B18D6E"/>
                </a:solidFill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A586624B-D6BC-4E08-B45C-6DAE153EC5D4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rgbClr val="B18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solidFill>
                  <a:srgbClr val="B18D6E"/>
                </a:solidFill>
              </a:endParaRPr>
            </a:p>
          </p:txBody>
        </p:sp>
      </p:grpSp>
      <p:pic>
        <p:nvPicPr>
          <p:cNvPr id="3" name="图片 2" descr="图片包含 鲜花, 花瓶, 餐桌, 植物&#10;&#10;已生成极高可信度的说明">
            <a:extLst>
              <a:ext uri="{FF2B5EF4-FFF2-40B4-BE49-F238E27FC236}">
                <a16:creationId xmlns:a16="http://schemas.microsoft.com/office/drawing/2014/main" id="{BD4A615D-8A48-48CF-A978-953024652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8336">
            <a:off x="2732358" y="3202645"/>
            <a:ext cx="1580856" cy="214220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24A6EE8-F9B8-4F98-931A-AE20E7ABCAAC}"/>
              </a:ext>
            </a:extLst>
          </p:cNvPr>
          <p:cNvSpPr/>
          <p:nvPr/>
        </p:nvSpPr>
        <p:spPr>
          <a:xfrm>
            <a:off x="1789251" y="91159"/>
            <a:ext cx="5387450" cy="11396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D78025-3E7E-4247-8E42-42AC8630F068}"/>
              </a:ext>
            </a:extLst>
          </p:cNvPr>
          <p:cNvSpPr txBox="1"/>
          <p:nvPr/>
        </p:nvSpPr>
        <p:spPr>
          <a:xfrm>
            <a:off x="301818" y="2659759"/>
            <a:ext cx="913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Xuân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endParaRPr lang="en-US" sz="2400" b="1" i="1" dirty="0">
              <a:solidFill>
                <a:srgbClr val="7907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204022-9BB3-4DF8-A699-08EF242F4D0F}"/>
              </a:ext>
            </a:extLst>
          </p:cNvPr>
          <p:cNvSpPr txBox="1"/>
          <p:nvPr/>
        </p:nvSpPr>
        <p:spPr>
          <a:xfrm>
            <a:off x="1789251" y="2290427"/>
            <a:ext cx="1167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vãn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vọng</a:t>
            </a:r>
            <a:endParaRPr lang="en-US" sz="2400" b="1" i="1" dirty="0">
              <a:solidFill>
                <a:srgbClr val="7907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970F8C-2E38-4E3D-B5A6-5EDB1815FD9C}"/>
              </a:ext>
            </a:extLst>
          </p:cNvPr>
          <p:cNvSpPr txBox="1"/>
          <p:nvPr/>
        </p:nvSpPr>
        <p:spPr>
          <a:xfrm>
            <a:off x="6126666" y="2475092"/>
            <a:ext cx="1169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phủ</a:t>
            </a:r>
            <a:endParaRPr lang="en-US" sz="2400" b="1" i="1" dirty="0">
              <a:solidFill>
                <a:srgbClr val="7907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987188-E99A-49B3-93FF-50F4858AB5C9}"/>
              </a:ext>
            </a:extLst>
          </p:cNvPr>
          <p:cNvSpPr txBox="1"/>
          <p:nvPr/>
        </p:nvSpPr>
        <p:spPr>
          <a:xfrm>
            <a:off x="7513414" y="2105760"/>
            <a:ext cx="1247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000" b="1" i="1" dirty="0">
              <a:solidFill>
                <a:srgbClr val="79071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4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op 10 Bài văn phân tích bài &quot;Buổi chiều đứng ở phủ Thiên Trường trông ra&quot;  của Trần Nhân Tông - Toplist.vn">
            <a:extLst>
              <a:ext uri="{FF2B5EF4-FFF2-40B4-BE49-F238E27FC236}">
                <a16:creationId xmlns:a16="http://schemas.microsoft.com/office/drawing/2014/main" id="{8F2B8F4C-A857-411E-9ACC-CC913ABEF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60" y="0"/>
            <a:ext cx="653324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47973"/>
            <a:ext cx="3635896" cy="300507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08521" y="2937364"/>
            <a:ext cx="3744418" cy="2215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C3B1DC-E36A-41DD-87A5-B065B69BB432}"/>
              </a:ext>
            </a:extLst>
          </p:cNvPr>
          <p:cNvSpPr txBox="1"/>
          <p:nvPr/>
        </p:nvSpPr>
        <p:spPr>
          <a:xfrm>
            <a:off x="228600" y="742950"/>
            <a:ext cx="227565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1143514" cy="6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005C-5B1A-4983-8841-2B64BB3D7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 descr="A picture containing sky, outdoor, tree, building&#10;&#10;Description automatically generated">
            <a:extLst>
              <a:ext uri="{FF2B5EF4-FFF2-40B4-BE49-F238E27FC236}">
                <a16:creationId xmlns:a16="http://schemas.microsoft.com/office/drawing/2014/main" id="{6CFFF919-CCF0-48F5-922F-F0AEA0A1EF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0886" y="1478856"/>
            <a:ext cx="4125686" cy="3664644"/>
          </a:xfrm>
          <a:noFill/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7A00A696-089F-4AFC-9D60-A3B03E9C5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/>
        </p:blipFill>
        <p:spPr>
          <a:xfrm flipV="1">
            <a:off x="1" y="-27062"/>
            <a:ext cx="3247798" cy="1505918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532A8933-D664-46A7-B5FE-FCCE0F529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8" r="37500"/>
          <a:stretch/>
        </p:blipFill>
        <p:spPr>
          <a:xfrm>
            <a:off x="4106936" y="1478856"/>
            <a:ext cx="5021688" cy="3695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9B1179E0-1CEC-4F3F-8554-F87BDE0B9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5225" y="1823216"/>
            <a:ext cx="4732974" cy="15240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được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Nhân Tông sáng tác trong dịp 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về thăm quê cũ ở Thiên Trường (thuộc tỉnh Nam Định ngày nay)</a:t>
            </a:r>
          </a:p>
        </p:txBody>
      </p:sp>
      <p:pic>
        <p:nvPicPr>
          <p:cNvPr id="26" name="图片 6">
            <a:extLst>
              <a:ext uri="{FF2B5EF4-FFF2-40B4-BE49-F238E27FC236}">
                <a16:creationId xmlns:a16="http://schemas.microsoft.com/office/drawing/2014/main" id="{803481A0-6B57-4202-94FD-30169BAB5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46" y="3664847"/>
            <a:ext cx="4383203" cy="1450520"/>
          </a:xfrm>
          <a:prstGeom prst="rect">
            <a:avLst/>
          </a:prstGeom>
        </p:spPr>
      </p:pic>
      <p:pic>
        <p:nvPicPr>
          <p:cNvPr id="25" name="图片 5" descr="图片包含 植物&#10;&#10;已生成极高可信度的说明">
            <a:extLst>
              <a:ext uri="{FF2B5EF4-FFF2-40B4-BE49-F238E27FC236}">
                <a16:creationId xmlns:a16="http://schemas.microsoft.com/office/drawing/2014/main" id="{502318A5-1FCE-43D9-B6CB-9AAABBFC2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474" flipH="1">
            <a:off x="6281089" y="-699759"/>
            <a:ext cx="3903065" cy="2580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FBFB85-F0A2-681A-1095-3F914B5F59EF}"/>
              </a:ext>
            </a:extLst>
          </p:cNvPr>
          <p:cNvSpPr/>
          <p:nvPr/>
        </p:nvSpPr>
        <p:spPr>
          <a:xfrm>
            <a:off x="4322853" y="3393010"/>
            <a:ext cx="4125685" cy="5747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70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7" descr="图片包含 户外, 霉菌&#10;&#10;已生成高可信度的说明">
            <a:extLst>
              <a:ext uri="{FF2B5EF4-FFF2-40B4-BE49-F238E27FC236}">
                <a16:creationId xmlns:a16="http://schemas.microsoft.com/office/drawing/2014/main" id="{8FBBB2D3-8A31-4FC7-892A-34FE39D29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75" y="276234"/>
            <a:ext cx="2261938" cy="2375985"/>
          </a:xfrm>
          <a:prstGeom prst="rect">
            <a:avLst/>
          </a:prstGeom>
        </p:spPr>
      </p:pic>
      <p:pic>
        <p:nvPicPr>
          <p:cNvPr id="4" name="图片 19" descr="图片包含 室内, 鲜花, 植物, 掌握&#10;&#10;已生成极高可信度的说明">
            <a:extLst>
              <a:ext uri="{FF2B5EF4-FFF2-40B4-BE49-F238E27FC236}">
                <a16:creationId xmlns:a16="http://schemas.microsoft.com/office/drawing/2014/main" id="{5E396AFF-7361-4ED7-AA95-43FACB003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646">
            <a:off x="-545641" y="2728662"/>
            <a:ext cx="1807442" cy="2331923"/>
          </a:xfrm>
          <a:prstGeom prst="rect">
            <a:avLst/>
          </a:prstGeom>
        </p:spPr>
      </p:pic>
      <p:grpSp>
        <p:nvGrpSpPr>
          <p:cNvPr id="2" name="组合 19">
            <a:extLst>
              <a:ext uri="{FF2B5EF4-FFF2-40B4-BE49-F238E27FC236}">
                <a16:creationId xmlns:a16="http://schemas.microsoft.com/office/drawing/2014/main" id="{7E33E1EB-A71E-423A-A6A3-91D70AF62457}"/>
              </a:ext>
            </a:extLst>
          </p:cNvPr>
          <p:cNvGrpSpPr/>
          <p:nvPr/>
        </p:nvGrpSpPr>
        <p:grpSpPr>
          <a:xfrm>
            <a:off x="1" y="767594"/>
            <a:ext cx="7220653" cy="1695436"/>
            <a:chOff x="21252" y="829510"/>
            <a:chExt cx="9627537" cy="2290460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529AF72E-016C-4D94-B009-7E032B3FB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8" r="37500"/>
            <a:stretch/>
          </p:blipFill>
          <p:spPr>
            <a:xfrm>
              <a:off x="21252" y="1100671"/>
              <a:ext cx="8496266" cy="20192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D0E6FC5-ECC6-4E4F-BF51-CEC9681F8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918" y="829510"/>
              <a:ext cx="1688871" cy="2070100"/>
            </a:xfrm>
            <a:prstGeom prst="rect">
              <a:avLst/>
            </a:prstGeom>
          </p:spPr>
        </p:pic>
        <p:grpSp>
          <p:nvGrpSpPr>
            <p:cNvPr id="5" name="组合 11">
              <a:extLst>
                <a:ext uri="{FF2B5EF4-FFF2-40B4-BE49-F238E27FC236}">
                  <a16:creationId xmlns:a16="http://schemas.microsoft.com/office/drawing/2014/main" id="{C588CFEC-F2A1-4BF4-9F11-2038491E2342}"/>
                </a:ext>
              </a:extLst>
            </p:cNvPr>
            <p:cNvGrpSpPr/>
            <p:nvPr/>
          </p:nvGrpSpPr>
          <p:grpSpPr>
            <a:xfrm>
              <a:off x="100292" y="1488087"/>
              <a:ext cx="3421882" cy="1404914"/>
              <a:chOff x="1569062" y="2257216"/>
              <a:chExt cx="3421882" cy="1404914"/>
            </a:xfrm>
          </p:grpSpPr>
          <p:pic>
            <p:nvPicPr>
              <p:cNvPr id="10" name="图片 12" descr="图片包含 户外, 地面, 人员, 建筑物&#10;&#10;已生成高可信度的说明">
                <a:extLst>
                  <a:ext uri="{FF2B5EF4-FFF2-40B4-BE49-F238E27FC236}">
                    <a16:creationId xmlns:a16="http://schemas.microsoft.com/office/drawing/2014/main" id="{75FA6DDD-EFFC-4B69-946E-FAC6F4E441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667" r="80784" b="33836"/>
              <a:stretch/>
            </p:blipFill>
            <p:spPr>
              <a:xfrm rot="5400000" flipV="1">
                <a:off x="2351502" y="1474776"/>
                <a:ext cx="1146633" cy="2711514"/>
              </a:xfrm>
              <a:prstGeom prst="rect">
                <a:avLst/>
              </a:prstGeom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文本框 13">
                <a:extLst>
                  <a:ext uri="{FF2B5EF4-FFF2-40B4-BE49-F238E27FC236}">
                    <a16:creationId xmlns:a16="http://schemas.microsoft.com/office/drawing/2014/main" id="{310029D8-5352-4D96-8E08-66C24096E4D1}"/>
                  </a:ext>
                </a:extLst>
              </p:cNvPr>
              <p:cNvSpPr txBox="1"/>
              <p:nvPr/>
            </p:nvSpPr>
            <p:spPr>
              <a:xfrm>
                <a:off x="1571902" y="2456331"/>
                <a:ext cx="3419042" cy="1205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zh-CN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endPara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矩形 14">
              <a:extLst>
                <a:ext uri="{FF2B5EF4-FFF2-40B4-BE49-F238E27FC236}">
                  <a16:creationId xmlns:a16="http://schemas.microsoft.com/office/drawing/2014/main" id="{E0B902F4-2E6A-4F9B-B1FE-813A2824402B}"/>
                </a:ext>
              </a:extLst>
            </p:cNvPr>
            <p:cNvSpPr/>
            <p:nvPr/>
          </p:nvSpPr>
          <p:spPr>
            <a:xfrm>
              <a:off x="6091252" y="1429955"/>
              <a:ext cx="984885" cy="773289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zh-CN" altLang="en-US" sz="2400" dirty="0">
                <a:solidFill>
                  <a:srgbClr val="B18D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20">
            <a:extLst>
              <a:ext uri="{FF2B5EF4-FFF2-40B4-BE49-F238E27FC236}">
                <a16:creationId xmlns:a16="http://schemas.microsoft.com/office/drawing/2014/main" id="{E44509A6-55A0-441D-8D0D-07F94EA488E8}"/>
              </a:ext>
            </a:extLst>
          </p:cNvPr>
          <p:cNvGrpSpPr/>
          <p:nvPr/>
        </p:nvGrpSpPr>
        <p:grpSpPr>
          <a:xfrm>
            <a:off x="1302610" y="2809206"/>
            <a:ext cx="8403391" cy="1641386"/>
            <a:chOff x="970792" y="3615056"/>
            <a:chExt cx="11751075" cy="2188513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B06B2A1-1EC1-443A-A638-D70F7EE92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8" r="37500"/>
            <a:stretch/>
          </p:blipFill>
          <p:spPr>
            <a:xfrm>
              <a:off x="2892257" y="3926477"/>
              <a:ext cx="8792697" cy="18770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907A30D9-EED6-41A8-ACA8-6919010C3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92" y="3615056"/>
              <a:ext cx="1688871" cy="2070100"/>
            </a:xfrm>
            <a:prstGeom prst="rect">
              <a:avLst/>
            </a:prstGeom>
          </p:spPr>
        </p:pic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id="{FCC64845-90CE-4261-BC13-BD40602D365C}"/>
                </a:ext>
              </a:extLst>
            </p:cNvPr>
            <p:cNvGrpSpPr/>
            <p:nvPr/>
          </p:nvGrpSpPr>
          <p:grpSpPr>
            <a:xfrm>
              <a:off x="2659664" y="4149488"/>
              <a:ext cx="2845314" cy="1146633"/>
              <a:chOff x="-2910555" y="2053206"/>
              <a:chExt cx="2845314" cy="1146633"/>
            </a:xfrm>
          </p:grpSpPr>
          <p:pic>
            <p:nvPicPr>
              <p:cNvPr id="17" name="图片 16" descr="图片包含 户外, 地面, 人员, 建筑物&#10;&#10;已生成高可信度的说明">
                <a:extLst>
                  <a:ext uri="{FF2B5EF4-FFF2-40B4-BE49-F238E27FC236}">
                    <a16:creationId xmlns:a16="http://schemas.microsoft.com/office/drawing/2014/main" id="{350A0B8C-B962-4FB4-ABA3-F37FDA2A6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667" r="80784" b="33836"/>
              <a:stretch/>
            </p:blipFill>
            <p:spPr>
              <a:xfrm rot="5400000" flipV="1">
                <a:off x="-2089647" y="1308262"/>
                <a:ext cx="1146633" cy="263652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06C6483-30E3-4778-AA57-D6D8334BF584}"/>
                  </a:ext>
                </a:extLst>
              </p:cNvPr>
              <p:cNvSpPr txBox="1"/>
              <p:nvPr/>
            </p:nvSpPr>
            <p:spPr>
              <a:xfrm>
                <a:off x="-2910555" y="2318746"/>
                <a:ext cx="2845314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zh-CN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矩形 18">
              <a:extLst>
                <a:ext uri="{FF2B5EF4-FFF2-40B4-BE49-F238E27FC236}">
                  <a16:creationId xmlns:a16="http://schemas.microsoft.com/office/drawing/2014/main" id="{EB889AF1-7D76-46E3-9F8B-67AD70E08D4B}"/>
                </a:ext>
              </a:extLst>
            </p:cNvPr>
            <p:cNvSpPr/>
            <p:nvPr/>
          </p:nvSpPr>
          <p:spPr>
            <a:xfrm>
              <a:off x="5713090" y="4282001"/>
              <a:ext cx="7008777" cy="88160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Cảnh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chiều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ngoài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cánh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đồng</a:t>
              </a:r>
              <a:endPara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9613F4E-DEA9-4DEA-8C90-E5B3525D0AFA}"/>
              </a:ext>
            </a:extLst>
          </p:cNvPr>
          <p:cNvSpPr/>
          <p:nvPr/>
        </p:nvSpPr>
        <p:spPr>
          <a:xfrm>
            <a:off x="2195272" y="1434323"/>
            <a:ext cx="4855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60">
            <a:extLst>
              <a:ext uri="{FF2B5EF4-FFF2-40B4-BE49-F238E27FC236}">
                <a16:creationId xmlns:a16="http://schemas.microsoft.com/office/drawing/2014/main" id="{133AB00C-91EF-4A34-9EB5-9C57D4EC9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116913"/>
            <a:ext cx="52565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Bố</a:t>
            </a:r>
            <a:r>
              <a:rPr lang="en-US" altLang="zh-CN" sz="32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cục</a:t>
            </a:r>
            <a:endParaRPr lang="zh-CN" altLang="en-US" sz="32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D387D-78E7-2434-DC27-8A16C655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6750"/>
            <a:ext cx="8782050" cy="857250"/>
          </a:xfrm>
        </p:spPr>
        <p:txBody>
          <a:bodyPr>
            <a:noAutofit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SG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SG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SG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SG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33400" y="1657350"/>
            <a:ext cx="8229600" cy="3394472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endParaRPr lang="en-SG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471AB-0F30-E240-B604-93DACB1D8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48" y="2999184"/>
            <a:ext cx="4000500" cy="2052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7D919-290F-2F64-6F6C-6EA1B6B6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197" y="2953345"/>
            <a:ext cx="3724454" cy="2144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矩形 10"/>
          <p:cNvSpPr>
            <a:spLocks noChangeArrowheads="1"/>
          </p:cNvSpPr>
          <p:nvPr/>
        </p:nvSpPr>
        <p:spPr bwMode="auto">
          <a:xfrm>
            <a:off x="2336931" y="2842056"/>
            <a:ext cx="46340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Thôn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thôn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tiền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đạm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yên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”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197" name="组合 11"/>
          <p:cNvGrpSpPr>
            <a:grpSpLocks/>
          </p:cNvGrpSpPr>
          <p:nvPr/>
        </p:nvGrpSpPr>
        <p:grpSpPr bwMode="auto">
          <a:xfrm>
            <a:off x="450856" y="469147"/>
            <a:ext cx="2842022" cy="715566"/>
            <a:chOff x="5282799" y="2848621"/>
            <a:chExt cx="3788756" cy="955148"/>
          </a:xfrm>
        </p:grpSpPr>
        <p:pic>
          <p:nvPicPr>
            <p:cNvPr id="8198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799" y="2848621"/>
              <a:ext cx="3788756" cy="95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9" name="文本框 13"/>
            <p:cNvSpPr txBox="1">
              <a:spLocks noChangeArrowheads="1"/>
            </p:cNvSpPr>
            <p:nvPr/>
          </p:nvSpPr>
          <p:spPr bwMode="auto">
            <a:xfrm>
              <a:off x="5604325" y="2852035"/>
              <a:ext cx="2192838" cy="61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Luật</a:t>
              </a:r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thơ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7A266654-FE4B-4764-BC85-7073BE5275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08520" y="3651870"/>
            <a:ext cx="3456384" cy="1491630"/>
          </a:xfrm>
          <a:prstGeom prst="rect">
            <a:avLst/>
          </a:prstGeom>
        </p:spPr>
      </p:pic>
      <p:pic>
        <p:nvPicPr>
          <p:cNvPr id="13" name="图片 5" descr="图片包含 植物&#10;&#10;已生成极高可信度的说明">
            <a:extLst>
              <a:ext uri="{FF2B5EF4-FFF2-40B4-BE49-F238E27FC236}">
                <a16:creationId xmlns:a16="http://schemas.microsoft.com/office/drawing/2014/main" id="{0BBCE8B6-1574-48C6-862C-A4581C7BD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7298" flipH="1">
            <a:off x="6099112" y="-167460"/>
            <a:ext cx="3330572" cy="2201660"/>
          </a:xfrm>
          <a:prstGeom prst="rect">
            <a:avLst/>
          </a:prstGeom>
        </p:spPr>
      </p:pic>
      <p:pic>
        <p:nvPicPr>
          <p:cNvPr id="14" name="Picture 2" descr="C:\Users\Thinkpad\Desktop\PNG\1_0004_图层-10.png">
            <a:extLst>
              <a:ext uri="{FF2B5EF4-FFF2-40B4-BE49-F238E27FC236}">
                <a16:creationId xmlns:a16="http://schemas.microsoft.com/office/drawing/2014/main" id="{F4A32BA0-BE39-4CE4-9995-CBD3352B3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r="5288" b="6991"/>
          <a:stretch/>
        </p:blipFill>
        <p:spPr bwMode="auto">
          <a:xfrm>
            <a:off x="3625650" y="702537"/>
            <a:ext cx="2225474" cy="20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E81254-E98B-4EB6-9828-E70557071F48}"/>
              </a:ext>
            </a:extLst>
          </p:cNvPr>
          <p:cNvSpPr txBox="1"/>
          <p:nvPr/>
        </p:nvSpPr>
        <p:spPr>
          <a:xfrm>
            <a:off x="3944375" y="1352550"/>
            <a:ext cx="1540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Luật</a:t>
            </a:r>
            <a:r>
              <a:rPr lang="en-US" altLang="zh-CN" sz="2800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trắc</a:t>
            </a:r>
            <a:endParaRPr lang="en-US" altLang="zh-CN" sz="28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22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60"/>
          <p:cNvSpPr txBox="1">
            <a:spLocks noChangeArrowheads="1"/>
          </p:cNvSpPr>
          <p:nvPr/>
        </p:nvSpPr>
        <p:spPr bwMode="auto">
          <a:xfrm>
            <a:off x="3657600" y="2952750"/>
            <a:ext cx="3192902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~ </a:t>
            </a:r>
            <a:r>
              <a:rPr lang="en-US" altLang="zh-CN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Tông</a:t>
            </a:r>
            <a:r>
              <a:rPr lang="en-US" altLang="zh-CN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~</a:t>
            </a:r>
            <a:endParaRPr lang="zh-CN" altLang="en-US" sz="24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160"/>
          <p:cNvSpPr txBox="1">
            <a:spLocks noChangeArrowheads="1"/>
          </p:cNvSpPr>
          <p:nvPr/>
        </p:nvSpPr>
        <p:spPr bwMode="auto">
          <a:xfrm>
            <a:off x="1295400" y="1327505"/>
            <a:ext cx="6781800" cy="584775"/>
          </a:xfrm>
          <a:prstGeom prst="rect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THIÊN TRƯỜNG VÃN VỌNG</a:t>
            </a:r>
            <a:endParaRPr lang="zh-CN" altLang="en-US" sz="32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08520" y="2512370"/>
            <a:ext cx="4104456" cy="26311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7" y="2169319"/>
            <a:ext cx="3120894" cy="30050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/>
        </p:blipFill>
        <p:spPr>
          <a:xfrm flipV="1">
            <a:off x="7849" y="0"/>
            <a:ext cx="3247798" cy="150591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00100" y="1862572"/>
            <a:ext cx="7772400" cy="11025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NGẮM CẢNH THIÊN TRƯỜNG TRONG </a:t>
            </a:r>
            <a:b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 CHIỀU TÀ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">
            <a:extLst>
              <a:ext uri="{FF2B5EF4-FFF2-40B4-BE49-F238E27FC236}">
                <a16:creationId xmlns:a16="http://schemas.microsoft.com/office/drawing/2014/main" id="{AA35FC52-2CE9-4845-96B6-91B7A923F917}"/>
              </a:ext>
            </a:extLst>
          </p:cNvPr>
          <p:cNvSpPr/>
          <p:nvPr/>
        </p:nvSpPr>
        <p:spPr>
          <a:xfrm>
            <a:off x="323528" y="349662"/>
            <a:ext cx="1171162" cy="117058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/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659EB3B8-EA45-4637-812D-7104E811124B}"/>
              </a:ext>
            </a:extLst>
          </p:cNvPr>
          <p:cNvSpPr txBox="1"/>
          <p:nvPr/>
        </p:nvSpPr>
        <p:spPr>
          <a:xfrm>
            <a:off x="444884" y="675928"/>
            <a:ext cx="92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Vần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3" descr="花">
            <a:extLst>
              <a:ext uri="{FF2B5EF4-FFF2-40B4-BE49-F238E27FC236}">
                <a16:creationId xmlns:a16="http://schemas.microsoft.com/office/drawing/2014/main" id="{231F448E-B74E-43FB-8E75-3385013DB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69" y="1159773"/>
            <a:ext cx="580549" cy="5210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406F64-B55B-4C4A-819C-B87EA1D9DC09}"/>
              </a:ext>
            </a:extLst>
          </p:cNvPr>
          <p:cNvSpPr/>
          <p:nvPr/>
        </p:nvSpPr>
        <p:spPr>
          <a:xfrm>
            <a:off x="1788962" y="559811"/>
            <a:ext cx="4913590" cy="22419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2" descr="图片包含 户外, 霉菌&#10;&#10;已生成高可信度的说明">
            <a:extLst>
              <a:ext uri="{FF2B5EF4-FFF2-40B4-BE49-F238E27FC236}">
                <a16:creationId xmlns:a16="http://schemas.microsoft.com/office/drawing/2014/main" id="{B4CD8BB9-6C8C-4446-9107-BC5D20D33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3810">
            <a:off x="936361" y="2129056"/>
            <a:ext cx="1705202" cy="17911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811873-D887-4B3F-8FF1-04697FB04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79" y="2138421"/>
            <a:ext cx="3120894" cy="3005079"/>
          </a:xfrm>
          <a:prstGeom prst="rect">
            <a:avLst/>
          </a:prstGeom>
        </p:spPr>
      </p:pic>
      <p:pic>
        <p:nvPicPr>
          <p:cNvPr id="13" name="图片 5" descr="图片包含 植物&#10;&#10;已生成极高可信度的说明">
            <a:extLst>
              <a:ext uri="{FF2B5EF4-FFF2-40B4-BE49-F238E27FC236}">
                <a16:creationId xmlns:a16="http://schemas.microsoft.com/office/drawing/2014/main" id="{48D7FA44-08F8-4089-9981-919C714B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7298" flipH="1">
            <a:off x="6365356" y="-446621"/>
            <a:ext cx="3330572" cy="2201660"/>
          </a:xfrm>
          <a:prstGeom prst="rect">
            <a:avLst/>
          </a:prstGeom>
        </p:spPr>
      </p:pic>
      <p:grpSp>
        <p:nvGrpSpPr>
          <p:cNvPr id="14" name="组合 9">
            <a:extLst>
              <a:ext uri="{FF2B5EF4-FFF2-40B4-BE49-F238E27FC236}">
                <a16:creationId xmlns:a16="http://schemas.microsoft.com/office/drawing/2014/main" id="{C05EF05E-1B92-4C63-B8A0-E2D0EEC6A4D5}"/>
              </a:ext>
            </a:extLst>
          </p:cNvPr>
          <p:cNvGrpSpPr/>
          <p:nvPr/>
        </p:nvGrpSpPr>
        <p:grpSpPr>
          <a:xfrm>
            <a:off x="1788962" y="3515222"/>
            <a:ext cx="4824536" cy="1552145"/>
            <a:chOff x="1490189" y="1123015"/>
            <a:chExt cx="2412068" cy="1297246"/>
          </a:xfrm>
        </p:grpSpPr>
        <p:pic>
          <p:nvPicPr>
            <p:cNvPr id="15" name="Picture 2" descr="D:\png\0101000028865661_0003_图层-3.png">
              <a:extLst>
                <a:ext uri="{FF2B5EF4-FFF2-40B4-BE49-F238E27FC236}">
                  <a16:creationId xmlns:a16="http://schemas.microsoft.com/office/drawing/2014/main" id="{685DA22C-4421-4562-9EFC-77668FCFE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0189" y="1123015"/>
              <a:ext cx="2412068" cy="1297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FFEB4C-7E09-4BCE-A365-F8151B7CAD6E}"/>
                </a:ext>
              </a:extLst>
            </p:cNvPr>
            <p:cNvSpPr txBox="1"/>
            <p:nvPr/>
          </p:nvSpPr>
          <p:spPr>
            <a:xfrm>
              <a:off x="2120000" y="1417770"/>
              <a:ext cx="1130519" cy="977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1- 2- 4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sz="14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17" name="Picture 2" descr="D:\png\0101000028865661_0007_图层-2-副本-7.png">
            <a:extLst>
              <a:ext uri="{FF2B5EF4-FFF2-40B4-BE49-F238E27FC236}">
                <a16:creationId xmlns:a16="http://schemas.microsoft.com/office/drawing/2014/main" id="{8DBF024E-8348-452C-ABD0-A12A39CA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911925" y="2995316"/>
            <a:ext cx="783481" cy="39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45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bldLvl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">
            <a:extLst>
              <a:ext uri="{FF2B5EF4-FFF2-40B4-BE49-F238E27FC236}">
                <a16:creationId xmlns:a16="http://schemas.microsoft.com/office/drawing/2014/main" id="{1A09A89D-59AA-4097-83A6-3015DB748909}"/>
              </a:ext>
            </a:extLst>
          </p:cNvPr>
          <p:cNvSpPr/>
          <p:nvPr/>
        </p:nvSpPr>
        <p:spPr>
          <a:xfrm>
            <a:off x="1090819" y="817987"/>
            <a:ext cx="1171162" cy="117058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/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0614945D-E0C8-47E8-B4FF-001D6BB84913}"/>
              </a:ext>
            </a:extLst>
          </p:cNvPr>
          <p:cNvSpPr txBox="1"/>
          <p:nvPr/>
        </p:nvSpPr>
        <p:spPr>
          <a:xfrm>
            <a:off x="1143000" y="1141667"/>
            <a:ext cx="92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Đối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3" descr="花">
            <a:extLst>
              <a:ext uri="{FF2B5EF4-FFF2-40B4-BE49-F238E27FC236}">
                <a16:creationId xmlns:a16="http://schemas.microsoft.com/office/drawing/2014/main" id="{DAC9AED5-5DC7-4290-BCDA-FA3931A9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69" y="1159773"/>
            <a:ext cx="580549" cy="521018"/>
          </a:xfrm>
          <a:prstGeom prst="rect">
            <a:avLst/>
          </a:prstGeom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4CB51F32-CA4C-47A6-A7E4-157715123999}"/>
              </a:ext>
            </a:extLst>
          </p:cNvPr>
          <p:cNvSpPr txBox="1"/>
          <p:nvPr/>
        </p:nvSpPr>
        <p:spPr>
          <a:xfrm>
            <a:off x="2808781" y="1014824"/>
            <a:ext cx="4175209" cy="1551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Thôn </a:t>
            </a:r>
            <a:r>
              <a:rPr lang="vi-VN" altLang="zh-CN" sz="2400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thôn </a:t>
            </a:r>
            <a:r>
              <a:rPr lang="vi-VN" altLang="zh-CN" sz="2400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tiền</a:t>
            </a: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đạm tự yên</a:t>
            </a:r>
          </a:p>
          <a:p>
            <a:pPr>
              <a:lnSpc>
                <a:spcPct val="150000"/>
              </a:lnSpc>
            </a:pP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Bán </a:t>
            </a:r>
            <a:r>
              <a:rPr lang="vi-VN" altLang="zh-CN" sz="2400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vô</a:t>
            </a: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bán </a:t>
            </a:r>
            <a:r>
              <a:rPr lang="vi-VN" altLang="zh-CN" sz="2400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hữu</a:t>
            </a: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tịch dương biên</a:t>
            </a:r>
          </a:p>
          <a:p>
            <a:pPr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endParaRPr lang="en-US" altLang="zh-CN" sz="2400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03F0741E-5190-4007-A5D1-8C49675EC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52400" y="2777990"/>
            <a:ext cx="4104456" cy="263113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3707E29C-FDC6-4375-83CF-86EDEAD83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14851"/>
            <a:ext cx="3120894" cy="3005079"/>
          </a:xfrm>
          <a:prstGeom prst="rect">
            <a:avLst/>
          </a:prstGeom>
        </p:spPr>
      </p:pic>
      <p:sp>
        <p:nvSpPr>
          <p:cNvPr id="21" name="Freeform 10">
            <a:extLst>
              <a:ext uri="{FF2B5EF4-FFF2-40B4-BE49-F238E27FC236}">
                <a16:creationId xmlns:a16="http://schemas.microsoft.com/office/drawing/2014/main" id="{46B2017A-9478-4D5E-B3FD-BC20B6B64E69}"/>
              </a:ext>
            </a:extLst>
          </p:cNvPr>
          <p:cNvSpPr>
            <a:spLocks/>
          </p:cNvSpPr>
          <p:nvPr/>
        </p:nvSpPr>
        <p:spPr bwMode="auto">
          <a:xfrm>
            <a:off x="1143000" y="2566018"/>
            <a:ext cx="7723945" cy="800983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noFill/>
          <a:ln w="10" cap="flat" cmpd="sng">
            <a:solidFill>
              <a:srgbClr val="74A257"/>
            </a:solidFill>
            <a:round/>
            <a:headEnd/>
            <a:tailEnd/>
          </a:ln>
        </p:spPr>
        <p:txBody>
          <a:bodyPr lIns="51410" tIns="25705" rIns="51410" bIns="25705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05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05">
            <a:extLst>
              <a:ext uri="{FF2B5EF4-FFF2-40B4-BE49-F238E27FC236}">
                <a16:creationId xmlns:a16="http://schemas.microsoft.com/office/drawing/2014/main" id="{430F7702-64DD-4436-85CC-BCB8F9B0F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704229"/>
            <a:ext cx="7723946" cy="42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0" tIns="25705" rIns="51410" bIns="25705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Tiểu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trái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tiền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– “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”, “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vô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hữu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6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bldLvl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895350"/>
            <a:ext cx="7696200" cy="762000"/>
          </a:xfrm>
        </p:spPr>
        <p:txBody>
          <a:bodyPr>
            <a:noAutofit/>
          </a:bodyPr>
          <a:lstStyle/>
          <a:p>
            <a:pPr algn="l"/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(do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1-2-4: 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”-“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”-“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1800" kern="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- 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- 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endParaRPr lang="en-US" sz="1800" kern="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48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4">
            <a:extLst>
              <a:ext uri="{FF2B5EF4-FFF2-40B4-BE49-F238E27FC236}">
                <a16:creationId xmlns:a16="http://schemas.microsoft.com/office/drawing/2014/main" id="{2BC1066E-39A1-4D2A-ABC1-C2D8E8800F8F}"/>
              </a:ext>
            </a:extLst>
          </p:cNvPr>
          <p:cNvSpPr txBox="1"/>
          <p:nvPr/>
        </p:nvSpPr>
        <p:spPr>
          <a:xfrm>
            <a:off x="1905000" y="3335962"/>
            <a:ext cx="565902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Thôn </a:t>
            </a:r>
            <a:r>
              <a:rPr lang="vi-VN" altLang="zh-CN" sz="2000" b="1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thôn </a:t>
            </a:r>
            <a:r>
              <a:rPr lang="vi-VN" altLang="zh-CN" sz="2000" b="1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tiền</a:t>
            </a: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đạm tự yên</a:t>
            </a:r>
          </a:p>
          <a:p>
            <a:pPr>
              <a:lnSpc>
                <a:spcPct val="150000"/>
              </a:lnSpc>
            </a:pP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Bán </a:t>
            </a:r>
            <a:r>
              <a:rPr lang="vi-VN" altLang="zh-CN" sz="2000" b="1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vô</a:t>
            </a: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bán </a:t>
            </a:r>
            <a:r>
              <a:rPr lang="vi-VN" altLang="zh-CN" sz="2000" b="1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hữu</a:t>
            </a: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tịch dương biên</a:t>
            </a:r>
            <a:endParaRPr lang="en-US" altLang="zh-CN" sz="20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 xóm sau thôn tựa khói lồng,</a:t>
            </a:r>
          </a:p>
          <a:p>
            <a:pPr>
              <a:lnSpc>
                <a:spcPct val="150000"/>
              </a:lnSpc>
            </a:pP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Bóng chiều man mác có dường không.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vi-VN" altLang="zh-CN" sz="20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endParaRPr lang="en-US" altLang="zh-CN" sz="2000" b="1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2C7A76-1AAA-4DE5-AE0F-86A5A3A62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09" y="1320469"/>
            <a:ext cx="3435066" cy="2070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A32041-DFDA-4A13-9BCA-8D39E70B4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541" y="1344395"/>
            <a:ext cx="3598501" cy="2076634"/>
          </a:xfrm>
          <a:prstGeom prst="rect">
            <a:avLst/>
          </a:prstGeom>
        </p:spPr>
      </p:pic>
      <p:pic>
        <p:nvPicPr>
          <p:cNvPr id="12" name="图片 28">
            <a:extLst>
              <a:ext uri="{FF2B5EF4-FFF2-40B4-BE49-F238E27FC236}">
                <a16:creationId xmlns:a16="http://schemas.microsoft.com/office/drawing/2014/main" id="{9DF9D5B6-C690-4C86-856E-C004528E7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7" y="2643758"/>
            <a:ext cx="3120894" cy="2530640"/>
          </a:xfrm>
          <a:prstGeom prst="rect">
            <a:avLst/>
          </a:prstGeom>
        </p:spPr>
      </p:pic>
      <p:sp>
        <p:nvSpPr>
          <p:cNvPr id="18" name="文本框 119">
            <a:extLst>
              <a:ext uri="{FF2B5EF4-FFF2-40B4-BE49-F238E27FC236}">
                <a16:creationId xmlns:a16="http://schemas.microsoft.com/office/drawing/2014/main" id="{4C7FC40A-320D-481B-80AF-CCD603F26D1C}"/>
              </a:ext>
            </a:extLst>
          </p:cNvPr>
          <p:cNvSpPr txBox="1"/>
          <p:nvPr/>
        </p:nvSpPr>
        <p:spPr>
          <a:xfrm>
            <a:off x="619443" y="57150"/>
            <a:ext cx="7848599" cy="135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800"/>
              </a:spcAft>
              <a:buAutoNum type="alphaLcPeriod"/>
            </a:pP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800"/>
              </a:spcAft>
            </a:pP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5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68BE060-63CB-F201-48A7-6C7BAD493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33492"/>
            <a:ext cx="6032197" cy="94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(SGK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 8 KNTT,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43-44)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75DFA9-57C7-CBC6-C4C8-81B3AD3A1A6B}"/>
              </a:ext>
            </a:extLst>
          </p:cNvPr>
          <p:cNvSpPr/>
          <p:nvPr/>
        </p:nvSpPr>
        <p:spPr>
          <a:xfrm>
            <a:off x="0" y="0"/>
            <a:ext cx="2514600" cy="128240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oàn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16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16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A629B2-99D8-A7C0-8CAC-5E0753AED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488056"/>
              </p:ext>
            </p:extLst>
          </p:nvPr>
        </p:nvGraphicFramePr>
        <p:xfrm>
          <a:off x="647700" y="1408668"/>
          <a:ext cx="7848600" cy="3601340"/>
        </p:xfrm>
        <a:graphic>
          <a:graphicData uri="http://schemas.openxmlformats.org/drawingml/2006/table">
            <a:tbl>
              <a:tblPr firstRow="1" firstCol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4294641852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842723448"/>
                    </a:ext>
                  </a:extLst>
                </a:gridCol>
              </a:tblGrid>
              <a:tr h="2092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916159"/>
                  </a:ext>
                </a:extLst>
              </a:tr>
              <a:tr h="1260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103251"/>
                  </a:ext>
                </a:extLst>
              </a:tr>
              <a:tr h="10068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 tranh cuộc sống ở hai câu cuối thể hiện qua những hình ảnh nào? Nhận xét về bức tranh đó?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730440"/>
                  </a:ext>
                </a:extLst>
              </a:tr>
              <a:tr h="10068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 gian miêu tả cảnh vật và con người được thể hiện theo những trình tự nào trong toàn bài thơ?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87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53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4">
            <a:extLst>
              <a:ext uri="{FF2B5EF4-FFF2-40B4-BE49-F238E27FC236}">
                <a16:creationId xmlns:a16="http://schemas.microsoft.com/office/drawing/2014/main" id="{4CB51F32-CA4C-47A6-A7E4-157715123999}"/>
              </a:ext>
            </a:extLst>
          </p:cNvPr>
          <p:cNvSpPr txBox="1"/>
          <p:nvPr/>
        </p:nvSpPr>
        <p:spPr>
          <a:xfrm>
            <a:off x="2546689" y="58489"/>
            <a:ext cx="4175209" cy="10416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Thôn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thôn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tiền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đạm tự yên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Bán vô bán hữu tịch dương biên</a:t>
            </a:r>
          </a:p>
        </p:txBody>
      </p:sp>
      <p:sp>
        <p:nvSpPr>
          <p:cNvPr id="23" name="TextBox 105">
            <a:extLst>
              <a:ext uri="{FF2B5EF4-FFF2-40B4-BE49-F238E27FC236}">
                <a16:creationId xmlns:a16="http://schemas.microsoft.com/office/drawing/2014/main" id="{430F7702-64DD-4436-85CC-BCB8F9B0F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52550"/>
            <a:ext cx="5683866" cy="31064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1410" tIns="25705" rIns="51410" bIns="25705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man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SG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SG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SG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SG" sz="24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F1EA50-EC77-EE68-205C-78D0D55BA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642" y="3044325"/>
            <a:ext cx="2900362" cy="2028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4FE87-35A2-7ACC-9145-1BBAFCC0F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642" y="1200150"/>
            <a:ext cx="2900362" cy="187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4">
            <a:extLst>
              <a:ext uri="{FF2B5EF4-FFF2-40B4-BE49-F238E27FC236}">
                <a16:creationId xmlns:a16="http://schemas.microsoft.com/office/drawing/2014/main" id="{4CB51F32-CA4C-47A6-A7E4-157715123999}"/>
              </a:ext>
            </a:extLst>
          </p:cNvPr>
          <p:cNvSpPr txBox="1"/>
          <p:nvPr/>
        </p:nvSpPr>
        <p:spPr>
          <a:xfrm>
            <a:off x="2484395" y="57150"/>
            <a:ext cx="4175209" cy="10416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Thôn hậu thôn tiền đạm tự yên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Bán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vô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bán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hữu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tịch dương biên</a:t>
            </a:r>
          </a:p>
        </p:txBody>
      </p:sp>
      <p:sp>
        <p:nvSpPr>
          <p:cNvPr id="23" name="TextBox 105">
            <a:extLst>
              <a:ext uri="{FF2B5EF4-FFF2-40B4-BE49-F238E27FC236}">
                <a16:creationId xmlns:a16="http://schemas.microsoft.com/office/drawing/2014/main" id="{430F7702-64DD-4436-85CC-BCB8F9B0F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0" y="1276350"/>
            <a:ext cx="6324600" cy="36042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1410" tIns="25705" rIns="51410" bIns="25705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SG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SG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SG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SG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SG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lảng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muộn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0850D8-8C3C-D306-07CB-FBC4AE90C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00150"/>
            <a:ext cx="2629439" cy="198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B84CFA-CCD0-D193-FFAA-725AF8545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886" y="3285234"/>
            <a:ext cx="2629439" cy="185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4">
            <a:extLst>
              <a:ext uri="{FF2B5EF4-FFF2-40B4-BE49-F238E27FC236}">
                <a16:creationId xmlns:a16="http://schemas.microsoft.com/office/drawing/2014/main" id="{0E5EED0C-4D74-4A15-B581-B25D645D221E}"/>
              </a:ext>
            </a:extLst>
          </p:cNvPr>
          <p:cNvSpPr txBox="1"/>
          <p:nvPr/>
        </p:nvSpPr>
        <p:spPr>
          <a:xfrm>
            <a:off x="152400" y="2952750"/>
            <a:ext cx="6172200" cy="239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vi-VN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Mục đồng </a:t>
            </a:r>
            <a:r>
              <a:rPr lang="vi-VN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địch lý </a:t>
            </a:r>
            <a:r>
              <a:rPr lang="vi-VN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ngưu</a:t>
            </a:r>
            <a:r>
              <a:rPr lang="vi-VN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quy tận</a:t>
            </a:r>
          </a:p>
          <a:p>
            <a:pPr lvl="4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vi-VN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Bạch lộ </a:t>
            </a:r>
            <a:r>
              <a:rPr lang="vi-VN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song song phi hạ điền</a:t>
            </a:r>
            <a:endParaRPr lang="en-US" altLang="zh-CN" sz="2400" b="1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lvl="4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Mục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sáo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vẳng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trâu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hết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</a:t>
            </a:r>
          </a:p>
          <a:p>
            <a:pPr lvl="4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Cò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trắng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đôi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liệng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xuống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.)</a:t>
            </a:r>
            <a:endParaRPr lang="vi-VN" altLang="zh-CN" sz="2400" b="1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endParaRPr lang="en-US" altLang="zh-CN" sz="2400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52319A-EBC4-46F5-A9A3-CE8B89CE3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436" y="760299"/>
            <a:ext cx="3671227" cy="20994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849C16-E236-476E-8EA7-76D50F891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050" y="760300"/>
            <a:ext cx="3598501" cy="2099482"/>
          </a:xfrm>
          <a:prstGeom prst="rect">
            <a:avLst/>
          </a:prstGeom>
        </p:spPr>
      </p:pic>
      <p:pic>
        <p:nvPicPr>
          <p:cNvPr id="24" name="图片 28">
            <a:extLst>
              <a:ext uri="{FF2B5EF4-FFF2-40B4-BE49-F238E27FC236}">
                <a16:creationId xmlns:a16="http://schemas.microsoft.com/office/drawing/2014/main" id="{B742F0F5-2B14-4033-B0DF-4254F18D1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63" y="2800350"/>
            <a:ext cx="2927778" cy="2374048"/>
          </a:xfrm>
          <a:prstGeom prst="rect">
            <a:avLst/>
          </a:prstGeom>
        </p:spPr>
      </p:pic>
      <p:cxnSp>
        <p:nvCxnSpPr>
          <p:cNvPr id="25" name="直接连接符 2">
            <a:extLst>
              <a:ext uri="{FF2B5EF4-FFF2-40B4-BE49-F238E27FC236}">
                <a16:creationId xmlns:a16="http://schemas.microsoft.com/office/drawing/2014/main" id="{DE68C0F8-4BAD-472E-A385-C9675EA91DEB}"/>
              </a:ext>
            </a:extLst>
          </p:cNvPr>
          <p:cNvCxnSpPr>
            <a:cxnSpLocks/>
          </p:cNvCxnSpPr>
          <p:nvPr/>
        </p:nvCxnSpPr>
        <p:spPr>
          <a:xfrm>
            <a:off x="1354455" y="498158"/>
            <a:ext cx="4049554" cy="0"/>
          </a:xfrm>
          <a:prstGeom prst="line">
            <a:avLst/>
          </a:prstGeom>
          <a:ln w="19050">
            <a:solidFill>
              <a:srgbClr val="33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6">
            <a:extLst>
              <a:ext uri="{FF2B5EF4-FFF2-40B4-BE49-F238E27FC236}">
                <a16:creationId xmlns:a16="http://schemas.microsoft.com/office/drawing/2014/main" id="{A542E1C6-CAB2-40C7-A779-AF888BB92942}"/>
              </a:ext>
            </a:extLst>
          </p:cNvPr>
          <p:cNvSpPr txBox="1"/>
          <p:nvPr/>
        </p:nvSpPr>
        <p:spPr>
          <a:xfrm>
            <a:off x="1259632" y="52847"/>
            <a:ext cx="7350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*</a:t>
            </a:r>
            <a:r>
              <a:rPr lang="vi-VN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Cảnh chiều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ngoài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cánh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)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4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AB8D3-DD82-4410-AFB2-CC7ECD4FA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37" y="-548739"/>
            <a:ext cx="4396175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D3E03320-3A3F-4604-A92C-34212F8C59A2}"/>
              </a:ext>
            </a:extLst>
          </p:cNvPr>
          <p:cNvSpPr txBox="1"/>
          <p:nvPr/>
        </p:nvSpPr>
        <p:spPr>
          <a:xfrm>
            <a:off x="405493" y="1853456"/>
            <a:ext cx="8079431" cy="233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-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Hình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ảnh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tiêu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biểu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đặc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trưng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đồng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quê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địch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ngưu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song”(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id="{D309A937-DA9D-4003-8613-5CEDEBFFC245}"/>
              </a:ext>
            </a:extLst>
          </p:cNvPr>
          <p:cNvSpPr txBox="1"/>
          <p:nvPr/>
        </p:nvSpPr>
        <p:spPr>
          <a:xfrm>
            <a:off x="575556" y="4284099"/>
            <a:ext cx="799288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     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Bức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tranh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âm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thanh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sắc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gợi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lên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cảnh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quê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</a:p>
          <a:p>
            <a:pPr algn="ctr"/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thanh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bình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đầy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sức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sống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9" name="图片 13" descr="图片包含 白色, 室内, 餐桌, 鲜花&#10;&#10;已生成极高可信度的说明">
            <a:extLst>
              <a:ext uri="{FF2B5EF4-FFF2-40B4-BE49-F238E27FC236}">
                <a16:creationId xmlns:a16="http://schemas.microsoft.com/office/drawing/2014/main" id="{B48C7A5B-D35F-4F7D-BB47-DD81F991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7100">
            <a:off x="7276056" y="2558931"/>
            <a:ext cx="2511483" cy="1529067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FDE08792-70E1-43EF-BDB7-7542F3AA5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/>
        </p:blipFill>
        <p:spPr>
          <a:xfrm flipV="1">
            <a:off x="1" y="-27062"/>
            <a:ext cx="2666999" cy="150591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1C1137F-D188-434A-BF87-98BF193CA42A}"/>
              </a:ext>
            </a:extLst>
          </p:cNvPr>
          <p:cNvSpPr/>
          <p:nvPr/>
        </p:nvSpPr>
        <p:spPr>
          <a:xfrm>
            <a:off x="-26555" y="4591585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8F49A-135B-1A5F-C7D6-6C462F07C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14410"/>
            <a:ext cx="3276600" cy="1539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648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91160-C916-0FAA-6DA5-18298AF57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33350"/>
            <a:ext cx="9067800" cy="2286000"/>
          </a:xfrm>
          <a:solidFill>
            <a:schemeClr val="bg2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marR="0"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liệng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ả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6F2A8-1FFB-9EC6-C4D0-8236834AA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943" y="2565640"/>
            <a:ext cx="3804249" cy="2554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697C3-BF02-CB0B-47DE-11A8A2963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2565641"/>
            <a:ext cx="4114800" cy="255413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E696253-6D8D-1ED5-00E1-A4157D29641F}"/>
              </a:ext>
            </a:extLst>
          </p:cNvPr>
          <p:cNvSpPr/>
          <p:nvPr/>
        </p:nvSpPr>
        <p:spPr>
          <a:xfrm>
            <a:off x="4267200" y="3486150"/>
            <a:ext cx="988443" cy="53340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5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8150"/>
            <a:ext cx="7772400" cy="1102519"/>
          </a:xfrm>
        </p:spPr>
        <p:txBody>
          <a:bodyPr>
            <a:normAutofit fontScale="90000"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b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77CA7BB6-1FDB-4A20-8656-A9D214A44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80528" y="2512370"/>
            <a:ext cx="4104456" cy="263113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C52A4745-A8CE-4733-9B5F-990EE0071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04" y="2256314"/>
            <a:ext cx="3120894" cy="3005079"/>
          </a:xfrm>
          <a:prstGeom prst="rect">
            <a:avLst/>
          </a:prstGeom>
        </p:spPr>
      </p:pic>
      <p:pic>
        <p:nvPicPr>
          <p:cNvPr id="12" name="图片 17" descr="图片包含 户外, 霉菌&#10;&#10;已生成高可信度的说明">
            <a:extLst>
              <a:ext uri="{FF2B5EF4-FFF2-40B4-BE49-F238E27FC236}">
                <a16:creationId xmlns:a16="http://schemas.microsoft.com/office/drawing/2014/main" id="{28F137CA-30DD-4A1F-ABE9-CF47CE1FD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15426"/>
            <a:ext cx="1938937" cy="2036698"/>
          </a:xfrm>
          <a:prstGeom prst="rect">
            <a:avLst/>
          </a:prstGeom>
        </p:spPr>
      </p:pic>
      <p:grpSp>
        <p:nvGrpSpPr>
          <p:cNvPr id="14" name="组合 6">
            <a:extLst>
              <a:ext uri="{FF2B5EF4-FFF2-40B4-BE49-F238E27FC236}">
                <a16:creationId xmlns:a16="http://schemas.microsoft.com/office/drawing/2014/main" id="{2B8F9FB2-BD1D-422B-8D50-931F8A183E5A}"/>
              </a:ext>
            </a:extLst>
          </p:cNvPr>
          <p:cNvGrpSpPr/>
          <p:nvPr/>
        </p:nvGrpSpPr>
        <p:grpSpPr>
          <a:xfrm>
            <a:off x="381000" y="979680"/>
            <a:ext cx="8573845" cy="2092262"/>
            <a:chOff x="5665699" y="2517760"/>
            <a:chExt cx="3196860" cy="1068225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0EAFFEA-1DD5-4ABA-A651-BE622F833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699" y="2517760"/>
              <a:ext cx="3196860" cy="1068225"/>
            </a:xfrm>
            <a:custGeom>
              <a:avLst/>
              <a:gdLst>
                <a:gd name="T0" fmla="*/ 97 w 8676"/>
                <a:gd name="T1" fmla="*/ 0 h 884"/>
                <a:gd name="T2" fmla="*/ 8475 w 8676"/>
                <a:gd name="T3" fmla="*/ 0 h 884"/>
                <a:gd name="T4" fmla="*/ 8676 w 8676"/>
                <a:gd name="T5" fmla="*/ 202 h 884"/>
                <a:gd name="T6" fmla="*/ 8676 w 8676"/>
                <a:gd name="T7" fmla="*/ 788 h 884"/>
                <a:gd name="T8" fmla="*/ 8579 w 8676"/>
                <a:gd name="T9" fmla="*/ 884 h 884"/>
                <a:gd name="T10" fmla="*/ 97 w 8676"/>
                <a:gd name="T11" fmla="*/ 884 h 884"/>
                <a:gd name="T12" fmla="*/ 0 w 8676"/>
                <a:gd name="T13" fmla="*/ 788 h 884"/>
                <a:gd name="T14" fmla="*/ 0 w 8676"/>
                <a:gd name="T15" fmla="*/ 96 h 884"/>
                <a:gd name="T16" fmla="*/ 97 w 8676"/>
                <a:gd name="T17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76" h="884">
                  <a:moveTo>
                    <a:pt x="97" y="0"/>
                  </a:moveTo>
                  <a:lnTo>
                    <a:pt x="8475" y="0"/>
                  </a:lnTo>
                  <a:lnTo>
                    <a:pt x="8676" y="202"/>
                  </a:lnTo>
                  <a:lnTo>
                    <a:pt x="8676" y="788"/>
                  </a:lnTo>
                  <a:cubicBezTo>
                    <a:pt x="8676" y="841"/>
                    <a:pt x="8632" y="884"/>
                    <a:pt x="8579" y="884"/>
                  </a:cubicBezTo>
                  <a:lnTo>
                    <a:pt x="97" y="884"/>
                  </a:lnTo>
                  <a:cubicBezTo>
                    <a:pt x="44" y="884"/>
                    <a:pt x="0" y="841"/>
                    <a:pt x="0" y="788"/>
                  </a:cubicBezTo>
                  <a:lnTo>
                    <a:pt x="0" y="96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noFill/>
            <a:ln w="10" cap="flat" cmpd="sng">
              <a:solidFill>
                <a:srgbClr val="EF7C70"/>
              </a:solidFill>
              <a:round/>
              <a:headEnd/>
              <a:tailEnd/>
            </a:ln>
          </p:spPr>
          <p:txBody>
            <a:bodyPr lIns="51410" tIns="25705" rIns="51410" bIns="25705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5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108">
              <a:extLst>
                <a:ext uri="{FF2B5EF4-FFF2-40B4-BE49-F238E27FC236}">
                  <a16:creationId xmlns:a16="http://schemas.microsoft.com/office/drawing/2014/main" id="{9C3B67CA-A999-4B1F-AD80-78BCEC3F5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3168" y="2545110"/>
              <a:ext cx="2494406" cy="1021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10" tIns="25705" rIns="51410" bIns="25705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=&gt;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nhịp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êm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hòa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miêu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đậm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họa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buổi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tà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quê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đầy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ảo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cũng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gần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gũi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Qua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thấy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hài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hòa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SG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56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2C7A76-1AAA-4DE5-AE0F-86A5A3A62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551" y="0"/>
            <a:ext cx="3756635" cy="2403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32041-DFDA-4A13-9BCA-8D39E70B4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552" y="2403565"/>
            <a:ext cx="3756635" cy="27399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361950"/>
            <a:ext cx="5073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703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08D784-5AD9-4863-CBC5-B7D346CEB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0146"/>
              </p:ext>
            </p:extLst>
          </p:nvPr>
        </p:nvGraphicFramePr>
        <p:xfrm>
          <a:off x="1447800" y="1787841"/>
          <a:ext cx="6705600" cy="3262312"/>
        </p:xfrm>
        <a:graphic>
          <a:graphicData uri="http://schemas.openxmlformats.org/drawingml/2006/table">
            <a:tbl>
              <a:tblPr firstRow="1" firstCol="1" bandRow="1"/>
              <a:tblGrid>
                <a:gridCol w="6705600">
                  <a:extLst>
                    <a:ext uri="{9D8B030D-6E8A-4147-A177-3AD203B41FA5}">
                      <a16:colId xmlns:a16="http://schemas.microsoft.com/office/drawing/2014/main" val="3847534866"/>
                    </a:ext>
                  </a:extLst>
                </a:gridCol>
              </a:tblGrid>
              <a:tr h="3262312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	Chủ thể trữ tình của bài thơ còn là một vị Vua. Điều đó gợi cho em suy nghĩ gì vẻ đẹp tâm hồn của ông? </a:t>
                      </a:r>
                      <a:endParaRPr lang="en-US" sz="1400" b="1" i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97" marR="56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17991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234E58F3-416B-43E1-AED2-E6A992A17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38150"/>
            <a:ext cx="6096000" cy="94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(SGK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 8 KNTT,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43-44)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2FE38A-160E-7C91-789F-A745621ADE4B}"/>
              </a:ext>
            </a:extLst>
          </p:cNvPr>
          <p:cNvSpPr/>
          <p:nvPr/>
        </p:nvSpPr>
        <p:spPr>
          <a:xfrm>
            <a:off x="-16330" y="0"/>
            <a:ext cx="2454729" cy="128240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oàn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16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16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609643"/>
            <a:ext cx="4892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 trạng tác giả: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05451"/>
            <a:ext cx="5733310" cy="361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xao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xuyến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 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SG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SG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SG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SG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SG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SG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gần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gũi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chuộng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C7A76-1AAA-4DE5-AE0F-86A5A3A62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1014" y="0"/>
            <a:ext cx="3152986" cy="2403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32041-DFDA-4A13-9BCA-8D39E70B4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1014" y="2404644"/>
            <a:ext cx="3181741" cy="27399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93347"/>
            <a:ext cx="5073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6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5190366" y="1718629"/>
            <a:ext cx="966878" cy="23083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rtlCol="0">
            <a:spAutoFit/>
          </a:bodyPr>
          <a:lstStyle/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Nghệ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thuật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510707" y="1734076"/>
            <a:ext cx="966878" cy="23083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rtlCol="0">
            <a:spAutoFit/>
          </a:bodyPr>
          <a:lstStyle/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dung</a:t>
            </a:r>
          </a:p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5745" y="717084"/>
            <a:ext cx="5756298" cy="132876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7" y="2169319"/>
            <a:ext cx="3120894" cy="300507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08520" y="3291830"/>
            <a:ext cx="2888530" cy="1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C848A1-7857-0B16-F5C0-26B5DE895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03982"/>
              </p:ext>
            </p:extLst>
          </p:nvPr>
        </p:nvGraphicFramePr>
        <p:xfrm>
          <a:off x="2057400" y="1408785"/>
          <a:ext cx="5937250" cy="1658267"/>
        </p:xfrm>
        <a:graphic>
          <a:graphicData uri="http://schemas.openxmlformats.org/drawingml/2006/table">
            <a:tbl>
              <a:tblPr firstRow="1" firstCol="1" bandRow="1"/>
              <a:tblGrid>
                <a:gridCol w="2968625">
                  <a:extLst>
                    <a:ext uri="{9D8B030D-6E8A-4147-A177-3AD203B41FA5}">
                      <a16:colId xmlns:a16="http://schemas.microsoft.com/office/drawing/2014/main" val="7277176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525176338"/>
                    </a:ext>
                  </a:extLst>
                </a:gridCol>
              </a:tblGrid>
              <a:tr h="2737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 trị nội dung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 trị nghệ thuật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122134"/>
                  </a:ext>
                </a:extLst>
              </a:tr>
              <a:tr h="13792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……………………………………………………………………………………………. ………………………………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38696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B4EEC19-0CC8-959E-8304-F37EA6D0D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143" y="278336"/>
            <a:ext cx="6934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US" sz="20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kumimoji="0" lang="en-US" altLang="en-US" sz="2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C5A76-CAEE-7C3E-D523-E9FF58FB754E}"/>
              </a:ext>
            </a:extLst>
          </p:cNvPr>
          <p:cNvSpPr/>
          <p:nvPr/>
        </p:nvSpPr>
        <p:spPr>
          <a:xfrm>
            <a:off x="0" y="0"/>
            <a:ext cx="2514600" cy="128240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oàn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16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16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50450FA-69D0-D80B-1D4A-0CA058AD5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804589"/>
              </p:ext>
            </p:extLst>
          </p:nvPr>
        </p:nvGraphicFramePr>
        <p:xfrm>
          <a:off x="1371600" y="3494863"/>
          <a:ext cx="7543800" cy="1536065"/>
        </p:xfrm>
        <a:graphic>
          <a:graphicData uri="http://schemas.openxmlformats.org/drawingml/2006/table">
            <a:tbl>
              <a:tblPr firstRow="1" firstCol="1" bandRow="1"/>
              <a:tblGrid>
                <a:gridCol w="7543800">
                  <a:extLst>
                    <a:ext uri="{9D8B030D-6E8A-4147-A177-3AD203B41FA5}">
                      <a16:colId xmlns:a16="http://schemas.microsoft.com/office/drawing/2014/main" val="3912176156"/>
                    </a:ext>
                  </a:extLst>
                </a:gridCol>
              </a:tblGrid>
              <a:tr h="14698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922212"/>
                  </a:ext>
                </a:extLst>
              </a:tr>
            </a:tbl>
          </a:graphicData>
        </a:graphic>
      </p:graphicFrame>
      <p:sp>
        <p:nvSpPr>
          <p:cNvPr id="7" name="Arrow: Down 6">
            <a:extLst>
              <a:ext uri="{FF2B5EF4-FFF2-40B4-BE49-F238E27FC236}">
                <a16:creationId xmlns:a16="http://schemas.microsoft.com/office/drawing/2014/main" id="{962EBFD4-B16E-0D96-9D61-835A65BF091A}"/>
              </a:ext>
            </a:extLst>
          </p:cNvPr>
          <p:cNvSpPr/>
          <p:nvPr/>
        </p:nvSpPr>
        <p:spPr>
          <a:xfrm>
            <a:off x="4721225" y="3067052"/>
            <a:ext cx="609600" cy="381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CBFE4DA5-17A3-4173-8FB3-F3DB2A657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9645" flipH="1">
            <a:off x="6158051" y="1003847"/>
            <a:ext cx="3077012" cy="203404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9D0A495-E7A1-4D30-A6DD-19628118D3DB}"/>
              </a:ext>
            </a:extLst>
          </p:cNvPr>
          <p:cNvSpPr/>
          <p:nvPr/>
        </p:nvSpPr>
        <p:spPr>
          <a:xfrm>
            <a:off x="1" y="2562990"/>
            <a:ext cx="9144000" cy="26289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/>
          </a:p>
        </p:txBody>
      </p:sp>
      <p:grpSp>
        <p:nvGrpSpPr>
          <p:cNvPr id="17" name="组合 21">
            <a:extLst>
              <a:ext uri="{FF2B5EF4-FFF2-40B4-BE49-F238E27FC236}">
                <a16:creationId xmlns:a16="http://schemas.microsoft.com/office/drawing/2014/main" id="{CC2CF2B8-33BF-4EB8-ADC3-01072CA5888A}"/>
              </a:ext>
            </a:extLst>
          </p:cNvPr>
          <p:cNvGrpSpPr/>
          <p:nvPr/>
        </p:nvGrpSpPr>
        <p:grpSpPr>
          <a:xfrm>
            <a:off x="6268" y="1109375"/>
            <a:ext cx="1079492" cy="2520281"/>
            <a:chOff x="5090580" y="-13560"/>
            <a:chExt cx="1169678" cy="5966974"/>
          </a:xfrm>
        </p:grpSpPr>
        <p:pic>
          <p:nvPicPr>
            <p:cNvPr id="19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D9466FF9-28CC-4D18-BA99-3F67EB06D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5400000" flipV="1">
              <a:off x="2686032" y="2390988"/>
              <a:ext cx="5966974" cy="11578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D51966B2-C899-4080-A1C7-98CF4CF96500}"/>
                </a:ext>
              </a:extLst>
            </p:cNvPr>
            <p:cNvSpPr/>
            <p:nvPr/>
          </p:nvSpPr>
          <p:spPr>
            <a:xfrm>
              <a:off x="5091900" y="122219"/>
              <a:ext cx="1168358" cy="747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b="1" dirty="0">
                <a:solidFill>
                  <a:srgbClr val="F9E7C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A8555B3-CD0D-416D-9AC7-17DA14C311F9}"/>
              </a:ext>
            </a:extLst>
          </p:cNvPr>
          <p:cNvSpPr txBox="1"/>
          <p:nvPr/>
        </p:nvSpPr>
        <p:spPr>
          <a:xfrm>
            <a:off x="-42200" y="1478747"/>
            <a:ext cx="11913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dung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1BCDAF-88A8-4271-B30F-462ED095AA5E}"/>
              </a:ext>
            </a:extLst>
          </p:cNvPr>
          <p:cNvSpPr/>
          <p:nvPr/>
        </p:nvSpPr>
        <p:spPr>
          <a:xfrm>
            <a:off x="1619672" y="580123"/>
            <a:ext cx="4464496" cy="1058504"/>
          </a:xfrm>
          <a:prstGeom prst="roundRect">
            <a:avLst/>
          </a:prstGeom>
          <a:noFill/>
          <a:ln w="28575">
            <a:solidFill>
              <a:srgbClr val="7B07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图片包含 白色, 室内, 餐桌, 鲜花&#10;&#10;已生成极高可信度的说明">
            <a:extLst>
              <a:ext uri="{FF2B5EF4-FFF2-40B4-BE49-F238E27FC236}">
                <a16:creationId xmlns:a16="http://schemas.microsoft.com/office/drawing/2014/main" id="{1850F4D5-8F72-496F-AD8E-C7041AF26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5075">
            <a:off x="267185" y="137845"/>
            <a:ext cx="1637148" cy="1306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24F3D5-2F4E-4EA2-BA17-E009FBAA571C}"/>
              </a:ext>
            </a:extLst>
          </p:cNvPr>
          <p:cNvSpPr/>
          <p:nvPr/>
        </p:nvSpPr>
        <p:spPr>
          <a:xfrm>
            <a:off x="4536065" y="1962257"/>
            <a:ext cx="3976039" cy="1201466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12ACDE-BC53-4216-A904-688B3486471D}"/>
              </a:ext>
            </a:extLst>
          </p:cNvPr>
          <p:cNvSpPr/>
          <p:nvPr/>
        </p:nvSpPr>
        <p:spPr>
          <a:xfrm>
            <a:off x="1619672" y="3524817"/>
            <a:ext cx="5256584" cy="120146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图片 17" descr="图片包含 户外, 霉菌&#10;&#10;已生成高可信度的说明">
            <a:extLst>
              <a:ext uri="{FF2B5EF4-FFF2-40B4-BE49-F238E27FC236}">
                <a16:creationId xmlns:a16="http://schemas.microsoft.com/office/drawing/2014/main" id="{6B72597E-B336-4827-A4B7-3B7C35ECF5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3" y="3117157"/>
            <a:ext cx="1500494" cy="15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3">
            <a:extLst>
              <a:ext uri="{FF2B5EF4-FFF2-40B4-BE49-F238E27FC236}">
                <a16:creationId xmlns:a16="http://schemas.microsoft.com/office/drawing/2014/main" id="{93FF0DF3-DC77-4950-807B-70D57C19C7C7}"/>
              </a:ext>
            </a:extLst>
          </p:cNvPr>
          <p:cNvSpPr/>
          <p:nvPr/>
        </p:nvSpPr>
        <p:spPr>
          <a:xfrm>
            <a:off x="3059832" y="-53650"/>
            <a:ext cx="2824982" cy="1107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999" b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Nghệ</a:t>
            </a:r>
            <a:r>
              <a:rPr lang="en-US" altLang="zh-CN" sz="2999" b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99" b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thuật</a:t>
            </a:r>
            <a:endParaRPr lang="en-US" altLang="zh-CN" sz="2999" b="1" dirty="0">
              <a:solidFill>
                <a:schemeClr val="tx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51">
            <a:extLst>
              <a:ext uri="{FF2B5EF4-FFF2-40B4-BE49-F238E27FC236}">
                <a16:creationId xmlns:a16="http://schemas.microsoft.com/office/drawing/2014/main" id="{DBBECAB9-1796-4554-AE89-33053101BAD2}"/>
              </a:ext>
            </a:extLst>
          </p:cNvPr>
          <p:cNvGrpSpPr/>
          <p:nvPr/>
        </p:nvGrpSpPr>
        <p:grpSpPr>
          <a:xfrm>
            <a:off x="1219200" y="987574"/>
            <a:ext cx="6423585" cy="2574776"/>
            <a:chOff x="5597721" y="2730997"/>
            <a:chExt cx="3196860" cy="530359"/>
          </a:xfrm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46A64EA-3DBC-411E-A133-C3E2552AB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721" y="2730997"/>
              <a:ext cx="3196860" cy="530359"/>
            </a:xfrm>
            <a:custGeom>
              <a:avLst/>
              <a:gdLst>
                <a:gd name="T0" fmla="*/ 97 w 8676"/>
                <a:gd name="T1" fmla="*/ 0 h 884"/>
                <a:gd name="T2" fmla="*/ 8475 w 8676"/>
                <a:gd name="T3" fmla="*/ 0 h 884"/>
                <a:gd name="T4" fmla="*/ 8676 w 8676"/>
                <a:gd name="T5" fmla="*/ 202 h 884"/>
                <a:gd name="T6" fmla="*/ 8676 w 8676"/>
                <a:gd name="T7" fmla="*/ 788 h 884"/>
                <a:gd name="T8" fmla="*/ 8579 w 8676"/>
                <a:gd name="T9" fmla="*/ 884 h 884"/>
                <a:gd name="T10" fmla="*/ 97 w 8676"/>
                <a:gd name="T11" fmla="*/ 884 h 884"/>
                <a:gd name="T12" fmla="*/ 0 w 8676"/>
                <a:gd name="T13" fmla="*/ 788 h 884"/>
                <a:gd name="T14" fmla="*/ 0 w 8676"/>
                <a:gd name="T15" fmla="*/ 96 h 884"/>
                <a:gd name="T16" fmla="*/ 97 w 8676"/>
                <a:gd name="T17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76" h="884">
                  <a:moveTo>
                    <a:pt x="97" y="0"/>
                  </a:moveTo>
                  <a:lnTo>
                    <a:pt x="8475" y="0"/>
                  </a:lnTo>
                  <a:lnTo>
                    <a:pt x="8676" y="202"/>
                  </a:lnTo>
                  <a:lnTo>
                    <a:pt x="8676" y="788"/>
                  </a:lnTo>
                  <a:cubicBezTo>
                    <a:pt x="8676" y="841"/>
                    <a:pt x="8632" y="884"/>
                    <a:pt x="8579" y="884"/>
                  </a:cubicBezTo>
                  <a:lnTo>
                    <a:pt x="97" y="884"/>
                  </a:lnTo>
                  <a:cubicBezTo>
                    <a:pt x="44" y="884"/>
                    <a:pt x="0" y="841"/>
                    <a:pt x="0" y="788"/>
                  </a:cubicBezTo>
                  <a:lnTo>
                    <a:pt x="0" y="96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noFill/>
            <a:ln w="10" cap="flat" cmpd="sng">
              <a:solidFill>
                <a:srgbClr val="EF7C70"/>
              </a:solidFill>
              <a:round/>
              <a:headEnd/>
              <a:tailEnd/>
            </a:ln>
          </p:spPr>
          <p:txBody>
            <a:bodyPr lIns="51410" tIns="25705" rIns="51410" bIns="25705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108">
              <a:extLst>
                <a:ext uri="{FF2B5EF4-FFF2-40B4-BE49-F238E27FC236}">
                  <a16:creationId xmlns:a16="http://schemas.microsoft.com/office/drawing/2014/main" id="{20630CDD-B576-493D-9C4F-A33714C08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1355" y="2776335"/>
              <a:ext cx="3133226" cy="4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10" tIns="25705" rIns="51410" bIns="25705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tứ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tuyệt</a:t>
              </a:r>
              <a:endPara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miêu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đậm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họa</a:t>
              </a:r>
              <a:endPara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tiểu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endPara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Nhịp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êm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hòa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giọng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điệu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thiết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Bút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chấm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bút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ngụ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图片 28">
            <a:extLst>
              <a:ext uri="{FF2B5EF4-FFF2-40B4-BE49-F238E27FC236}">
                <a16:creationId xmlns:a16="http://schemas.microsoft.com/office/drawing/2014/main" id="{F47BE7B1-B867-4DFF-A28E-A5A0AE4BA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7" y="2169319"/>
            <a:ext cx="3120894" cy="3005079"/>
          </a:xfrm>
          <a:prstGeom prst="rect">
            <a:avLst/>
          </a:prstGeom>
        </p:spPr>
      </p:pic>
      <p:pic>
        <p:nvPicPr>
          <p:cNvPr id="29" name="图片 29">
            <a:extLst>
              <a:ext uri="{FF2B5EF4-FFF2-40B4-BE49-F238E27FC236}">
                <a16:creationId xmlns:a16="http://schemas.microsoft.com/office/drawing/2014/main" id="{89B76FAF-92F9-452F-AAF7-F11B3701B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32657" y="3253730"/>
            <a:ext cx="2888530" cy="1851670"/>
          </a:xfrm>
          <a:prstGeom prst="rect">
            <a:avLst/>
          </a:prstGeom>
        </p:spPr>
      </p:pic>
      <p:pic>
        <p:nvPicPr>
          <p:cNvPr id="30" name="图片 17" descr="图片包含 户外, 霉菌&#10;&#10;已生成高可信度的说明">
            <a:extLst>
              <a:ext uri="{FF2B5EF4-FFF2-40B4-BE49-F238E27FC236}">
                <a16:creationId xmlns:a16="http://schemas.microsoft.com/office/drawing/2014/main" id="{F81B51BB-F42E-4E93-AC23-F407F5718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855" y="-25455"/>
            <a:ext cx="2347890" cy="246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EBA1-9D68-C578-F9EB-B630BBDE0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26" y="465615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b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0972F6-DED8-0AAD-AA26-84BC5BD3305F}"/>
              </a:ext>
            </a:extLst>
          </p:cNvPr>
          <p:cNvSpPr/>
          <p:nvPr/>
        </p:nvSpPr>
        <p:spPr>
          <a:xfrm>
            <a:off x="925902" y="1180381"/>
            <a:ext cx="3352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 định đề tài, nhân vật trữ tình</a:t>
            </a:r>
            <a:endParaRPr lang="en-US" sz="2400" i="1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09C85B-E6B7-71D0-B03F-65F4B8081CC6}"/>
              </a:ext>
            </a:extLst>
          </p:cNvPr>
          <p:cNvSpPr/>
          <p:nvPr/>
        </p:nvSpPr>
        <p:spPr>
          <a:xfrm>
            <a:off x="934528" y="2571750"/>
            <a:ext cx="3352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</a:t>
            </a:r>
            <a:endParaRPr lang="en-US" sz="2400" i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80AF79-8918-8584-3D1C-F204D5CE4E92}"/>
              </a:ext>
            </a:extLst>
          </p:cNvPr>
          <p:cNvSpPr/>
          <p:nvPr/>
        </p:nvSpPr>
        <p:spPr>
          <a:xfrm>
            <a:off x="4431101" y="1196556"/>
            <a:ext cx="34290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endParaRPr lang="en-US" sz="2400" i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C833E1-9D6C-9026-A37F-75B3C5739330}"/>
              </a:ext>
            </a:extLst>
          </p:cNvPr>
          <p:cNvSpPr/>
          <p:nvPr/>
        </p:nvSpPr>
        <p:spPr>
          <a:xfrm>
            <a:off x="4428226" y="2569935"/>
            <a:ext cx="35052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 nhận được vẻ đẹp nội dung của tác phẩm</a:t>
            </a:r>
            <a:endParaRPr lang="en-US" sz="2400" i="1">
              <a:solidFill>
                <a:srgbClr val="C00000"/>
              </a:solidFill>
            </a:endParaRPr>
          </a:p>
        </p:txBody>
      </p:sp>
      <p:pic>
        <p:nvPicPr>
          <p:cNvPr id="3" name="图片 28">
            <a:extLst>
              <a:ext uri="{FF2B5EF4-FFF2-40B4-BE49-F238E27FC236}">
                <a16:creationId xmlns:a16="http://schemas.microsoft.com/office/drawing/2014/main" id="{92B33F9B-D38F-C42B-EB4A-B047BBF00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3" y="3219231"/>
            <a:ext cx="3120894" cy="1920668"/>
          </a:xfrm>
          <a:prstGeom prst="rect">
            <a:avLst/>
          </a:prstGeom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FE950FAC-6229-BCEF-B179-95BA4145C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76200" y="3253730"/>
            <a:ext cx="2888530" cy="1851670"/>
          </a:xfrm>
          <a:prstGeom prst="rect">
            <a:avLst/>
          </a:prstGeom>
        </p:spPr>
      </p:pic>
      <p:pic>
        <p:nvPicPr>
          <p:cNvPr id="9" name="图片 17" descr="图片包含 户外, 霉菌&#10;&#10;已生成高可信度的说明">
            <a:extLst>
              <a:ext uri="{FF2B5EF4-FFF2-40B4-BE49-F238E27FC236}">
                <a16:creationId xmlns:a16="http://schemas.microsoft.com/office/drawing/2014/main" id="{4E0D8BD3-637C-0C61-B2B6-190A4DA78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52" y="-39776"/>
            <a:ext cx="1573548" cy="21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1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AEF1-DCBA-137D-3760-F13072F8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205979"/>
            <a:ext cx="5105400" cy="8572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63FEA-F016-FF13-C94B-ED733B76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38399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7334250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So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D65DA5A-94B6-2AE9-F510-F6462C3D6C4F}"/>
              </a:ext>
            </a:extLst>
          </p:cNvPr>
          <p:cNvSpPr/>
          <p:nvPr/>
        </p:nvSpPr>
        <p:spPr>
          <a:xfrm>
            <a:off x="2514600" y="3775472"/>
            <a:ext cx="3657600" cy="1143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A</a:t>
            </a:r>
          </a:p>
        </p:txBody>
      </p:sp>
    </p:spTree>
    <p:extLst>
      <p:ext uri="{BB962C8B-B14F-4D97-AF65-F5344CB8AC3E}">
        <p14:creationId xmlns:p14="http://schemas.microsoft.com/office/powerpoint/2010/main" val="3904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图片包含 植物&#10;&#10;已生成极高可信度的说明">
            <a:extLst>
              <a:ext uri="{FF2B5EF4-FFF2-40B4-BE49-F238E27FC236}">
                <a16:creationId xmlns:a16="http://schemas.microsoft.com/office/drawing/2014/main" id="{45EA814F-0920-4267-86D3-CDEEB3D41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2151" flipH="1">
            <a:off x="-915701" y="2515091"/>
            <a:ext cx="4236244" cy="2800350"/>
          </a:xfrm>
          <a:prstGeom prst="rect">
            <a:avLst/>
          </a:prstGeom>
        </p:spPr>
      </p:pic>
      <p:pic>
        <p:nvPicPr>
          <p:cNvPr id="5" name="图片 8" descr="图片包含 户外, 霉菌&#10;&#10;已生成高可信度的说明">
            <a:extLst>
              <a:ext uri="{FF2B5EF4-FFF2-40B4-BE49-F238E27FC236}">
                <a16:creationId xmlns:a16="http://schemas.microsoft.com/office/drawing/2014/main" id="{4B36CE11-C354-4249-8BAE-56C94BBE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321">
            <a:off x="6901280" y="884821"/>
            <a:ext cx="1688946" cy="1774103"/>
          </a:xfrm>
          <a:prstGeom prst="rect">
            <a:avLst/>
          </a:prstGeom>
        </p:spPr>
      </p:pic>
      <p:grpSp>
        <p:nvGrpSpPr>
          <p:cNvPr id="6" name="组合 17">
            <a:extLst>
              <a:ext uri="{FF2B5EF4-FFF2-40B4-BE49-F238E27FC236}">
                <a16:creationId xmlns:a16="http://schemas.microsoft.com/office/drawing/2014/main" id="{4FD657C7-9306-47F9-BBE0-66396754DA46}"/>
              </a:ext>
            </a:extLst>
          </p:cNvPr>
          <p:cNvGrpSpPr/>
          <p:nvPr/>
        </p:nvGrpSpPr>
        <p:grpSpPr>
          <a:xfrm>
            <a:off x="2571402" y="714350"/>
            <a:ext cx="3823030" cy="4188438"/>
            <a:chOff x="7252982" y="909948"/>
            <a:chExt cx="3664804" cy="5803900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3E2B314C-76BF-4277-87D5-B47CC593B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8" r="37500"/>
            <a:stretch/>
          </p:blipFill>
          <p:spPr>
            <a:xfrm>
              <a:off x="7289216" y="909948"/>
              <a:ext cx="3628570" cy="58039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矩形 9">
              <a:extLst>
                <a:ext uri="{FF2B5EF4-FFF2-40B4-BE49-F238E27FC236}">
                  <a16:creationId xmlns:a16="http://schemas.microsoft.com/office/drawing/2014/main" id="{6EE0F02F-2C6C-4860-8849-0C09DEA0E3F6}"/>
                </a:ext>
              </a:extLst>
            </p:cNvPr>
            <p:cNvSpPr/>
            <p:nvPr/>
          </p:nvSpPr>
          <p:spPr>
            <a:xfrm>
              <a:off x="7252982" y="1056168"/>
              <a:ext cx="3570208" cy="411326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TW" altLang="en-US" sz="3200" dirty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村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後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村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前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淡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似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solidFill>
                    <a:srgbClr val="FF0000"/>
                  </a:solidFill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煙</a:t>
              </a:r>
              <a:r>
                <a:rPr lang="zh-TW" altLang="en-US" sz="3200" dirty="0"/>
                <a:t>，</a:t>
              </a:r>
              <a:br>
                <a:rPr lang="zh-TW" altLang="en-US" sz="3200" dirty="0"/>
              </a:br>
              <a:r>
                <a:rPr lang="zh-TW" altLang="en-US" sz="3200" dirty="0"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半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無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半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有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夕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陽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solidFill>
                    <a:srgbClr val="FF0000"/>
                  </a:solidFill>
                  <a:hlinkClick r:id="rId1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邊</a:t>
              </a:r>
              <a:r>
                <a:rPr lang="zh-TW" altLang="en-US" sz="3200" dirty="0"/>
                <a:t>。</a:t>
              </a:r>
              <a:br>
                <a:rPr lang="zh-TW" altLang="en-US" sz="3200" dirty="0"/>
              </a:br>
              <a:r>
                <a:rPr lang="zh-TW" altLang="en-US" sz="3200" dirty="0"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牧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童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笛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裡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歸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牛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盡</a:t>
              </a:r>
              <a:r>
                <a:rPr lang="zh-TW" altLang="en-US" sz="3200" dirty="0"/>
                <a:t>，</a:t>
              </a:r>
              <a:br>
                <a:rPr lang="zh-TW" altLang="en-US" sz="3200" dirty="0"/>
              </a:br>
              <a:r>
                <a:rPr lang="zh-TW" altLang="en-US" sz="3200" dirty="0">
                  <a:hlinkClick r:id="rId2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白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鷺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雙 雙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飛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下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solidFill>
                    <a:srgbClr val="FF0000"/>
                  </a:solidFill>
                  <a:hlinkClick r:id="rId2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田</a:t>
              </a:r>
              <a:r>
                <a:rPr lang="zh-TW" altLang="en-US" sz="3200" dirty="0"/>
                <a:t>。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17">
            <a:extLst>
              <a:ext uri="{FF2B5EF4-FFF2-40B4-BE49-F238E27FC236}">
                <a16:creationId xmlns:a16="http://schemas.microsoft.com/office/drawing/2014/main" id="{7E2A9FED-1B08-4739-B28A-29E086E387B2}"/>
              </a:ext>
            </a:extLst>
          </p:cNvPr>
          <p:cNvGrpSpPr/>
          <p:nvPr/>
        </p:nvGrpSpPr>
        <p:grpSpPr>
          <a:xfrm>
            <a:off x="0" y="-266700"/>
            <a:ext cx="3124200" cy="1215535"/>
            <a:chOff x="1" y="2527405"/>
            <a:chExt cx="4387029" cy="1523602"/>
          </a:xfrm>
        </p:grpSpPr>
        <p:pic>
          <p:nvPicPr>
            <p:cNvPr id="11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FB71DEF4-8E6C-4B12-A973-998127C26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10800000" flipV="1">
              <a:off x="1" y="2859400"/>
              <a:ext cx="3617188" cy="7704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3" descr="图片包含 户外, 霉菌&#10;&#10;已生成高可信度的说明">
              <a:extLst>
                <a:ext uri="{FF2B5EF4-FFF2-40B4-BE49-F238E27FC236}">
                  <a16:creationId xmlns:a16="http://schemas.microsoft.com/office/drawing/2014/main" id="{72CF1FE4-D41B-4DFD-ABCE-6CFFF7D76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562" y="2527405"/>
              <a:ext cx="1450468" cy="1523602"/>
            </a:xfrm>
            <a:prstGeom prst="rect">
              <a:avLst/>
            </a:prstGeom>
          </p:spPr>
        </p:pic>
        <p:sp>
          <p:nvSpPr>
            <p:cNvPr id="13" name="矩形 4">
              <a:extLst>
                <a:ext uri="{FF2B5EF4-FFF2-40B4-BE49-F238E27FC236}">
                  <a16:creationId xmlns:a16="http://schemas.microsoft.com/office/drawing/2014/main" id="{C9980CE9-129D-4DB9-9D98-18741E51EAD6}"/>
                </a:ext>
              </a:extLst>
            </p:cNvPr>
            <p:cNvSpPr/>
            <p:nvPr/>
          </p:nvSpPr>
          <p:spPr>
            <a:xfrm>
              <a:off x="232631" y="2758583"/>
              <a:ext cx="3197126" cy="57867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tác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5CA115D0-8C9E-4477-9749-849E74E858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3825" y="-26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组合 21">
            <a:extLst>
              <a:ext uri="{FF2B5EF4-FFF2-40B4-BE49-F238E27FC236}">
                <a16:creationId xmlns:a16="http://schemas.microsoft.com/office/drawing/2014/main" id="{E0D1079E-1F3D-4905-B9C4-3BB67499141E}"/>
              </a:ext>
            </a:extLst>
          </p:cNvPr>
          <p:cNvGrpSpPr/>
          <p:nvPr/>
        </p:nvGrpSpPr>
        <p:grpSpPr>
          <a:xfrm>
            <a:off x="6427670" y="479132"/>
            <a:ext cx="1079492" cy="3748801"/>
            <a:chOff x="5090580" y="-13560"/>
            <a:chExt cx="1169678" cy="5966974"/>
          </a:xfrm>
        </p:grpSpPr>
        <p:pic>
          <p:nvPicPr>
            <p:cNvPr id="16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AD0ADE9D-25E5-4EEA-A0D2-6D1E5E526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5400000" flipV="1">
              <a:off x="2686032" y="2390988"/>
              <a:ext cx="5966974" cy="11578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矩形 4">
              <a:extLst>
                <a:ext uri="{FF2B5EF4-FFF2-40B4-BE49-F238E27FC236}">
                  <a16:creationId xmlns:a16="http://schemas.microsoft.com/office/drawing/2014/main" id="{42F0045B-B5BA-4498-B397-4D98AE0D09BA}"/>
                </a:ext>
              </a:extLst>
            </p:cNvPr>
            <p:cNvSpPr/>
            <p:nvPr/>
          </p:nvSpPr>
          <p:spPr>
            <a:xfrm>
              <a:off x="5091900" y="122219"/>
              <a:ext cx="1168358" cy="747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b="1" dirty="0">
                <a:solidFill>
                  <a:srgbClr val="F9E7C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5069F72-8B5C-4482-A075-5575B8DAAC52}"/>
              </a:ext>
            </a:extLst>
          </p:cNvPr>
          <p:cNvSpPr txBox="1"/>
          <p:nvPr/>
        </p:nvSpPr>
        <p:spPr>
          <a:xfrm>
            <a:off x="6705775" y="368435"/>
            <a:ext cx="5461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天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長</a:t>
            </a:r>
            <a:r>
              <a:rPr kumimoji="0" lang="en-US" altLang="en-US" sz="40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晚</a:t>
            </a:r>
            <a:r>
              <a:rPr kumimoji="0" lang="en-US" altLang="en-US" sz="4000" b="1" i="0" u="sng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望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62B944EA-E69F-4E3E-A93C-317E312920B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21" y="3691344"/>
            <a:ext cx="5314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AEF1-DCBA-137D-3760-F13072F8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205979"/>
            <a:ext cx="5105400" cy="8572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63FEA-F016-FF13-C94B-ED733B76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38399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7334250" algn="l"/>
              </a:tabLst>
            </a:pP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D65DA5A-94B6-2AE9-F510-F6462C3D6C4F}"/>
              </a:ext>
            </a:extLst>
          </p:cNvPr>
          <p:cNvSpPr/>
          <p:nvPr/>
        </p:nvSpPr>
        <p:spPr>
          <a:xfrm>
            <a:off x="2514600" y="3775472"/>
            <a:ext cx="3657600" cy="1143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C</a:t>
            </a:r>
          </a:p>
        </p:txBody>
      </p:sp>
    </p:spTree>
    <p:extLst>
      <p:ext uri="{BB962C8B-B14F-4D97-AF65-F5344CB8AC3E}">
        <p14:creationId xmlns:p14="http://schemas.microsoft.com/office/powerpoint/2010/main" val="81151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AEF1-DCBA-137D-3760-F13072F8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205979"/>
            <a:ext cx="5105400" cy="8572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63FEA-F016-FF13-C94B-ED733B76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38399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7334250" algn="l"/>
              </a:tabLst>
            </a:pP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U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D65DA5A-94B6-2AE9-F510-F6462C3D6C4F}"/>
              </a:ext>
            </a:extLst>
          </p:cNvPr>
          <p:cNvSpPr/>
          <p:nvPr/>
        </p:nvSpPr>
        <p:spPr>
          <a:xfrm>
            <a:off x="2590800" y="3867150"/>
            <a:ext cx="3657600" cy="1143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C</a:t>
            </a:r>
          </a:p>
        </p:txBody>
      </p:sp>
    </p:spTree>
    <p:extLst>
      <p:ext uri="{BB962C8B-B14F-4D97-AF65-F5344CB8AC3E}">
        <p14:creationId xmlns:p14="http://schemas.microsoft.com/office/powerpoint/2010/main" val="96027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AEF1-DCBA-137D-3760-F13072F8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205979"/>
            <a:ext cx="5105400" cy="8572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63FEA-F016-FF13-C94B-ED733B76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3229"/>
            <a:ext cx="9067800" cy="2438399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7334250" algn="l"/>
              </a:tabLst>
            </a:pP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7334250" algn="l"/>
              </a:tabLst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D65DA5A-94B6-2AE9-F510-F6462C3D6C4F}"/>
              </a:ext>
            </a:extLst>
          </p:cNvPr>
          <p:cNvSpPr/>
          <p:nvPr/>
        </p:nvSpPr>
        <p:spPr>
          <a:xfrm>
            <a:off x="4800600" y="3943349"/>
            <a:ext cx="3657600" cy="1143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D</a:t>
            </a:r>
          </a:p>
        </p:txBody>
      </p:sp>
    </p:spTree>
    <p:extLst>
      <p:ext uri="{BB962C8B-B14F-4D97-AF65-F5344CB8AC3E}">
        <p14:creationId xmlns:p14="http://schemas.microsoft.com/office/powerpoint/2010/main" val="218553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7150"/>
            <a:ext cx="6705600" cy="96744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VẬN DỤNG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VIẾT KẾT NỐI VỚI ĐỌC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B8E392-58F7-CA0C-34FA-6AD69805A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681448"/>
              </p:ext>
            </p:extLst>
          </p:nvPr>
        </p:nvGraphicFramePr>
        <p:xfrm>
          <a:off x="1603375" y="17052861"/>
          <a:ext cx="5937250" cy="2601468"/>
        </p:xfrm>
        <a:graphic>
          <a:graphicData uri="http://schemas.openxmlformats.org/drawingml/2006/table">
            <a:tbl>
              <a:tblPr firstRow="1" firstCol="1" bandRow="1"/>
              <a:tblGrid>
                <a:gridCol w="5937250">
                  <a:extLst>
                    <a:ext uri="{9D8B030D-6E8A-4147-A177-3AD203B41FA5}">
                      <a16:colId xmlns:a16="http://schemas.microsoft.com/office/drawing/2014/main" val="7450816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7-9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vãn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vọng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66281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5EFE4D2-C89F-3B36-A577-FA917B94E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024593"/>
            <a:ext cx="2561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6D223AA-3687-7953-DDE0-74757FAEA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537871"/>
              </p:ext>
            </p:extLst>
          </p:nvPr>
        </p:nvGraphicFramePr>
        <p:xfrm>
          <a:off x="838200" y="1596452"/>
          <a:ext cx="7543800" cy="2956497"/>
        </p:xfrm>
        <a:graphic>
          <a:graphicData uri="http://schemas.openxmlformats.org/drawingml/2006/table">
            <a:tbl>
              <a:tblPr firstRow="1" firstCol="1" bandRow="1"/>
              <a:tblGrid>
                <a:gridCol w="7543800">
                  <a:extLst>
                    <a:ext uri="{9D8B030D-6E8A-4147-A177-3AD203B41FA5}">
                      <a16:colId xmlns:a16="http://schemas.microsoft.com/office/drawing/2014/main" val="3837658129"/>
                    </a:ext>
                  </a:extLst>
                </a:gridCol>
              </a:tblGrid>
              <a:tr h="295649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7-9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vãn</a:t>
                      </a:r>
                      <a:r>
                        <a:rPr lang="en-US" sz="2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2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4303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DA9660D9-AFD4-4B69-B1DA-6F7CA577B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508" flipH="1">
            <a:off x="5833365" y="363305"/>
            <a:ext cx="3077012" cy="2034045"/>
          </a:xfrm>
          <a:prstGeom prst="rect">
            <a:avLst/>
          </a:prstGeom>
        </p:spPr>
      </p:pic>
      <p:pic>
        <p:nvPicPr>
          <p:cNvPr id="2" name="图片 1" descr="图片包含 户外, 地面, 人员, 建筑物&#10;&#10;已生成高可信度的说明">
            <a:extLst>
              <a:ext uri="{FF2B5EF4-FFF2-40B4-BE49-F238E27FC236}">
                <a16:creationId xmlns:a16="http://schemas.microsoft.com/office/drawing/2014/main" id="{ABFE97BE-8B41-4CE2-8B36-7E1A469251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 b="33836"/>
          <a:stretch/>
        </p:blipFill>
        <p:spPr>
          <a:xfrm flipV="1">
            <a:off x="971600" y="1707654"/>
            <a:ext cx="7443904" cy="1444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图片包含 鲜花, 花瓶, 餐桌, 植物&#10;&#10;已生成极高可信度的说明">
            <a:extLst>
              <a:ext uri="{FF2B5EF4-FFF2-40B4-BE49-F238E27FC236}">
                <a16:creationId xmlns:a16="http://schemas.microsoft.com/office/drawing/2014/main" id="{BD4A615D-8A48-48CF-A978-953024652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8336">
            <a:off x="-89005" y="941602"/>
            <a:ext cx="1784917" cy="24187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DFE7CE4-9EE1-497A-BFB8-660441F349C5}"/>
              </a:ext>
            </a:extLst>
          </p:cNvPr>
          <p:cNvSpPr/>
          <p:nvPr/>
        </p:nvSpPr>
        <p:spPr>
          <a:xfrm>
            <a:off x="1981200" y="1962150"/>
            <a:ext cx="52277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98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1711B77D-E36C-4218-AF4B-AB5C4788F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2990" flipH="1">
            <a:off x="4771734" y="618923"/>
            <a:ext cx="4018622" cy="2656492"/>
          </a:xfrm>
          <a:prstGeom prst="rect">
            <a:avLst/>
          </a:prstGeom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14D3A244-FAAB-46E7-B226-49B5BC65F202}"/>
              </a:ext>
            </a:extLst>
          </p:cNvPr>
          <p:cNvSpPr/>
          <p:nvPr/>
        </p:nvSpPr>
        <p:spPr>
          <a:xfrm flipH="1">
            <a:off x="1763688" y="1224879"/>
            <a:ext cx="6084912" cy="30626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/>
          </a:p>
        </p:txBody>
      </p:sp>
      <p:pic>
        <p:nvPicPr>
          <p:cNvPr id="18" name="图片 2" descr="图片包含 户外, 霉菌&#10;&#10;已生成高可信度的说明">
            <a:extLst>
              <a:ext uri="{FF2B5EF4-FFF2-40B4-BE49-F238E27FC236}">
                <a16:creationId xmlns:a16="http://schemas.microsoft.com/office/drawing/2014/main" id="{F9C077B1-1498-4360-8315-41D762C4B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3810">
            <a:off x="912105" y="3245678"/>
            <a:ext cx="1848401" cy="1941598"/>
          </a:xfrm>
          <a:prstGeom prst="rect">
            <a:avLst/>
          </a:prstGeom>
        </p:spPr>
      </p:pic>
      <p:sp>
        <p:nvSpPr>
          <p:cNvPr id="19" name="矩形 4">
            <a:extLst>
              <a:ext uri="{FF2B5EF4-FFF2-40B4-BE49-F238E27FC236}">
                <a16:creationId xmlns:a16="http://schemas.microsoft.com/office/drawing/2014/main" id="{02CEA25A-3F05-4638-B5C5-5646325E9776}"/>
              </a:ext>
            </a:extLst>
          </p:cNvPr>
          <p:cNvSpPr/>
          <p:nvPr/>
        </p:nvSpPr>
        <p:spPr>
          <a:xfrm>
            <a:off x="2448549" y="1491076"/>
            <a:ext cx="4715189" cy="2241960"/>
          </a:xfrm>
          <a:prstGeom prst="rect">
            <a:avLst/>
          </a:prstGeom>
          <a:solidFill>
            <a:schemeClr val="bg1"/>
          </a:solidFill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0" name="组合 17">
            <a:extLst>
              <a:ext uri="{FF2B5EF4-FFF2-40B4-BE49-F238E27FC236}">
                <a16:creationId xmlns:a16="http://schemas.microsoft.com/office/drawing/2014/main" id="{AC47E24E-73EB-48A1-AC19-9ADA074245D1}"/>
              </a:ext>
            </a:extLst>
          </p:cNvPr>
          <p:cNvGrpSpPr/>
          <p:nvPr/>
        </p:nvGrpSpPr>
        <p:grpSpPr>
          <a:xfrm>
            <a:off x="52016" y="267411"/>
            <a:ext cx="3079824" cy="910868"/>
            <a:chOff x="1" y="2527405"/>
            <a:chExt cx="4387029" cy="1523602"/>
          </a:xfrm>
        </p:grpSpPr>
        <p:pic>
          <p:nvPicPr>
            <p:cNvPr id="21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899CFFDE-7BE7-4DF8-B21F-9FE816B4E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10800000" flipV="1">
              <a:off x="1" y="2810949"/>
              <a:ext cx="3617188" cy="7704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3" descr="图片包含 户外, 霉菌&#10;&#10;已生成高可信度的说明">
              <a:extLst>
                <a:ext uri="{FF2B5EF4-FFF2-40B4-BE49-F238E27FC236}">
                  <a16:creationId xmlns:a16="http://schemas.microsoft.com/office/drawing/2014/main" id="{0C1DD069-6236-4D6D-A470-9C1212894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562" y="2527405"/>
              <a:ext cx="1450468" cy="1523602"/>
            </a:xfrm>
            <a:prstGeom prst="rect">
              <a:avLst/>
            </a:prstGeom>
          </p:spPr>
        </p:pic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7048CF19-E6C3-48E1-9DEF-FBF5F178452A}"/>
                </a:ext>
              </a:extLst>
            </p:cNvPr>
            <p:cNvSpPr/>
            <p:nvPr/>
          </p:nvSpPr>
          <p:spPr>
            <a:xfrm>
              <a:off x="420063" y="2659707"/>
              <a:ext cx="3197126" cy="97814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Phiên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âm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63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1711B77D-E36C-4218-AF4B-AB5C4788F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2990" flipH="1">
            <a:off x="5593708" y="699462"/>
            <a:ext cx="4018622" cy="2656492"/>
          </a:xfrm>
          <a:prstGeom prst="rect">
            <a:avLst/>
          </a:prstGeom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14D3A244-FAAB-46E7-B226-49B5BC65F202}"/>
              </a:ext>
            </a:extLst>
          </p:cNvPr>
          <p:cNvSpPr/>
          <p:nvPr/>
        </p:nvSpPr>
        <p:spPr>
          <a:xfrm flipH="1">
            <a:off x="1161149" y="1203921"/>
            <a:ext cx="7449450" cy="319662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/>
          </a:p>
        </p:txBody>
      </p:sp>
      <p:pic>
        <p:nvPicPr>
          <p:cNvPr id="18" name="图片 2" descr="图片包含 户外, 霉菌&#10;&#10;已生成高可信度的说明">
            <a:extLst>
              <a:ext uri="{FF2B5EF4-FFF2-40B4-BE49-F238E27FC236}">
                <a16:creationId xmlns:a16="http://schemas.microsoft.com/office/drawing/2014/main" id="{F9C077B1-1498-4360-8315-41D762C4B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3810">
            <a:off x="451513" y="3168632"/>
            <a:ext cx="1848401" cy="1941598"/>
          </a:xfrm>
          <a:prstGeom prst="rect">
            <a:avLst/>
          </a:prstGeom>
        </p:spPr>
      </p:pic>
      <p:sp>
        <p:nvSpPr>
          <p:cNvPr id="19" name="矩形 4">
            <a:extLst>
              <a:ext uri="{FF2B5EF4-FFF2-40B4-BE49-F238E27FC236}">
                <a16:creationId xmlns:a16="http://schemas.microsoft.com/office/drawing/2014/main" id="{02CEA25A-3F05-4638-B5C5-5646325E9776}"/>
              </a:ext>
            </a:extLst>
          </p:cNvPr>
          <p:cNvSpPr/>
          <p:nvPr/>
        </p:nvSpPr>
        <p:spPr>
          <a:xfrm>
            <a:off x="1523607" y="1464378"/>
            <a:ext cx="6782193" cy="2241960"/>
          </a:xfrm>
          <a:prstGeom prst="rect">
            <a:avLst/>
          </a:prstGeom>
          <a:solidFill>
            <a:schemeClr val="bg1"/>
          </a:solidFill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 sau, thôn trước mờ nhạt tựa như khói,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Nửa không nửa có bên ánh chiều tà.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tiếng sáo của trẻ chăn trâu, trâu đã về 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 trắng từng đôi bay xuống cánh đồng.</a:t>
            </a:r>
          </a:p>
        </p:txBody>
      </p:sp>
      <p:grpSp>
        <p:nvGrpSpPr>
          <p:cNvPr id="20" name="组合 17">
            <a:extLst>
              <a:ext uri="{FF2B5EF4-FFF2-40B4-BE49-F238E27FC236}">
                <a16:creationId xmlns:a16="http://schemas.microsoft.com/office/drawing/2014/main" id="{AC47E24E-73EB-48A1-AC19-9ADA074245D1}"/>
              </a:ext>
            </a:extLst>
          </p:cNvPr>
          <p:cNvGrpSpPr/>
          <p:nvPr/>
        </p:nvGrpSpPr>
        <p:grpSpPr>
          <a:xfrm>
            <a:off x="52016" y="267411"/>
            <a:ext cx="2841881" cy="910868"/>
            <a:chOff x="1" y="2527405"/>
            <a:chExt cx="4387029" cy="1523602"/>
          </a:xfrm>
        </p:grpSpPr>
        <p:pic>
          <p:nvPicPr>
            <p:cNvPr id="21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899CFFDE-7BE7-4DF8-B21F-9FE816B4E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10800000" flipV="1">
              <a:off x="1" y="2810949"/>
              <a:ext cx="3617188" cy="7704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3" descr="图片包含 户外, 霉菌&#10;&#10;已生成高可信度的说明">
              <a:extLst>
                <a:ext uri="{FF2B5EF4-FFF2-40B4-BE49-F238E27FC236}">
                  <a16:creationId xmlns:a16="http://schemas.microsoft.com/office/drawing/2014/main" id="{0C1DD069-6236-4D6D-A470-9C1212894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562" y="2527405"/>
              <a:ext cx="1450468" cy="1523602"/>
            </a:xfrm>
            <a:prstGeom prst="rect">
              <a:avLst/>
            </a:prstGeom>
          </p:spPr>
        </p:pic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7048CF19-E6C3-48E1-9DEF-FBF5F178452A}"/>
                </a:ext>
              </a:extLst>
            </p:cNvPr>
            <p:cNvSpPr/>
            <p:nvPr/>
          </p:nvSpPr>
          <p:spPr>
            <a:xfrm>
              <a:off x="210031" y="2727800"/>
              <a:ext cx="3197126" cy="8751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Dịch</a:t>
              </a: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nghĩa</a:t>
              </a:r>
              <a:endPara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7D1897B0-E0F3-4CDC-9AF1-A88D91835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8" r="37500"/>
          <a:stretch/>
        </p:blipFill>
        <p:spPr>
          <a:xfrm>
            <a:off x="1817086" y="1272775"/>
            <a:ext cx="5726041" cy="2478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A039416D-B2FA-4F49-912D-15E6A95CEEA5}"/>
              </a:ext>
            </a:extLst>
          </p:cNvPr>
          <p:cNvSpPr/>
          <p:nvPr/>
        </p:nvSpPr>
        <p:spPr>
          <a:xfrm>
            <a:off x="1908847" y="1565678"/>
            <a:ext cx="5177754" cy="1569660"/>
          </a:xfrm>
          <a:prstGeom prst="rect">
            <a:avLst/>
          </a:prstGeom>
          <a:solidFill>
            <a:schemeClr val="bg1"/>
          </a:solidFill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B18D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841BB6F2-35EA-400B-8710-4B32B13CA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08520" y="2927812"/>
            <a:ext cx="3456384" cy="2215688"/>
          </a:xfrm>
          <a:prstGeom prst="rect">
            <a:avLst/>
          </a:prstGeom>
        </p:spPr>
      </p:pic>
      <p:grpSp>
        <p:nvGrpSpPr>
          <p:cNvPr id="8" name="组合 17">
            <a:extLst>
              <a:ext uri="{FF2B5EF4-FFF2-40B4-BE49-F238E27FC236}">
                <a16:creationId xmlns:a16="http://schemas.microsoft.com/office/drawing/2014/main" id="{DC0642A1-B9E9-47C6-A08C-94A352068341}"/>
              </a:ext>
            </a:extLst>
          </p:cNvPr>
          <p:cNvGrpSpPr/>
          <p:nvPr/>
        </p:nvGrpSpPr>
        <p:grpSpPr>
          <a:xfrm>
            <a:off x="198731" y="166639"/>
            <a:ext cx="2841881" cy="910868"/>
            <a:chOff x="1" y="2527405"/>
            <a:chExt cx="4387029" cy="1523602"/>
          </a:xfrm>
        </p:grpSpPr>
        <p:pic>
          <p:nvPicPr>
            <p:cNvPr id="9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F174704F-78CB-49C4-8A89-1B3F8D8BC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10800000" flipV="1">
              <a:off x="1" y="2810949"/>
              <a:ext cx="3617188" cy="7704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3" descr="图片包含 户外, 霉菌&#10;&#10;已生成高可信度的说明">
              <a:extLst>
                <a:ext uri="{FF2B5EF4-FFF2-40B4-BE49-F238E27FC236}">
                  <a16:creationId xmlns:a16="http://schemas.microsoft.com/office/drawing/2014/main" id="{DCBCD904-780F-41F5-A383-029BC4208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562" y="2527405"/>
              <a:ext cx="1450468" cy="1523602"/>
            </a:xfrm>
            <a:prstGeom prst="rect">
              <a:avLst/>
            </a:prstGeom>
          </p:spPr>
        </p:pic>
        <p:sp>
          <p:nvSpPr>
            <p:cNvPr id="11" name="矩形 4">
              <a:extLst>
                <a:ext uri="{FF2B5EF4-FFF2-40B4-BE49-F238E27FC236}">
                  <a16:creationId xmlns:a16="http://schemas.microsoft.com/office/drawing/2014/main" id="{D1E22C12-6E27-424C-85C9-EB38EDE1293D}"/>
                </a:ext>
              </a:extLst>
            </p:cNvPr>
            <p:cNvSpPr/>
            <p:nvPr/>
          </p:nvSpPr>
          <p:spPr>
            <a:xfrm>
              <a:off x="210031" y="2675100"/>
              <a:ext cx="3197126" cy="97814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Dịch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thơ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 Box 160">
            <a:extLst>
              <a:ext uri="{FF2B5EF4-FFF2-40B4-BE49-F238E27FC236}">
                <a16:creationId xmlns:a16="http://schemas.microsoft.com/office/drawing/2014/main" id="{4D6CBCEC-652E-4056-BD7F-7DD80B4D1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33514"/>
            <a:ext cx="41654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dịch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Ngô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Tất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Tố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-</a:t>
            </a:r>
            <a:endParaRPr lang="zh-CN" altLang="en-US" sz="2400" b="1" i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3" descr="图片包含 白色, 室内, 餐桌, 鲜花&#10;&#10;已生成极高可信度的说明">
            <a:extLst>
              <a:ext uri="{FF2B5EF4-FFF2-40B4-BE49-F238E27FC236}">
                <a16:creationId xmlns:a16="http://schemas.microsoft.com/office/drawing/2014/main" id="{24807C68-4A64-4524-BF19-D37B22611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7100">
            <a:off x="6806240" y="2693408"/>
            <a:ext cx="2511483" cy="200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6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ground, building&#10;&#10;Description automatically generated">
            <a:extLst>
              <a:ext uri="{FF2B5EF4-FFF2-40B4-BE49-F238E27FC236}">
                <a16:creationId xmlns:a16="http://schemas.microsoft.com/office/drawing/2014/main" id="{524C073F-2D76-4FD5-B19F-ADE7CED86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353696" cy="416733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819400" y="209550"/>
            <a:ext cx="3033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87404"/>
            <a:ext cx="87884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685800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3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D64E2-BCDB-4780-A152-DED348B1A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3350"/>
            <a:ext cx="3962400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2AEE8-3F6C-B16A-3F31-1448DA8B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5443"/>
            <a:ext cx="4667250" cy="26425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5D56BB-5F41-C58E-74A9-05E3C0D093D7}"/>
              </a:ext>
            </a:extLst>
          </p:cNvPr>
          <p:cNvSpPr/>
          <p:nvPr/>
        </p:nvSpPr>
        <p:spPr>
          <a:xfrm>
            <a:off x="457200" y="3181350"/>
            <a:ext cx="37338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D27366-3B5E-2B22-DD9E-C6F4859A9846}"/>
              </a:ext>
            </a:extLst>
          </p:cNvPr>
          <p:cNvSpPr/>
          <p:nvPr/>
        </p:nvSpPr>
        <p:spPr>
          <a:xfrm>
            <a:off x="5181600" y="3181350"/>
            <a:ext cx="35052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0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FF8716D2-DEDE-4352-8A66-79ECA984AE9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E:\ppt\第三批02\126923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2305</Words>
  <Application>Microsoft Office PowerPoint</Application>
  <PresentationFormat>On-screen Show (16:9)</PresentationFormat>
  <Paragraphs>256</Paragraphs>
  <Slides>44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Times New Roman</vt:lpstr>
      <vt:lpstr>等线 Light</vt:lpstr>
      <vt:lpstr>Calibri</vt:lpstr>
      <vt:lpstr>Wingdings</vt:lpstr>
      <vt:lpstr>Arial</vt:lpstr>
      <vt:lpstr>DengXian</vt:lpstr>
      <vt:lpstr>Microsoft YaHei</vt:lpstr>
      <vt:lpstr>Calibri Light</vt:lpstr>
      <vt:lpstr>印品黑体</vt:lpstr>
      <vt:lpstr>Office 主题​​</vt:lpstr>
      <vt:lpstr>Office 主题​​</vt:lpstr>
      <vt:lpstr>Office Theme</vt:lpstr>
      <vt:lpstr>Em có thích ngắm cảnh hoàng hôn không? Vì sao?</vt:lpstr>
      <vt:lpstr>(NGẮM CẢNH THIÊN TRƯỜNG TRONG  BUỔI CHIỀU TÀ)</vt:lpstr>
      <vt:lpstr>I. Đọc – Tìm hiểu chung 1. Đọc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hiểu chung  a. Tác giả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Hoàn cảnh sáng tác</vt:lpstr>
      <vt:lpstr>PowerPoint Presentation</vt:lpstr>
      <vt:lpstr>II. Khám phá văn bản 1. Đặc trưng của thể thơ thất ngôn tứ tuyệt Đường luật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Cách đọc hiểu văn bản thuộc thể loại thơ  thất ngôn tứ tuyệt </vt:lpstr>
      <vt:lpstr>LUYỆN TẬP</vt:lpstr>
      <vt:lpstr>LUYỆN TẬP</vt:lpstr>
      <vt:lpstr>LUYỆN TẬP</vt:lpstr>
      <vt:lpstr>LUYỆN TẬP</vt:lpstr>
      <vt:lpstr>VẬN DỤNG VIẾT KẾT NỐI VỚI ĐỌC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bich ngoc</dc:creator>
  <cp:lastModifiedBy>Lê Đăng</cp:lastModifiedBy>
  <cp:revision>106</cp:revision>
  <dcterms:created xsi:type="dcterms:W3CDTF">2021-01-23T07:17:41Z</dcterms:created>
  <dcterms:modified xsi:type="dcterms:W3CDTF">2023-07-20T14:03:21Z</dcterms:modified>
</cp:coreProperties>
</file>