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1" r:id="rId5"/>
    <p:sldId id="259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70" r:id="rId14"/>
    <p:sldId id="269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57" r:id="rId30"/>
    <p:sldId id="260" r:id="rId31"/>
    <p:sldId id="258" r:id="rId32"/>
    <p:sldId id="286" r:id="rId33"/>
    <p:sldId id="285" r:id="rId34"/>
    <p:sldId id="28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44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2"/>
      </p:cViewPr>
      <p:guideLst>
        <p:guide pos="416"/>
        <p:guide pos="7256"/>
        <p:guide orient="horz" pos="648"/>
        <p:guide orient="horz" pos="744"/>
        <p:guide orient="horz" pos="3928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877A-41D7-2A10-D4EE-BE9B2E07F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61A1C-F681-AB6F-01EC-2B29582C1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3FA8C-2ECD-AC03-8B5B-3579F834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7D8DF-D3A6-6D0F-295C-16FF9FFC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A3FDC-3183-0879-A7F5-FDAA8D0A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9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DBAE-A6EF-A40A-EE7F-C3502E56F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EC8F4-CF14-1298-B9F3-2E769C5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D89FA-02FD-FAE7-DBBF-FAE25B42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7EF7-C1C1-754F-03D5-C5A2A558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4553-174B-B384-12B0-88878113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3182F4-E206-0C9F-AE83-6F2E243AB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761CE-517B-866B-259C-5DA311DCC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AB5C9-EC68-1473-5CC1-BA66A5A55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6C70A-8705-289A-6F5A-36C8C67E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74578-D71B-0CC8-B498-885D19DF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17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9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7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78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89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48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9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8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E2D1F-FBD4-6174-19A0-F2AE670A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E76A0-ABAB-BB1D-E04C-1FD37896F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C3E82-B354-9162-9D95-4E6023E2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B7CFE-A3C5-B1EA-B88D-75979855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4C20D-2169-3C04-D8CE-AD172BCEE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7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9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4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3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8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98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4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7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77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C1AD-7F55-D4CE-FDE5-021363D9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85D40-BD33-4833-8855-5E96BE028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C2480-3390-4EB0-D07E-1ED09153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AE2EF-E028-45CB-C1CD-905FD055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4800D-1A88-47A1-DDAD-B9799964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210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7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2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22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0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0739-12F5-EF9A-EF79-7AAC7233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4C157-DA78-F2A7-715B-4804F373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8CD05-58CB-9218-EE95-D982419F3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823CA-CFE9-BD88-4CFD-AFBE3A49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284B8-7E47-F886-33C3-0546B97C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1A2D4-2578-3280-D993-4E79A8F1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8088-2B1C-662F-EE1D-64DD7FF8E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D40C5-4875-26C0-F311-9667C89EC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C568F-8A90-3666-EC4E-93E672C4B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5E5C0-ED69-036D-631D-AEBBB9B619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D3251C-02F6-223E-2C81-906433C70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40A2A-4C05-E0FB-42AD-C2BBED74D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51424-74BA-04D2-9B77-8F72DF51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55C5A-9213-F378-A877-EF41D722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1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819B-ECBE-192B-B791-2F29D5BB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11089-319C-FA8B-189E-1DDF1C88D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DCB65-7AB2-963D-F2BB-AE475C46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14EF4-E22C-58BF-DA15-FD580CA27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1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6525E-2114-7809-AD59-8774E622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26FE2-4BFB-DB34-FA0D-A4C9672D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0896F-482C-F72A-1809-29246B2E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A819F-4D44-2DA4-974E-BA3AC335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22A0A-1573-2EAB-661D-7E9C47E9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D2E4A-896D-82AC-7D60-E10B18A12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8CCA7E-3707-BF87-3F99-B1412429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6BB3E-C9C6-1785-5D08-2D59D6E6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ED3E-C95A-7F2B-E4DE-2CEE7297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4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6599-F55D-36EF-D9C4-3BB2CBA4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7960F6-FE3D-B315-A215-D4EDF84FB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82CC1-4A9A-8CB3-2451-2E3CE3653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AF815-9DF7-DA6B-273C-1E82E3319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CF6B8-295B-A14C-872D-226A8ACF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D8464-C0DA-E9D7-948F-D109FFFE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7E95D-FDAE-470A-C2A0-FAF9C525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129E-56F8-98C1-BBD9-E16364013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D4784-2464-CED4-FC4D-54997967D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56C3E-6DC0-4B10-8153-7C4711FA94BB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D766-2E8D-C057-C72D-9189A39E4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71137-7B6D-3C22-07F8-764C1C742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BB342-C371-4E73-8A42-2834FB94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8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5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0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36.svg"/><Relationship Id="rId2" Type="http://schemas.openxmlformats.org/officeDocument/2006/relationships/image" Target="../media/image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18" Type="http://schemas.openxmlformats.org/officeDocument/2006/relationships/image" Target="../media/image3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37.png"/><Relationship Id="rId2" Type="http://schemas.openxmlformats.org/officeDocument/2006/relationships/image" Target="../media/image8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45.png"/><Relationship Id="rId3" Type="http://schemas.openxmlformats.org/officeDocument/2006/relationships/image" Target="../media/image9.svg"/><Relationship Id="rId21" Type="http://schemas.openxmlformats.org/officeDocument/2006/relationships/image" Target="../media/image48.pn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44.png"/><Relationship Id="rId2" Type="http://schemas.openxmlformats.org/officeDocument/2006/relationships/image" Target="../media/image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2.jpeg"/><Relationship Id="rId10" Type="http://schemas.openxmlformats.org/officeDocument/2006/relationships/image" Target="../media/image16.png"/><Relationship Id="rId19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49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33.pn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openxmlformats.org/officeDocument/2006/relationships/image" Target="../media/image9.svg"/><Relationship Id="rId21" Type="http://schemas.openxmlformats.org/officeDocument/2006/relationships/image" Target="../media/image53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44.png"/><Relationship Id="rId2" Type="http://schemas.openxmlformats.org/officeDocument/2006/relationships/image" Target="../media/image8.png"/><Relationship Id="rId16" Type="http://schemas.openxmlformats.org/officeDocument/2006/relationships/image" Target="../media/image43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2.jpeg"/><Relationship Id="rId10" Type="http://schemas.openxmlformats.org/officeDocument/2006/relationships/image" Target="../media/image16.png"/><Relationship Id="rId19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1.png"/><Relationship Id="rId2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33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7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55.png"/><Relationship Id="rId2" Type="http://schemas.openxmlformats.org/officeDocument/2006/relationships/image" Target="../media/image8.png"/><Relationship Id="rId16" Type="http://schemas.openxmlformats.org/officeDocument/2006/relationships/image" Target="../media/image49.gif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7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57.png"/><Relationship Id="rId2" Type="http://schemas.openxmlformats.org/officeDocument/2006/relationships/image" Target="../media/image8.png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7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58.png"/><Relationship Id="rId2" Type="http://schemas.openxmlformats.org/officeDocument/2006/relationships/image" Target="../media/image8.png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7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gif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slide" Target="slide5.xml"/><Relationship Id="rId2" Type="http://schemas.openxmlformats.org/officeDocument/2006/relationships/image" Target="../media/image8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png"/><Relationship Id="rId18" Type="http://schemas.openxmlformats.org/officeDocument/2006/relationships/image" Target="../media/image6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17" Type="http://schemas.openxmlformats.org/officeDocument/2006/relationships/image" Target="../media/image64.png"/><Relationship Id="rId2" Type="http://schemas.openxmlformats.org/officeDocument/2006/relationships/image" Target="../media/image8.png"/><Relationship Id="rId16" Type="http://schemas.openxmlformats.org/officeDocument/2006/relationships/image" Target="../media/image49.gif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11" Type="http://schemas.openxmlformats.org/officeDocument/2006/relationships/image" Target="../media/image26.gif"/><Relationship Id="rId5" Type="http://schemas.openxmlformats.org/officeDocument/2006/relationships/image" Target="../media/image21.jpeg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11" Type="http://schemas.openxmlformats.org/officeDocument/2006/relationships/image" Target="../media/image26.gif"/><Relationship Id="rId5" Type="http://schemas.openxmlformats.org/officeDocument/2006/relationships/image" Target="../media/image21.jpeg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11" Type="http://schemas.openxmlformats.org/officeDocument/2006/relationships/image" Target="../media/image26.gif"/><Relationship Id="rId5" Type="http://schemas.openxmlformats.org/officeDocument/2006/relationships/image" Target="../media/image21.jpeg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11" Type="http://schemas.openxmlformats.org/officeDocument/2006/relationships/image" Target="../media/image26.gif"/><Relationship Id="rId5" Type="http://schemas.openxmlformats.org/officeDocument/2006/relationships/image" Target="../media/image21.jpeg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34D4A-2FCE-6AEE-BB00-A319A9BB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3097" r="5722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D4676A-62B3-FD97-4807-84BBBD709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8" r="22424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E410A-218E-FDA0-BC69-3234119A7A64}"/>
              </a:ext>
            </a:extLst>
          </p:cNvPr>
          <p:cNvSpPr txBox="1"/>
          <p:nvPr/>
        </p:nvSpPr>
        <p:spPr>
          <a:xfrm>
            <a:off x="396224" y="3064585"/>
            <a:ext cx="8525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iCiel Messy Script" pitchFamily="2" charset="0"/>
              </a:rPr>
              <a:t>SÔNG NÚI NƯỚC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1A5DB-F4F8-AF34-A55A-880807012720}"/>
              </a:ext>
            </a:extLst>
          </p:cNvPr>
          <p:cNvSpPr txBox="1"/>
          <p:nvPr/>
        </p:nvSpPr>
        <p:spPr>
          <a:xfrm>
            <a:off x="3091542" y="5050972"/>
            <a:ext cx="3914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4031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0" name="Freeform 4">
            <a:extLst>
              <a:ext uri="{FF2B5EF4-FFF2-40B4-BE49-F238E27FC236}">
                <a16:creationId xmlns:a16="http://schemas.microsoft.com/office/drawing/2014/main" id="{27CBA621-5D0A-D861-1988-93DE39DC572F}"/>
              </a:ext>
            </a:extLst>
          </p:cNvPr>
          <p:cNvSpPr/>
          <p:nvPr/>
        </p:nvSpPr>
        <p:spPr>
          <a:xfrm>
            <a:off x="792287" y="797530"/>
            <a:ext cx="4061472" cy="1227422"/>
          </a:xfrm>
          <a:custGeom>
            <a:avLst/>
            <a:gdLst/>
            <a:ahLst/>
            <a:cxnLst/>
            <a:rect l="l" t="t" r="r" b="b"/>
            <a:pathLst>
              <a:path w="5803077" h="3924331">
                <a:moveTo>
                  <a:pt x="0" y="0"/>
                </a:moveTo>
                <a:lnTo>
                  <a:pt x="5803077" y="0"/>
                </a:lnTo>
                <a:lnTo>
                  <a:pt x="5803077" y="3924331"/>
                </a:lnTo>
                <a:lnTo>
                  <a:pt x="0" y="3924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AC2D6A-4D61-4ABB-A172-C0C4B2E50E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9503" y="1724650"/>
            <a:ext cx="935486" cy="8127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D032DF-74CA-8CE4-2370-98F60C6F0193}"/>
              </a:ext>
            </a:extLst>
          </p:cNvPr>
          <p:cNvSpPr txBox="1"/>
          <p:nvPr/>
        </p:nvSpPr>
        <p:spPr>
          <a:xfrm>
            <a:off x="1334277" y="1080515"/>
            <a:ext cx="3784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2 .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B63458-2342-DD0E-13EB-841970DA89E5}"/>
              </a:ext>
            </a:extLst>
          </p:cNvPr>
          <p:cNvSpPr txBox="1"/>
          <p:nvPr/>
        </p:nvSpPr>
        <p:spPr>
          <a:xfrm>
            <a:off x="6267058" y="1578094"/>
            <a:ext cx="5422900" cy="1046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fr-FR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1077 –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Tống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AEC48-3220-DE46-E67D-376E08B40166}"/>
              </a:ext>
            </a:extLst>
          </p:cNvPr>
          <p:cNvSpPr txBox="1"/>
          <p:nvPr/>
        </p:nvSpPr>
        <p:spPr>
          <a:xfrm>
            <a:off x="6295305" y="2843712"/>
            <a:ext cx="5262283" cy="1046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582529-071B-68DA-F4B9-3E68CFC774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93" y="2479762"/>
            <a:ext cx="4402294" cy="31162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B1CFF-0C2F-3AB6-6F11-9CC0FCE34A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9503" y="3040059"/>
            <a:ext cx="935486" cy="812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0FF0BF-9C1C-CA76-7AA4-07CCDF1755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39503" y="4441614"/>
            <a:ext cx="935486" cy="8127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0D647D-9B10-F03F-F72A-58D35581EFE6}"/>
              </a:ext>
            </a:extLst>
          </p:cNvPr>
          <p:cNvSpPr txBox="1"/>
          <p:nvPr/>
        </p:nvSpPr>
        <p:spPr>
          <a:xfrm>
            <a:off x="6335879" y="4109330"/>
            <a:ext cx="55915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fr-FR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fr-FR" sz="3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fr-FR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10A932-4BE1-C524-69F9-4748778A4CEE}"/>
              </a:ext>
            </a:extLst>
          </p:cNvPr>
          <p:cNvSpPr/>
          <p:nvPr/>
        </p:nvSpPr>
        <p:spPr>
          <a:xfrm>
            <a:off x="1120913" y="463569"/>
            <a:ext cx="8311210" cy="8127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II/ Khám phá chi tiết văn bản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1408197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57815" y="-1"/>
            <a:ext cx="1784512" cy="1739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611DF2-1A37-73B6-4897-F03C58DA5B19}"/>
              </a:ext>
            </a:extLst>
          </p:cNvPr>
          <p:cNvSpPr txBox="1"/>
          <p:nvPr/>
        </p:nvSpPr>
        <p:spPr>
          <a:xfrm>
            <a:off x="914400" y="1145858"/>
            <a:ext cx="8517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iCiel Messy Script" pitchFamily="2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9FA51E1-DCB2-EA2A-74ED-2DBE19C8C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499625"/>
              </p:ext>
            </p:extLst>
          </p:nvPr>
        </p:nvGraphicFramePr>
        <p:xfrm>
          <a:off x="660400" y="2061704"/>
          <a:ext cx="10858500" cy="4173999"/>
        </p:xfrm>
        <a:graphic>
          <a:graphicData uri="http://schemas.openxmlformats.org/drawingml/2006/table">
            <a:tbl>
              <a:tblPr firstRow="1" firstCol="1" bandRow="1"/>
              <a:tblGrid>
                <a:gridCol w="7511144">
                  <a:extLst>
                    <a:ext uri="{9D8B030D-6E8A-4147-A177-3AD203B41FA5}">
                      <a16:colId xmlns:a16="http://schemas.microsoft.com/office/drawing/2014/main" val="1721580967"/>
                    </a:ext>
                  </a:extLst>
                </a:gridCol>
                <a:gridCol w="3347356">
                  <a:extLst>
                    <a:ext uri="{9D8B030D-6E8A-4147-A177-3AD203B41FA5}">
                      <a16:colId xmlns:a16="http://schemas.microsoft.com/office/drawing/2014/main" val="2153587303"/>
                    </a:ext>
                  </a:extLst>
                </a:gridCol>
              </a:tblGrid>
              <a:tr h="45644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nl-NL" sz="28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Lời tuyên bố về chủ quyền của đất nước</a:t>
                      </a:r>
                      <a:endParaRPr lang="en-US" sz="28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354802"/>
                  </a:ext>
                </a:extLst>
              </a:tr>
              <a:tr h="9458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Dựa vào chú thích 1 hãy làm rõ nghĩa chữ </a:t>
                      </a:r>
                      <a:r>
                        <a:rPr lang="pt-BR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</a:t>
                      </a:r>
                      <a:r>
                        <a:rPr lang="pt-BR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trong </a:t>
                      </a:r>
                      <a:r>
                        <a:rPr lang="pt-BR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 đế cư </a:t>
                      </a:r>
                      <a:r>
                        <a:rPr lang="pt-BR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7150" algn="l"/>
                          <a:tab pos="228600" algn="l"/>
                          <a:tab pos="914400" algn="l"/>
                        </a:tabLs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326937"/>
                  </a:ext>
                </a:extLst>
              </a:tr>
              <a:tr h="4564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của câu thơ 1 thể hiện lí lẽ gì?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112859"/>
                  </a:ext>
                </a:extLst>
              </a:tr>
              <a:tr h="4564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giả sử dụng lí lẽ gì ở câu thơ 2? 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311655"/>
                  </a:ext>
                </a:extLst>
              </a:tr>
              <a:tr h="456441"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57150" algn="l"/>
                          <a:tab pos="228600" algn="l"/>
                          <a:tab pos="914400" algn="l"/>
                        </a:tabLst>
                        <a:defRPr/>
                      </a:pPr>
                      <a:r>
                        <a:rPr kumimoji="0" lang="pt-BR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 xét về âm điệu của cả hai câu thơ.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65051"/>
                  </a:ext>
                </a:extLst>
              </a:tr>
              <a:tr h="9458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7150" algn="l"/>
                          <a:tab pos="228600" algn="l"/>
                          <a:tab pos="914400" algn="l"/>
                        </a:tabLst>
                      </a:pPr>
                      <a:r>
                        <a:rPr lang="pt-BR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Âm điệu đó có tác dụng gì trong việc diễn tả cảm xúc về chủ quyền.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249773"/>
                  </a:ext>
                </a:extLst>
              </a:tr>
              <a:tr h="45644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7150" algn="l"/>
                          <a:tab pos="228600" algn="l"/>
                          <a:tab pos="914400" algn="l"/>
                        </a:tabLst>
                      </a:pPr>
                      <a:r>
                        <a:rPr lang="pt-BR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viết đã bộc lộ tình cảm gì trong lời thơ này 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7150" algn="l"/>
                          <a:tab pos="228600" algn="l"/>
                          <a:tab pos="91440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537" marR="5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706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5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C0AC1B-F8CE-F954-2053-9BCEBFC4EE9A}"/>
              </a:ext>
            </a:extLst>
          </p:cNvPr>
          <p:cNvGrpSpPr/>
          <p:nvPr/>
        </p:nvGrpSpPr>
        <p:grpSpPr>
          <a:xfrm>
            <a:off x="101600" y="1372903"/>
            <a:ext cx="6679021" cy="4800600"/>
            <a:chOff x="1679166" y="1143000"/>
            <a:chExt cx="6679021" cy="4800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B30E64-4560-1989-5201-AD6F0FD1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9166" y="1143000"/>
              <a:ext cx="6679021" cy="4800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1F4000-10E8-E128-D16D-4AB4A6F3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05817" y="1925494"/>
              <a:ext cx="5225718" cy="361929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3029DD72-B58A-A9A2-C5AF-285F063FC09E}"/>
              </a:ext>
            </a:extLst>
          </p:cNvPr>
          <p:cNvSpPr/>
          <p:nvPr/>
        </p:nvSpPr>
        <p:spPr>
          <a:xfrm>
            <a:off x="847097" y="2447509"/>
            <a:ext cx="5074732" cy="772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E6893-657A-6026-9BE6-8655FA37AD48}"/>
              </a:ext>
            </a:extLst>
          </p:cNvPr>
          <p:cNvSpPr txBox="1"/>
          <p:nvPr/>
        </p:nvSpPr>
        <p:spPr>
          <a:xfrm>
            <a:off x="1754155" y="458904"/>
            <a:ext cx="8536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>
                <a:solidFill>
                  <a:schemeClr val="accent6">
                    <a:lumMod val="50000"/>
                  </a:schemeClr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nl-NL" sz="4400" b="1" dirty="0">
                <a:solidFill>
                  <a:schemeClr val="accent6">
                    <a:lumMod val="50000"/>
                  </a:schemeClr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iCiel Messy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BBDDDF-4120-C731-A79A-5CB5047B04C2}"/>
              </a:ext>
            </a:extLst>
          </p:cNvPr>
          <p:cNvSpPr txBox="1"/>
          <p:nvPr/>
        </p:nvSpPr>
        <p:spPr>
          <a:xfrm>
            <a:off x="6858126" y="1625515"/>
            <a:ext cx="4738280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nước có quốc chủ, khẳng định sức mạnh tự cường, sánh ngang hàng với các quốc gia phương Bắc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0D1DBE5-E079-5FDD-92C5-856C3A6A0D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3526" y="1625515"/>
            <a:ext cx="597093" cy="5970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BBF432-EA58-7B2D-4D84-A370902C38E5}"/>
              </a:ext>
            </a:extLst>
          </p:cNvPr>
          <p:cNvSpPr txBox="1"/>
          <p:nvPr/>
        </p:nvSpPr>
        <p:spPr>
          <a:xfrm>
            <a:off x="7624759" y="4014258"/>
            <a:ext cx="39716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E2BC6789-0144-01BC-B9A8-FD60372D0C3E}"/>
              </a:ext>
            </a:extLst>
          </p:cNvPr>
          <p:cNvSpPr/>
          <p:nvPr/>
        </p:nvSpPr>
        <p:spPr>
          <a:xfrm>
            <a:off x="6482072" y="4014258"/>
            <a:ext cx="920546" cy="582459"/>
          </a:xfrm>
          <a:custGeom>
            <a:avLst/>
            <a:gdLst/>
            <a:ahLst/>
            <a:cxnLst/>
            <a:rect l="l" t="t" r="r" b="b"/>
            <a:pathLst>
              <a:path w="3148113" h="2667310">
                <a:moveTo>
                  <a:pt x="0" y="0"/>
                </a:moveTo>
                <a:lnTo>
                  <a:pt x="3148114" y="0"/>
                </a:lnTo>
                <a:lnTo>
                  <a:pt x="3148114" y="2667311"/>
                </a:lnTo>
                <a:lnTo>
                  <a:pt x="0" y="2667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C0AC1B-F8CE-F954-2053-9BCEBFC4EE9A}"/>
              </a:ext>
            </a:extLst>
          </p:cNvPr>
          <p:cNvGrpSpPr/>
          <p:nvPr/>
        </p:nvGrpSpPr>
        <p:grpSpPr>
          <a:xfrm>
            <a:off x="101600" y="1372903"/>
            <a:ext cx="6679021" cy="4800600"/>
            <a:chOff x="1679166" y="1143000"/>
            <a:chExt cx="6679021" cy="4800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B30E64-4560-1989-5201-AD6F0FD1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9166" y="1143000"/>
              <a:ext cx="6679021" cy="4800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1F4000-10E8-E128-D16D-4AB4A6F3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05817" y="1925494"/>
              <a:ext cx="5225718" cy="361929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3029DD72-B58A-A9A2-C5AF-285F063FC09E}"/>
              </a:ext>
            </a:extLst>
          </p:cNvPr>
          <p:cNvSpPr/>
          <p:nvPr/>
        </p:nvSpPr>
        <p:spPr>
          <a:xfrm>
            <a:off x="914400" y="3241372"/>
            <a:ext cx="1643064" cy="6448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E6893-657A-6026-9BE6-8655FA37AD48}"/>
              </a:ext>
            </a:extLst>
          </p:cNvPr>
          <p:cNvSpPr txBox="1"/>
          <p:nvPr/>
        </p:nvSpPr>
        <p:spPr>
          <a:xfrm>
            <a:off x="1754155" y="458904"/>
            <a:ext cx="8536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iCiel Messy Script" pitchFamily="2" charset="0"/>
              <a:ea typeface="+mn-ea"/>
              <a:cs typeface="+mn-cs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E2BC6789-0144-01BC-B9A8-FD60372D0C3E}"/>
              </a:ext>
            </a:extLst>
          </p:cNvPr>
          <p:cNvSpPr/>
          <p:nvPr/>
        </p:nvSpPr>
        <p:spPr>
          <a:xfrm>
            <a:off x="6421402" y="3324367"/>
            <a:ext cx="920546" cy="582459"/>
          </a:xfrm>
          <a:custGeom>
            <a:avLst/>
            <a:gdLst/>
            <a:ahLst/>
            <a:cxnLst/>
            <a:rect l="l" t="t" r="r" b="b"/>
            <a:pathLst>
              <a:path w="3148113" h="2667310">
                <a:moveTo>
                  <a:pt x="0" y="0"/>
                </a:moveTo>
                <a:lnTo>
                  <a:pt x="3148114" y="0"/>
                </a:lnTo>
                <a:lnTo>
                  <a:pt x="3148114" y="2667311"/>
                </a:lnTo>
                <a:lnTo>
                  <a:pt x="0" y="2667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7E90E-1517-E643-66E4-5E147D98E0FB}"/>
              </a:ext>
            </a:extLst>
          </p:cNvPr>
          <p:cNvSpPr txBox="1"/>
          <p:nvPr/>
        </p:nvSpPr>
        <p:spPr>
          <a:xfrm>
            <a:off x="7507272" y="2813067"/>
            <a:ext cx="3856477" cy="163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en-US" sz="44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r>
              <a:rPr lang="en-US" sz="44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en-US" sz="44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rành</a:t>
            </a:r>
            <a:r>
              <a:rPr lang="en-US" sz="44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rành</a:t>
            </a:r>
            <a:r>
              <a:rPr lang="en-US" sz="44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2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C0AC1B-F8CE-F954-2053-9BCEBFC4EE9A}"/>
              </a:ext>
            </a:extLst>
          </p:cNvPr>
          <p:cNvGrpSpPr/>
          <p:nvPr/>
        </p:nvGrpSpPr>
        <p:grpSpPr>
          <a:xfrm>
            <a:off x="101600" y="1372903"/>
            <a:ext cx="6679021" cy="4800600"/>
            <a:chOff x="1679166" y="1143000"/>
            <a:chExt cx="6679021" cy="4800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B30E64-4560-1989-5201-AD6F0FD1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9166" y="1143000"/>
              <a:ext cx="6679021" cy="4800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1F4000-10E8-E128-D16D-4AB4A6F3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05817" y="1925494"/>
              <a:ext cx="5225718" cy="361929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3029DD72-B58A-A9A2-C5AF-285F063FC09E}"/>
              </a:ext>
            </a:extLst>
          </p:cNvPr>
          <p:cNvSpPr/>
          <p:nvPr/>
        </p:nvSpPr>
        <p:spPr>
          <a:xfrm>
            <a:off x="2371725" y="3301308"/>
            <a:ext cx="1643064" cy="6448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E6893-657A-6026-9BE6-8655FA37AD48}"/>
              </a:ext>
            </a:extLst>
          </p:cNvPr>
          <p:cNvSpPr txBox="1"/>
          <p:nvPr/>
        </p:nvSpPr>
        <p:spPr>
          <a:xfrm>
            <a:off x="1754155" y="458904"/>
            <a:ext cx="8536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iCiel Messy Script" pitchFamily="2" charset="0"/>
              <a:ea typeface="+mn-ea"/>
              <a:cs typeface="+mn-cs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E2BC6789-0144-01BC-B9A8-FD60372D0C3E}"/>
              </a:ext>
            </a:extLst>
          </p:cNvPr>
          <p:cNvSpPr/>
          <p:nvPr/>
        </p:nvSpPr>
        <p:spPr>
          <a:xfrm>
            <a:off x="6421402" y="3324367"/>
            <a:ext cx="920546" cy="582459"/>
          </a:xfrm>
          <a:custGeom>
            <a:avLst/>
            <a:gdLst/>
            <a:ahLst/>
            <a:cxnLst/>
            <a:rect l="l" t="t" r="r" b="b"/>
            <a:pathLst>
              <a:path w="3148113" h="2667310">
                <a:moveTo>
                  <a:pt x="0" y="0"/>
                </a:moveTo>
                <a:lnTo>
                  <a:pt x="3148114" y="0"/>
                </a:lnTo>
                <a:lnTo>
                  <a:pt x="3148114" y="2667311"/>
                </a:lnTo>
                <a:lnTo>
                  <a:pt x="0" y="2667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FE424-74F2-FC60-EA5B-A3BA4C6AEF16}"/>
              </a:ext>
            </a:extLst>
          </p:cNvPr>
          <p:cNvSpPr txBox="1"/>
          <p:nvPr/>
        </p:nvSpPr>
        <p:spPr>
          <a:xfrm>
            <a:off x="7709381" y="2688387"/>
            <a:ext cx="3253512" cy="1854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9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1C0AC1B-F8CE-F954-2053-9BCEBFC4EE9A}"/>
              </a:ext>
            </a:extLst>
          </p:cNvPr>
          <p:cNvGrpSpPr/>
          <p:nvPr/>
        </p:nvGrpSpPr>
        <p:grpSpPr>
          <a:xfrm>
            <a:off x="101600" y="1372903"/>
            <a:ext cx="6679021" cy="4800600"/>
            <a:chOff x="1679166" y="1143000"/>
            <a:chExt cx="6679021" cy="48006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B30E64-4560-1989-5201-AD6F0FD1D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9166" y="1143000"/>
              <a:ext cx="6679021" cy="4800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1F4000-10E8-E128-D16D-4AB4A6F3A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05817" y="1925494"/>
              <a:ext cx="5225718" cy="361929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3029DD72-B58A-A9A2-C5AF-285F063FC09E}"/>
              </a:ext>
            </a:extLst>
          </p:cNvPr>
          <p:cNvSpPr/>
          <p:nvPr/>
        </p:nvSpPr>
        <p:spPr>
          <a:xfrm>
            <a:off x="4217011" y="3261998"/>
            <a:ext cx="1643064" cy="6448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3E6893-657A-6026-9BE6-8655FA37AD48}"/>
              </a:ext>
            </a:extLst>
          </p:cNvPr>
          <p:cNvSpPr txBox="1"/>
          <p:nvPr/>
        </p:nvSpPr>
        <p:spPr>
          <a:xfrm>
            <a:off x="1754155" y="458904"/>
            <a:ext cx="8536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iCiel Messy Script" pitchFamily="2" charset="0"/>
              <a:ea typeface="+mn-ea"/>
              <a:cs typeface="+mn-cs"/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E2BC6789-0144-01BC-B9A8-FD60372D0C3E}"/>
              </a:ext>
            </a:extLst>
          </p:cNvPr>
          <p:cNvSpPr/>
          <p:nvPr/>
        </p:nvSpPr>
        <p:spPr>
          <a:xfrm>
            <a:off x="6421402" y="3324367"/>
            <a:ext cx="920546" cy="582459"/>
          </a:xfrm>
          <a:custGeom>
            <a:avLst/>
            <a:gdLst/>
            <a:ahLst/>
            <a:cxnLst/>
            <a:rect l="l" t="t" r="r" b="b"/>
            <a:pathLst>
              <a:path w="3148113" h="2667310">
                <a:moveTo>
                  <a:pt x="0" y="0"/>
                </a:moveTo>
                <a:lnTo>
                  <a:pt x="3148114" y="0"/>
                </a:lnTo>
                <a:lnTo>
                  <a:pt x="3148114" y="2667311"/>
                </a:lnTo>
                <a:lnTo>
                  <a:pt x="0" y="2667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0CC3ED-826A-F9B6-45CF-1ABE3322E5A6}"/>
              </a:ext>
            </a:extLst>
          </p:cNvPr>
          <p:cNvSpPr txBox="1"/>
          <p:nvPr/>
        </p:nvSpPr>
        <p:spPr>
          <a:xfrm>
            <a:off x="7842202" y="2707249"/>
            <a:ext cx="28132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sách</a:t>
            </a:r>
            <a:r>
              <a:rPr lang="en-US" sz="54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trời</a:t>
            </a:r>
            <a:r>
              <a:rPr lang="en-US" sz="5400" dirty="0">
                <a:solidFill>
                  <a:srgbClr val="FF000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 </a:t>
            </a:r>
            <a:endParaRPr lang="en-US" sz="66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2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3E6893-657A-6026-9BE6-8655FA37AD48}"/>
              </a:ext>
            </a:extLst>
          </p:cNvPr>
          <p:cNvSpPr txBox="1"/>
          <p:nvPr/>
        </p:nvSpPr>
        <p:spPr>
          <a:xfrm>
            <a:off x="1754155" y="458904"/>
            <a:ext cx="8536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iCiel Messy Script" pitchFamily="2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F62B6D-05B9-0523-E525-034B8B68D62D}"/>
              </a:ext>
            </a:extLst>
          </p:cNvPr>
          <p:cNvSpPr/>
          <p:nvPr/>
        </p:nvSpPr>
        <p:spPr>
          <a:xfrm>
            <a:off x="2235977" y="3031033"/>
            <a:ext cx="886361" cy="76944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53F32F41-6169-B0FA-5C6B-B120592F0C88}"/>
              </a:ext>
            </a:extLst>
          </p:cNvPr>
          <p:cNvSpPr/>
          <p:nvPr/>
        </p:nvSpPr>
        <p:spPr>
          <a:xfrm>
            <a:off x="5043849" y="1424079"/>
            <a:ext cx="886361" cy="76944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9FD56-7B93-A0DC-B976-AA587D110491}"/>
              </a:ext>
            </a:extLst>
          </p:cNvPr>
          <p:cNvSpPr txBox="1"/>
          <p:nvPr/>
        </p:nvSpPr>
        <p:spPr>
          <a:xfrm>
            <a:off x="1289285" y="3934710"/>
            <a:ext cx="3290703" cy="2164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điệu: 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B37767-7277-E76B-2F43-DDF292FABF9E}"/>
              </a:ext>
            </a:extLst>
          </p:cNvPr>
          <p:cNvSpPr txBox="1"/>
          <p:nvPr/>
        </p:nvSpPr>
        <p:spPr>
          <a:xfrm>
            <a:off x="4245382" y="2388943"/>
            <a:ext cx="29788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FAC6A418-7A69-7E73-9B30-5D6E7CC384E9}"/>
              </a:ext>
            </a:extLst>
          </p:cNvPr>
          <p:cNvSpPr/>
          <p:nvPr/>
        </p:nvSpPr>
        <p:spPr>
          <a:xfrm>
            <a:off x="5265311" y="4031290"/>
            <a:ext cx="996066" cy="769442"/>
          </a:xfrm>
          <a:custGeom>
            <a:avLst/>
            <a:gdLst/>
            <a:ahLst/>
            <a:cxnLst/>
            <a:rect l="l" t="t" r="r" b="b"/>
            <a:pathLst>
              <a:path w="3148113" h="2667310">
                <a:moveTo>
                  <a:pt x="0" y="0"/>
                </a:moveTo>
                <a:lnTo>
                  <a:pt x="3148114" y="0"/>
                </a:lnTo>
                <a:lnTo>
                  <a:pt x="3148114" y="2667311"/>
                </a:lnTo>
                <a:lnTo>
                  <a:pt x="0" y="26673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49E151-77B2-1C50-C87F-A3767F2C09A5}"/>
              </a:ext>
            </a:extLst>
          </p:cNvPr>
          <p:cNvGrpSpPr/>
          <p:nvPr/>
        </p:nvGrpSpPr>
        <p:grpSpPr>
          <a:xfrm>
            <a:off x="7281307" y="2543176"/>
            <a:ext cx="3956014" cy="3497848"/>
            <a:chOff x="7281307" y="2543176"/>
            <a:chExt cx="3956014" cy="349784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473990-960C-7F6E-634C-727E30D8166D}"/>
                </a:ext>
              </a:extLst>
            </p:cNvPr>
            <p:cNvGrpSpPr/>
            <p:nvPr/>
          </p:nvGrpSpPr>
          <p:grpSpPr>
            <a:xfrm>
              <a:off x="7281307" y="2543176"/>
              <a:ext cx="3956014" cy="3497848"/>
              <a:chOff x="7864792" y="2667915"/>
              <a:chExt cx="3545390" cy="325949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83B6A71-99ED-515E-3D4F-04D89226BFEC}"/>
                  </a:ext>
                </a:extLst>
              </p:cNvPr>
              <p:cNvSpPr/>
              <p:nvPr/>
            </p:nvSpPr>
            <p:spPr>
              <a:xfrm>
                <a:off x="7893820" y="2667915"/>
                <a:ext cx="3516362" cy="32263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D8E6ED1-A86C-7F8F-FA95-DBEFDA5B00CF}"/>
                  </a:ext>
                </a:extLst>
              </p:cNvPr>
              <p:cNvSpPr/>
              <p:nvPr/>
            </p:nvSpPr>
            <p:spPr>
              <a:xfrm>
                <a:off x="7864792" y="2671544"/>
                <a:ext cx="3290703" cy="32558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BF80C7-A0CE-A095-32E4-6DD5249E0704}"/>
                </a:ext>
              </a:extLst>
            </p:cNvPr>
            <p:cNvSpPr txBox="1"/>
            <p:nvPr/>
          </p:nvSpPr>
          <p:spPr>
            <a:xfrm>
              <a:off x="7812728" y="3031033"/>
              <a:ext cx="2776847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Đanh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thép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hùng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hồn</a:t>
              </a:r>
              <a:r>
                <a:rPr lang="en-US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vi-VN" sz="28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diễn tả sự vững vàng của tư tưởng và niềm tin sắt đá vào chân lí.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CB0038-110B-7553-51FC-B96EB4FDD8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1914" y="1400133"/>
            <a:ext cx="1956430" cy="2480705"/>
          </a:xfrm>
          <a:prstGeom prst="rect">
            <a:avLst/>
          </a:prstGeom>
        </p:spPr>
      </p:pic>
      <p:sp>
        <p:nvSpPr>
          <p:cNvPr id="31" name="Freeform 4">
            <a:extLst>
              <a:ext uri="{FF2B5EF4-FFF2-40B4-BE49-F238E27FC236}">
                <a16:creationId xmlns:a16="http://schemas.microsoft.com/office/drawing/2014/main" id="{2F6611AB-0807-ED07-4498-4935693BAED6}"/>
              </a:ext>
            </a:extLst>
          </p:cNvPr>
          <p:cNvSpPr/>
          <p:nvPr/>
        </p:nvSpPr>
        <p:spPr>
          <a:xfrm flipH="1">
            <a:off x="11379688" y="1684043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30E64-4560-1989-5201-AD6F0FD1D5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6932" y="863343"/>
            <a:ext cx="7893977" cy="56738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3E6893-657A-6026-9BE6-8655FA37AD48}"/>
              </a:ext>
            </a:extLst>
          </p:cNvPr>
          <p:cNvSpPr txBox="1"/>
          <p:nvPr/>
        </p:nvSpPr>
        <p:spPr>
          <a:xfrm>
            <a:off x="1754155" y="458904"/>
            <a:ext cx="8536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lí lẽ để  khẳng định chủ quyền dân tộc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iCiel Messy Script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ED477-EC38-913A-655B-E1A9F9ED93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420" y="1430587"/>
            <a:ext cx="3241590" cy="23984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99747A-AA03-8175-51B1-EAE1539EEE17}"/>
              </a:ext>
            </a:extLst>
          </p:cNvPr>
          <p:cNvSpPr txBox="1"/>
          <p:nvPr/>
        </p:nvSpPr>
        <p:spPr>
          <a:xfrm>
            <a:off x="4099283" y="2652327"/>
            <a:ext cx="5029599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 định nước Nam là một nước có độc lập, có chủ quyền, có lãnh thổ riêng. Đó là một sự thật hiển nhiên, không thể thay đổi.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0513269" y="1241505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88BAE7-B28A-14E4-465E-9A7197E262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2001" y="4466670"/>
            <a:ext cx="2270861" cy="21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8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2D45F-189C-319B-640C-1B561F1A403B}"/>
              </a:ext>
            </a:extLst>
          </p:cNvPr>
          <p:cNvSpPr txBox="1"/>
          <p:nvPr/>
        </p:nvSpPr>
        <p:spPr>
          <a:xfrm>
            <a:off x="2050071" y="502444"/>
            <a:ext cx="6747283" cy="63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lang="nl-NL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fr-FR" sz="4400" b="1" dirty="0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0070C0"/>
                </a:solidFill>
                <a:effectLst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4400" dirty="0">
              <a:solidFill>
                <a:srgbClr val="0070C0"/>
              </a:solidFill>
              <a:effectLst/>
              <a:latin typeface="iCiel Messy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A990CE4-C177-DAA8-31B2-410AEE1200FD}"/>
              </a:ext>
            </a:extLst>
          </p:cNvPr>
          <p:cNvSpPr/>
          <p:nvPr/>
        </p:nvSpPr>
        <p:spPr>
          <a:xfrm>
            <a:off x="1412961" y="1506657"/>
            <a:ext cx="9031202" cy="5032539"/>
          </a:xfrm>
          <a:custGeom>
            <a:avLst/>
            <a:gdLst/>
            <a:ahLst/>
            <a:cxnLst/>
            <a:rect l="l" t="t" r="r" b="b"/>
            <a:pathLst>
              <a:path w="4740726" h="4740726">
                <a:moveTo>
                  <a:pt x="0" y="0"/>
                </a:moveTo>
                <a:lnTo>
                  <a:pt x="4740727" y="0"/>
                </a:lnTo>
                <a:lnTo>
                  <a:pt x="4740727" y="4740727"/>
                </a:lnTo>
                <a:lnTo>
                  <a:pt x="0" y="4740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555B91C-A7AA-64B0-C643-A1BDB525C757}"/>
              </a:ext>
            </a:extLst>
          </p:cNvPr>
          <p:cNvSpPr/>
          <p:nvPr/>
        </p:nvSpPr>
        <p:spPr>
          <a:xfrm>
            <a:off x="2019929" y="1841039"/>
            <a:ext cx="2723524" cy="2565330"/>
          </a:xfrm>
          <a:custGeom>
            <a:avLst/>
            <a:gdLst/>
            <a:ahLst/>
            <a:cxnLst/>
            <a:rect l="l" t="t" r="r" b="b"/>
            <a:pathLst>
              <a:path w="3563980" h="3819012">
                <a:moveTo>
                  <a:pt x="0" y="0"/>
                </a:moveTo>
                <a:lnTo>
                  <a:pt x="3563980" y="0"/>
                </a:lnTo>
                <a:lnTo>
                  <a:pt x="3563980" y="3819012"/>
                </a:lnTo>
                <a:lnTo>
                  <a:pt x="0" y="38190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3142" t="-2793" b="-2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DD524D39-7895-5C82-81DE-DB907EC15AA4}"/>
              </a:ext>
            </a:extLst>
          </p:cNvPr>
          <p:cNvGrpSpPr/>
          <p:nvPr/>
        </p:nvGrpSpPr>
        <p:grpSpPr>
          <a:xfrm>
            <a:off x="1905802" y="1819939"/>
            <a:ext cx="2852110" cy="2853235"/>
            <a:chOff x="0" y="0"/>
            <a:chExt cx="969812" cy="120816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CC0146C-74C4-CCF9-ACF2-7C935527EC2C}"/>
                </a:ext>
              </a:extLst>
            </p:cNvPr>
            <p:cNvSpPr/>
            <p:nvPr/>
          </p:nvSpPr>
          <p:spPr>
            <a:xfrm>
              <a:off x="0" y="0"/>
              <a:ext cx="969812" cy="1208162"/>
            </a:xfrm>
            <a:custGeom>
              <a:avLst/>
              <a:gdLst/>
              <a:ahLst/>
              <a:cxnLst/>
              <a:rect l="l" t="t" r="r" b="b"/>
              <a:pathLst>
                <a:path w="969812" h="1208162">
                  <a:moveTo>
                    <a:pt x="105853" y="0"/>
                  </a:moveTo>
                  <a:lnTo>
                    <a:pt x="863959" y="0"/>
                  </a:lnTo>
                  <a:cubicBezTo>
                    <a:pt x="922420" y="0"/>
                    <a:pt x="969812" y="47392"/>
                    <a:pt x="969812" y="105853"/>
                  </a:cubicBezTo>
                  <a:lnTo>
                    <a:pt x="969812" y="1102309"/>
                  </a:lnTo>
                  <a:cubicBezTo>
                    <a:pt x="969812" y="1160770"/>
                    <a:pt x="922420" y="1208162"/>
                    <a:pt x="863959" y="1208162"/>
                  </a:cubicBezTo>
                  <a:lnTo>
                    <a:pt x="105853" y="1208162"/>
                  </a:lnTo>
                  <a:cubicBezTo>
                    <a:pt x="47392" y="1208162"/>
                    <a:pt x="0" y="1160770"/>
                    <a:pt x="0" y="1102309"/>
                  </a:cubicBezTo>
                  <a:lnTo>
                    <a:pt x="0" y="105853"/>
                  </a:lnTo>
                  <a:cubicBezTo>
                    <a:pt x="0" y="47392"/>
                    <a:pt x="47392" y="0"/>
                    <a:pt x="105853" y="0"/>
                  </a:cubicBezTo>
                  <a:close/>
                </a:path>
              </a:pathLst>
            </a:custGeom>
            <a:solidFill>
              <a:srgbClr val="FFFDF9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A01D70EE-60FF-D6C1-4F94-5DA23D4F0E5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C18497B3-20C9-61AA-9350-41F0E7F55B9D}"/>
              </a:ext>
            </a:extLst>
          </p:cNvPr>
          <p:cNvSpPr/>
          <p:nvPr/>
        </p:nvSpPr>
        <p:spPr>
          <a:xfrm rot="-240527" flipH="1">
            <a:off x="6226088" y="1685050"/>
            <a:ext cx="3413035" cy="2652891"/>
          </a:xfrm>
          <a:custGeom>
            <a:avLst/>
            <a:gdLst/>
            <a:ahLst/>
            <a:cxnLst/>
            <a:rect l="l" t="t" r="r" b="b"/>
            <a:pathLst>
              <a:path w="3413035" h="2652891">
                <a:moveTo>
                  <a:pt x="3413035" y="0"/>
                </a:moveTo>
                <a:lnTo>
                  <a:pt x="0" y="0"/>
                </a:lnTo>
                <a:lnTo>
                  <a:pt x="0" y="2652892"/>
                </a:lnTo>
                <a:lnTo>
                  <a:pt x="3413035" y="2652892"/>
                </a:lnTo>
                <a:lnTo>
                  <a:pt x="3413035" y="0"/>
                </a:lnTo>
                <a:close/>
              </a:path>
            </a:pathLst>
          </a:custGeom>
          <a:blipFill>
            <a:blip r:embed="rId16"/>
            <a:stretch>
              <a:fillRect r="-108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E6753186-7A84-D041-1E65-2457FA1B4B91}"/>
              </a:ext>
            </a:extLst>
          </p:cNvPr>
          <p:cNvGrpSpPr/>
          <p:nvPr/>
        </p:nvGrpSpPr>
        <p:grpSpPr>
          <a:xfrm>
            <a:off x="6054469" y="1940496"/>
            <a:ext cx="3785984" cy="2575838"/>
            <a:chOff x="-26330" y="-28575"/>
            <a:chExt cx="969812" cy="1236737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81384F90-4862-475A-E86A-A5298E348D1D}"/>
                </a:ext>
              </a:extLst>
            </p:cNvPr>
            <p:cNvSpPr/>
            <p:nvPr/>
          </p:nvSpPr>
          <p:spPr>
            <a:xfrm>
              <a:off x="-26330" y="0"/>
              <a:ext cx="969812" cy="1208162"/>
            </a:xfrm>
            <a:custGeom>
              <a:avLst/>
              <a:gdLst/>
              <a:ahLst/>
              <a:cxnLst/>
              <a:rect l="l" t="t" r="r" b="b"/>
              <a:pathLst>
                <a:path w="969812" h="1208162">
                  <a:moveTo>
                    <a:pt x="105853" y="0"/>
                  </a:moveTo>
                  <a:lnTo>
                    <a:pt x="863959" y="0"/>
                  </a:lnTo>
                  <a:cubicBezTo>
                    <a:pt x="922420" y="0"/>
                    <a:pt x="969812" y="47392"/>
                    <a:pt x="969812" y="105853"/>
                  </a:cubicBezTo>
                  <a:lnTo>
                    <a:pt x="969812" y="1102309"/>
                  </a:lnTo>
                  <a:cubicBezTo>
                    <a:pt x="969812" y="1160770"/>
                    <a:pt x="922420" y="1208162"/>
                    <a:pt x="863959" y="1208162"/>
                  </a:cubicBezTo>
                  <a:lnTo>
                    <a:pt x="105853" y="1208162"/>
                  </a:lnTo>
                  <a:cubicBezTo>
                    <a:pt x="47392" y="1208162"/>
                    <a:pt x="0" y="1160770"/>
                    <a:pt x="0" y="1102309"/>
                  </a:cubicBezTo>
                  <a:lnTo>
                    <a:pt x="0" y="105853"/>
                  </a:lnTo>
                  <a:cubicBezTo>
                    <a:pt x="0" y="47392"/>
                    <a:pt x="47392" y="0"/>
                    <a:pt x="105853" y="0"/>
                  </a:cubicBezTo>
                  <a:close/>
                </a:path>
              </a:pathLst>
            </a:custGeom>
            <a:solidFill>
              <a:srgbClr val="FFFDF9">
                <a:alpha val="46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D092831C-CE86-F298-C100-F05966E019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CE1C27C-6D1C-88AE-3DB4-1AF3AD9576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9196" y="3847477"/>
            <a:ext cx="3396351" cy="2722887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74C92748-D814-0A18-930C-C6CD1FA33963}"/>
              </a:ext>
            </a:extLst>
          </p:cNvPr>
          <p:cNvSpPr txBox="1"/>
          <p:nvPr/>
        </p:nvSpPr>
        <p:spPr>
          <a:xfrm>
            <a:off x="4329244" y="3583258"/>
            <a:ext cx="2390355" cy="198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/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88389F2A-4CDD-10E9-7A4D-7CB9DD34CFC1}"/>
              </a:ext>
            </a:extLst>
          </p:cNvPr>
          <p:cNvGrpSpPr/>
          <p:nvPr/>
        </p:nvGrpSpPr>
        <p:grpSpPr>
          <a:xfrm>
            <a:off x="4020832" y="3839786"/>
            <a:ext cx="3785984" cy="2575838"/>
            <a:chOff x="-26330" y="-28575"/>
            <a:chExt cx="969812" cy="1236737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51B6CF75-84C7-60AF-1696-888FEADD4036}"/>
                </a:ext>
              </a:extLst>
            </p:cNvPr>
            <p:cNvSpPr/>
            <p:nvPr/>
          </p:nvSpPr>
          <p:spPr>
            <a:xfrm>
              <a:off x="-26330" y="0"/>
              <a:ext cx="969812" cy="1208162"/>
            </a:xfrm>
            <a:custGeom>
              <a:avLst/>
              <a:gdLst/>
              <a:ahLst/>
              <a:cxnLst/>
              <a:rect l="l" t="t" r="r" b="b"/>
              <a:pathLst>
                <a:path w="969812" h="1208162">
                  <a:moveTo>
                    <a:pt x="105853" y="0"/>
                  </a:moveTo>
                  <a:lnTo>
                    <a:pt x="863959" y="0"/>
                  </a:lnTo>
                  <a:cubicBezTo>
                    <a:pt x="922420" y="0"/>
                    <a:pt x="969812" y="47392"/>
                    <a:pt x="969812" y="105853"/>
                  </a:cubicBezTo>
                  <a:lnTo>
                    <a:pt x="969812" y="1102309"/>
                  </a:lnTo>
                  <a:cubicBezTo>
                    <a:pt x="969812" y="1160770"/>
                    <a:pt x="922420" y="1208162"/>
                    <a:pt x="863959" y="1208162"/>
                  </a:cubicBezTo>
                  <a:lnTo>
                    <a:pt x="105853" y="1208162"/>
                  </a:lnTo>
                  <a:cubicBezTo>
                    <a:pt x="47392" y="1208162"/>
                    <a:pt x="0" y="1160770"/>
                    <a:pt x="0" y="1102309"/>
                  </a:cubicBezTo>
                  <a:lnTo>
                    <a:pt x="0" y="105853"/>
                  </a:lnTo>
                  <a:cubicBezTo>
                    <a:pt x="0" y="47392"/>
                    <a:pt x="47392" y="0"/>
                    <a:pt x="105853" y="0"/>
                  </a:cubicBezTo>
                  <a:close/>
                </a:path>
              </a:pathLst>
            </a:custGeom>
            <a:solidFill>
              <a:srgbClr val="FFFDF9">
                <a:alpha val="46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1211591B-9D31-7A92-1EB9-35982E51BF3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11">
            <a:extLst>
              <a:ext uri="{FF2B5EF4-FFF2-40B4-BE49-F238E27FC236}">
                <a16:creationId xmlns:a16="http://schemas.microsoft.com/office/drawing/2014/main" id="{98D0E013-D5BE-9022-1F40-A02871E55D75}"/>
              </a:ext>
            </a:extLst>
          </p:cNvPr>
          <p:cNvSpPr/>
          <p:nvPr/>
        </p:nvSpPr>
        <p:spPr>
          <a:xfrm rot="1461459">
            <a:off x="5018143" y="2303384"/>
            <a:ext cx="955887" cy="1462900"/>
          </a:xfrm>
          <a:custGeom>
            <a:avLst/>
            <a:gdLst/>
            <a:ahLst/>
            <a:cxnLst/>
            <a:rect l="l" t="t" r="r" b="b"/>
            <a:pathLst>
              <a:path w="1561208" h="1904317">
                <a:moveTo>
                  <a:pt x="0" y="0"/>
                </a:moveTo>
                <a:lnTo>
                  <a:pt x="1561208" y="0"/>
                </a:lnTo>
                <a:lnTo>
                  <a:pt x="1561208" y="1904317"/>
                </a:lnTo>
                <a:lnTo>
                  <a:pt x="0" y="1904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1274" y="4806928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9385020">
            <a:off x="8371658" y="4989464"/>
            <a:ext cx="1378643" cy="82835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646D618-C613-962F-1377-9FAFF8577592}"/>
              </a:ext>
            </a:extLst>
          </p:cNvPr>
          <p:cNvSpPr txBox="1"/>
          <p:nvPr/>
        </p:nvSpPr>
        <p:spPr>
          <a:xfrm>
            <a:off x="1845245" y="2152786"/>
            <a:ext cx="2723524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pt-BR" sz="36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Nhận xét về cách diễn đạt ở câu 3 ?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1E7EEC-5667-6FA2-2F5F-E6B62AD8E2CC}"/>
              </a:ext>
            </a:extLst>
          </p:cNvPr>
          <p:cNvSpPr txBox="1"/>
          <p:nvPr/>
        </p:nvSpPr>
        <p:spPr>
          <a:xfrm>
            <a:off x="4164385" y="4051221"/>
            <a:ext cx="35793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2/ Câu thơ 4 khẳng định điều gì? Lời cảnh báo ấy có chính xác không?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21F17CB-8B9F-8FBF-F30E-1507A35D7D2E}"/>
              </a:ext>
            </a:extLst>
          </p:cNvPr>
          <p:cNvSpPr txBox="1"/>
          <p:nvPr/>
        </p:nvSpPr>
        <p:spPr>
          <a:xfrm>
            <a:off x="6733180" y="2167212"/>
            <a:ext cx="2653499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Nhận xét về nhịp điệu, giọng thơ?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1FE72CC-C719-9DB8-5E27-C23BDAD36C9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64273" y="1125952"/>
            <a:ext cx="2125906" cy="21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970560" y="3678606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2D45F-189C-319B-640C-1B561F1A403B}"/>
              </a:ext>
            </a:extLst>
          </p:cNvPr>
          <p:cNvSpPr txBox="1"/>
          <p:nvPr/>
        </p:nvSpPr>
        <p:spPr>
          <a:xfrm>
            <a:off x="2050071" y="502444"/>
            <a:ext cx="6747283" cy="63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" algn="l"/>
                <a:tab pos="228600" algn="l"/>
                <a:tab pos="914400" algn="l"/>
              </a:tabLst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Messy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74C92748-D814-0A18-930C-C6CD1FA33963}"/>
              </a:ext>
            </a:extLst>
          </p:cNvPr>
          <p:cNvSpPr txBox="1"/>
          <p:nvPr/>
        </p:nvSpPr>
        <p:spPr>
          <a:xfrm>
            <a:off x="4329244" y="3583258"/>
            <a:ext cx="2390355" cy="198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16" y="5253406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85020">
            <a:off x="10702782" y="5156099"/>
            <a:ext cx="1378643" cy="828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255BF0-5F25-DC21-EE99-1E6C1FD1472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48217" b="38756"/>
          <a:stretch/>
        </p:blipFill>
        <p:spPr>
          <a:xfrm>
            <a:off x="828251" y="3900488"/>
            <a:ext cx="5225718" cy="471488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9785F2-A1C9-EAB2-3012-ED24E14BCB9B}"/>
              </a:ext>
            </a:extLst>
          </p:cNvPr>
          <p:cNvGrpSpPr/>
          <p:nvPr/>
        </p:nvGrpSpPr>
        <p:grpSpPr>
          <a:xfrm>
            <a:off x="101600" y="1372903"/>
            <a:ext cx="6679021" cy="4800600"/>
            <a:chOff x="1679166" y="1143000"/>
            <a:chExt cx="6679021" cy="4800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552B34-22DF-1C63-9806-7147C697E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79166" y="1143000"/>
              <a:ext cx="6679021" cy="48006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FD37870-3A18-658E-4627-775A5426E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05817" y="1925494"/>
              <a:ext cx="5225718" cy="3619294"/>
            </a:xfrm>
            <a:prstGeom prst="rect">
              <a:avLst/>
            </a:prstGeom>
            <a:effectLst>
              <a:softEdge rad="317500"/>
            </a:effectLst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1FA887-E5C6-52DE-E80D-EC3481E7B075}"/>
              </a:ext>
            </a:extLst>
          </p:cNvPr>
          <p:cNvCxnSpPr>
            <a:cxnSpLocks/>
          </p:cNvCxnSpPr>
          <p:nvPr/>
        </p:nvCxnSpPr>
        <p:spPr>
          <a:xfrm flipV="1">
            <a:off x="5774047" y="2379125"/>
            <a:ext cx="1693909" cy="17545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4CAEA5A-C6CE-2055-CB4F-49714C716378}"/>
              </a:ext>
            </a:extLst>
          </p:cNvPr>
          <p:cNvSpPr txBox="1"/>
          <p:nvPr/>
        </p:nvSpPr>
        <p:spPr>
          <a:xfrm>
            <a:off x="7397045" y="1725358"/>
            <a:ext cx="40930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 :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Phơi bày tội ác của giặc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E1FF977-9D2B-3331-EDEF-1B43685F7D84}"/>
              </a:ext>
            </a:extLst>
          </p:cNvPr>
          <p:cNvSpPr/>
          <p:nvPr/>
        </p:nvSpPr>
        <p:spPr>
          <a:xfrm>
            <a:off x="2371725" y="3800475"/>
            <a:ext cx="942975" cy="741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84E599-2CA1-478F-78EA-AFD183A5E888}"/>
              </a:ext>
            </a:extLst>
          </p:cNvPr>
          <p:cNvSpPr txBox="1"/>
          <p:nvPr/>
        </p:nvSpPr>
        <p:spPr>
          <a:xfrm>
            <a:off x="7237038" y="3538109"/>
            <a:ext cx="4093071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766B9273-DDD3-6E5C-41AC-DF8758F601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71834" y="2209322"/>
            <a:ext cx="903481" cy="903481"/>
          </a:xfrm>
          <a:prstGeom prst="rect">
            <a:avLst/>
          </a:prstGeom>
        </p:spPr>
      </p:pic>
      <p:sp>
        <p:nvSpPr>
          <p:cNvPr id="47" name="Freeform 5">
            <a:extLst>
              <a:ext uri="{FF2B5EF4-FFF2-40B4-BE49-F238E27FC236}">
                <a16:creationId xmlns:a16="http://schemas.microsoft.com/office/drawing/2014/main" id="{47411FF0-3CCA-50D5-A59A-28EF620BC304}"/>
              </a:ext>
            </a:extLst>
          </p:cNvPr>
          <p:cNvSpPr/>
          <p:nvPr/>
        </p:nvSpPr>
        <p:spPr>
          <a:xfrm>
            <a:off x="6803047" y="1545395"/>
            <a:ext cx="509889" cy="465964"/>
          </a:xfrm>
          <a:custGeom>
            <a:avLst/>
            <a:gdLst/>
            <a:ahLst/>
            <a:cxnLst/>
            <a:rect l="l" t="t" r="r" b="b"/>
            <a:pathLst>
              <a:path w="2762596" h="2762596">
                <a:moveTo>
                  <a:pt x="0" y="0"/>
                </a:moveTo>
                <a:lnTo>
                  <a:pt x="2762596" y="0"/>
                </a:lnTo>
                <a:lnTo>
                  <a:pt x="2762596" y="2762596"/>
                </a:lnTo>
                <a:lnTo>
                  <a:pt x="0" y="27625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1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B0AED-E9B0-B831-C0C1-C531B126E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6F32E-AB26-60C4-5CEF-F3000579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4" r="15107" b="2"/>
          <a:stretch/>
        </p:blipFill>
        <p:spPr>
          <a:xfrm>
            <a:off x="5162480" y="4542"/>
            <a:ext cx="7128913" cy="6853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9D41D1-620D-A795-48CD-8071F137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9373" y="0"/>
            <a:ext cx="1997807" cy="194786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3F35B2A-2AAB-465A-13D9-08743BE0D142}"/>
              </a:ext>
            </a:extLst>
          </p:cNvPr>
          <p:cNvSpPr/>
          <p:nvPr/>
        </p:nvSpPr>
        <p:spPr>
          <a:xfrm>
            <a:off x="0" y="6008914"/>
            <a:ext cx="1131484" cy="107005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A7D87D7-8E51-0800-2C5B-4969E8732EA4}"/>
              </a:ext>
            </a:extLst>
          </p:cNvPr>
          <p:cNvSpPr txBox="1"/>
          <p:nvPr/>
        </p:nvSpPr>
        <p:spPr>
          <a:xfrm>
            <a:off x="1716849" y="1657014"/>
            <a:ext cx="259431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7200" dirty="0" err="1">
                <a:solidFill>
                  <a:schemeClr val="accent4">
                    <a:lumMod val="50000"/>
                  </a:schemeClr>
                </a:solidFill>
                <a:latin typeface="MTD Acryle Script Personal Use" pitchFamily="50" charset="0"/>
              </a:rPr>
              <a:t>Khởi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MTD Acryle Script Personal Use" pitchFamily="50" charset="0"/>
            </a:endParaRPr>
          </a:p>
          <a:p>
            <a:pPr algn="ctr" defTabSz="609630">
              <a:spcBef>
                <a:spcPct val="0"/>
              </a:spcBef>
              <a:defRPr/>
            </a:pPr>
            <a:r>
              <a:rPr lang="en-US" sz="7200" dirty="0" err="1">
                <a:solidFill>
                  <a:schemeClr val="accent4">
                    <a:lumMod val="50000"/>
                  </a:schemeClr>
                </a:solidFill>
                <a:latin typeface="MTD Acryle Script Personal Use" pitchFamily="50" charset="0"/>
              </a:rPr>
              <a:t>Động</a:t>
            </a:r>
            <a:endParaRPr lang="en-US" sz="7200" dirty="0">
              <a:solidFill>
                <a:schemeClr val="accent4">
                  <a:lumMod val="50000"/>
                </a:schemeClr>
              </a:solidFill>
              <a:latin typeface="MTD Acryle Script Personal Us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2D45F-189C-319B-640C-1B561F1A403B}"/>
              </a:ext>
            </a:extLst>
          </p:cNvPr>
          <p:cNvSpPr txBox="1"/>
          <p:nvPr/>
        </p:nvSpPr>
        <p:spPr>
          <a:xfrm>
            <a:off x="2050071" y="502444"/>
            <a:ext cx="6747283" cy="63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" algn="l"/>
                <a:tab pos="228600" algn="l"/>
                <a:tab pos="914400" algn="l"/>
              </a:tabLst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Messy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6A990CE4-C177-DAA8-31B2-410AEE1200FD}"/>
              </a:ext>
            </a:extLst>
          </p:cNvPr>
          <p:cNvSpPr/>
          <p:nvPr/>
        </p:nvSpPr>
        <p:spPr>
          <a:xfrm>
            <a:off x="1412961" y="1506657"/>
            <a:ext cx="9031202" cy="5032539"/>
          </a:xfrm>
          <a:custGeom>
            <a:avLst/>
            <a:gdLst/>
            <a:ahLst/>
            <a:cxnLst/>
            <a:rect l="l" t="t" r="r" b="b"/>
            <a:pathLst>
              <a:path w="4740726" h="4740726">
                <a:moveTo>
                  <a:pt x="0" y="0"/>
                </a:moveTo>
                <a:lnTo>
                  <a:pt x="4740727" y="0"/>
                </a:lnTo>
                <a:lnTo>
                  <a:pt x="4740727" y="4740727"/>
                </a:lnTo>
                <a:lnTo>
                  <a:pt x="0" y="47407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555B91C-A7AA-64B0-C643-A1BDB525C757}"/>
              </a:ext>
            </a:extLst>
          </p:cNvPr>
          <p:cNvSpPr/>
          <p:nvPr/>
        </p:nvSpPr>
        <p:spPr>
          <a:xfrm>
            <a:off x="2019929" y="1841039"/>
            <a:ext cx="2723524" cy="2565330"/>
          </a:xfrm>
          <a:custGeom>
            <a:avLst/>
            <a:gdLst/>
            <a:ahLst/>
            <a:cxnLst/>
            <a:rect l="l" t="t" r="r" b="b"/>
            <a:pathLst>
              <a:path w="3563980" h="3819012">
                <a:moveTo>
                  <a:pt x="0" y="0"/>
                </a:moveTo>
                <a:lnTo>
                  <a:pt x="3563980" y="0"/>
                </a:lnTo>
                <a:lnTo>
                  <a:pt x="3563980" y="3819012"/>
                </a:lnTo>
                <a:lnTo>
                  <a:pt x="0" y="38190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3142" t="-2793" b="-27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DD524D39-7895-5C82-81DE-DB907EC15AA4}"/>
              </a:ext>
            </a:extLst>
          </p:cNvPr>
          <p:cNvGrpSpPr/>
          <p:nvPr/>
        </p:nvGrpSpPr>
        <p:grpSpPr>
          <a:xfrm>
            <a:off x="1905802" y="1819939"/>
            <a:ext cx="2852110" cy="2853235"/>
            <a:chOff x="0" y="0"/>
            <a:chExt cx="969812" cy="120816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0CC0146C-74C4-CCF9-ACF2-7C935527EC2C}"/>
                </a:ext>
              </a:extLst>
            </p:cNvPr>
            <p:cNvSpPr/>
            <p:nvPr/>
          </p:nvSpPr>
          <p:spPr>
            <a:xfrm>
              <a:off x="0" y="0"/>
              <a:ext cx="969812" cy="1208162"/>
            </a:xfrm>
            <a:custGeom>
              <a:avLst/>
              <a:gdLst/>
              <a:ahLst/>
              <a:cxnLst/>
              <a:rect l="l" t="t" r="r" b="b"/>
              <a:pathLst>
                <a:path w="969812" h="1208162">
                  <a:moveTo>
                    <a:pt x="105853" y="0"/>
                  </a:moveTo>
                  <a:lnTo>
                    <a:pt x="863959" y="0"/>
                  </a:lnTo>
                  <a:cubicBezTo>
                    <a:pt x="922420" y="0"/>
                    <a:pt x="969812" y="47392"/>
                    <a:pt x="969812" y="105853"/>
                  </a:cubicBezTo>
                  <a:lnTo>
                    <a:pt x="969812" y="1102309"/>
                  </a:lnTo>
                  <a:cubicBezTo>
                    <a:pt x="969812" y="1160770"/>
                    <a:pt x="922420" y="1208162"/>
                    <a:pt x="863959" y="1208162"/>
                  </a:cubicBezTo>
                  <a:lnTo>
                    <a:pt x="105853" y="1208162"/>
                  </a:lnTo>
                  <a:cubicBezTo>
                    <a:pt x="47392" y="1208162"/>
                    <a:pt x="0" y="1160770"/>
                    <a:pt x="0" y="1102309"/>
                  </a:cubicBezTo>
                  <a:lnTo>
                    <a:pt x="0" y="105853"/>
                  </a:lnTo>
                  <a:cubicBezTo>
                    <a:pt x="0" y="47392"/>
                    <a:pt x="47392" y="0"/>
                    <a:pt x="105853" y="0"/>
                  </a:cubicBezTo>
                  <a:close/>
                </a:path>
              </a:pathLst>
            </a:custGeom>
            <a:solidFill>
              <a:srgbClr val="FFFDF9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A01D70EE-60FF-D6C1-4F94-5DA23D4F0E5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8">
            <a:extLst>
              <a:ext uri="{FF2B5EF4-FFF2-40B4-BE49-F238E27FC236}">
                <a16:creationId xmlns:a16="http://schemas.microsoft.com/office/drawing/2014/main" id="{C18497B3-20C9-61AA-9350-41F0E7F55B9D}"/>
              </a:ext>
            </a:extLst>
          </p:cNvPr>
          <p:cNvSpPr/>
          <p:nvPr/>
        </p:nvSpPr>
        <p:spPr>
          <a:xfrm rot="-240527" flipH="1">
            <a:off x="6226088" y="1685050"/>
            <a:ext cx="3413035" cy="2652891"/>
          </a:xfrm>
          <a:custGeom>
            <a:avLst/>
            <a:gdLst/>
            <a:ahLst/>
            <a:cxnLst/>
            <a:rect l="l" t="t" r="r" b="b"/>
            <a:pathLst>
              <a:path w="3413035" h="2652891">
                <a:moveTo>
                  <a:pt x="3413035" y="0"/>
                </a:moveTo>
                <a:lnTo>
                  <a:pt x="0" y="0"/>
                </a:lnTo>
                <a:lnTo>
                  <a:pt x="0" y="2652892"/>
                </a:lnTo>
                <a:lnTo>
                  <a:pt x="3413035" y="2652892"/>
                </a:lnTo>
                <a:lnTo>
                  <a:pt x="3413035" y="0"/>
                </a:lnTo>
                <a:close/>
              </a:path>
            </a:pathLst>
          </a:custGeom>
          <a:blipFill>
            <a:blip r:embed="rId16"/>
            <a:stretch>
              <a:fillRect r="-108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E6753186-7A84-D041-1E65-2457FA1B4B91}"/>
              </a:ext>
            </a:extLst>
          </p:cNvPr>
          <p:cNvGrpSpPr/>
          <p:nvPr/>
        </p:nvGrpSpPr>
        <p:grpSpPr>
          <a:xfrm>
            <a:off x="6054469" y="1940496"/>
            <a:ext cx="3785984" cy="2575838"/>
            <a:chOff x="-26330" y="-28575"/>
            <a:chExt cx="969812" cy="1236737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81384F90-4862-475A-E86A-A5298E348D1D}"/>
                </a:ext>
              </a:extLst>
            </p:cNvPr>
            <p:cNvSpPr/>
            <p:nvPr/>
          </p:nvSpPr>
          <p:spPr>
            <a:xfrm>
              <a:off x="-26330" y="0"/>
              <a:ext cx="969812" cy="1208162"/>
            </a:xfrm>
            <a:custGeom>
              <a:avLst/>
              <a:gdLst/>
              <a:ahLst/>
              <a:cxnLst/>
              <a:rect l="l" t="t" r="r" b="b"/>
              <a:pathLst>
                <a:path w="969812" h="1208162">
                  <a:moveTo>
                    <a:pt x="105853" y="0"/>
                  </a:moveTo>
                  <a:lnTo>
                    <a:pt x="863959" y="0"/>
                  </a:lnTo>
                  <a:cubicBezTo>
                    <a:pt x="922420" y="0"/>
                    <a:pt x="969812" y="47392"/>
                    <a:pt x="969812" y="105853"/>
                  </a:cubicBezTo>
                  <a:lnTo>
                    <a:pt x="969812" y="1102309"/>
                  </a:lnTo>
                  <a:cubicBezTo>
                    <a:pt x="969812" y="1160770"/>
                    <a:pt x="922420" y="1208162"/>
                    <a:pt x="863959" y="1208162"/>
                  </a:cubicBezTo>
                  <a:lnTo>
                    <a:pt x="105853" y="1208162"/>
                  </a:lnTo>
                  <a:cubicBezTo>
                    <a:pt x="47392" y="1208162"/>
                    <a:pt x="0" y="1160770"/>
                    <a:pt x="0" y="1102309"/>
                  </a:cubicBezTo>
                  <a:lnTo>
                    <a:pt x="0" y="105853"/>
                  </a:lnTo>
                  <a:cubicBezTo>
                    <a:pt x="0" y="47392"/>
                    <a:pt x="47392" y="0"/>
                    <a:pt x="105853" y="0"/>
                  </a:cubicBezTo>
                  <a:close/>
                </a:path>
              </a:pathLst>
            </a:custGeom>
            <a:solidFill>
              <a:srgbClr val="FFFDF9">
                <a:alpha val="46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D092831C-CE86-F298-C100-F05966E0199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CE1C27C-6D1C-88AE-3DB4-1AF3AD9576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9196" y="3847477"/>
            <a:ext cx="3396351" cy="2722887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74C92748-D814-0A18-930C-C6CD1FA33963}"/>
              </a:ext>
            </a:extLst>
          </p:cNvPr>
          <p:cNvSpPr txBox="1"/>
          <p:nvPr/>
        </p:nvSpPr>
        <p:spPr>
          <a:xfrm>
            <a:off x="4329244" y="3583258"/>
            <a:ext cx="2390355" cy="198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88389F2A-4CDD-10E9-7A4D-7CB9DD34CFC1}"/>
              </a:ext>
            </a:extLst>
          </p:cNvPr>
          <p:cNvGrpSpPr/>
          <p:nvPr/>
        </p:nvGrpSpPr>
        <p:grpSpPr>
          <a:xfrm>
            <a:off x="4020832" y="3839786"/>
            <a:ext cx="3785984" cy="2575838"/>
            <a:chOff x="-26330" y="-28575"/>
            <a:chExt cx="969812" cy="1236737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51B6CF75-84C7-60AF-1696-888FEADD4036}"/>
                </a:ext>
              </a:extLst>
            </p:cNvPr>
            <p:cNvSpPr/>
            <p:nvPr/>
          </p:nvSpPr>
          <p:spPr>
            <a:xfrm>
              <a:off x="-26330" y="0"/>
              <a:ext cx="969812" cy="1208162"/>
            </a:xfrm>
            <a:custGeom>
              <a:avLst/>
              <a:gdLst/>
              <a:ahLst/>
              <a:cxnLst/>
              <a:rect l="l" t="t" r="r" b="b"/>
              <a:pathLst>
                <a:path w="969812" h="1208162">
                  <a:moveTo>
                    <a:pt x="105853" y="0"/>
                  </a:moveTo>
                  <a:lnTo>
                    <a:pt x="863959" y="0"/>
                  </a:lnTo>
                  <a:cubicBezTo>
                    <a:pt x="922420" y="0"/>
                    <a:pt x="969812" y="47392"/>
                    <a:pt x="969812" y="105853"/>
                  </a:cubicBezTo>
                  <a:lnTo>
                    <a:pt x="969812" y="1102309"/>
                  </a:lnTo>
                  <a:cubicBezTo>
                    <a:pt x="969812" y="1160770"/>
                    <a:pt x="922420" y="1208162"/>
                    <a:pt x="863959" y="1208162"/>
                  </a:cubicBezTo>
                  <a:lnTo>
                    <a:pt x="105853" y="1208162"/>
                  </a:lnTo>
                  <a:cubicBezTo>
                    <a:pt x="47392" y="1208162"/>
                    <a:pt x="0" y="1160770"/>
                    <a:pt x="0" y="1102309"/>
                  </a:cubicBezTo>
                  <a:lnTo>
                    <a:pt x="0" y="105853"/>
                  </a:lnTo>
                  <a:cubicBezTo>
                    <a:pt x="0" y="47392"/>
                    <a:pt x="47392" y="0"/>
                    <a:pt x="105853" y="0"/>
                  </a:cubicBezTo>
                  <a:close/>
                </a:path>
              </a:pathLst>
            </a:custGeom>
            <a:solidFill>
              <a:srgbClr val="FFFDF9">
                <a:alpha val="46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1211591B-9D31-7A92-1EB9-35982E51BF3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91274" y="4806928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385020">
            <a:off x="8706507" y="5204024"/>
            <a:ext cx="1378643" cy="828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811C4F-7A75-D70C-1FA7-CE4EBB14579E}"/>
              </a:ext>
            </a:extLst>
          </p:cNvPr>
          <p:cNvSpPr txBox="1"/>
          <p:nvPr/>
        </p:nvSpPr>
        <p:spPr>
          <a:xfrm>
            <a:off x="2024446" y="1882657"/>
            <a:ext cx="2629793" cy="2691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câu hỏi, hướng về bọn giặc ngông cuồng.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D32D16-6194-EE92-36AC-D34CD438F55C}"/>
              </a:ext>
            </a:extLst>
          </p:cNvPr>
          <p:cNvSpPr txBox="1"/>
          <p:nvPr/>
        </p:nvSpPr>
        <p:spPr>
          <a:xfrm>
            <a:off x="4955108" y="3608544"/>
            <a:ext cx="4245787" cy="2366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căm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phẫn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 báo về hành động xâm lược liều lĩnh, phi nghĩa của phong kiến phương Bắc.</a:t>
            </a: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8E1F36A9-DEC3-0CB2-564E-1AB0CADA9B20}"/>
              </a:ext>
            </a:extLst>
          </p:cNvPr>
          <p:cNvSpPr/>
          <p:nvPr/>
        </p:nvSpPr>
        <p:spPr>
          <a:xfrm>
            <a:off x="3835454" y="4533342"/>
            <a:ext cx="940065" cy="33967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3B15FE-98EE-B7AE-707D-21B7E0450FF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6052" y="1798704"/>
            <a:ext cx="2933106" cy="19247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364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2D45F-189C-319B-640C-1B561F1A403B}"/>
              </a:ext>
            </a:extLst>
          </p:cNvPr>
          <p:cNvSpPr txBox="1"/>
          <p:nvPr/>
        </p:nvSpPr>
        <p:spPr>
          <a:xfrm>
            <a:off x="2050071" y="502444"/>
            <a:ext cx="6747283" cy="63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" algn="l"/>
                <a:tab pos="228600" algn="l"/>
                <a:tab pos="914400" algn="l"/>
              </a:tabLst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Messy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74C92748-D814-0A18-930C-C6CD1FA33963}"/>
              </a:ext>
            </a:extLst>
          </p:cNvPr>
          <p:cNvSpPr txBox="1"/>
          <p:nvPr/>
        </p:nvSpPr>
        <p:spPr>
          <a:xfrm>
            <a:off x="4329244" y="3583258"/>
            <a:ext cx="2390355" cy="198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16" y="5253406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85020">
            <a:off x="10702782" y="5156099"/>
            <a:ext cx="1378643" cy="82835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766B9273-DDD3-6E5C-41AC-DF8758F601C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71834" y="2209322"/>
            <a:ext cx="903481" cy="9034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925FBF-C2E7-5DB3-9359-7D1776131E88}"/>
              </a:ext>
            </a:extLst>
          </p:cNvPr>
          <p:cNvGrpSpPr/>
          <p:nvPr/>
        </p:nvGrpSpPr>
        <p:grpSpPr>
          <a:xfrm>
            <a:off x="254000" y="1525303"/>
            <a:ext cx="6679021" cy="4800600"/>
            <a:chOff x="1679166" y="1143000"/>
            <a:chExt cx="6679021" cy="4800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856E1C-2CA7-37F0-605E-C991CC1E6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79166" y="1143000"/>
              <a:ext cx="6679021" cy="4800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A9C38-585B-1C97-1187-A8B5592D2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05817" y="1925494"/>
              <a:ext cx="5225718" cy="3619294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98A688A6-8B54-94ED-A5CE-578A5410998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24234" y="2361722"/>
            <a:ext cx="903481" cy="90348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AFD752-F2C9-E2E8-EB8D-204B4CA8CA50}"/>
              </a:ext>
            </a:extLst>
          </p:cNvPr>
          <p:cNvCxnSpPr>
            <a:cxnSpLocks/>
          </p:cNvCxnSpPr>
          <p:nvPr/>
        </p:nvCxnSpPr>
        <p:spPr>
          <a:xfrm flipV="1">
            <a:off x="5642114" y="2068269"/>
            <a:ext cx="1693909" cy="264348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F633AC3-DB3C-4C8F-22E0-A1609D31AEF2}"/>
              </a:ext>
            </a:extLst>
          </p:cNvPr>
          <p:cNvSpPr txBox="1"/>
          <p:nvPr/>
        </p:nvSpPr>
        <p:spPr>
          <a:xfrm>
            <a:off x="7519239" y="1583844"/>
            <a:ext cx="36692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 :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 tuyên bố, cảnh cáo kẻ thù</a:t>
            </a:r>
            <a:endParaRPr lang="en-US" sz="320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6D81B4-C364-5075-D91B-9139FB1A574C}"/>
              </a:ext>
            </a:extLst>
          </p:cNvPr>
          <p:cNvSpPr/>
          <p:nvPr/>
        </p:nvSpPr>
        <p:spPr>
          <a:xfrm>
            <a:off x="7782513" y="2922167"/>
            <a:ext cx="2889812" cy="1910452"/>
          </a:xfrm>
          <a:custGeom>
            <a:avLst/>
            <a:gdLst>
              <a:gd name="connsiteX0" fmla="*/ 0 w 2102203"/>
              <a:gd name="connsiteY0" fmla="*/ 1051102 h 2102203"/>
              <a:gd name="connsiteX1" fmla="*/ 1051102 w 2102203"/>
              <a:gd name="connsiteY1" fmla="*/ 0 h 2102203"/>
              <a:gd name="connsiteX2" fmla="*/ 2102204 w 2102203"/>
              <a:gd name="connsiteY2" fmla="*/ 1051102 h 2102203"/>
              <a:gd name="connsiteX3" fmla="*/ 1051102 w 2102203"/>
              <a:gd name="connsiteY3" fmla="*/ 2102204 h 2102203"/>
              <a:gd name="connsiteX4" fmla="*/ 0 w 2102203"/>
              <a:gd name="connsiteY4" fmla="*/ 1051102 h 210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203" h="2102203">
                <a:moveTo>
                  <a:pt x="0" y="1051102"/>
                </a:moveTo>
                <a:cubicBezTo>
                  <a:pt x="0" y="470594"/>
                  <a:pt x="470594" y="0"/>
                  <a:pt x="1051102" y="0"/>
                </a:cubicBezTo>
                <a:cubicBezTo>
                  <a:pt x="1631610" y="0"/>
                  <a:pt x="2102204" y="470594"/>
                  <a:pt x="2102204" y="1051102"/>
                </a:cubicBezTo>
                <a:cubicBezTo>
                  <a:pt x="2102204" y="1631610"/>
                  <a:pt x="1631610" y="2102204"/>
                  <a:pt x="1051102" y="2102204"/>
                </a:cubicBezTo>
                <a:cubicBezTo>
                  <a:pt x="470594" y="2102204"/>
                  <a:pt x="0" y="1631610"/>
                  <a:pt x="0" y="105110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80293" tIns="367886" rIns="280294" bIns="78832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thơ 2/2/3.</a:t>
            </a:r>
            <a:endParaRPr lang="en-US" sz="28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52D7AA4-3811-C480-A3F8-07A816582854}"/>
              </a:ext>
            </a:extLst>
          </p:cNvPr>
          <p:cNvSpPr/>
          <p:nvPr/>
        </p:nvSpPr>
        <p:spPr>
          <a:xfrm>
            <a:off x="8918895" y="4116199"/>
            <a:ext cx="2889812" cy="1910452"/>
          </a:xfrm>
          <a:custGeom>
            <a:avLst/>
            <a:gdLst>
              <a:gd name="connsiteX0" fmla="*/ 0 w 2102203"/>
              <a:gd name="connsiteY0" fmla="*/ 1051102 h 2102203"/>
              <a:gd name="connsiteX1" fmla="*/ 1051102 w 2102203"/>
              <a:gd name="connsiteY1" fmla="*/ 0 h 2102203"/>
              <a:gd name="connsiteX2" fmla="*/ 2102204 w 2102203"/>
              <a:gd name="connsiteY2" fmla="*/ 1051102 h 2102203"/>
              <a:gd name="connsiteX3" fmla="*/ 1051102 w 2102203"/>
              <a:gd name="connsiteY3" fmla="*/ 2102204 h 2102203"/>
              <a:gd name="connsiteX4" fmla="*/ 0 w 2102203"/>
              <a:gd name="connsiteY4" fmla="*/ 1051102 h 210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203" h="2102203">
                <a:moveTo>
                  <a:pt x="0" y="1051102"/>
                </a:moveTo>
                <a:cubicBezTo>
                  <a:pt x="0" y="470594"/>
                  <a:pt x="470594" y="0"/>
                  <a:pt x="1051102" y="0"/>
                </a:cubicBezTo>
                <a:cubicBezTo>
                  <a:pt x="1631610" y="0"/>
                  <a:pt x="2102204" y="470594"/>
                  <a:pt x="2102204" y="1051102"/>
                </a:cubicBezTo>
                <a:cubicBezTo>
                  <a:pt x="2102204" y="1631610"/>
                  <a:pt x="1631610" y="2102204"/>
                  <a:pt x="1051102" y="2102204"/>
                </a:cubicBezTo>
                <a:cubicBezTo>
                  <a:pt x="470594" y="2102204"/>
                  <a:pt x="0" y="1631610"/>
                  <a:pt x="0" y="105110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2340759"/>
              <a:satOff val="-2919"/>
              <a:lumOff val="686"/>
              <a:alphaOff val="0"/>
            </a:schemeClr>
          </a:fillRef>
          <a:effectRef idx="0">
            <a:schemeClr val="accent2">
              <a:alpha val="50000"/>
              <a:hueOff val="2340759"/>
              <a:satOff val="-2919"/>
              <a:lumOff val="686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642924" tIns="543070" rIns="197957" bIns="40292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AB07E9F-8ECD-C707-13FC-CE3FF1726D02}"/>
              </a:ext>
            </a:extLst>
          </p:cNvPr>
          <p:cNvSpPr/>
          <p:nvPr/>
        </p:nvSpPr>
        <p:spPr>
          <a:xfrm>
            <a:off x="6405772" y="4116199"/>
            <a:ext cx="3071605" cy="1910452"/>
          </a:xfrm>
          <a:custGeom>
            <a:avLst/>
            <a:gdLst>
              <a:gd name="connsiteX0" fmla="*/ 0 w 2102203"/>
              <a:gd name="connsiteY0" fmla="*/ 1051102 h 2102203"/>
              <a:gd name="connsiteX1" fmla="*/ 1051102 w 2102203"/>
              <a:gd name="connsiteY1" fmla="*/ 0 h 2102203"/>
              <a:gd name="connsiteX2" fmla="*/ 2102204 w 2102203"/>
              <a:gd name="connsiteY2" fmla="*/ 1051102 h 2102203"/>
              <a:gd name="connsiteX3" fmla="*/ 1051102 w 2102203"/>
              <a:gd name="connsiteY3" fmla="*/ 2102204 h 2102203"/>
              <a:gd name="connsiteX4" fmla="*/ 0 w 2102203"/>
              <a:gd name="connsiteY4" fmla="*/ 1051102 h 2102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203" h="2102203">
                <a:moveTo>
                  <a:pt x="0" y="1051102"/>
                </a:moveTo>
                <a:cubicBezTo>
                  <a:pt x="0" y="470594"/>
                  <a:pt x="470594" y="0"/>
                  <a:pt x="1051102" y="0"/>
                </a:cubicBezTo>
                <a:cubicBezTo>
                  <a:pt x="1631610" y="0"/>
                  <a:pt x="2102204" y="470594"/>
                  <a:pt x="2102204" y="1051102"/>
                </a:cubicBezTo>
                <a:cubicBezTo>
                  <a:pt x="2102204" y="1631610"/>
                  <a:pt x="1631610" y="2102204"/>
                  <a:pt x="1051102" y="2102204"/>
                </a:cubicBezTo>
                <a:cubicBezTo>
                  <a:pt x="470594" y="2102204"/>
                  <a:pt x="0" y="1631610"/>
                  <a:pt x="0" y="105110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4681519"/>
              <a:satOff val="-5839"/>
              <a:lumOff val="1373"/>
              <a:alphaOff val="0"/>
            </a:schemeClr>
          </a:fillRef>
          <a:effectRef idx="0">
            <a:schemeClr val="accent2">
              <a:alpha val="50000"/>
              <a:hueOff val="4681519"/>
              <a:satOff val="-5839"/>
              <a:lumOff val="1373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97957" tIns="543070" rIns="642924" bIns="402921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13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2D45F-189C-319B-640C-1B561F1A403B}"/>
              </a:ext>
            </a:extLst>
          </p:cNvPr>
          <p:cNvSpPr txBox="1"/>
          <p:nvPr/>
        </p:nvSpPr>
        <p:spPr>
          <a:xfrm>
            <a:off x="2050071" y="502444"/>
            <a:ext cx="6747283" cy="635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" algn="l"/>
                <a:tab pos="228600" algn="l"/>
                <a:tab pos="914400" algn="l"/>
              </a:tabLst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Messy Scri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Messy Scri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74C92748-D814-0A18-930C-C6CD1FA33963}"/>
              </a:ext>
            </a:extLst>
          </p:cNvPr>
          <p:cNvSpPr txBox="1"/>
          <p:nvPr/>
        </p:nvSpPr>
        <p:spPr>
          <a:xfrm>
            <a:off x="4329244" y="3583258"/>
            <a:ext cx="2390355" cy="198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16" y="5253406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85020">
            <a:off x="10702782" y="5156099"/>
            <a:ext cx="1378643" cy="82835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766B9273-DDD3-6E5C-41AC-DF8758F601C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62299" y="5086133"/>
            <a:ext cx="903481" cy="903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34FB1-09B0-A027-F926-DC345F3342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7757" y="1562220"/>
            <a:ext cx="4365955" cy="43659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AC15E0-8B8E-D55A-2BD8-19054D68D5C0}"/>
              </a:ext>
            </a:extLst>
          </p:cNvPr>
          <p:cNvSpPr txBox="1"/>
          <p:nvPr/>
        </p:nvSpPr>
        <p:spPr>
          <a:xfrm>
            <a:off x="6162695" y="1829154"/>
            <a:ext cx="5013839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9BC55DAE-716A-2DB2-BF90-3CFEB90D550B}"/>
              </a:ext>
            </a:extLst>
          </p:cNvPr>
          <p:cNvSpPr/>
          <p:nvPr/>
        </p:nvSpPr>
        <p:spPr>
          <a:xfrm>
            <a:off x="5320006" y="2195108"/>
            <a:ext cx="709301" cy="607040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D74776-547B-7443-65FF-79E1744873E7}"/>
              </a:ext>
            </a:extLst>
          </p:cNvPr>
          <p:cNvSpPr txBox="1"/>
          <p:nvPr/>
        </p:nvSpPr>
        <p:spPr>
          <a:xfrm>
            <a:off x="7012246" y="3643173"/>
            <a:ext cx="41219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C58248-E191-F542-B1BE-405EB89A5FE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95196" y="3897236"/>
            <a:ext cx="817050" cy="6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B0AED-E9B0-B831-C0C1-C531B126E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6F32E-AB26-60C4-5CEF-F3000579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4" r="15107" b="2"/>
          <a:stretch/>
        </p:blipFill>
        <p:spPr>
          <a:xfrm>
            <a:off x="5162480" y="4542"/>
            <a:ext cx="7128913" cy="6853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9D41D1-620D-A795-48CD-8071F137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9373" y="0"/>
            <a:ext cx="1997807" cy="194786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3F35B2A-2AAB-465A-13D9-08743BE0D142}"/>
              </a:ext>
            </a:extLst>
          </p:cNvPr>
          <p:cNvSpPr/>
          <p:nvPr/>
        </p:nvSpPr>
        <p:spPr>
          <a:xfrm>
            <a:off x="0" y="6008914"/>
            <a:ext cx="1131484" cy="107005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A7D87D7-8E51-0800-2C5B-4969E8732EA4}"/>
              </a:ext>
            </a:extLst>
          </p:cNvPr>
          <p:cNvSpPr txBox="1"/>
          <p:nvPr/>
        </p:nvSpPr>
        <p:spPr>
          <a:xfrm>
            <a:off x="1691583" y="1657014"/>
            <a:ext cx="259431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</a:rPr>
              <a:t>Tổng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>
                <a:solidFill>
                  <a:srgbClr val="FFC000">
                    <a:lumMod val="50000"/>
                  </a:srgbClr>
                </a:solidFill>
                <a:latin typeface="MTD Acryle Script Personal Use" pitchFamily="50" charset="0"/>
              </a:rPr>
              <a:t>Kết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16" y="5253406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85020">
            <a:off x="10702782" y="5156099"/>
            <a:ext cx="1378643" cy="82835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766B9273-DDD3-6E5C-41AC-DF8758F601C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62299" y="5086133"/>
            <a:ext cx="903481" cy="9034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3776B5-9B6E-DC1A-38AF-A183495361B1}"/>
              </a:ext>
            </a:extLst>
          </p:cNvPr>
          <p:cNvSpPr txBox="1"/>
          <p:nvPr/>
        </p:nvSpPr>
        <p:spPr>
          <a:xfrm>
            <a:off x="2026286" y="599586"/>
            <a:ext cx="3498135" cy="604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3200" b="1" dirty="0">
                <a:solidFill>
                  <a:srgbClr val="0070C0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Nghệ thuật</a:t>
            </a:r>
            <a:endParaRPr lang="en-US" sz="3200" dirty="0">
              <a:solidFill>
                <a:srgbClr val="0070C0"/>
              </a:solidFill>
              <a:effectLst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E67A58-7CA0-06AC-A3F1-2E7E926283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497" y="1431529"/>
            <a:ext cx="4715122" cy="459244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02C404E-5F3D-1B6B-0226-65314416C8AE}"/>
              </a:ext>
            </a:extLst>
          </p:cNvPr>
          <p:cNvGrpSpPr/>
          <p:nvPr/>
        </p:nvGrpSpPr>
        <p:grpSpPr>
          <a:xfrm>
            <a:off x="5491195" y="1899088"/>
            <a:ext cx="5955307" cy="3406268"/>
            <a:chOff x="5491195" y="1899088"/>
            <a:chExt cx="5955307" cy="3406268"/>
          </a:xfrm>
        </p:grpSpPr>
        <p:sp>
          <p:nvSpPr>
            <p:cNvPr id="23" name="Arrow: Up 22">
              <a:extLst>
                <a:ext uri="{FF2B5EF4-FFF2-40B4-BE49-F238E27FC236}">
                  <a16:creationId xmlns:a16="http://schemas.microsoft.com/office/drawing/2014/main" id="{8BC3F774-4FD7-46D6-2D05-0780D72F332A}"/>
                </a:ext>
              </a:extLst>
            </p:cNvPr>
            <p:cNvSpPr/>
            <p:nvPr/>
          </p:nvSpPr>
          <p:spPr>
            <a:xfrm>
              <a:off x="5491195" y="1899088"/>
              <a:ext cx="1684259" cy="1635009"/>
            </a:xfrm>
            <a:prstGeom prst="up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EED50DB-F974-964C-8C8D-C2881F087AB7}"/>
                </a:ext>
              </a:extLst>
            </p:cNvPr>
            <p:cNvSpPr/>
            <p:nvPr/>
          </p:nvSpPr>
          <p:spPr>
            <a:xfrm>
              <a:off x="7225982" y="1899088"/>
              <a:ext cx="4039798" cy="1635009"/>
            </a:xfrm>
            <a:custGeom>
              <a:avLst/>
              <a:gdLst>
                <a:gd name="connsiteX0" fmla="*/ 0 w 2858138"/>
                <a:gd name="connsiteY0" fmla="*/ 0 h 1635009"/>
                <a:gd name="connsiteX1" fmla="*/ 2858138 w 2858138"/>
                <a:gd name="connsiteY1" fmla="*/ 0 h 1635009"/>
                <a:gd name="connsiteX2" fmla="*/ 2858138 w 2858138"/>
                <a:gd name="connsiteY2" fmla="*/ 1635009 h 1635009"/>
                <a:gd name="connsiteX3" fmla="*/ 0 w 2858138"/>
                <a:gd name="connsiteY3" fmla="*/ 1635009 h 1635009"/>
                <a:gd name="connsiteX4" fmla="*/ 0 w 2858138"/>
                <a:gd name="connsiteY4" fmla="*/ 0 h 16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138" h="1635009">
                  <a:moveTo>
                    <a:pt x="0" y="0"/>
                  </a:moveTo>
                  <a:lnTo>
                    <a:pt x="2858138" y="0"/>
                  </a:lnTo>
                  <a:lnTo>
                    <a:pt x="2858138" y="1635009"/>
                  </a:lnTo>
                  <a:lnTo>
                    <a:pt x="0" y="1635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0" rIns="213360" bIns="21336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30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 nhịp 4/3, giọng thơ dõng dạc, đanh thép.</a:t>
              </a:r>
              <a:endParaRPr lang="en-US" sz="3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841019F5-4416-6DD7-050E-7DE8DA0D6BE1}"/>
                </a:ext>
              </a:extLst>
            </p:cNvPr>
            <p:cNvSpPr/>
            <p:nvPr/>
          </p:nvSpPr>
          <p:spPr>
            <a:xfrm>
              <a:off x="5996473" y="3670347"/>
              <a:ext cx="1684259" cy="1635009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13C1D94-F714-6F3B-6113-725A9F555BB5}"/>
                </a:ext>
              </a:extLst>
            </p:cNvPr>
            <p:cNvSpPr/>
            <p:nvPr/>
          </p:nvSpPr>
          <p:spPr>
            <a:xfrm>
              <a:off x="7731259" y="3670347"/>
              <a:ext cx="3715243" cy="1635009"/>
            </a:xfrm>
            <a:custGeom>
              <a:avLst/>
              <a:gdLst>
                <a:gd name="connsiteX0" fmla="*/ 0 w 2858138"/>
                <a:gd name="connsiteY0" fmla="*/ 0 h 1635009"/>
                <a:gd name="connsiteX1" fmla="*/ 2858138 w 2858138"/>
                <a:gd name="connsiteY1" fmla="*/ 0 h 1635009"/>
                <a:gd name="connsiteX2" fmla="*/ 2858138 w 2858138"/>
                <a:gd name="connsiteY2" fmla="*/ 1635009 h 1635009"/>
                <a:gd name="connsiteX3" fmla="*/ 0 w 2858138"/>
                <a:gd name="connsiteY3" fmla="*/ 1635009 h 1635009"/>
                <a:gd name="connsiteX4" fmla="*/ 0 w 2858138"/>
                <a:gd name="connsiteY4" fmla="*/ 0 h 16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138" h="1635009">
                  <a:moveTo>
                    <a:pt x="0" y="0"/>
                  </a:moveTo>
                  <a:lnTo>
                    <a:pt x="2858138" y="0"/>
                  </a:lnTo>
                  <a:lnTo>
                    <a:pt x="2858138" y="1635009"/>
                  </a:lnTo>
                  <a:lnTo>
                    <a:pt x="0" y="163500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0" rIns="213360" bIns="213360" numCol="1" spcCol="1270" anchor="ctr" anchorCtr="0">
              <a:noAutofit/>
            </a:bodyPr>
            <a:lstStyle/>
            <a:p>
              <a:pPr marL="0" lvl="0" indent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3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 lẽ sắc bén, đanh thép.</a:t>
              </a:r>
              <a:endPara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2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16" y="5253406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85020">
            <a:off x="10702782" y="5156099"/>
            <a:ext cx="1378643" cy="82835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766B9273-DDD3-6E5C-41AC-DF8758F601C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62299" y="5086133"/>
            <a:ext cx="903481" cy="9034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3776B5-9B6E-DC1A-38AF-A183495361B1}"/>
              </a:ext>
            </a:extLst>
          </p:cNvPr>
          <p:cNvSpPr txBox="1"/>
          <p:nvPr/>
        </p:nvSpPr>
        <p:spPr>
          <a:xfrm>
            <a:off x="2698912" y="356193"/>
            <a:ext cx="3498135" cy="604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nl-NL" sz="3200" b="1" dirty="0">
                <a:solidFill>
                  <a:srgbClr val="0070C0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Nội</a:t>
            </a:r>
            <a:r>
              <a:rPr kumimoji="0" lang="nl-NL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6CD65-55EC-F831-5C11-CA76D616AC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497" y="1296617"/>
            <a:ext cx="2983248" cy="505625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726D7C-F2BE-459C-E6EB-B3B6CCD6F8C2}"/>
              </a:ext>
            </a:extLst>
          </p:cNvPr>
          <p:cNvSpPr/>
          <p:nvPr/>
        </p:nvSpPr>
        <p:spPr>
          <a:xfrm>
            <a:off x="4333326" y="1585223"/>
            <a:ext cx="6932454" cy="550424"/>
          </a:xfrm>
          <a:prstGeom prst="rect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7425D34-28F1-9632-463B-8C99CB6D27C5}"/>
              </a:ext>
            </a:extLst>
          </p:cNvPr>
          <p:cNvSpPr/>
          <p:nvPr/>
        </p:nvSpPr>
        <p:spPr>
          <a:xfrm>
            <a:off x="4679949" y="1328471"/>
            <a:ext cx="6207634" cy="693968"/>
          </a:xfrm>
          <a:custGeom>
            <a:avLst/>
            <a:gdLst>
              <a:gd name="connsiteX0" fmla="*/ 0 w 4270533"/>
              <a:gd name="connsiteY0" fmla="*/ 63961 h 383760"/>
              <a:gd name="connsiteX1" fmla="*/ 63961 w 4270533"/>
              <a:gd name="connsiteY1" fmla="*/ 0 h 383760"/>
              <a:gd name="connsiteX2" fmla="*/ 4206572 w 4270533"/>
              <a:gd name="connsiteY2" fmla="*/ 0 h 383760"/>
              <a:gd name="connsiteX3" fmla="*/ 4270533 w 4270533"/>
              <a:gd name="connsiteY3" fmla="*/ 63961 h 383760"/>
              <a:gd name="connsiteX4" fmla="*/ 4270533 w 4270533"/>
              <a:gd name="connsiteY4" fmla="*/ 319799 h 383760"/>
              <a:gd name="connsiteX5" fmla="*/ 4206572 w 4270533"/>
              <a:gd name="connsiteY5" fmla="*/ 383760 h 383760"/>
              <a:gd name="connsiteX6" fmla="*/ 63961 w 4270533"/>
              <a:gd name="connsiteY6" fmla="*/ 383760 h 383760"/>
              <a:gd name="connsiteX7" fmla="*/ 0 w 4270533"/>
              <a:gd name="connsiteY7" fmla="*/ 319799 h 383760"/>
              <a:gd name="connsiteX8" fmla="*/ 0 w 4270533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0533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6572" y="0"/>
                </a:lnTo>
                <a:cubicBezTo>
                  <a:pt x="4241897" y="0"/>
                  <a:pt x="4270533" y="28636"/>
                  <a:pt x="4270533" y="63961"/>
                </a:cubicBezTo>
                <a:lnTo>
                  <a:pt x="4270533" y="319799"/>
                </a:lnTo>
                <a:cubicBezTo>
                  <a:pt x="4270533" y="355124"/>
                  <a:pt x="4241897" y="383760"/>
                  <a:pt x="4206572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150" tIns="18734" rIns="180150" bIns="18734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bản tuyên ngôn đọc lập đầu tiên.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4CF66-47AF-154E-EEE3-E97C3D1DF86F}"/>
              </a:ext>
            </a:extLst>
          </p:cNvPr>
          <p:cNvSpPr/>
          <p:nvPr/>
        </p:nvSpPr>
        <p:spPr>
          <a:xfrm>
            <a:off x="4333326" y="2615916"/>
            <a:ext cx="6932454" cy="550424"/>
          </a:xfrm>
          <a:prstGeom prst="rect">
            <a:avLst/>
          </a:prstGeom>
        </p:spPr>
        <p:style>
          <a:lnRef idx="2">
            <a:schemeClr val="accent4">
              <a:hueOff val="-1116192"/>
              <a:satOff val="6725"/>
              <a:lumOff val="53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5AF8CCB-9D27-391C-8C35-095C5A070F2F}"/>
              </a:ext>
            </a:extLst>
          </p:cNvPr>
          <p:cNvSpPr/>
          <p:nvPr/>
        </p:nvSpPr>
        <p:spPr>
          <a:xfrm>
            <a:off x="4679949" y="2248558"/>
            <a:ext cx="6207634" cy="753180"/>
          </a:xfrm>
          <a:custGeom>
            <a:avLst/>
            <a:gdLst>
              <a:gd name="connsiteX0" fmla="*/ 0 w 4270533"/>
              <a:gd name="connsiteY0" fmla="*/ 63961 h 383760"/>
              <a:gd name="connsiteX1" fmla="*/ 63961 w 4270533"/>
              <a:gd name="connsiteY1" fmla="*/ 0 h 383760"/>
              <a:gd name="connsiteX2" fmla="*/ 4206572 w 4270533"/>
              <a:gd name="connsiteY2" fmla="*/ 0 h 383760"/>
              <a:gd name="connsiteX3" fmla="*/ 4270533 w 4270533"/>
              <a:gd name="connsiteY3" fmla="*/ 63961 h 383760"/>
              <a:gd name="connsiteX4" fmla="*/ 4270533 w 4270533"/>
              <a:gd name="connsiteY4" fmla="*/ 319799 h 383760"/>
              <a:gd name="connsiteX5" fmla="*/ 4206572 w 4270533"/>
              <a:gd name="connsiteY5" fmla="*/ 383760 h 383760"/>
              <a:gd name="connsiteX6" fmla="*/ 63961 w 4270533"/>
              <a:gd name="connsiteY6" fmla="*/ 383760 h 383760"/>
              <a:gd name="connsiteX7" fmla="*/ 0 w 4270533"/>
              <a:gd name="connsiteY7" fmla="*/ 319799 h 383760"/>
              <a:gd name="connsiteX8" fmla="*/ 0 w 4270533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0533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6572" y="0"/>
                </a:lnTo>
                <a:cubicBezTo>
                  <a:pt x="4241897" y="0"/>
                  <a:pt x="4270533" y="28636"/>
                  <a:pt x="4270533" y="63961"/>
                </a:cubicBezTo>
                <a:lnTo>
                  <a:pt x="4270533" y="319799"/>
                </a:lnTo>
                <a:cubicBezTo>
                  <a:pt x="4270533" y="355124"/>
                  <a:pt x="4241897" y="383760"/>
                  <a:pt x="4206572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116192"/>
              <a:satOff val="6725"/>
              <a:lumOff val="539"/>
              <a:alphaOff val="0"/>
            </a:schemeClr>
          </a:fillRef>
          <a:effectRef idx="0">
            <a:schemeClr val="accent4">
              <a:hueOff val="-1116192"/>
              <a:satOff val="6725"/>
              <a:lumOff val="53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150" tIns="18734" rIns="180150" bIns="18734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5972B6-3329-03FC-9DB4-CD6C8B8DDC93}"/>
              </a:ext>
            </a:extLst>
          </p:cNvPr>
          <p:cNvSpPr/>
          <p:nvPr/>
        </p:nvSpPr>
        <p:spPr>
          <a:xfrm>
            <a:off x="4333326" y="3546589"/>
            <a:ext cx="6932454" cy="550424"/>
          </a:xfrm>
          <a:prstGeom prst="rect">
            <a:avLst/>
          </a:prstGeom>
        </p:spPr>
        <p:style>
          <a:lnRef idx="2">
            <a:schemeClr val="accent4">
              <a:hueOff val="-2232385"/>
              <a:satOff val="13449"/>
              <a:lumOff val="107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9C2EA7-3D23-3BDC-CC8D-E3975E922C00}"/>
              </a:ext>
            </a:extLst>
          </p:cNvPr>
          <p:cNvSpPr/>
          <p:nvPr/>
        </p:nvSpPr>
        <p:spPr>
          <a:xfrm>
            <a:off x="4679949" y="3227857"/>
            <a:ext cx="6207634" cy="729725"/>
          </a:xfrm>
          <a:custGeom>
            <a:avLst/>
            <a:gdLst>
              <a:gd name="connsiteX0" fmla="*/ 0 w 4270533"/>
              <a:gd name="connsiteY0" fmla="*/ 63961 h 383760"/>
              <a:gd name="connsiteX1" fmla="*/ 63961 w 4270533"/>
              <a:gd name="connsiteY1" fmla="*/ 0 h 383760"/>
              <a:gd name="connsiteX2" fmla="*/ 4206572 w 4270533"/>
              <a:gd name="connsiteY2" fmla="*/ 0 h 383760"/>
              <a:gd name="connsiteX3" fmla="*/ 4270533 w 4270533"/>
              <a:gd name="connsiteY3" fmla="*/ 63961 h 383760"/>
              <a:gd name="connsiteX4" fmla="*/ 4270533 w 4270533"/>
              <a:gd name="connsiteY4" fmla="*/ 319799 h 383760"/>
              <a:gd name="connsiteX5" fmla="*/ 4206572 w 4270533"/>
              <a:gd name="connsiteY5" fmla="*/ 383760 h 383760"/>
              <a:gd name="connsiteX6" fmla="*/ 63961 w 4270533"/>
              <a:gd name="connsiteY6" fmla="*/ 383760 h 383760"/>
              <a:gd name="connsiteX7" fmla="*/ 0 w 4270533"/>
              <a:gd name="connsiteY7" fmla="*/ 319799 h 383760"/>
              <a:gd name="connsiteX8" fmla="*/ 0 w 4270533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0533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6572" y="0"/>
                </a:lnTo>
                <a:cubicBezTo>
                  <a:pt x="4241897" y="0"/>
                  <a:pt x="4270533" y="28636"/>
                  <a:pt x="4270533" y="63961"/>
                </a:cubicBezTo>
                <a:lnTo>
                  <a:pt x="4270533" y="319799"/>
                </a:lnTo>
                <a:cubicBezTo>
                  <a:pt x="4270533" y="355124"/>
                  <a:pt x="4241897" y="383760"/>
                  <a:pt x="4206572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232385"/>
              <a:satOff val="13449"/>
              <a:lumOff val="1078"/>
              <a:alphaOff val="0"/>
            </a:schemeClr>
          </a:fillRef>
          <a:effectRef idx="0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150" tIns="18734" rIns="180150" bIns="18734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3C0281-99DB-F0FE-3809-9B5944881D75}"/>
              </a:ext>
            </a:extLst>
          </p:cNvPr>
          <p:cNvSpPr/>
          <p:nvPr/>
        </p:nvSpPr>
        <p:spPr>
          <a:xfrm>
            <a:off x="4333326" y="4634435"/>
            <a:ext cx="6932454" cy="550424"/>
          </a:xfrm>
          <a:prstGeom prst="rect">
            <a:avLst/>
          </a:prstGeom>
        </p:spPr>
        <p:style>
          <a:lnRef idx="2">
            <a:schemeClr val="accent4">
              <a:hueOff val="-3348577"/>
              <a:satOff val="20174"/>
              <a:lumOff val="1617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443DE0-123A-4D7D-4E49-50D6E1684350}"/>
              </a:ext>
            </a:extLst>
          </p:cNvPr>
          <p:cNvSpPr/>
          <p:nvPr/>
        </p:nvSpPr>
        <p:spPr>
          <a:xfrm>
            <a:off x="4679949" y="4183702"/>
            <a:ext cx="6207634" cy="867692"/>
          </a:xfrm>
          <a:custGeom>
            <a:avLst/>
            <a:gdLst>
              <a:gd name="connsiteX0" fmla="*/ 0 w 4270533"/>
              <a:gd name="connsiteY0" fmla="*/ 63961 h 383760"/>
              <a:gd name="connsiteX1" fmla="*/ 63961 w 4270533"/>
              <a:gd name="connsiteY1" fmla="*/ 0 h 383760"/>
              <a:gd name="connsiteX2" fmla="*/ 4206572 w 4270533"/>
              <a:gd name="connsiteY2" fmla="*/ 0 h 383760"/>
              <a:gd name="connsiteX3" fmla="*/ 4270533 w 4270533"/>
              <a:gd name="connsiteY3" fmla="*/ 63961 h 383760"/>
              <a:gd name="connsiteX4" fmla="*/ 4270533 w 4270533"/>
              <a:gd name="connsiteY4" fmla="*/ 319799 h 383760"/>
              <a:gd name="connsiteX5" fmla="*/ 4206572 w 4270533"/>
              <a:gd name="connsiteY5" fmla="*/ 383760 h 383760"/>
              <a:gd name="connsiteX6" fmla="*/ 63961 w 4270533"/>
              <a:gd name="connsiteY6" fmla="*/ 383760 h 383760"/>
              <a:gd name="connsiteX7" fmla="*/ 0 w 4270533"/>
              <a:gd name="connsiteY7" fmla="*/ 319799 h 383760"/>
              <a:gd name="connsiteX8" fmla="*/ 0 w 4270533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0533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6572" y="0"/>
                </a:lnTo>
                <a:cubicBezTo>
                  <a:pt x="4241897" y="0"/>
                  <a:pt x="4270533" y="28636"/>
                  <a:pt x="4270533" y="63961"/>
                </a:cubicBezTo>
                <a:lnTo>
                  <a:pt x="4270533" y="319799"/>
                </a:lnTo>
                <a:cubicBezTo>
                  <a:pt x="4270533" y="355124"/>
                  <a:pt x="4241897" y="383760"/>
                  <a:pt x="4206572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150" tIns="18734" rIns="180150" bIns="18734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9C0986-7843-7C2D-70A3-44CF23B1F863}"/>
              </a:ext>
            </a:extLst>
          </p:cNvPr>
          <p:cNvSpPr/>
          <p:nvPr/>
        </p:nvSpPr>
        <p:spPr>
          <a:xfrm>
            <a:off x="4333326" y="5707990"/>
            <a:ext cx="6932454" cy="550424"/>
          </a:xfrm>
          <a:prstGeom prst="rect">
            <a:avLst/>
          </a:prstGeom>
        </p:spPr>
        <p:style>
          <a:lnRef idx="2">
            <a:schemeClr val="accent4">
              <a:hueOff val="-4464770"/>
              <a:satOff val="26899"/>
              <a:lumOff val="215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4ECB043-9C2B-D76D-17F1-B59717889AE3}"/>
              </a:ext>
            </a:extLst>
          </p:cNvPr>
          <p:cNvSpPr/>
          <p:nvPr/>
        </p:nvSpPr>
        <p:spPr>
          <a:xfrm>
            <a:off x="4679949" y="5277513"/>
            <a:ext cx="6207634" cy="867692"/>
          </a:xfrm>
          <a:custGeom>
            <a:avLst/>
            <a:gdLst>
              <a:gd name="connsiteX0" fmla="*/ 0 w 4270533"/>
              <a:gd name="connsiteY0" fmla="*/ 63961 h 383760"/>
              <a:gd name="connsiteX1" fmla="*/ 63961 w 4270533"/>
              <a:gd name="connsiteY1" fmla="*/ 0 h 383760"/>
              <a:gd name="connsiteX2" fmla="*/ 4206572 w 4270533"/>
              <a:gd name="connsiteY2" fmla="*/ 0 h 383760"/>
              <a:gd name="connsiteX3" fmla="*/ 4270533 w 4270533"/>
              <a:gd name="connsiteY3" fmla="*/ 63961 h 383760"/>
              <a:gd name="connsiteX4" fmla="*/ 4270533 w 4270533"/>
              <a:gd name="connsiteY4" fmla="*/ 319799 h 383760"/>
              <a:gd name="connsiteX5" fmla="*/ 4206572 w 4270533"/>
              <a:gd name="connsiteY5" fmla="*/ 383760 h 383760"/>
              <a:gd name="connsiteX6" fmla="*/ 63961 w 4270533"/>
              <a:gd name="connsiteY6" fmla="*/ 383760 h 383760"/>
              <a:gd name="connsiteX7" fmla="*/ 0 w 4270533"/>
              <a:gd name="connsiteY7" fmla="*/ 319799 h 383760"/>
              <a:gd name="connsiteX8" fmla="*/ 0 w 4270533"/>
              <a:gd name="connsiteY8" fmla="*/ 63961 h 38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70533" h="383760">
                <a:moveTo>
                  <a:pt x="0" y="63961"/>
                </a:moveTo>
                <a:cubicBezTo>
                  <a:pt x="0" y="28636"/>
                  <a:pt x="28636" y="0"/>
                  <a:pt x="63961" y="0"/>
                </a:cubicBezTo>
                <a:lnTo>
                  <a:pt x="4206572" y="0"/>
                </a:lnTo>
                <a:cubicBezTo>
                  <a:pt x="4241897" y="0"/>
                  <a:pt x="4270533" y="28636"/>
                  <a:pt x="4270533" y="63961"/>
                </a:cubicBezTo>
                <a:lnTo>
                  <a:pt x="4270533" y="319799"/>
                </a:lnTo>
                <a:cubicBezTo>
                  <a:pt x="4270533" y="355124"/>
                  <a:pt x="4241897" y="383760"/>
                  <a:pt x="4206572" y="383760"/>
                </a:cubicBezTo>
                <a:lnTo>
                  <a:pt x="63961" y="383760"/>
                </a:lnTo>
                <a:cubicBezTo>
                  <a:pt x="28636" y="383760"/>
                  <a:pt x="0" y="355124"/>
                  <a:pt x="0" y="319799"/>
                </a:cubicBezTo>
                <a:lnTo>
                  <a:pt x="0" y="6396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0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150" tIns="18734" rIns="180150" bIns="18734" numCol="1" spcCol="1270" anchor="ctr" anchorCtr="0">
            <a:noAutofit/>
          </a:bodyPr>
          <a:lstStyle/>
          <a:p>
            <a:pPr marL="0" lvl="0" indent="0" algn="l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7" grpId="0" animBg="1"/>
      <p:bldP spid="29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B0AED-E9B0-B831-C0C1-C531B126E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6F32E-AB26-60C4-5CEF-F3000579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4" r="15107" b="2"/>
          <a:stretch/>
        </p:blipFill>
        <p:spPr>
          <a:xfrm>
            <a:off x="5162480" y="4542"/>
            <a:ext cx="7128913" cy="6853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9D41D1-620D-A795-48CD-8071F137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9373" y="0"/>
            <a:ext cx="1997807" cy="194786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3F35B2A-2AAB-465A-13D9-08743BE0D142}"/>
              </a:ext>
            </a:extLst>
          </p:cNvPr>
          <p:cNvSpPr/>
          <p:nvPr/>
        </p:nvSpPr>
        <p:spPr>
          <a:xfrm>
            <a:off x="0" y="6008914"/>
            <a:ext cx="1131484" cy="107005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A7D87D7-8E51-0800-2C5B-4969E8732EA4}"/>
              </a:ext>
            </a:extLst>
          </p:cNvPr>
          <p:cNvSpPr txBox="1"/>
          <p:nvPr/>
        </p:nvSpPr>
        <p:spPr>
          <a:xfrm>
            <a:off x="1691583" y="1657014"/>
            <a:ext cx="259431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Luyện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>
                <a:solidFill>
                  <a:srgbClr val="FFC000">
                    <a:lumMod val="50000"/>
                  </a:srgbClr>
                </a:solidFill>
                <a:latin typeface="MTD Acryle Script Personal Use" pitchFamily="50" charset="0"/>
              </a:rPr>
              <a:t>Tập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8" y="1832020"/>
            <a:ext cx="2050959" cy="20509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365" y="292108"/>
            <a:ext cx="2050960" cy="20509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Bài Sông núi nước Nam thường được gọi là gì?</a:t>
            </a:r>
            <a:endParaRPr lang="en-US" sz="4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580" y="386086"/>
            <a:ext cx="1600706" cy="16078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923499-5C87-38CF-B839-ED2D7874C5DF}"/>
              </a:ext>
            </a:extLst>
          </p:cNvPr>
          <p:cNvSpPr/>
          <p:nvPr/>
        </p:nvSpPr>
        <p:spPr>
          <a:xfrm>
            <a:off x="1" y="3643086"/>
            <a:ext cx="12192000" cy="32149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19826" y="3724273"/>
            <a:ext cx="5511041" cy="13412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10" y="1895508"/>
            <a:ext cx="1923981" cy="192398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19826" y="5331186"/>
            <a:ext cx="5511041" cy="13412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04" y="1832020"/>
            <a:ext cx="2050959" cy="20509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61135" y="3781916"/>
            <a:ext cx="5511039" cy="134121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Khúc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577" y="2093728"/>
            <a:ext cx="1814285" cy="181428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248326" y="5273130"/>
            <a:ext cx="5511039" cy="13412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B7A72-8AAA-DA53-EABC-3C362594F014}"/>
              </a:ext>
            </a:extLst>
          </p:cNvPr>
          <p:cNvSpPr/>
          <p:nvPr/>
        </p:nvSpPr>
        <p:spPr>
          <a:xfrm>
            <a:off x="0" y="3628571"/>
            <a:ext cx="12192000" cy="32294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9" y="2348093"/>
            <a:ext cx="1725616" cy="1725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Bài Sông núi nước Nam được làm theo thể thơ</a:t>
            </a:r>
            <a:endParaRPr lang="en-US" sz="4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25" y="740273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52380" y="4024678"/>
            <a:ext cx="5141364" cy="117143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cú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95" y="2348093"/>
            <a:ext cx="1725616" cy="172561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2380" y="5561284"/>
            <a:ext cx="5141364" cy="117143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Thất ngôn tứ tuyệt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89" y="2348093"/>
            <a:ext cx="1725616" cy="172561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47409" y="4050715"/>
            <a:ext cx="5579511" cy="117143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Ngũ ngôn.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84" y="2348093"/>
            <a:ext cx="1725616" cy="172561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147408" y="5517062"/>
            <a:ext cx="5579511" cy="117143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Song thất lục bát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1FE2CD-202B-B9D0-AC96-538E2BBE53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176" y="689487"/>
            <a:ext cx="9360948" cy="52985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9929E0-70FA-8505-FB47-D15BF4EEF829}"/>
              </a:ext>
            </a:extLst>
          </p:cNvPr>
          <p:cNvSpPr/>
          <p:nvPr/>
        </p:nvSpPr>
        <p:spPr>
          <a:xfrm>
            <a:off x="1183612" y="621553"/>
            <a:ext cx="4760685" cy="28797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0"/>
            <a:ext cx="1784512" cy="17399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0A1C13-9189-28FF-CFCD-671F45AED43A}"/>
              </a:ext>
            </a:extLst>
          </p:cNvPr>
          <p:cNvSpPr/>
          <p:nvPr/>
        </p:nvSpPr>
        <p:spPr>
          <a:xfrm>
            <a:off x="5990657" y="621553"/>
            <a:ext cx="4760685" cy="28797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8A619-A8F9-D8C9-71C6-BA77C3A824E9}"/>
              </a:ext>
            </a:extLst>
          </p:cNvPr>
          <p:cNvSpPr/>
          <p:nvPr/>
        </p:nvSpPr>
        <p:spPr>
          <a:xfrm>
            <a:off x="5990657" y="3535229"/>
            <a:ext cx="4760685" cy="28797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B465A9-27D5-840B-9289-77FB4AFB87B0}"/>
              </a:ext>
            </a:extLst>
          </p:cNvPr>
          <p:cNvSpPr/>
          <p:nvPr/>
        </p:nvSpPr>
        <p:spPr>
          <a:xfrm>
            <a:off x="1183612" y="3535229"/>
            <a:ext cx="4760685" cy="28797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>
            <a:hlinkClick r:id="rId14" action="ppaction://hlinksldjump"/>
            <a:extLst>
              <a:ext uri="{FF2B5EF4-FFF2-40B4-BE49-F238E27FC236}">
                <a16:creationId xmlns:a16="http://schemas.microsoft.com/office/drawing/2014/main" id="{78643D71-E465-773C-54FB-EDFA41043127}"/>
              </a:ext>
            </a:extLst>
          </p:cNvPr>
          <p:cNvSpPr/>
          <p:nvPr/>
        </p:nvSpPr>
        <p:spPr>
          <a:xfrm>
            <a:off x="1161556" y="3490212"/>
            <a:ext cx="4760685" cy="2879783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hlinkClick r:id="rId15" action="ppaction://hlinksldjump"/>
            <a:extLst>
              <a:ext uri="{FF2B5EF4-FFF2-40B4-BE49-F238E27FC236}">
                <a16:creationId xmlns:a16="http://schemas.microsoft.com/office/drawing/2014/main" id="{7F790721-E142-2F33-2B8D-A883FB03B88C}"/>
              </a:ext>
            </a:extLst>
          </p:cNvPr>
          <p:cNvSpPr/>
          <p:nvPr/>
        </p:nvSpPr>
        <p:spPr>
          <a:xfrm>
            <a:off x="5968601" y="3490212"/>
            <a:ext cx="4760685" cy="2879783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>
            <a:hlinkClick r:id="rId16" action="ppaction://hlinksldjump"/>
            <a:extLst>
              <a:ext uri="{FF2B5EF4-FFF2-40B4-BE49-F238E27FC236}">
                <a16:creationId xmlns:a16="http://schemas.microsoft.com/office/drawing/2014/main" id="{B1C90CA3-381E-7BCD-9391-A44E109691B3}"/>
              </a:ext>
            </a:extLst>
          </p:cNvPr>
          <p:cNvSpPr/>
          <p:nvPr/>
        </p:nvSpPr>
        <p:spPr>
          <a:xfrm>
            <a:off x="1161556" y="601156"/>
            <a:ext cx="4760685" cy="2879783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hlinkClick r:id="rId17" action="ppaction://hlinksldjump"/>
            <a:extLst>
              <a:ext uri="{FF2B5EF4-FFF2-40B4-BE49-F238E27FC236}">
                <a16:creationId xmlns:a16="http://schemas.microsoft.com/office/drawing/2014/main" id="{B26459B8-AEF3-2F5A-8E4B-034A80DE065C}"/>
              </a:ext>
            </a:extLst>
          </p:cNvPr>
          <p:cNvSpPr/>
          <p:nvPr/>
        </p:nvSpPr>
        <p:spPr>
          <a:xfrm>
            <a:off x="5968601" y="601156"/>
            <a:ext cx="4760685" cy="2879783"/>
          </a:xfrm>
          <a:prstGeom prst="rect">
            <a:avLst/>
          </a:prstGeom>
          <a:solidFill>
            <a:srgbClr val="FFC0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24" grpId="0" animBg="1"/>
      <p:bldP spid="11" grpId="0" animBg="1"/>
      <p:bldP spid="11" grpId="1" animBg="1"/>
      <p:bldP spid="12" grpId="0" animBg="1"/>
      <p:bldP spid="14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1EF425-1F98-D714-2DC0-192FE67E3E48}"/>
              </a:ext>
            </a:extLst>
          </p:cNvPr>
          <p:cNvSpPr/>
          <p:nvPr/>
        </p:nvSpPr>
        <p:spPr>
          <a:xfrm>
            <a:off x="0" y="3628571"/>
            <a:ext cx="12192000" cy="32294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0" y="2457176"/>
            <a:ext cx="1450838" cy="145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 Bài thơ được ra đời trong cuộc kháng chiến nào?</a:t>
            </a:r>
            <a:endParaRPr lang="en-US" sz="4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" y="66675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50226" y="4024789"/>
            <a:ext cx="5323622" cy="116323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Ngô Quyền đánh quân Nam Hán trên sông Bạch Đằng.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65" y="2457176"/>
            <a:ext cx="1450838" cy="14508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50226" y="5577993"/>
            <a:ext cx="5323622" cy="116323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Trần Quang Khải chống giặc Mông - Nguyên ở bến Chương Dương.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60" y="2457176"/>
            <a:ext cx="1450838" cy="14508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06175" y="4024789"/>
            <a:ext cx="5422900" cy="11632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Lí Thường Kiệt chống quân Tống trên sông Như Nguyệt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55" y="2457176"/>
            <a:ext cx="1450838" cy="145083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206175" y="5577993"/>
            <a:ext cx="5422900" cy="11632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Quang Trung đại phá quân Thanh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7F5A6F-07DC-9D7D-5E89-0C694084B270}"/>
              </a:ext>
            </a:extLst>
          </p:cNvPr>
          <p:cNvSpPr/>
          <p:nvPr/>
        </p:nvSpPr>
        <p:spPr>
          <a:xfrm>
            <a:off x="0" y="3672114"/>
            <a:ext cx="12192000" cy="3185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091965"/>
            <a:ext cx="1827216" cy="1827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Bài thơ đã nêu bật nội dung gì? </a:t>
            </a:r>
            <a:endParaRPr lang="en-US" sz="48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66" y="70319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60400" y="3979793"/>
            <a:ext cx="5232400" cy="12340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Nước Nam là nước có chủ quyền và không một kẻ thù nào xâm phạm được.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95" y="2091965"/>
            <a:ext cx="1827216" cy="182721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60399" y="5340892"/>
            <a:ext cx="5232400" cy="12340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90" y="2091965"/>
            <a:ext cx="1827216" cy="182721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01616" y="3979793"/>
            <a:ext cx="5232400" cy="123407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Nước Nam rộng lớn và hùng mạnh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285" y="2091965"/>
            <a:ext cx="1827216" cy="182721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136730" y="5340892"/>
            <a:ext cx="5232400" cy="12340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Nước Nam có nhiều anh hùng sẽ đánh tan giặc ngoại xâm.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B0AED-E9B0-B831-C0C1-C531B126E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6F32E-AB26-60C4-5CEF-F3000579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4" r="15107" b="2"/>
          <a:stretch/>
        </p:blipFill>
        <p:spPr>
          <a:xfrm>
            <a:off x="5162480" y="4542"/>
            <a:ext cx="7128913" cy="6853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9D41D1-620D-A795-48CD-8071F137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9373" y="0"/>
            <a:ext cx="1997807" cy="194786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3F35B2A-2AAB-465A-13D9-08743BE0D142}"/>
              </a:ext>
            </a:extLst>
          </p:cNvPr>
          <p:cNvSpPr/>
          <p:nvPr/>
        </p:nvSpPr>
        <p:spPr>
          <a:xfrm>
            <a:off x="0" y="6008914"/>
            <a:ext cx="1131484" cy="107005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A7D87D7-8E51-0800-2C5B-4969E8732EA4}"/>
              </a:ext>
            </a:extLst>
          </p:cNvPr>
          <p:cNvSpPr txBox="1"/>
          <p:nvPr/>
        </p:nvSpPr>
        <p:spPr>
          <a:xfrm>
            <a:off x="1691583" y="1657014"/>
            <a:ext cx="259431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Vận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 err="1">
                <a:solidFill>
                  <a:srgbClr val="FFC000">
                    <a:lumMod val="50000"/>
                  </a:srgbClr>
                </a:solidFill>
                <a:latin typeface="MTD Acryle Script Personal Use" pitchFamily="50" charset="0"/>
              </a:rPr>
              <a:t>Dụng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9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FCCB6F-175A-99C3-BC62-5999788E3BF9}"/>
              </a:ext>
            </a:extLst>
          </p:cNvPr>
          <p:cNvSpPr/>
          <p:nvPr/>
        </p:nvSpPr>
        <p:spPr>
          <a:xfrm>
            <a:off x="618484" y="1485089"/>
            <a:ext cx="6325241" cy="302600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sp>
        <p:nvSpPr>
          <p:cNvPr id="21" name="Freeform 4">
            <a:extLst>
              <a:ext uri="{FF2B5EF4-FFF2-40B4-BE49-F238E27FC236}">
                <a16:creationId xmlns:a16="http://schemas.microsoft.com/office/drawing/2014/main" id="{65F21F52-9368-46D5-7C42-87B2209D057D}"/>
              </a:ext>
            </a:extLst>
          </p:cNvPr>
          <p:cNvSpPr/>
          <p:nvPr/>
        </p:nvSpPr>
        <p:spPr>
          <a:xfrm flipH="1">
            <a:off x="11208630" y="1857274"/>
            <a:ext cx="620539" cy="3104484"/>
          </a:xfrm>
          <a:custGeom>
            <a:avLst/>
            <a:gdLst/>
            <a:ahLst/>
            <a:cxnLst/>
            <a:rect l="l" t="t" r="r" b="b"/>
            <a:pathLst>
              <a:path w="1395543" h="8229600">
                <a:moveTo>
                  <a:pt x="0" y="0"/>
                </a:moveTo>
                <a:lnTo>
                  <a:pt x="1395543" y="0"/>
                </a:lnTo>
                <a:lnTo>
                  <a:pt x="139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556307-2793-C035-15B4-343125BEBC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16" y="5253406"/>
            <a:ext cx="876740" cy="9235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E6D0A5-2F4D-5DD6-C3EE-17665077C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85020">
            <a:off x="10702782" y="5156099"/>
            <a:ext cx="1378643" cy="828357"/>
          </a:xfrm>
          <a:prstGeom prst="rect">
            <a:avLst/>
          </a:prstGeom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766B9273-DDD3-6E5C-41AC-DF8758F601C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362299" y="5086133"/>
            <a:ext cx="903481" cy="903481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BBB80BBF-2512-8F19-9C37-4AEF00379D60}"/>
              </a:ext>
            </a:extLst>
          </p:cNvPr>
          <p:cNvSpPr/>
          <p:nvPr/>
        </p:nvSpPr>
        <p:spPr>
          <a:xfrm>
            <a:off x="6547232" y="886265"/>
            <a:ext cx="3158231" cy="5428210"/>
          </a:xfrm>
          <a:custGeom>
            <a:avLst/>
            <a:gdLst/>
            <a:ahLst/>
            <a:cxnLst/>
            <a:rect l="l" t="t" r="r" b="b"/>
            <a:pathLst>
              <a:path w="3158231" h="5428210">
                <a:moveTo>
                  <a:pt x="0" y="0"/>
                </a:moveTo>
                <a:lnTo>
                  <a:pt x="3158231" y="0"/>
                </a:lnTo>
                <a:lnTo>
                  <a:pt x="3158231" y="5428210"/>
                </a:lnTo>
                <a:lnTo>
                  <a:pt x="0" y="54282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01285659-0B8F-C066-2682-F4151571C63C}"/>
              </a:ext>
            </a:extLst>
          </p:cNvPr>
          <p:cNvSpPr/>
          <p:nvPr/>
        </p:nvSpPr>
        <p:spPr>
          <a:xfrm>
            <a:off x="9705463" y="2279631"/>
            <a:ext cx="2221992" cy="4114800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cs typeface="Times New Roman" pitchFamily="18" charset="0"/>
              </a:rPr>
              <a:t>			</a:t>
            </a:r>
            <a:r>
              <a:rPr lang="en-US" sz="3600" dirty="0">
                <a:solidFill>
                  <a:prstClr val="black"/>
                </a:solidFill>
                <a:latin typeface="Calibri Light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4000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524167" y="5424864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494250" y="4499716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5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4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86" y="3868408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811" y="41695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69" y="3822148"/>
            <a:ext cx="714375" cy="119062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0712289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</a:t>
            </a:r>
            <a:r>
              <a:rPr lang="en-US" sz="44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tên các thời kì, các anh hùng dân tộc dựng nước và giữ nước?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 Bà Trưng , Bà Triệu, Lí Thường Kiệt…( thời Lí)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524167" y="5424864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494250" y="4499716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5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4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86" y="3868408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811" y="41695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69" y="3822148"/>
            <a:ext cx="714375" cy="119062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0712289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9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</a:t>
            </a:r>
            <a:r>
              <a:rPr lang="en-US" sz="44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Lí Thường Kiệt khi chỉ huy trận đánh đã làm bài thơ nào?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Nam Quốc Sơn 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524167" y="5424864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494250" y="4499716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5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4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86" y="3868408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811" y="41695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69" y="3822148"/>
            <a:ext cx="714375" cy="119062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0712289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Kẻ thù đô hộ nước ta gần 1000 năm là?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itchFamily="18" charset="0"/>
              </a:rPr>
              <a:t>		</a:t>
            </a:r>
            <a:r>
              <a:rPr lang="en-US" sz="3600" b="1" dirty="0">
                <a:solidFill>
                  <a:prstClr val="black"/>
                </a:solidFill>
                <a:latin typeface="Calibri Light"/>
                <a:cs typeface="Times New Roman" pitchFamily="18" charset="0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Times New Roman" pitchFamily="18" charset="0"/>
              </a:rPr>
              <a:t>	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524167" y="5424864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494250" y="4499716"/>
            <a:ext cx="2310939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chính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0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5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4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86" y="3868408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811" y="41695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69" y="3822148"/>
            <a:ext cx="714375" cy="119062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0712289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B0AED-E9B0-B831-C0C1-C531B126E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C6F32E-AB26-60C4-5CEF-F3000579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84" r="15107" b="2"/>
          <a:stretch/>
        </p:blipFill>
        <p:spPr>
          <a:xfrm>
            <a:off x="5162480" y="4542"/>
            <a:ext cx="7128913" cy="6853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9D41D1-620D-A795-48CD-8071F13773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9373" y="0"/>
            <a:ext cx="1997807" cy="1947862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53F35B2A-2AAB-465A-13D9-08743BE0D142}"/>
              </a:ext>
            </a:extLst>
          </p:cNvPr>
          <p:cNvSpPr/>
          <p:nvPr/>
        </p:nvSpPr>
        <p:spPr>
          <a:xfrm>
            <a:off x="0" y="6008914"/>
            <a:ext cx="1131484" cy="1070051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30" y="0"/>
                </a:lnTo>
                <a:lnTo>
                  <a:pt x="44375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0A7D87D7-8E51-0800-2C5B-4969E8732EA4}"/>
              </a:ext>
            </a:extLst>
          </p:cNvPr>
          <p:cNvSpPr txBox="1"/>
          <p:nvPr/>
        </p:nvSpPr>
        <p:spPr>
          <a:xfrm>
            <a:off x="1898434" y="597455"/>
            <a:ext cx="259431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Hình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Thành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Kiến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MTD Acryle Script Personal Use" pitchFamily="50" charset="0"/>
                <a:ea typeface="+mn-ea"/>
                <a:cs typeface="+mn-cs"/>
              </a:rPr>
              <a:t>Thức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MTD Acryle Script Personal Use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2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652001" y="1095724"/>
            <a:ext cx="292047" cy="277179"/>
          </a:xfrm>
          <a:custGeom>
            <a:avLst/>
            <a:gdLst/>
            <a:ahLst/>
            <a:cxnLst/>
            <a:rect l="l" t="t" r="r" b="b"/>
            <a:pathLst>
              <a:path w="438070" h="415768">
                <a:moveTo>
                  <a:pt x="0" y="0"/>
                </a:moveTo>
                <a:lnTo>
                  <a:pt x="438070" y="0"/>
                </a:lnTo>
                <a:lnTo>
                  <a:pt x="438070" y="415768"/>
                </a:lnTo>
                <a:lnTo>
                  <a:pt x="0" y="4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652001" y="6172200"/>
            <a:ext cx="2275455" cy="453646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7"/>
                </a:lnTo>
                <a:lnTo>
                  <a:pt x="0" y="46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546" y="186203"/>
            <a:ext cx="353938" cy="320475"/>
          </a:xfrm>
          <a:custGeom>
            <a:avLst/>
            <a:gdLst/>
            <a:ahLst/>
            <a:cxnLst/>
            <a:rect l="l" t="t" r="r" b="b"/>
            <a:pathLst>
              <a:path w="530907" h="480712">
                <a:moveTo>
                  <a:pt x="0" y="0"/>
                </a:moveTo>
                <a:lnTo>
                  <a:pt x="530906" y="0"/>
                </a:lnTo>
                <a:lnTo>
                  <a:pt x="530906" y="480712"/>
                </a:lnTo>
                <a:lnTo>
                  <a:pt x="0" y="48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689958" y="366525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6" y="0"/>
                </a:lnTo>
                <a:lnTo>
                  <a:pt x="356246" y="420461"/>
                </a:lnTo>
                <a:lnTo>
                  <a:pt x="0" y="4204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8000" y="6083076"/>
            <a:ext cx="237497" cy="280307"/>
          </a:xfrm>
          <a:custGeom>
            <a:avLst/>
            <a:gdLst/>
            <a:ahLst/>
            <a:cxnLst/>
            <a:rect l="l" t="t" r="r" b="b"/>
            <a:pathLst>
              <a:path w="356245" h="420461">
                <a:moveTo>
                  <a:pt x="0" y="0"/>
                </a:moveTo>
                <a:lnTo>
                  <a:pt x="356245" y="0"/>
                </a:lnTo>
                <a:lnTo>
                  <a:pt x="356245" y="420462"/>
                </a:lnTo>
                <a:lnTo>
                  <a:pt x="0" y="420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400" y="6382108"/>
            <a:ext cx="206513" cy="243738"/>
          </a:xfrm>
          <a:custGeom>
            <a:avLst/>
            <a:gdLst/>
            <a:ahLst/>
            <a:cxnLst/>
            <a:rect l="l" t="t" r="r" b="b"/>
            <a:pathLst>
              <a:path w="309769" h="365607">
                <a:moveTo>
                  <a:pt x="0" y="0"/>
                </a:moveTo>
                <a:lnTo>
                  <a:pt x="309769" y="0"/>
                </a:lnTo>
                <a:lnTo>
                  <a:pt x="309769" y="365607"/>
                </a:lnTo>
                <a:lnTo>
                  <a:pt x="0" y="365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10A932-4BE1-C524-69F9-4748778A4CEE}"/>
              </a:ext>
            </a:extLst>
          </p:cNvPr>
          <p:cNvSpPr/>
          <p:nvPr/>
        </p:nvSpPr>
        <p:spPr>
          <a:xfrm>
            <a:off x="1120913" y="463569"/>
            <a:ext cx="8311210" cy="8127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Đọc - Khám phá chung về văn bản</a:t>
            </a:r>
            <a:endParaRPr lang="en-US" sz="320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62B45A-11A6-BF36-2AB2-72F6B51BC259}"/>
              </a:ext>
            </a:extLst>
          </p:cNvPr>
          <p:cNvSpPr/>
          <p:nvPr/>
        </p:nvSpPr>
        <p:spPr>
          <a:xfrm>
            <a:off x="914400" y="463569"/>
            <a:ext cx="839755" cy="8127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20060D4-24EF-ECF2-85DC-0555A7C58C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1465" y="-1"/>
            <a:ext cx="1784512" cy="1739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251337-ABF8-A9B7-42BB-D62C927FE5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465" y="1435209"/>
            <a:ext cx="3961207" cy="39567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0CECDB-7223-5975-4363-2A70BCA7BC1E}"/>
              </a:ext>
            </a:extLst>
          </p:cNvPr>
          <p:cNvSpPr txBox="1"/>
          <p:nvPr/>
        </p:nvSpPr>
        <p:spPr>
          <a:xfrm>
            <a:off x="660400" y="5396193"/>
            <a:ext cx="350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Kiệt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27CBA621-5D0A-D861-1988-93DE39DC572F}"/>
              </a:ext>
            </a:extLst>
          </p:cNvPr>
          <p:cNvSpPr/>
          <p:nvPr/>
        </p:nvSpPr>
        <p:spPr>
          <a:xfrm>
            <a:off x="5590529" y="2020768"/>
            <a:ext cx="4061472" cy="1334648"/>
          </a:xfrm>
          <a:custGeom>
            <a:avLst/>
            <a:gdLst/>
            <a:ahLst/>
            <a:cxnLst/>
            <a:rect l="l" t="t" r="r" b="b"/>
            <a:pathLst>
              <a:path w="5803077" h="3924331">
                <a:moveTo>
                  <a:pt x="0" y="0"/>
                </a:moveTo>
                <a:lnTo>
                  <a:pt x="5803077" y="0"/>
                </a:lnTo>
                <a:lnTo>
                  <a:pt x="5803077" y="3924331"/>
                </a:lnTo>
                <a:lnTo>
                  <a:pt x="0" y="392433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3C006-7E5F-D01B-A9CA-3DBA89E7DB48}"/>
              </a:ext>
            </a:extLst>
          </p:cNvPr>
          <p:cNvSpPr txBox="1"/>
          <p:nvPr/>
        </p:nvSpPr>
        <p:spPr>
          <a:xfrm>
            <a:off x="6096670" y="2365535"/>
            <a:ext cx="3049190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D15372-96D5-42E4-F6AE-DD480C8F1CA5}"/>
              </a:ext>
            </a:extLst>
          </p:cNvPr>
          <p:cNvSpPr txBox="1"/>
          <p:nvPr/>
        </p:nvSpPr>
        <p:spPr>
          <a:xfrm>
            <a:off x="7391175" y="3796138"/>
            <a:ext cx="2852963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7150" algn="l"/>
                <a:tab pos="228600" algn="l"/>
                <a:tab pos="914400" algn="l"/>
              </a:tabLst>
            </a:pPr>
            <a:r>
              <a:rPr lang="fr-FR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fr-FR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fr-FR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endParaRPr lang="en-US" sz="3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AC2D6A-4D61-4ABB-A172-C0C4B2E50E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7266" y="3796138"/>
            <a:ext cx="935486" cy="8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1100</Words>
  <Application>Microsoft Office PowerPoint</Application>
  <PresentationFormat>Widescreen</PresentationFormat>
  <Paragraphs>125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iCiel Messy Script</vt:lpstr>
      <vt:lpstr>Lucida Handwriting</vt:lpstr>
      <vt:lpstr>MTD Acryle Script Personal Use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UT-THSC TD</cp:lastModifiedBy>
  <cp:revision>3</cp:revision>
  <dcterms:created xsi:type="dcterms:W3CDTF">2023-06-27T08:30:47Z</dcterms:created>
  <dcterms:modified xsi:type="dcterms:W3CDTF">2023-10-19T15:59:30Z</dcterms:modified>
</cp:coreProperties>
</file>