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31"/>
  </p:notesMasterIdLst>
  <p:sldIdLst>
    <p:sldId id="300" r:id="rId2"/>
    <p:sldId id="401" r:id="rId3"/>
    <p:sldId id="353" r:id="rId4"/>
    <p:sldId id="333" r:id="rId5"/>
    <p:sldId id="378" r:id="rId6"/>
    <p:sldId id="402" r:id="rId7"/>
    <p:sldId id="376" r:id="rId8"/>
    <p:sldId id="269" r:id="rId9"/>
    <p:sldId id="386" r:id="rId10"/>
    <p:sldId id="382" r:id="rId11"/>
    <p:sldId id="393" r:id="rId12"/>
    <p:sldId id="371" r:id="rId13"/>
    <p:sldId id="366" r:id="rId14"/>
    <p:sldId id="319" r:id="rId15"/>
    <p:sldId id="352" r:id="rId16"/>
    <p:sldId id="404" r:id="rId17"/>
    <p:sldId id="405" r:id="rId18"/>
    <p:sldId id="407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400" r:id="rId27"/>
    <p:sldId id="381" r:id="rId28"/>
    <p:sldId id="367" r:id="rId29"/>
    <p:sldId id="32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7691" autoAdjust="0"/>
  </p:normalViewPr>
  <p:slideViewPr>
    <p:cSldViewPr>
      <p:cViewPr>
        <p:scale>
          <a:sx n="64" d="100"/>
          <a:sy n="64" d="100"/>
        </p:scale>
        <p:origin x="-984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4B57-25C8-44F5-AEC2-9A49B7347586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8998-B679-44F5-AB1C-94B96AF1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4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7D12F82-C90F-4634-A629-C1A20D55E5E0}" type="slidenum">
              <a:rPr lang="en-US" altLang="vi-VN" sz="1200">
                <a:latin typeface="Arial Unicode MS" pitchFamily="34" charset="-128"/>
              </a:rPr>
              <a:pPr algn="r" eaLnBrk="1" hangingPunct="1"/>
              <a:t>13</a:t>
            </a:fld>
            <a:endParaRPr lang="en-US" altLang="vi-VN" sz="1200">
              <a:latin typeface="Arial Unicode MS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4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37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F7D60C8-3184-4033-88A6-478284BFED62}" type="slidenum">
              <a:rPr lang="af-ZA"/>
              <a:pPr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660935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7B9BE-0BFE-468E-A574-0AEF5F32A83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20804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5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2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1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0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1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1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CBCA-7171-4CDB-B6BD-FFFD120880C5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 /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4.gif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openxmlformats.org/officeDocument/2006/relationships/image" Target="../media/image3.gif" /><Relationship Id="rId5" Type="http://schemas.openxmlformats.org/officeDocument/2006/relationships/image" Target="../media/image2.wmf" /><Relationship Id="rId4" Type="http://schemas.openxmlformats.org/officeDocument/2006/relationships/image" Target="../media/image1.wmf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microsoft.com/office/2007/relationships/media" Target="../media/media2.MP3" /><Relationship Id="rId1" Type="http://schemas.openxmlformats.org/officeDocument/2006/relationships/audio" Target="NULL" TargetMode="External" /><Relationship Id="rId4" Type="http://schemas.openxmlformats.org/officeDocument/2006/relationships/image" Target="../media/image18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1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4.jpeg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4" Type="http://schemas.openxmlformats.org/officeDocument/2006/relationships/image" Target="../media/image25.png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13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Layout" Target="../slideLayouts/slideLayout2.xml" /><Relationship Id="rId1" Type="http://schemas.openxmlformats.org/officeDocument/2006/relationships/audio" Target="file:///D:/Nuoc%20Van%20Lang%20-%202011/Mai%20truong%20men%20yeu%20-%20Cat%20trang%20.mp3" TargetMode="External" /><Relationship Id="rId4" Type="http://schemas.openxmlformats.org/officeDocument/2006/relationships/image" Target="../media/image27.png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043709" y="1347788"/>
            <a:ext cx="7127875" cy="5029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1524000" y="2438400"/>
            <a:ext cx="6121400" cy="2641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VỀ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DỰ TIẾT HỌC HÔM NAY</a:t>
            </a:r>
          </a:p>
        </p:txBody>
      </p:sp>
      <p:pic>
        <p:nvPicPr>
          <p:cNvPr id="2053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26025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anhdong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14478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anhdong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1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10213"/>
            <a:ext cx="15240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oiTrongLen-TopCa_9bp8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63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2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6667" mute="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3" descr="h td_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685801"/>
            <a:ext cx="4198937" cy="5257799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77" y="685800"/>
            <a:ext cx="4318104" cy="51815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01799" y="6096000"/>
            <a:ext cx="6278563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Lăng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vua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Hùng</a:t>
            </a:r>
            <a:r>
              <a:rPr lang="en-US" altLang="vi-VN" sz="2400" b="1" dirty="0">
                <a:solidFill>
                  <a:srgbClr val="800000"/>
                </a:solidFill>
              </a:rPr>
              <a:t> ở </a:t>
            </a:r>
            <a:r>
              <a:rPr lang="en-US" altLang="vi-VN" sz="2400" b="1" dirty="0" err="1">
                <a:solidFill>
                  <a:srgbClr val="800000"/>
                </a:solidFill>
              </a:rPr>
              <a:t>Phú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Thọ</a:t>
            </a:r>
            <a:endParaRPr lang="en-US" altLang="vi-VN" sz="2400" b="1" dirty="0">
              <a:solidFill>
                <a:srgbClr val="80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91353" y="403602"/>
            <a:ext cx="77168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: </a:t>
            </a:r>
            <a:r>
              <a:rPr lang="vi-VN" sz="2200" b="1" dirty="0"/>
              <a:t>Khoanh tròn vào chữ cái đầu câu ý em cho là đúng nhất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ảnh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Lăng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Vua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Hùng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1353" y="1144865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1.Nhân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xây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dựng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di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để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ai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5792" y="1629260"/>
            <a:ext cx="687863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			B.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Lạc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Long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Quân</a:t>
            </a:r>
            <a:endParaRPr lang="en-US" sz="2000" b="1" dirty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Mị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Nương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			D.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Vua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0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6871" y="2491034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2.Vì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lại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vật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5792" y="2934787"/>
            <a:ext cx="7716838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dựng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nước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	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đúc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đồng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trồng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lúa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nước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luyện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kim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98834" y="4822468"/>
            <a:ext cx="68658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3.Di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gắn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ta?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67556" y="5327069"/>
            <a:ext cx="7181044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chùa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Hương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		B.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Gióng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		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D.Lễ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Thầy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Thím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24263" y="2060147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4037" y="2968571"/>
            <a:ext cx="323617" cy="464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62217" y="5289214"/>
            <a:ext cx="323618" cy="519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3" grpId="0" animBg="1"/>
      <p:bldP spid="15" grpId="0" animBg="1"/>
      <p:bldP spid="16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090323163525-162-61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8" y="684213"/>
            <a:ext cx="4451350" cy="4959350"/>
          </a:xfrm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20650" y="63500"/>
            <a:ext cx="888841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677863"/>
            <a:ext cx="42830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584325" y="5672138"/>
            <a:ext cx="6154738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Dù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ai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đi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ngược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về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xuôi</a:t>
            </a:r>
            <a:r>
              <a:rPr lang="en-US" altLang="vi-VN" sz="2400" b="1" dirty="0">
                <a:solidFill>
                  <a:srgbClr val="800000"/>
                </a:solidFill>
              </a:rPr>
              <a:t>,</a:t>
            </a:r>
          </a:p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Nhớ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ngày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Giỗ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tổ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mùng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mười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tháng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ba</a:t>
            </a:r>
            <a:r>
              <a:rPr lang="en-US" altLang="vi-VN" sz="2400" b="1" dirty="0">
                <a:solidFill>
                  <a:srgbClr val="8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89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 animBg="1"/>
      <p:bldP spid="1413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9"/>
          <p:cNvSpPr txBox="1">
            <a:spLocks noChangeArrowheads="1"/>
          </p:cNvSpPr>
          <p:nvPr/>
        </p:nvSpPr>
        <p:spPr bwMode="auto">
          <a:xfrm>
            <a:off x="1349375" y="679450"/>
            <a:ext cx="6445250" cy="406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660066"/>
                </a:solidFill>
              </a:rPr>
              <a:t>Bác Hồ đến thăm đền Hùng vào ngày 11/9/1954</a:t>
            </a:r>
          </a:p>
        </p:txBody>
      </p:sp>
      <p:pic>
        <p:nvPicPr>
          <p:cNvPr id="244740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077913"/>
            <a:ext cx="8713787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Text Box 4"/>
          <p:cNvSpPr txBox="1">
            <a:spLocks noChangeArrowheads="1"/>
          </p:cNvSpPr>
          <p:nvPr/>
        </p:nvSpPr>
        <p:spPr bwMode="auto">
          <a:xfrm>
            <a:off x="206375" y="5051425"/>
            <a:ext cx="8718550" cy="1562100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Các vua Hùng đã có công dựng nước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Bác cháu ta phải cùng nhau giữ lấy nước.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                                                                 (Hồ Chí Minh)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842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animBg="1"/>
      <p:bldP spid="24474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1219200" y="3200400"/>
            <a:ext cx="5867400" cy="3505200"/>
            <a:chOff x="0" y="297"/>
            <a:chExt cx="2926" cy="3892"/>
          </a:xfrm>
        </p:grpSpPr>
        <p:pic>
          <p:nvPicPr>
            <p:cNvPr id="134148" name="Picture 4" descr="Hue 4"/>
            <p:cNvPicPr>
              <a:picLocks noChangeAspect="1" noChangeArrowheads="1"/>
            </p:cNvPicPr>
            <p:nvPr/>
          </p:nvPicPr>
          <p:blipFill>
            <a:blip r:embed="rId2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"/>
              <a:ext cx="2926" cy="38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149" name="Text Box 5"/>
            <p:cNvSpPr txBox="1">
              <a:spLocks noChangeArrowheads="1"/>
            </p:cNvSpPr>
            <p:nvPr/>
          </p:nvSpPr>
          <p:spPr bwMode="auto">
            <a:xfrm>
              <a:off x="912" y="3847"/>
              <a:ext cx="1216" cy="342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H</a:t>
              </a:r>
              <a:r>
                <a:rPr lang="vi-VN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ù</a:t>
              </a: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Vư</a:t>
              </a:r>
              <a:r>
                <a:rPr lang="en-US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­</a:t>
              </a:r>
              <a:r>
                <a:rPr lang="vi-VN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endParaRPr lang="en-US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4150" name="irc_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57912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xuôi</a:t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6" name="Dòng Máu Lạc Hồng - Đan Trường _ Bài hát, lyrics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90121.7792" end="199957.6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0" y="2971800"/>
            <a:ext cx="609600" cy="609600"/>
          </a:xfrm>
        </p:spPr>
      </p:pic>
      <p:sp>
        <p:nvSpPr>
          <p:cNvPr id="3" name="Curved Up Ribbon 2"/>
          <p:cNvSpPr/>
          <p:nvPr/>
        </p:nvSpPr>
        <p:spPr>
          <a:xfrm>
            <a:off x="304800" y="4419600"/>
            <a:ext cx="8534400" cy="1905000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Uống</a:t>
            </a:r>
            <a:r>
              <a:rPr lang="en-US" sz="4800" b="1" dirty="0"/>
              <a:t> </a:t>
            </a:r>
            <a:r>
              <a:rPr lang="en-US" sz="4800" b="1" dirty="0" err="1"/>
              <a:t>nước</a:t>
            </a:r>
            <a:r>
              <a:rPr lang="en-US" sz="4800" b="1" dirty="0"/>
              <a:t> </a:t>
            </a:r>
            <a:r>
              <a:rPr lang="en-US" sz="4800" b="1" dirty="0" err="1"/>
              <a:t>nhớ</a:t>
            </a:r>
            <a:r>
              <a:rPr lang="en-US" sz="4800" b="1" dirty="0"/>
              <a:t> </a:t>
            </a:r>
            <a:r>
              <a:rPr lang="en-US" sz="4800" b="1" dirty="0" err="1"/>
              <a:t>nguồn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828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295400"/>
            <a:ext cx="4686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-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: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208 TCN.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Phạm</a:t>
            </a:r>
            <a:r>
              <a:rPr lang="en-US" dirty="0"/>
              <a:t> vi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lãnh</a:t>
            </a:r>
            <a:r>
              <a:rPr lang="en-US" dirty="0"/>
              <a:t> </a:t>
            </a:r>
            <a:r>
              <a:rPr lang="en-US" dirty="0" err="1"/>
              <a:t>thổ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Âu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: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Lang.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Lang;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Loa.</a:t>
            </a:r>
          </a:p>
          <a:p>
            <a:r>
              <a:rPr lang="en-US" dirty="0"/>
              <a:t>-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Loa (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) </a:t>
            </a:r>
          </a:p>
        </p:txBody>
      </p:sp>
      <p:pic>
        <p:nvPicPr>
          <p:cNvPr id="3074" name="Picture 2" descr="Description: Thành Cổ Loa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1" y="3880723"/>
            <a:ext cx="3123869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3871" y="6564868"/>
            <a:ext cx="2331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Sơ đồ Thành Cổ Loa</a:t>
            </a:r>
            <a:endParaRPr lang="en-US" dirty="0"/>
          </a:p>
        </p:txBody>
      </p:sp>
      <p:pic>
        <p:nvPicPr>
          <p:cNvPr id="3075" name="Picture 4" descr="Description: Những mũi tên đồng thành Cổ Loa - Diễn Đàn Sưu Tầ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47700"/>
            <a:ext cx="2895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28437" y="344066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Lẫy nỏ</a:t>
            </a:r>
            <a:endParaRPr lang="en-US" dirty="0"/>
          </a:p>
        </p:txBody>
      </p:sp>
      <p:pic>
        <p:nvPicPr>
          <p:cNvPr id="3076" name="Picture 5" descr="Description: Thành Cổ Loa - Báo ả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57650"/>
            <a:ext cx="3019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30236" y="6336268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Mũi tên đồng</a:t>
            </a:r>
            <a:endParaRPr lang="en-US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6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813701"/>
              </p:ext>
            </p:extLst>
          </p:nvPr>
        </p:nvGraphicFramePr>
        <p:xfrm>
          <a:off x="242047" y="2209800"/>
          <a:ext cx="4520453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7" name="Picture 6" descr="Description: Lưỡi cày minh khí - Khai quật tại Đông Sơn và Thiệu Dương, Thanh Hóa | Hoa,  Quỷ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124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48871"/>
              </p:ext>
            </p:extLst>
          </p:nvPr>
        </p:nvGraphicFramePr>
        <p:xfrm>
          <a:off x="5257800" y="2438400"/>
          <a:ext cx="3124200" cy="326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Lưỡi cày đồng hình bướm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8" descr="Description: Ý nghĩa những hình vẽ trên bề mặt trống đồng Ngọc Lũ – V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981325"/>
            <a:ext cx="3000375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0482"/>
              </p:ext>
            </p:extLst>
          </p:nvPr>
        </p:nvGraphicFramePr>
        <p:xfrm>
          <a:off x="5334000" y="5739384"/>
          <a:ext cx="3352800" cy="326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Họa tiết trống đồng Ngọc Lũ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9" name="Picture 1" descr="Description: 091. Hình tượng nữ giới trên các di vật kiếm ngắn Đông Sơn – Lược Sử Tộc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53000"/>
            <a:ext cx="2667000" cy="15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0" y="6488668"/>
            <a:ext cx="3965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529063"/>
              </p:ext>
            </p:extLst>
          </p:nvPr>
        </p:nvGraphicFramePr>
        <p:xfrm>
          <a:off x="228600" y="4191000"/>
          <a:ext cx="4533900" cy="682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Nguồn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thức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ăn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nhà</a:t>
                      </a:r>
                      <a:r>
                        <a:rPr lang="en-US" sz="1800" dirty="0">
                          <a:effectLst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Trang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phục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cách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làm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đẹp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87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731707"/>
              </p:ext>
            </p:extLst>
          </p:nvPr>
        </p:nvGraphicFramePr>
        <p:xfrm>
          <a:off x="242047" y="2209800"/>
          <a:ext cx="4520453" cy="1941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88225"/>
              </p:ext>
            </p:extLst>
          </p:nvPr>
        </p:nvGraphicFramePr>
        <p:xfrm>
          <a:off x="228600" y="4191000"/>
          <a:ext cx="4533900" cy="677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533400" y="48006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24887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,...;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trổng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11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396876" y="8238"/>
            <a:ext cx="8351837" cy="11387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Bài tập củng cố.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Bài tập: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2666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</a:rPr>
              <a:t> Lang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9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2782" name="Group 270"/>
          <p:cNvGrpSpPr>
            <a:grpSpLocks/>
          </p:cNvGrpSpPr>
          <p:nvPr/>
        </p:nvGrpSpPr>
        <p:grpSpPr bwMode="auto">
          <a:xfrm>
            <a:off x="539750" y="1309688"/>
            <a:ext cx="8267700" cy="3895725"/>
            <a:chOff x="340" y="818"/>
            <a:chExt cx="5208" cy="2454"/>
          </a:xfrm>
        </p:grpSpPr>
        <p:sp>
          <p:nvSpPr>
            <p:cNvPr id="192657" name="Text Box 145"/>
            <p:cNvSpPr txBox="1">
              <a:spLocks noChangeArrowheads="1"/>
            </p:cNvSpPr>
            <p:nvPr/>
          </p:nvSpPr>
          <p:spPr bwMode="auto">
            <a:xfrm>
              <a:off x="340" y="87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Times New Roman" pitchFamily="18" charset="0"/>
                </a:rPr>
                <a:t>Câu 1</a:t>
              </a:r>
            </a:p>
          </p:txBody>
        </p:sp>
        <p:sp>
          <p:nvSpPr>
            <p:cNvPr id="192659" name="Text Box 147"/>
            <p:cNvSpPr txBox="1">
              <a:spLocks noChangeArrowheads="1"/>
            </p:cNvSpPr>
            <p:nvPr/>
          </p:nvSpPr>
          <p:spPr bwMode="auto">
            <a:xfrm>
              <a:off x="340" y="298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7</a:t>
              </a:r>
            </a:p>
          </p:txBody>
        </p:sp>
        <p:sp>
          <p:nvSpPr>
            <p:cNvPr id="192660" name="Text Box 148"/>
            <p:cNvSpPr txBox="1">
              <a:spLocks noChangeArrowheads="1"/>
            </p:cNvSpPr>
            <p:nvPr/>
          </p:nvSpPr>
          <p:spPr bwMode="auto">
            <a:xfrm>
              <a:off x="340" y="263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6</a:t>
              </a:r>
            </a:p>
          </p:txBody>
        </p:sp>
        <p:sp>
          <p:nvSpPr>
            <p:cNvPr id="192661" name="Text Box 149"/>
            <p:cNvSpPr txBox="1">
              <a:spLocks noChangeArrowheads="1"/>
            </p:cNvSpPr>
            <p:nvPr/>
          </p:nvSpPr>
          <p:spPr bwMode="auto">
            <a:xfrm>
              <a:off x="340" y="228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5</a:t>
              </a:r>
            </a:p>
          </p:txBody>
        </p:sp>
        <p:sp>
          <p:nvSpPr>
            <p:cNvPr id="192662" name="Text Box 150"/>
            <p:cNvSpPr txBox="1">
              <a:spLocks noChangeArrowheads="1"/>
            </p:cNvSpPr>
            <p:nvPr/>
          </p:nvSpPr>
          <p:spPr bwMode="auto">
            <a:xfrm>
              <a:off x="340" y="193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4</a:t>
              </a:r>
            </a:p>
          </p:txBody>
        </p:sp>
        <p:sp>
          <p:nvSpPr>
            <p:cNvPr id="192663" name="Text Box 151"/>
            <p:cNvSpPr txBox="1">
              <a:spLocks noChangeArrowheads="1"/>
            </p:cNvSpPr>
            <p:nvPr/>
          </p:nvSpPr>
          <p:spPr bwMode="auto">
            <a:xfrm>
              <a:off x="340" y="157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3</a:t>
              </a:r>
            </a:p>
          </p:txBody>
        </p:sp>
        <p:sp>
          <p:nvSpPr>
            <p:cNvPr id="192664" name="Text Box 152"/>
            <p:cNvSpPr txBox="1">
              <a:spLocks noChangeArrowheads="1"/>
            </p:cNvSpPr>
            <p:nvPr/>
          </p:nvSpPr>
          <p:spPr bwMode="auto">
            <a:xfrm>
              <a:off x="340" y="122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err="1">
                  <a:latin typeface="Times New Roman" pitchFamily="18" charset="0"/>
                </a:rPr>
                <a:t>Câu</a:t>
              </a:r>
              <a:r>
                <a:rPr lang="en-US" b="1" dirty="0">
                  <a:latin typeface="Times New Roman" pitchFamily="18" charset="0"/>
                </a:rPr>
                <a:t> 2</a:t>
              </a:r>
            </a:p>
          </p:txBody>
        </p:sp>
        <p:sp>
          <p:nvSpPr>
            <p:cNvPr id="192681" name="Text Box 169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2" name="Text Box 170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3" name="Text Box 171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4" name="Text Box 172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5" name="Text Box 173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6" name="Text Box 174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7" name="Text Box 175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8" name="Text Box 176"/>
            <p:cNvSpPr txBox="1">
              <a:spLocks noChangeArrowheads="1"/>
            </p:cNvSpPr>
            <p:nvPr/>
          </p:nvSpPr>
          <p:spPr bwMode="auto">
            <a:xfrm>
              <a:off x="2749" y="1162"/>
              <a:ext cx="345" cy="3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9" name="Text Box 177"/>
            <p:cNvSpPr txBox="1">
              <a:spLocks noChangeArrowheads="1"/>
            </p:cNvSpPr>
            <p:nvPr/>
          </p:nvSpPr>
          <p:spPr bwMode="auto">
            <a:xfrm>
              <a:off x="2402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0" name="Text Box 178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1" name="Text Box 179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2" name="Text Box 180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3" name="Text Box 181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4" name="Text Box 182"/>
            <p:cNvSpPr txBox="1">
              <a:spLocks noChangeArrowheads="1"/>
            </p:cNvSpPr>
            <p:nvPr/>
          </p:nvSpPr>
          <p:spPr bwMode="auto">
            <a:xfrm>
              <a:off x="2403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5" name="Text Box 183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96" name="Text Box 184"/>
            <p:cNvSpPr txBox="1">
              <a:spLocks noChangeArrowheads="1"/>
            </p:cNvSpPr>
            <p:nvPr/>
          </p:nvSpPr>
          <p:spPr bwMode="auto">
            <a:xfrm>
              <a:off x="2059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7" name="Text Box 185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8" name="Text Box 186"/>
            <p:cNvSpPr txBox="1">
              <a:spLocks noChangeArrowheads="1"/>
            </p:cNvSpPr>
            <p:nvPr/>
          </p:nvSpPr>
          <p:spPr bwMode="auto">
            <a:xfrm>
              <a:off x="344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9" name="Text Box 187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0" name="Text Box 188"/>
            <p:cNvSpPr txBox="1">
              <a:spLocks noChangeArrowheads="1"/>
            </p:cNvSpPr>
            <p:nvPr/>
          </p:nvSpPr>
          <p:spPr bwMode="auto">
            <a:xfrm>
              <a:off x="4150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1" name="Text Box 189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2" name="Text Box 190"/>
            <p:cNvSpPr txBox="1">
              <a:spLocks noChangeArrowheads="1"/>
            </p:cNvSpPr>
            <p:nvPr/>
          </p:nvSpPr>
          <p:spPr bwMode="auto">
            <a:xfrm>
              <a:off x="2754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03" name="Text Box 191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4" name="Text Box 192"/>
            <p:cNvSpPr txBox="1">
              <a:spLocks noChangeArrowheads="1"/>
            </p:cNvSpPr>
            <p:nvPr/>
          </p:nvSpPr>
          <p:spPr bwMode="auto">
            <a:xfrm>
              <a:off x="379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5" name="Text Box 193"/>
            <p:cNvSpPr txBox="1">
              <a:spLocks noChangeArrowheads="1"/>
            </p:cNvSpPr>
            <p:nvPr/>
          </p:nvSpPr>
          <p:spPr bwMode="auto">
            <a:xfrm>
              <a:off x="414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6" name="Text Box 194"/>
            <p:cNvSpPr txBox="1">
              <a:spLocks noChangeArrowheads="1"/>
            </p:cNvSpPr>
            <p:nvPr/>
          </p:nvSpPr>
          <p:spPr bwMode="auto">
            <a:xfrm>
              <a:off x="449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7" name="Text Box 195"/>
            <p:cNvSpPr txBox="1">
              <a:spLocks noChangeArrowheads="1"/>
            </p:cNvSpPr>
            <p:nvPr/>
          </p:nvSpPr>
          <p:spPr bwMode="auto">
            <a:xfrm>
              <a:off x="484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8" name="Text Box 196"/>
            <p:cNvSpPr txBox="1">
              <a:spLocks noChangeArrowheads="1"/>
            </p:cNvSpPr>
            <p:nvPr/>
          </p:nvSpPr>
          <p:spPr bwMode="auto">
            <a:xfrm>
              <a:off x="52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9" name="Text Box 197"/>
            <p:cNvSpPr txBox="1">
              <a:spLocks noChangeArrowheads="1"/>
            </p:cNvSpPr>
            <p:nvPr/>
          </p:nvSpPr>
          <p:spPr bwMode="auto">
            <a:xfrm>
              <a:off x="2756" y="221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0" name="Text Box 198"/>
            <p:cNvSpPr txBox="1">
              <a:spLocks noChangeArrowheads="1"/>
            </p:cNvSpPr>
            <p:nvPr/>
          </p:nvSpPr>
          <p:spPr bwMode="auto">
            <a:xfrm>
              <a:off x="2754" y="256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1" name="Text Box 199"/>
            <p:cNvSpPr txBox="1">
              <a:spLocks noChangeArrowheads="1"/>
            </p:cNvSpPr>
            <p:nvPr/>
          </p:nvSpPr>
          <p:spPr bwMode="auto">
            <a:xfrm>
              <a:off x="2752" y="29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2" name="Text Box 200"/>
            <p:cNvSpPr txBox="1">
              <a:spLocks noChangeArrowheads="1"/>
            </p:cNvSpPr>
            <p:nvPr/>
          </p:nvSpPr>
          <p:spPr bwMode="auto">
            <a:xfrm>
              <a:off x="240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3" name="Text Box 201"/>
            <p:cNvSpPr txBox="1">
              <a:spLocks noChangeArrowheads="1"/>
            </p:cNvSpPr>
            <p:nvPr/>
          </p:nvSpPr>
          <p:spPr bwMode="auto">
            <a:xfrm>
              <a:off x="2061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4" name="Text Box 202"/>
            <p:cNvSpPr txBox="1">
              <a:spLocks noChangeArrowheads="1"/>
            </p:cNvSpPr>
            <p:nvPr/>
          </p:nvSpPr>
          <p:spPr bwMode="auto">
            <a:xfrm>
              <a:off x="2408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5" name="Text Box 203"/>
            <p:cNvSpPr txBox="1">
              <a:spLocks noChangeArrowheads="1"/>
            </p:cNvSpPr>
            <p:nvPr/>
          </p:nvSpPr>
          <p:spPr bwMode="auto">
            <a:xfrm>
              <a:off x="2061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6" name="Text Box 204"/>
            <p:cNvSpPr txBox="1">
              <a:spLocks noChangeArrowheads="1"/>
            </p:cNvSpPr>
            <p:nvPr/>
          </p:nvSpPr>
          <p:spPr bwMode="auto">
            <a:xfrm>
              <a:off x="2408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7" name="Text Box 205"/>
            <p:cNvSpPr txBox="1">
              <a:spLocks noChangeArrowheads="1"/>
            </p:cNvSpPr>
            <p:nvPr/>
          </p:nvSpPr>
          <p:spPr bwMode="auto">
            <a:xfrm>
              <a:off x="2061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8" name="Text Box 206"/>
            <p:cNvSpPr txBox="1">
              <a:spLocks noChangeArrowheads="1"/>
            </p:cNvSpPr>
            <p:nvPr/>
          </p:nvSpPr>
          <p:spPr bwMode="auto">
            <a:xfrm>
              <a:off x="171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9" name="Text Box 207"/>
            <p:cNvSpPr txBox="1">
              <a:spLocks noChangeArrowheads="1"/>
            </p:cNvSpPr>
            <p:nvPr/>
          </p:nvSpPr>
          <p:spPr bwMode="auto">
            <a:xfrm>
              <a:off x="136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0" name="Text Box 208"/>
            <p:cNvSpPr txBox="1">
              <a:spLocks noChangeArrowheads="1"/>
            </p:cNvSpPr>
            <p:nvPr/>
          </p:nvSpPr>
          <p:spPr bwMode="auto">
            <a:xfrm>
              <a:off x="1015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1" name="Text Box 209"/>
            <p:cNvSpPr txBox="1">
              <a:spLocks noChangeArrowheads="1"/>
            </p:cNvSpPr>
            <p:nvPr/>
          </p:nvSpPr>
          <p:spPr bwMode="auto">
            <a:xfrm>
              <a:off x="310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2" name="Text Box 210"/>
            <p:cNvSpPr txBox="1">
              <a:spLocks noChangeArrowheads="1"/>
            </p:cNvSpPr>
            <p:nvPr/>
          </p:nvSpPr>
          <p:spPr bwMode="auto">
            <a:xfrm>
              <a:off x="344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3" name="Text Box 211"/>
            <p:cNvSpPr txBox="1">
              <a:spLocks noChangeArrowheads="1"/>
            </p:cNvSpPr>
            <p:nvPr/>
          </p:nvSpPr>
          <p:spPr bwMode="auto">
            <a:xfrm>
              <a:off x="3795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4" name="Text Box 212"/>
            <p:cNvSpPr txBox="1">
              <a:spLocks noChangeArrowheads="1"/>
            </p:cNvSpPr>
            <p:nvPr/>
          </p:nvSpPr>
          <p:spPr bwMode="auto">
            <a:xfrm>
              <a:off x="4145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5" name="Text Box 213"/>
            <p:cNvSpPr txBox="1">
              <a:spLocks noChangeArrowheads="1"/>
            </p:cNvSpPr>
            <p:nvPr/>
          </p:nvSpPr>
          <p:spPr bwMode="auto">
            <a:xfrm>
              <a:off x="449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6" name="Text Box 214"/>
            <p:cNvSpPr txBox="1">
              <a:spLocks noChangeArrowheads="1"/>
            </p:cNvSpPr>
            <p:nvPr/>
          </p:nvSpPr>
          <p:spPr bwMode="auto">
            <a:xfrm>
              <a:off x="3101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7" name="Text Box 215"/>
            <p:cNvSpPr txBox="1">
              <a:spLocks noChangeArrowheads="1"/>
            </p:cNvSpPr>
            <p:nvPr/>
          </p:nvSpPr>
          <p:spPr bwMode="auto">
            <a:xfrm>
              <a:off x="3448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8" name="Text Box 216"/>
            <p:cNvSpPr txBox="1">
              <a:spLocks noChangeArrowheads="1"/>
            </p:cNvSpPr>
            <p:nvPr/>
          </p:nvSpPr>
          <p:spPr bwMode="auto">
            <a:xfrm>
              <a:off x="3790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9" name="Text Box 217"/>
            <p:cNvSpPr txBox="1">
              <a:spLocks noChangeArrowheads="1"/>
            </p:cNvSpPr>
            <p:nvPr/>
          </p:nvSpPr>
          <p:spPr bwMode="auto">
            <a:xfrm>
              <a:off x="4134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0" name="Text Box 218"/>
            <p:cNvSpPr txBox="1">
              <a:spLocks noChangeArrowheads="1"/>
            </p:cNvSpPr>
            <p:nvPr/>
          </p:nvSpPr>
          <p:spPr bwMode="auto">
            <a:xfrm>
              <a:off x="3101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1" name="Text Box 219"/>
            <p:cNvSpPr txBox="1">
              <a:spLocks noChangeArrowheads="1"/>
            </p:cNvSpPr>
            <p:nvPr/>
          </p:nvSpPr>
          <p:spPr bwMode="auto">
            <a:xfrm>
              <a:off x="3448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2" name="Text Box 220"/>
            <p:cNvSpPr txBox="1">
              <a:spLocks noChangeArrowheads="1"/>
            </p:cNvSpPr>
            <p:nvPr/>
          </p:nvSpPr>
          <p:spPr bwMode="auto">
            <a:xfrm>
              <a:off x="3790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3" name="Text Box 221"/>
            <p:cNvSpPr txBox="1">
              <a:spLocks noChangeArrowheads="1"/>
            </p:cNvSpPr>
            <p:nvPr/>
          </p:nvSpPr>
          <p:spPr bwMode="auto">
            <a:xfrm>
              <a:off x="4134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92781" name="Group 269"/>
          <p:cNvGrpSpPr>
            <a:grpSpLocks/>
          </p:cNvGrpSpPr>
          <p:nvPr/>
        </p:nvGrpSpPr>
        <p:grpSpPr bwMode="auto">
          <a:xfrm>
            <a:off x="2136775" y="1301750"/>
            <a:ext cx="5006975" cy="555625"/>
            <a:chOff x="1367" y="812"/>
            <a:chExt cx="3117" cy="350"/>
          </a:xfrm>
        </p:grpSpPr>
        <p:sp>
          <p:nvSpPr>
            <p:cNvPr id="192771" name="Text Box 259"/>
            <p:cNvSpPr txBox="1">
              <a:spLocks noChangeArrowheads="1"/>
            </p:cNvSpPr>
            <p:nvPr/>
          </p:nvSpPr>
          <p:spPr bwMode="auto">
            <a:xfrm>
              <a:off x="2056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2" name="Text Box 260"/>
            <p:cNvSpPr txBox="1">
              <a:spLocks noChangeArrowheads="1"/>
            </p:cNvSpPr>
            <p:nvPr/>
          </p:nvSpPr>
          <p:spPr bwMode="auto">
            <a:xfrm>
              <a:off x="3787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3" name="Text Box 261"/>
            <p:cNvSpPr txBox="1">
              <a:spLocks noChangeArrowheads="1"/>
            </p:cNvSpPr>
            <p:nvPr/>
          </p:nvSpPr>
          <p:spPr bwMode="auto">
            <a:xfrm>
              <a:off x="4139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4" name="Text Box 262"/>
            <p:cNvSpPr txBox="1">
              <a:spLocks noChangeArrowheads="1"/>
            </p:cNvSpPr>
            <p:nvPr/>
          </p:nvSpPr>
          <p:spPr bwMode="auto">
            <a:xfrm>
              <a:off x="3438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2775" name="Text Box 263"/>
            <p:cNvSpPr txBox="1">
              <a:spLocks noChangeArrowheads="1"/>
            </p:cNvSpPr>
            <p:nvPr/>
          </p:nvSpPr>
          <p:spPr bwMode="auto">
            <a:xfrm>
              <a:off x="3085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Ư</a:t>
              </a:r>
            </a:p>
          </p:txBody>
        </p:sp>
        <p:sp>
          <p:nvSpPr>
            <p:cNvPr id="192776" name="Text Box 264"/>
            <p:cNvSpPr txBox="1">
              <a:spLocks noChangeArrowheads="1"/>
            </p:cNvSpPr>
            <p:nvPr/>
          </p:nvSpPr>
          <p:spPr bwMode="auto">
            <a:xfrm>
              <a:off x="2394" y="8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7" name="Text Box 265"/>
            <p:cNvSpPr txBox="1">
              <a:spLocks noChangeArrowheads="1"/>
            </p:cNvSpPr>
            <p:nvPr/>
          </p:nvSpPr>
          <p:spPr bwMode="auto">
            <a:xfrm>
              <a:off x="2743" y="8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V</a:t>
              </a:r>
            </a:p>
          </p:txBody>
        </p:sp>
        <p:sp>
          <p:nvSpPr>
            <p:cNvPr id="192778" name="Text Box 266"/>
            <p:cNvSpPr txBox="1">
              <a:spLocks noChangeArrowheads="1"/>
            </p:cNvSpPr>
            <p:nvPr/>
          </p:nvSpPr>
          <p:spPr bwMode="auto">
            <a:xfrm>
              <a:off x="1367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H</a:t>
              </a:r>
            </a:p>
          </p:txBody>
        </p:sp>
        <p:sp>
          <p:nvSpPr>
            <p:cNvPr id="192779" name="Text Box 267"/>
            <p:cNvSpPr txBox="1">
              <a:spLocks noChangeArrowheads="1"/>
            </p:cNvSpPr>
            <p:nvPr/>
          </p:nvSpPr>
          <p:spPr bwMode="auto">
            <a:xfrm>
              <a:off x="1706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8196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66" grpId="0"/>
      <p:bldP spid="19266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escription: Không tổ chức các hoạt động phần Hội tại Lễ hội Đền Hùng -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143000"/>
            <a:ext cx="7467600" cy="510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6324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Hùng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7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02" name="Text Box 106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9003" name="Text Box 107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2: Nơi yên nghỉ của Vua Hùng (có 4 chữ cái)?</a:t>
            </a:r>
          </a:p>
        </p:txBody>
      </p:sp>
      <p:grpSp>
        <p:nvGrpSpPr>
          <p:cNvPr id="209132" name="Group 236"/>
          <p:cNvGrpSpPr>
            <a:grpSpLocks/>
          </p:cNvGrpSpPr>
          <p:nvPr/>
        </p:nvGrpSpPr>
        <p:grpSpPr bwMode="auto">
          <a:xfrm>
            <a:off x="539750" y="1298575"/>
            <a:ext cx="8280400" cy="3905250"/>
            <a:chOff x="340" y="818"/>
            <a:chExt cx="5216" cy="2460"/>
          </a:xfrm>
        </p:grpSpPr>
        <p:sp>
          <p:nvSpPr>
            <p:cNvPr id="209047" name="Text Box 151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8" name="Text Box 152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1" name="Text Box 155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2" name="Text Box 156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032" name="Group 136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209033" name="Text Box 137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209034" name="Text Box 138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209035" name="Text Box 139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209036" name="Text Box 140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209037" name="Text Box 141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209038" name="Text Box 142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209039" name="Text Box 143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209040" name="Text Box 144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1" name="Text Box 145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2" name="Text Box 146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3" name="Text Box 147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4" name="Text Box 148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5" name="Text Box 149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6" name="Text Box 150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9" name="Text Box 153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0" name="Text Box 154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3" name="Text Box 157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4" name="Text Box 158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55" name="Text Box 159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6" name="Text Box 160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7" name="Text Box 161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8" name="Text Box 162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9" name="Text Box 163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0" name="Text Box 164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1" name="Text Box 165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2" name="Text Box 166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3" name="Text Box 167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4" name="Text Box 168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5" name="Text Box 169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6" name="Text Box 170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7" name="Text Box 171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8" name="Text Box 172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9" name="Text Box 173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0" name="Text Box 174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1" name="Text Box 175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2" name="Text Box 176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3" name="Text Box 177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4" name="Text Box 178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5" name="Text Box 179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6" name="Text Box 180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7" name="Text Box 181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8" name="Text Box 182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9" name="Text Box 183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0" name="Text Box 184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1" name="Text Box 185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2" name="Text Box 186"/>
            <p:cNvSpPr txBox="1">
              <a:spLocks noChangeArrowheads="1"/>
            </p:cNvSpPr>
            <p:nvPr/>
          </p:nvSpPr>
          <p:spPr bwMode="auto">
            <a:xfrm>
              <a:off x="380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3" name="Text Box 187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4" name="Text Box 188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5" name="Text Box 189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6" name="Text Box 190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7" name="Text Box 191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8" name="Text Box 192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9" name="Text Box 193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0" name="Text Box 194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1" name="Text Box 195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2" name="Text Box 196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122" name="Group 226"/>
            <p:cNvGrpSpPr>
              <a:grpSpLocks/>
            </p:cNvGrpSpPr>
            <p:nvPr/>
          </p:nvGrpSpPr>
          <p:grpSpPr bwMode="auto">
            <a:xfrm>
              <a:off x="1338" y="823"/>
              <a:ext cx="3162" cy="350"/>
              <a:chOff x="1605" y="210"/>
              <a:chExt cx="3117" cy="350"/>
            </a:xfrm>
          </p:grpSpPr>
          <p:sp>
            <p:nvSpPr>
              <p:cNvPr id="209123" name="Text Box 227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4" name="Text Box 228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5" name="Text Box 229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6" name="Text Box 230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209127" name="Text Box 231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209128" name="Text Box 232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9" name="Text Box 233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209130" name="Text Box 234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209131" name="Text Box 235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</p:grpSp>
      <p:grpSp>
        <p:nvGrpSpPr>
          <p:cNvPr id="209134" name="Group 238"/>
          <p:cNvGrpSpPr>
            <a:grpSpLocks/>
          </p:cNvGrpSpPr>
          <p:nvPr/>
        </p:nvGrpSpPr>
        <p:grpSpPr bwMode="auto">
          <a:xfrm>
            <a:off x="3784600" y="1852613"/>
            <a:ext cx="2252663" cy="552450"/>
            <a:chOff x="3742" y="3761"/>
            <a:chExt cx="1372" cy="348"/>
          </a:xfrm>
        </p:grpSpPr>
        <p:sp>
          <p:nvSpPr>
            <p:cNvPr id="209135" name="Text Box 239"/>
            <p:cNvSpPr txBox="1">
              <a:spLocks noChangeArrowheads="1"/>
            </p:cNvSpPr>
            <p:nvPr/>
          </p:nvSpPr>
          <p:spPr bwMode="auto">
            <a:xfrm>
              <a:off x="4083" y="376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Ă</a:t>
              </a:r>
            </a:p>
          </p:txBody>
        </p:sp>
        <p:sp>
          <p:nvSpPr>
            <p:cNvPr id="209136" name="Text Box 240"/>
            <p:cNvSpPr txBox="1">
              <a:spLocks noChangeArrowheads="1"/>
            </p:cNvSpPr>
            <p:nvPr/>
          </p:nvSpPr>
          <p:spPr bwMode="auto">
            <a:xfrm>
              <a:off x="3742" y="376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209137" name="Text Box 241"/>
            <p:cNvSpPr txBox="1">
              <a:spLocks noChangeArrowheads="1"/>
            </p:cNvSpPr>
            <p:nvPr/>
          </p:nvSpPr>
          <p:spPr bwMode="auto">
            <a:xfrm>
              <a:off x="4430" y="376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209138" name="Text Box 242"/>
            <p:cNvSpPr txBox="1">
              <a:spLocks noChangeArrowheads="1"/>
            </p:cNvSpPr>
            <p:nvPr/>
          </p:nvSpPr>
          <p:spPr bwMode="auto">
            <a:xfrm>
              <a:off x="4769" y="376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98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0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3602" name="Text Box 66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3: Đây là  tên một  nhân vật trong truyền thuyết đã bốc từng quả đồi, dời từng dãy núi để ngăn dòng nước lũ (có 7 chữ cái)?</a:t>
            </a:r>
          </a:p>
        </p:txBody>
      </p:sp>
      <p:grpSp>
        <p:nvGrpSpPr>
          <p:cNvPr id="193714" name="Group 178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3637" name="Group 101"/>
            <p:cNvGrpSpPr>
              <a:grpSpLocks/>
            </p:cNvGrpSpPr>
            <p:nvPr/>
          </p:nvGrpSpPr>
          <p:grpSpPr bwMode="auto">
            <a:xfrm>
              <a:off x="340" y="812"/>
              <a:ext cx="5216" cy="2466"/>
              <a:chOff x="340" y="812"/>
              <a:chExt cx="5216" cy="2466"/>
            </a:xfrm>
          </p:grpSpPr>
          <p:grpSp>
            <p:nvGrpSpPr>
              <p:cNvPr id="193638" name="Group 102"/>
              <p:cNvGrpSpPr>
                <a:grpSpLocks/>
              </p:cNvGrpSpPr>
              <p:nvPr/>
            </p:nvGrpSpPr>
            <p:grpSpPr bwMode="auto">
              <a:xfrm>
                <a:off x="340" y="874"/>
                <a:ext cx="512" cy="2398"/>
                <a:chOff x="340" y="874"/>
                <a:chExt cx="512" cy="2398"/>
              </a:xfrm>
            </p:grpSpPr>
            <p:sp>
              <p:nvSpPr>
                <p:cNvPr id="19363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340" y="87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1</a:t>
                  </a:r>
                </a:p>
              </p:txBody>
            </p:sp>
            <p:sp>
              <p:nvSpPr>
                <p:cNvPr id="19364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340" y="298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7</a:t>
                  </a:r>
                </a:p>
              </p:txBody>
            </p:sp>
            <p:sp>
              <p:nvSpPr>
                <p:cNvPr id="19364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340" y="263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6</a:t>
                  </a:r>
                </a:p>
              </p:txBody>
            </p:sp>
            <p:sp>
              <p:nvSpPr>
                <p:cNvPr id="19364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340" y="228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5</a:t>
                  </a:r>
                </a:p>
              </p:txBody>
            </p:sp>
            <p:sp>
              <p:nvSpPr>
                <p:cNvPr id="193643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340" y="193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4</a:t>
                  </a:r>
                </a:p>
              </p:txBody>
            </p:sp>
            <p:sp>
              <p:nvSpPr>
                <p:cNvPr id="19364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340" y="157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3</a:t>
                  </a:r>
                </a:p>
              </p:txBody>
            </p:sp>
            <p:sp>
              <p:nvSpPr>
                <p:cNvPr id="193645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40" y="122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2</a:t>
                  </a:r>
                </a:p>
              </p:txBody>
            </p:sp>
          </p:grpSp>
          <p:sp>
            <p:nvSpPr>
              <p:cNvPr id="193646" name="Text Box 110"/>
              <p:cNvSpPr txBox="1">
                <a:spLocks noChangeArrowheads="1"/>
              </p:cNvSpPr>
              <p:nvPr/>
            </p:nvSpPr>
            <p:spPr bwMode="auto">
              <a:xfrm>
                <a:off x="2051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7" name="Text Box 111"/>
              <p:cNvSpPr txBox="1">
                <a:spLocks noChangeArrowheads="1"/>
              </p:cNvSpPr>
              <p:nvPr/>
            </p:nvSpPr>
            <p:spPr bwMode="auto">
              <a:xfrm>
                <a:off x="3806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8" name="Text Box 112"/>
              <p:cNvSpPr txBox="1">
                <a:spLocks noChangeArrowheads="1"/>
              </p:cNvSpPr>
              <p:nvPr/>
            </p:nvSpPr>
            <p:spPr bwMode="auto">
              <a:xfrm>
                <a:off x="4158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9" name="Text Box 113"/>
              <p:cNvSpPr txBox="1">
                <a:spLocks noChangeArrowheads="1"/>
              </p:cNvSpPr>
              <p:nvPr/>
            </p:nvSpPr>
            <p:spPr bwMode="auto">
              <a:xfrm>
                <a:off x="3457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0" name="Text Box 114"/>
              <p:cNvSpPr txBox="1">
                <a:spLocks noChangeArrowheads="1"/>
              </p:cNvSpPr>
              <p:nvPr/>
            </p:nvSpPr>
            <p:spPr bwMode="auto">
              <a:xfrm>
                <a:off x="310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1" name="Text Box 115"/>
              <p:cNvSpPr txBox="1">
                <a:spLocks noChangeArrowheads="1"/>
              </p:cNvSpPr>
              <p:nvPr/>
            </p:nvSpPr>
            <p:spPr bwMode="auto">
              <a:xfrm>
                <a:off x="2403" y="818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2" name="Text Box 116"/>
              <p:cNvSpPr txBox="1">
                <a:spLocks noChangeArrowheads="1"/>
              </p:cNvSpPr>
              <p:nvPr/>
            </p:nvSpPr>
            <p:spPr bwMode="auto">
              <a:xfrm>
                <a:off x="2752" y="82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3" name="Text Box 117"/>
              <p:cNvSpPr txBox="1">
                <a:spLocks noChangeArrowheads="1"/>
              </p:cNvSpPr>
              <p:nvPr/>
            </p:nvSpPr>
            <p:spPr bwMode="auto">
              <a:xfrm>
                <a:off x="2749" y="117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4" name="Text Box 118"/>
              <p:cNvSpPr txBox="1">
                <a:spLocks noChangeArrowheads="1"/>
              </p:cNvSpPr>
              <p:nvPr/>
            </p:nvSpPr>
            <p:spPr bwMode="auto">
              <a:xfrm>
                <a:off x="2405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5" name="Text Box 119"/>
              <p:cNvSpPr txBox="1">
                <a:spLocks noChangeArrowheads="1"/>
              </p:cNvSpPr>
              <p:nvPr/>
            </p:nvSpPr>
            <p:spPr bwMode="auto">
              <a:xfrm>
                <a:off x="135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6" name="Text Box 120"/>
              <p:cNvSpPr txBox="1">
                <a:spLocks noChangeArrowheads="1"/>
              </p:cNvSpPr>
              <p:nvPr/>
            </p:nvSpPr>
            <p:spPr bwMode="auto">
              <a:xfrm>
                <a:off x="1701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7" name="Text Box 121"/>
              <p:cNvSpPr txBox="1">
                <a:spLocks noChangeArrowheads="1"/>
              </p:cNvSpPr>
              <p:nvPr/>
            </p:nvSpPr>
            <p:spPr bwMode="auto">
              <a:xfrm>
                <a:off x="3099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8" name="Text Box 122"/>
              <p:cNvSpPr txBox="1">
                <a:spLocks noChangeArrowheads="1"/>
              </p:cNvSpPr>
              <p:nvPr/>
            </p:nvSpPr>
            <p:spPr bwMode="auto">
              <a:xfrm>
                <a:off x="3454" y="116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9" name="Text Box 123"/>
              <p:cNvSpPr txBox="1">
                <a:spLocks noChangeArrowheads="1"/>
              </p:cNvSpPr>
              <p:nvPr/>
            </p:nvSpPr>
            <p:spPr bwMode="auto">
              <a:xfrm>
                <a:off x="24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0" name="Text Box 124"/>
              <p:cNvSpPr txBox="1">
                <a:spLocks noChangeArrowheads="1"/>
              </p:cNvSpPr>
              <p:nvPr/>
            </p:nvSpPr>
            <p:spPr bwMode="auto">
              <a:xfrm>
                <a:off x="2758" y="1525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1" name="Text Box 125"/>
              <p:cNvSpPr txBox="1">
                <a:spLocks noChangeArrowheads="1"/>
              </p:cNvSpPr>
              <p:nvPr/>
            </p:nvSpPr>
            <p:spPr bwMode="auto">
              <a:xfrm>
                <a:off x="2051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2" name="Text Box 126"/>
              <p:cNvSpPr txBox="1">
                <a:spLocks noChangeArrowheads="1"/>
              </p:cNvSpPr>
              <p:nvPr/>
            </p:nvSpPr>
            <p:spPr bwMode="auto">
              <a:xfrm>
                <a:off x="3099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3" name="Text Box 127"/>
              <p:cNvSpPr txBox="1">
                <a:spLocks noChangeArrowheads="1"/>
              </p:cNvSpPr>
              <p:nvPr/>
            </p:nvSpPr>
            <p:spPr bwMode="auto">
              <a:xfrm>
                <a:off x="3457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4" name="Text Box 128"/>
              <p:cNvSpPr txBox="1">
                <a:spLocks noChangeArrowheads="1"/>
              </p:cNvSpPr>
              <p:nvPr/>
            </p:nvSpPr>
            <p:spPr bwMode="auto">
              <a:xfrm>
                <a:off x="38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5" name="Text Box 129"/>
              <p:cNvSpPr txBox="1">
                <a:spLocks noChangeArrowheads="1"/>
              </p:cNvSpPr>
              <p:nvPr/>
            </p:nvSpPr>
            <p:spPr bwMode="auto">
              <a:xfrm>
                <a:off x="4158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6" name="Text Box 130"/>
              <p:cNvSpPr txBox="1">
                <a:spLocks noChangeArrowheads="1"/>
              </p:cNvSpPr>
              <p:nvPr/>
            </p:nvSpPr>
            <p:spPr bwMode="auto">
              <a:xfrm>
                <a:off x="310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7" name="Text Box 131"/>
              <p:cNvSpPr txBox="1">
                <a:spLocks noChangeArrowheads="1"/>
              </p:cNvSpPr>
              <p:nvPr/>
            </p:nvSpPr>
            <p:spPr bwMode="auto">
              <a:xfrm>
                <a:off x="2746" y="1872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8" name="Text Box 132"/>
              <p:cNvSpPr txBox="1">
                <a:spLocks noChangeArrowheads="1"/>
              </p:cNvSpPr>
              <p:nvPr/>
            </p:nvSpPr>
            <p:spPr bwMode="auto">
              <a:xfrm>
                <a:off x="3448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9" name="Text Box 133"/>
              <p:cNvSpPr txBox="1">
                <a:spLocks noChangeArrowheads="1"/>
              </p:cNvSpPr>
              <p:nvPr/>
            </p:nvSpPr>
            <p:spPr bwMode="auto">
              <a:xfrm>
                <a:off x="380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0" name="Text Box 134"/>
              <p:cNvSpPr txBox="1">
                <a:spLocks noChangeArrowheads="1"/>
              </p:cNvSpPr>
              <p:nvPr/>
            </p:nvSpPr>
            <p:spPr bwMode="auto">
              <a:xfrm>
                <a:off x="415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1" name="Text Box 135"/>
              <p:cNvSpPr txBox="1">
                <a:spLocks noChangeArrowheads="1"/>
              </p:cNvSpPr>
              <p:nvPr/>
            </p:nvSpPr>
            <p:spPr bwMode="auto">
              <a:xfrm>
                <a:off x="450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2" name="Text Box 136"/>
              <p:cNvSpPr txBox="1">
                <a:spLocks noChangeArrowheads="1"/>
              </p:cNvSpPr>
              <p:nvPr/>
            </p:nvSpPr>
            <p:spPr bwMode="auto">
              <a:xfrm>
                <a:off x="485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3" name="Text Box 137"/>
              <p:cNvSpPr txBox="1">
                <a:spLocks noChangeArrowheads="1"/>
              </p:cNvSpPr>
              <p:nvPr/>
            </p:nvSpPr>
            <p:spPr bwMode="auto">
              <a:xfrm>
                <a:off x="521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4" name="Text Box 138"/>
              <p:cNvSpPr txBox="1">
                <a:spLocks noChangeArrowheads="1"/>
              </p:cNvSpPr>
              <p:nvPr/>
            </p:nvSpPr>
            <p:spPr bwMode="auto">
              <a:xfrm>
                <a:off x="2748" y="223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5" name="Text Box 139"/>
              <p:cNvSpPr txBox="1">
                <a:spLocks noChangeArrowheads="1"/>
              </p:cNvSpPr>
              <p:nvPr/>
            </p:nvSpPr>
            <p:spPr bwMode="auto">
              <a:xfrm>
                <a:off x="2746" y="257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6" name="Text Box 140"/>
              <p:cNvSpPr txBox="1">
                <a:spLocks noChangeArrowheads="1"/>
              </p:cNvSpPr>
              <p:nvPr/>
            </p:nvSpPr>
            <p:spPr bwMode="auto">
              <a:xfrm>
                <a:off x="2744" y="2928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7" name="Text Box 141"/>
              <p:cNvSpPr txBox="1">
                <a:spLocks noChangeArrowheads="1"/>
              </p:cNvSpPr>
              <p:nvPr/>
            </p:nvSpPr>
            <p:spPr bwMode="auto">
              <a:xfrm>
                <a:off x="2392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8" name="Text Box 142"/>
              <p:cNvSpPr txBox="1">
                <a:spLocks noChangeArrowheads="1"/>
              </p:cNvSpPr>
              <p:nvPr/>
            </p:nvSpPr>
            <p:spPr bwMode="auto">
              <a:xfrm>
                <a:off x="2045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9" name="Text Box 143"/>
              <p:cNvSpPr txBox="1">
                <a:spLocks noChangeArrowheads="1"/>
              </p:cNvSpPr>
              <p:nvPr/>
            </p:nvSpPr>
            <p:spPr bwMode="auto">
              <a:xfrm>
                <a:off x="2392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0" name="Text Box 144"/>
              <p:cNvSpPr txBox="1">
                <a:spLocks noChangeArrowheads="1"/>
              </p:cNvSpPr>
              <p:nvPr/>
            </p:nvSpPr>
            <p:spPr bwMode="auto">
              <a:xfrm>
                <a:off x="2045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1" name="Text Box 145"/>
              <p:cNvSpPr txBox="1">
                <a:spLocks noChangeArrowheads="1"/>
              </p:cNvSpPr>
              <p:nvPr/>
            </p:nvSpPr>
            <p:spPr bwMode="auto">
              <a:xfrm>
                <a:off x="2392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2" name="Text Box 146"/>
              <p:cNvSpPr txBox="1">
                <a:spLocks noChangeArrowheads="1"/>
              </p:cNvSpPr>
              <p:nvPr/>
            </p:nvSpPr>
            <p:spPr bwMode="auto">
              <a:xfrm>
                <a:off x="2045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3" name="Text Box 147"/>
              <p:cNvSpPr txBox="1">
                <a:spLocks noChangeArrowheads="1"/>
              </p:cNvSpPr>
              <p:nvPr/>
            </p:nvSpPr>
            <p:spPr bwMode="auto">
              <a:xfrm>
                <a:off x="169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4" name="Text Box 148"/>
              <p:cNvSpPr txBox="1">
                <a:spLocks noChangeArrowheads="1"/>
              </p:cNvSpPr>
              <p:nvPr/>
            </p:nvSpPr>
            <p:spPr bwMode="auto">
              <a:xfrm>
                <a:off x="134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5" name="Text Box 149"/>
              <p:cNvSpPr txBox="1">
                <a:spLocks noChangeArrowheads="1"/>
              </p:cNvSpPr>
              <p:nvPr/>
            </p:nvSpPr>
            <p:spPr bwMode="auto">
              <a:xfrm>
                <a:off x="983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6" name="Text Box 150"/>
              <p:cNvSpPr txBox="1">
                <a:spLocks noChangeArrowheads="1"/>
              </p:cNvSpPr>
              <p:nvPr/>
            </p:nvSpPr>
            <p:spPr bwMode="auto">
              <a:xfrm>
                <a:off x="3101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7" name="Text Box 151"/>
              <p:cNvSpPr txBox="1">
                <a:spLocks noChangeArrowheads="1"/>
              </p:cNvSpPr>
              <p:nvPr/>
            </p:nvSpPr>
            <p:spPr bwMode="auto">
              <a:xfrm>
                <a:off x="3448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8" name="Text Box 152"/>
              <p:cNvSpPr txBox="1">
                <a:spLocks noChangeArrowheads="1"/>
              </p:cNvSpPr>
              <p:nvPr/>
            </p:nvSpPr>
            <p:spPr bwMode="auto">
              <a:xfrm>
                <a:off x="3803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9" name="Text Box 153"/>
              <p:cNvSpPr txBox="1">
                <a:spLocks noChangeArrowheads="1"/>
              </p:cNvSpPr>
              <p:nvPr/>
            </p:nvSpPr>
            <p:spPr bwMode="auto">
              <a:xfrm>
                <a:off x="4153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0" name="Text Box 154"/>
              <p:cNvSpPr txBox="1">
                <a:spLocks noChangeArrowheads="1"/>
              </p:cNvSpPr>
              <p:nvPr/>
            </p:nvSpPr>
            <p:spPr bwMode="auto">
              <a:xfrm>
                <a:off x="4507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1" name="Text Box 155"/>
              <p:cNvSpPr txBox="1">
                <a:spLocks noChangeArrowheads="1"/>
              </p:cNvSpPr>
              <p:nvPr/>
            </p:nvSpPr>
            <p:spPr bwMode="auto">
              <a:xfrm>
                <a:off x="3101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2" name="Text Box 156"/>
              <p:cNvSpPr txBox="1">
                <a:spLocks noChangeArrowheads="1"/>
              </p:cNvSpPr>
              <p:nvPr/>
            </p:nvSpPr>
            <p:spPr bwMode="auto">
              <a:xfrm>
                <a:off x="344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3" name="Text Box 157"/>
              <p:cNvSpPr txBox="1">
                <a:spLocks noChangeArrowheads="1"/>
              </p:cNvSpPr>
              <p:nvPr/>
            </p:nvSpPr>
            <p:spPr bwMode="auto">
              <a:xfrm>
                <a:off x="3806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4" name="Text Box 158"/>
              <p:cNvSpPr txBox="1">
                <a:spLocks noChangeArrowheads="1"/>
              </p:cNvSpPr>
              <p:nvPr/>
            </p:nvSpPr>
            <p:spPr bwMode="auto">
              <a:xfrm>
                <a:off x="415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5" name="Text Box 159"/>
              <p:cNvSpPr txBox="1">
                <a:spLocks noChangeArrowheads="1"/>
              </p:cNvSpPr>
              <p:nvPr/>
            </p:nvSpPr>
            <p:spPr bwMode="auto">
              <a:xfrm>
                <a:off x="3101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6" name="Text Box 160"/>
              <p:cNvSpPr txBox="1">
                <a:spLocks noChangeArrowheads="1"/>
              </p:cNvSpPr>
              <p:nvPr/>
            </p:nvSpPr>
            <p:spPr bwMode="auto">
              <a:xfrm>
                <a:off x="344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7" name="Text Box 161"/>
              <p:cNvSpPr txBox="1">
                <a:spLocks noChangeArrowheads="1"/>
              </p:cNvSpPr>
              <p:nvPr/>
            </p:nvSpPr>
            <p:spPr bwMode="auto">
              <a:xfrm>
                <a:off x="3806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8" name="Text Box 162"/>
              <p:cNvSpPr txBox="1">
                <a:spLocks noChangeArrowheads="1"/>
              </p:cNvSpPr>
              <p:nvPr/>
            </p:nvSpPr>
            <p:spPr bwMode="auto">
              <a:xfrm>
                <a:off x="415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193699" name="Group 163"/>
              <p:cNvGrpSpPr>
                <a:grpSpLocks/>
              </p:cNvGrpSpPr>
              <p:nvPr/>
            </p:nvGrpSpPr>
            <p:grpSpPr bwMode="auto">
              <a:xfrm>
                <a:off x="1367" y="812"/>
                <a:ext cx="3117" cy="350"/>
                <a:chOff x="1605" y="210"/>
                <a:chExt cx="3117" cy="350"/>
              </a:xfrm>
            </p:grpSpPr>
            <p:sp>
              <p:nvSpPr>
                <p:cNvPr id="193700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2294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1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4025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2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4377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676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Ơ</a:t>
                  </a:r>
                </a:p>
              </p:txBody>
            </p:sp>
            <p:sp>
              <p:nvSpPr>
                <p:cNvPr id="193704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3323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Ư</a:t>
                  </a:r>
                </a:p>
              </p:txBody>
            </p:sp>
            <p:sp>
              <p:nvSpPr>
                <p:cNvPr id="193705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2632" y="215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6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2981" y="210"/>
                  <a:ext cx="345" cy="34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V</a:t>
                  </a:r>
                </a:p>
              </p:txBody>
            </p:sp>
            <p:sp>
              <p:nvSpPr>
                <p:cNvPr id="193707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1605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H</a:t>
                  </a:r>
                </a:p>
              </p:txBody>
            </p:sp>
            <p:sp>
              <p:nvSpPr>
                <p:cNvPr id="193708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1944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Ù</a:t>
                  </a:r>
                </a:p>
              </p:txBody>
            </p:sp>
          </p:grpSp>
        </p:grpSp>
        <p:grpSp>
          <p:nvGrpSpPr>
            <p:cNvPr id="193709" name="Group 173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3710" name="Text Box 174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3711" name="Text Box 175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3712" name="Text Box 176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3713" name="Text Box 177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3716" name="Group 180"/>
          <p:cNvGrpSpPr>
            <a:grpSpLocks/>
          </p:cNvGrpSpPr>
          <p:nvPr/>
        </p:nvGrpSpPr>
        <p:grpSpPr bwMode="auto">
          <a:xfrm>
            <a:off x="3263900" y="2428875"/>
            <a:ext cx="3879850" cy="547688"/>
            <a:chOff x="1741" y="3856"/>
            <a:chExt cx="2444" cy="345"/>
          </a:xfrm>
        </p:grpSpPr>
        <p:sp>
          <p:nvSpPr>
            <p:cNvPr id="193717" name="Text Box 181"/>
            <p:cNvSpPr txBox="1">
              <a:spLocks noChangeArrowheads="1"/>
            </p:cNvSpPr>
            <p:nvPr/>
          </p:nvSpPr>
          <p:spPr bwMode="auto">
            <a:xfrm>
              <a:off x="2789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3718" name="Text Box 182"/>
            <p:cNvSpPr txBox="1">
              <a:spLocks noChangeArrowheads="1"/>
            </p:cNvSpPr>
            <p:nvPr/>
          </p:nvSpPr>
          <p:spPr bwMode="auto">
            <a:xfrm>
              <a:off x="2434" y="385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19" name="Text Box 183"/>
            <p:cNvSpPr txBox="1">
              <a:spLocks noChangeArrowheads="1"/>
            </p:cNvSpPr>
            <p:nvPr/>
          </p:nvSpPr>
          <p:spPr bwMode="auto">
            <a:xfrm>
              <a:off x="208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3720" name="Text Box 184"/>
            <p:cNvSpPr txBox="1">
              <a:spLocks noChangeArrowheads="1"/>
            </p:cNvSpPr>
            <p:nvPr/>
          </p:nvSpPr>
          <p:spPr bwMode="auto">
            <a:xfrm>
              <a:off x="3136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3721" name="Text Box 185"/>
            <p:cNvSpPr txBox="1">
              <a:spLocks noChangeArrowheads="1"/>
            </p:cNvSpPr>
            <p:nvPr/>
          </p:nvSpPr>
          <p:spPr bwMode="auto">
            <a:xfrm>
              <a:off x="3494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22" name="Text Box 186"/>
            <p:cNvSpPr txBox="1">
              <a:spLocks noChangeArrowheads="1"/>
            </p:cNvSpPr>
            <p:nvPr/>
          </p:nvSpPr>
          <p:spPr bwMode="auto">
            <a:xfrm>
              <a:off x="384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3723" name="Text Box 187"/>
            <p:cNvSpPr txBox="1">
              <a:spLocks noChangeArrowheads="1"/>
            </p:cNvSpPr>
            <p:nvPr/>
          </p:nvSpPr>
          <p:spPr bwMode="auto">
            <a:xfrm>
              <a:off x="1741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5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5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714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4: Đây là chức quan đứng đầu các bộ (có 8 chữ cái)?</a:t>
            </a:r>
          </a:p>
        </p:txBody>
      </p:sp>
      <p:grpSp>
        <p:nvGrpSpPr>
          <p:cNvPr id="194731" name="Group 17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4638" name="Group 78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4639" name="Text Box 79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4640" name="Text Box 80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4641" name="Text Box 81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4642" name="Text Box 82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4643" name="Text Box 83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4644" name="Text Box 84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4645" name="Text Box 85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4646" name="Text Box 86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7" name="Text Box 87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8" name="Text Box 88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9" name="Text Box 89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0" name="Text Box 90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1" name="Text Box 91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2" name="Text Box 92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3" name="Text Box 93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4" name="Text Box 94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5" name="Text Box 95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6" name="Text Box 96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7" name="Text Box 97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8" name="Text Box 98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9" name="Text Box 99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0" name="Text Box 100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1" name="Text Box 101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2" name="Text Box 102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3" name="Text Box 103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4" name="Text Box 104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5" name="Text Box 105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6" name="Text Box 106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7" name="Text Box 107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8" name="Text Box 108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9" name="Text Box 109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0" name="Text Box 110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1" name="Text Box 111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2" name="Text Box 112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3" name="Text Box 113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4" name="Text Box 114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5" name="Text Box 115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6" name="Text Box 116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7" name="Text Box 117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8" name="Text Box 118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9" name="Text Box 119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0" name="Text Box 120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1" name="Text Box 121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2" name="Text Box 122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3" name="Text Box 123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4" name="Text Box 124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5" name="Text Box 125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6" name="Text Box 126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7" name="Text Box 127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8" name="Text Box 128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9" name="Text Box 129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0" name="Text Box 130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1" name="Text Box 131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2" name="Text Box 132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3" name="Text Box 133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4" name="Text Box 134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5" name="Text Box 135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6" name="Text Box 136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7" name="Text Box 137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8" name="Text Box 138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4699" name="Group 139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4700" name="Text Box 140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1" name="Text Box 141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2" name="Text Box 142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3" name="Text Box 143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04" name="Text Box 144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4705" name="Text Box 145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6" name="Text Box 146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4707" name="Text Box 147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08" name="Text Box 148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4709" name="Group 149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4710" name="Text Box 150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4711" name="Text Box 151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4712" name="Text Box 152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13" name="Text Box 153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4723" name="Group 16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4724" name="Text Box 16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4725" name="Text Box 16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6" name="Text Box 16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27" name="Text Box 16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4728" name="Text Box 16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9" name="Text Box 16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30" name="Text Box 17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</p:grpSp>
      <p:grpSp>
        <p:nvGrpSpPr>
          <p:cNvPr id="194742" name="Group 182"/>
          <p:cNvGrpSpPr>
            <a:grpSpLocks/>
          </p:cNvGrpSpPr>
          <p:nvPr/>
        </p:nvGrpSpPr>
        <p:grpSpPr bwMode="auto">
          <a:xfrm>
            <a:off x="4359275" y="2984500"/>
            <a:ext cx="4460875" cy="547688"/>
            <a:chOff x="2882" y="3811"/>
            <a:chExt cx="2810" cy="345"/>
          </a:xfrm>
        </p:grpSpPr>
        <p:sp>
          <p:nvSpPr>
            <p:cNvPr id="194743" name="Text Box 183"/>
            <p:cNvSpPr txBox="1">
              <a:spLocks noChangeArrowheads="1"/>
            </p:cNvSpPr>
            <p:nvPr/>
          </p:nvSpPr>
          <p:spPr bwMode="auto">
            <a:xfrm>
              <a:off x="323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Ạ</a:t>
              </a:r>
            </a:p>
          </p:txBody>
        </p:sp>
        <p:sp>
          <p:nvSpPr>
            <p:cNvPr id="194744" name="Text Box 184"/>
            <p:cNvSpPr txBox="1">
              <a:spLocks noChangeArrowheads="1"/>
            </p:cNvSpPr>
            <p:nvPr/>
          </p:nvSpPr>
          <p:spPr bwMode="auto">
            <a:xfrm>
              <a:off x="2882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4745" name="Text Box 185"/>
            <p:cNvSpPr txBox="1">
              <a:spLocks noChangeArrowheads="1"/>
            </p:cNvSpPr>
            <p:nvPr/>
          </p:nvSpPr>
          <p:spPr bwMode="auto">
            <a:xfrm>
              <a:off x="3584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C</a:t>
              </a:r>
            </a:p>
          </p:txBody>
        </p:sp>
        <p:sp>
          <p:nvSpPr>
            <p:cNvPr id="194746" name="Text Box 186"/>
            <p:cNvSpPr txBox="1">
              <a:spLocks noChangeArrowheads="1"/>
            </p:cNvSpPr>
            <p:nvPr/>
          </p:nvSpPr>
          <p:spPr bwMode="auto">
            <a:xfrm>
              <a:off x="393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4747" name="Text Box 187"/>
            <p:cNvSpPr txBox="1">
              <a:spLocks noChangeArrowheads="1"/>
            </p:cNvSpPr>
            <p:nvPr/>
          </p:nvSpPr>
          <p:spPr bwMode="auto">
            <a:xfrm>
              <a:off x="428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4748" name="Text Box 188"/>
            <p:cNvSpPr txBox="1">
              <a:spLocks noChangeArrowheads="1"/>
            </p:cNvSpPr>
            <p:nvPr/>
          </p:nvSpPr>
          <p:spPr bwMode="auto">
            <a:xfrm>
              <a:off x="464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Ớ</a:t>
              </a:r>
            </a:p>
          </p:txBody>
        </p:sp>
        <p:sp>
          <p:nvSpPr>
            <p:cNvPr id="194749" name="Text Box 189"/>
            <p:cNvSpPr txBox="1">
              <a:spLocks noChangeArrowheads="1"/>
            </p:cNvSpPr>
            <p:nvPr/>
          </p:nvSpPr>
          <p:spPr bwMode="auto">
            <a:xfrm>
              <a:off x="499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4750" name="Text Box 190"/>
            <p:cNvSpPr txBox="1">
              <a:spLocks noChangeArrowheads="1"/>
            </p:cNvSpPr>
            <p:nvPr/>
          </p:nvSpPr>
          <p:spPr bwMode="auto">
            <a:xfrm>
              <a:off x="534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34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49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5755" name="Text Box 171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5: Tên đặt cho con trai vua (có 8 chữ cái)?</a:t>
            </a:r>
          </a:p>
        </p:txBody>
      </p:sp>
      <p:grpSp>
        <p:nvGrpSpPr>
          <p:cNvPr id="195765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5661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5662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5663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5664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5665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5666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5667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5668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5669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0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1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2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3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4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5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6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7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8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9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0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1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2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3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84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5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6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7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8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9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0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1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2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3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4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5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6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7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8" name="Text Box 114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9" name="Text Box 115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700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1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2" name="Text Box 118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3" name="Text Box 119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4" name="Text Box 120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5" name="Text Box 121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6" name="Text Box 122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7" name="Text Box 123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8" name="Text Box 124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9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0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1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2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3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4" name="Text Box 130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5" name="Text Box 131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6" name="Text Box 132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7" name="Text Box 133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8" name="Text Box 134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9" name="Text Box 135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0" name="Text Box 136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1" name="Text Box 137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5722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5723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4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5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6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27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28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9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5730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31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5732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5733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5734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35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36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5737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5738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39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0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41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5742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3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44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5745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5746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5747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48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5749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50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51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5752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53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5775" name="Group 191"/>
          <p:cNvGrpSpPr>
            <a:grpSpLocks/>
          </p:cNvGrpSpPr>
          <p:nvPr/>
        </p:nvGrpSpPr>
        <p:grpSpPr bwMode="auto">
          <a:xfrm>
            <a:off x="3238500" y="3538538"/>
            <a:ext cx="4456113" cy="554037"/>
            <a:chOff x="2181" y="3807"/>
            <a:chExt cx="2807" cy="349"/>
          </a:xfrm>
        </p:grpSpPr>
        <p:sp>
          <p:nvSpPr>
            <p:cNvPr id="195776" name="Text Box 192"/>
            <p:cNvSpPr txBox="1">
              <a:spLocks noChangeArrowheads="1"/>
            </p:cNvSpPr>
            <p:nvPr/>
          </p:nvSpPr>
          <p:spPr bwMode="auto">
            <a:xfrm>
              <a:off x="2884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77" name="Text Box 193"/>
            <p:cNvSpPr txBox="1">
              <a:spLocks noChangeArrowheads="1"/>
            </p:cNvSpPr>
            <p:nvPr/>
          </p:nvSpPr>
          <p:spPr bwMode="auto">
            <a:xfrm>
              <a:off x="2528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U</a:t>
              </a:r>
            </a:p>
          </p:txBody>
        </p:sp>
        <p:sp>
          <p:nvSpPr>
            <p:cNvPr id="195778" name="Text Box 194"/>
            <p:cNvSpPr txBox="1">
              <a:spLocks noChangeArrowheads="1"/>
            </p:cNvSpPr>
            <p:nvPr/>
          </p:nvSpPr>
          <p:spPr bwMode="auto">
            <a:xfrm>
              <a:off x="2181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Q</a:t>
              </a:r>
            </a:p>
          </p:txBody>
        </p:sp>
        <p:sp>
          <p:nvSpPr>
            <p:cNvPr id="195779" name="Text Box 195"/>
            <p:cNvSpPr txBox="1">
              <a:spLocks noChangeArrowheads="1"/>
            </p:cNvSpPr>
            <p:nvPr/>
          </p:nvSpPr>
          <p:spPr bwMode="auto">
            <a:xfrm>
              <a:off x="3237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0" name="Text Box 196"/>
            <p:cNvSpPr txBox="1">
              <a:spLocks noChangeArrowheads="1"/>
            </p:cNvSpPr>
            <p:nvPr/>
          </p:nvSpPr>
          <p:spPr bwMode="auto">
            <a:xfrm>
              <a:off x="3584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5781" name="Text Box 197"/>
            <p:cNvSpPr txBox="1">
              <a:spLocks noChangeArrowheads="1"/>
            </p:cNvSpPr>
            <p:nvPr/>
          </p:nvSpPr>
          <p:spPr bwMode="auto">
            <a:xfrm>
              <a:off x="3939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82" name="Text Box 198"/>
            <p:cNvSpPr txBox="1">
              <a:spLocks noChangeArrowheads="1"/>
            </p:cNvSpPr>
            <p:nvPr/>
          </p:nvSpPr>
          <p:spPr bwMode="auto">
            <a:xfrm>
              <a:off x="4289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3" name="Text Box 199"/>
            <p:cNvSpPr txBox="1">
              <a:spLocks noChangeArrowheads="1"/>
            </p:cNvSpPr>
            <p:nvPr/>
          </p:nvSpPr>
          <p:spPr bwMode="auto">
            <a:xfrm>
              <a:off x="4643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444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65" name="Text Box 57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96789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6677" name="Group 69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6678" name="Text Box 70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6679" name="Text Box 71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6680" name="Text Box 72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6681" name="Text Box 73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6682" name="Text Box 74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6683" name="Text Box 75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6684" name="Text Box 76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6685" name="Text Box 77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6" name="Text Box 78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7" name="Text Box 79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8" name="Text Box 80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9" name="Text Box 81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0" name="Text Box 82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1" name="Text Box 83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2" name="Text Box 84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3" name="Text Box 85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4" name="Text Box 86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5" name="Text Box 87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6" name="Text Box 88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7" name="Text Box 89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8" name="Text Box 90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9" name="Text Box 91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0" name="Text Box 92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1" name="Text Box 93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2" name="Text Box 94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3" name="Text Box 95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4" name="Text Box 96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5" name="Text Box 97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6" name="Text Box 98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7" name="Text Box 99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8" name="Text Box 100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9" name="Text Box 101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0" name="Text Box 102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1" name="Text Box 103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2" name="Text Box 104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3" name="Text Box 105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4" name="Text Box 106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5" name="Text Box 107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6" name="Text Box 108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7" name="Text Box 109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8" name="Text Box 110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9" name="Text Box 111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0" name="Text Box 112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1" name="Text Box 113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2" name="Text Box 114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3" name="Text Box 115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4" name="Text Box 116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5" name="Text Box 117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6" name="Text Box 118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7" name="Text Box 119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8" name="Text Box 120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9" name="Text Box 121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0" name="Text Box 122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1" name="Text Box 123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2" name="Text Box 124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3" name="Text Box 125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4" name="Text Box 126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5" name="Text Box 127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6" name="Text Box 128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7" name="Text Box 129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6738" name="Group 130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6739" name="Text Box 131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0" name="Text Box 132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1" name="Text Box 133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2" name="Text Box 134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43" name="Text Box 135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44" name="Text Box 136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5" name="Text Box 137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6746" name="Text Box 138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47" name="Text Box 139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6748" name="Group 140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6749" name="Text Box 141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6750" name="Text Box 142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51" name="Text Box 143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2" name="Text Box 144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53" name="Group 145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6754" name="Text Box 146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55" name="Text Box 147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6" name="Text Box 148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57" name="Text Box 149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6758" name="Text Box 150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9" name="Text Box 151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60" name="Text Box 152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6761" name="Group 153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6762" name="Text Box 154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6763" name="Text Box 155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64" name="Text Box 156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6765" name="Text Box 157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66" name="Text Box 158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67" name="Text Box 159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6768" name="Text Box 160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69" name="Text Box 161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70" name="Group 162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6771" name="Text Box 163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2" name="Text Box 164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6773" name="Text Box 165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6774" name="Text Box 166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5" name="Text Box 167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76" name="Text Box 168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7" name="Text Box 169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8" name="Text Box 170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6780" name="Text Box 172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6: Tên đặt cho con gái vua (có 7 chữ cái)?</a:t>
            </a:r>
          </a:p>
        </p:txBody>
      </p:sp>
      <p:grpSp>
        <p:nvGrpSpPr>
          <p:cNvPr id="196790" name="Group 182"/>
          <p:cNvGrpSpPr>
            <a:grpSpLocks/>
          </p:cNvGrpSpPr>
          <p:nvPr/>
        </p:nvGrpSpPr>
        <p:grpSpPr bwMode="auto">
          <a:xfrm>
            <a:off x="3241675" y="4076700"/>
            <a:ext cx="3902075" cy="557213"/>
            <a:chOff x="2181" y="3986"/>
            <a:chExt cx="2458" cy="351"/>
          </a:xfrm>
        </p:grpSpPr>
        <p:sp>
          <p:nvSpPr>
            <p:cNvPr id="196791" name="Text Box 183"/>
            <p:cNvSpPr txBox="1">
              <a:spLocks noChangeArrowheads="1"/>
            </p:cNvSpPr>
            <p:nvPr/>
          </p:nvSpPr>
          <p:spPr bwMode="auto">
            <a:xfrm>
              <a:off x="2882" y="398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2" name="Text Box 184"/>
            <p:cNvSpPr txBox="1">
              <a:spLocks noChangeArrowheads="1"/>
            </p:cNvSpPr>
            <p:nvPr/>
          </p:nvSpPr>
          <p:spPr bwMode="auto">
            <a:xfrm>
              <a:off x="2528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Ị</a:t>
              </a:r>
            </a:p>
          </p:txBody>
        </p:sp>
        <p:sp>
          <p:nvSpPr>
            <p:cNvPr id="196793" name="Text Box 185"/>
            <p:cNvSpPr txBox="1">
              <a:spLocks noChangeArrowheads="1"/>
            </p:cNvSpPr>
            <p:nvPr/>
          </p:nvSpPr>
          <p:spPr bwMode="auto">
            <a:xfrm>
              <a:off x="2181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M</a:t>
              </a:r>
            </a:p>
          </p:txBody>
        </p:sp>
        <p:sp>
          <p:nvSpPr>
            <p:cNvPr id="196794" name="Text Box 186"/>
            <p:cNvSpPr txBox="1">
              <a:spLocks noChangeArrowheads="1"/>
            </p:cNvSpPr>
            <p:nvPr/>
          </p:nvSpPr>
          <p:spPr bwMode="auto">
            <a:xfrm>
              <a:off x="3237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6795" name="Text Box 187"/>
            <p:cNvSpPr txBox="1">
              <a:spLocks noChangeArrowheads="1"/>
            </p:cNvSpPr>
            <p:nvPr/>
          </p:nvSpPr>
          <p:spPr bwMode="auto">
            <a:xfrm>
              <a:off x="358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6796" name="Text Box 188"/>
            <p:cNvSpPr txBox="1">
              <a:spLocks noChangeArrowheads="1"/>
            </p:cNvSpPr>
            <p:nvPr/>
          </p:nvSpPr>
          <p:spPr bwMode="auto">
            <a:xfrm>
              <a:off x="3942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7" name="Text Box 189"/>
            <p:cNvSpPr txBox="1">
              <a:spLocks noChangeArrowheads="1"/>
            </p:cNvSpPr>
            <p:nvPr/>
          </p:nvSpPr>
          <p:spPr bwMode="auto">
            <a:xfrm>
              <a:off x="429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1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7819" name="Text Box 187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7: </a:t>
            </a:r>
            <a:r>
              <a:rPr lang="en-US" sz="2400" dirty="0" err="1">
                <a:latin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xâm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</a:rPr>
              <a:t> ta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10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363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8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45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ái quát nhà nước Văn Lang BB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458200" cy="6126163"/>
          </a:xfrm>
        </p:spPr>
      </p:pic>
    </p:spTree>
    <p:extLst>
      <p:ext uri="{BB962C8B-B14F-4D97-AF65-F5344CB8AC3E}">
        <p14:creationId xmlns:p14="http://schemas.microsoft.com/office/powerpoint/2010/main" val="29394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88963"/>
            <a:ext cx="9144000" cy="7685088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508000" y="993775"/>
            <a:ext cx="81184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altLang="vi-VN" sz="3200" dirty="0">
                <a:solidFill>
                  <a:srgbClr val="663300"/>
                </a:solidFill>
              </a:rPr>
              <a:t>-</a:t>
            </a:r>
            <a:r>
              <a:rPr lang="en-US" altLang="vi-VN" sz="2400" b="1" dirty="0" err="1">
                <a:solidFill>
                  <a:srgbClr val="663300"/>
                </a:solidFill>
              </a:rPr>
              <a:t>Học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bài</a:t>
            </a:r>
            <a:r>
              <a:rPr lang="en-US" altLang="vi-VN" sz="2400" b="1" dirty="0">
                <a:solidFill>
                  <a:srgbClr val="663300"/>
                </a:solidFill>
              </a:rPr>
              <a:t>. </a:t>
            </a:r>
          </a:p>
          <a:p>
            <a:pPr marL="609600" indent="-609600">
              <a:spcBef>
                <a:spcPct val="20000"/>
              </a:spcBef>
            </a:pPr>
            <a:r>
              <a:rPr lang="en-US" altLang="vi-VN" sz="2400" b="1" dirty="0">
                <a:solidFill>
                  <a:srgbClr val="663300"/>
                </a:solidFill>
              </a:rPr>
              <a:t>- </a:t>
            </a:r>
            <a:r>
              <a:rPr lang="en-US" altLang="vi-VN" sz="2400" b="1" dirty="0" err="1">
                <a:solidFill>
                  <a:srgbClr val="663300"/>
                </a:solidFill>
              </a:rPr>
              <a:t>Sưu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tầm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các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tư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liệu</a:t>
            </a:r>
            <a:r>
              <a:rPr lang="en-US" altLang="vi-VN" sz="2400" b="1" dirty="0">
                <a:solidFill>
                  <a:srgbClr val="663300"/>
                </a:solidFill>
              </a:rPr>
              <a:t>, </a:t>
            </a:r>
            <a:r>
              <a:rPr lang="en-US" altLang="vi-VN" sz="2400" b="1" dirty="0" err="1">
                <a:solidFill>
                  <a:srgbClr val="663300"/>
                </a:solidFill>
              </a:rPr>
              <a:t>hình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ảnh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về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nước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Văn</a:t>
            </a:r>
            <a:r>
              <a:rPr lang="en-US" altLang="vi-VN" sz="2400" b="1" dirty="0">
                <a:solidFill>
                  <a:srgbClr val="663300"/>
                </a:solidFill>
              </a:rPr>
              <a:t> Lang – </a:t>
            </a:r>
            <a:r>
              <a:rPr lang="en-US" altLang="vi-VN" sz="2400" b="1" dirty="0" err="1">
                <a:solidFill>
                  <a:srgbClr val="663300"/>
                </a:solidFill>
              </a:rPr>
              <a:t>Âu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Lạc</a:t>
            </a:r>
            <a:r>
              <a:rPr lang="en-US" altLang="vi-VN" sz="2400" b="1" dirty="0">
                <a:solidFill>
                  <a:srgbClr val="663300"/>
                </a:solidFill>
              </a:rPr>
              <a:t>.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447925" y="434975"/>
            <a:ext cx="5114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u="sng">
                <a:solidFill>
                  <a:srgbClr val="003300"/>
                </a:solidFill>
              </a:rPr>
              <a:t>HƯỚNG DẪN VỀ NHÀ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438150" y="1676400"/>
            <a:ext cx="822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   </a:t>
            </a:r>
          </a:p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- </a:t>
            </a:r>
            <a:r>
              <a:rPr lang="en-US" altLang="vi-VN" sz="2400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Chuẩn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bài</a:t>
            </a:r>
            <a:r>
              <a:rPr lang="en-US" altLang="vi-VN" sz="2400" b="1" dirty="0">
                <a:solidFill>
                  <a:srgbClr val="660033"/>
                </a:solidFill>
              </a:rPr>
              <a:t> 15:</a:t>
            </a:r>
            <a:r>
              <a:rPr lang="en-US" altLang="vi-VN" sz="2400" dirty="0">
                <a:solidFill>
                  <a:srgbClr val="660033"/>
                </a:solidFill>
              </a:rPr>
              <a:t>  </a:t>
            </a:r>
            <a:r>
              <a:rPr lang="en-US" altLang="vi-VN" sz="2400" b="1" dirty="0" err="1">
                <a:solidFill>
                  <a:srgbClr val="660033"/>
                </a:solidFill>
              </a:rPr>
              <a:t>Chính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sách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cai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các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triều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đại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phong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kiến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phương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Bắc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và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sự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chuyển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xã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hội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Âu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Lạc</a:t>
            </a:r>
            <a:r>
              <a:rPr lang="en-US" altLang="vi-VN" sz="2400" b="1" dirty="0">
                <a:solidFill>
                  <a:srgbClr val="660033"/>
                </a:solidFill>
              </a:rPr>
              <a:t>:</a:t>
            </a:r>
          </a:p>
          <a:p>
            <a:pPr eaLnBrk="1" hangingPunct="1"/>
            <a:r>
              <a:rPr lang="en-US" altLang="vi-VN" sz="2400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Bộ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máy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? </a:t>
            </a:r>
          </a:p>
          <a:p>
            <a:pPr eaLnBrk="1" hangingPunct="1"/>
            <a:r>
              <a:rPr lang="en-US" altLang="vi-VN" sz="2400" b="1" dirty="0">
                <a:solidFill>
                  <a:srgbClr val="0000FF"/>
                </a:solidFill>
              </a:rPr>
              <a:t>   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hóa</a:t>
            </a:r>
            <a:r>
              <a:rPr lang="en-US" altLang="vi-VN" sz="2400" b="1" dirty="0">
                <a:solidFill>
                  <a:srgbClr val="0000FF"/>
                </a:solidFill>
              </a:rPr>
              <a:t> –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Những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chuyển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biến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 -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  </a:t>
            </a:r>
            <a:r>
              <a:rPr lang="en-US" altLang="vi-VN" sz="2400" b="1" dirty="0" err="1">
                <a:solidFill>
                  <a:srgbClr val="0000FF"/>
                </a:solidFill>
              </a:rPr>
              <a:t>trong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thời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kì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Bắc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thuộc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Quan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sát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hình</a:t>
            </a:r>
            <a:r>
              <a:rPr lang="en-US" altLang="vi-VN" sz="2400" b="1" dirty="0">
                <a:solidFill>
                  <a:srgbClr val="0000FF"/>
                </a:solidFill>
              </a:rPr>
              <a:t> 1, 2, 3,4/ </a:t>
            </a:r>
            <a:r>
              <a:rPr lang="en-US" altLang="vi-VN" sz="2400" b="1" dirty="0" err="1">
                <a:solidFill>
                  <a:srgbClr val="0000FF"/>
                </a:solidFill>
              </a:rPr>
              <a:t>Sgk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nhận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xét</a:t>
            </a:r>
            <a:r>
              <a:rPr lang="en-US" altLang="vi-VN" sz="2400" b="1" dirty="0">
                <a:solidFill>
                  <a:srgbClr val="0000FF"/>
                </a:solidFill>
              </a:rPr>
              <a:t>. </a:t>
            </a:r>
          </a:p>
          <a:p>
            <a:pPr eaLnBrk="1" hangingPunct="1"/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2970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31088" y="6034088"/>
            <a:ext cx="617537" cy="431800"/>
          </a:xfrm>
          <a:prstGeom prst="rightArrow">
            <a:avLst>
              <a:gd name="adj1" fmla="val 50000"/>
              <a:gd name="adj2" fmla="val 35754"/>
            </a:avLst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43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  <p:bldP spid="1075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434014" y="2286000"/>
            <a:ext cx="821731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Xin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ch©n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thµnh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c¶m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¬n </a:t>
            </a:r>
          </a:p>
          <a:p>
            <a:pPr algn="ctr" eaLnBrk="0" hangingPunct="0"/>
            <a:r>
              <a:rPr lang="vi-VN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QU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ý thÇy c« gi¸o vµ c¸c em!</a:t>
            </a:r>
          </a:p>
        </p:txBody>
      </p:sp>
      <p:pic>
        <p:nvPicPr>
          <p:cNvPr id="158731" name="Mai truong men yeu - Cat trang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740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691" fill="hold"/>
                                        <p:tgtEl>
                                          <p:spTgt spid="1587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731"/>
                </p:tgtEl>
              </p:cMediaNode>
            </p:audio>
          </p:childTnLst>
        </p:cTn>
      </p:par>
    </p:tnLst>
    <p:bldLst>
      <p:bldP spid="1587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9"/>
          <p:cNvSpPr txBox="1">
            <a:spLocks noChangeArrowheads="1"/>
          </p:cNvSpPr>
          <p:nvPr/>
        </p:nvSpPr>
        <p:spPr bwMode="auto">
          <a:xfrm>
            <a:off x="3048000" y="6096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0" y="2038767"/>
            <a:ext cx="2286000" cy="31428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NHÀ NƯỚC VĂN LANG  – ÂU LẠC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169444" y="1094044"/>
            <a:ext cx="2271712" cy="16365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Nhà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đầu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tiên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Việt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cổ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0" idx="6"/>
            <a:endCxn id="22" idx="1"/>
          </p:cNvCxnSpPr>
          <p:nvPr/>
        </p:nvCxnSpPr>
        <p:spPr>
          <a:xfrm flipV="1">
            <a:off x="2286000" y="1912298"/>
            <a:ext cx="883444" cy="169788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-1981200" y="2381250"/>
            <a:ext cx="39608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08722" y="2971800"/>
            <a:ext cx="2393156" cy="137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Sự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Lạc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0" idx="6"/>
            <a:endCxn id="25" idx="1"/>
          </p:cNvCxnSpPr>
          <p:nvPr/>
        </p:nvCxnSpPr>
        <p:spPr>
          <a:xfrm>
            <a:off x="2286000" y="3610183"/>
            <a:ext cx="822722" cy="4685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3"/>
            <a:endCxn id="34" idx="1"/>
          </p:cNvCxnSpPr>
          <p:nvPr/>
        </p:nvCxnSpPr>
        <p:spPr>
          <a:xfrm flipV="1">
            <a:off x="5441156" y="1094044"/>
            <a:ext cx="726562" cy="81825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167718" y="675620"/>
            <a:ext cx="2500312" cy="836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221506" y="1676400"/>
            <a:ext cx="2477900" cy="9776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</a:p>
        </p:txBody>
      </p:sp>
      <p:cxnSp>
        <p:nvCxnSpPr>
          <p:cNvPr id="47" name="Straight Arrow Connector 46"/>
          <p:cNvCxnSpPr>
            <a:stCxn id="22" idx="3"/>
            <a:endCxn id="40" idx="1"/>
          </p:cNvCxnSpPr>
          <p:nvPr/>
        </p:nvCxnSpPr>
        <p:spPr>
          <a:xfrm>
            <a:off x="5441156" y="1912298"/>
            <a:ext cx="780350" cy="2529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5" idx="3"/>
            <a:endCxn id="54" idx="1"/>
          </p:cNvCxnSpPr>
          <p:nvPr/>
        </p:nvCxnSpPr>
        <p:spPr>
          <a:xfrm flipV="1">
            <a:off x="5501878" y="3276601"/>
            <a:ext cx="710243" cy="3804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5" idx="3"/>
            <a:endCxn id="55" idx="1"/>
          </p:cNvCxnSpPr>
          <p:nvPr/>
        </p:nvCxnSpPr>
        <p:spPr>
          <a:xfrm>
            <a:off x="5501878" y="3657040"/>
            <a:ext cx="696376" cy="57206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212121" y="2819401"/>
            <a:ext cx="24384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198254" y="3886200"/>
            <a:ext cx="24384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217024" y="5791200"/>
            <a:ext cx="2438400" cy="990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0" name="Straight Arrow Connector 69"/>
          <p:cNvCxnSpPr>
            <a:endCxn id="56" idx="1"/>
          </p:cNvCxnSpPr>
          <p:nvPr/>
        </p:nvCxnSpPr>
        <p:spPr>
          <a:xfrm>
            <a:off x="5501878" y="5791200"/>
            <a:ext cx="715146" cy="4953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6"/>
          </p:cNvCxnSpPr>
          <p:nvPr/>
        </p:nvCxnSpPr>
        <p:spPr>
          <a:xfrm>
            <a:off x="2286000" y="3610183"/>
            <a:ext cx="762000" cy="199051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048000" y="4876800"/>
            <a:ext cx="2393156" cy="1752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cư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Lang,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Lạc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221506" y="4724400"/>
            <a:ext cx="24779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flipV="1">
            <a:off x="5501878" y="5181600"/>
            <a:ext cx="719628" cy="6096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13383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981200"/>
            <a:ext cx="38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Vào khoảng thế kỉ  VIII-VII TCN trên vùng đất Bắc bộ và Bắc Trung bộ đã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những điểm gì mới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Truyền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nói lên hoạt động gì của nhân dân ta hồi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2047" y="4572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9745" y="990600"/>
            <a:ext cx="7328855" cy="1103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THẢO LUẬN NHÓM </a:t>
            </a:r>
            <a:r>
              <a:rPr lang="vi-VN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( 2p)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Lang?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190500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xét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VIII-VII TCN?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1779494"/>
            <a:ext cx="0" cy="5078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4005312"/>
            <a:ext cx="3872753" cy="24473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2" descr="scan806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599795"/>
            <a:ext cx="44577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715000" y="5495395"/>
            <a:ext cx="26630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i="1" dirty="0" err="1">
                <a:cs typeface="Times New Roman" pitchFamily="18" charset="0"/>
              </a:rPr>
              <a:t>Truyền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thuyết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Thánh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Gióng</a:t>
            </a:r>
            <a:r>
              <a:rPr lang="en-US" sz="1600" b="1" i="1" dirty="0">
                <a:cs typeface="Times New Roman" pitchFamily="18" charset="0"/>
              </a:rPr>
              <a:t> 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57200" y="6443246"/>
            <a:ext cx="3238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Truyền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thuyết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Sơn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Tinh</a:t>
            </a:r>
            <a:r>
              <a:rPr lang="en-US" sz="1600" i="1" dirty="0">
                <a:cs typeface="Times New Roman" pitchFamily="18" charset="0"/>
              </a:rPr>
              <a:t> - </a:t>
            </a:r>
            <a:r>
              <a:rPr lang="en-US" sz="1600" i="1" dirty="0" err="1">
                <a:cs typeface="Times New Roman" pitchFamily="18" charset="0"/>
              </a:rPr>
              <a:t>Thủy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Tinh</a:t>
            </a:r>
            <a:r>
              <a:rPr lang="en-US" sz="1600" b="1" i="1" dirty="0"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4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990600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 1’</a:t>
            </a:r>
          </a:p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800" dirty="0">
              <a:solidFill>
                <a:srgbClr val="00B05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484595"/>
              </p:ext>
            </p:extLst>
          </p:nvPr>
        </p:nvGraphicFramePr>
        <p:xfrm>
          <a:off x="1053353" y="2057400"/>
          <a:ext cx="6096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gian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4101353" y="205740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VII TCN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101353" y="2514606"/>
            <a:ext cx="301662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101353" y="299869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114800" y="3455897"/>
            <a:ext cx="3048000" cy="430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2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0"/>
            <a:ext cx="8601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VII TCN,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Lang;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399" y="1066800"/>
            <a:ext cx="8601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1676400"/>
            <a:ext cx="860136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7675" algn="l"/>
              </a:tabLst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-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Tổ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chức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Nhà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nước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Văn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Lang: Ở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Trung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ương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giúp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việc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cho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hầu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; Ở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địa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phương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tướng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đấu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(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có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15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);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bổ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chính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chiếng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chạ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0440" y="3133636"/>
            <a:ext cx="2161359" cy="10869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37082" y="4572000"/>
            <a:ext cx="1996918" cy="685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60184" y="4572000"/>
            <a:ext cx="1945615" cy="6813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28047" y="5956015"/>
            <a:ext cx="1948953" cy="8257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14048" y="5982909"/>
            <a:ext cx="1830628" cy="7988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34200" y="6025930"/>
            <a:ext cx="1819561" cy="7558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14" name="Straight Arrow Connector 13"/>
          <p:cNvCxnSpPr>
            <a:stCxn id="8" idx="2"/>
          </p:cNvCxnSpPr>
          <p:nvPr/>
        </p:nvCxnSpPr>
        <p:spPr>
          <a:xfrm flipH="1">
            <a:off x="4300241" y="4220556"/>
            <a:ext cx="1400879" cy="310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  <a:endCxn id="10" idx="0"/>
          </p:cNvCxnSpPr>
          <p:nvPr/>
        </p:nvCxnSpPr>
        <p:spPr>
          <a:xfrm>
            <a:off x="5701120" y="4220556"/>
            <a:ext cx="1631872" cy="351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2" idx="0"/>
          </p:cNvCxnSpPr>
          <p:nvPr/>
        </p:nvCxnSpPr>
        <p:spPr>
          <a:xfrm>
            <a:off x="4335541" y="5257800"/>
            <a:ext cx="1393821" cy="725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2"/>
            <a:endCxn id="11" idx="0"/>
          </p:cNvCxnSpPr>
          <p:nvPr/>
        </p:nvCxnSpPr>
        <p:spPr>
          <a:xfrm flipH="1">
            <a:off x="3502524" y="5257800"/>
            <a:ext cx="833017" cy="698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2" idx="0"/>
          </p:cNvCxnSpPr>
          <p:nvPr/>
        </p:nvCxnSpPr>
        <p:spPr>
          <a:xfrm flipH="1">
            <a:off x="5729362" y="5253318"/>
            <a:ext cx="1433439" cy="7295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3" idx="0"/>
          </p:cNvCxnSpPr>
          <p:nvPr/>
        </p:nvCxnSpPr>
        <p:spPr>
          <a:xfrm>
            <a:off x="7162801" y="5257800"/>
            <a:ext cx="681180" cy="768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6" name="TextBox 2065"/>
          <p:cNvSpPr txBox="1"/>
          <p:nvPr/>
        </p:nvSpPr>
        <p:spPr>
          <a:xfrm>
            <a:off x="228600" y="2590800"/>
            <a:ext cx="359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Lang: </a:t>
            </a:r>
          </a:p>
        </p:txBody>
      </p:sp>
    </p:spTree>
    <p:extLst>
      <p:ext uri="{BB962C8B-B14F-4D97-AF65-F5344CB8AC3E}">
        <p14:creationId xmlns:p14="http://schemas.microsoft.com/office/powerpoint/2010/main" val="40573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066800"/>
            <a:ext cx="8381999" cy="525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828800" y="6324600"/>
            <a:ext cx="5638801" cy="43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Lược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</a:t>
            </a:r>
          </a:p>
        </p:txBody>
      </p:sp>
      <p:sp>
        <p:nvSpPr>
          <p:cNvPr id="3" name="Oval 2"/>
          <p:cNvSpPr/>
          <p:nvPr/>
        </p:nvSpPr>
        <p:spPr>
          <a:xfrm>
            <a:off x="4126003" y="3568167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86294" y="3911974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923616" y="3372279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493995" y="3909733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"/>
            <a:ext cx="8534400" cy="4876800"/>
          </a:xfrm>
        </p:spPr>
      </p:pic>
      <p:sp>
        <p:nvSpPr>
          <p:cNvPr id="11" name="Rounded Rectangle 10"/>
          <p:cNvSpPr/>
          <p:nvPr/>
        </p:nvSpPr>
        <p:spPr>
          <a:xfrm>
            <a:off x="533400" y="5105400"/>
            <a:ext cx="81534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non”</a:t>
            </a:r>
          </a:p>
        </p:txBody>
      </p:sp>
    </p:spTree>
    <p:extLst>
      <p:ext uri="{BB962C8B-B14F-4D97-AF65-F5344CB8AC3E}">
        <p14:creationId xmlns:p14="http://schemas.microsoft.com/office/powerpoint/2010/main" val="2872025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44704" y="461665"/>
            <a:ext cx="76961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</a:rPr>
              <a:t>Hãy chọn đáp án đúng dưới đây để điền vào chỗ trống (…) theo vị trí đánh số </a:t>
            </a:r>
            <a:r>
              <a:rPr lang="en-US" sz="2000" b="1" dirty="0" err="1">
                <a:solidFill>
                  <a:srgbClr val="FF0000"/>
                </a:solidFill>
              </a:rPr>
              <a:t>để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thể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hiện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sự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thành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lập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</a:t>
            </a:r>
            <a:r>
              <a:rPr lang="en-US" sz="2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90600" y="1357642"/>
            <a:ext cx="76961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	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……(1)……, ở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Ninh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Thọ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),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thủ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lĩnh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khuất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bộ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lạc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xưng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…(2)……,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đóng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đô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ở …(3)….,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đặt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……(4)…..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69258" y="3355916"/>
            <a:ext cx="8610601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2.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;  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4.Văn Lang 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; 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4.Văn Lang 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2.Văn Lang; 3.thế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4.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 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1.Văn Lang; 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3.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; 4.Bạch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 </a:t>
            </a:r>
          </a:p>
        </p:txBody>
      </p:sp>
      <p:sp>
        <p:nvSpPr>
          <p:cNvPr id="19" name="Oval 18"/>
          <p:cNvSpPr/>
          <p:nvPr/>
        </p:nvSpPr>
        <p:spPr>
          <a:xfrm>
            <a:off x="600191" y="3386506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4395</TotalTime>
  <Words>1958</Words>
  <Application>Microsoft Office PowerPoint</Application>
  <PresentationFormat>Trình chiếu Trên màn hình (4:3)</PresentationFormat>
  <Paragraphs>539</Paragraphs>
  <Slides>29</Slides>
  <Notes>1</Notes>
  <HiddenSlides>0</HiddenSlides>
  <MMClips>4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0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“Dù ai đi ngược về xuôi Nhớ ngày giỗ tổ mùng mười tháng ba”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84972311601</cp:lastModifiedBy>
  <cp:revision>393</cp:revision>
  <dcterms:created xsi:type="dcterms:W3CDTF">2016-11-12T01:59:38Z</dcterms:created>
  <dcterms:modified xsi:type="dcterms:W3CDTF">2023-02-04T00:41:33Z</dcterms:modified>
</cp:coreProperties>
</file>