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62" r:id="rId3"/>
    <p:sldId id="263" r:id="rId4"/>
    <p:sldId id="267" r:id="rId5"/>
    <p:sldId id="268" r:id="rId6"/>
    <p:sldId id="279" r:id="rId7"/>
    <p:sldId id="278" r:id="rId8"/>
    <p:sldId id="280" r:id="rId9"/>
    <p:sldId id="281" r:id="rId10"/>
    <p:sldId id="265" r:id="rId11"/>
    <p:sldId id="266" r:id="rId12"/>
    <p:sldId id="264" r:id="rId13"/>
    <p:sldId id="257" r:id="rId14"/>
    <p:sldId id="27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8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61824"/>
    <a:srgbClr val="0586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333" autoAdjust="0"/>
  </p:normalViewPr>
  <p:slideViewPr>
    <p:cSldViewPr snapToGrid="0" showGuides="1">
      <p:cViewPr varScale="1">
        <p:scale>
          <a:sx n="60" d="100"/>
          <a:sy n="60" d="100"/>
        </p:scale>
        <p:origin x="908" y="40"/>
      </p:cViewPr>
      <p:guideLst>
        <p:guide orient="horz" pos="2160"/>
        <p:guide pos="388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16CD38-9592-463A-8ADB-C334E80E58D4}" type="datetimeFigureOut">
              <a:rPr lang="en-US" smtClean="0"/>
              <a:t>18/07/2023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BCB917-B4A8-4289-8636-0D372D3D209D}" type="slidenum">
              <a:rPr lang="en-US" smtClean="0"/>
              <a:t>‹#›</a:t>
            </a:fld>
            <a:endParaRPr lang="en-US"/>
          </a:p>
        </p:txBody>
      </p:sp>
    </p:spTree>
    <p:extLst>
      <p:ext uri="{BB962C8B-B14F-4D97-AF65-F5344CB8AC3E}">
        <p14:creationId xmlns:p14="http://schemas.microsoft.com/office/powerpoint/2010/main" val="14359006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823DD-6200-9361-8302-8C0A3FC0F6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099C43-990B-4205-54C1-3FFA6C1555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572D395-356B-0E34-F957-889737B34D02}"/>
              </a:ext>
            </a:extLst>
          </p:cNvPr>
          <p:cNvSpPr>
            <a:spLocks noGrp="1"/>
          </p:cNvSpPr>
          <p:nvPr>
            <p:ph type="dt" sz="half" idx="10"/>
          </p:nvPr>
        </p:nvSpPr>
        <p:spPr/>
        <p:txBody>
          <a:bodyPr/>
          <a:lstStyle/>
          <a:p>
            <a:fld id="{62DC9260-C554-4C66-9873-F9C6EDE248B2}" type="datetimeFigureOut">
              <a:rPr lang="en-US" smtClean="0"/>
              <a:t>18/07/2023</a:t>
            </a:fld>
            <a:endParaRPr lang="en-US"/>
          </a:p>
        </p:txBody>
      </p:sp>
      <p:sp>
        <p:nvSpPr>
          <p:cNvPr id="5" name="Footer Placeholder 4">
            <a:extLst>
              <a:ext uri="{FF2B5EF4-FFF2-40B4-BE49-F238E27FC236}">
                <a16:creationId xmlns:a16="http://schemas.microsoft.com/office/drawing/2014/main" id="{6A518EDF-12E5-B31C-3189-D64A92B8A1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16EFAF-A9FE-B885-1010-EC5F7F9BD0AE}"/>
              </a:ext>
            </a:extLst>
          </p:cNvPr>
          <p:cNvSpPr>
            <a:spLocks noGrp="1"/>
          </p:cNvSpPr>
          <p:nvPr>
            <p:ph type="sldNum" sz="quarter" idx="12"/>
          </p:nvPr>
        </p:nvSpPr>
        <p:spPr/>
        <p:txBody>
          <a:bodyPr/>
          <a:lstStyle/>
          <a:p>
            <a:fld id="{05776068-1AAC-4878-91D5-5F6982B3521E}" type="slidenum">
              <a:rPr lang="en-US" smtClean="0"/>
              <a:t>‹#›</a:t>
            </a:fld>
            <a:endParaRPr lang="en-US"/>
          </a:p>
        </p:txBody>
      </p:sp>
    </p:spTree>
    <p:extLst>
      <p:ext uri="{BB962C8B-B14F-4D97-AF65-F5344CB8AC3E}">
        <p14:creationId xmlns:p14="http://schemas.microsoft.com/office/powerpoint/2010/main" val="2703267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8A59C-E939-4B45-A7EF-A70F797D3F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6DE681D-335D-00DD-2893-F2EDB56C72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152E3C-6DA3-E07A-6C07-C23B36E9A07E}"/>
              </a:ext>
            </a:extLst>
          </p:cNvPr>
          <p:cNvSpPr>
            <a:spLocks noGrp="1"/>
          </p:cNvSpPr>
          <p:nvPr>
            <p:ph type="dt" sz="half" idx="10"/>
          </p:nvPr>
        </p:nvSpPr>
        <p:spPr/>
        <p:txBody>
          <a:bodyPr/>
          <a:lstStyle/>
          <a:p>
            <a:fld id="{62DC9260-C554-4C66-9873-F9C6EDE248B2}" type="datetimeFigureOut">
              <a:rPr lang="en-US" smtClean="0"/>
              <a:t>18/07/2023</a:t>
            </a:fld>
            <a:endParaRPr lang="en-US"/>
          </a:p>
        </p:txBody>
      </p:sp>
      <p:sp>
        <p:nvSpPr>
          <p:cNvPr id="5" name="Footer Placeholder 4">
            <a:extLst>
              <a:ext uri="{FF2B5EF4-FFF2-40B4-BE49-F238E27FC236}">
                <a16:creationId xmlns:a16="http://schemas.microsoft.com/office/drawing/2014/main" id="{CB2D8FE6-1CB1-4015-F215-439A49FAB3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D5DF12-C3A3-B840-7EDF-41C3C7F7C9A0}"/>
              </a:ext>
            </a:extLst>
          </p:cNvPr>
          <p:cNvSpPr>
            <a:spLocks noGrp="1"/>
          </p:cNvSpPr>
          <p:nvPr>
            <p:ph type="sldNum" sz="quarter" idx="12"/>
          </p:nvPr>
        </p:nvSpPr>
        <p:spPr/>
        <p:txBody>
          <a:bodyPr/>
          <a:lstStyle/>
          <a:p>
            <a:fld id="{05776068-1AAC-4878-91D5-5F6982B3521E}" type="slidenum">
              <a:rPr lang="en-US" smtClean="0"/>
              <a:t>‹#›</a:t>
            </a:fld>
            <a:endParaRPr lang="en-US"/>
          </a:p>
        </p:txBody>
      </p:sp>
    </p:spTree>
    <p:extLst>
      <p:ext uri="{BB962C8B-B14F-4D97-AF65-F5344CB8AC3E}">
        <p14:creationId xmlns:p14="http://schemas.microsoft.com/office/powerpoint/2010/main" val="498687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075122-5BC8-2F17-4FE3-41C30A5E66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023A30-173A-1AD7-2EF3-C4FFBF301E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4AC898-1833-E730-41CD-5ED811F2D72C}"/>
              </a:ext>
            </a:extLst>
          </p:cNvPr>
          <p:cNvSpPr>
            <a:spLocks noGrp="1"/>
          </p:cNvSpPr>
          <p:nvPr>
            <p:ph type="dt" sz="half" idx="10"/>
          </p:nvPr>
        </p:nvSpPr>
        <p:spPr/>
        <p:txBody>
          <a:bodyPr/>
          <a:lstStyle/>
          <a:p>
            <a:fld id="{62DC9260-C554-4C66-9873-F9C6EDE248B2}" type="datetimeFigureOut">
              <a:rPr lang="en-US" smtClean="0"/>
              <a:t>18/07/2023</a:t>
            </a:fld>
            <a:endParaRPr lang="en-US"/>
          </a:p>
        </p:txBody>
      </p:sp>
      <p:sp>
        <p:nvSpPr>
          <p:cNvPr id="5" name="Footer Placeholder 4">
            <a:extLst>
              <a:ext uri="{FF2B5EF4-FFF2-40B4-BE49-F238E27FC236}">
                <a16:creationId xmlns:a16="http://schemas.microsoft.com/office/drawing/2014/main" id="{6D9EB509-4C50-1F32-A58C-D2CB5BE6E4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14953F-C7BE-3E4B-8CDE-EDADE5277E10}"/>
              </a:ext>
            </a:extLst>
          </p:cNvPr>
          <p:cNvSpPr>
            <a:spLocks noGrp="1"/>
          </p:cNvSpPr>
          <p:nvPr>
            <p:ph type="sldNum" sz="quarter" idx="12"/>
          </p:nvPr>
        </p:nvSpPr>
        <p:spPr/>
        <p:txBody>
          <a:bodyPr/>
          <a:lstStyle/>
          <a:p>
            <a:fld id="{05776068-1AAC-4878-91D5-5F6982B3521E}" type="slidenum">
              <a:rPr lang="en-US" smtClean="0"/>
              <a:t>‹#›</a:t>
            </a:fld>
            <a:endParaRPr lang="en-US"/>
          </a:p>
        </p:txBody>
      </p:sp>
    </p:spTree>
    <p:extLst>
      <p:ext uri="{BB962C8B-B14F-4D97-AF65-F5344CB8AC3E}">
        <p14:creationId xmlns:p14="http://schemas.microsoft.com/office/powerpoint/2010/main" val="34999088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genda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95464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81852-1AD6-8503-C8D2-8D16C93A43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E1AEE2-EF8C-C9D6-050D-5BD25968CC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F0BA18-CE4E-C0A5-5201-2A2BD7C10773}"/>
              </a:ext>
            </a:extLst>
          </p:cNvPr>
          <p:cNvSpPr>
            <a:spLocks noGrp="1"/>
          </p:cNvSpPr>
          <p:nvPr>
            <p:ph type="dt" sz="half" idx="10"/>
          </p:nvPr>
        </p:nvSpPr>
        <p:spPr/>
        <p:txBody>
          <a:bodyPr/>
          <a:lstStyle/>
          <a:p>
            <a:fld id="{62DC9260-C554-4C66-9873-F9C6EDE248B2}" type="datetimeFigureOut">
              <a:rPr lang="en-US" smtClean="0"/>
              <a:t>18/07/2023</a:t>
            </a:fld>
            <a:endParaRPr lang="en-US"/>
          </a:p>
        </p:txBody>
      </p:sp>
      <p:sp>
        <p:nvSpPr>
          <p:cNvPr id="5" name="Footer Placeholder 4">
            <a:extLst>
              <a:ext uri="{FF2B5EF4-FFF2-40B4-BE49-F238E27FC236}">
                <a16:creationId xmlns:a16="http://schemas.microsoft.com/office/drawing/2014/main" id="{75E8C8E7-0802-442A-C14C-4724B3BF74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83AA9C-C069-C513-A6C4-5413825B3499}"/>
              </a:ext>
            </a:extLst>
          </p:cNvPr>
          <p:cNvSpPr>
            <a:spLocks noGrp="1"/>
          </p:cNvSpPr>
          <p:nvPr>
            <p:ph type="sldNum" sz="quarter" idx="12"/>
          </p:nvPr>
        </p:nvSpPr>
        <p:spPr/>
        <p:txBody>
          <a:bodyPr/>
          <a:lstStyle/>
          <a:p>
            <a:fld id="{05776068-1AAC-4878-91D5-5F6982B3521E}" type="slidenum">
              <a:rPr lang="en-US" smtClean="0"/>
              <a:t>‹#›</a:t>
            </a:fld>
            <a:endParaRPr lang="en-US"/>
          </a:p>
        </p:txBody>
      </p:sp>
    </p:spTree>
    <p:extLst>
      <p:ext uri="{BB962C8B-B14F-4D97-AF65-F5344CB8AC3E}">
        <p14:creationId xmlns:p14="http://schemas.microsoft.com/office/powerpoint/2010/main" val="9825512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D7271-6D31-B4B7-5F63-51DE3A863B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79665E3-D8C1-BD60-AA37-A2E03F10C6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58E86D-6B75-D427-E350-78E2B95745A0}"/>
              </a:ext>
            </a:extLst>
          </p:cNvPr>
          <p:cNvSpPr>
            <a:spLocks noGrp="1"/>
          </p:cNvSpPr>
          <p:nvPr>
            <p:ph type="dt" sz="half" idx="10"/>
          </p:nvPr>
        </p:nvSpPr>
        <p:spPr/>
        <p:txBody>
          <a:bodyPr/>
          <a:lstStyle/>
          <a:p>
            <a:fld id="{62DC9260-C554-4C66-9873-F9C6EDE248B2}" type="datetimeFigureOut">
              <a:rPr lang="en-US" smtClean="0"/>
              <a:t>18/07/2023</a:t>
            </a:fld>
            <a:endParaRPr lang="en-US"/>
          </a:p>
        </p:txBody>
      </p:sp>
      <p:sp>
        <p:nvSpPr>
          <p:cNvPr id="5" name="Footer Placeholder 4">
            <a:extLst>
              <a:ext uri="{FF2B5EF4-FFF2-40B4-BE49-F238E27FC236}">
                <a16:creationId xmlns:a16="http://schemas.microsoft.com/office/drawing/2014/main" id="{F0755208-2AEF-58B9-94CC-F5D68962D9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9B72BE-6ABF-8957-4B3A-715F234FC6E8}"/>
              </a:ext>
            </a:extLst>
          </p:cNvPr>
          <p:cNvSpPr>
            <a:spLocks noGrp="1"/>
          </p:cNvSpPr>
          <p:nvPr>
            <p:ph type="sldNum" sz="quarter" idx="12"/>
          </p:nvPr>
        </p:nvSpPr>
        <p:spPr/>
        <p:txBody>
          <a:bodyPr/>
          <a:lstStyle/>
          <a:p>
            <a:fld id="{05776068-1AAC-4878-91D5-5F6982B3521E}" type="slidenum">
              <a:rPr lang="en-US" smtClean="0"/>
              <a:t>‹#›</a:t>
            </a:fld>
            <a:endParaRPr lang="en-US"/>
          </a:p>
        </p:txBody>
      </p:sp>
    </p:spTree>
    <p:extLst>
      <p:ext uri="{BB962C8B-B14F-4D97-AF65-F5344CB8AC3E}">
        <p14:creationId xmlns:p14="http://schemas.microsoft.com/office/powerpoint/2010/main" val="16199539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EEA1D-E3BB-AB4F-358C-EA6DD9971E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37B3F5-59CC-198D-396B-3C31EA6B824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5BD790-43CD-90B3-AA9A-3F52EAF5233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975953-DD13-378F-9C2F-BD8C4992788E}"/>
              </a:ext>
            </a:extLst>
          </p:cNvPr>
          <p:cNvSpPr>
            <a:spLocks noGrp="1"/>
          </p:cNvSpPr>
          <p:nvPr>
            <p:ph type="dt" sz="half" idx="10"/>
          </p:nvPr>
        </p:nvSpPr>
        <p:spPr/>
        <p:txBody>
          <a:bodyPr/>
          <a:lstStyle/>
          <a:p>
            <a:fld id="{62DC9260-C554-4C66-9873-F9C6EDE248B2}" type="datetimeFigureOut">
              <a:rPr lang="en-US" smtClean="0"/>
              <a:t>18/07/2023</a:t>
            </a:fld>
            <a:endParaRPr lang="en-US"/>
          </a:p>
        </p:txBody>
      </p:sp>
      <p:sp>
        <p:nvSpPr>
          <p:cNvPr id="6" name="Footer Placeholder 5">
            <a:extLst>
              <a:ext uri="{FF2B5EF4-FFF2-40B4-BE49-F238E27FC236}">
                <a16:creationId xmlns:a16="http://schemas.microsoft.com/office/drawing/2014/main" id="{1848AE4E-B224-CA88-C51B-43B855D041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5B796E-926C-F226-B58D-ED1849CB1744}"/>
              </a:ext>
            </a:extLst>
          </p:cNvPr>
          <p:cNvSpPr>
            <a:spLocks noGrp="1"/>
          </p:cNvSpPr>
          <p:nvPr>
            <p:ph type="sldNum" sz="quarter" idx="12"/>
          </p:nvPr>
        </p:nvSpPr>
        <p:spPr/>
        <p:txBody>
          <a:bodyPr/>
          <a:lstStyle/>
          <a:p>
            <a:fld id="{05776068-1AAC-4878-91D5-5F6982B3521E}" type="slidenum">
              <a:rPr lang="en-US" smtClean="0"/>
              <a:t>‹#›</a:t>
            </a:fld>
            <a:endParaRPr lang="en-US"/>
          </a:p>
        </p:txBody>
      </p:sp>
    </p:spTree>
    <p:extLst>
      <p:ext uri="{BB962C8B-B14F-4D97-AF65-F5344CB8AC3E}">
        <p14:creationId xmlns:p14="http://schemas.microsoft.com/office/powerpoint/2010/main" val="22920623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368D6-C49F-E80E-0EF7-631F7B3D3EF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008818D-A39F-54E5-D3ED-99F4E78AF4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DD3BA62-2D82-1460-98F9-BA31F51084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71FC9B-C85F-8E75-87C8-B3252C17BD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4796BC-88BF-1ECB-3BD9-24B329B4C78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F96A2ED-2D72-16E8-E9A6-6E3B80938411}"/>
              </a:ext>
            </a:extLst>
          </p:cNvPr>
          <p:cNvSpPr>
            <a:spLocks noGrp="1"/>
          </p:cNvSpPr>
          <p:nvPr>
            <p:ph type="dt" sz="half" idx="10"/>
          </p:nvPr>
        </p:nvSpPr>
        <p:spPr/>
        <p:txBody>
          <a:bodyPr/>
          <a:lstStyle/>
          <a:p>
            <a:fld id="{62DC9260-C554-4C66-9873-F9C6EDE248B2}" type="datetimeFigureOut">
              <a:rPr lang="en-US" smtClean="0"/>
              <a:t>18/07/2023</a:t>
            </a:fld>
            <a:endParaRPr lang="en-US"/>
          </a:p>
        </p:txBody>
      </p:sp>
      <p:sp>
        <p:nvSpPr>
          <p:cNvPr id="8" name="Footer Placeholder 7">
            <a:extLst>
              <a:ext uri="{FF2B5EF4-FFF2-40B4-BE49-F238E27FC236}">
                <a16:creationId xmlns:a16="http://schemas.microsoft.com/office/drawing/2014/main" id="{5359685E-F9E8-C94D-D421-31806E36358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F70FF22-2579-1AF5-EFD4-5D5D81F541E7}"/>
              </a:ext>
            </a:extLst>
          </p:cNvPr>
          <p:cNvSpPr>
            <a:spLocks noGrp="1"/>
          </p:cNvSpPr>
          <p:nvPr>
            <p:ph type="sldNum" sz="quarter" idx="12"/>
          </p:nvPr>
        </p:nvSpPr>
        <p:spPr/>
        <p:txBody>
          <a:bodyPr/>
          <a:lstStyle/>
          <a:p>
            <a:fld id="{05776068-1AAC-4878-91D5-5F6982B3521E}" type="slidenum">
              <a:rPr lang="en-US" smtClean="0"/>
              <a:t>‹#›</a:t>
            </a:fld>
            <a:endParaRPr lang="en-US"/>
          </a:p>
        </p:txBody>
      </p:sp>
    </p:spTree>
    <p:extLst>
      <p:ext uri="{BB962C8B-B14F-4D97-AF65-F5344CB8AC3E}">
        <p14:creationId xmlns:p14="http://schemas.microsoft.com/office/powerpoint/2010/main" val="37116368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88120-F4FC-5CBC-9079-77A89DCF5BE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15ACDD0-A72D-2956-B896-C180C3C0E41F}"/>
              </a:ext>
            </a:extLst>
          </p:cNvPr>
          <p:cNvSpPr>
            <a:spLocks noGrp="1"/>
          </p:cNvSpPr>
          <p:nvPr>
            <p:ph type="dt" sz="half" idx="10"/>
          </p:nvPr>
        </p:nvSpPr>
        <p:spPr/>
        <p:txBody>
          <a:bodyPr/>
          <a:lstStyle/>
          <a:p>
            <a:fld id="{62DC9260-C554-4C66-9873-F9C6EDE248B2}" type="datetimeFigureOut">
              <a:rPr lang="en-US" smtClean="0"/>
              <a:t>18/07/2023</a:t>
            </a:fld>
            <a:endParaRPr lang="en-US"/>
          </a:p>
        </p:txBody>
      </p:sp>
      <p:sp>
        <p:nvSpPr>
          <p:cNvPr id="4" name="Footer Placeholder 3">
            <a:extLst>
              <a:ext uri="{FF2B5EF4-FFF2-40B4-BE49-F238E27FC236}">
                <a16:creationId xmlns:a16="http://schemas.microsoft.com/office/drawing/2014/main" id="{0A0E7FE4-F1B5-F1A3-995B-FFD2AE3FC6E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029B2A-4F21-5197-C4D6-A35934011E1A}"/>
              </a:ext>
            </a:extLst>
          </p:cNvPr>
          <p:cNvSpPr>
            <a:spLocks noGrp="1"/>
          </p:cNvSpPr>
          <p:nvPr>
            <p:ph type="sldNum" sz="quarter" idx="12"/>
          </p:nvPr>
        </p:nvSpPr>
        <p:spPr/>
        <p:txBody>
          <a:bodyPr/>
          <a:lstStyle/>
          <a:p>
            <a:fld id="{05776068-1AAC-4878-91D5-5F6982B3521E}" type="slidenum">
              <a:rPr lang="en-US" smtClean="0"/>
              <a:t>‹#›</a:t>
            </a:fld>
            <a:endParaRPr lang="en-US"/>
          </a:p>
        </p:txBody>
      </p:sp>
    </p:spTree>
    <p:extLst>
      <p:ext uri="{BB962C8B-B14F-4D97-AF65-F5344CB8AC3E}">
        <p14:creationId xmlns:p14="http://schemas.microsoft.com/office/powerpoint/2010/main" val="1031778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CAE453-4383-5BCD-86D7-71965254F8C1}"/>
              </a:ext>
            </a:extLst>
          </p:cNvPr>
          <p:cNvSpPr>
            <a:spLocks noGrp="1"/>
          </p:cNvSpPr>
          <p:nvPr>
            <p:ph type="dt" sz="half" idx="10"/>
          </p:nvPr>
        </p:nvSpPr>
        <p:spPr/>
        <p:txBody>
          <a:bodyPr/>
          <a:lstStyle/>
          <a:p>
            <a:fld id="{62DC9260-C554-4C66-9873-F9C6EDE248B2}" type="datetimeFigureOut">
              <a:rPr lang="en-US" smtClean="0"/>
              <a:t>18/07/2023</a:t>
            </a:fld>
            <a:endParaRPr lang="en-US"/>
          </a:p>
        </p:txBody>
      </p:sp>
      <p:sp>
        <p:nvSpPr>
          <p:cNvPr id="3" name="Footer Placeholder 2">
            <a:extLst>
              <a:ext uri="{FF2B5EF4-FFF2-40B4-BE49-F238E27FC236}">
                <a16:creationId xmlns:a16="http://schemas.microsoft.com/office/drawing/2014/main" id="{3955426F-6BF2-6527-D526-61573C4BBB1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283B92F-4D03-75EC-E271-A103367BF696}"/>
              </a:ext>
            </a:extLst>
          </p:cNvPr>
          <p:cNvSpPr>
            <a:spLocks noGrp="1"/>
          </p:cNvSpPr>
          <p:nvPr>
            <p:ph type="sldNum" sz="quarter" idx="12"/>
          </p:nvPr>
        </p:nvSpPr>
        <p:spPr/>
        <p:txBody>
          <a:bodyPr/>
          <a:lstStyle/>
          <a:p>
            <a:fld id="{05776068-1AAC-4878-91D5-5F6982B3521E}" type="slidenum">
              <a:rPr lang="en-US" smtClean="0"/>
              <a:t>‹#›</a:t>
            </a:fld>
            <a:endParaRPr lang="en-US"/>
          </a:p>
        </p:txBody>
      </p:sp>
    </p:spTree>
    <p:extLst>
      <p:ext uri="{BB962C8B-B14F-4D97-AF65-F5344CB8AC3E}">
        <p14:creationId xmlns:p14="http://schemas.microsoft.com/office/powerpoint/2010/main" val="1473602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67264-D0FE-379D-6335-06CA4CD4B6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01067B-D7B7-625D-A3F1-B2A6B899F2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3FBBB38-86D2-0137-0AE0-A17C407B39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F2CC7C-6632-6657-C95B-2DDF063517D4}"/>
              </a:ext>
            </a:extLst>
          </p:cNvPr>
          <p:cNvSpPr>
            <a:spLocks noGrp="1"/>
          </p:cNvSpPr>
          <p:nvPr>
            <p:ph type="dt" sz="half" idx="10"/>
          </p:nvPr>
        </p:nvSpPr>
        <p:spPr/>
        <p:txBody>
          <a:bodyPr/>
          <a:lstStyle/>
          <a:p>
            <a:fld id="{62DC9260-C554-4C66-9873-F9C6EDE248B2}" type="datetimeFigureOut">
              <a:rPr lang="en-US" smtClean="0"/>
              <a:t>18/07/2023</a:t>
            </a:fld>
            <a:endParaRPr lang="en-US"/>
          </a:p>
        </p:txBody>
      </p:sp>
      <p:sp>
        <p:nvSpPr>
          <p:cNvPr id="6" name="Footer Placeholder 5">
            <a:extLst>
              <a:ext uri="{FF2B5EF4-FFF2-40B4-BE49-F238E27FC236}">
                <a16:creationId xmlns:a16="http://schemas.microsoft.com/office/drawing/2014/main" id="{A95DB514-2846-02CB-22F7-104048D33F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FCCD9A-7657-3A4A-DD0F-139B8FB2F1EE}"/>
              </a:ext>
            </a:extLst>
          </p:cNvPr>
          <p:cNvSpPr>
            <a:spLocks noGrp="1"/>
          </p:cNvSpPr>
          <p:nvPr>
            <p:ph type="sldNum" sz="quarter" idx="12"/>
          </p:nvPr>
        </p:nvSpPr>
        <p:spPr/>
        <p:txBody>
          <a:bodyPr/>
          <a:lstStyle/>
          <a:p>
            <a:fld id="{05776068-1AAC-4878-91D5-5F6982B3521E}" type="slidenum">
              <a:rPr lang="en-US" smtClean="0"/>
              <a:t>‹#›</a:t>
            </a:fld>
            <a:endParaRPr lang="en-US"/>
          </a:p>
        </p:txBody>
      </p:sp>
    </p:spTree>
    <p:extLst>
      <p:ext uri="{BB962C8B-B14F-4D97-AF65-F5344CB8AC3E}">
        <p14:creationId xmlns:p14="http://schemas.microsoft.com/office/powerpoint/2010/main" val="19669270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791B1-78FA-B588-1FDC-B83048901D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5B75DC-AE44-EF5A-483B-3B6B996AE2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977E15D-FC51-7B2D-CB8F-99AB3A60DC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8BAF01-2A21-B1D7-B8E5-AA6CDE9F16C3}"/>
              </a:ext>
            </a:extLst>
          </p:cNvPr>
          <p:cNvSpPr>
            <a:spLocks noGrp="1"/>
          </p:cNvSpPr>
          <p:nvPr>
            <p:ph type="dt" sz="half" idx="10"/>
          </p:nvPr>
        </p:nvSpPr>
        <p:spPr/>
        <p:txBody>
          <a:bodyPr/>
          <a:lstStyle/>
          <a:p>
            <a:fld id="{62DC9260-C554-4C66-9873-F9C6EDE248B2}" type="datetimeFigureOut">
              <a:rPr lang="en-US" smtClean="0"/>
              <a:t>18/07/2023</a:t>
            </a:fld>
            <a:endParaRPr lang="en-US"/>
          </a:p>
        </p:txBody>
      </p:sp>
      <p:sp>
        <p:nvSpPr>
          <p:cNvPr id="6" name="Footer Placeholder 5">
            <a:extLst>
              <a:ext uri="{FF2B5EF4-FFF2-40B4-BE49-F238E27FC236}">
                <a16:creationId xmlns:a16="http://schemas.microsoft.com/office/drawing/2014/main" id="{490A7E16-43A7-E646-74D8-20323C0F8E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4A7999-BDA4-489B-0869-EF894F72DDCA}"/>
              </a:ext>
            </a:extLst>
          </p:cNvPr>
          <p:cNvSpPr>
            <a:spLocks noGrp="1"/>
          </p:cNvSpPr>
          <p:nvPr>
            <p:ph type="sldNum" sz="quarter" idx="12"/>
          </p:nvPr>
        </p:nvSpPr>
        <p:spPr/>
        <p:txBody>
          <a:bodyPr/>
          <a:lstStyle/>
          <a:p>
            <a:fld id="{05776068-1AAC-4878-91D5-5F6982B3521E}" type="slidenum">
              <a:rPr lang="en-US" smtClean="0"/>
              <a:t>‹#›</a:t>
            </a:fld>
            <a:endParaRPr lang="en-US"/>
          </a:p>
        </p:txBody>
      </p:sp>
    </p:spTree>
    <p:extLst>
      <p:ext uri="{BB962C8B-B14F-4D97-AF65-F5344CB8AC3E}">
        <p14:creationId xmlns:p14="http://schemas.microsoft.com/office/powerpoint/2010/main" val="1748797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395F7D-ED98-05EA-530E-AE1EE18ED0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A469A1D-08FD-AACF-F146-157E985066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DB3DCF-9424-BCE2-EAFF-184CCFF613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DC9260-C554-4C66-9873-F9C6EDE248B2}" type="datetimeFigureOut">
              <a:rPr lang="en-US" smtClean="0"/>
              <a:t>18/07/2023</a:t>
            </a:fld>
            <a:endParaRPr lang="en-US"/>
          </a:p>
        </p:txBody>
      </p:sp>
      <p:sp>
        <p:nvSpPr>
          <p:cNvPr id="5" name="Footer Placeholder 4">
            <a:extLst>
              <a:ext uri="{FF2B5EF4-FFF2-40B4-BE49-F238E27FC236}">
                <a16:creationId xmlns:a16="http://schemas.microsoft.com/office/drawing/2014/main" id="{A99CF816-FA50-161F-71C2-E30325B311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FAE37B0-8A98-71EE-9180-B3AE2C617B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776068-1AAC-4878-91D5-5F6982B3521E}" type="slidenum">
              <a:rPr lang="en-US" smtClean="0"/>
              <a:t>‹#›</a:t>
            </a:fld>
            <a:endParaRPr lang="en-US"/>
          </a:p>
        </p:txBody>
      </p:sp>
    </p:spTree>
    <p:extLst>
      <p:ext uri="{BB962C8B-B14F-4D97-AF65-F5344CB8AC3E}">
        <p14:creationId xmlns:p14="http://schemas.microsoft.com/office/powerpoint/2010/main" val="30199346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1" name="Group 1050">
            <a:extLst>
              <a:ext uri="{FF2B5EF4-FFF2-40B4-BE49-F238E27FC236}">
                <a16:creationId xmlns:a16="http://schemas.microsoft.com/office/drawing/2014/main" id="{384AC0ED-01E8-7B25-4462-342DF0E5E735}"/>
              </a:ext>
            </a:extLst>
          </p:cNvPr>
          <p:cNvGrpSpPr/>
          <p:nvPr/>
        </p:nvGrpSpPr>
        <p:grpSpPr>
          <a:xfrm>
            <a:off x="0" y="-16329"/>
            <a:ext cx="12182695" cy="6874329"/>
            <a:chOff x="-1583" y="-16329"/>
            <a:chExt cx="12182695" cy="6874329"/>
          </a:xfrm>
        </p:grpSpPr>
        <p:grpSp>
          <p:nvGrpSpPr>
            <p:cNvPr id="1050" name="Group 1049">
              <a:extLst>
                <a:ext uri="{FF2B5EF4-FFF2-40B4-BE49-F238E27FC236}">
                  <a16:creationId xmlns:a16="http://schemas.microsoft.com/office/drawing/2014/main" id="{4A824D6C-C3BC-3B82-8A0D-119D47FA65DE}"/>
                </a:ext>
              </a:extLst>
            </p:cNvPr>
            <p:cNvGrpSpPr/>
            <p:nvPr/>
          </p:nvGrpSpPr>
          <p:grpSpPr>
            <a:xfrm>
              <a:off x="-1583" y="-16329"/>
              <a:ext cx="12182695" cy="6874329"/>
              <a:chOff x="0" y="16329"/>
              <a:chExt cx="12182695" cy="6874329"/>
            </a:xfrm>
          </p:grpSpPr>
          <p:pic>
            <p:nvPicPr>
              <p:cNvPr id="1049" name="Picture 1048" descr="Rừng&quot; - 25.844.038 Ảnh, vector và hình chụp có sẵn | Shutterstock">
                <a:extLst>
                  <a:ext uri="{FF2B5EF4-FFF2-40B4-BE49-F238E27FC236}">
                    <a16:creationId xmlns:a16="http://schemas.microsoft.com/office/drawing/2014/main" id="{927471E5-5F29-896C-E54C-76F52D5565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7064"/>
              <a:stretch>
                <a:fillRect/>
              </a:stretch>
            </p:blipFill>
            <p:spPr bwMode="auto">
              <a:xfrm>
                <a:off x="0" y="16329"/>
                <a:ext cx="12182695" cy="6874329"/>
              </a:xfrm>
              <a:custGeom>
                <a:avLst/>
                <a:gdLst>
                  <a:gd name="connsiteX0" fmla="*/ 0 w 12182695"/>
                  <a:gd name="connsiteY0" fmla="*/ 0 h 6874329"/>
                  <a:gd name="connsiteX1" fmla="*/ 12182695 w 12182695"/>
                  <a:gd name="connsiteY1" fmla="*/ 0 h 6874329"/>
                  <a:gd name="connsiteX2" fmla="*/ 12182695 w 12182695"/>
                  <a:gd name="connsiteY2" fmla="*/ 6874329 h 6874329"/>
                  <a:gd name="connsiteX3" fmla="*/ 0 w 12182695"/>
                  <a:gd name="connsiteY3" fmla="*/ 6874329 h 6874329"/>
                  <a:gd name="connsiteX4" fmla="*/ 0 w 12182695"/>
                  <a:gd name="connsiteY4" fmla="*/ 0 h 687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2695" h="6874329">
                    <a:moveTo>
                      <a:pt x="0" y="0"/>
                    </a:moveTo>
                    <a:lnTo>
                      <a:pt x="12182695" y="0"/>
                    </a:lnTo>
                    <a:lnTo>
                      <a:pt x="12182695" y="6874329"/>
                    </a:lnTo>
                    <a:lnTo>
                      <a:pt x="0" y="6874329"/>
                    </a:lnTo>
                    <a:lnTo>
                      <a:pt x="0" y="0"/>
                    </a:lnTo>
                    <a:close/>
                  </a:path>
                </a:pathLst>
              </a:custGeom>
              <a:noFill/>
              <a:extLst>
                <a:ext uri="{909E8E84-426E-40DD-AFC4-6F175D3DCCD1}">
                  <a14:hiddenFill xmlns:a14="http://schemas.microsoft.com/office/drawing/2010/main">
                    <a:solidFill>
                      <a:srgbClr val="FFFFFF"/>
                    </a:solidFill>
                  </a14:hiddenFill>
                </a:ext>
              </a:extLst>
            </p:spPr>
          </p:pic>
          <p:grpSp>
            <p:nvGrpSpPr>
              <p:cNvPr id="1042" name="Group 1041">
                <a:extLst>
                  <a:ext uri="{FF2B5EF4-FFF2-40B4-BE49-F238E27FC236}">
                    <a16:creationId xmlns:a16="http://schemas.microsoft.com/office/drawing/2014/main" id="{32B33574-EF7D-09FD-A401-2B519ABDD324}"/>
                  </a:ext>
                </a:extLst>
              </p:cNvPr>
              <p:cNvGrpSpPr/>
              <p:nvPr/>
            </p:nvGrpSpPr>
            <p:grpSpPr>
              <a:xfrm>
                <a:off x="0" y="3282042"/>
                <a:ext cx="5852195" cy="3559629"/>
                <a:chOff x="-48986" y="3314700"/>
                <a:chExt cx="5852195" cy="3559629"/>
              </a:xfrm>
            </p:grpSpPr>
            <p:sp>
              <p:nvSpPr>
                <p:cNvPr id="1040" name="Freeform: Shape 1039">
                  <a:extLst>
                    <a:ext uri="{FF2B5EF4-FFF2-40B4-BE49-F238E27FC236}">
                      <a16:creationId xmlns:a16="http://schemas.microsoft.com/office/drawing/2014/main" id="{55E89449-D0DE-B76C-98A9-F9376AD5E4FA}"/>
                    </a:ext>
                  </a:extLst>
                </p:cNvPr>
                <p:cNvSpPr/>
                <p:nvPr/>
              </p:nvSpPr>
              <p:spPr>
                <a:xfrm>
                  <a:off x="-48986" y="3347357"/>
                  <a:ext cx="5852195" cy="3526972"/>
                </a:xfrm>
                <a:custGeom>
                  <a:avLst/>
                  <a:gdLst>
                    <a:gd name="connsiteX0" fmla="*/ 3804557 w 5852195"/>
                    <a:gd name="connsiteY0" fmla="*/ 1453243 h 3526972"/>
                    <a:gd name="connsiteX1" fmla="*/ 3804557 w 5852195"/>
                    <a:gd name="connsiteY1" fmla="*/ 1453243 h 3526972"/>
                    <a:gd name="connsiteX2" fmla="*/ 3902529 w 5852195"/>
                    <a:gd name="connsiteY2" fmla="*/ 1551214 h 3526972"/>
                    <a:gd name="connsiteX3" fmla="*/ 4000500 w 5852195"/>
                    <a:gd name="connsiteY3" fmla="*/ 1567543 h 3526972"/>
                    <a:gd name="connsiteX4" fmla="*/ 4065815 w 5852195"/>
                    <a:gd name="connsiteY4" fmla="*/ 1583872 h 3526972"/>
                    <a:gd name="connsiteX5" fmla="*/ 4147457 w 5852195"/>
                    <a:gd name="connsiteY5" fmla="*/ 1600200 h 3526972"/>
                    <a:gd name="connsiteX6" fmla="*/ 4261757 w 5852195"/>
                    <a:gd name="connsiteY6" fmla="*/ 1681843 h 3526972"/>
                    <a:gd name="connsiteX7" fmla="*/ 4359729 w 5852195"/>
                    <a:gd name="connsiteY7" fmla="*/ 1779814 h 3526972"/>
                    <a:gd name="connsiteX8" fmla="*/ 4392386 w 5852195"/>
                    <a:gd name="connsiteY8" fmla="*/ 1828800 h 3526972"/>
                    <a:gd name="connsiteX9" fmla="*/ 4441372 w 5852195"/>
                    <a:gd name="connsiteY9" fmla="*/ 1861457 h 3526972"/>
                    <a:gd name="connsiteX10" fmla="*/ 4523015 w 5852195"/>
                    <a:gd name="connsiteY10" fmla="*/ 2008414 h 3526972"/>
                    <a:gd name="connsiteX11" fmla="*/ 4604657 w 5852195"/>
                    <a:gd name="connsiteY11" fmla="*/ 2106386 h 3526972"/>
                    <a:gd name="connsiteX12" fmla="*/ 4653643 w 5852195"/>
                    <a:gd name="connsiteY12" fmla="*/ 2155372 h 3526972"/>
                    <a:gd name="connsiteX13" fmla="*/ 4849586 w 5852195"/>
                    <a:gd name="connsiteY13" fmla="*/ 2253343 h 3526972"/>
                    <a:gd name="connsiteX14" fmla="*/ 4947557 w 5852195"/>
                    <a:gd name="connsiteY14" fmla="*/ 2302329 h 3526972"/>
                    <a:gd name="connsiteX15" fmla="*/ 4980215 w 5852195"/>
                    <a:gd name="connsiteY15" fmla="*/ 2334986 h 3526972"/>
                    <a:gd name="connsiteX16" fmla="*/ 5143500 w 5852195"/>
                    <a:gd name="connsiteY16" fmla="*/ 2416629 h 3526972"/>
                    <a:gd name="connsiteX17" fmla="*/ 5339443 w 5852195"/>
                    <a:gd name="connsiteY17" fmla="*/ 2481943 h 3526972"/>
                    <a:gd name="connsiteX18" fmla="*/ 5551715 w 5852195"/>
                    <a:gd name="connsiteY18" fmla="*/ 2579914 h 3526972"/>
                    <a:gd name="connsiteX19" fmla="*/ 5747657 w 5852195"/>
                    <a:gd name="connsiteY19" fmla="*/ 2775857 h 3526972"/>
                    <a:gd name="connsiteX20" fmla="*/ 5845629 w 5852195"/>
                    <a:gd name="connsiteY20" fmla="*/ 2890157 h 3526972"/>
                    <a:gd name="connsiteX21" fmla="*/ 5845629 w 5852195"/>
                    <a:gd name="connsiteY21" fmla="*/ 3526972 h 3526972"/>
                    <a:gd name="connsiteX22" fmla="*/ 0 w 5852195"/>
                    <a:gd name="connsiteY22" fmla="*/ 3477986 h 3526972"/>
                    <a:gd name="connsiteX23" fmla="*/ 0 w 5852195"/>
                    <a:gd name="connsiteY23" fmla="*/ 0 h 3526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52195" h="3526972">
                      <a:moveTo>
                        <a:pt x="3804557" y="1453243"/>
                      </a:moveTo>
                      <a:lnTo>
                        <a:pt x="3804557" y="1453243"/>
                      </a:lnTo>
                      <a:cubicBezTo>
                        <a:pt x="3837214" y="1485900"/>
                        <a:pt x="3862636" y="1527943"/>
                        <a:pt x="3902529" y="1551214"/>
                      </a:cubicBezTo>
                      <a:cubicBezTo>
                        <a:pt x="3931127" y="1567896"/>
                        <a:pt x="3968035" y="1561050"/>
                        <a:pt x="4000500" y="1567543"/>
                      </a:cubicBezTo>
                      <a:cubicBezTo>
                        <a:pt x="4022506" y="1571944"/>
                        <a:pt x="4043908" y="1579004"/>
                        <a:pt x="4065815" y="1583872"/>
                      </a:cubicBezTo>
                      <a:cubicBezTo>
                        <a:pt x="4092907" y="1589892"/>
                        <a:pt x="4120243" y="1594757"/>
                        <a:pt x="4147457" y="1600200"/>
                      </a:cubicBezTo>
                      <a:cubicBezTo>
                        <a:pt x="4335986" y="1788729"/>
                        <a:pt x="4046841" y="1509912"/>
                        <a:pt x="4261757" y="1681843"/>
                      </a:cubicBezTo>
                      <a:cubicBezTo>
                        <a:pt x="4297821" y="1710694"/>
                        <a:pt x="4334111" y="1741386"/>
                        <a:pt x="4359729" y="1779814"/>
                      </a:cubicBezTo>
                      <a:cubicBezTo>
                        <a:pt x="4370615" y="1796143"/>
                        <a:pt x="4378509" y="1814923"/>
                        <a:pt x="4392386" y="1828800"/>
                      </a:cubicBezTo>
                      <a:cubicBezTo>
                        <a:pt x="4406263" y="1842677"/>
                        <a:pt x="4425043" y="1850571"/>
                        <a:pt x="4441372" y="1861457"/>
                      </a:cubicBezTo>
                      <a:cubicBezTo>
                        <a:pt x="4481331" y="1981336"/>
                        <a:pt x="4449687" y="1935088"/>
                        <a:pt x="4523015" y="2008414"/>
                      </a:cubicBezTo>
                      <a:cubicBezTo>
                        <a:pt x="4550449" y="2090720"/>
                        <a:pt x="4521620" y="2035211"/>
                        <a:pt x="4604657" y="2106386"/>
                      </a:cubicBezTo>
                      <a:cubicBezTo>
                        <a:pt x="4622190" y="2121414"/>
                        <a:pt x="4634725" y="2142129"/>
                        <a:pt x="4653643" y="2155372"/>
                      </a:cubicBezTo>
                      <a:cubicBezTo>
                        <a:pt x="4795165" y="2254437"/>
                        <a:pt x="4726016" y="2191558"/>
                        <a:pt x="4849586" y="2253343"/>
                      </a:cubicBezTo>
                      <a:cubicBezTo>
                        <a:pt x="4976205" y="2316652"/>
                        <a:pt x="4824427" y="2261284"/>
                        <a:pt x="4947557" y="2302329"/>
                      </a:cubicBezTo>
                      <a:cubicBezTo>
                        <a:pt x="4958443" y="2313215"/>
                        <a:pt x="4967688" y="2326038"/>
                        <a:pt x="4980215" y="2334986"/>
                      </a:cubicBezTo>
                      <a:cubicBezTo>
                        <a:pt x="5037555" y="2375943"/>
                        <a:pt x="5078047" y="2393528"/>
                        <a:pt x="5143500" y="2416629"/>
                      </a:cubicBezTo>
                      <a:cubicBezTo>
                        <a:pt x="5208422" y="2439543"/>
                        <a:pt x="5280407" y="2446521"/>
                        <a:pt x="5339443" y="2481943"/>
                      </a:cubicBezTo>
                      <a:cubicBezTo>
                        <a:pt x="5460963" y="2554855"/>
                        <a:pt x="5391370" y="2519786"/>
                        <a:pt x="5551715" y="2579914"/>
                      </a:cubicBezTo>
                      <a:cubicBezTo>
                        <a:pt x="5916789" y="2871976"/>
                        <a:pt x="5619998" y="2597135"/>
                        <a:pt x="5747657" y="2775857"/>
                      </a:cubicBezTo>
                      <a:cubicBezTo>
                        <a:pt x="5764399" y="2799295"/>
                        <a:pt x="5843466" y="2859156"/>
                        <a:pt x="5845629" y="2890157"/>
                      </a:cubicBezTo>
                      <a:cubicBezTo>
                        <a:pt x="5860403" y="3101914"/>
                        <a:pt x="5845629" y="3314700"/>
                        <a:pt x="5845629" y="3526972"/>
                      </a:cubicBezTo>
                      <a:lnTo>
                        <a:pt x="0" y="3477986"/>
                      </a:lnTo>
                      <a:lnTo>
                        <a:pt x="0" y="0"/>
                      </a:lnTo>
                    </a:path>
                  </a:pathLst>
                </a:custGeom>
                <a:solidFill>
                  <a:srgbClr val="06182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9" name="Picture 1038" descr="Hình ảnh">
                  <a:extLst>
                    <a:ext uri="{FF2B5EF4-FFF2-40B4-BE49-F238E27FC236}">
                      <a16:creationId xmlns:a16="http://schemas.microsoft.com/office/drawing/2014/main" id="{D4C4F1C8-8DA7-0CFD-CD22-5DB465928B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3314700"/>
                  <a:ext cx="3771899" cy="3543300"/>
                </a:xfrm>
                <a:custGeom>
                  <a:avLst/>
                  <a:gdLst>
                    <a:gd name="connsiteX0" fmla="*/ 0 w 3771899"/>
                    <a:gd name="connsiteY0" fmla="*/ 0 h 3543300"/>
                    <a:gd name="connsiteX1" fmla="*/ 1274226 w 3771899"/>
                    <a:gd name="connsiteY1" fmla="*/ 0 h 3543300"/>
                    <a:gd name="connsiteX2" fmla="*/ 1279285 w 3771899"/>
                    <a:gd name="connsiteY2" fmla="*/ 1613 h 3543300"/>
                    <a:gd name="connsiteX3" fmla="*/ 1824408 w 3771899"/>
                    <a:gd name="connsiteY3" fmla="*/ 120 h 3543300"/>
                    <a:gd name="connsiteX4" fmla="*/ 1886107 w 3771899"/>
                    <a:gd name="connsiteY4" fmla="*/ 0 h 3543300"/>
                    <a:gd name="connsiteX5" fmla="*/ 1964382 w 3771899"/>
                    <a:gd name="connsiteY5" fmla="*/ 0 h 3543300"/>
                    <a:gd name="connsiteX6" fmla="*/ 2107345 w 3771899"/>
                    <a:gd name="connsiteY6" fmla="*/ 1675 h 3543300"/>
                    <a:gd name="connsiteX7" fmla="*/ 2155162 w 3771899"/>
                    <a:gd name="connsiteY7" fmla="*/ 17272 h 3543300"/>
                    <a:gd name="connsiteX8" fmla="*/ 2218918 w 3771899"/>
                    <a:gd name="connsiteY8" fmla="*/ 32867 h 3543300"/>
                    <a:gd name="connsiteX9" fmla="*/ 2314553 w 3771899"/>
                    <a:gd name="connsiteY9" fmla="*/ 95246 h 3543300"/>
                    <a:gd name="connsiteX10" fmla="*/ 2362371 w 3771899"/>
                    <a:gd name="connsiteY10" fmla="*/ 126437 h 3543300"/>
                    <a:gd name="connsiteX11" fmla="*/ 2410188 w 3771899"/>
                    <a:gd name="connsiteY11" fmla="*/ 173221 h 3543300"/>
                    <a:gd name="connsiteX12" fmla="*/ 2473944 w 3771899"/>
                    <a:gd name="connsiteY12" fmla="*/ 188816 h 3543300"/>
                    <a:gd name="connsiteX13" fmla="*/ 2521763 w 3771899"/>
                    <a:gd name="connsiteY13" fmla="*/ 235603 h 3543300"/>
                    <a:gd name="connsiteX14" fmla="*/ 2569580 w 3771899"/>
                    <a:gd name="connsiteY14" fmla="*/ 266792 h 3543300"/>
                    <a:gd name="connsiteX15" fmla="*/ 2665215 w 3771899"/>
                    <a:gd name="connsiteY15" fmla="*/ 360364 h 3543300"/>
                    <a:gd name="connsiteX16" fmla="*/ 2744911 w 3771899"/>
                    <a:gd name="connsiteY16" fmla="*/ 453934 h 3543300"/>
                    <a:gd name="connsiteX17" fmla="*/ 2760064 w 3771899"/>
                    <a:gd name="connsiteY17" fmla="*/ 577282 h 3543300"/>
                    <a:gd name="connsiteX18" fmla="*/ 2761046 w 3771899"/>
                    <a:gd name="connsiteY18" fmla="*/ 586842 h 3543300"/>
                    <a:gd name="connsiteX19" fmla="*/ 2761115 w 3771899"/>
                    <a:gd name="connsiteY19" fmla="*/ 588227 h 3543300"/>
                    <a:gd name="connsiteX20" fmla="*/ 2761479 w 3771899"/>
                    <a:gd name="connsiteY20" fmla="*/ 591052 h 3543300"/>
                    <a:gd name="connsiteX21" fmla="*/ 2761046 w 3771899"/>
                    <a:gd name="connsiteY21" fmla="*/ 586842 h 3543300"/>
                    <a:gd name="connsiteX22" fmla="*/ 2760719 w 3771899"/>
                    <a:gd name="connsiteY22" fmla="*/ 580312 h 3543300"/>
                    <a:gd name="connsiteX23" fmla="*/ 2776788 w 3771899"/>
                    <a:gd name="connsiteY23" fmla="*/ 641075 h 3543300"/>
                    <a:gd name="connsiteX24" fmla="*/ 2792730 w 3771899"/>
                    <a:gd name="connsiteY24" fmla="*/ 734646 h 3543300"/>
                    <a:gd name="connsiteX25" fmla="*/ 2856485 w 3771899"/>
                    <a:gd name="connsiteY25" fmla="*/ 828217 h 3543300"/>
                    <a:gd name="connsiteX26" fmla="*/ 2888365 w 3771899"/>
                    <a:gd name="connsiteY26" fmla="*/ 968572 h 3543300"/>
                    <a:gd name="connsiteX27" fmla="*/ 2983997 w 3771899"/>
                    <a:gd name="connsiteY27" fmla="*/ 1108930 h 3543300"/>
                    <a:gd name="connsiteX28" fmla="*/ 3047754 w 3771899"/>
                    <a:gd name="connsiteY28" fmla="*/ 1155714 h 3543300"/>
                    <a:gd name="connsiteX29" fmla="*/ 3223086 w 3771899"/>
                    <a:gd name="connsiteY29" fmla="*/ 1264879 h 3543300"/>
                    <a:gd name="connsiteX30" fmla="*/ 3382476 w 3771899"/>
                    <a:gd name="connsiteY30" fmla="*/ 1342855 h 3543300"/>
                    <a:gd name="connsiteX31" fmla="*/ 3446233 w 3771899"/>
                    <a:gd name="connsiteY31" fmla="*/ 1358450 h 3543300"/>
                    <a:gd name="connsiteX32" fmla="*/ 3605626 w 3771899"/>
                    <a:gd name="connsiteY32" fmla="*/ 1436427 h 3543300"/>
                    <a:gd name="connsiteX33" fmla="*/ 3717199 w 3771899"/>
                    <a:gd name="connsiteY33" fmla="*/ 1467615 h 3543300"/>
                    <a:gd name="connsiteX34" fmla="*/ 3771899 w 3771899"/>
                    <a:gd name="connsiteY34" fmla="*/ 1480995 h 3543300"/>
                    <a:gd name="connsiteX35" fmla="*/ 3771899 w 3771899"/>
                    <a:gd name="connsiteY35" fmla="*/ 3543300 h 3543300"/>
                    <a:gd name="connsiteX36" fmla="*/ 0 w 3771899"/>
                    <a:gd name="connsiteY36" fmla="*/ 3543300 h 354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771899" h="3543300">
                      <a:moveTo>
                        <a:pt x="0" y="0"/>
                      </a:moveTo>
                      <a:lnTo>
                        <a:pt x="1274226" y="0"/>
                      </a:lnTo>
                      <a:lnTo>
                        <a:pt x="1279285" y="1613"/>
                      </a:lnTo>
                      <a:cubicBezTo>
                        <a:pt x="1428166" y="47794"/>
                        <a:pt x="1355768" y="4634"/>
                        <a:pt x="1824408" y="120"/>
                      </a:cubicBezTo>
                      <a:lnTo>
                        <a:pt x="1886107" y="0"/>
                      </a:lnTo>
                      <a:lnTo>
                        <a:pt x="1964382" y="0"/>
                      </a:lnTo>
                      <a:lnTo>
                        <a:pt x="2107345" y="1675"/>
                      </a:lnTo>
                      <a:cubicBezTo>
                        <a:pt x="2123284" y="6874"/>
                        <a:pt x="2139007" y="12755"/>
                        <a:pt x="2155162" y="17272"/>
                      </a:cubicBezTo>
                      <a:cubicBezTo>
                        <a:pt x="2176225" y="23159"/>
                        <a:pt x="2199899" y="22232"/>
                        <a:pt x="2218918" y="32867"/>
                      </a:cubicBezTo>
                      <a:cubicBezTo>
                        <a:pt x="2386072" y="126319"/>
                        <a:pt x="2165256" y="46556"/>
                        <a:pt x="2314553" y="95246"/>
                      </a:cubicBezTo>
                      <a:cubicBezTo>
                        <a:pt x="2330493" y="105643"/>
                        <a:pt x="2347654" y="114438"/>
                        <a:pt x="2362371" y="126437"/>
                      </a:cubicBezTo>
                      <a:cubicBezTo>
                        <a:pt x="2379688" y="140557"/>
                        <a:pt x="2390619" y="162279"/>
                        <a:pt x="2410188" y="173221"/>
                      </a:cubicBezTo>
                      <a:cubicBezTo>
                        <a:pt x="2429209" y="183856"/>
                        <a:pt x="2452692" y="183618"/>
                        <a:pt x="2473944" y="188816"/>
                      </a:cubicBezTo>
                      <a:cubicBezTo>
                        <a:pt x="2489884" y="204411"/>
                        <a:pt x="2504447" y="221483"/>
                        <a:pt x="2521763" y="235603"/>
                      </a:cubicBezTo>
                      <a:cubicBezTo>
                        <a:pt x="2536479" y="247602"/>
                        <a:pt x="2555263" y="254342"/>
                        <a:pt x="2569580" y="266792"/>
                      </a:cubicBezTo>
                      <a:cubicBezTo>
                        <a:pt x="2603276" y="296096"/>
                        <a:pt x="2640206" y="323662"/>
                        <a:pt x="2665215" y="360364"/>
                      </a:cubicBezTo>
                      <a:cubicBezTo>
                        <a:pt x="2709598" y="425499"/>
                        <a:pt x="2683548" y="393894"/>
                        <a:pt x="2744911" y="453934"/>
                      </a:cubicBezTo>
                      <a:cubicBezTo>
                        <a:pt x="2753863" y="524010"/>
                        <a:pt x="2758137" y="560013"/>
                        <a:pt x="2760064" y="577282"/>
                      </a:cubicBezTo>
                      <a:lnTo>
                        <a:pt x="2761046" y="586842"/>
                      </a:lnTo>
                      <a:lnTo>
                        <a:pt x="2761115" y="588227"/>
                      </a:lnTo>
                      <a:cubicBezTo>
                        <a:pt x="2761340" y="590657"/>
                        <a:pt x="2761557" y="592237"/>
                        <a:pt x="2761479" y="591052"/>
                      </a:cubicBezTo>
                      <a:lnTo>
                        <a:pt x="2761046" y="586842"/>
                      </a:lnTo>
                      <a:lnTo>
                        <a:pt x="2760719" y="580312"/>
                      </a:lnTo>
                      <a:cubicBezTo>
                        <a:pt x="2760888" y="573686"/>
                        <a:pt x="2763625" y="576684"/>
                        <a:pt x="2776788" y="641075"/>
                      </a:cubicBezTo>
                      <a:cubicBezTo>
                        <a:pt x="2783127" y="672082"/>
                        <a:pt x="2780299" y="705459"/>
                        <a:pt x="2792730" y="734646"/>
                      </a:cubicBezTo>
                      <a:cubicBezTo>
                        <a:pt x="2807464" y="769248"/>
                        <a:pt x="2856485" y="828217"/>
                        <a:pt x="2856485" y="828217"/>
                      </a:cubicBezTo>
                      <a:cubicBezTo>
                        <a:pt x="2859006" y="840559"/>
                        <a:pt x="2880175" y="950544"/>
                        <a:pt x="2888365" y="968572"/>
                      </a:cubicBezTo>
                      <a:cubicBezTo>
                        <a:pt x="2900506" y="995299"/>
                        <a:pt x="2959904" y="1085356"/>
                        <a:pt x="2983997" y="1108930"/>
                      </a:cubicBezTo>
                      <a:cubicBezTo>
                        <a:pt x="3002782" y="1127308"/>
                        <a:pt x="3025650" y="1141297"/>
                        <a:pt x="3047754" y="1155714"/>
                      </a:cubicBezTo>
                      <a:cubicBezTo>
                        <a:pt x="3105394" y="1193311"/>
                        <a:pt x="3161125" y="1234568"/>
                        <a:pt x="3223086" y="1264879"/>
                      </a:cubicBezTo>
                      <a:cubicBezTo>
                        <a:pt x="3276216" y="1290871"/>
                        <a:pt x="3327878" y="1319961"/>
                        <a:pt x="3382476" y="1342855"/>
                      </a:cubicBezTo>
                      <a:cubicBezTo>
                        <a:pt x="3402612" y="1351297"/>
                        <a:pt x="3426099" y="1350007"/>
                        <a:pt x="3446233" y="1358450"/>
                      </a:cubicBezTo>
                      <a:cubicBezTo>
                        <a:pt x="3500833" y="1381344"/>
                        <a:pt x="3548510" y="1420459"/>
                        <a:pt x="3605626" y="1436427"/>
                      </a:cubicBezTo>
                      <a:lnTo>
                        <a:pt x="3717199" y="1467615"/>
                      </a:lnTo>
                      <a:lnTo>
                        <a:pt x="3771899" y="1480995"/>
                      </a:lnTo>
                      <a:lnTo>
                        <a:pt x="3771899" y="3543300"/>
                      </a:lnTo>
                      <a:lnTo>
                        <a:pt x="0" y="3543300"/>
                      </a:lnTo>
                      <a:close/>
                    </a:path>
                  </a:pathLst>
                </a:custGeom>
                <a:solidFill>
                  <a:srgbClr val="061824"/>
                </a:solidFill>
              </p:spPr>
            </p:pic>
          </p:grpSp>
        </p:grpSp>
        <p:sp>
          <p:nvSpPr>
            <p:cNvPr id="4" name="Rectangle: Rounded Corners 3">
              <a:extLst>
                <a:ext uri="{FF2B5EF4-FFF2-40B4-BE49-F238E27FC236}">
                  <a16:creationId xmlns:a16="http://schemas.microsoft.com/office/drawing/2014/main" id="{2872EC5E-4204-0348-EE85-73CB55B02A98}"/>
                </a:ext>
              </a:extLst>
            </p:cNvPr>
            <p:cNvSpPr/>
            <p:nvPr/>
          </p:nvSpPr>
          <p:spPr>
            <a:xfrm>
              <a:off x="1212964" y="13431"/>
              <a:ext cx="9670118" cy="790802"/>
            </a:xfrm>
            <a:prstGeom prst="roundRect">
              <a:avLst/>
            </a:prstGeom>
            <a:scene3d>
              <a:camera prst="orthographicFront"/>
              <a:lightRig rig="threePt" dir="t"/>
            </a:scene3d>
            <a:sp3d>
              <a:bevelT w="101600" prst="ribl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atin typeface="#9Slide03 AllRoundGothic" panose="020B0703020202020104" pitchFamily="34" charset="0"/>
                </a:rPr>
                <a:t>BÀI </a:t>
              </a:r>
              <a:r>
                <a:rPr lang="en-US" sz="3200" dirty="0" smtClean="0">
                  <a:latin typeface="#9Slide03 AllRoundGothic" panose="020B0703020202020104" pitchFamily="34" charset="0"/>
                </a:rPr>
                <a:t>6 </a:t>
              </a:r>
              <a:r>
                <a:rPr lang="en-US" sz="3200" dirty="0">
                  <a:latin typeface="#9Slide03 AllRoundGothic" panose="020B0703020202020104" pitchFamily="34" charset="0"/>
                </a:rPr>
                <a:t>– CHÂN DUNG CUỘC SỐNG</a:t>
              </a:r>
            </a:p>
          </p:txBody>
        </p:sp>
      </p:grpSp>
      <p:sp>
        <p:nvSpPr>
          <p:cNvPr id="3" name="TextBox 2">
            <a:extLst>
              <a:ext uri="{FF2B5EF4-FFF2-40B4-BE49-F238E27FC236}">
                <a16:creationId xmlns:a16="http://schemas.microsoft.com/office/drawing/2014/main" id="{0A0CC627-16A9-923B-6675-6BB4E69826F3}"/>
              </a:ext>
            </a:extLst>
          </p:cNvPr>
          <p:cNvSpPr txBox="1"/>
          <p:nvPr/>
        </p:nvSpPr>
        <p:spPr>
          <a:xfrm>
            <a:off x="2468696" y="875608"/>
            <a:ext cx="7254607" cy="954107"/>
          </a:xfrm>
          <a:prstGeom prst="rect">
            <a:avLst/>
          </a:prstGeom>
          <a:solidFill>
            <a:schemeClr val="accent4">
              <a:lumMod val="40000"/>
              <a:lumOff val="60000"/>
            </a:schemeClr>
          </a:solidFill>
          <a:scene3d>
            <a:camera prst="orthographicFront"/>
            <a:lightRig rig="threePt" dir="t"/>
          </a:scene3d>
          <a:sp3d>
            <a:bevelT/>
          </a:sp3d>
        </p:spPr>
        <p:txBody>
          <a:bodyPr wrap="square">
            <a:spAutoFit/>
          </a:bodyPr>
          <a:lstStyle/>
          <a:p>
            <a:pPr algn="ctr"/>
            <a:r>
              <a:rPr lang="en-US" sz="2800" dirty="0" smtClean="0">
                <a:latin typeface="#9Slide03 AllRoundGothic" panose="020B0703020202020104" pitchFamily="34" charset="0"/>
              </a:rPr>
              <a:t>TIẾT……: THỰC </a:t>
            </a:r>
            <a:r>
              <a:rPr lang="en-US" sz="2800" dirty="0">
                <a:latin typeface="#9Slide03 AllRoundGothic" panose="020B0703020202020104" pitchFamily="34" charset="0"/>
              </a:rPr>
              <a:t>HÀNH TIẾNG </a:t>
            </a:r>
            <a:r>
              <a:rPr lang="en-US" sz="2800" dirty="0" smtClean="0">
                <a:latin typeface="#9Slide03 AllRoundGothic" panose="020B0703020202020104" pitchFamily="34" charset="0"/>
              </a:rPr>
              <a:t>VIỆT</a:t>
            </a:r>
            <a:endParaRPr lang="en-US" sz="2800" dirty="0">
              <a:latin typeface="#9Slide03 AllRoundGothic" panose="020B0703020202020104" pitchFamily="34" charset="0"/>
            </a:endParaRPr>
          </a:p>
          <a:p>
            <a:pPr algn="ctr"/>
            <a:r>
              <a:rPr lang="en-US" sz="2800" dirty="0" smtClean="0">
                <a:latin typeface="#9Slide03 AllRoundGothic" panose="020B0703020202020104" pitchFamily="34" charset="0"/>
              </a:rPr>
              <a:t>TRỢ TỪ</a:t>
            </a:r>
            <a:endParaRPr lang="en-US" sz="2800" dirty="0">
              <a:latin typeface="#9Slide03 AllRoundGothic" panose="020B0703020202020104" pitchFamily="34" charset="0"/>
            </a:endParaRPr>
          </a:p>
        </p:txBody>
      </p:sp>
    </p:spTree>
    <p:extLst>
      <p:ext uri="{BB962C8B-B14F-4D97-AF65-F5344CB8AC3E}">
        <p14:creationId xmlns:p14="http://schemas.microsoft.com/office/powerpoint/2010/main" val="27852692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51"/>
                                        </p:tgtEl>
                                        <p:attrNameLst>
                                          <p:attrName>style.visibility</p:attrName>
                                        </p:attrNameLst>
                                      </p:cBhvr>
                                      <p:to>
                                        <p:strVal val="visible"/>
                                      </p:to>
                                    </p:set>
                                    <p:anim calcmode="lin" valueType="num">
                                      <p:cBhvr>
                                        <p:cTn id="7" dur="1000" fill="hold"/>
                                        <p:tgtEl>
                                          <p:spTgt spid="1051"/>
                                        </p:tgtEl>
                                        <p:attrNameLst>
                                          <p:attrName>ppt_w</p:attrName>
                                        </p:attrNameLst>
                                      </p:cBhvr>
                                      <p:tavLst>
                                        <p:tav tm="0">
                                          <p:val>
                                            <p:fltVal val="0"/>
                                          </p:val>
                                        </p:tav>
                                        <p:tav tm="100000">
                                          <p:val>
                                            <p:strVal val="#ppt_w"/>
                                          </p:val>
                                        </p:tav>
                                      </p:tavLst>
                                    </p:anim>
                                    <p:anim calcmode="lin" valueType="num">
                                      <p:cBhvr>
                                        <p:cTn id="8" dur="1000" fill="hold"/>
                                        <p:tgtEl>
                                          <p:spTgt spid="1051"/>
                                        </p:tgtEl>
                                        <p:attrNameLst>
                                          <p:attrName>ppt_h</p:attrName>
                                        </p:attrNameLst>
                                      </p:cBhvr>
                                      <p:tavLst>
                                        <p:tav tm="0">
                                          <p:val>
                                            <p:fltVal val="0"/>
                                          </p:val>
                                        </p:tav>
                                        <p:tav tm="100000">
                                          <p:val>
                                            <p:strVal val="#ppt_h"/>
                                          </p:val>
                                        </p:tav>
                                      </p:tavLst>
                                    </p:anim>
                                    <p:anim calcmode="lin" valueType="num">
                                      <p:cBhvr>
                                        <p:cTn id="9" dur="1000" fill="hold"/>
                                        <p:tgtEl>
                                          <p:spTgt spid="1051"/>
                                        </p:tgtEl>
                                        <p:attrNameLst>
                                          <p:attrName>style.rotation</p:attrName>
                                        </p:attrNameLst>
                                      </p:cBhvr>
                                      <p:tavLst>
                                        <p:tav tm="0">
                                          <p:val>
                                            <p:fltVal val="90"/>
                                          </p:val>
                                        </p:tav>
                                        <p:tav tm="100000">
                                          <p:val>
                                            <p:fltVal val="0"/>
                                          </p:val>
                                        </p:tav>
                                      </p:tavLst>
                                    </p:anim>
                                    <p:animEffect transition="in" filter="fade">
                                      <p:cBhvr>
                                        <p:cTn id="10" dur="1000"/>
                                        <p:tgtEl>
                                          <p:spTgt spid="105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2EBFA4F-73F3-1182-4435-F93304FAB069}"/>
              </a:ext>
            </a:extLst>
          </p:cNvPr>
          <p:cNvSpPr txBox="1"/>
          <p:nvPr/>
        </p:nvSpPr>
        <p:spPr>
          <a:xfrm>
            <a:off x="168096" y="1258448"/>
            <a:ext cx="9409340" cy="584775"/>
          </a:xfrm>
          <a:prstGeom prst="rect">
            <a:avLst/>
          </a:prstGeom>
          <a:solidFill>
            <a:schemeClr val="accent2">
              <a:lumMod val="40000"/>
              <a:lumOff val="60000"/>
            </a:schemeClr>
          </a:solidFill>
          <a:scene3d>
            <a:camera prst="orthographicFront"/>
            <a:lightRig rig="threePt" dir="t"/>
          </a:scene3d>
          <a:sp3d>
            <a:bevelT/>
          </a:sp3d>
        </p:spPr>
        <p:txBody>
          <a:bodyPr wrap="square">
            <a:spAutoFit/>
          </a:bodyPr>
          <a:lstStyle/>
          <a:p>
            <a:pPr algn="just">
              <a:spcBef>
                <a:spcPts val="600"/>
              </a:spcBef>
              <a:spcAft>
                <a:spcPts val="600"/>
              </a:spcAft>
            </a:pPr>
            <a:r>
              <a:rPr lang="en-US" sz="3200" dirty="0">
                <a:solidFill>
                  <a:srgbClr val="000000"/>
                </a:solidFill>
                <a:effectLst/>
                <a:latin typeface="Times New Roman" panose="02020603050405020304" pitchFamily="18" charset="0"/>
                <a:ea typeface="Calibri" panose="020F0502020204030204" pitchFamily="34" charset="0"/>
              </a:rPr>
              <a:t>a</a:t>
            </a:r>
            <a:r>
              <a:rPr lang="vi-VN" sz="3200" dirty="0">
                <a:solidFill>
                  <a:srgbClr val="000000"/>
                </a:solidFill>
                <a:effectLst/>
                <a:latin typeface="Times New Roman" panose="02020603050405020304" pitchFamily="18" charset="0"/>
                <a:ea typeface="Calibri" panose="020F0502020204030204" pitchFamily="34" charset="0"/>
              </a:rPr>
              <a:t>. - </a:t>
            </a:r>
            <a:r>
              <a:rPr lang="vi-VN" sz="3200" b="1" i="1" dirty="0">
                <a:solidFill>
                  <a:srgbClr val="000000"/>
                </a:solidFill>
                <a:effectLst/>
                <a:latin typeface="Times New Roman" panose="02020603050405020304" pitchFamily="18" charset="0"/>
                <a:ea typeface="Calibri" panose="020F0502020204030204" pitchFamily="34" charset="0"/>
              </a:rPr>
              <a:t>những</a:t>
            </a:r>
            <a:r>
              <a:rPr lang="vi-VN" sz="3200" i="1" dirty="0">
                <a:solidFill>
                  <a:srgbClr val="000000"/>
                </a:solidFill>
                <a:effectLst/>
                <a:latin typeface="Times New Roman" panose="02020603050405020304" pitchFamily="18" charset="0"/>
                <a:ea typeface="Calibri" panose="020F0502020204030204" pitchFamily="34" charset="0"/>
              </a:rPr>
              <a:t> điều mới mẻ: </a:t>
            </a:r>
            <a:r>
              <a:rPr lang="vi-VN" sz="3200" b="1" i="1" dirty="0">
                <a:solidFill>
                  <a:srgbClr val="000000"/>
                </a:solidFill>
                <a:effectLst/>
                <a:latin typeface="Times New Roman" panose="02020603050405020304" pitchFamily="18" charset="0"/>
                <a:ea typeface="Calibri" panose="020F0502020204030204" pitchFamily="34" charset="0"/>
              </a:rPr>
              <a:t>nhữn</a:t>
            </a:r>
            <a:r>
              <a:rPr lang="vi-VN" sz="3200" i="1" dirty="0">
                <a:solidFill>
                  <a:srgbClr val="000000"/>
                </a:solidFill>
                <a:effectLst/>
                <a:latin typeface="Times New Roman" panose="02020603050405020304" pitchFamily="18" charset="0"/>
                <a:ea typeface="Calibri" panose="020F0502020204030204" pitchFamily="34" charset="0"/>
              </a:rPr>
              <a:t>g</a:t>
            </a:r>
            <a:r>
              <a:rPr lang="vi-VN" sz="3200" dirty="0">
                <a:solidFill>
                  <a:srgbClr val="000000"/>
                </a:solidFill>
                <a:effectLst/>
                <a:latin typeface="Times New Roman" panose="02020603050405020304" pitchFamily="18" charset="0"/>
                <a:ea typeface="Calibri" panose="020F0502020204030204" pitchFamily="34" charset="0"/>
              </a:rPr>
              <a:t> là phó từ chỉ lượng; </a:t>
            </a:r>
            <a:endParaRPr lang="en-US" sz="3200" dirty="0">
              <a:solidFill>
                <a:srgbClr val="000000"/>
              </a:solidFill>
              <a:effectLst/>
              <a:latin typeface="Times New Roman" panose="02020603050405020304" pitchFamily="18" charset="0"/>
              <a:ea typeface="Calibri" panose="020F0502020204030204" pitchFamily="34" charset="0"/>
            </a:endParaRPr>
          </a:p>
        </p:txBody>
      </p:sp>
      <p:sp>
        <p:nvSpPr>
          <p:cNvPr id="7" name="TextBox 6">
            <a:extLst>
              <a:ext uri="{FF2B5EF4-FFF2-40B4-BE49-F238E27FC236}">
                <a16:creationId xmlns:a16="http://schemas.microsoft.com/office/drawing/2014/main" id="{524E9350-FB19-17A1-FAE7-66D140D4F013}"/>
              </a:ext>
            </a:extLst>
          </p:cNvPr>
          <p:cNvSpPr txBox="1"/>
          <p:nvPr/>
        </p:nvSpPr>
        <p:spPr>
          <a:xfrm>
            <a:off x="168096" y="1786558"/>
            <a:ext cx="11303453" cy="1077218"/>
          </a:xfrm>
          <a:prstGeom prst="rect">
            <a:avLst/>
          </a:prstGeom>
          <a:solidFill>
            <a:schemeClr val="accent2">
              <a:lumMod val="60000"/>
              <a:lumOff val="40000"/>
            </a:schemeClr>
          </a:solidFill>
          <a:scene3d>
            <a:camera prst="orthographicFront"/>
            <a:lightRig rig="threePt" dir="t"/>
          </a:scene3d>
          <a:sp3d>
            <a:bevelT/>
          </a:sp3d>
        </p:spPr>
        <p:txBody>
          <a:bodyPr wrap="square">
            <a:spAutoFit/>
          </a:bodyPr>
          <a:lstStyle/>
          <a:p>
            <a:pPr algn="just">
              <a:spcBef>
                <a:spcPts val="600"/>
              </a:spcBef>
              <a:spcAft>
                <a:spcPts val="600"/>
              </a:spcAft>
            </a:pPr>
            <a:r>
              <a:rPr lang="vi-VN" sz="3200" b="1" i="1" dirty="0">
                <a:solidFill>
                  <a:srgbClr val="000000"/>
                </a:solidFill>
                <a:effectLst/>
                <a:latin typeface="Times New Roman" panose="02020603050405020304" pitchFamily="18" charset="0"/>
                <a:ea typeface="Calibri" panose="020F0502020204030204" pitchFamily="34" charset="0"/>
              </a:rPr>
              <a:t>- những</a:t>
            </a:r>
            <a:r>
              <a:rPr lang="vi-VN" sz="3200" dirty="0">
                <a:solidFill>
                  <a:srgbClr val="000000"/>
                </a:solidFill>
                <a:effectLst/>
                <a:latin typeface="Times New Roman" panose="02020603050405020304" pitchFamily="18" charset="0"/>
                <a:ea typeface="Calibri" panose="020F0502020204030204" pitchFamily="34" charset="0"/>
              </a:rPr>
              <a:t> </a:t>
            </a:r>
            <a:r>
              <a:rPr lang="vi-VN" sz="3200" i="1" dirty="0">
                <a:solidFill>
                  <a:srgbClr val="000000"/>
                </a:solidFill>
                <a:effectLst/>
                <a:latin typeface="Times New Roman" panose="02020603050405020304" pitchFamily="18" charset="0"/>
                <a:ea typeface="Calibri" panose="020F0502020204030204" pitchFamily="34" charset="0"/>
              </a:rPr>
              <a:t>8 quyển truyện:</a:t>
            </a:r>
            <a:r>
              <a:rPr lang="vi-VN" sz="3200" dirty="0">
                <a:solidFill>
                  <a:srgbClr val="000000"/>
                </a:solidFill>
                <a:effectLst/>
                <a:latin typeface="Times New Roman" panose="02020603050405020304" pitchFamily="18" charset="0"/>
                <a:ea typeface="Calibri" panose="020F0502020204030204" pitchFamily="34" charset="0"/>
              </a:rPr>
              <a:t> </a:t>
            </a:r>
            <a:r>
              <a:rPr lang="vi-VN" sz="3200" b="1" i="1" dirty="0">
                <a:solidFill>
                  <a:srgbClr val="000000"/>
                </a:solidFill>
                <a:effectLst/>
                <a:latin typeface="Times New Roman" panose="02020603050405020304" pitchFamily="18" charset="0"/>
                <a:ea typeface="Calibri" panose="020F0502020204030204" pitchFamily="34" charset="0"/>
              </a:rPr>
              <a:t>những </a:t>
            </a:r>
            <a:r>
              <a:rPr lang="vi-VN" sz="3200" dirty="0">
                <a:solidFill>
                  <a:srgbClr val="000000"/>
                </a:solidFill>
                <a:effectLst/>
                <a:latin typeface="Times New Roman" panose="02020603050405020304" pitchFamily="18" charset="0"/>
                <a:ea typeface="Calibri" panose="020F0502020204030204" pitchFamily="34" charset="0"/>
              </a:rPr>
              <a:t>là trợ từ có ý nhấn mạnh, đánh giá việc nó mua 8 quyển truyện là nhiều vượt quá mức bình thường. </a:t>
            </a:r>
            <a:endParaRPr lang="en-US" sz="3200" dirty="0">
              <a:solidFill>
                <a:srgbClr val="000000"/>
              </a:solidFill>
              <a:effectLst/>
              <a:latin typeface="Times New Roman" panose="02020603050405020304" pitchFamily="18" charset="0"/>
              <a:ea typeface="Calibri" panose="020F0502020204030204" pitchFamily="34" charset="0"/>
            </a:endParaRPr>
          </a:p>
        </p:txBody>
      </p:sp>
      <p:sp>
        <p:nvSpPr>
          <p:cNvPr id="8" name="TextBox 7">
            <a:extLst>
              <a:ext uri="{FF2B5EF4-FFF2-40B4-BE49-F238E27FC236}">
                <a16:creationId xmlns:a16="http://schemas.microsoft.com/office/drawing/2014/main" id="{709DFF90-CF26-91A2-92DD-C8222CCFC472}"/>
              </a:ext>
            </a:extLst>
          </p:cNvPr>
          <p:cNvSpPr txBox="1"/>
          <p:nvPr/>
        </p:nvSpPr>
        <p:spPr>
          <a:xfrm>
            <a:off x="0" y="-77002"/>
            <a:ext cx="1915427" cy="584775"/>
          </a:xfrm>
          <a:prstGeom prst="rect">
            <a:avLst/>
          </a:prstGeom>
          <a:solidFill>
            <a:schemeClr val="accent4">
              <a:lumMod val="60000"/>
              <a:lumOff val="40000"/>
            </a:schemeClr>
          </a:solidFill>
          <a:scene3d>
            <a:camera prst="orthographicFront"/>
            <a:lightRig rig="threePt" dir="t"/>
          </a:scene3d>
          <a:sp3d>
            <a:bevelT/>
          </a:sp3d>
        </p:spPr>
        <p:txBody>
          <a:bodyPr wrap="square">
            <a:spAutoFit/>
          </a:bodyPr>
          <a:lstStyle/>
          <a:p>
            <a:pPr algn="just">
              <a:spcBef>
                <a:spcPts val="600"/>
              </a:spcBef>
              <a:spcAft>
                <a:spcPts val="600"/>
              </a:spcAft>
            </a:pPr>
            <a:r>
              <a:rPr lang="en-US" sz="3200" b="1" dirty="0" err="1">
                <a:solidFill>
                  <a:srgbClr val="000000"/>
                </a:solidFill>
                <a:effectLst/>
                <a:latin typeface="Times New Roman" panose="02020603050405020304" pitchFamily="18" charset="0"/>
                <a:ea typeface="Calibri" panose="020F0502020204030204" pitchFamily="34" charset="0"/>
              </a:rPr>
              <a:t>Bài</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tập</a:t>
            </a:r>
            <a:r>
              <a:rPr lang="en-US" sz="3200" b="1" dirty="0">
                <a:solidFill>
                  <a:srgbClr val="000000"/>
                </a:solidFill>
                <a:effectLst/>
                <a:latin typeface="Times New Roman" panose="02020603050405020304" pitchFamily="18" charset="0"/>
                <a:ea typeface="Calibri" panose="020F0502020204030204" pitchFamily="34" charset="0"/>
              </a:rPr>
              <a:t> 2</a:t>
            </a:r>
          </a:p>
        </p:txBody>
      </p:sp>
      <p:sp>
        <p:nvSpPr>
          <p:cNvPr id="2" name="TextBox 1">
            <a:extLst>
              <a:ext uri="{FF2B5EF4-FFF2-40B4-BE49-F238E27FC236}">
                <a16:creationId xmlns:a16="http://schemas.microsoft.com/office/drawing/2014/main" id="{53E7DDD2-C833-AF62-BD0F-2B0A3A7A9B95}"/>
              </a:ext>
            </a:extLst>
          </p:cNvPr>
          <p:cNvSpPr txBox="1"/>
          <p:nvPr/>
        </p:nvSpPr>
        <p:spPr>
          <a:xfrm>
            <a:off x="168096" y="3537449"/>
            <a:ext cx="11303453" cy="1077218"/>
          </a:xfrm>
          <a:prstGeom prst="rect">
            <a:avLst/>
          </a:prstGeom>
          <a:solidFill>
            <a:schemeClr val="accent6">
              <a:lumMod val="40000"/>
              <a:lumOff val="60000"/>
            </a:schemeClr>
          </a:solidFill>
          <a:scene3d>
            <a:camera prst="orthographicFront"/>
            <a:lightRig rig="threePt" dir="t"/>
          </a:scene3d>
          <a:sp3d>
            <a:bevelT/>
          </a:sp3d>
        </p:spPr>
        <p:txBody>
          <a:bodyPr wrap="square">
            <a:spAutoFit/>
          </a:bodyPr>
          <a:lstStyle/>
          <a:p>
            <a:pPr algn="just">
              <a:spcBef>
                <a:spcPts val="600"/>
              </a:spcBef>
              <a:spcAft>
                <a:spcPts val="600"/>
              </a:spcAft>
            </a:pPr>
            <a:r>
              <a:rPr lang="vi-VN" sz="3200" dirty="0">
                <a:solidFill>
                  <a:srgbClr val="000000"/>
                </a:solidFill>
                <a:effectLst/>
                <a:latin typeface="Times New Roman" panose="02020603050405020304" pitchFamily="18" charset="0"/>
                <a:ea typeface="Calibri" panose="020F0502020204030204" pitchFamily="34" charset="0"/>
              </a:rPr>
              <a:t>b. - </a:t>
            </a:r>
            <a:r>
              <a:rPr lang="vi-VN" sz="3200" i="1" dirty="0">
                <a:solidFill>
                  <a:srgbClr val="000000"/>
                </a:solidFill>
                <a:effectLst/>
                <a:latin typeface="Times New Roman" panose="02020603050405020304" pitchFamily="18" charset="0"/>
                <a:ea typeface="Calibri" panose="020F0502020204030204" pitchFamily="34" charset="0"/>
              </a:rPr>
              <a:t>đoán</a:t>
            </a:r>
            <a:r>
              <a:rPr lang="vi-VN" sz="3200" b="1" i="1" dirty="0">
                <a:solidFill>
                  <a:srgbClr val="000000"/>
                </a:solidFill>
                <a:effectLst/>
                <a:latin typeface="Times New Roman" panose="02020603050405020304" pitchFamily="18" charset="0"/>
                <a:ea typeface="Calibri" panose="020F0502020204030204" pitchFamily="34" charset="0"/>
              </a:rPr>
              <a:t> ngay</a:t>
            </a:r>
            <a:r>
              <a:rPr lang="vi-VN" sz="3200" i="1" dirty="0">
                <a:solidFill>
                  <a:srgbClr val="000000"/>
                </a:solidFill>
                <a:effectLst/>
                <a:latin typeface="Times New Roman" panose="02020603050405020304" pitchFamily="18" charset="0"/>
                <a:ea typeface="Calibri" panose="020F0502020204030204" pitchFamily="34" charset="0"/>
              </a:rPr>
              <a:t> chuyện gì đã xảy ra:</a:t>
            </a:r>
            <a:r>
              <a:rPr lang="vi-VN" sz="3200" dirty="0">
                <a:solidFill>
                  <a:srgbClr val="000000"/>
                </a:solidFill>
                <a:effectLst/>
                <a:latin typeface="Times New Roman" panose="02020603050405020304" pitchFamily="18" charset="0"/>
                <a:ea typeface="Calibri" panose="020F0502020204030204" pitchFamily="34" charset="0"/>
              </a:rPr>
              <a:t> </a:t>
            </a:r>
            <a:r>
              <a:rPr lang="vi-VN" sz="3200" b="1" i="1" dirty="0">
                <a:solidFill>
                  <a:srgbClr val="000000"/>
                </a:solidFill>
                <a:effectLst/>
                <a:latin typeface="Times New Roman" panose="02020603050405020304" pitchFamily="18" charset="0"/>
                <a:ea typeface="Calibri" panose="020F0502020204030204" pitchFamily="34" charset="0"/>
              </a:rPr>
              <a:t>ngay</a:t>
            </a:r>
            <a:r>
              <a:rPr lang="vi-VN" sz="3200" dirty="0">
                <a:solidFill>
                  <a:srgbClr val="000000"/>
                </a:solidFill>
                <a:effectLst/>
                <a:latin typeface="Times New Roman" panose="02020603050405020304" pitchFamily="18" charset="0"/>
                <a:ea typeface="Calibri" panose="020F0502020204030204" pitchFamily="34" charset="0"/>
              </a:rPr>
              <a:t> là phó từ, chỉ sự không chậm trễ của hành động </a:t>
            </a:r>
            <a:r>
              <a:rPr lang="vi-VN" sz="3200" i="1" dirty="0">
                <a:solidFill>
                  <a:srgbClr val="000000"/>
                </a:solidFill>
                <a:effectLst/>
                <a:latin typeface="Times New Roman" panose="02020603050405020304" pitchFamily="18" charset="0"/>
                <a:ea typeface="Calibri" panose="020F0502020204030204" pitchFamily="34" charset="0"/>
              </a:rPr>
              <a:t>đoán;</a:t>
            </a:r>
            <a:r>
              <a:rPr lang="vi-VN" sz="3200" dirty="0">
                <a:solidFill>
                  <a:srgbClr val="000000"/>
                </a:solidFill>
                <a:effectLst/>
                <a:latin typeface="Times New Roman" panose="02020603050405020304" pitchFamily="18" charset="0"/>
                <a:ea typeface="Calibri" panose="020F0502020204030204" pitchFamily="34" charset="0"/>
              </a:rPr>
              <a:t> </a:t>
            </a:r>
            <a:endParaRPr lang="en-US" sz="3200" dirty="0">
              <a:solidFill>
                <a:srgbClr val="000000"/>
              </a:solidFill>
              <a:effectLst/>
              <a:latin typeface="Times New Roman" panose="02020603050405020304" pitchFamily="18" charset="0"/>
              <a:ea typeface="Calibri" panose="020F0502020204030204" pitchFamily="34" charset="0"/>
            </a:endParaRPr>
          </a:p>
        </p:txBody>
      </p:sp>
      <p:sp>
        <p:nvSpPr>
          <p:cNvPr id="6" name="TextBox 5">
            <a:extLst>
              <a:ext uri="{FF2B5EF4-FFF2-40B4-BE49-F238E27FC236}">
                <a16:creationId xmlns:a16="http://schemas.microsoft.com/office/drawing/2014/main" id="{351B4BCD-10CD-E34E-D685-55E418C60083}"/>
              </a:ext>
            </a:extLst>
          </p:cNvPr>
          <p:cNvSpPr txBox="1"/>
          <p:nvPr/>
        </p:nvSpPr>
        <p:spPr>
          <a:xfrm>
            <a:off x="168097" y="4614667"/>
            <a:ext cx="11303452" cy="1569660"/>
          </a:xfrm>
          <a:prstGeom prst="rect">
            <a:avLst/>
          </a:prstGeom>
          <a:solidFill>
            <a:schemeClr val="accent6">
              <a:lumMod val="60000"/>
              <a:lumOff val="40000"/>
            </a:schemeClr>
          </a:solidFill>
          <a:scene3d>
            <a:camera prst="orthographicFront"/>
            <a:lightRig rig="threePt" dir="t"/>
          </a:scene3d>
          <a:sp3d>
            <a:bevelT/>
          </a:sp3d>
        </p:spPr>
        <p:txBody>
          <a:bodyPr wrap="square">
            <a:spAutoFit/>
          </a:bodyPr>
          <a:lstStyle/>
          <a:p>
            <a:pPr algn="just">
              <a:spcBef>
                <a:spcPts val="600"/>
              </a:spcBef>
              <a:spcAft>
                <a:spcPts val="600"/>
              </a:spcAft>
            </a:pPr>
            <a:r>
              <a:rPr lang="vi-VN" sz="3200" b="1" i="1" dirty="0">
                <a:solidFill>
                  <a:srgbClr val="000000"/>
                </a:solidFill>
                <a:effectLst/>
                <a:latin typeface="Times New Roman" panose="02020603050405020304" pitchFamily="18" charset="0"/>
                <a:ea typeface="Calibri" panose="020F0502020204030204" pitchFamily="34" charset="0"/>
              </a:rPr>
              <a:t>- ngay</a:t>
            </a:r>
            <a:r>
              <a:rPr lang="vi-VN" sz="3200" i="1" dirty="0">
                <a:solidFill>
                  <a:srgbClr val="000000"/>
                </a:solidFill>
                <a:effectLst/>
                <a:latin typeface="Times New Roman" panose="02020603050405020304" pitchFamily="18" charset="0"/>
                <a:ea typeface="Calibri" panose="020F0502020204030204" pitchFamily="34" charset="0"/>
              </a:rPr>
              <a:t> cạnh trường: </a:t>
            </a:r>
            <a:r>
              <a:rPr lang="vi-VN" sz="3200" b="1" i="1" dirty="0">
                <a:solidFill>
                  <a:srgbClr val="000000"/>
                </a:solidFill>
                <a:effectLst/>
                <a:latin typeface="Times New Roman" panose="02020603050405020304" pitchFamily="18" charset="0"/>
                <a:ea typeface="Calibri" panose="020F0502020204030204" pitchFamily="34" charset="0"/>
              </a:rPr>
              <a:t>ngay</a:t>
            </a:r>
            <a:r>
              <a:rPr lang="vi-VN" sz="3200" dirty="0">
                <a:solidFill>
                  <a:srgbClr val="000000"/>
                </a:solidFill>
                <a:effectLst/>
                <a:latin typeface="Times New Roman" panose="02020603050405020304" pitchFamily="18" charset="0"/>
                <a:ea typeface="Calibri" panose="020F0502020204030204" pitchFamily="34" charset="0"/>
              </a:rPr>
              <a:t> là trợ từ biểu thị ý nhấn mạnh khoảng cách rất gần giữa vị trí của sự vật được nói đến </a:t>
            </a:r>
            <a:r>
              <a:rPr lang="vi-VN" sz="3200" i="1" dirty="0">
                <a:solidFill>
                  <a:srgbClr val="000000"/>
                </a:solidFill>
                <a:effectLst/>
                <a:latin typeface="Times New Roman" panose="02020603050405020304" pitchFamily="18" charset="0"/>
                <a:ea typeface="Calibri" panose="020F0502020204030204" pitchFamily="34" charset="0"/>
              </a:rPr>
              <a:t>(nhà tôi)</a:t>
            </a:r>
            <a:r>
              <a:rPr lang="vi-VN" sz="3200" dirty="0">
                <a:solidFill>
                  <a:srgbClr val="000000"/>
                </a:solidFill>
                <a:effectLst/>
                <a:latin typeface="Times New Roman" panose="02020603050405020304" pitchFamily="18" charset="0"/>
                <a:ea typeface="Calibri" panose="020F0502020204030204" pitchFamily="34" charset="0"/>
              </a:rPr>
              <a:t> so với địa điểm được lấy làm mốc </a:t>
            </a:r>
            <a:r>
              <a:rPr lang="vi-VN" sz="3200" i="1" dirty="0">
                <a:solidFill>
                  <a:srgbClr val="000000"/>
                </a:solidFill>
                <a:effectLst/>
                <a:latin typeface="Times New Roman" panose="02020603050405020304" pitchFamily="18" charset="0"/>
                <a:ea typeface="Calibri" panose="020F0502020204030204" pitchFamily="34" charset="0"/>
              </a:rPr>
              <a:t>(trường).</a:t>
            </a:r>
            <a:endParaRPr lang="en-US" sz="3200" dirty="0">
              <a:solidFill>
                <a:srgbClr val="00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9461885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2"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9A53FE9-CFFF-5A8D-D3D6-B9B2B8B779E8}"/>
              </a:ext>
            </a:extLst>
          </p:cNvPr>
          <p:cNvSpPr txBox="1"/>
          <p:nvPr/>
        </p:nvSpPr>
        <p:spPr>
          <a:xfrm>
            <a:off x="158173" y="584775"/>
            <a:ext cx="11303452" cy="1077218"/>
          </a:xfrm>
          <a:prstGeom prst="rect">
            <a:avLst/>
          </a:prstGeom>
          <a:solidFill>
            <a:schemeClr val="accent2">
              <a:lumMod val="20000"/>
              <a:lumOff val="80000"/>
            </a:schemeClr>
          </a:solidFill>
          <a:scene3d>
            <a:camera prst="orthographicFront"/>
            <a:lightRig rig="threePt" dir="t"/>
          </a:scene3d>
          <a:sp3d>
            <a:bevelT/>
          </a:sp3d>
        </p:spPr>
        <p:txBody>
          <a:bodyPr wrap="square">
            <a:spAutoFit/>
          </a:bodyPr>
          <a:lstStyle/>
          <a:p>
            <a:pPr algn="just">
              <a:spcBef>
                <a:spcPts val="600"/>
              </a:spcBef>
              <a:spcAft>
                <a:spcPts val="600"/>
              </a:spcAft>
            </a:pPr>
            <a:r>
              <a:rPr lang="vi-VN" sz="3200" dirty="0">
                <a:solidFill>
                  <a:srgbClr val="000000"/>
                </a:solidFill>
                <a:effectLst/>
                <a:latin typeface="Times New Roman" panose="02020603050405020304" pitchFamily="18" charset="0"/>
                <a:ea typeface="Calibri" panose="020F0502020204030204" pitchFamily="34" charset="0"/>
              </a:rPr>
              <a:t>c</a:t>
            </a:r>
            <a:r>
              <a:rPr lang="vi-VN" sz="3200" i="1" dirty="0">
                <a:solidFill>
                  <a:srgbClr val="000000"/>
                </a:solidFill>
                <a:effectLst/>
                <a:latin typeface="Times New Roman" panose="02020603050405020304" pitchFamily="18" charset="0"/>
                <a:ea typeface="Calibri" panose="020F0502020204030204" pitchFamily="34" charset="0"/>
              </a:rPr>
              <a:t>. - Bán </a:t>
            </a:r>
            <a:r>
              <a:rPr lang="vi-VN" sz="3200" b="1" i="1" dirty="0">
                <a:solidFill>
                  <a:srgbClr val="000000"/>
                </a:solidFill>
                <a:effectLst/>
                <a:latin typeface="Times New Roman" panose="02020603050405020304" pitchFamily="18" charset="0"/>
                <a:ea typeface="Calibri" panose="020F0502020204030204" pitchFamily="34" charset="0"/>
              </a:rPr>
              <a:t>đến</a:t>
            </a:r>
            <a:r>
              <a:rPr lang="vi-VN" sz="3200" i="1" dirty="0">
                <a:solidFill>
                  <a:srgbClr val="000000"/>
                </a:solidFill>
                <a:effectLst/>
                <a:latin typeface="Times New Roman" panose="02020603050405020304" pitchFamily="18" charset="0"/>
                <a:ea typeface="Calibri" panose="020F0502020204030204" pitchFamily="34" charset="0"/>
              </a:rPr>
              <a:t> hàng nghìn con lạc đà:</a:t>
            </a:r>
            <a:r>
              <a:rPr lang="vi-VN" sz="3200" dirty="0">
                <a:solidFill>
                  <a:srgbClr val="000000"/>
                </a:solidFill>
                <a:effectLst/>
                <a:latin typeface="Times New Roman" panose="02020603050405020304" pitchFamily="18" charset="0"/>
                <a:ea typeface="Calibri" panose="020F0502020204030204" pitchFamily="34" charset="0"/>
              </a:rPr>
              <a:t> </a:t>
            </a:r>
            <a:r>
              <a:rPr lang="vi-VN" sz="3200" i="1" dirty="0">
                <a:solidFill>
                  <a:srgbClr val="000000"/>
                </a:solidFill>
                <a:effectLst/>
                <a:latin typeface="Times New Roman" panose="02020603050405020304" pitchFamily="18" charset="0"/>
                <a:ea typeface="Calibri" panose="020F0502020204030204" pitchFamily="34" charset="0"/>
              </a:rPr>
              <a:t>đến</a:t>
            </a:r>
            <a:r>
              <a:rPr lang="vi-VN" sz="3200" dirty="0">
                <a:solidFill>
                  <a:srgbClr val="000000"/>
                </a:solidFill>
                <a:effectLst/>
                <a:latin typeface="Times New Roman" panose="02020603050405020304" pitchFamily="18" charset="0"/>
                <a:ea typeface="Calibri" panose="020F0502020204030204" pitchFamily="34" charset="0"/>
              </a:rPr>
              <a:t> là trợ từ biểu thị ý nhấn mạnh, đánh giá việc bán hàng nghìn con lạc đà là rất nhiều; </a:t>
            </a:r>
            <a:endParaRPr lang="en-US" sz="3200" dirty="0">
              <a:solidFill>
                <a:srgbClr val="000000"/>
              </a:solidFill>
              <a:effectLst/>
              <a:latin typeface="Times New Roman" panose="02020603050405020304" pitchFamily="18" charset="0"/>
              <a:ea typeface="Calibri" panose="020F0502020204030204" pitchFamily="34" charset="0"/>
            </a:endParaRPr>
          </a:p>
        </p:txBody>
      </p:sp>
      <p:sp>
        <p:nvSpPr>
          <p:cNvPr id="9" name="TextBox 8">
            <a:extLst>
              <a:ext uri="{FF2B5EF4-FFF2-40B4-BE49-F238E27FC236}">
                <a16:creationId xmlns:a16="http://schemas.microsoft.com/office/drawing/2014/main" id="{59DFF6EF-7669-E03E-3EB4-EA875C1C41CE}"/>
              </a:ext>
            </a:extLst>
          </p:cNvPr>
          <p:cNvSpPr txBox="1"/>
          <p:nvPr/>
        </p:nvSpPr>
        <p:spPr>
          <a:xfrm>
            <a:off x="158173" y="1661993"/>
            <a:ext cx="11303452" cy="1200329"/>
          </a:xfrm>
          <a:prstGeom prst="rect">
            <a:avLst/>
          </a:prstGeom>
          <a:solidFill>
            <a:schemeClr val="accent2">
              <a:lumMod val="40000"/>
              <a:lumOff val="60000"/>
            </a:schemeClr>
          </a:solidFill>
          <a:scene3d>
            <a:camera prst="orthographicFront"/>
            <a:lightRig rig="threePt" dir="t"/>
          </a:scene3d>
          <a:sp3d>
            <a:bevelT/>
          </a:sp3d>
        </p:spPr>
        <p:txBody>
          <a:bodyPr wrap="square">
            <a:spAutoFit/>
          </a:bodyPr>
          <a:lstStyle/>
          <a:p>
            <a:pPr algn="just">
              <a:spcBef>
                <a:spcPts val="600"/>
              </a:spcBef>
              <a:spcAft>
                <a:spcPts val="600"/>
              </a:spcAft>
            </a:pPr>
            <a:r>
              <a:rPr lang="vi-VN" sz="3600" i="1" dirty="0">
                <a:solidFill>
                  <a:srgbClr val="000000"/>
                </a:solidFill>
                <a:effectLst/>
                <a:latin typeface="Times New Roman" panose="02020603050405020304" pitchFamily="18" charset="0"/>
                <a:ea typeface="Calibri" panose="020F0502020204030204" pitchFamily="34" charset="0"/>
              </a:rPr>
              <a:t>- sắp </a:t>
            </a:r>
            <a:r>
              <a:rPr lang="vi-VN" sz="3600" b="1" i="1" dirty="0">
                <a:solidFill>
                  <a:srgbClr val="000000"/>
                </a:solidFill>
                <a:effectLst/>
                <a:latin typeface="Times New Roman" panose="02020603050405020304" pitchFamily="18" charset="0"/>
                <a:ea typeface="Calibri" panose="020F0502020204030204" pitchFamily="34" charset="0"/>
              </a:rPr>
              <a:t>đến</a:t>
            </a:r>
            <a:r>
              <a:rPr lang="vi-VN" sz="3600" i="1" dirty="0">
                <a:solidFill>
                  <a:srgbClr val="000000"/>
                </a:solidFill>
                <a:effectLst/>
                <a:latin typeface="Times New Roman" panose="02020603050405020304" pitchFamily="18" charset="0"/>
                <a:ea typeface="Calibri" panose="020F0502020204030204" pitchFamily="34" charset="0"/>
              </a:rPr>
              <a:t> rồi:</a:t>
            </a:r>
            <a:r>
              <a:rPr lang="vi-VN" sz="3600" dirty="0">
                <a:solidFill>
                  <a:srgbClr val="000000"/>
                </a:solidFill>
                <a:effectLst/>
                <a:latin typeface="Times New Roman" panose="02020603050405020304" pitchFamily="18" charset="0"/>
                <a:ea typeface="Calibri" panose="020F0502020204030204" pitchFamily="34" charset="0"/>
              </a:rPr>
              <a:t> </a:t>
            </a:r>
            <a:r>
              <a:rPr lang="vi-VN" sz="3600" i="1" dirty="0">
                <a:solidFill>
                  <a:srgbClr val="000000"/>
                </a:solidFill>
                <a:effectLst/>
                <a:latin typeface="Times New Roman" panose="02020603050405020304" pitchFamily="18" charset="0"/>
                <a:ea typeface="Calibri" panose="020F0502020204030204" pitchFamily="34" charset="0"/>
              </a:rPr>
              <a:t>đến</a:t>
            </a:r>
            <a:r>
              <a:rPr lang="vi-VN" sz="3600" dirty="0">
                <a:solidFill>
                  <a:srgbClr val="000000"/>
                </a:solidFill>
                <a:effectLst/>
                <a:latin typeface="Times New Roman" panose="02020603050405020304" pitchFamily="18" charset="0"/>
                <a:ea typeface="Calibri" panose="020F0502020204030204" pitchFamily="34" charset="0"/>
              </a:rPr>
              <a:t> là động từ thể hiện một cái gì đó (</a:t>
            </a:r>
            <a:r>
              <a:rPr lang="vi-VN" sz="3600" i="1" dirty="0">
                <a:solidFill>
                  <a:srgbClr val="000000"/>
                </a:solidFill>
                <a:effectLst/>
                <a:latin typeface="Times New Roman" panose="02020603050405020304" pitchFamily="18" charset="0"/>
                <a:ea typeface="Calibri" panose="020F0502020204030204" pitchFamily="34" charset="0"/>
              </a:rPr>
              <a:t>mùa đông</a:t>
            </a:r>
            <a:r>
              <a:rPr lang="vi-VN" sz="3600" dirty="0">
                <a:solidFill>
                  <a:srgbClr val="000000"/>
                </a:solidFill>
                <a:effectLst/>
                <a:latin typeface="Times New Roman" panose="02020603050405020304" pitchFamily="18" charset="0"/>
                <a:ea typeface="Calibri" panose="020F0502020204030204" pitchFamily="34" charset="0"/>
              </a:rPr>
              <a:t>) xuất hiện hay (đi) tới.</a:t>
            </a:r>
            <a:endParaRPr lang="en-US" sz="3600" dirty="0">
              <a:solidFill>
                <a:srgbClr val="000000"/>
              </a:solidFill>
              <a:effectLst/>
              <a:latin typeface="Times New Roman" panose="02020603050405020304" pitchFamily="18" charset="0"/>
              <a:ea typeface="Calibri" panose="020F0502020204030204" pitchFamily="34" charset="0"/>
            </a:endParaRPr>
          </a:p>
        </p:txBody>
      </p:sp>
      <p:sp>
        <p:nvSpPr>
          <p:cNvPr id="2" name="TextBox 1">
            <a:extLst>
              <a:ext uri="{FF2B5EF4-FFF2-40B4-BE49-F238E27FC236}">
                <a16:creationId xmlns:a16="http://schemas.microsoft.com/office/drawing/2014/main" id="{0240255B-F29F-65D2-46F6-D60E62607A59}"/>
              </a:ext>
            </a:extLst>
          </p:cNvPr>
          <p:cNvSpPr txBox="1"/>
          <p:nvPr/>
        </p:nvSpPr>
        <p:spPr>
          <a:xfrm>
            <a:off x="158173" y="-54006"/>
            <a:ext cx="1930509" cy="584775"/>
          </a:xfrm>
          <a:prstGeom prst="rect">
            <a:avLst/>
          </a:prstGeom>
          <a:solidFill>
            <a:schemeClr val="accent4">
              <a:lumMod val="60000"/>
              <a:lumOff val="40000"/>
            </a:schemeClr>
          </a:solidFill>
          <a:scene3d>
            <a:camera prst="orthographicFront"/>
            <a:lightRig rig="threePt" dir="t"/>
          </a:scene3d>
          <a:sp3d>
            <a:bevelT/>
          </a:sp3d>
        </p:spPr>
        <p:txBody>
          <a:bodyPr wrap="square">
            <a:spAutoFit/>
          </a:bodyPr>
          <a:lstStyle/>
          <a:p>
            <a:pPr algn="just">
              <a:spcBef>
                <a:spcPts val="600"/>
              </a:spcBef>
              <a:spcAft>
                <a:spcPts val="600"/>
              </a:spcAft>
            </a:pPr>
            <a:r>
              <a:rPr lang="en-US" sz="3200" b="1" dirty="0" err="1">
                <a:solidFill>
                  <a:srgbClr val="FF0000"/>
                </a:solidFill>
                <a:effectLst/>
                <a:latin typeface="Times New Roman" panose="02020603050405020304" pitchFamily="18" charset="0"/>
                <a:ea typeface="Calibri" panose="020F0502020204030204" pitchFamily="34" charset="0"/>
              </a:rPr>
              <a:t>Bài</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tập</a:t>
            </a:r>
            <a:r>
              <a:rPr lang="en-US" sz="3200" b="1" dirty="0">
                <a:solidFill>
                  <a:srgbClr val="FF0000"/>
                </a:solidFill>
                <a:effectLst/>
                <a:latin typeface="Times New Roman" panose="02020603050405020304" pitchFamily="18" charset="0"/>
                <a:ea typeface="Calibri" panose="020F0502020204030204" pitchFamily="34" charset="0"/>
              </a:rPr>
              <a:t> 2</a:t>
            </a:r>
          </a:p>
        </p:txBody>
      </p:sp>
      <p:sp>
        <p:nvSpPr>
          <p:cNvPr id="4" name="TextBox 3">
            <a:extLst>
              <a:ext uri="{FF2B5EF4-FFF2-40B4-BE49-F238E27FC236}">
                <a16:creationId xmlns:a16="http://schemas.microsoft.com/office/drawing/2014/main" id="{5345246C-646E-3160-0AD1-3F08077A5152}"/>
              </a:ext>
            </a:extLst>
          </p:cNvPr>
          <p:cNvSpPr txBox="1"/>
          <p:nvPr/>
        </p:nvSpPr>
        <p:spPr>
          <a:xfrm>
            <a:off x="202129" y="3426292"/>
            <a:ext cx="11956819" cy="3539430"/>
          </a:xfrm>
          <a:prstGeom prst="rect">
            <a:avLst/>
          </a:prstGeom>
          <a:solidFill>
            <a:schemeClr val="accent5">
              <a:lumMod val="40000"/>
              <a:lumOff val="60000"/>
            </a:schemeClr>
          </a:solidFill>
          <a:scene3d>
            <a:camera prst="orthographicFront"/>
            <a:lightRig rig="threePt" dir="t"/>
          </a:scene3d>
          <a:sp3d>
            <a:bevelT/>
          </a:sp3d>
        </p:spPr>
        <p:txBody>
          <a:bodyPr wrap="square">
            <a:spAutoFit/>
          </a:bodyPr>
          <a:lstStyle/>
          <a:p>
            <a:r>
              <a:rPr lang="vi-VN" sz="3200" kern="0" dirty="0">
                <a:solidFill>
                  <a:srgbClr val="000000"/>
                </a:solidFill>
                <a:effectLst/>
                <a:latin typeface="Times New Roman" panose="02020603050405020304" pitchFamily="18" charset="0"/>
                <a:ea typeface="Calibri" panose="020F0502020204030204" pitchFamily="34" charset="0"/>
              </a:rPr>
              <a:t>Trong đoạn trích của văn bản </a:t>
            </a:r>
            <a:r>
              <a:rPr lang="vi-VN" sz="3200" i="1" kern="0" dirty="0">
                <a:solidFill>
                  <a:srgbClr val="000000"/>
                </a:solidFill>
                <a:effectLst/>
                <a:latin typeface="Times New Roman" panose="02020603050405020304" pitchFamily="18" charset="0"/>
                <a:ea typeface="Calibri" panose="020F0502020204030204" pitchFamily="34" charset="0"/>
              </a:rPr>
              <a:t>Mắt sói</a:t>
            </a:r>
            <a:r>
              <a:rPr lang="vi-VN" sz="3200" kern="0" dirty="0">
                <a:solidFill>
                  <a:srgbClr val="000000"/>
                </a:solidFill>
                <a:effectLst/>
                <a:latin typeface="Times New Roman" panose="02020603050405020304" pitchFamily="18" charset="0"/>
                <a:ea typeface="Calibri" panose="020F0502020204030204" pitchFamily="34" charset="0"/>
              </a:rPr>
              <a:t> trợ từ “cả” được lặp lại nhiều lần (3 lần) biểu thị ý nhấn mạnh về phạm vi không hạn chế của sự vật. Phi châu tìm lạc đà Hàng Xén qua nhiều đối tượng khác nhau: những người qua đường, những đứa trẻ trạc tuổi cậu, những con lạc đà, những người mua lạc đà. Qua đó thấy được tâm hồn trong sáng, tình cảm, yêu thương, sự gắn bó sâu nặng của Phi Châu với lạc đà Hàng Xén - người bạn đầu tiên thân thiết của mình.</a:t>
            </a:r>
            <a:endParaRPr lang="en-US" sz="3200" dirty="0"/>
          </a:p>
        </p:txBody>
      </p:sp>
      <p:sp>
        <p:nvSpPr>
          <p:cNvPr id="8" name="TextBox 7">
            <a:extLst>
              <a:ext uri="{FF2B5EF4-FFF2-40B4-BE49-F238E27FC236}">
                <a16:creationId xmlns:a16="http://schemas.microsoft.com/office/drawing/2014/main" id="{9BCBE5FF-9727-2158-8C7E-5A1DC108D5DB}"/>
              </a:ext>
            </a:extLst>
          </p:cNvPr>
          <p:cNvSpPr txBox="1"/>
          <p:nvPr/>
        </p:nvSpPr>
        <p:spPr>
          <a:xfrm>
            <a:off x="191224" y="2937282"/>
            <a:ext cx="1930509" cy="584775"/>
          </a:xfrm>
          <a:prstGeom prst="rect">
            <a:avLst/>
          </a:prstGeom>
          <a:solidFill>
            <a:schemeClr val="accent4">
              <a:lumMod val="60000"/>
              <a:lumOff val="40000"/>
            </a:schemeClr>
          </a:solidFill>
          <a:scene3d>
            <a:camera prst="orthographicFront"/>
            <a:lightRig rig="threePt" dir="t"/>
          </a:scene3d>
          <a:sp3d>
            <a:bevelT/>
          </a:sp3d>
        </p:spPr>
        <p:txBody>
          <a:bodyPr wrap="square">
            <a:spAutoFit/>
          </a:bodyPr>
          <a:lstStyle/>
          <a:p>
            <a:r>
              <a:rPr lang="en-US" sz="3200" b="1" kern="0" dirty="0" err="1">
                <a:solidFill>
                  <a:srgbClr val="FF0000"/>
                </a:solidFill>
                <a:effectLst/>
                <a:latin typeface="Times New Roman" panose="02020603050405020304" pitchFamily="18" charset="0"/>
                <a:ea typeface="Calibri" panose="020F0502020204030204" pitchFamily="34" charset="0"/>
              </a:rPr>
              <a:t>Bài</a:t>
            </a:r>
            <a:r>
              <a:rPr lang="en-US" sz="3200" b="1" kern="0" dirty="0">
                <a:solidFill>
                  <a:srgbClr val="FF0000"/>
                </a:solidFill>
                <a:effectLst/>
                <a:latin typeface="Times New Roman" panose="02020603050405020304" pitchFamily="18" charset="0"/>
                <a:ea typeface="Calibri" panose="020F0502020204030204" pitchFamily="34" charset="0"/>
              </a:rPr>
              <a:t> </a:t>
            </a:r>
            <a:r>
              <a:rPr lang="en-US" sz="3200" b="1" kern="0" dirty="0" err="1">
                <a:solidFill>
                  <a:srgbClr val="FF0000"/>
                </a:solidFill>
                <a:effectLst/>
                <a:latin typeface="Times New Roman" panose="02020603050405020304" pitchFamily="18" charset="0"/>
                <a:ea typeface="Calibri" panose="020F0502020204030204" pitchFamily="34" charset="0"/>
              </a:rPr>
              <a:t>tập</a:t>
            </a:r>
            <a:r>
              <a:rPr lang="en-US" sz="3200" b="1" kern="0" dirty="0">
                <a:solidFill>
                  <a:srgbClr val="FF0000"/>
                </a:solidFill>
                <a:effectLst/>
                <a:latin typeface="Times New Roman" panose="02020603050405020304" pitchFamily="18" charset="0"/>
                <a:ea typeface="Calibri" panose="020F0502020204030204" pitchFamily="34" charset="0"/>
              </a:rPr>
              <a:t> </a:t>
            </a:r>
            <a:r>
              <a:rPr lang="vi-VN" sz="3200" b="1" kern="0" dirty="0">
                <a:solidFill>
                  <a:srgbClr val="FF0000"/>
                </a:solidFill>
                <a:effectLst/>
                <a:latin typeface="Times New Roman" panose="02020603050405020304" pitchFamily="18" charset="0"/>
                <a:ea typeface="Calibri" panose="020F0502020204030204" pitchFamily="34" charset="0"/>
              </a:rPr>
              <a:t>3 </a:t>
            </a:r>
            <a:endParaRPr lang="en-US" sz="3200" b="1" dirty="0">
              <a:solidFill>
                <a:srgbClr val="FF0000"/>
              </a:solidFill>
            </a:endParaRPr>
          </a:p>
        </p:txBody>
      </p:sp>
    </p:spTree>
    <p:extLst>
      <p:ext uri="{BB962C8B-B14F-4D97-AF65-F5344CB8AC3E}">
        <p14:creationId xmlns:p14="http://schemas.microsoft.com/office/powerpoint/2010/main" val="1422580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4"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2E29415-45E0-6812-A94C-B091F9689A05}"/>
              </a:ext>
            </a:extLst>
          </p:cNvPr>
          <p:cNvSpPr txBox="1"/>
          <p:nvPr/>
        </p:nvSpPr>
        <p:spPr>
          <a:xfrm>
            <a:off x="235175" y="227133"/>
            <a:ext cx="1930509" cy="584775"/>
          </a:xfrm>
          <a:prstGeom prst="rect">
            <a:avLst/>
          </a:prstGeom>
          <a:solidFill>
            <a:schemeClr val="accent4">
              <a:lumMod val="60000"/>
              <a:lumOff val="40000"/>
            </a:schemeClr>
          </a:solidFill>
          <a:scene3d>
            <a:camera prst="orthographicFront"/>
            <a:lightRig rig="threePt" dir="t"/>
          </a:scene3d>
          <a:sp3d>
            <a:bevelT/>
          </a:sp3d>
        </p:spPr>
        <p:txBody>
          <a:bodyPr wrap="square">
            <a:spAutoFit/>
          </a:bodyPr>
          <a:lstStyle/>
          <a:p>
            <a:r>
              <a:rPr lang="en-US" sz="3200" b="1" kern="0" dirty="0" err="1">
                <a:solidFill>
                  <a:srgbClr val="FF0000"/>
                </a:solidFill>
                <a:effectLst/>
                <a:latin typeface="Times New Roman" panose="02020603050405020304" pitchFamily="18" charset="0"/>
                <a:ea typeface="Calibri" panose="020F0502020204030204" pitchFamily="34" charset="0"/>
              </a:rPr>
              <a:t>Bài</a:t>
            </a:r>
            <a:r>
              <a:rPr lang="en-US" sz="3200" b="1" kern="0" dirty="0">
                <a:solidFill>
                  <a:srgbClr val="FF0000"/>
                </a:solidFill>
                <a:effectLst/>
                <a:latin typeface="Times New Roman" panose="02020603050405020304" pitchFamily="18" charset="0"/>
                <a:ea typeface="Calibri" panose="020F0502020204030204" pitchFamily="34" charset="0"/>
              </a:rPr>
              <a:t> </a:t>
            </a:r>
            <a:r>
              <a:rPr lang="en-US" sz="3200" b="1" kern="0" dirty="0" err="1">
                <a:solidFill>
                  <a:srgbClr val="FF0000"/>
                </a:solidFill>
                <a:effectLst/>
                <a:latin typeface="Times New Roman" panose="02020603050405020304" pitchFamily="18" charset="0"/>
                <a:ea typeface="Calibri" panose="020F0502020204030204" pitchFamily="34" charset="0"/>
              </a:rPr>
              <a:t>tập</a:t>
            </a:r>
            <a:r>
              <a:rPr lang="en-US" sz="3200" b="1" kern="0" dirty="0">
                <a:solidFill>
                  <a:srgbClr val="FF0000"/>
                </a:solidFill>
                <a:effectLst/>
                <a:latin typeface="Times New Roman" panose="02020603050405020304" pitchFamily="18" charset="0"/>
                <a:ea typeface="Calibri" panose="020F0502020204030204" pitchFamily="34" charset="0"/>
              </a:rPr>
              <a:t> 4</a:t>
            </a:r>
            <a:endParaRPr lang="en-US" sz="3200" b="1" dirty="0">
              <a:solidFill>
                <a:srgbClr val="FF0000"/>
              </a:solidFill>
            </a:endParaRPr>
          </a:p>
        </p:txBody>
      </p:sp>
      <p:sp>
        <p:nvSpPr>
          <p:cNvPr id="9" name="TextBox 8">
            <a:extLst>
              <a:ext uri="{FF2B5EF4-FFF2-40B4-BE49-F238E27FC236}">
                <a16:creationId xmlns:a16="http://schemas.microsoft.com/office/drawing/2014/main" id="{C5AEC74F-31A3-6932-809D-DD39390F3F15}"/>
              </a:ext>
            </a:extLst>
          </p:cNvPr>
          <p:cNvSpPr txBox="1"/>
          <p:nvPr/>
        </p:nvSpPr>
        <p:spPr>
          <a:xfrm>
            <a:off x="731812" y="1735122"/>
            <a:ext cx="10942737" cy="230832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en-US" sz="3600" dirty="0" err="1">
                <a:latin typeface="#9Slide03 Arima Madurai Black" panose="00000A00000000000000" pitchFamily="2" charset="0"/>
                <a:cs typeface="#9Slide03 Arima Madurai Black" panose="00000A00000000000000" pitchFamily="2" charset="0"/>
              </a:rPr>
              <a:t>Viết</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đoạn</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văn</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khoảng</a:t>
            </a:r>
            <a:r>
              <a:rPr lang="en-US" sz="3600" dirty="0">
                <a:latin typeface="#9Slide03 Arima Madurai Black" panose="00000A00000000000000" pitchFamily="2" charset="0"/>
                <a:cs typeface="#9Slide03 Arima Madurai Black" panose="00000A00000000000000" pitchFamily="2" charset="0"/>
              </a:rPr>
              <a:t> 5 – 7 </a:t>
            </a:r>
            <a:r>
              <a:rPr lang="en-US" sz="3600" dirty="0" err="1">
                <a:latin typeface="#9Slide03 Arima Madurai Black" panose="00000A00000000000000" pitchFamily="2" charset="0"/>
                <a:cs typeface="#9Slide03 Arima Madurai Black" panose="00000A00000000000000" pitchFamily="2" charset="0"/>
              </a:rPr>
              <a:t>câu</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trình</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bày</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cảm</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nhận</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của</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em</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về</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một</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nhân</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vật</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một</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sự</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việc</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hoặc</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một</a:t>
            </a:r>
            <a:r>
              <a:rPr lang="en-US" sz="3600" dirty="0">
                <a:latin typeface="#9Slide03 Arima Madurai Black" panose="00000A00000000000000" pitchFamily="2" charset="0"/>
                <a:cs typeface="#9Slide03 Arima Madurai Black" panose="00000A00000000000000" pitchFamily="2" charset="0"/>
              </a:rPr>
              <a:t> chi </a:t>
            </a:r>
            <a:r>
              <a:rPr lang="en-US" sz="3600" dirty="0" err="1">
                <a:latin typeface="#9Slide03 Arima Madurai Black" panose="00000A00000000000000" pitchFamily="2" charset="0"/>
                <a:cs typeface="#9Slide03 Arima Madurai Black" panose="00000A00000000000000" pitchFamily="2" charset="0"/>
              </a:rPr>
              <a:t>tiết</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mà</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em</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ấn</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tượng</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nhất</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trong</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văn</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bản</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Mắt</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sói</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đoạn</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văn</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có</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sử</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dụng</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ít</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nhất</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một</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trợ</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từ</a:t>
            </a:r>
            <a:r>
              <a:rPr lang="en-US" sz="3600" dirty="0">
                <a:latin typeface="#9Slide03 Arima Madurai Black" panose="00000A00000000000000" pitchFamily="2" charset="0"/>
                <a:cs typeface="#9Slide03 Arima Madurai Black" panose="00000A00000000000000" pitchFamily="2" charset="0"/>
              </a:rPr>
              <a:t>.</a:t>
            </a:r>
          </a:p>
        </p:txBody>
      </p:sp>
    </p:spTree>
    <p:extLst>
      <p:ext uri="{BB962C8B-B14F-4D97-AF65-F5344CB8AC3E}">
        <p14:creationId xmlns:p14="http://schemas.microsoft.com/office/powerpoint/2010/main" val="3494863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507FF0B6-B57B-79BE-B1D6-0A9F2583B5DC}"/>
              </a:ext>
            </a:extLst>
          </p:cNvPr>
          <p:cNvGraphicFramePr>
            <a:graphicFrameLocks noGrp="1"/>
          </p:cNvGraphicFramePr>
          <p:nvPr>
            <p:extLst>
              <p:ext uri="{D42A27DB-BD31-4B8C-83A1-F6EECF244321}">
                <p14:modId xmlns:p14="http://schemas.microsoft.com/office/powerpoint/2010/main" val="164456648"/>
              </p:ext>
            </p:extLst>
          </p:nvPr>
        </p:nvGraphicFramePr>
        <p:xfrm>
          <a:off x="0" y="1229041"/>
          <a:ext cx="12191999" cy="5628959"/>
        </p:xfrm>
        <a:graphic>
          <a:graphicData uri="http://schemas.openxmlformats.org/drawingml/2006/table">
            <a:tbl>
              <a:tblPr firstRow="1" firstCol="1" bandRow="1">
                <a:tableStyleId>{5C22544A-7EE6-4342-B048-85BDC9FD1C3A}</a:tableStyleId>
              </a:tblPr>
              <a:tblGrid>
                <a:gridCol w="8063661">
                  <a:extLst>
                    <a:ext uri="{9D8B030D-6E8A-4147-A177-3AD203B41FA5}">
                      <a16:colId xmlns:a16="http://schemas.microsoft.com/office/drawing/2014/main" val="2721655042"/>
                    </a:ext>
                  </a:extLst>
                </a:gridCol>
                <a:gridCol w="1569129">
                  <a:extLst>
                    <a:ext uri="{9D8B030D-6E8A-4147-A177-3AD203B41FA5}">
                      <a16:colId xmlns:a16="http://schemas.microsoft.com/office/drawing/2014/main" val="286556683"/>
                    </a:ext>
                  </a:extLst>
                </a:gridCol>
                <a:gridCol w="2559209">
                  <a:extLst>
                    <a:ext uri="{9D8B030D-6E8A-4147-A177-3AD203B41FA5}">
                      <a16:colId xmlns:a16="http://schemas.microsoft.com/office/drawing/2014/main" val="3233108033"/>
                    </a:ext>
                  </a:extLst>
                </a:gridCol>
              </a:tblGrid>
              <a:tr h="885645">
                <a:tc>
                  <a:txBody>
                    <a:bodyPr/>
                    <a:lstStyle/>
                    <a:p>
                      <a:pPr>
                        <a:spcBef>
                          <a:spcPts val="600"/>
                        </a:spcBef>
                        <a:spcAft>
                          <a:spcPts val="600"/>
                        </a:spcAft>
                      </a:pPr>
                      <a:r>
                        <a:rPr lang="vi-VN" sz="3200" dirty="0">
                          <a:effectLst/>
                        </a:rPr>
                        <a:t>Tiêu chí</a:t>
                      </a:r>
                      <a:endParaRPr lang="en-US" sz="3200" dirty="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spcBef>
                          <a:spcPts val="600"/>
                        </a:spcBef>
                        <a:spcAft>
                          <a:spcPts val="600"/>
                        </a:spcAft>
                      </a:pPr>
                      <a:r>
                        <a:rPr lang="vi-VN" sz="3200">
                          <a:effectLst/>
                        </a:rPr>
                        <a:t>Đạt</a:t>
                      </a:r>
                      <a:endParaRPr lang="en-US" sz="32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spcBef>
                          <a:spcPts val="600"/>
                        </a:spcBef>
                        <a:spcAft>
                          <a:spcPts val="600"/>
                        </a:spcAft>
                      </a:pPr>
                      <a:r>
                        <a:rPr lang="vi-VN" sz="3200">
                          <a:effectLst/>
                        </a:rPr>
                        <a:t>Chưa đạt</a:t>
                      </a:r>
                      <a:endParaRPr lang="en-US" sz="320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3044074563"/>
                  </a:ext>
                </a:extLst>
              </a:tr>
              <a:tr h="712290">
                <a:tc>
                  <a:txBody>
                    <a:bodyPr/>
                    <a:lstStyle/>
                    <a:p>
                      <a:pPr>
                        <a:spcBef>
                          <a:spcPts val="600"/>
                        </a:spcBef>
                        <a:spcAft>
                          <a:spcPts val="600"/>
                        </a:spcAft>
                      </a:pPr>
                      <a:r>
                        <a:rPr lang="vi-VN" sz="3200">
                          <a:effectLst/>
                        </a:rPr>
                        <a:t>Viết đúng hình thức đoạn văn</a:t>
                      </a:r>
                      <a:endParaRPr lang="en-US" sz="32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spcBef>
                          <a:spcPts val="600"/>
                        </a:spcBef>
                        <a:spcAft>
                          <a:spcPts val="600"/>
                        </a:spcAft>
                      </a:pPr>
                      <a:r>
                        <a:rPr lang="vi-VN" sz="3200">
                          <a:effectLst/>
                        </a:rPr>
                        <a:t> </a:t>
                      </a:r>
                      <a:endParaRPr lang="en-US" sz="32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spcBef>
                          <a:spcPts val="600"/>
                        </a:spcBef>
                        <a:spcAft>
                          <a:spcPts val="600"/>
                        </a:spcAft>
                      </a:pPr>
                      <a:r>
                        <a:rPr lang="vi-VN" sz="3200">
                          <a:effectLst/>
                        </a:rPr>
                        <a:t> </a:t>
                      </a:r>
                      <a:endParaRPr lang="en-US" sz="320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3281419508"/>
                  </a:ext>
                </a:extLst>
              </a:tr>
              <a:tr h="1224450">
                <a:tc>
                  <a:txBody>
                    <a:bodyPr/>
                    <a:lstStyle/>
                    <a:p>
                      <a:pPr>
                        <a:spcBef>
                          <a:spcPts val="600"/>
                        </a:spcBef>
                        <a:spcAft>
                          <a:spcPts val="600"/>
                        </a:spcAft>
                      </a:pPr>
                      <a:r>
                        <a:rPr lang="vi-VN" sz="3200">
                          <a:effectLst/>
                        </a:rPr>
                        <a:t>Đủ dung lượng khoảng 5 – 7 câu</a:t>
                      </a:r>
                      <a:endParaRPr lang="en-US" sz="32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spcBef>
                          <a:spcPts val="600"/>
                        </a:spcBef>
                        <a:spcAft>
                          <a:spcPts val="600"/>
                        </a:spcAft>
                      </a:pPr>
                      <a:r>
                        <a:rPr lang="vi-VN" sz="3200">
                          <a:effectLst/>
                        </a:rPr>
                        <a:t> </a:t>
                      </a:r>
                      <a:endParaRPr lang="en-US" sz="32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spcBef>
                          <a:spcPts val="600"/>
                        </a:spcBef>
                        <a:spcAft>
                          <a:spcPts val="600"/>
                        </a:spcAft>
                      </a:pPr>
                      <a:r>
                        <a:rPr lang="vi-VN" sz="3200">
                          <a:effectLst/>
                        </a:rPr>
                        <a:t> </a:t>
                      </a:r>
                      <a:endParaRPr lang="en-US" sz="320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873844733"/>
                  </a:ext>
                </a:extLst>
              </a:tr>
              <a:tr h="1582124">
                <a:tc>
                  <a:txBody>
                    <a:bodyPr/>
                    <a:lstStyle/>
                    <a:p>
                      <a:pPr>
                        <a:spcBef>
                          <a:spcPts val="600"/>
                        </a:spcBef>
                        <a:spcAft>
                          <a:spcPts val="600"/>
                        </a:spcAft>
                      </a:pPr>
                      <a:r>
                        <a:rPr lang="vi-VN" sz="3200" dirty="0">
                          <a:effectLst/>
                        </a:rPr>
                        <a:t>Có trình bày cảm nhận về một nhân vật, sự kiện hoặc chi tiết ấn tượng trong văn bản “Mắt sói”</a:t>
                      </a:r>
                      <a:endParaRPr lang="en-US" sz="3200" dirty="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spcBef>
                          <a:spcPts val="600"/>
                        </a:spcBef>
                        <a:spcAft>
                          <a:spcPts val="600"/>
                        </a:spcAft>
                      </a:pPr>
                      <a:r>
                        <a:rPr lang="vi-VN" sz="3200">
                          <a:effectLst/>
                        </a:rPr>
                        <a:t> </a:t>
                      </a:r>
                      <a:endParaRPr lang="en-US" sz="32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spcBef>
                          <a:spcPts val="600"/>
                        </a:spcBef>
                        <a:spcAft>
                          <a:spcPts val="600"/>
                        </a:spcAft>
                      </a:pPr>
                      <a:r>
                        <a:rPr lang="vi-VN" sz="3200">
                          <a:effectLst/>
                        </a:rPr>
                        <a:t> </a:t>
                      </a:r>
                      <a:endParaRPr lang="en-US" sz="320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3493354545"/>
                  </a:ext>
                </a:extLst>
              </a:tr>
              <a:tr h="1224450">
                <a:tc>
                  <a:txBody>
                    <a:bodyPr/>
                    <a:lstStyle/>
                    <a:p>
                      <a:pPr>
                        <a:spcBef>
                          <a:spcPts val="600"/>
                        </a:spcBef>
                        <a:spcAft>
                          <a:spcPts val="600"/>
                        </a:spcAft>
                      </a:pPr>
                      <a:r>
                        <a:rPr lang="vi-VN" sz="3200">
                          <a:effectLst/>
                        </a:rPr>
                        <a:t>Có ít nhất một trợ từ</a:t>
                      </a:r>
                      <a:endParaRPr lang="en-US" sz="32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spcBef>
                          <a:spcPts val="600"/>
                        </a:spcBef>
                        <a:spcAft>
                          <a:spcPts val="600"/>
                        </a:spcAft>
                      </a:pPr>
                      <a:r>
                        <a:rPr lang="vi-VN" sz="3200">
                          <a:effectLst/>
                        </a:rPr>
                        <a:t> </a:t>
                      </a:r>
                      <a:endParaRPr lang="en-US" sz="32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spcBef>
                          <a:spcPts val="600"/>
                        </a:spcBef>
                        <a:spcAft>
                          <a:spcPts val="600"/>
                        </a:spcAft>
                      </a:pPr>
                      <a:r>
                        <a:rPr lang="vi-VN" sz="3200" dirty="0">
                          <a:effectLst/>
                        </a:rPr>
                        <a:t> </a:t>
                      </a:r>
                      <a:endParaRPr lang="en-US" sz="3200" dirty="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301022115"/>
                  </a:ext>
                </a:extLst>
              </a:tr>
            </a:tbl>
          </a:graphicData>
        </a:graphic>
      </p:graphicFrame>
      <p:sp>
        <p:nvSpPr>
          <p:cNvPr id="4" name="TextBox 3">
            <a:extLst>
              <a:ext uri="{FF2B5EF4-FFF2-40B4-BE49-F238E27FC236}">
                <a16:creationId xmlns:a16="http://schemas.microsoft.com/office/drawing/2014/main" id="{4767FCEC-B95A-07F6-25DB-A094DB1BB503}"/>
              </a:ext>
            </a:extLst>
          </p:cNvPr>
          <p:cNvSpPr txBox="1"/>
          <p:nvPr/>
        </p:nvSpPr>
        <p:spPr>
          <a:xfrm>
            <a:off x="2905018" y="169792"/>
            <a:ext cx="6968448" cy="584775"/>
          </a:xfrm>
          <a:prstGeom prst="rect">
            <a:avLst/>
          </a:prstGeom>
          <a:solidFill>
            <a:schemeClr val="accent4">
              <a:lumMod val="40000"/>
              <a:lumOff val="60000"/>
            </a:schemeClr>
          </a:solidFill>
          <a:scene3d>
            <a:camera prst="orthographicFront"/>
            <a:lightRig rig="threePt" dir="t"/>
          </a:scene3d>
          <a:sp3d>
            <a:bevelT w="165100" prst="coolSlant"/>
          </a:sp3d>
        </p:spPr>
        <p:txBody>
          <a:bodyPr wrap="square">
            <a:spAutoFit/>
          </a:bodyPr>
          <a:lstStyle/>
          <a:p>
            <a:r>
              <a:rPr lang="vi-VN" sz="3200" kern="0" dirty="0">
                <a:solidFill>
                  <a:srgbClr val="000000"/>
                </a:solidFill>
                <a:effectLst/>
                <a:latin typeface="Times New Roman" panose="02020603050405020304" pitchFamily="18" charset="0"/>
                <a:ea typeface="Calibri" panose="020F0502020204030204" pitchFamily="34" charset="0"/>
              </a:rPr>
              <a:t>BẢNG KIỂM ĐÁNH GIÁ </a:t>
            </a:r>
            <a:r>
              <a:rPr lang="en-US" sz="3200" kern="0" dirty="0">
                <a:solidFill>
                  <a:srgbClr val="000000"/>
                </a:solidFill>
                <a:latin typeface="Times New Roman" panose="02020603050405020304" pitchFamily="18" charset="0"/>
                <a:ea typeface="Calibri" panose="020F0502020204030204" pitchFamily="34" charset="0"/>
              </a:rPr>
              <a:t>ĐOẠN VĂN</a:t>
            </a:r>
            <a:endParaRPr lang="en-US" sz="3200" dirty="0"/>
          </a:p>
        </p:txBody>
      </p:sp>
    </p:spTree>
    <p:extLst>
      <p:ext uri="{BB962C8B-B14F-4D97-AF65-F5344CB8AC3E}">
        <p14:creationId xmlns:p14="http://schemas.microsoft.com/office/powerpoint/2010/main" val="26403964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ruyện tranh">
            <a:hlinkClick r:id="" action="ppaction://media"/>
            <a:extLst>
              <a:ext uri="{FF2B5EF4-FFF2-40B4-BE49-F238E27FC236}">
                <a16:creationId xmlns:a16="http://schemas.microsoft.com/office/drawing/2014/main" id="{ACD721FF-1526-EF12-7F8B-DB4CF48C9B8B}"/>
              </a:ext>
            </a:extLst>
          </p:cNvPr>
          <p:cNvPicPr>
            <a:picLocks noChangeAspect="1"/>
          </p:cNvPicPr>
          <p:nvPr>
            <a:videoFile r:link="rId1"/>
            <p:extLst>
              <p:ext uri="{DAA4B4D4-6D71-4841-9C94-3DE7FCFB9230}">
                <p14:media xmlns:p14="http://schemas.microsoft.com/office/powerpoint/2010/main" r:embed="rId2">
                  <p14:trim end="9582"/>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03009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5306">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657" y="0"/>
            <a:ext cx="12224657"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24000"/>
            </a:blip>
            <a:stretch>
              <a:fillRect t="-3759" b="-3759"/>
            </a:stretch>
          </a:blipFill>
        </p:spPr>
      </p:sp>
      <p:sp>
        <p:nvSpPr>
          <p:cNvPr id="4" name="TextBox 3">
            <a:extLst>
              <a:ext uri="{FF2B5EF4-FFF2-40B4-BE49-F238E27FC236}">
                <a16:creationId xmlns:a16="http://schemas.microsoft.com/office/drawing/2014/main" id="{847E0948-B73C-2E10-7E39-FD99CB9CF5BE}"/>
              </a:ext>
            </a:extLst>
          </p:cNvPr>
          <p:cNvSpPr txBox="1"/>
          <p:nvPr/>
        </p:nvSpPr>
        <p:spPr>
          <a:xfrm>
            <a:off x="359229" y="221196"/>
            <a:ext cx="10972800" cy="1077218"/>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spcBef>
                <a:spcPts val="600"/>
              </a:spcBef>
              <a:spcAft>
                <a:spcPts val="600"/>
              </a:spcAft>
            </a:pPr>
            <a:r>
              <a:rPr lang="vi-VN" sz="3200" dirty="0">
                <a:solidFill>
                  <a:srgbClr val="000000"/>
                </a:solidFill>
                <a:effectLst/>
                <a:latin typeface="Times New Roman" panose="02020603050405020304" pitchFamily="18" charset="0"/>
                <a:ea typeface="Calibri" panose="020F0502020204030204" pitchFamily="34" charset="0"/>
              </a:rPr>
              <a:t>1</a:t>
            </a:r>
            <a:r>
              <a:rPr lang="vi-VN" sz="3200" b="1" i="1" dirty="0">
                <a:solidFill>
                  <a:srgbClr val="000000"/>
                </a:solidFill>
                <a:effectLst/>
                <a:latin typeface="Times New Roman" panose="02020603050405020304" pitchFamily="18" charset="0"/>
                <a:ea typeface="Calibri" panose="020F0502020204030204" pitchFamily="34" charset="0"/>
              </a:rPr>
              <a:t>. Em hãy cho biết sự khác biệt về ý nghĩa giữa từng cặp câu trong 2 ví dụ sau và cho biết do đâu mà có sự khác biệt đó.</a:t>
            </a:r>
            <a:endParaRPr lang="en-US" sz="3200" b="1" i="1" dirty="0">
              <a:solidFill>
                <a:srgbClr val="000000"/>
              </a:solidFill>
              <a:effectLst/>
              <a:latin typeface="Times New Roman" panose="02020603050405020304" pitchFamily="18" charset="0"/>
              <a:ea typeface="Calibri" panose="020F0502020204030204" pitchFamily="34" charset="0"/>
            </a:endParaRPr>
          </a:p>
        </p:txBody>
      </p:sp>
      <p:sp>
        <p:nvSpPr>
          <p:cNvPr id="6" name="TextBox 5">
            <a:extLst>
              <a:ext uri="{FF2B5EF4-FFF2-40B4-BE49-F238E27FC236}">
                <a16:creationId xmlns:a16="http://schemas.microsoft.com/office/drawing/2014/main" id="{064EC54D-E8C0-FB4A-800C-C39E8B03E5C1}"/>
              </a:ext>
            </a:extLst>
          </p:cNvPr>
          <p:cNvSpPr txBox="1"/>
          <p:nvPr/>
        </p:nvSpPr>
        <p:spPr>
          <a:xfrm>
            <a:off x="359229" y="1436914"/>
            <a:ext cx="11462657" cy="1877437"/>
          </a:xfrm>
          <a:prstGeom prst="rect">
            <a:avLst/>
          </a:prstGeom>
          <a:noFill/>
        </p:spPr>
        <p:txBody>
          <a:bodyPr wrap="square">
            <a:spAutoFit/>
          </a:bodyPr>
          <a:lstStyle/>
          <a:p>
            <a:pPr algn="just">
              <a:spcBef>
                <a:spcPts val="600"/>
              </a:spcBef>
              <a:spcAft>
                <a:spcPts val="600"/>
              </a:spcAft>
            </a:pPr>
            <a:r>
              <a:rPr lang="vi-VN" sz="3200" dirty="0">
                <a:solidFill>
                  <a:srgbClr val="000000"/>
                </a:solidFill>
                <a:effectLst/>
                <a:latin typeface="Times New Roman" panose="02020603050405020304" pitchFamily="18" charset="0"/>
                <a:ea typeface="Calibri" panose="020F0502020204030204" pitchFamily="34" charset="0"/>
              </a:rPr>
              <a:t>a. </a:t>
            </a:r>
            <a:endParaRPr lang="en-US" sz="3200" dirty="0">
              <a:solidFill>
                <a:srgbClr val="000000"/>
              </a:solidFill>
              <a:effectLst/>
              <a:latin typeface="Times New Roman" panose="02020603050405020304" pitchFamily="18" charset="0"/>
              <a:ea typeface="Calibri" panose="020F0502020204030204" pitchFamily="34" charset="0"/>
            </a:endParaRPr>
          </a:p>
          <a:p>
            <a:pPr algn="just">
              <a:spcBef>
                <a:spcPts val="600"/>
              </a:spcBef>
              <a:spcAft>
                <a:spcPts val="600"/>
              </a:spcAft>
            </a:pPr>
            <a:r>
              <a:rPr lang="vi-VN" sz="3200" dirty="0">
                <a:solidFill>
                  <a:srgbClr val="000000"/>
                </a:solidFill>
                <a:effectLst/>
                <a:latin typeface="Times New Roman" panose="02020603050405020304" pitchFamily="18" charset="0"/>
                <a:ea typeface="Calibri" panose="020F0502020204030204" pitchFamily="34" charset="0"/>
              </a:rPr>
              <a:t>- Tới đầu ngón chân của mình, Sói Lam cũng không nhìn thấy. </a:t>
            </a:r>
            <a:endParaRPr lang="en-US" sz="3200" dirty="0">
              <a:solidFill>
                <a:srgbClr val="000000"/>
              </a:solidFill>
              <a:effectLst/>
              <a:latin typeface="Times New Roman" panose="02020603050405020304" pitchFamily="18" charset="0"/>
              <a:ea typeface="Calibri" panose="020F0502020204030204" pitchFamily="34" charset="0"/>
            </a:endParaRPr>
          </a:p>
          <a:p>
            <a:pPr algn="just">
              <a:spcBef>
                <a:spcPts val="600"/>
              </a:spcBef>
              <a:spcAft>
                <a:spcPts val="600"/>
              </a:spcAft>
            </a:pPr>
            <a:r>
              <a:rPr lang="vi-VN" sz="3200" dirty="0">
                <a:solidFill>
                  <a:srgbClr val="000000"/>
                </a:solidFill>
                <a:effectLst/>
                <a:latin typeface="Times New Roman" panose="02020603050405020304" pitchFamily="18" charset="0"/>
                <a:ea typeface="Calibri" panose="020F0502020204030204" pitchFamily="34" charset="0"/>
              </a:rPr>
              <a:t>- Ngay tới đầu ngón chân của mình, Sói Lam cũng không nhìn thấy.</a:t>
            </a:r>
            <a:endParaRPr lang="en-US" sz="3200" dirty="0">
              <a:solidFill>
                <a:srgbClr val="000000"/>
              </a:solidFill>
              <a:effectLst/>
              <a:latin typeface="Times New Roman" panose="02020603050405020304" pitchFamily="18" charset="0"/>
              <a:ea typeface="Calibri" panose="020F0502020204030204" pitchFamily="34" charset="0"/>
            </a:endParaRPr>
          </a:p>
        </p:txBody>
      </p:sp>
      <p:sp>
        <p:nvSpPr>
          <p:cNvPr id="8" name="TextBox 7">
            <a:extLst>
              <a:ext uri="{FF2B5EF4-FFF2-40B4-BE49-F238E27FC236}">
                <a16:creationId xmlns:a16="http://schemas.microsoft.com/office/drawing/2014/main" id="{FB0C5866-BB7D-41B5-699B-DF917B22E5DD}"/>
              </a:ext>
            </a:extLst>
          </p:cNvPr>
          <p:cNvSpPr txBox="1"/>
          <p:nvPr/>
        </p:nvSpPr>
        <p:spPr>
          <a:xfrm>
            <a:off x="477610" y="3674046"/>
            <a:ext cx="11462656" cy="1877437"/>
          </a:xfrm>
          <a:prstGeom prst="rect">
            <a:avLst/>
          </a:prstGeom>
          <a:noFill/>
        </p:spPr>
        <p:txBody>
          <a:bodyPr wrap="square">
            <a:spAutoFit/>
          </a:bodyPr>
          <a:lstStyle/>
          <a:p>
            <a:pPr algn="just">
              <a:spcBef>
                <a:spcPts val="600"/>
              </a:spcBef>
              <a:spcAft>
                <a:spcPts val="600"/>
              </a:spcAft>
            </a:pPr>
            <a:r>
              <a:rPr lang="vi-VN" sz="3200" dirty="0">
                <a:solidFill>
                  <a:srgbClr val="000000"/>
                </a:solidFill>
                <a:effectLst/>
                <a:latin typeface="Times New Roman" panose="02020603050405020304" pitchFamily="18" charset="0"/>
                <a:ea typeface="Calibri" panose="020F0502020204030204" pitchFamily="34" charset="0"/>
              </a:rPr>
              <a:t>b. </a:t>
            </a:r>
            <a:endParaRPr lang="en-US" sz="3200" dirty="0">
              <a:solidFill>
                <a:srgbClr val="000000"/>
              </a:solidFill>
              <a:effectLst/>
              <a:latin typeface="Times New Roman" panose="02020603050405020304" pitchFamily="18" charset="0"/>
              <a:ea typeface="Calibri" panose="020F0502020204030204" pitchFamily="34" charset="0"/>
            </a:endParaRPr>
          </a:p>
          <a:p>
            <a:pPr algn="just">
              <a:spcBef>
                <a:spcPts val="600"/>
              </a:spcBef>
              <a:spcAft>
                <a:spcPts val="600"/>
              </a:spcAft>
            </a:pPr>
            <a:r>
              <a:rPr lang="vi-VN" sz="3200" dirty="0">
                <a:solidFill>
                  <a:srgbClr val="000000"/>
                </a:solidFill>
                <a:effectLst/>
                <a:latin typeface="Times New Roman" panose="02020603050405020304" pitchFamily="18" charset="0"/>
                <a:ea typeface="Calibri" panose="020F0502020204030204" pitchFamily="34" charset="0"/>
              </a:rPr>
              <a:t>- Nó mua tám quyển truyện.</a:t>
            </a:r>
            <a:endParaRPr lang="en-US" sz="3200" dirty="0">
              <a:solidFill>
                <a:srgbClr val="000000"/>
              </a:solidFill>
              <a:effectLst/>
              <a:latin typeface="Times New Roman" panose="02020603050405020304" pitchFamily="18" charset="0"/>
              <a:ea typeface="Calibri" panose="020F0502020204030204" pitchFamily="34" charset="0"/>
            </a:endParaRPr>
          </a:p>
          <a:p>
            <a:pPr algn="just">
              <a:spcBef>
                <a:spcPts val="600"/>
              </a:spcBef>
              <a:spcAft>
                <a:spcPts val="600"/>
              </a:spcAft>
            </a:pPr>
            <a:r>
              <a:rPr lang="vi-VN" sz="3200" dirty="0">
                <a:solidFill>
                  <a:srgbClr val="000000"/>
                </a:solidFill>
                <a:effectLst/>
                <a:latin typeface="Times New Roman" panose="02020603050405020304" pitchFamily="18" charset="0"/>
                <a:ea typeface="Calibri" panose="020F0502020204030204" pitchFamily="34" charset="0"/>
              </a:rPr>
              <a:t>- Nó mua những tám quyển truyện.</a:t>
            </a:r>
            <a:endParaRPr lang="en-US" sz="3200" dirty="0">
              <a:solidFill>
                <a:srgbClr val="000000"/>
              </a:solidFill>
              <a:effectLst/>
              <a:latin typeface="Times New Roman" panose="02020603050405020304" pitchFamily="18" charset="0"/>
              <a:ea typeface="Calibri" panose="020F050202020403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md cmd="playFrom(0.0)">
              <p:cBhvr>
                <p:cTn id="18"/>
                <p:tgtEl>
                  <p:sldTgt/>
                </p:tgtEl>
              </p:cBhvr>
            </p:cmd>
          </p:childTnLst>
        </p:cTn>
      </p:par>
    </p:tnLst>
    <p:bldLst>
      <p:bldP spid="4" grpId="0" animBg="1"/>
      <p:bldP spid="6"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74E4355-6A0C-E579-6381-4D2213750C57}"/>
              </a:ext>
            </a:extLst>
          </p:cNvPr>
          <p:cNvSpPr txBox="1"/>
          <p:nvPr/>
        </p:nvSpPr>
        <p:spPr>
          <a:xfrm>
            <a:off x="600073" y="544621"/>
            <a:ext cx="10650311" cy="584775"/>
          </a:xfrm>
          <a:prstGeom prst="rect">
            <a:avLst/>
          </a:prstGeom>
          <a:noFill/>
        </p:spPr>
        <p:txBody>
          <a:bodyPr wrap="square">
            <a:spAutoFit/>
          </a:bodyPr>
          <a:lstStyle/>
          <a:p>
            <a:pPr algn="just">
              <a:spcBef>
                <a:spcPts val="600"/>
              </a:spcBef>
              <a:spcAft>
                <a:spcPts val="600"/>
              </a:spcAft>
            </a:pPr>
            <a:r>
              <a:rPr lang="vi-VN" sz="3200" b="1" i="1" dirty="0">
                <a:solidFill>
                  <a:srgbClr val="000000"/>
                </a:solidFill>
                <a:effectLst/>
                <a:latin typeface="Times New Roman" panose="02020603050405020304" pitchFamily="18" charset="0"/>
                <a:ea typeface="Calibri" panose="020F0502020204030204" pitchFamily="34" charset="0"/>
              </a:rPr>
              <a:t>1. * Sự khác biệt về ý nghĩa giữa từng cặp câu trong 2 ví dụ:</a:t>
            </a:r>
            <a:endParaRPr lang="en-US" sz="3200" b="1" i="1" dirty="0">
              <a:solidFill>
                <a:srgbClr val="000000"/>
              </a:solidFill>
              <a:effectLst/>
              <a:latin typeface="Times New Roman" panose="02020603050405020304" pitchFamily="18" charset="0"/>
              <a:ea typeface="Calibri" panose="020F0502020204030204" pitchFamily="34" charset="0"/>
            </a:endParaRPr>
          </a:p>
        </p:txBody>
      </p:sp>
      <p:sp>
        <p:nvSpPr>
          <p:cNvPr id="24" name="TextBox 23">
            <a:extLst>
              <a:ext uri="{FF2B5EF4-FFF2-40B4-BE49-F238E27FC236}">
                <a16:creationId xmlns:a16="http://schemas.microsoft.com/office/drawing/2014/main" id="{0CC0B522-2A3A-51B5-1024-7C6E1790CA98}"/>
              </a:ext>
            </a:extLst>
          </p:cNvPr>
          <p:cNvSpPr txBox="1"/>
          <p:nvPr/>
        </p:nvSpPr>
        <p:spPr>
          <a:xfrm>
            <a:off x="901203" y="1505863"/>
            <a:ext cx="9360353" cy="1723549"/>
          </a:xfrm>
          <a:prstGeom prst="rect">
            <a:avLst/>
          </a:prstGeom>
          <a:noFill/>
        </p:spPr>
        <p:txBody>
          <a:bodyPr wrap="square">
            <a:spAutoFit/>
          </a:bodyPr>
          <a:lstStyle/>
          <a:p>
            <a:pPr>
              <a:spcBef>
                <a:spcPts val="600"/>
              </a:spcBef>
              <a:spcAft>
                <a:spcPts val="600"/>
              </a:spcAft>
            </a:pPr>
            <a:r>
              <a:rPr lang="vi-VN" sz="3200" dirty="0">
                <a:solidFill>
                  <a:srgbClr val="000000"/>
                </a:solidFill>
                <a:effectLst/>
                <a:latin typeface="Times New Roman" panose="02020603050405020304" pitchFamily="18" charset="0"/>
                <a:ea typeface="Calibri" panose="020F0502020204030204" pitchFamily="34" charset="0"/>
              </a:rPr>
              <a:t>a. </a:t>
            </a:r>
            <a:endParaRPr lang="en-US" sz="3200" dirty="0">
              <a:solidFill>
                <a:srgbClr val="000000"/>
              </a:solidFill>
              <a:effectLst/>
              <a:latin typeface="Times New Roman" panose="02020603050405020304" pitchFamily="18" charset="0"/>
              <a:ea typeface="Calibri" panose="020F0502020204030204" pitchFamily="34" charset="0"/>
            </a:endParaRPr>
          </a:p>
          <a:p>
            <a:pPr algn="just">
              <a:spcBef>
                <a:spcPts val="600"/>
              </a:spcBef>
              <a:spcAft>
                <a:spcPts val="600"/>
              </a:spcAft>
            </a:pPr>
            <a:r>
              <a:rPr lang="vi-VN" sz="3200" dirty="0">
                <a:solidFill>
                  <a:srgbClr val="000000"/>
                </a:solidFill>
                <a:effectLst/>
                <a:latin typeface="Times New Roman" panose="02020603050405020304" pitchFamily="18" charset="0"/>
                <a:ea typeface="Calibri" panose="020F0502020204030204" pitchFamily="34" charset="0"/>
              </a:rPr>
              <a:t>- Nêu lên sự việc khách quan: Sói Lam không nhìn thấy đầu ngón chân mình</a:t>
            </a:r>
            <a:endParaRPr lang="en-US" sz="3200" dirty="0">
              <a:solidFill>
                <a:srgbClr val="000000"/>
              </a:solidFill>
              <a:effectLst/>
              <a:latin typeface="Times New Roman" panose="02020603050405020304" pitchFamily="18" charset="0"/>
              <a:ea typeface="Calibri" panose="020F0502020204030204" pitchFamily="34" charset="0"/>
            </a:endParaRPr>
          </a:p>
        </p:txBody>
      </p:sp>
      <p:sp>
        <p:nvSpPr>
          <p:cNvPr id="26" name="TextBox 25">
            <a:extLst>
              <a:ext uri="{FF2B5EF4-FFF2-40B4-BE49-F238E27FC236}">
                <a16:creationId xmlns:a16="http://schemas.microsoft.com/office/drawing/2014/main" id="{26E62010-FDC2-427B-501F-7C848C7EC0FA}"/>
              </a:ext>
            </a:extLst>
          </p:cNvPr>
          <p:cNvSpPr txBox="1"/>
          <p:nvPr/>
        </p:nvSpPr>
        <p:spPr>
          <a:xfrm>
            <a:off x="901203" y="3705532"/>
            <a:ext cx="10127798" cy="2062103"/>
          </a:xfrm>
          <a:prstGeom prst="rect">
            <a:avLst/>
          </a:prstGeom>
          <a:noFill/>
        </p:spPr>
        <p:txBody>
          <a:bodyPr wrap="square">
            <a:spAutoFit/>
          </a:bodyPr>
          <a:lstStyle/>
          <a:p>
            <a:pPr algn="just">
              <a:spcBef>
                <a:spcPts val="600"/>
              </a:spcBef>
              <a:spcAft>
                <a:spcPts val="600"/>
              </a:spcAft>
            </a:pPr>
            <a:r>
              <a:rPr lang="vi-VN" sz="3200" dirty="0">
                <a:solidFill>
                  <a:srgbClr val="000000"/>
                </a:solidFill>
                <a:effectLst/>
                <a:latin typeface="Times New Roman" panose="02020603050405020304" pitchFamily="18" charset="0"/>
                <a:ea typeface="Calibri" panose="020F0502020204030204" pitchFamily="34" charset="0"/>
              </a:rPr>
              <a:t>- Có thêm ý nghĩa nhấn mạnh: sự vật (“đầu ngón chân”) ở rất gần mà Sói Lam cũng không nhìn thấy được khi nó cảm nhận sự tối tăm như một đường hầm bị sập dưới lòng đất trong con mắt của cậu bé Phi Châu.</a:t>
            </a:r>
            <a:endParaRPr lang="en-US" sz="3200" dirty="0">
              <a:solidFill>
                <a:srgbClr val="00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0950559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4" grpId="0"/>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0CC0B522-2A3A-51B5-1024-7C6E1790CA98}"/>
              </a:ext>
            </a:extLst>
          </p:cNvPr>
          <p:cNvSpPr txBox="1"/>
          <p:nvPr/>
        </p:nvSpPr>
        <p:spPr>
          <a:xfrm>
            <a:off x="773612" y="1037903"/>
            <a:ext cx="10127798" cy="1723549"/>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spcBef>
                <a:spcPts val="600"/>
              </a:spcBef>
              <a:spcAft>
                <a:spcPts val="600"/>
              </a:spcAft>
            </a:pPr>
            <a:r>
              <a:rPr lang="en-US" sz="3200" dirty="0">
                <a:solidFill>
                  <a:srgbClr val="000000"/>
                </a:solidFill>
                <a:effectLst/>
                <a:latin typeface="Times New Roman" panose="02020603050405020304" pitchFamily="18" charset="0"/>
                <a:ea typeface="Calibri" panose="020F0502020204030204" pitchFamily="34" charset="0"/>
              </a:rPr>
              <a:t>b</a:t>
            </a:r>
            <a:r>
              <a:rPr lang="vi-VN" sz="3200" dirty="0">
                <a:solidFill>
                  <a:srgbClr val="000000"/>
                </a:solidFill>
                <a:effectLst/>
                <a:latin typeface="Times New Roman" panose="02020603050405020304" pitchFamily="18" charset="0"/>
                <a:ea typeface="Calibri" panose="020F0502020204030204" pitchFamily="34" charset="0"/>
              </a:rPr>
              <a:t>.</a:t>
            </a:r>
          </a:p>
          <a:p>
            <a:pPr>
              <a:spcBef>
                <a:spcPts val="600"/>
              </a:spcBef>
              <a:spcAft>
                <a:spcPts val="600"/>
              </a:spcAft>
            </a:pPr>
            <a:r>
              <a:rPr lang="vi-VN" sz="3200" dirty="0">
                <a:solidFill>
                  <a:srgbClr val="000000"/>
                </a:solidFill>
                <a:effectLst/>
                <a:latin typeface="Times New Roman" panose="02020603050405020304" pitchFamily="18" charset="0"/>
                <a:ea typeface="Calibri" panose="020F0502020204030204" pitchFamily="34" charset="0"/>
              </a:rPr>
              <a:t>- Nêu lên sự việc khách quan: Nó mua (số lượng) 8 quyển truyện.</a:t>
            </a:r>
          </a:p>
        </p:txBody>
      </p:sp>
      <p:sp>
        <p:nvSpPr>
          <p:cNvPr id="26" name="TextBox 25">
            <a:extLst>
              <a:ext uri="{FF2B5EF4-FFF2-40B4-BE49-F238E27FC236}">
                <a16:creationId xmlns:a16="http://schemas.microsoft.com/office/drawing/2014/main" id="{26E62010-FDC2-427B-501F-7C848C7EC0FA}"/>
              </a:ext>
            </a:extLst>
          </p:cNvPr>
          <p:cNvSpPr txBox="1"/>
          <p:nvPr/>
        </p:nvSpPr>
        <p:spPr>
          <a:xfrm>
            <a:off x="773612" y="3375923"/>
            <a:ext cx="10127798" cy="1077218"/>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spcBef>
                <a:spcPts val="600"/>
              </a:spcBef>
              <a:spcAft>
                <a:spcPts val="600"/>
              </a:spcAft>
            </a:pPr>
            <a:r>
              <a:rPr lang="vi-VN" sz="3200" dirty="0">
                <a:solidFill>
                  <a:srgbClr val="000000"/>
                </a:solidFill>
                <a:effectLst/>
                <a:latin typeface="Times New Roman" panose="02020603050405020304" pitchFamily="18" charset="0"/>
                <a:ea typeface="Calibri" panose="020F0502020204030204" pitchFamily="34" charset="0"/>
              </a:rPr>
              <a:t>- Còn có ý nghĩa nhấn mạnh, đánh giá việc nó mua 8 quyển truyện là nhiều, vượt quá mức bình thường. </a:t>
            </a:r>
            <a:endParaRPr lang="en-US" sz="3200" dirty="0">
              <a:solidFill>
                <a:srgbClr val="00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0465805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224657"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alphaModFix amt="24000"/>
            </a:blip>
            <a:stretch>
              <a:fillRect t="-3759" b="-3759"/>
            </a:stretch>
          </a:blipFill>
        </p:spPr>
      </p:sp>
      <p:sp>
        <p:nvSpPr>
          <p:cNvPr id="4" name="TextBox 3">
            <a:extLst>
              <a:ext uri="{FF2B5EF4-FFF2-40B4-BE49-F238E27FC236}">
                <a16:creationId xmlns:a16="http://schemas.microsoft.com/office/drawing/2014/main" id="{847E0948-B73C-2E10-7E39-FD99CB9CF5BE}"/>
              </a:ext>
            </a:extLst>
          </p:cNvPr>
          <p:cNvSpPr txBox="1"/>
          <p:nvPr/>
        </p:nvSpPr>
        <p:spPr>
          <a:xfrm>
            <a:off x="439037" y="229298"/>
            <a:ext cx="10972800" cy="1077218"/>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spcBef>
                <a:spcPts val="600"/>
              </a:spcBef>
              <a:spcAft>
                <a:spcPts val="600"/>
              </a:spcAft>
            </a:pPr>
            <a:r>
              <a:rPr lang="vi-VN" sz="3200" dirty="0">
                <a:solidFill>
                  <a:srgbClr val="000000"/>
                </a:solidFill>
                <a:effectLst/>
                <a:latin typeface="Times New Roman" panose="02020603050405020304" pitchFamily="18" charset="0"/>
                <a:ea typeface="Calibri" panose="020F0502020204030204" pitchFamily="34" charset="0"/>
              </a:rPr>
              <a:t>* Sở dĩ có sự khác biệt về ý nghĩa giữa từng cặp câu trong 2 VD trên là do có thêm từ </a:t>
            </a:r>
            <a:r>
              <a:rPr lang="vi-VN" sz="3200" b="1" dirty="0">
                <a:solidFill>
                  <a:srgbClr val="000000"/>
                </a:solidFill>
                <a:effectLst/>
                <a:latin typeface="Times New Roman" panose="02020603050405020304" pitchFamily="18" charset="0"/>
                <a:ea typeface="Calibri" panose="020F0502020204030204" pitchFamily="34" charset="0"/>
              </a:rPr>
              <a:t>“ngay” </a:t>
            </a:r>
            <a:r>
              <a:rPr lang="vi-VN" sz="3200" dirty="0">
                <a:solidFill>
                  <a:srgbClr val="000000"/>
                </a:solidFill>
                <a:effectLst/>
                <a:latin typeface="Times New Roman" panose="02020603050405020304" pitchFamily="18" charset="0"/>
                <a:ea typeface="Calibri" panose="020F0502020204030204" pitchFamily="34" charset="0"/>
              </a:rPr>
              <a:t>(a), </a:t>
            </a:r>
            <a:r>
              <a:rPr lang="vi-VN" sz="3200" b="1" dirty="0">
                <a:solidFill>
                  <a:srgbClr val="000000"/>
                </a:solidFill>
                <a:effectLst/>
                <a:latin typeface="Times New Roman" panose="02020603050405020304" pitchFamily="18" charset="0"/>
                <a:ea typeface="Calibri" panose="020F0502020204030204" pitchFamily="34" charset="0"/>
              </a:rPr>
              <a:t>“những” </a:t>
            </a:r>
            <a:r>
              <a:rPr lang="vi-VN" sz="3200" dirty="0">
                <a:solidFill>
                  <a:srgbClr val="000000"/>
                </a:solidFill>
                <a:effectLst/>
                <a:latin typeface="Times New Roman" panose="02020603050405020304" pitchFamily="18" charset="0"/>
                <a:ea typeface="Calibri" panose="020F0502020204030204" pitchFamily="34" charset="0"/>
              </a:rPr>
              <a:t>(b).</a:t>
            </a:r>
            <a:endParaRPr lang="en-US" sz="3200" dirty="0">
              <a:solidFill>
                <a:srgbClr val="000000"/>
              </a:solidFill>
              <a:effectLst/>
              <a:latin typeface="Times New Roman" panose="02020603050405020304" pitchFamily="18" charset="0"/>
              <a:ea typeface="Calibri" panose="020F0502020204030204" pitchFamily="34" charset="0"/>
            </a:endParaRPr>
          </a:p>
        </p:txBody>
      </p:sp>
      <p:pic>
        <p:nvPicPr>
          <p:cNvPr id="10" name="Untitled video (1)">
            <a:hlinkClick r:id="" action="ppaction://media"/>
            <a:extLst>
              <a:ext uri="{FF2B5EF4-FFF2-40B4-BE49-F238E27FC236}">
                <a16:creationId xmlns:a16="http://schemas.microsoft.com/office/drawing/2014/main" id="{3616058A-3BA2-C3B4-8B92-593CF2DA0EE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542194" y="1306516"/>
            <a:ext cx="5649806" cy="5649806"/>
          </a:xfrm>
          <a:prstGeom prst="rect">
            <a:avLst/>
          </a:prstGeom>
        </p:spPr>
      </p:pic>
    </p:spTree>
    <p:extLst>
      <p:ext uri="{BB962C8B-B14F-4D97-AF65-F5344CB8AC3E}">
        <p14:creationId xmlns:p14="http://schemas.microsoft.com/office/powerpoint/2010/main" val="40701506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314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cmd cmd="playFrom(0.0)">
              <p:cBhvr>
                <p:cTn id="13"/>
                <p:tgtEl>
                  <p:sldTgt/>
                </p:tgtEl>
              </p:cBhvr>
            </p:cmd>
            <p:video>
              <p:cMediaNode vol="80000">
                <p:cTn id="14" fill="hold" display="0">
                  <p:stCondLst>
                    <p:cond delay="indefinite"/>
                  </p:stCondLst>
                </p:cTn>
                <p:tgtEl>
                  <p:spTgt spid="10"/>
                </p:tgtEl>
              </p:cMediaNode>
            </p:video>
            <p:seq concurrent="1" nextAc="seek">
              <p:cTn id="15" restart="whenNotActive" fill="hold" evtFilter="cancelBubble" nodeType="interactiveSeq">
                <p:stCondLst>
                  <p:cond evt="onClick" delay="0">
                    <p:tgtEl>
                      <p:spTgt spid="10"/>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0"/>
                                        </p:tgtEl>
                                      </p:cBhvr>
                                    </p:cmd>
                                  </p:childTnLst>
                                </p:cTn>
                              </p:par>
                            </p:childTnLst>
                          </p:cTn>
                        </p:par>
                      </p:childTnLst>
                    </p:cTn>
                  </p:par>
                </p:childTnLst>
              </p:cTn>
              <p:nextCondLst>
                <p:cond evt="onClick" delay="0">
                  <p:tgtEl>
                    <p:spTgt spid="10"/>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224657"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24000"/>
            </a:blip>
            <a:stretch>
              <a:fillRect t="-3759" b="-3759"/>
            </a:stretch>
          </a:blipFill>
        </p:spPr>
      </p:sp>
      <p:sp>
        <p:nvSpPr>
          <p:cNvPr id="4" name="TextBox 3">
            <a:extLst>
              <a:ext uri="{FF2B5EF4-FFF2-40B4-BE49-F238E27FC236}">
                <a16:creationId xmlns:a16="http://schemas.microsoft.com/office/drawing/2014/main" id="{847E0948-B73C-2E10-7E39-FD99CB9CF5BE}"/>
              </a:ext>
            </a:extLst>
          </p:cNvPr>
          <p:cNvSpPr txBox="1"/>
          <p:nvPr/>
        </p:nvSpPr>
        <p:spPr>
          <a:xfrm>
            <a:off x="439037" y="229298"/>
            <a:ext cx="10972800" cy="584775"/>
          </a:xfrm>
          <a:prstGeom prst="rect">
            <a:avLst/>
          </a:prstGeom>
          <a:noFill/>
        </p:spPr>
        <p:txBody>
          <a:bodyPr wrap="square">
            <a:spAutoFit/>
          </a:bodyPr>
          <a:lstStyle/>
          <a:p>
            <a:pPr algn="just">
              <a:spcBef>
                <a:spcPts val="600"/>
              </a:spcBef>
              <a:spcAft>
                <a:spcPts val="600"/>
              </a:spcAft>
            </a:pPr>
            <a:r>
              <a:rPr lang="en-US" sz="3200" b="1" dirty="0" err="1">
                <a:solidFill>
                  <a:srgbClr val="000000"/>
                </a:solidFill>
                <a:effectLst/>
                <a:latin typeface="Times New Roman" panose="02020603050405020304" pitchFamily="18" charset="0"/>
                <a:ea typeface="Calibri" panose="020F0502020204030204" pitchFamily="34" charset="0"/>
              </a:rPr>
              <a:t>Các</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từ</a:t>
            </a:r>
            <a:r>
              <a:rPr lang="en-US" sz="3200" b="1" dirty="0">
                <a:solidFill>
                  <a:srgbClr val="000000"/>
                </a:solidFill>
                <a:effectLst/>
                <a:latin typeface="Times New Roman" panose="02020603050405020304" pitchFamily="18" charset="0"/>
                <a:ea typeface="Calibri" panose="020F0502020204030204" pitchFamily="34" charset="0"/>
              </a:rPr>
              <a:t> </a:t>
            </a:r>
            <a:r>
              <a:rPr lang="vi-VN" sz="3200" b="1" dirty="0">
                <a:solidFill>
                  <a:srgbClr val="000000"/>
                </a:solidFill>
                <a:effectLst/>
                <a:latin typeface="Times New Roman" panose="02020603050405020304" pitchFamily="18" charset="0"/>
                <a:ea typeface="Calibri" panose="020F0502020204030204" pitchFamily="34" charset="0"/>
              </a:rPr>
              <a:t>“ngay” </a:t>
            </a:r>
            <a:r>
              <a:rPr lang="vi-VN" sz="3200" dirty="0">
                <a:solidFill>
                  <a:srgbClr val="000000"/>
                </a:solidFill>
                <a:effectLst/>
                <a:latin typeface="Times New Roman" panose="02020603050405020304" pitchFamily="18" charset="0"/>
                <a:ea typeface="Calibri" panose="020F0502020204030204" pitchFamily="34" charset="0"/>
              </a:rPr>
              <a:t>(a), </a:t>
            </a:r>
            <a:r>
              <a:rPr lang="vi-VN" sz="3200" b="1" dirty="0">
                <a:solidFill>
                  <a:srgbClr val="000000"/>
                </a:solidFill>
                <a:effectLst/>
                <a:latin typeface="Times New Roman" panose="02020603050405020304" pitchFamily="18" charset="0"/>
                <a:ea typeface="Calibri" panose="020F0502020204030204" pitchFamily="34" charset="0"/>
              </a:rPr>
              <a:t>“những” </a:t>
            </a:r>
            <a:r>
              <a:rPr lang="vi-VN" sz="3200" dirty="0">
                <a:solidFill>
                  <a:srgbClr val="000000"/>
                </a:solidFill>
                <a:effectLst/>
                <a:latin typeface="Times New Roman" panose="02020603050405020304" pitchFamily="18" charset="0"/>
                <a:ea typeface="Calibri" panose="020F0502020204030204" pitchFamily="34" charset="0"/>
              </a:rPr>
              <a:t>(b)</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kèm</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với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những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từ</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ngữ</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sau</a:t>
            </a:r>
            <a:r>
              <a:rPr lang="en-US" sz="3200" dirty="0">
                <a:solidFill>
                  <a:srgbClr val="000000"/>
                </a:solidFill>
                <a:effectLst/>
                <a:latin typeface="Times New Roman" panose="02020603050405020304" pitchFamily="18" charset="0"/>
                <a:ea typeface="Calibri" panose="020F0502020204030204" pitchFamily="34" charset="0"/>
              </a:rPr>
              <a:t>:</a:t>
            </a:r>
          </a:p>
        </p:txBody>
      </p:sp>
      <p:sp>
        <p:nvSpPr>
          <p:cNvPr id="6" name="TextBox 5">
            <a:extLst>
              <a:ext uri="{FF2B5EF4-FFF2-40B4-BE49-F238E27FC236}">
                <a16:creationId xmlns:a16="http://schemas.microsoft.com/office/drawing/2014/main" id="{064EC54D-E8C0-FB4A-800C-C39E8B03E5C1}"/>
              </a:ext>
            </a:extLst>
          </p:cNvPr>
          <p:cNvSpPr txBox="1"/>
          <p:nvPr/>
        </p:nvSpPr>
        <p:spPr>
          <a:xfrm>
            <a:off x="625929" y="1090455"/>
            <a:ext cx="11582399" cy="1231106"/>
          </a:xfrm>
          <a:prstGeom prst="rect">
            <a:avLst/>
          </a:prstGeom>
          <a:noFill/>
        </p:spPr>
        <p:txBody>
          <a:bodyPr wrap="square">
            <a:spAutoFit/>
          </a:bodyPr>
          <a:lstStyle/>
          <a:p>
            <a:pPr algn="just">
              <a:spcBef>
                <a:spcPts val="600"/>
              </a:spcBef>
              <a:spcAft>
                <a:spcPts val="600"/>
              </a:spcAft>
            </a:pPr>
            <a:r>
              <a:rPr lang="vi-VN" sz="3200" dirty="0">
                <a:solidFill>
                  <a:srgbClr val="000000"/>
                </a:solidFill>
                <a:effectLst/>
                <a:latin typeface="Times New Roman" panose="02020603050405020304" pitchFamily="18" charset="0"/>
                <a:ea typeface="Calibri" panose="020F0502020204030204" pitchFamily="34" charset="0"/>
              </a:rPr>
              <a:t>a. </a:t>
            </a:r>
            <a:endParaRPr lang="en-US" sz="3200" dirty="0">
              <a:solidFill>
                <a:srgbClr val="000000"/>
              </a:solidFill>
              <a:effectLst/>
              <a:latin typeface="Times New Roman" panose="02020603050405020304" pitchFamily="18" charset="0"/>
              <a:ea typeface="Calibri" panose="020F0502020204030204" pitchFamily="34" charset="0"/>
            </a:endParaRPr>
          </a:p>
          <a:p>
            <a:pPr algn="just">
              <a:spcBef>
                <a:spcPts val="600"/>
              </a:spcBef>
              <a:spcAft>
                <a:spcPts val="600"/>
              </a:spcAft>
            </a:pPr>
            <a:r>
              <a:rPr lang="vi-VN" sz="3200" dirty="0">
                <a:solidFill>
                  <a:srgbClr val="000000"/>
                </a:solidFill>
                <a:effectLst/>
                <a:latin typeface="Times New Roman" panose="02020603050405020304" pitchFamily="18" charset="0"/>
                <a:ea typeface="Calibri" panose="020F0502020204030204" pitchFamily="34" charset="0"/>
              </a:rPr>
              <a:t>- </a:t>
            </a:r>
            <a:r>
              <a:rPr lang="vi-VN" sz="3200" b="1" dirty="0">
                <a:solidFill>
                  <a:srgbClr val="000000"/>
                </a:solidFill>
                <a:effectLst/>
                <a:latin typeface="Times New Roman" panose="02020603050405020304" pitchFamily="18" charset="0"/>
                <a:ea typeface="Calibri" panose="020F0502020204030204" pitchFamily="34" charset="0"/>
              </a:rPr>
              <a:t>Ngay</a:t>
            </a:r>
            <a:r>
              <a:rPr lang="vi-VN" sz="3200" dirty="0">
                <a:solidFill>
                  <a:srgbClr val="000000"/>
                </a:solidFill>
                <a:effectLst/>
                <a:latin typeface="Times New Roman" panose="02020603050405020304" pitchFamily="18" charset="0"/>
                <a:ea typeface="Calibri" panose="020F0502020204030204" pitchFamily="34" charset="0"/>
              </a:rPr>
              <a:t> </a:t>
            </a:r>
            <a:r>
              <a:rPr lang="vi-VN" sz="3200" dirty="0">
                <a:effectLst/>
                <a:latin typeface="Times New Roman" panose="02020603050405020304" pitchFamily="18" charset="0"/>
                <a:ea typeface="Calibri" panose="020F0502020204030204" pitchFamily="34" charset="0"/>
              </a:rPr>
              <a:t>tới đầu ngón chân của mình</a:t>
            </a:r>
            <a:r>
              <a:rPr lang="vi-VN" sz="3200" dirty="0">
                <a:solidFill>
                  <a:srgbClr val="000000"/>
                </a:solidFill>
                <a:effectLst/>
                <a:latin typeface="Times New Roman" panose="02020603050405020304" pitchFamily="18" charset="0"/>
                <a:ea typeface="Calibri" panose="020F0502020204030204" pitchFamily="34" charset="0"/>
              </a:rPr>
              <a:t>, Sói Lam cũng không nhìn thấy.</a:t>
            </a:r>
            <a:endParaRPr lang="en-US" sz="3200" dirty="0">
              <a:solidFill>
                <a:srgbClr val="000000"/>
              </a:solidFill>
              <a:effectLst/>
              <a:latin typeface="Times New Roman" panose="02020603050405020304" pitchFamily="18" charset="0"/>
              <a:ea typeface="Calibri" panose="020F0502020204030204" pitchFamily="34" charset="0"/>
            </a:endParaRPr>
          </a:p>
        </p:txBody>
      </p:sp>
      <p:sp>
        <p:nvSpPr>
          <p:cNvPr id="8" name="TextBox 7">
            <a:extLst>
              <a:ext uri="{FF2B5EF4-FFF2-40B4-BE49-F238E27FC236}">
                <a16:creationId xmlns:a16="http://schemas.microsoft.com/office/drawing/2014/main" id="{FB0C5866-BB7D-41B5-699B-DF917B22E5DD}"/>
              </a:ext>
            </a:extLst>
          </p:cNvPr>
          <p:cNvSpPr txBox="1"/>
          <p:nvPr/>
        </p:nvSpPr>
        <p:spPr>
          <a:xfrm>
            <a:off x="625929" y="2959728"/>
            <a:ext cx="6463240" cy="1231106"/>
          </a:xfrm>
          <a:prstGeom prst="rect">
            <a:avLst/>
          </a:prstGeom>
          <a:noFill/>
        </p:spPr>
        <p:txBody>
          <a:bodyPr wrap="square">
            <a:spAutoFit/>
          </a:bodyPr>
          <a:lstStyle/>
          <a:p>
            <a:pPr algn="just">
              <a:spcBef>
                <a:spcPts val="600"/>
              </a:spcBef>
              <a:spcAft>
                <a:spcPts val="600"/>
              </a:spcAft>
            </a:pPr>
            <a:r>
              <a:rPr lang="vi-VN" sz="3200" dirty="0">
                <a:solidFill>
                  <a:srgbClr val="000000"/>
                </a:solidFill>
                <a:effectLst/>
                <a:latin typeface="Times New Roman" panose="02020603050405020304" pitchFamily="18" charset="0"/>
                <a:ea typeface="Calibri" panose="020F0502020204030204" pitchFamily="34" charset="0"/>
              </a:rPr>
              <a:t>b. </a:t>
            </a:r>
            <a:endParaRPr lang="en-US" sz="3200" dirty="0">
              <a:solidFill>
                <a:srgbClr val="000000"/>
              </a:solidFill>
              <a:effectLst/>
              <a:latin typeface="Times New Roman" panose="02020603050405020304" pitchFamily="18" charset="0"/>
              <a:ea typeface="Calibri" panose="020F0502020204030204" pitchFamily="34" charset="0"/>
            </a:endParaRPr>
          </a:p>
          <a:p>
            <a:pPr algn="just">
              <a:spcBef>
                <a:spcPts val="600"/>
              </a:spcBef>
              <a:spcAft>
                <a:spcPts val="600"/>
              </a:spcAft>
            </a:pPr>
            <a:r>
              <a:rPr lang="vi-VN" sz="3200" dirty="0">
                <a:solidFill>
                  <a:srgbClr val="000000"/>
                </a:solidFill>
                <a:effectLst/>
                <a:latin typeface="Times New Roman" panose="02020603050405020304" pitchFamily="18" charset="0"/>
                <a:ea typeface="Calibri" panose="020F0502020204030204" pitchFamily="34" charset="0"/>
              </a:rPr>
              <a:t>- Nó mua </a:t>
            </a:r>
            <a:r>
              <a:rPr lang="vi-VN" sz="3200" b="1" dirty="0">
                <a:solidFill>
                  <a:srgbClr val="000000"/>
                </a:solidFill>
                <a:effectLst/>
                <a:latin typeface="Times New Roman" panose="02020603050405020304" pitchFamily="18" charset="0"/>
                <a:ea typeface="Calibri" panose="020F0502020204030204" pitchFamily="34" charset="0"/>
              </a:rPr>
              <a:t>những</a:t>
            </a:r>
            <a:r>
              <a:rPr lang="vi-VN" sz="3200" dirty="0">
                <a:solidFill>
                  <a:srgbClr val="000000"/>
                </a:solidFill>
                <a:effectLst/>
                <a:latin typeface="Times New Roman" panose="02020603050405020304" pitchFamily="18" charset="0"/>
                <a:ea typeface="Calibri" panose="020F0502020204030204" pitchFamily="34" charset="0"/>
              </a:rPr>
              <a:t> </a:t>
            </a:r>
            <a:r>
              <a:rPr lang="vi-VN" sz="3200" dirty="0">
                <a:effectLst/>
                <a:latin typeface="Times New Roman" panose="02020603050405020304" pitchFamily="18" charset="0"/>
                <a:ea typeface="Calibri" panose="020F0502020204030204" pitchFamily="34" charset="0"/>
              </a:rPr>
              <a:t>tám quyển truyện.</a:t>
            </a:r>
            <a:endParaRPr lang="en-US" sz="3200" dirty="0">
              <a:effectLst/>
              <a:latin typeface="Times New Roman" panose="02020603050405020304" pitchFamily="18" charset="0"/>
              <a:ea typeface="Calibri" panose="020F0502020204030204" pitchFamily="34" charset="0"/>
            </a:endParaRPr>
          </a:p>
        </p:txBody>
      </p:sp>
      <p:sp>
        <p:nvSpPr>
          <p:cNvPr id="5" name="TextBox 4">
            <a:extLst>
              <a:ext uri="{FF2B5EF4-FFF2-40B4-BE49-F238E27FC236}">
                <a16:creationId xmlns:a16="http://schemas.microsoft.com/office/drawing/2014/main" id="{94DA9EBE-07EB-E3FC-1D34-58E23EB71094}"/>
              </a:ext>
            </a:extLst>
          </p:cNvPr>
          <p:cNvSpPr txBox="1"/>
          <p:nvPr/>
        </p:nvSpPr>
        <p:spPr>
          <a:xfrm>
            <a:off x="388483" y="5247037"/>
            <a:ext cx="11333389" cy="1077218"/>
          </a:xfrm>
          <a:prstGeom prst="rect">
            <a:avLst/>
          </a:prstGeom>
          <a:solidFill>
            <a:schemeClr val="accent4">
              <a:lumMod val="20000"/>
              <a:lumOff val="80000"/>
            </a:schemeClr>
          </a:solidFill>
          <a:scene3d>
            <a:camera prst="orthographicFront"/>
            <a:lightRig rig="threePt" dir="t"/>
          </a:scene3d>
          <a:sp3d>
            <a:bevelT/>
          </a:sp3d>
        </p:spPr>
        <p:txBody>
          <a:bodyPr wrap="square">
            <a:spAutoFit/>
          </a:bodyPr>
          <a:lstStyle/>
          <a:p>
            <a:r>
              <a:rPr lang="en-US" sz="3200" b="1" kern="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3200" b="1" kern="0" dirty="0">
                <a:solidFill>
                  <a:srgbClr val="FF0000"/>
                </a:solidFill>
                <a:effectLst/>
                <a:latin typeface="Times New Roman" panose="02020603050405020304" pitchFamily="18" charset="0"/>
                <a:ea typeface="Calibri" panose="020F0502020204030204" pitchFamily="34" charset="0"/>
              </a:rPr>
              <a:t> </a:t>
            </a:r>
            <a:r>
              <a:rPr lang="vi-VN" sz="3200" b="1" kern="0" dirty="0">
                <a:solidFill>
                  <a:srgbClr val="FF0000"/>
                </a:solidFill>
                <a:effectLst/>
                <a:latin typeface="Times New Roman" panose="02020603050405020304" pitchFamily="18" charset="0"/>
                <a:ea typeface="Calibri" panose="020F0502020204030204" pitchFamily="34" charset="0"/>
              </a:rPr>
              <a:t>biểu thị thái độ nhấn mạnh, đánh giá của người nói đối với sự vật, sự việc được nói đến trong câu.</a:t>
            </a:r>
            <a:endParaRPr lang="en-US" sz="3200" b="1" dirty="0">
              <a:solidFill>
                <a:srgbClr val="FF0000"/>
              </a:solidFill>
            </a:endParaRPr>
          </a:p>
        </p:txBody>
      </p:sp>
      <p:sp>
        <p:nvSpPr>
          <p:cNvPr id="3" name="TextBox 2">
            <a:extLst>
              <a:ext uri="{FF2B5EF4-FFF2-40B4-BE49-F238E27FC236}">
                <a16:creationId xmlns:a16="http://schemas.microsoft.com/office/drawing/2014/main" id="{85D0176F-4CBF-11F1-E538-02F0FEC737D1}"/>
              </a:ext>
            </a:extLst>
          </p:cNvPr>
          <p:cNvSpPr txBox="1"/>
          <p:nvPr/>
        </p:nvSpPr>
        <p:spPr>
          <a:xfrm>
            <a:off x="1869101" y="1090455"/>
            <a:ext cx="5117325" cy="1231106"/>
          </a:xfrm>
          <a:prstGeom prst="rect">
            <a:avLst/>
          </a:prstGeom>
          <a:noFill/>
        </p:spPr>
        <p:txBody>
          <a:bodyPr wrap="square">
            <a:spAutoFit/>
          </a:bodyPr>
          <a:lstStyle/>
          <a:p>
            <a:pPr algn="just">
              <a:spcBef>
                <a:spcPts val="600"/>
              </a:spcBef>
              <a:spcAft>
                <a:spcPts val="600"/>
              </a:spcAft>
            </a:pPr>
            <a:endParaRPr lang="en-US" sz="3200" dirty="0">
              <a:solidFill>
                <a:srgbClr val="000000"/>
              </a:solidFill>
              <a:effectLst/>
              <a:latin typeface="Times New Roman" panose="02020603050405020304" pitchFamily="18" charset="0"/>
              <a:ea typeface="Calibri" panose="020F0502020204030204" pitchFamily="34" charset="0"/>
            </a:endParaRPr>
          </a:p>
          <a:p>
            <a:pPr algn="just">
              <a:spcBef>
                <a:spcPts val="600"/>
              </a:spcBef>
              <a:spcAft>
                <a:spcPts val="600"/>
              </a:spcAft>
            </a:pPr>
            <a:r>
              <a:rPr lang="vi-VN" sz="3200" dirty="0">
                <a:solidFill>
                  <a:srgbClr val="FF0000"/>
                </a:solidFill>
                <a:effectLst/>
                <a:latin typeface="Times New Roman" panose="02020603050405020304" pitchFamily="18" charset="0"/>
                <a:ea typeface="Calibri" panose="020F0502020204030204" pitchFamily="34" charset="0"/>
              </a:rPr>
              <a:t>tới đầu ngón chân của mình</a:t>
            </a:r>
            <a:endParaRPr lang="en-US" sz="3200" dirty="0">
              <a:solidFill>
                <a:srgbClr val="000000"/>
              </a:solidFill>
              <a:effectLst/>
              <a:latin typeface="Times New Roman" panose="02020603050405020304" pitchFamily="18" charset="0"/>
              <a:ea typeface="Calibri" panose="020F0502020204030204" pitchFamily="34" charset="0"/>
            </a:endParaRPr>
          </a:p>
        </p:txBody>
      </p:sp>
      <p:sp>
        <p:nvSpPr>
          <p:cNvPr id="7" name="TextBox 6">
            <a:extLst>
              <a:ext uri="{FF2B5EF4-FFF2-40B4-BE49-F238E27FC236}">
                <a16:creationId xmlns:a16="http://schemas.microsoft.com/office/drawing/2014/main" id="{CC231BE5-95E4-79E9-B3DE-07EFB426299B}"/>
              </a:ext>
            </a:extLst>
          </p:cNvPr>
          <p:cNvSpPr txBox="1"/>
          <p:nvPr/>
        </p:nvSpPr>
        <p:spPr>
          <a:xfrm>
            <a:off x="3493213" y="2969456"/>
            <a:ext cx="3906687" cy="1231106"/>
          </a:xfrm>
          <a:prstGeom prst="rect">
            <a:avLst/>
          </a:prstGeom>
          <a:noFill/>
        </p:spPr>
        <p:txBody>
          <a:bodyPr wrap="square">
            <a:spAutoFit/>
          </a:bodyPr>
          <a:lstStyle/>
          <a:p>
            <a:pPr algn="just">
              <a:spcBef>
                <a:spcPts val="600"/>
              </a:spcBef>
              <a:spcAft>
                <a:spcPts val="600"/>
              </a:spcAft>
            </a:pPr>
            <a:endParaRPr lang="en-US" sz="3200" dirty="0">
              <a:solidFill>
                <a:srgbClr val="000000"/>
              </a:solidFill>
              <a:effectLst/>
              <a:latin typeface="Times New Roman" panose="02020603050405020304" pitchFamily="18" charset="0"/>
              <a:ea typeface="Calibri" panose="020F0502020204030204" pitchFamily="34" charset="0"/>
            </a:endParaRPr>
          </a:p>
          <a:p>
            <a:pPr algn="just">
              <a:spcBef>
                <a:spcPts val="600"/>
              </a:spcBef>
              <a:spcAft>
                <a:spcPts val="600"/>
              </a:spcAft>
            </a:pPr>
            <a:r>
              <a:rPr lang="vi-VN" sz="3200" dirty="0">
                <a:solidFill>
                  <a:srgbClr val="FF0000"/>
                </a:solidFill>
                <a:effectLst/>
                <a:latin typeface="Times New Roman" panose="02020603050405020304" pitchFamily="18" charset="0"/>
                <a:ea typeface="Calibri" panose="020F0502020204030204" pitchFamily="34" charset="0"/>
              </a:rPr>
              <a:t>tám quyển truyện</a:t>
            </a:r>
            <a:r>
              <a:rPr lang="vi-VN" sz="3200" dirty="0">
                <a:solidFill>
                  <a:srgbClr val="000000"/>
                </a:solidFill>
                <a:effectLst/>
                <a:latin typeface="Times New Roman" panose="02020603050405020304" pitchFamily="18" charset="0"/>
                <a:ea typeface="Calibri" panose="020F0502020204030204" pitchFamily="34" charset="0"/>
              </a:rPr>
              <a:t>.</a:t>
            </a:r>
            <a:endParaRPr lang="en-US" sz="3200" dirty="0">
              <a:solidFill>
                <a:srgbClr val="00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9158387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6"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500" fill="hold"/>
                                        <p:tgtEl>
                                          <p:spTgt spid="5"/>
                                        </p:tgtEl>
                                        <p:attrNameLst>
                                          <p:attrName>ppt_x</p:attrName>
                                        </p:attrNameLst>
                                      </p:cBhvr>
                                      <p:tavLst>
                                        <p:tav tm="0">
                                          <p:val>
                                            <p:strVal val="1+#ppt_w/2"/>
                                          </p:val>
                                        </p:tav>
                                        <p:tav tm="100000">
                                          <p:val>
                                            <p:strVal val="#ppt_x"/>
                                          </p:val>
                                        </p:tav>
                                      </p:tavLst>
                                    </p:anim>
                                    <p:anim calcmode="lin" valueType="num">
                                      <p:cBhvr additive="base">
                                        <p:cTn id="3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md cmd="playFrom(0.0)">
              <p:cBhvr>
                <p:cTn id="36"/>
                <p:tgtEl>
                  <p:sldTgt/>
                </p:tgtEl>
              </p:cBhvr>
            </p:cmd>
          </p:childTnLst>
        </p:cTn>
      </p:par>
    </p:tnLst>
    <p:bldLst>
      <p:bldP spid="4" grpId="0"/>
      <p:bldP spid="6" grpId="0"/>
      <p:bldP spid="8" grpId="0"/>
      <p:bldP spid="5" grpId="0" animBg="1"/>
      <p:bldP spid="3"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Question GIFs - Get the best GIF on GIPHY">
            <a:extLst>
              <a:ext uri="{FF2B5EF4-FFF2-40B4-BE49-F238E27FC236}">
                <a16:creationId xmlns:a16="http://schemas.microsoft.com/office/drawing/2014/main" id="{ACB18CD3-853F-C7BD-6281-2D61102B1B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7814" y="-1266940"/>
            <a:ext cx="4572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rtoon Question Mark GIF - Cartoon Question Mark - Discover &amp; Share GIFs">
            <a:extLst>
              <a:ext uri="{FF2B5EF4-FFF2-40B4-BE49-F238E27FC236}">
                <a16:creationId xmlns:a16="http://schemas.microsoft.com/office/drawing/2014/main" id="{EFEE51B5-A420-C3D2-6862-F5858CDA10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1598" y="1723713"/>
            <a:ext cx="3238500" cy="2667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1F61E93-AFC4-6F8C-F438-B5A135F18366}"/>
              </a:ext>
            </a:extLst>
          </p:cNvPr>
          <p:cNvSpPr txBox="1"/>
          <p:nvPr/>
        </p:nvSpPr>
        <p:spPr>
          <a:xfrm>
            <a:off x="1748391" y="-2580044"/>
            <a:ext cx="7017744" cy="1569660"/>
          </a:xfrm>
          <a:prstGeom prst="rect">
            <a:avLst/>
          </a:prstGeom>
          <a:noFill/>
          <a:ln>
            <a:noFill/>
          </a:ln>
        </p:spPr>
        <p:txBody>
          <a:bodyPr wrap="square" rtlCol="0">
            <a:spAutoFit/>
          </a:bodyPr>
          <a:lstStyle/>
          <a:p>
            <a:r>
              <a:rPr lang="en-US" sz="48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TRỢ TỪ CÓ ĐẶC ĐIỂM VÀ CHỨC NĂNG GÌ?</a:t>
            </a:r>
          </a:p>
        </p:txBody>
      </p:sp>
    </p:spTree>
    <p:extLst>
      <p:ext uri="{BB962C8B-B14F-4D97-AF65-F5344CB8AC3E}">
        <p14:creationId xmlns:p14="http://schemas.microsoft.com/office/powerpoint/2010/main" val="37757809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08333E-7 4.07407E-6 L -0.13112 0.59907 " pathEditMode="relative" rAng="0" ptsTypes="AA">
                                      <p:cBhvr>
                                        <p:cTn id="6" dur="2000" fill="hold"/>
                                        <p:tgtEl>
                                          <p:spTgt spid="2"/>
                                        </p:tgtEl>
                                        <p:attrNameLst>
                                          <p:attrName>ppt_x</p:attrName>
                                          <p:attrName>ppt_y</p:attrName>
                                        </p:attrNameLst>
                                      </p:cBhvr>
                                      <p:rCtr x="-6562" y="29954"/>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2.5E-6 -3.33333E-6 L 1.07682 0.21065 " pathEditMode="relative" rAng="0" ptsTypes="AA">
                                      <p:cBhvr>
                                        <p:cTn id="10" dur="2000" fill="hold"/>
                                        <p:tgtEl>
                                          <p:spTgt spid="1028"/>
                                        </p:tgtEl>
                                        <p:attrNameLst>
                                          <p:attrName>ppt_x</p:attrName>
                                          <p:attrName>ppt_y</p:attrName>
                                        </p:attrNameLst>
                                      </p:cBhvr>
                                      <p:rCtr x="53841" y="10532"/>
                                    </p:animMotion>
                                  </p:childTnLst>
                                </p:cTn>
                              </p:par>
                              <p:par>
                                <p:cTn id="11" presetID="63" presetClass="path" presetSubtype="0" accel="50000" decel="50000" fill="hold" nodeType="withEffect">
                                  <p:stCondLst>
                                    <p:cond delay="0"/>
                                  </p:stCondLst>
                                  <p:childTnLst>
                                    <p:animMotion origin="layout" path="M -1.04167E-6 -1.11111E-6 L 1.0069 0.10278 " pathEditMode="relative" rAng="0" ptsTypes="AA">
                                      <p:cBhvr>
                                        <p:cTn id="12" dur="2000" fill="hold"/>
                                        <p:tgtEl>
                                          <p:spTgt spid="1026"/>
                                        </p:tgtEl>
                                        <p:attrNameLst>
                                          <p:attrName>ppt_x</p:attrName>
                                          <p:attrName>ppt_y</p:attrName>
                                        </p:attrNameLst>
                                      </p:cBhvr>
                                      <p:rCtr x="50339" y="51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26402C-0D74-017B-C58C-68B8FAED37F3}"/>
              </a:ext>
            </a:extLst>
          </p:cNvPr>
          <p:cNvSpPr txBox="1"/>
          <p:nvPr/>
        </p:nvSpPr>
        <p:spPr>
          <a:xfrm>
            <a:off x="310243" y="146957"/>
            <a:ext cx="8556171"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a:latin typeface="#9Slide03 AllRoundGothic" panose="020B0703020202020104" pitchFamily="34" charset="0"/>
              </a:rPr>
              <a:t>I. ĐẶC ĐIỂM VÀ CHỨC NĂNG CỦA TRỢ TỪ:</a:t>
            </a:r>
          </a:p>
        </p:txBody>
      </p:sp>
      <p:sp>
        <p:nvSpPr>
          <p:cNvPr id="4" name="TextBox 3">
            <a:extLst>
              <a:ext uri="{FF2B5EF4-FFF2-40B4-BE49-F238E27FC236}">
                <a16:creationId xmlns:a16="http://schemas.microsoft.com/office/drawing/2014/main" id="{758F4A37-E728-8582-97C1-2C84754F92C7}"/>
              </a:ext>
            </a:extLst>
          </p:cNvPr>
          <p:cNvSpPr txBox="1"/>
          <p:nvPr/>
        </p:nvSpPr>
        <p:spPr>
          <a:xfrm>
            <a:off x="310242" y="1059535"/>
            <a:ext cx="10972800" cy="1646605"/>
          </a:xfrm>
          <a:prstGeom prst="rect">
            <a:avLst/>
          </a:prstGeom>
          <a:noFill/>
        </p:spPr>
        <p:txBody>
          <a:bodyPr wrap="square">
            <a:spAutoFit/>
          </a:bodyPr>
          <a:lstStyle/>
          <a:p>
            <a:pPr algn="just">
              <a:spcBef>
                <a:spcPts val="600"/>
              </a:spcBef>
              <a:spcAft>
                <a:spcPts val="600"/>
              </a:spcAft>
            </a:pPr>
            <a:r>
              <a:rPr lang="vi-VN" sz="3200" dirty="0">
                <a:solidFill>
                  <a:srgbClr val="000000"/>
                </a:solidFill>
                <a:effectLst/>
                <a:latin typeface="Times New Roman" panose="02020603050405020304" pitchFamily="18" charset="0"/>
                <a:ea typeface="Calibri" panose="020F0502020204030204" pitchFamily="34" charset="0"/>
              </a:rPr>
              <a:t>- Trợ từ là những từ chuyên đi kèm một từ ngữ nào đó trong câu.</a:t>
            </a:r>
            <a:endParaRPr lang="en-US" sz="3200" dirty="0">
              <a:solidFill>
                <a:srgbClr val="000000"/>
              </a:solidFill>
              <a:effectLst/>
              <a:latin typeface="Times New Roman" panose="02020603050405020304" pitchFamily="18" charset="0"/>
              <a:ea typeface="Calibri" panose="020F0502020204030204" pitchFamily="34" charset="0"/>
            </a:endParaRPr>
          </a:p>
          <a:p>
            <a:r>
              <a:rPr lang="vi-VN" sz="3200" kern="0" dirty="0">
                <a:solidFill>
                  <a:srgbClr val="000000"/>
                </a:solidFill>
                <a:effectLst/>
                <a:latin typeface="Times New Roman" panose="02020603050405020304" pitchFamily="18" charset="0"/>
                <a:ea typeface="Calibri" panose="020F0502020204030204" pitchFamily="34" charset="0"/>
              </a:rPr>
              <a:t>- Dùng để nhấn mạnh hoặc biểu thị thái độ đánh giá sự vật, sự việc được nói đến ở từ ngữ đó.</a:t>
            </a:r>
            <a:endParaRPr lang="en-US" sz="3200" dirty="0"/>
          </a:p>
        </p:txBody>
      </p:sp>
      <p:sp>
        <p:nvSpPr>
          <p:cNvPr id="5" name="TextBox 4">
            <a:extLst>
              <a:ext uri="{FF2B5EF4-FFF2-40B4-BE49-F238E27FC236}">
                <a16:creationId xmlns:a16="http://schemas.microsoft.com/office/drawing/2014/main" id="{47809469-29CF-C094-9E04-2B62C25ECDC9}"/>
              </a:ext>
            </a:extLst>
          </p:cNvPr>
          <p:cNvSpPr txBox="1"/>
          <p:nvPr/>
        </p:nvSpPr>
        <p:spPr>
          <a:xfrm>
            <a:off x="310242" y="2958407"/>
            <a:ext cx="8556171" cy="584775"/>
          </a:xfrm>
          <a:prstGeom prst="rect">
            <a:avLst/>
          </a:prstGeom>
          <a:solidFill>
            <a:schemeClr val="accent6">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3200" dirty="0" err="1">
                <a:latin typeface="#9Slide03 AllRoundGothic" panose="020B0703020202020104" pitchFamily="34" charset="0"/>
              </a:rPr>
              <a:t>Kể</a:t>
            </a:r>
            <a:r>
              <a:rPr lang="en-US" sz="3200" dirty="0">
                <a:latin typeface="#9Slide03 AllRoundGothic" panose="020B0703020202020104" pitchFamily="34" charset="0"/>
              </a:rPr>
              <a:t> </a:t>
            </a:r>
            <a:r>
              <a:rPr lang="en-US" sz="3200" dirty="0" err="1">
                <a:latin typeface="#9Slide03 AllRoundGothic" panose="020B0703020202020104" pitchFamily="34" charset="0"/>
              </a:rPr>
              <a:t>nhanh</a:t>
            </a:r>
            <a:r>
              <a:rPr lang="en-US" sz="3200" dirty="0">
                <a:latin typeface="#9Slide03 AllRoundGothic" panose="020B0703020202020104" pitchFamily="34" charset="0"/>
              </a:rPr>
              <a:t> </a:t>
            </a:r>
            <a:r>
              <a:rPr lang="en-US" sz="3200" dirty="0" err="1">
                <a:latin typeface="#9Slide03 AllRoundGothic" panose="020B0703020202020104" pitchFamily="34" charset="0"/>
              </a:rPr>
              <a:t>các</a:t>
            </a:r>
            <a:r>
              <a:rPr lang="en-US" sz="3200" dirty="0">
                <a:latin typeface="#9Slide03 AllRoundGothic" panose="020B0703020202020104" pitchFamily="34" charset="0"/>
              </a:rPr>
              <a:t> </a:t>
            </a:r>
            <a:r>
              <a:rPr lang="en-US" sz="3200" dirty="0" err="1">
                <a:latin typeface="#9Slide03 AllRoundGothic" panose="020B0703020202020104" pitchFamily="34" charset="0"/>
              </a:rPr>
              <a:t>trợ</a:t>
            </a:r>
            <a:r>
              <a:rPr lang="en-US" sz="3200" dirty="0">
                <a:latin typeface="#9Slide03 AllRoundGothic" panose="020B0703020202020104" pitchFamily="34" charset="0"/>
              </a:rPr>
              <a:t> </a:t>
            </a:r>
            <a:r>
              <a:rPr lang="en-US" sz="3200" dirty="0" err="1">
                <a:latin typeface="#9Slide03 AllRoundGothic" panose="020B0703020202020104" pitchFamily="34" charset="0"/>
              </a:rPr>
              <a:t>từ</a:t>
            </a:r>
            <a:r>
              <a:rPr lang="en-US" sz="3200" dirty="0">
                <a:latin typeface="#9Slide03 AllRoundGothic" panose="020B0703020202020104" pitchFamily="34" charset="0"/>
              </a:rPr>
              <a:t> </a:t>
            </a:r>
            <a:r>
              <a:rPr lang="en-US" sz="3200" dirty="0" err="1">
                <a:latin typeface="#9Slide03 AllRoundGothic" panose="020B0703020202020104" pitchFamily="34" charset="0"/>
              </a:rPr>
              <a:t>mà</a:t>
            </a:r>
            <a:r>
              <a:rPr lang="en-US" sz="3200" dirty="0">
                <a:latin typeface="#9Slide03 AllRoundGothic" panose="020B0703020202020104" pitchFamily="34" charset="0"/>
              </a:rPr>
              <a:t> </a:t>
            </a:r>
            <a:r>
              <a:rPr lang="en-US" sz="3200" dirty="0" err="1">
                <a:latin typeface="#9Slide03 AllRoundGothic" panose="020B0703020202020104" pitchFamily="34" charset="0"/>
              </a:rPr>
              <a:t>em</a:t>
            </a:r>
            <a:r>
              <a:rPr lang="en-US" sz="3200" dirty="0">
                <a:latin typeface="#9Slide03 AllRoundGothic" panose="020B0703020202020104" pitchFamily="34" charset="0"/>
              </a:rPr>
              <a:t> </a:t>
            </a:r>
            <a:r>
              <a:rPr lang="en-US" sz="3200" dirty="0" err="1">
                <a:latin typeface="#9Slide03 AllRoundGothic" panose="020B0703020202020104" pitchFamily="34" charset="0"/>
              </a:rPr>
              <a:t>biết</a:t>
            </a:r>
            <a:r>
              <a:rPr lang="en-US" sz="3200" dirty="0">
                <a:latin typeface="#9Slide03 AllRoundGothic" panose="020B0703020202020104" pitchFamily="34" charset="0"/>
              </a:rPr>
              <a:t>!</a:t>
            </a:r>
          </a:p>
        </p:txBody>
      </p:sp>
      <p:sp>
        <p:nvSpPr>
          <p:cNvPr id="3" name="TextBox 2">
            <a:extLst>
              <a:ext uri="{FF2B5EF4-FFF2-40B4-BE49-F238E27FC236}">
                <a16:creationId xmlns:a16="http://schemas.microsoft.com/office/drawing/2014/main" id="{69807C77-4FF2-3D78-250E-CD6AF68B3804}"/>
              </a:ext>
            </a:extLst>
          </p:cNvPr>
          <p:cNvSpPr txBox="1"/>
          <p:nvPr/>
        </p:nvSpPr>
        <p:spPr>
          <a:xfrm>
            <a:off x="602206" y="3899593"/>
            <a:ext cx="5493794" cy="1077218"/>
          </a:xfrm>
          <a:prstGeom prst="rect">
            <a:avLst/>
          </a:prstGeom>
          <a:noFill/>
        </p:spPr>
        <p:txBody>
          <a:bodyPr wrap="square">
            <a:spAutoFit/>
          </a:bodyPr>
          <a:lstStyle/>
          <a:p>
            <a:pPr algn="just">
              <a:spcBef>
                <a:spcPts val="600"/>
              </a:spcBef>
              <a:spcAft>
                <a:spcPts val="600"/>
              </a:spcAft>
            </a:pPr>
            <a:r>
              <a:rPr lang="en-US" sz="3200" b="1" dirty="0" err="1">
                <a:solidFill>
                  <a:srgbClr val="FF0000"/>
                </a:solidFill>
                <a:latin typeface="Times New Roman" panose="02020603050405020304" pitchFamily="18" charset="0"/>
                <a:ea typeface="Calibri" panose="020F0502020204030204" pitchFamily="34" charset="0"/>
              </a:rPr>
              <a:t>Một</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số</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trợ</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từ</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chính</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đích</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ngay</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những</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chỉ</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có</a:t>
            </a:r>
            <a:r>
              <a:rPr lang="en-US" sz="3200" b="1" dirty="0">
                <a:solidFill>
                  <a:srgbClr val="FF0000"/>
                </a:solidFill>
                <a:latin typeface="Times New Roman" panose="02020603050405020304" pitchFamily="18" charset="0"/>
                <a:ea typeface="Calibri" panose="020F0502020204030204" pitchFamily="34" charset="0"/>
              </a:rPr>
              <a:t>, …</a:t>
            </a:r>
            <a:endParaRPr lang="en-US" sz="3200" b="1" dirty="0">
              <a:solidFill>
                <a:srgbClr val="FF0000"/>
              </a:solidFill>
              <a:effectLst/>
              <a:latin typeface="Times New Roman" panose="02020603050405020304" pitchFamily="18" charset="0"/>
              <a:ea typeface="Calibri" panose="020F0502020204030204" pitchFamily="34" charset="0"/>
            </a:endParaRPr>
          </a:p>
        </p:txBody>
      </p:sp>
      <p:pic>
        <p:nvPicPr>
          <p:cNvPr id="6" name="dong ho dem thoi gian 60s">
            <a:hlinkClick r:id="" action="ppaction://media"/>
            <a:extLst>
              <a:ext uri="{FF2B5EF4-FFF2-40B4-BE49-F238E27FC236}">
                <a16:creationId xmlns:a16="http://schemas.microsoft.com/office/drawing/2014/main" id="{97055B79-B513-6D1F-F444-60C3B4B188D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796630" y="4030576"/>
            <a:ext cx="5337174" cy="2813135"/>
          </a:xfrm>
          <a:prstGeom prst="rect">
            <a:avLst/>
          </a:prstGeom>
        </p:spPr>
      </p:pic>
      <p:sp>
        <p:nvSpPr>
          <p:cNvPr id="8" name="TextBox 7">
            <a:extLst>
              <a:ext uri="{FF2B5EF4-FFF2-40B4-BE49-F238E27FC236}">
                <a16:creationId xmlns:a16="http://schemas.microsoft.com/office/drawing/2014/main" id="{C4DFB004-2A0F-7A29-05EA-1F928D6DF9BC}"/>
              </a:ext>
            </a:extLst>
          </p:cNvPr>
          <p:cNvSpPr txBox="1"/>
          <p:nvPr/>
        </p:nvSpPr>
        <p:spPr>
          <a:xfrm>
            <a:off x="762021" y="5389594"/>
            <a:ext cx="5684294" cy="707886"/>
          </a:xfrm>
          <a:prstGeom prst="rect">
            <a:avLst/>
          </a:prstGeom>
          <a:gradFill flip="none" rotWithShape="1">
            <a:gsLst>
              <a:gs pos="0">
                <a:schemeClr val="accent2">
                  <a:lumMod val="60000"/>
                  <a:lumOff val="40000"/>
                  <a:tint val="66000"/>
                  <a:satMod val="160000"/>
                </a:schemeClr>
              </a:gs>
              <a:gs pos="50000">
                <a:schemeClr val="accent2">
                  <a:lumMod val="60000"/>
                  <a:lumOff val="40000"/>
                  <a:tint val="44500"/>
                  <a:satMod val="160000"/>
                </a:schemeClr>
              </a:gs>
              <a:gs pos="100000">
                <a:schemeClr val="accent2">
                  <a:lumMod val="60000"/>
                  <a:lumOff val="40000"/>
                  <a:tint val="23500"/>
                  <a:satMod val="160000"/>
                </a:schemeClr>
              </a:gs>
            </a:gsLst>
            <a:path path="circle">
              <a:fillToRect l="50000" t="50000" r="50000" b="50000"/>
            </a:path>
            <a:tileRect/>
          </a:gradFill>
          <a:scene3d>
            <a:camera prst="orthographicFront"/>
            <a:lightRig rig="threePt" dir="t"/>
          </a:scene3d>
          <a:sp3d>
            <a:bevelT/>
          </a:sp3d>
        </p:spPr>
        <p:txBody>
          <a:bodyPr wrap="square">
            <a:spAutoFit/>
          </a:bodyPr>
          <a:lstStyle/>
          <a:p>
            <a:pPr algn="just">
              <a:spcBef>
                <a:spcPts val="600"/>
              </a:spcBef>
              <a:spcAft>
                <a:spcPts val="600"/>
              </a:spcAft>
            </a:pPr>
            <a:r>
              <a:rPr lang="en-US" sz="4000" b="1" dirty="0" err="1">
                <a:solidFill>
                  <a:srgbClr val="000000"/>
                </a:solidFill>
                <a:latin typeface="SVN-Wednesday" panose="02000603000000000000" pitchFamily="50" charset="0"/>
                <a:ea typeface="SVN-Wednesday" panose="02000603000000000000" pitchFamily="50" charset="0"/>
              </a:rPr>
              <a:t>Đặt</a:t>
            </a:r>
            <a:r>
              <a:rPr lang="en-US" sz="4000" b="1" dirty="0">
                <a:solidFill>
                  <a:srgbClr val="000000"/>
                </a:solidFill>
                <a:latin typeface="SVN-Wednesday" panose="02000603000000000000" pitchFamily="50" charset="0"/>
                <a:ea typeface="SVN-Wednesday" panose="02000603000000000000" pitchFamily="50" charset="0"/>
              </a:rPr>
              <a:t> 1 </a:t>
            </a:r>
            <a:r>
              <a:rPr lang="en-US" sz="4000" b="1" dirty="0" err="1">
                <a:solidFill>
                  <a:srgbClr val="000000"/>
                </a:solidFill>
                <a:latin typeface="SVN-Wednesday" panose="02000603000000000000" pitchFamily="50" charset="0"/>
                <a:ea typeface="SVN-Wednesday" panose="02000603000000000000" pitchFamily="50" charset="0"/>
              </a:rPr>
              <a:t>câu</a:t>
            </a:r>
            <a:r>
              <a:rPr lang="en-US" sz="4000" b="1" dirty="0">
                <a:solidFill>
                  <a:srgbClr val="000000"/>
                </a:solidFill>
                <a:latin typeface="SVN-Wednesday" panose="02000603000000000000" pitchFamily="50" charset="0"/>
                <a:ea typeface="SVN-Wednesday" panose="02000603000000000000" pitchFamily="50" charset="0"/>
              </a:rPr>
              <a:t> </a:t>
            </a:r>
            <a:r>
              <a:rPr lang="en-US" sz="4000" b="1" dirty="0" err="1">
                <a:solidFill>
                  <a:srgbClr val="000000"/>
                </a:solidFill>
                <a:latin typeface="SVN-Wednesday" panose="02000603000000000000" pitchFamily="50" charset="0"/>
                <a:ea typeface="SVN-Wednesday" panose="02000603000000000000" pitchFamily="50" charset="0"/>
              </a:rPr>
              <a:t>có</a:t>
            </a:r>
            <a:r>
              <a:rPr lang="en-US" sz="4000" b="1" dirty="0">
                <a:solidFill>
                  <a:srgbClr val="000000"/>
                </a:solidFill>
                <a:latin typeface="SVN-Wednesday" panose="02000603000000000000" pitchFamily="50" charset="0"/>
                <a:ea typeface="SVN-Wednesday" panose="02000603000000000000" pitchFamily="50" charset="0"/>
              </a:rPr>
              <a:t> </a:t>
            </a:r>
            <a:r>
              <a:rPr lang="en-US" sz="4000" b="1" dirty="0" err="1">
                <a:solidFill>
                  <a:srgbClr val="000000"/>
                </a:solidFill>
                <a:latin typeface="SVN-Wednesday" panose="02000603000000000000" pitchFamily="50" charset="0"/>
                <a:ea typeface="SVN-Wednesday" panose="02000603000000000000" pitchFamily="50" charset="0"/>
              </a:rPr>
              <a:t>chứa</a:t>
            </a:r>
            <a:r>
              <a:rPr lang="en-US" sz="4000" b="1" dirty="0">
                <a:solidFill>
                  <a:srgbClr val="000000"/>
                </a:solidFill>
                <a:latin typeface="SVN-Wednesday" panose="02000603000000000000" pitchFamily="50" charset="0"/>
                <a:ea typeface="SVN-Wednesday" panose="02000603000000000000" pitchFamily="50" charset="0"/>
              </a:rPr>
              <a:t> </a:t>
            </a:r>
            <a:r>
              <a:rPr lang="en-US" sz="4000" b="1" dirty="0" err="1">
                <a:solidFill>
                  <a:srgbClr val="000000"/>
                </a:solidFill>
                <a:latin typeface="SVN-Wednesday" panose="02000603000000000000" pitchFamily="50" charset="0"/>
                <a:ea typeface="SVN-Wednesday" panose="02000603000000000000" pitchFamily="50" charset="0"/>
              </a:rPr>
              <a:t>trợ</a:t>
            </a:r>
            <a:r>
              <a:rPr lang="en-US" sz="4000" b="1" dirty="0">
                <a:solidFill>
                  <a:srgbClr val="000000"/>
                </a:solidFill>
                <a:latin typeface="SVN-Wednesday" panose="02000603000000000000" pitchFamily="50" charset="0"/>
                <a:ea typeface="SVN-Wednesday" panose="02000603000000000000" pitchFamily="50" charset="0"/>
              </a:rPr>
              <a:t> </a:t>
            </a:r>
            <a:r>
              <a:rPr lang="en-US" sz="4000" b="1" dirty="0" err="1">
                <a:solidFill>
                  <a:srgbClr val="000000"/>
                </a:solidFill>
                <a:latin typeface="SVN-Wednesday" panose="02000603000000000000" pitchFamily="50" charset="0"/>
                <a:ea typeface="SVN-Wednesday" panose="02000603000000000000" pitchFamily="50" charset="0"/>
              </a:rPr>
              <a:t>từ</a:t>
            </a:r>
            <a:endParaRPr lang="en-US" sz="4000" b="1" dirty="0">
              <a:latin typeface="SVN-Wednesday" panose="02000603000000000000" pitchFamily="50" charset="0"/>
              <a:ea typeface="SVN-Wednesday" panose="02000603000000000000" pitchFamily="50" charset="0"/>
            </a:endParaRPr>
          </a:p>
        </p:txBody>
      </p:sp>
    </p:spTree>
    <p:extLst>
      <p:ext uri="{BB962C8B-B14F-4D97-AF65-F5344CB8AC3E}">
        <p14:creationId xmlns:p14="http://schemas.microsoft.com/office/powerpoint/2010/main" val="30079223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68964" fill="hold"/>
                                        <p:tgtEl>
                                          <p:spTgt spid="6"/>
                                        </p:tgtEl>
                                      </p:cBhvr>
                                    </p:cmd>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6"/>
                </p:tgtEl>
              </p:cMediaNode>
            </p:video>
            <p:seq concurrent="1" nextAc="seek">
              <p:cTn id="33" restart="whenNotActive" fill="hold" evtFilter="cancelBubble" nodeType="interactiveSeq">
                <p:stCondLst>
                  <p:cond evt="onClick" delay="0">
                    <p:tgtEl>
                      <p:spTgt spid="6"/>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6"/>
                                        </p:tgtEl>
                                      </p:cBhvr>
                                    </p:cmd>
                                  </p:childTnLst>
                                </p:cTn>
                              </p:par>
                            </p:childTnLst>
                          </p:cTn>
                        </p:par>
                      </p:childTnLst>
                    </p:cTn>
                  </p:par>
                </p:childTnLst>
              </p:cTn>
              <p:nextCondLst>
                <p:cond evt="onClick" delay="0">
                  <p:tgtEl>
                    <p:spTgt spid="6"/>
                  </p:tgtEl>
                </p:cond>
              </p:nextCondLst>
            </p:seq>
          </p:childTnLst>
        </p:cTn>
      </p:par>
    </p:tnLst>
    <p:bldLst>
      <p:bldP spid="2" grpId="0" animBg="1"/>
      <p:bldP spid="4" grpId="0"/>
      <p:bldP spid="5" grpId="0" animBg="1"/>
      <p:bldP spid="3" grpId="0"/>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26402C-0D74-017B-C58C-68B8FAED37F3}"/>
              </a:ext>
            </a:extLst>
          </p:cNvPr>
          <p:cNvSpPr txBox="1"/>
          <p:nvPr/>
        </p:nvSpPr>
        <p:spPr>
          <a:xfrm>
            <a:off x="310243" y="146957"/>
            <a:ext cx="8556171" cy="584775"/>
          </a:xfrm>
          <a:prstGeom prst="rect">
            <a:avLst/>
          </a:prstGeom>
          <a:solidFill>
            <a:schemeClr val="accent2">
              <a:lumMod val="20000"/>
              <a:lumOff val="80000"/>
            </a:schemeClr>
          </a:solidFill>
          <a:scene3d>
            <a:camera prst="orthographicFront"/>
            <a:lightRig rig="threePt" dir="t"/>
          </a:scene3d>
          <a:sp3d>
            <a:bevelT w="101600" prst="riblet"/>
          </a:sp3d>
        </p:spPr>
        <p:txBody>
          <a:bodyPr wrap="square" rtlCol="0">
            <a:spAutoFit/>
          </a:bodyPr>
          <a:lstStyle/>
          <a:p>
            <a:r>
              <a:rPr lang="en-US" sz="3200" b="1" dirty="0">
                <a:solidFill>
                  <a:srgbClr val="FF0000"/>
                </a:solidFill>
                <a:latin typeface="#9Slide03 AllRoundGothic" panose="020B0703020202020104" pitchFamily="34" charset="0"/>
              </a:rPr>
              <a:t>I. ĐẶC ĐIỂM VÀ CHỨC NĂNG CỦA TRỢ TỪ:</a:t>
            </a:r>
          </a:p>
        </p:txBody>
      </p:sp>
      <p:sp>
        <p:nvSpPr>
          <p:cNvPr id="5" name="TextBox 4">
            <a:extLst>
              <a:ext uri="{FF2B5EF4-FFF2-40B4-BE49-F238E27FC236}">
                <a16:creationId xmlns:a16="http://schemas.microsoft.com/office/drawing/2014/main" id="{47809469-29CF-C094-9E04-2B62C25ECDC9}"/>
              </a:ext>
            </a:extLst>
          </p:cNvPr>
          <p:cNvSpPr txBox="1"/>
          <p:nvPr/>
        </p:nvSpPr>
        <p:spPr>
          <a:xfrm>
            <a:off x="310243" y="975992"/>
            <a:ext cx="8556171" cy="584775"/>
          </a:xfrm>
          <a:prstGeom prst="rect">
            <a:avLst/>
          </a:prstGeom>
          <a:solidFill>
            <a:schemeClr val="accent2">
              <a:lumMod val="20000"/>
              <a:lumOff val="80000"/>
            </a:schemeClr>
          </a:solidFill>
          <a:scene3d>
            <a:camera prst="orthographicFront"/>
            <a:lightRig rig="threePt" dir="t"/>
          </a:scene3d>
          <a:sp3d>
            <a:bevelT w="101600" prst="riblet"/>
          </a:sp3d>
        </p:spPr>
        <p:txBody>
          <a:bodyPr wrap="square" rtlCol="0">
            <a:spAutoFit/>
          </a:bodyPr>
          <a:lstStyle/>
          <a:p>
            <a:r>
              <a:rPr lang="en-US" sz="3200" b="1" dirty="0">
                <a:solidFill>
                  <a:srgbClr val="FF0000"/>
                </a:solidFill>
                <a:latin typeface="#9Slide03 AllRoundGothic" panose="020B0703020202020104" pitchFamily="34" charset="0"/>
              </a:rPr>
              <a:t>II. THỰC HÀNH:</a:t>
            </a:r>
          </a:p>
        </p:txBody>
      </p:sp>
      <p:sp>
        <p:nvSpPr>
          <p:cNvPr id="7" name="TextBox 6">
            <a:extLst>
              <a:ext uri="{FF2B5EF4-FFF2-40B4-BE49-F238E27FC236}">
                <a16:creationId xmlns:a16="http://schemas.microsoft.com/office/drawing/2014/main" id="{46049B57-BFF4-52B2-118A-275F03582FEC}"/>
              </a:ext>
            </a:extLst>
          </p:cNvPr>
          <p:cNvSpPr txBox="1"/>
          <p:nvPr/>
        </p:nvSpPr>
        <p:spPr>
          <a:xfrm>
            <a:off x="684439" y="2623790"/>
            <a:ext cx="11270795" cy="1569660"/>
          </a:xfrm>
          <a:prstGeom prst="rect">
            <a:avLst/>
          </a:prstGeom>
          <a:solidFill>
            <a:schemeClr val="accent6">
              <a:lumMod val="40000"/>
              <a:lumOff val="60000"/>
            </a:schemeClr>
          </a:solidFill>
          <a:scene3d>
            <a:camera prst="orthographicFront"/>
            <a:lightRig rig="threePt" dir="t"/>
          </a:scene3d>
          <a:sp3d>
            <a:bevelT/>
          </a:sp3d>
        </p:spPr>
        <p:txBody>
          <a:bodyPr wrap="square">
            <a:spAutoFit/>
          </a:bodyPr>
          <a:lstStyle/>
          <a:p>
            <a:pPr algn="just">
              <a:spcBef>
                <a:spcPts val="600"/>
              </a:spcBef>
              <a:spcAft>
                <a:spcPts val="600"/>
              </a:spcAft>
            </a:pPr>
            <a:r>
              <a:rPr lang="en-US" sz="3200" dirty="0">
                <a:solidFill>
                  <a:srgbClr val="000000"/>
                </a:solidFill>
                <a:effectLst/>
                <a:latin typeface="Times New Roman" panose="02020603050405020304" pitchFamily="18" charset="0"/>
                <a:ea typeface="Calibri" panose="020F0502020204030204" pitchFamily="34" charset="0"/>
              </a:rPr>
              <a:t>a. </a:t>
            </a:r>
            <a:r>
              <a:rPr lang="vi-VN" sz="3200" dirty="0">
                <a:solidFill>
                  <a:srgbClr val="000000"/>
                </a:solidFill>
                <a:effectLst/>
                <a:latin typeface="Times New Roman" panose="02020603050405020304" pitchFamily="18" charset="0"/>
                <a:ea typeface="Calibri" panose="020F0502020204030204" pitchFamily="34" charset="0"/>
              </a:rPr>
              <a:t>Trợ từ “chính” có tác dụng nhấn mạnh đích xác điểm quan trọng nhất, tập trung sự chú ý của Phi Châu khi nhìn vào mắt sói là con người chứ không phải cái gì khác.</a:t>
            </a:r>
            <a:endParaRPr lang="en-US" sz="3200" dirty="0">
              <a:solidFill>
                <a:srgbClr val="000000"/>
              </a:solidFill>
              <a:effectLst/>
              <a:latin typeface="Times New Roman" panose="02020603050405020304" pitchFamily="18" charset="0"/>
              <a:ea typeface="Calibri" panose="020F0502020204030204" pitchFamily="34" charset="0"/>
            </a:endParaRPr>
          </a:p>
        </p:txBody>
      </p:sp>
      <p:sp>
        <p:nvSpPr>
          <p:cNvPr id="3" name="TextBox 2">
            <a:extLst>
              <a:ext uri="{FF2B5EF4-FFF2-40B4-BE49-F238E27FC236}">
                <a16:creationId xmlns:a16="http://schemas.microsoft.com/office/drawing/2014/main" id="{69807C77-4FF2-3D78-250E-CD6AF68B3804}"/>
              </a:ext>
            </a:extLst>
          </p:cNvPr>
          <p:cNvSpPr txBox="1"/>
          <p:nvPr/>
        </p:nvSpPr>
        <p:spPr>
          <a:xfrm>
            <a:off x="310243" y="1655204"/>
            <a:ext cx="1812221" cy="584775"/>
          </a:xfrm>
          <a:prstGeom prst="rect">
            <a:avLst/>
          </a:prstGeom>
          <a:solidFill>
            <a:schemeClr val="accent4">
              <a:lumMod val="60000"/>
              <a:lumOff val="40000"/>
            </a:schemeClr>
          </a:solidFill>
          <a:scene3d>
            <a:camera prst="orthographicFront"/>
            <a:lightRig rig="threePt" dir="t"/>
          </a:scene3d>
          <a:sp3d>
            <a:bevelT/>
          </a:sp3d>
        </p:spPr>
        <p:txBody>
          <a:bodyPr wrap="square">
            <a:spAutoFit/>
          </a:bodyPr>
          <a:lstStyle/>
          <a:p>
            <a:pPr algn="just">
              <a:spcBef>
                <a:spcPts val="600"/>
              </a:spcBef>
              <a:spcAft>
                <a:spcPts val="600"/>
              </a:spcAft>
            </a:pPr>
            <a:r>
              <a:rPr lang="en-US" sz="3200" b="1" dirty="0" err="1">
                <a:solidFill>
                  <a:srgbClr val="000000"/>
                </a:solidFill>
                <a:effectLst/>
                <a:latin typeface="Times New Roman" panose="02020603050405020304" pitchFamily="18" charset="0"/>
                <a:ea typeface="Calibri" panose="020F0502020204030204" pitchFamily="34" charset="0"/>
              </a:rPr>
              <a:t>Bài</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tập</a:t>
            </a:r>
            <a:r>
              <a:rPr lang="en-US" sz="3200" b="1" dirty="0">
                <a:solidFill>
                  <a:srgbClr val="000000"/>
                </a:solidFill>
                <a:effectLst/>
                <a:latin typeface="Times New Roman" panose="02020603050405020304" pitchFamily="18" charset="0"/>
                <a:ea typeface="Calibri" panose="020F0502020204030204" pitchFamily="34" charset="0"/>
              </a:rPr>
              <a:t> 1</a:t>
            </a:r>
          </a:p>
        </p:txBody>
      </p:sp>
      <p:sp>
        <p:nvSpPr>
          <p:cNvPr id="6" name="TextBox 5">
            <a:extLst>
              <a:ext uri="{FF2B5EF4-FFF2-40B4-BE49-F238E27FC236}">
                <a16:creationId xmlns:a16="http://schemas.microsoft.com/office/drawing/2014/main" id="{2D0EEA2D-5FF2-F738-D3A6-AEDB3CAD6F21}"/>
              </a:ext>
            </a:extLst>
          </p:cNvPr>
          <p:cNvSpPr txBox="1"/>
          <p:nvPr/>
        </p:nvSpPr>
        <p:spPr>
          <a:xfrm>
            <a:off x="684439" y="4405812"/>
            <a:ext cx="11270795" cy="2062103"/>
          </a:xfrm>
          <a:prstGeom prst="rect">
            <a:avLst/>
          </a:prstGeom>
          <a:solidFill>
            <a:schemeClr val="accent5">
              <a:lumMod val="40000"/>
              <a:lumOff val="60000"/>
            </a:schemeClr>
          </a:solidFill>
          <a:scene3d>
            <a:camera prst="orthographicFront"/>
            <a:lightRig rig="threePt" dir="t"/>
          </a:scene3d>
          <a:sp3d>
            <a:bevelT/>
          </a:sp3d>
        </p:spPr>
        <p:txBody>
          <a:bodyPr wrap="square">
            <a:spAutoFit/>
          </a:bodyPr>
          <a:lstStyle/>
          <a:p>
            <a:pPr algn="just">
              <a:spcBef>
                <a:spcPts val="600"/>
              </a:spcBef>
              <a:spcAft>
                <a:spcPts val="600"/>
              </a:spcAft>
            </a:pPr>
            <a:r>
              <a:rPr lang="vi-VN" sz="3200" dirty="0">
                <a:solidFill>
                  <a:srgbClr val="000000"/>
                </a:solidFill>
                <a:effectLst/>
                <a:latin typeface="Times New Roman" panose="02020603050405020304" pitchFamily="18" charset="0"/>
                <a:ea typeface="Calibri" panose="020F0502020204030204" pitchFamily="34" charset="0"/>
              </a:rPr>
              <a:t>b. Trợ từ “chỉ” có tác dụng nhấn mạnh phạm vi được hạn định, biểu thị thái độ đánh giá của Sói Lam về cách thức cứu Ánh Vàng. Đó là cách duy nhất để cứu Ánh Vàng thoát khỏi toán thợ săn mà không còn cách nào khác nữa.</a:t>
            </a:r>
            <a:endParaRPr lang="en-US" sz="3200" dirty="0">
              <a:solidFill>
                <a:srgbClr val="00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8390116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3" grpId="0" animBg="1"/>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309</TotalTime>
  <Words>971</Words>
  <Application>Microsoft Office PowerPoint</Application>
  <PresentationFormat>Widescreen</PresentationFormat>
  <Paragraphs>68</Paragraphs>
  <Slides>14</Slides>
  <Notes>0</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#9Slide03 AllRoundGothic</vt:lpstr>
      <vt:lpstr>#9Slide03 Arima Madurai Black</vt:lpstr>
      <vt:lpstr>Arial</vt:lpstr>
      <vt:lpstr>Calibri</vt:lpstr>
      <vt:lpstr>Calibri Light</vt:lpstr>
      <vt:lpstr>SVN-Wednesday</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Admin</cp:lastModifiedBy>
  <cp:revision>12</cp:revision>
  <dcterms:created xsi:type="dcterms:W3CDTF">2023-06-27T08:09:40Z</dcterms:created>
  <dcterms:modified xsi:type="dcterms:W3CDTF">2023-07-18T07:22:46Z</dcterms:modified>
</cp:coreProperties>
</file>