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82" r:id="rId4"/>
    <p:sldId id="257" r:id="rId5"/>
    <p:sldId id="260" r:id="rId6"/>
    <p:sldId id="261" r:id="rId7"/>
    <p:sldId id="262" r:id="rId8"/>
    <p:sldId id="264" r:id="rId9"/>
    <p:sldId id="266" r:id="rId10"/>
    <p:sldId id="267" r:id="rId11"/>
    <p:sldId id="268" r:id="rId12"/>
    <p:sldId id="269" r:id="rId13"/>
    <p:sldId id="270" r:id="rId14"/>
    <p:sldId id="272" r:id="rId15"/>
    <p:sldId id="273" r:id="rId16"/>
    <p:sldId id="274" r:id="rId17"/>
    <p:sldId id="276" r:id="rId18"/>
    <p:sldId id="279" r:id="rId19"/>
    <p:sldId id="280" r:id="rId20"/>
    <p:sldId id="28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493" y="2560322"/>
            <a:ext cx="8915399" cy="2878910"/>
          </a:xfrm>
        </p:spPr>
        <p:txBody>
          <a:bodyPr>
            <a:normAutofit fontScale="90000"/>
          </a:bodyPr>
          <a:lstStyle/>
          <a:p>
            <a:pPr>
              <a:lnSpc>
                <a:spcPct val="130000"/>
              </a:lnSpc>
              <a:spcAft>
                <a:spcPts val="0"/>
              </a:spcAft>
              <a:tabLst>
                <a:tab pos="90170" algn="l"/>
                <a:tab pos="180340" algn="l"/>
              </a:tabLst>
            </a:pPr>
            <a:r>
              <a:rPr lang="en-US" sz="27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7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latin typeface=".VnTime"/>
                <a:ea typeface="Times New Roman" panose="02020603050405020304" pitchFamily="18" charset="0"/>
                <a:cs typeface="Times New Roman" panose="02020603050405020304" pitchFamily="18" charset="0"/>
              </a:rPr>
              <a:t>: </a:t>
            </a:r>
            <a:r>
              <a:rPr lang="en-US" sz="2700" b="1" dirty="0" err="1" smtClean="0">
                <a:latin typeface="Times New Roman" panose="02020603050405020304" pitchFamily="18" charset="0"/>
                <a:ea typeface="Yu Mincho"/>
                <a:cs typeface="Times New Roman" panose="02020603050405020304" pitchFamily="18" charset="0"/>
              </a:rPr>
              <a:t>TIẾNG</a:t>
            </a:r>
            <a:r>
              <a:rPr lang="en-US" sz="2700" b="1" dirty="0" smtClean="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CƯỜI</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TRÀO</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PHÚNG</a:t>
            </a:r>
            <a:r>
              <a:rPr lang="en-US" sz="2700" b="1" dirty="0">
                <a:latin typeface="Times New Roman" panose="02020603050405020304" pitchFamily="18" charset="0"/>
                <a:ea typeface="Yu Mincho"/>
                <a:cs typeface="Times New Roman" panose="02020603050405020304" pitchFamily="18" charset="0"/>
              </a:rPr>
              <a:t> </a:t>
            </a:r>
            <a:r>
              <a:rPr lang="en-US" sz="2700" b="1" dirty="0" err="1">
                <a:latin typeface="Times New Roman" panose="02020603050405020304" pitchFamily="18" charset="0"/>
                <a:ea typeface="Yu Mincho"/>
                <a:cs typeface="Times New Roman" panose="02020603050405020304" pitchFamily="18" charset="0"/>
              </a:rPr>
              <a:t>TRONG</a:t>
            </a:r>
            <a:r>
              <a:rPr lang="en-US" sz="2700" b="1" dirty="0">
                <a:latin typeface="Times New Roman" panose="02020603050405020304" pitchFamily="18" charset="0"/>
                <a:ea typeface="Yu Mincho"/>
                <a:cs typeface="Times New Roman" panose="02020603050405020304" pitchFamily="18" charset="0"/>
              </a:rPr>
              <a:t> </a:t>
            </a:r>
            <a:r>
              <a:rPr lang="en-US" sz="2700" b="1" dirty="0" err="1" smtClean="0">
                <a:latin typeface="Times New Roman" panose="02020603050405020304" pitchFamily="18" charset="0"/>
                <a:ea typeface="Yu Mincho"/>
                <a:cs typeface="Times New Roman" panose="02020603050405020304" pitchFamily="18" charset="0"/>
              </a:rPr>
              <a:t>THƠ</a:t>
            </a:r>
            <a:r>
              <a:rPr lang="en-US" sz="2700" b="1" dirty="0">
                <a:latin typeface="Times New Roman" panose="02020603050405020304" pitchFamily="18" charset="0"/>
                <a:ea typeface="Yu Mincho"/>
                <a:cs typeface="Times New Roman" panose="02020603050405020304" pitchFamily="18" charset="0"/>
              </a:rPr>
              <a:t/>
            </a:r>
            <a:br>
              <a:rPr lang="en-US" sz="2700" b="1" dirty="0">
                <a:latin typeface="Times New Roman" panose="02020603050405020304" pitchFamily="18" charset="0"/>
                <a:ea typeface="Yu Mincho"/>
                <a:cs typeface="Times New Roman" panose="02020603050405020304" pitchFamily="18" charset="0"/>
              </a:rPr>
            </a:br>
            <a:r>
              <a:rPr lang="en-US" sz="4000" b="1" dirty="0" err="1" smtClean="0">
                <a:latin typeface="Times New Roman" panose="02020603050405020304" pitchFamily="18" charset="0"/>
                <a:ea typeface="Yu Mincho"/>
                <a:cs typeface="Times New Roman" panose="02020603050405020304" pitchFamily="18" charset="0"/>
              </a:rPr>
              <a:t>Văn</a:t>
            </a:r>
            <a:r>
              <a:rPr lang="en-US" sz="4000" b="1" dirty="0" smtClean="0">
                <a:latin typeface="Times New Roman" panose="02020603050405020304" pitchFamily="18" charset="0"/>
                <a:ea typeface="Yu Mincho"/>
                <a:cs typeface="Times New Roman" panose="02020603050405020304" pitchFamily="18" charset="0"/>
              </a:rPr>
              <a:t> </a:t>
            </a:r>
            <a:r>
              <a:rPr lang="en-US" sz="4000" b="1" dirty="0" err="1" smtClean="0">
                <a:latin typeface="Times New Roman" panose="02020603050405020304" pitchFamily="18" charset="0"/>
                <a:ea typeface="Yu Mincho"/>
                <a:cs typeface="Times New Roman" panose="02020603050405020304" pitchFamily="18" charset="0"/>
              </a:rPr>
              <a:t>bản</a:t>
            </a:r>
            <a:r>
              <a:rPr lang="en-US" sz="4000" b="1" dirty="0" smtClean="0">
                <a:latin typeface="Times New Roman" panose="02020603050405020304" pitchFamily="18" charset="0"/>
                <a:ea typeface="Yu Mincho"/>
                <a:cs typeface="Times New Roman" panose="02020603050405020304" pitchFamily="18" charset="0"/>
              </a:rPr>
              <a:t> </a:t>
            </a:r>
            <a:r>
              <a:rPr lang="en-US" sz="40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4000" dirty="0" smtClean="0">
                <a:latin typeface=".VnTime"/>
                <a:ea typeface="Times New Roman" panose="02020603050405020304" pitchFamily="18" charset="0"/>
                <a:cs typeface="Times New Roman" panose="02020603050405020304" pitchFamily="18" charset="0"/>
              </a:rPr>
              <a:t>: </a:t>
            </a:r>
            <a:br>
              <a:rPr lang="en-US" sz="4000" dirty="0" smtClean="0">
                <a:latin typeface=".VnTime"/>
                <a:ea typeface="Times New Roman" panose="02020603050405020304" pitchFamily="18" charset="0"/>
                <a:cs typeface="Times New Roman" panose="02020603050405020304" pitchFamily="18" charset="0"/>
              </a:rPr>
            </a:br>
            <a:r>
              <a:rPr lang="en-US" sz="4000" dirty="0" smtClean="0">
                <a:latin typeface=".VnTime"/>
                <a:ea typeface="Times New Roman" panose="02020603050405020304" pitchFamily="18" charset="0"/>
                <a:cs typeface="Times New Roman" panose="02020603050405020304" pitchFamily="18" charset="0"/>
              </a:rPr>
              <a:t>							</a:t>
            </a:r>
            <a:r>
              <a:rPr lang="en-US" sz="6000" b="1" dirty="0" smtClean="0">
                <a:latin typeface="Times New Roman" panose="02020603050405020304" pitchFamily="18" charset="0"/>
                <a:ea typeface="Times New Roman" panose="02020603050405020304" pitchFamily="18" charset="0"/>
                <a:cs typeface="Times New Roman" panose="02020603050405020304" pitchFamily="18" charset="0"/>
              </a:rPr>
              <a:t>LAI </a:t>
            </a:r>
            <a:r>
              <a:rPr lang="en-US" sz="6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5300" dirty="0">
                <a:latin typeface=".VnTime"/>
                <a:ea typeface="Times New Roman" panose="02020603050405020304" pitchFamily="18" charset="0"/>
                <a:cs typeface="Times New Roman" panose="02020603050405020304" pitchFamily="18" charset="0"/>
              </a:rPr>
              <a:t/>
            </a:r>
            <a:br>
              <a:rPr lang="en-US" sz="5300" dirty="0">
                <a:latin typeface=".VnTime"/>
                <a:ea typeface="Times New Roman" panose="02020603050405020304" pitchFamily="18" charset="0"/>
                <a:cs typeface="Times New Roman" panose="02020603050405020304" pitchFamily="18" charset="0"/>
              </a:rPr>
            </a:br>
            <a:r>
              <a:rPr lang="en-US" sz="4000" dirty="0" smtClean="0">
                <a:latin typeface=".VnTime"/>
                <a:ea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Minh</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900" dirty="0"/>
          </a:p>
        </p:txBody>
      </p:sp>
    </p:spTree>
    <p:extLst>
      <p:ext uri="{BB962C8B-B14F-4D97-AF65-F5344CB8AC3E}">
        <p14:creationId xmlns:p14="http://schemas.microsoft.com/office/powerpoint/2010/main" val="1937813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457200" indent="-457200" algn="just">
              <a:lnSpc>
                <a:spcPct val="130000"/>
              </a:lnSpc>
              <a:buAutoNum type="alphaLcPeriod"/>
            </a:pP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Chân</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Ban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mỉa</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mai</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châm</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biếm</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3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3"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1600" dirty="0">
              <a:latin typeface=".VnTime"/>
              <a:ea typeface="Times New Roman" panose="02020603050405020304" pitchFamily="18" charset="0"/>
              <a:cs typeface="Times New Roman" panose="02020603050405020304" pitchFamily="18" charset="0"/>
            </a:endParaRPr>
          </a:p>
          <a:p>
            <a:pPr algn="just">
              <a:lnSpc>
                <a:spcPct val="130000"/>
              </a:lnSpc>
              <a:buAutoNum type="alphaLcPeriod"/>
            </a:pP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Chân</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dung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buAutoNum type="alphaLcPeriod"/>
            </a:pPr>
            <a:r>
              <a:rPr lang="en-US" sz="2000" b="1" dirty="0" err="1" smtClean="0">
                <a:latin typeface="Times New Roman" panose="02020603050405020304" pitchFamily="18" charset="0"/>
                <a:ea typeface="MS Mincho"/>
                <a:cs typeface="Times New Roman" panose="02020603050405020304" pitchFamily="18" charset="0"/>
              </a:rPr>
              <a:t>Giọng</a:t>
            </a:r>
            <a:r>
              <a:rPr lang="en-US" sz="2000" b="1" dirty="0" smtClean="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mỉa</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mai</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châm</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biếm</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tăng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lót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nhắm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trúc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nhịp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đặn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dirty="0">
                <a:latin typeface="Times New Roman" panose="02020603050405020304" pitchFamily="18" charset="0"/>
                <a:ea typeface="MS Mincho"/>
                <a:cs typeface="Times New Roman" panose="02020603050405020304" pitchFamily="18" charset="0"/>
              </a:rPr>
              <a:t>ở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trở</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thường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được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che</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đạy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khéo</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léo</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để</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cuộc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sống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ổn</a:t>
            </a:r>
            <a:r>
              <a:rPr lang="en-US" sz="2000" dirty="0">
                <a:latin typeface="Times New Roman" panose="02020603050405020304" pitchFamily="18" charset="0"/>
                <a:ea typeface="MS Mincho"/>
                <a:cs typeface="Times New Roman" panose="02020603050405020304" pitchFamily="18" charset="0"/>
              </a:rPr>
              <a:t> =&gt; </a:t>
            </a:r>
            <a:r>
              <a:rPr lang="en-US" sz="2000" dirty="0" err="1">
                <a:latin typeface="Times New Roman" panose="02020603050405020304" pitchFamily="18" charset="0"/>
                <a:ea typeface="MS Mincho"/>
                <a:cs typeface="Times New Roman" panose="02020603050405020304" pitchFamily="18" charset="0"/>
              </a:rPr>
              <a:t>Tiếng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cười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phê</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phán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có</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chiều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trí</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tuệ</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4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cay</a:t>
            </a:r>
            <a:r>
              <a:rPr lang="en-US" sz="24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MS Mincho"/>
                <a:cs typeface="Times New Roman" panose="02020603050405020304" pitchFamily="18" charset="0"/>
              </a:rPr>
              <a:t>a. </a:t>
            </a:r>
            <a:r>
              <a:rPr lang="en-US" sz="2400" b="1" dirty="0" err="1">
                <a:latin typeface="Times New Roman" panose="02020603050405020304" pitchFamily="18" charset="0"/>
                <a:ea typeface="MS Mincho"/>
                <a:cs typeface="Times New Roman" panose="02020603050405020304" pitchFamily="18" charset="0"/>
              </a:rPr>
              <a:t>Lời</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bình</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của</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Bác</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về</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xã</a:t>
            </a:r>
            <a:r>
              <a:rPr lang="en-US" sz="2400" b="1" dirty="0">
                <a:latin typeface="Times New Roman" panose="02020603050405020304" pitchFamily="18" charset="0"/>
                <a:ea typeface="MS Mincho"/>
                <a:cs typeface="Times New Roman" panose="02020603050405020304" pitchFamily="18" charset="0"/>
              </a:rPr>
              <a:t> </a:t>
            </a:r>
            <a:r>
              <a:rPr lang="en-US" sz="2400" b="1" dirty="0" err="1">
                <a:latin typeface="Times New Roman" panose="02020603050405020304" pitchFamily="18" charset="0"/>
                <a:ea typeface="MS Mincho"/>
                <a:cs typeface="Times New Roman" panose="02020603050405020304" pitchFamily="18" charset="0"/>
              </a:rPr>
              <a:t>hội</a:t>
            </a:r>
            <a:r>
              <a:rPr lang="en-US" sz="2400" b="1" dirty="0">
                <a:latin typeface="Times New Roman" panose="02020603050405020304" pitchFamily="18" charset="0"/>
                <a:ea typeface="MS Mincho"/>
                <a:cs typeface="Times New Roman" panose="02020603050405020304" pitchFamily="18" charset="0"/>
              </a:rPr>
              <a:t> Lai </a:t>
            </a:r>
            <a:r>
              <a:rPr lang="en-US" sz="2400" b="1" dirty="0" err="1">
                <a:latin typeface="Times New Roman" panose="02020603050405020304" pitchFamily="18" charset="0"/>
                <a:ea typeface="MS Mincho"/>
                <a:cs typeface="Times New Roman" panose="02020603050405020304" pitchFamily="18" charset="0"/>
              </a:rPr>
              <a:t>Tân</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i="1" dirty="0">
                <a:latin typeface="Times New Roman" panose="02020603050405020304" pitchFamily="18" charset="0"/>
                <a:ea typeface="MS Mincho"/>
                <a:cs typeface="Times New Roman" panose="02020603050405020304" pitchFamily="18" charset="0"/>
              </a:rPr>
              <a:t>“</a:t>
            </a:r>
            <a:r>
              <a:rPr lang="en-US" sz="2000" i="1" dirty="0" err="1">
                <a:latin typeface="Times New Roman" panose="02020603050405020304" pitchFamily="18" charset="0"/>
                <a:ea typeface="MS Mincho"/>
                <a:cs typeface="Times New Roman" panose="02020603050405020304" pitchFamily="18" charset="0"/>
              </a:rPr>
              <a:t>Trời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đất</a:t>
            </a:r>
            <a:r>
              <a:rPr lang="en-US" sz="2000" i="1" dirty="0">
                <a:latin typeface="Times New Roman" panose="02020603050405020304" pitchFamily="18" charset="0"/>
                <a:ea typeface="MS Mincho"/>
                <a:cs typeface="Times New Roman" panose="02020603050405020304" pitchFamily="18" charset="0"/>
              </a:rPr>
              <a:t> Lai </a:t>
            </a:r>
            <a:r>
              <a:rPr lang="en-US" sz="2000" i="1" dirty="0" err="1">
                <a:latin typeface="Times New Roman" panose="02020603050405020304" pitchFamily="18" charset="0"/>
                <a:ea typeface="MS Mincho"/>
                <a:cs typeface="Times New Roman" panose="02020603050405020304" pitchFamily="18" charset="0"/>
              </a:rPr>
              <a:t>Tân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vẫn</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thái</a:t>
            </a:r>
            <a:r>
              <a:rPr lang="en-US" sz="2000" i="1" dirty="0">
                <a:latin typeface="Times New Roman" panose="02020603050405020304" pitchFamily="18" charset="0"/>
                <a:ea typeface="MS Mincho"/>
                <a:cs typeface="Times New Roman" panose="02020603050405020304" pitchFamily="18" charset="0"/>
              </a:rPr>
              <a:t> </a:t>
            </a:r>
            <a:r>
              <a:rPr lang="en-US" sz="2000" i="1" dirty="0" err="1">
                <a:latin typeface="Times New Roman" panose="02020603050405020304" pitchFamily="18" charset="0"/>
                <a:ea typeface="MS Mincho"/>
                <a:cs typeface="Times New Roman" panose="02020603050405020304" pitchFamily="18" charset="0"/>
              </a:rPr>
              <a:t>bình</a:t>
            </a:r>
            <a:r>
              <a:rPr lang="en-US" sz="2000" i="1"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a:t>
            </a:r>
            <a:r>
              <a:rPr lang="en-US" sz="2000" dirty="0" err="1">
                <a:latin typeface="Times New Roman" panose="02020603050405020304" pitchFamily="18" charset="0"/>
                <a:ea typeface="Times New Roman" panose="02020603050405020304" pitchFamily="18" charset="0"/>
                <a:cs typeface="Calibri" panose="020F0502020204030204" pitchFamily="34" charset="0"/>
              </a:rPr>
              <a:t>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ea typeface="Times New Roman" panose="02020603050405020304" pitchFamily="18" charset="0"/>
                <a:cs typeface=".VnTime"/>
              </a:rPr>
              <a: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ụ</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ỗ</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err="1">
                <a:latin typeface="Times New Roman" panose="02020603050405020304" pitchFamily="18" charset="0"/>
                <a:ea typeface="Times New Roman" panose="02020603050405020304" pitchFamily="18" charset="0"/>
                <a:cs typeface="Calibri" panose="020F0502020204030204" pitchFamily="34" charset="0"/>
              </a:rPr>
              <a:t>ố</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err="1">
                <a:latin typeface="Times New Roman" panose="02020603050405020304" pitchFamily="18" charset="0"/>
                <a:ea typeface="Times New Roman" panose="02020603050405020304" pitchFamily="18" charset="0"/>
                <a:cs typeface=".VnTime"/>
              </a:rPr>
              <a:t>á</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bọn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cầm</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quyền</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Thực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hình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thức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trong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đục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khoét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rỗng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tếch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chuẩn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bị</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sụp</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a:t>
            </a:r>
            <a:r>
              <a:rPr lang="en-US" sz="2000" dirty="0">
                <a:latin typeface="Times New Roman" panose="02020603050405020304" pitchFamily="18" charset="0"/>
                <a:ea typeface="MS Mincho"/>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b.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78674" y="69670"/>
            <a:ext cx="11913326" cy="6884124"/>
            <a:chOff x="113211" y="-91440"/>
            <a:chExt cx="12880139" cy="6884124"/>
          </a:xfrm>
        </p:grpSpPr>
        <p:pic>
          <p:nvPicPr>
            <p:cNvPr id="5" name="Picture 4"/>
            <p:cNvPicPr/>
            <p:nvPr/>
          </p:nvPicPr>
          <p:blipFill>
            <a:blip r:embed="rId2"/>
            <a:stretch>
              <a:fillRect/>
            </a:stretch>
          </p:blipFill>
          <p:spPr>
            <a:xfrm>
              <a:off x="113211" y="1114697"/>
              <a:ext cx="12880139" cy="5677987"/>
            </a:xfrm>
            <a:prstGeom prst="rect">
              <a:avLst/>
            </a:prstGeom>
          </p:spPr>
        </p:pic>
        <p:sp>
          <p:nvSpPr>
            <p:cNvPr id="6" name="Up Ribbon 5"/>
            <p:cNvSpPr/>
            <p:nvPr/>
          </p:nvSpPr>
          <p:spPr>
            <a:xfrm>
              <a:off x="3094065" y="-91440"/>
              <a:ext cx="7396013" cy="120613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PHIẾU</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SỐ</a:t>
              </a:r>
              <a:r>
                <a:rPr lang="en-US" dirty="0" smtClean="0"/>
                <a:t> 3</a:t>
              </a:r>
              <a:endParaRPr lang="en-US" dirty="0"/>
            </a:p>
          </p:txBody>
        </p:sp>
      </p:grpSp>
    </p:spTree>
    <p:extLst>
      <p:ext uri="{BB962C8B-B14F-4D97-AF65-F5344CB8AC3E}">
        <p14:creationId xmlns:p14="http://schemas.microsoft.com/office/powerpoint/2010/main" val="20842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757646"/>
            <a:ext cx="11800114" cy="6100354"/>
          </a:xfrm>
        </p:spPr>
        <p:txBody>
          <a:bodyPr>
            <a:noAutofit/>
          </a:bodyPr>
          <a:lstStyle/>
          <a:p>
            <a:pPr marL="0" indent="0" algn="just">
              <a:lnSpc>
                <a:spcPct val="130000"/>
              </a:lnSpc>
              <a:buNone/>
            </a:pPr>
            <a:r>
              <a:rPr lang="en-US" sz="2000" b="1" dirty="0" smtClean="0">
                <a:latin typeface="Times New Roman" panose="02020603050405020304" pitchFamily="18" charset="0"/>
                <a:ea typeface="MS Mincho"/>
                <a:cs typeface="Times New Roman" panose="02020603050405020304" pitchFamily="18" charset="0"/>
              </a:rPr>
              <a:t>b</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Giọng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điệu</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đả</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kích</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Khai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thác</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mâu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tự</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nhiên</a:t>
            </a:r>
            <a:r>
              <a:rPr lang="en-US" sz="2000" dirty="0">
                <a:latin typeface="Times New Roman" panose="02020603050405020304" pitchFamily="18" charset="0"/>
                <a:ea typeface="MS Mincho"/>
                <a:cs typeface="Times New Roman" panose="02020603050405020304" pitchFamily="18" charset="0"/>
              </a:rPr>
              <a:t>:</a:t>
            </a:r>
            <a:r>
              <a:rPr lang="en-US" sz="2000" b="1"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rối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Lai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Nghệ</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thuật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&gt;&lt; Y </a:t>
            </a:r>
            <a:r>
              <a:rPr lang="en-US" sz="2000" dirty="0" err="1">
                <a:latin typeface="Times New Roman" panose="02020603050405020304" pitchFamily="18" charset="0"/>
                <a:ea typeface="MS Mincho"/>
                <a:cs typeface="Times New Roman" panose="02020603050405020304" pitchFamily="18" charset="0"/>
              </a:rPr>
              <a:t>cựu</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mới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Bản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dịch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nghĩa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chỉ</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còn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là</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Trời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đất</a:t>
            </a:r>
            <a:r>
              <a:rPr lang="en-US" sz="2000" dirty="0">
                <a:latin typeface="Times New Roman" panose="02020603050405020304" pitchFamily="18" charset="0"/>
                <a:ea typeface="MS Mincho"/>
                <a:cs typeface="Times New Roman" panose="02020603050405020304" pitchFamily="18" charset="0"/>
              </a:rPr>
              <a:t> Lai </a:t>
            </a:r>
            <a:r>
              <a:rPr lang="en-US" sz="2000" dirty="0" err="1">
                <a:latin typeface="Times New Roman" panose="02020603050405020304" pitchFamily="18" charset="0"/>
                <a:ea typeface="MS Mincho"/>
                <a:cs typeface="Times New Roman" panose="02020603050405020304" pitchFamily="18" charset="0"/>
              </a:rPr>
              <a:t>Tân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vẫn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bình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bỏ</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mất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chữ</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như</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xưa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của</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nguyên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âm</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MS Mincho"/>
                <a:cs typeface="Times New Roman" panose="02020603050405020304" pitchFamily="18" charset="0"/>
              </a:rPr>
              <a:t>=&gt; </a:t>
            </a:r>
            <a:r>
              <a:rPr lang="en-US" sz="2000" dirty="0" err="1">
                <a:latin typeface="Times New Roman" panose="02020603050405020304" pitchFamily="18" charset="0"/>
                <a:ea typeface="MS Mincho"/>
                <a:cs typeface="Times New Roman" panose="02020603050405020304" pitchFamily="18" charset="0"/>
              </a:rPr>
              <a:t>Cái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thối</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nát</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đã</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thành</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nề</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nên</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không</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thay</a:t>
            </a:r>
            <a:r>
              <a:rPr lang="en-US" sz="2000"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MS Mincho"/>
                <a:cs typeface="Times New Roman" panose="02020603050405020304" pitchFamily="18" charset="0"/>
              </a:rPr>
              <a:t>đổi</a:t>
            </a:r>
            <a:r>
              <a:rPr lang="en-US" sz="2000" dirty="0">
                <a:latin typeface="Times New Roman" panose="02020603050405020304" pitchFamily="18" charset="0"/>
                <a:ea typeface="MS Mincho"/>
                <a:cs typeface="Times New Roman" panose="02020603050405020304" pitchFamily="18" charset="0"/>
              </a:rPr>
              <a:t>. </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a:latin typeface="Times New Roman" panose="02020603050405020304" pitchFamily="18" charset="0"/>
                <a:ea typeface="MS Mincho"/>
                <a:cs typeface="Times New Roman" panose="02020603050405020304" pitchFamily="18" charset="0"/>
              </a:rPr>
              <a:t>=&gt; </a:t>
            </a:r>
            <a:r>
              <a:rPr lang="en-US" sz="2000" b="1" dirty="0" err="1">
                <a:latin typeface="Times New Roman" panose="02020603050405020304" pitchFamily="18" charset="0"/>
                <a:ea typeface="MS Mincho"/>
                <a:cs typeface="Times New Roman" panose="02020603050405020304" pitchFamily="18" charset="0"/>
              </a:rPr>
              <a:t>Suy</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rộng</a:t>
            </a:r>
            <a:r>
              <a:rPr lang="en-US" sz="2000" b="1" dirty="0">
                <a:latin typeface="Times New Roman" panose="02020603050405020304" pitchFamily="18" charset="0"/>
                <a:ea typeface="MS Mincho"/>
                <a:cs typeface="Times New Roman" panose="02020603050405020304" pitchFamily="18" charset="0"/>
              </a:rPr>
              <a:t> </a:t>
            </a:r>
            <a:r>
              <a:rPr lang="en-US" sz="2000" b="1" dirty="0" err="1">
                <a:latin typeface="Times New Roman" panose="02020603050405020304" pitchFamily="18" charset="0"/>
                <a:ea typeface="MS Mincho"/>
                <a:cs typeface="Times New Roman" panose="02020603050405020304" pitchFamily="18" charset="0"/>
              </a:rPr>
              <a:t>ra</a:t>
            </a:r>
            <a:r>
              <a:rPr lang="en-US" sz="2000" b="1" dirty="0">
                <a:latin typeface="Times New Roman" panose="02020603050405020304" pitchFamily="18" charset="0"/>
                <a:ea typeface="MS Mincho"/>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=&gt;</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đục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khoét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vét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điêu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36099" y="84179"/>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2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1.Nghệ</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000" dirty="0">
              <a:latin typeface=".VnTime"/>
              <a:ea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miêu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quyền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Tưởng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mỉa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cay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a:t>
            </a:r>
            <a:endParaRPr lang="en-US" sz="24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Cloud Callout 1"/>
          <p:cNvSpPr/>
          <p:nvPr/>
        </p:nvSpPr>
        <p:spPr>
          <a:xfrm>
            <a:off x="4859383" y="1079863"/>
            <a:ext cx="5573486" cy="51119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vi-VN"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Nhắc</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lại</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những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thành</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công</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về</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nghệ</a:t>
            </a:r>
            <a:r>
              <a:rPr lang="en-US" sz="3200" dirty="0">
                <a:latin typeface="Times New Roman" panose="02020603050405020304" pitchFamily="18" charset="0"/>
                <a:ea typeface="Arial" panose="020B0604020202020204" pitchFamily="34" charset="0"/>
              </a:rPr>
              <a:t> </a:t>
            </a:r>
            <a:r>
              <a:rPr lang="en-US" sz="3200" dirty="0" err="1">
                <a:latin typeface="Times New Roman" panose="02020603050405020304" pitchFamily="18" charset="0"/>
                <a:ea typeface="Arial" panose="020B0604020202020204" pitchFamily="34" charset="0"/>
              </a:rPr>
              <a:t>thuật</a:t>
            </a:r>
            <a:r>
              <a:rPr lang="en-US" sz="3200" dirty="0">
                <a:latin typeface="Times New Roman" panose="02020603050405020304" pitchFamily="18" charset="0"/>
                <a:ea typeface="Arial" panose="020B0604020202020204" pitchFamily="34" charset="0"/>
              </a:rPr>
              <a:t> </a:t>
            </a:r>
            <a:r>
              <a:rPr lang="vi-VN" sz="3200" dirty="0">
                <a:latin typeface="Times New Roman" panose="02020603050405020304" pitchFamily="18" charset="0"/>
                <a:ea typeface="Arial" panose="020B0604020202020204" pitchFamily="34" charset="0"/>
              </a:rPr>
              <a:t>của văn bản?</a:t>
            </a:r>
            <a:endParaRPr lang="en-US" sz="2400" dirty="0">
              <a:effectLst/>
              <a:latin typeface="Times New Roman" panose="02020603050405020304" pitchFamily="18" charset="0"/>
              <a:ea typeface="Arial" panose="020B0604020202020204" pitchFamily="34" charset="0"/>
            </a:endParaRPr>
          </a:p>
        </p:txBody>
      </p:sp>
      <p:sp>
        <p:nvSpPr>
          <p:cNvPr id="5" name="Cloud Callout 4"/>
          <p:cNvSpPr/>
          <p:nvPr/>
        </p:nvSpPr>
        <p:spPr>
          <a:xfrm>
            <a:off x="4859383" y="1079863"/>
            <a:ext cx="5573486" cy="491163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lgn="just">
              <a:lnSpc>
                <a:spcPct val="130000"/>
              </a:lnSpc>
              <a:spcAft>
                <a:spcPts val="0"/>
              </a:spcAft>
            </a:pPr>
            <a:r>
              <a:rPr lang="en-US" sz="2400" dirty="0" err="1">
                <a:latin typeface="Times New Roman" panose="02020603050405020304" pitchFamily="18" charset="0"/>
                <a:ea typeface="Arial" panose="020B0604020202020204" pitchFamily="34" charset="0"/>
              </a:rPr>
              <a:t>Khái</a:t>
            </a:r>
            <a:r>
              <a:rPr lang="en-US" sz="2400" dirty="0">
                <a:latin typeface="Times New Roman" panose="02020603050405020304" pitchFamily="18" charset="0"/>
                <a:ea typeface="Arial" panose="020B0604020202020204" pitchFamily="34" charset="0"/>
              </a:rPr>
              <a:t> </a:t>
            </a:r>
            <a:r>
              <a:rPr lang="en-US" sz="2400" dirty="0" err="1">
                <a:latin typeface="Times New Roman" panose="02020603050405020304" pitchFamily="18" charset="0"/>
                <a:ea typeface="Arial" panose="020B0604020202020204" pitchFamily="34" charset="0"/>
              </a:rPr>
              <a:t>quát</a:t>
            </a:r>
            <a:r>
              <a:rPr lang="en-US" sz="2400" dirty="0">
                <a:latin typeface="Times New Roman" panose="02020603050405020304" pitchFamily="18" charset="0"/>
                <a:ea typeface="Arial" panose="020B0604020202020204" pitchFamily="34" charset="0"/>
              </a:rPr>
              <a:t> n</a:t>
            </a:r>
            <a:r>
              <a:rPr lang="vi-VN" sz="2400" dirty="0">
                <a:latin typeface="Times New Roman" panose="02020603050405020304" pitchFamily="18" charset="0"/>
                <a:ea typeface="Arial" panose="020B0604020202020204" pitchFamily="34" charset="0"/>
              </a:rPr>
              <a:t>ội dung chính của văn bản?</a:t>
            </a:r>
            <a:endParaRPr lang="en-US" dirty="0">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422517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ppt_x"/>
                                          </p:val>
                                        </p:tav>
                                      </p:tavLst>
                                    </p:anim>
                                    <p:anim calcmode="lin" valueType="num">
                                      <p:cBhvr additive="base">
                                        <p:cTn id="65" dur="500"/>
                                        <p:tgtEl>
                                          <p:spTgt spid="5"/>
                                        </p:tgtEl>
                                        <p:attrNameLst>
                                          <p:attrName>ppt_y</p:attrName>
                                        </p:attrNameLst>
                                      </p:cBhvr>
                                      <p:tavLst>
                                        <p:tav tm="0">
                                          <p:val>
                                            <p:strVal val="ppt_y"/>
                                          </p:val>
                                        </p:tav>
                                        <p:tav tm="100000">
                                          <p:val>
                                            <p:strVal val="1+ppt_h/2"/>
                                          </p:val>
                                        </p:tav>
                                      </p:tavLst>
                                    </p:anim>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khởi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tố</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giữ</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giam</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269967" y="518160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loud Callout 4"/>
          <p:cNvSpPr/>
          <p:nvPr/>
        </p:nvSpPr>
        <p:spPr>
          <a:xfrm>
            <a:off x="6130833" y="1105989"/>
            <a:ext cx="5259977" cy="355309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Khoanh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tròn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đúng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1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2: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Tây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Châu</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391886" y="432816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44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ban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A.Là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dục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duy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tôn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giáo</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quyền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luật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69670" y="4075613"/>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417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1" y="1201783"/>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b="1" dirty="0" smtClean="0">
              <a:latin typeface="Times New Roman" panose="02020603050405020304" pitchFamily="18" charset="0"/>
              <a:ea typeface="Times New Roman" panose="02020603050405020304" pitchFamily="18" charset="0"/>
            </a:endParaRPr>
          </a:p>
          <a:p>
            <a:pPr marL="0" indent="0" algn="just">
              <a:lnSpc>
                <a:spcPct val="130000"/>
              </a:lnSpc>
              <a:buNone/>
            </a:pPr>
            <a:endParaRPr lang="en-US" sz="1600" dirty="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182880" y="5335791"/>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82882" y="2864818"/>
            <a:ext cx="11800114" cy="3453253"/>
          </a:xfrm>
          <a:prstGeom prst="rect">
            <a:avLst/>
          </a:prstGeom>
        </p:spPr>
        <p:txBody>
          <a:bodyPr wrap="square">
            <a:spAutoFit/>
          </a:bodyPr>
          <a:lstStyle/>
          <a:p>
            <a:pPr algn="just">
              <a:lnSpc>
                <a:spcPct val="130000"/>
              </a:lnSpc>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 Qua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cai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Ban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000" dirty="0">
              <a:latin typeface=".VnTime"/>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nhàn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Lai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ổn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D. Ban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8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046" y="1201783"/>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sz="16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đả</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cay</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đùa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b="1" dirty="0" smtClean="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2" name="Donut 1"/>
          <p:cNvSpPr/>
          <p:nvPr/>
        </p:nvSpPr>
        <p:spPr>
          <a:xfrm>
            <a:off x="69669" y="3529150"/>
            <a:ext cx="478972" cy="461553"/>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60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4693920"/>
            <a:ext cx="8148457" cy="1217302"/>
          </a:xfrm>
        </p:spPr>
        <p:txBody>
          <a:bodyPr/>
          <a:lstStyle/>
          <a:p>
            <a:r>
              <a:rPr lang="en-US" dirty="0"/>
              <a:t>https://</a:t>
            </a:r>
            <a:r>
              <a:rPr lang="en-US" dirty="0" err="1"/>
              <a:t>www.youtube.com</a:t>
            </a:r>
            <a:r>
              <a:rPr lang="en-US" dirty="0"/>
              <a:t>/</a:t>
            </a:r>
            <a:r>
              <a:rPr lang="en-US" dirty="0" err="1"/>
              <a:t>watch?v</a:t>
            </a:r>
            <a:r>
              <a:rPr lang="en-US" dirty="0"/>
              <a:t>=</a:t>
            </a:r>
            <a:r>
              <a:rPr lang="en-US" dirty="0" err="1"/>
              <a:t>yCKIgW7jGp8&amp;list</a:t>
            </a:r>
            <a:r>
              <a:rPr lang="en-US" dirty="0"/>
              <a:t>=</a:t>
            </a:r>
            <a:r>
              <a:rPr lang="en-US" dirty="0" err="1"/>
              <a:t>PPSV</a:t>
            </a:r>
            <a:endParaRPr lang="en-US" dirty="0"/>
          </a:p>
        </p:txBody>
      </p:sp>
      <p:sp>
        <p:nvSpPr>
          <p:cNvPr id="4" name="Cloud Callout 3"/>
          <p:cNvSpPr/>
          <p:nvPr/>
        </p:nvSpPr>
        <p:spPr>
          <a:xfrm>
            <a:off x="2306183" y="182880"/>
            <a:ext cx="8714514" cy="4511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dõi</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0100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297" y="1201782"/>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b="1"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III</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TỔNG</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KẾT</a:t>
            </a:r>
            <a:endParaRPr lang="en-U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b="1" dirty="0" smtClean="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IV. </a:t>
            </a:r>
            <a:r>
              <a:rPr lang="en-US" b="1" dirty="0" err="1">
                <a:latin typeface="Times New Roman" panose="02020603050405020304" pitchFamily="18" charset="0"/>
                <a:ea typeface="Times New Roman" panose="02020603050405020304" pitchFamily="18" charset="0"/>
              </a:rPr>
              <a:t>LUYỆN</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TẬP</a:t>
            </a:r>
            <a:endParaRPr lang="en-US" sz="16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pt-BR" b="1" dirty="0" smtClean="0">
                <a:solidFill>
                  <a:schemeClr val="accent1"/>
                </a:solidFill>
                <a:latin typeface="Times New Roman" panose="02020603050405020304" pitchFamily="18" charset="0"/>
                <a:ea typeface="Times New Roman" panose="02020603050405020304" pitchFamily="18" charset="0"/>
              </a:rPr>
              <a:t>V. </a:t>
            </a:r>
            <a:r>
              <a:rPr lang="pt-BR" b="1" dirty="0" smtClean="0">
                <a:latin typeface="Times New Roman" panose="02020603050405020304" pitchFamily="18" charset="0"/>
                <a:ea typeface="Times New Roman" panose="02020603050405020304" pitchFamily="18" charset="0"/>
              </a:rPr>
              <a:t>VẬN </a:t>
            </a:r>
            <a:r>
              <a:rPr lang="pt-BR" b="1" dirty="0">
                <a:latin typeface="Times New Roman" panose="02020603050405020304" pitchFamily="18" charset="0"/>
                <a:ea typeface="Times New Roman" panose="02020603050405020304" pitchFamily="18" charset="0"/>
              </a:rPr>
              <a:t>DỤNG</a:t>
            </a:r>
            <a:endParaRPr lang="en-US" b="1" dirty="0" smtClean="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3265714" y="1436914"/>
            <a:ext cx="7367452" cy="394498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tabLst>
                <a:tab pos="1386840" algn="l"/>
              </a:tabLst>
            </a:pPr>
            <a:r>
              <a:rPr lang="en-US" b="1">
                <a:latin typeface="Times New Roman" panose="02020603050405020304" pitchFamily="18" charset="0"/>
                <a:ea typeface="MS Mincho"/>
                <a:cs typeface="Times New Roman" panose="02020603050405020304" pitchFamily="18" charset="0"/>
              </a:rPr>
              <a:t> </a:t>
            </a:r>
            <a:r>
              <a:rPr lang="en-US">
                <a:latin typeface="Times New Roman" panose="02020603050405020304" pitchFamily="18" charset="0"/>
                <a:ea typeface="Times New Roman" panose="02020603050405020304" pitchFamily="18" charset="0"/>
                <a:cs typeface="Times New Roman" panose="02020603050405020304" pitchFamily="18" charset="0"/>
              </a:rPr>
              <a:t>Có nhiều hiện tượng tiêu cực xuất hiện trong bài thơ “Lai Tân” vẫn còn tồn tại trong xã hội hiện nay. Em hãy viết một đọan văn (khoảng 200 chữ) trình bày suy nghĩ của em về một hiện tượng mà em quan tâm.</a:t>
            </a:r>
            <a:endParaRPr lang="en-US" sz="160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25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ật ký trong tù - Bác Hồ #Shorts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3840" y="0"/>
            <a:ext cx="11948160" cy="6858000"/>
          </a:xfrm>
        </p:spPr>
      </p:pic>
    </p:spTree>
    <p:extLst>
      <p:ext uri="{BB962C8B-B14F-4D97-AF65-F5344CB8AC3E}">
        <p14:creationId xmlns:p14="http://schemas.microsoft.com/office/powerpoint/2010/main" val="1862774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AutoShape 4" descr="https://i.ytimg.com/vi/yCKIgW7jGp8/hq2.jpg?sqp=-oaymwE2CNACELwBSFXyq4qpAygIARUAAIhCGABwAcABBvABAfgBjAKAAuADigIMCAAQARhlIGUoWjAP&amp;rs=AOn4CLC2J1Ad8oYyBIbXRiPzKdGECjd9UA"/>
          <p:cNvSpPr>
            <a:spLocks noGrp="1" noChangeAspect="1" noChangeArrowheads="1"/>
          </p:cNvSpPr>
          <p:nvPr>
            <p:ph idx="1"/>
          </p:nvPr>
        </p:nvSpPr>
        <p:spPr bwMode="auto">
          <a:xfrm>
            <a:off x="922338" y="1271588"/>
            <a:ext cx="10582275" cy="5268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b="1" dirty="0" smtClean="0">
                <a:latin typeface="Times New Roman" panose="02020603050405020304" pitchFamily="18" charset="0"/>
                <a:ea typeface="Times New Roman" panose="02020603050405020304" pitchFamily="18" charset="0"/>
              </a:rPr>
              <a:t>I. </a:t>
            </a:r>
            <a:r>
              <a:rPr lang="en-US" b="1" dirty="0" err="1" smtClean="0">
                <a:latin typeface="Times New Roman" panose="02020603050405020304" pitchFamily="18" charset="0"/>
                <a:ea typeface="Times New Roman" panose="02020603050405020304" pitchFamily="18" charset="0"/>
              </a:rPr>
              <a:t>TÌM</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HIỂU</a:t>
            </a:r>
            <a:r>
              <a:rPr lang="en-US" b="1" dirty="0" smtClean="0">
                <a:latin typeface="Times New Roman" panose="02020603050405020304" pitchFamily="18" charset="0"/>
                <a:ea typeface="Times New Roman" panose="02020603050405020304" pitchFamily="18" charset="0"/>
              </a:rPr>
              <a:t> CHUNG </a:t>
            </a:r>
          </a:p>
          <a:p>
            <a:pPr marL="0" indent="0">
              <a:buNone/>
            </a:pPr>
            <a:r>
              <a:rPr lang="en-US" b="1" dirty="0" smtClean="0">
                <a:latin typeface="Times New Roman" panose="02020603050405020304" pitchFamily="18" charset="0"/>
                <a:ea typeface="Times New Roman" panose="02020603050405020304" pitchFamily="18" charset="0"/>
              </a:rPr>
              <a:t>1. </a:t>
            </a:r>
            <a:r>
              <a:rPr lang="en-US" b="1" dirty="0" err="1" smtClean="0">
                <a:latin typeface="Times New Roman" panose="02020603050405020304" pitchFamily="18" charset="0"/>
                <a:ea typeface="Times New Roman" panose="02020603050405020304" pitchFamily="18" charset="0"/>
              </a:rPr>
              <a:t>Tác</a:t>
            </a:r>
            <a:r>
              <a:rPr lang="en-US" b="1" dirty="0" smtClean="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giả</a:t>
            </a:r>
            <a:r>
              <a:rPr lang="en-US" b="1" dirty="0" smtClean="0">
                <a:latin typeface="Times New Roman" panose="02020603050405020304" pitchFamily="18" charset="0"/>
                <a:ea typeface="Times New Roman" panose="02020603050405020304" pitchFamily="18" charset="0"/>
              </a:rPr>
              <a:t> </a:t>
            </a:r>
          </a:p>
          <a:p>
            <a:pPr algn="just">
              <a:lnSpc>
                <a:spcPct val="130000"/>
              </a:lnSpc>
              <a:buFontTx/>
              <a:buChar char="-"/>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Minh (19.5.1890 - 2.9.1969)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lãnh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tụ</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dirty="0">
                <a:latin typeface="Times New Roman" panose="02020603050405020304" pitchFamily="18" charset="0"/>
                <a:ea typeface="Times New Roman" panose="02020603050405020304" pitchFamily="18" charset="0"/>
                <a:cs typeface="Times New Roman" panose="02020603050405020304" pitchFamily="18" charset="0"/>
              </a:rPr>
              <a:t> Nam.</a:t>
            </a:r>
            <a:endParaRPr lang="en-US" sz="1600" dirty="0">
              <a:latin typeface=".VnTime"/>
              <a:ea typeface="Times New Roman" panose="02020603050405020304" pitchFamily="18" charset="0"/>
              <a:cs typeface="Times New Roman" panose="02020603050405020304" pitchFamily="18" charset="0"/>
            </a:endParaRPr>
          </a:p>
          <a:p>
            <a:pPr algn="just">
              <a:lnSpc>
                <a:spcPct val="130000"/>
              </a:lnSpc>
              <a:buFontTx/>
              <a:buChar char="-"/>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Hồ</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dirty="0">
                <a:latin typeface="Times New Roman" panose="02020603050405020304" pitchFamily="18" charset="0"/>
                <a:ea typeface="Times New Roman" panose="02020603050405020304" pitchFamily="18" charset="0"/>
                <a:cs typeface="Times New Roman" panose="02020603050405020304" pitchFamily="18" charset="0"/>
              </a:rPr>
              <a:t> Minh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30000"/>
              </a:lnSpc>
              <a:buNone/>
            </a:pPr>
            <a:r>
              <a:rPr lang="en-US"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kí</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tù</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latin typeface=".VnTime"/>
              <a:ea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phẩm</a:t>
            </a:r>
            <a:endParaRPr lang="en-US" b="1" dirty="0" smtClean="0">
              <a:latin typeface="Times New Roman" panose="02020603050405020304" pitchFamily="18" charset="0"/>
              <a:ea typeface="Times New Roman" panose="02020603050405020304" pitchFamily="18" charset="0"/>
            </a:endParaRP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33108" y="1590220"/>
            <a:ext cx="3574824" cy="3225620"/>
          </a:xfrm>
          <a:prstGeom prst="rect">
            <a:avLst/>
          </a:prstGeom>
        </p:spPr>
      </p:pic>
    </p:spTree>
    <p:extLst>
      <p:ext uri="{BB962C8B-B14F-4D97-AF65-F5344CB8AC3E}">
        <p14:creationId xmlns:p14="http://schemas.microsoft.com/office/powerpoint/2010/main" val="3338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fade">
                                      <p:cBhvr>
                                        <p:cTn id="43" dur="1000"/>
                                        <p:tgtEl>
                                          <p:spTgt spid="5">
                                            <p:txEl>
                                              <p:pRg st="5" end="5"/>
                                            </p:txEl>
                                          </p:spTgt>
                                        </p:tgtEl>
                                      </p:cBhvr>
                                    </p:animEffect>
                                    <p:anim calcmode="lin" valueType="num">
                                      <p:cBhvr>
                                        <p:cTn id="4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4210" y="1351727"/>
            <a:ext cx="10198326" cy="4631062"/>
          </a:xfrm>
        </p:spPr>
        <p:txBody>
          <a:bodyPr>
            <a:normAutofit/>
          </a:bodyPr>
          <a:lstStyle/>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
        <p:nvSpPr>
          <p:cNvPr id="5" name="Bevel 4"/>
          <p:cNvSpPr/>
          <p:nvPr/>
        </p:nvSpPr>
        <p:spPr>
          <a:xfrm>
            <a:off x="1244210" y="60961"/>
            <a:ext cx="10590739" cy="679703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090057" y="661852"/>
            <a:ext cx="8917577" cy="5617028"/>
          </a:xfrm>
          <a:prstGeom prst="rect">
            <a:avLst/>
          </a:prstGeom>
        </p:spPr>
      </p:pic>
    </p:spTree>
    <p:extLst>
      <p:ext uri="{BB962C8B-B14F-4D97-AF65-F5344CB8AC3E}">
        <p14:creationId xmlns:p14="http://schemas.microsoft.com/office/powerpoint/2010/main" val="4077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6" y="1280160"/>
            <a:ext cx="10198326" cy="4631062"/>
          </a:xfrm>
        </p:spPr>
        <p:txBody>
          <a:bodyPr>
            <a:normAutofit/>
          </a:bodyPr>
          <a:lstStyle/>
          <a:p>
            <a:pPr marL="0" lvl="0" indent="0">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Tác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phẩm</a:t>
            </a:r>
            <a:endParaRPr lang="en-US" sz="2400" b="1" dirty="0">
              <a:latin typeface="Times New Roman" panose="02020603050405020304" pitchFamily="18" charset="0"/>
              <a:ea typeface="Times New Roman" panose="02020603050405020304" pitchFamily="18" charset="0"/>
            </a:endParaRPr>
          </a:p>
          <a:p>
            <a:pPr marL="0" indent="0" algn="just">
              <a:lnSpc>
                <a:spcPct val="130000"/>
              </a:lnSpc>
              <a:buNone/>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2000" dirty="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xứ</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96,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Nhật</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kí</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Minh</a:t>
            </a:r>
            <a:endParaRPr lang="en-US" sz="2000" dirty="0" smtClean="0">
              <a:latin typeface=".VnTime"/>
              <a:ea typeface="Times New Roman" panose="02020603050405020304" pitchFamily="18" charset="0"/>
              <a:cs typeface="Times New Roman" panose="02020603050405020304" pitchFamily="18" charset="0"/>
            </a:endParaRPr>
          </a:p>
          <a:p>
            <a:pPr marL="0" indent="0" algn="just">
              <a:lnSpc>
                <a:spcPct val="130000"/>
              </a:lnSpc>
              <a:buNone/>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tháng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HCM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0" lvl="0" indent="0">
              <a:buClr>
                <a:srgbClr val="A53010"/>
              </a:buClr>
              <a:buNone/>
            </a:pP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000"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sz="2000"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sz="2000" b="1" dirty="0">
                <a:latin typeface="Times New Roman" panose="02020603050405020304" pitchFamily="18" charset="0"/>
                <a:ea typeface="Times New Roman" panose="02020603050405020304" pitchFamily="18" charset="0"/>
              </a:rPr>
              <a:t>2. </a:t>
            </a:r>
            <a:r>
              <a:rPr lang="en-US" sz="2000" b="1" dirty="0" err="1">
                <a:latin typeface="Times New Roman" panose="02020603050405020304" pitchFamily="18" charset="0"/>
                <a:ea typeface="Times New Roman" panose="02020603050405020304" pitchFamily="18" charset="0"/>
              </a:rPr>
              <a:t>Tác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phẩm</a:t>
            </a:r>
            <a:endParaRPr lang="en-US" sz="2000" b="1" dirty="0">
              <a:latin typeface="Times New Roman" panose="02020603050405020304" pitchFamily="18" charset="0"/>
              <a:ea typeface="Times New Roman" panose="02020603050405020304" pitchFamily="18" charset="0"/>
            </a:endParaRPr>
          </a:p>
          <a:p>
            <a:pPr marL="0" lvl="0" indent="0" algn="just">
              <a:lnSpc>
                <a:spcPct val="130000"/>
              </a:lnSpc>
              <a:buClr>
                <a:srgbClr val="A53010"/>
              </a:buClr>
              <a:buNone/>
            </a:pPr>
            <a:r>
              <a:rPr lang="en-US" sz="2400" b="1"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 4,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 3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niêm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B- 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2,4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4/3</a:t>
            </a:r>
          </a:p>
          <a:p>
            <a:pPr marL="0" lvl="0" indent="0" algn="just">
              <a:lnSpc>
                <a:spcPct val="130000"/>
              </a:lnSpc>
              <a:buClr>
                <a:srgbClr val="A53010"/>
              </a:buClr>
              <a:buNone/>
            </a:pPr>
            <a:endParaRPr lang="en-US" dirty="0" smtClean="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8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I.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0" lvl="0" indent="0">
              <a:buClr>
                <a:srgbClr val="A53010"/>
              </a:buClr>
              <a:buNone/>
            </a:pPr>
            <a:r>
              <a:rPr lang="en-US" b="1" dirty="0">
                <a:solidFill>
                  <a:prstClr val="black">
                    <a:lumMod val="75000"/>
                    <a:lumOff val="25000"/>
                  </a:prstClr>
                </a:solidFill>
                <a:latin typeface="Times New Roman" panose="02020603050405020304" pitchFamily="18" charset="0"/>
                <a:ea typeface="Times New Roman" panose="02020603050405020304" pitchFamily="18" charset="0"/>
              </a:rPr>
              <a:t>1.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Tác</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giả</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a:t>
            </a:r>
          </a:p>
          <a:p>
            <a:pPr marL="0" indent="0">
              <a:buNone/>
            </a:pPr>
            <a:r>
              <a:rPr lang="en-US" b="1" dirty="0">
                <a:latin typeface="Times New Roman" panose="02020603050405020304" pitchFamily="18" charset="0"/>
                <a:ea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Tác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phẩm</a:t>
            </a:r>
            <a:endParaRPr lang="en-US" b="1" dirty="0">
              <a:latin typeface="Times New Roman" panose="02020603050405020304" pitchFamily="18" charset="0"/>
              <a:ea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lgn="just">
              <a:lnSpc>
                <a:spcPct val="130000"/>
              </a:lnSpc>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lvl="0" indent="0">
              <a:buClr>
                <a:srgbClr val="A53010"/>
              </a:buClr>
              <a:buNone/>
            </a:pP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Câu</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4: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bản</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dịch</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bỏ</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mất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hai</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chữ</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“y </a:t>
            </a:r>
            <a:r>
              <a:rPr lang="en-US" sz="2400" i="1" dirty="0" err="1">
                <a:solidFill>
                  <a:prstClr val="black">
                    <a:lumMod val="75000"/>
                    <a:lumOff val="25000"/>
                  </a:prstClr>
                </a:solidFill>
                <a:latin typeface="Times New Roman" panose="02020603050405020304" pitchFamily="18" charset="0"/>
                <a:ea typeface="Times New Roman" panose="02020603050405020304" pitchFamily="18" charset="0"/>
              </a:rPr>
              <a:t>cựu</a:t>
            </a:r>
            <a:r>
              <a:rPr lang="en-US" sz="2400" i="1" dirty="0">
                <a:solidFill>
                  <a:prstClr val="black">
                    <a:lumMod val="75000"/>
                    <a:lumOff val="25000"/>
                  </a:prstClr>
                </a:solidFill>
                <a:latin typeface="Times New Roman" panose="02020603050405020304" pitchFamily="18" charset="0"/>
                <a:ea typeface="Times New Roman" panose="02020603050405020304" pitchFamily="18" charset="0"/>
              </a:rPr>
              <a:t>”</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như</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 </a:t>
            </a:r>
            <a:r>
              <a:rPr lang="en-US" sz="2400" dirty="0" err="1">
                <a:solidFill>
                  <a:prstClr val="black">
                    <a:lumMod val="75000"/>
                    <a:lumOff val="25000"/>
                  </a:prstClr>
                </a:solidFill>
                <a:latin typeface="Times New Roman" panose="02020603050405020304" pitchFamily="18" charset="0"/>
                <a:ea typeface="Times New Roman" panose="02020603050405020304" pitchFamily="18" charset="0"/>
              </a:rPr>
              <a:t>xưa</a:t>
            </a:r>
            <a:r>
              <a:rPr lang="en-US" sz="2400" dirty="0">
                <a:solidFill>
                  <a:prstClr val="black">
                    <a:lumMod val="75000"/>
                    <a:lumOff val="25000"/>
                  </a:prstClr>
                </a:solidFill>
                <a:latin typeface="Times New Roman" panose="02020603050405020304" pitchFamily="18" charset="0"/>
                <a:ea typeface="Times New Roman" panose="02020603050405020304" pitchFamily="18" charset="0"/>
              </a:rPr>
              <a:t>)</a:t>
            </a:r>
            <a:endParaRPr lang="en-US" sz="2400" dirty="0">
              <a:solidFill>
                <a:prstClr val="black">
                  <a:lumMod val="75000"/>
                  <a:lumOff val="25000"/>
                </a:prstClr>
              </a:solidFill>
            </a:endParaRPr>
          </a:p>
          <a:p>
            <a:pPr marL="0" lvl="0" indent="0" algn="just">
              <a:lnSpc>
                <a:spcPct val="130000"/>
              </a:lnSpc>
              <a:buClr>
                <a:srgbClr val="A53010"/>
              </a:buClr>
              <a:buNone/>
            </a:pPr>
            <a:endParaRPr lang="en-US" dirty="0" smtClean="0">
              <a:solidFill>
                <a:prstClr val="black">
                  <a:lumMod val="75000"/>
                  <a:lumOff val="25000"/>
                </a:prstClr>
              </a:solidFill>
              <a:latin typeface=".VnTime"/>
              <a:ea typeface="Times New Roman" panose="02020603050405020304" pitchFamily="18" charset="0"/>
              <a:cs typeface="Times New Roman" panose="02020603050405020304" pitchFamily="18" charset="0"/>
            </a:endParaRPr>
          </a:p>
          <a:p>
            <a:pPr marL="0" indent="0" algn="just">
              <a:lnSpc>
                <a:spcPct val="130000"/>
              </a:lnSpc>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81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6" y="1280159"/>
            <a:ext cx="11800114" cy="5577841"/>
          </a:xfrm>
        </p:spPr>
        <p:txBody>
          <a:bodyPr>
            <a:normAutofit/>
          </a:bodyPr>
          <a:lstStyle/>
          <a:p>
            <a:pPr marL="400050" lvl="0" indent="-400050">
              <a:buClr>
                <a:srgbClr val="A53010"/>
              </a:buClr>
              <a:buAutoNum type="romanUcPeriod"/>
            </a:pPr>
            <a:r>
              <a:rPr lang="en-US" b="1" dirty="0" err="1" smtClean="0">
                <a:solidFill>
                  <a:prstClr val="black">
                    <a:lumMod val="75000"/>
                    <a:lumOff val="25000"/>
                  </a:prstClr>
                </a:solidFill>
                <a:latin typeface="Times New Roman" panose="02020603050405020304" pitchFamily="18" charset="0"/>
                <a:ea typeface="Times New Roman" panose="02020603050405020304" pitchFamily="18" charset="0"/>
              </a:rPr>
              <a:t>TÌM</a:t>
            </a:r>
            <a:r>
              <a:rPr lang="en-US" b="1" dirty="0" smtClean="0">
                <a:solidFill>
                  <a:prstClr val="black">
                    <a:lumMod val="75000"/>
                    <a:lumOff val="25000"/>
                  </a:prstClr>
                </a:solidFill>
                <a:latin typeface="Times New Roman" panose="02020603050405020304" pitchFamily="18" charset="0"/>
                <a:ea typeface="Times New Roman" panose="02020603050405020304" pitchFamily="18" charset="0"/>
              </a:rPr>
              <a:t> </a:t>
            </a:r>
            <a:r>
              <a:rPr lang="en-US" b="1" dirty="0" err="1">
                <a:solidFill>
                  <a:prstClr val="black">
                    <a:lumMod val="75000"/>
                    <a:lumOff val="25000"/>
                  </a:prstClr>
                </a:solidFill>
                <a:latin typeface="Times New Roman" panose="02020603050405020304" pitchFamily="18" charset="0"/>
                <a:ea typeface="Times New Roman" panose="02020603050405020304" pitchFamily="18" charset="0"/>
              </a:rPr>
              <a:t>HIỂU</a:t>
            </a:r>
            <a:r>
              <a:rPr lang="en-US" b="1" dirty="0">
                <a:solidFill>
                  <a:prstClr val="black">
                    <a:lumMod val="75000"/>
                    <a:lumOff val="25000"/>
                  </a:prstClr>
                </a:solidFill>
                <a:latin typeface="Times New Roman" panose="02020603050405020304" pitchFamily="18" charset="0"/>
                <a:ea typeface="Times New Roman" panose="02020603050405020304" pitchFamily="18" charset="0"/>
              </a:rPr>
              <a:t> CHUNG </a:t>
            </a:r>
          </a:p>
          <a:p>
            <a:pPr marL="400050" lvl="0" indent="-400050">
              <a:buClr>
                <a:srgbClr val="A53010"/>
              </a:buClr>
              <a:buAutoNum type="romanUcPeriod"/>
            </a:pP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VnTime"/>
              <a:ea typeface="Times New Roman" panose="02020603050405020304" pitchFamily="18" charset="0"/>
              <a:cs typeface="Times New Roman" panose="02020603050405020304" pitchFamily="18" charset="0"/>
            </a:endParaRPr>
          </a:p>
          <a:p>
            <a:pPr marL="0" indent="0">
              <a:buClr>
                <a:srgbClr val="A53010"/>
              </a:buClr>
              <a:buNone/>
            </a:pPr>
            <a:r>
              <a:rPr lang="en-US" sz="2000" b="1"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ở Lai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biếm</a:t>
            </a:r>
            <a:endParaRPr lang="en-US" dirty="0">
              <a:latin typeface=".VnTime"/>
              <a:ea typeface="Times New Roman" panose="02020603050405020304" pitchFamily="18" charset="0"/>
              <a:cs typeface="Times New Roman" panose="02020603050405020304" pitchFamily="18" charset="0"/>
            </a:endParaRPr>
          </a:p>
          <a:p>
            <a:pPr marL="0" lvl="0" indent="0">
              <a:buClr>
                <a:srgbClr val="A53010"/>
              </a:buClr>
              <a:buNone/>
            </a:pPr>
            <a:endParaRPr lang="en-US" sz="1600" dirty="0" smtClean="0">
              <a:latin typeface=".VnTime"/>
              <a:ea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887530" y="415104"/>
            <a:ext cx="8911687" cy="786679"/>
          </a:xfrm>
        </p:spPr>
        <p:txBody>
          <a:bodyPr>
            <a:normAutofit fontScale="90000"/>
          </a:bodyPr>
          <a:lstStyle/>
          <a:p>
            <a:pPr algn="ct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700" b="1" dirty="0" smtClean="0">
                <a:solidFill>
                  <a:srgbClr val="FF0000"/>
                </a:solidFill>
                <a:latin typeface="Times New Roman" panose="02020603050405020304" pitchFamily="18" charset="0"/>
                <a:cs typeface="Times New Roman" panose="02020603050405020304" pitchFamily="18" charset="0"/>
              </a:rPr>
              <a:t>LAI </a:t>
            </a:r>
            <a:r>
              <a:rPr lang="en-US" sz="2700" b="1" dirty="0" err="1" smtClean="0">
                <a:solidFill>
                  <a:srgbClr val="FF0000"/>
                </a:solidFill>
                <a:latin typeface="Times New Roman" panose="02020603050405020304" pitchFamily="18" charset="0"/>
                <a:cs typeface="Times New Roman" panose="02020603050405020304" pitchFamily="18" charset="0"/>
              </a:rPr>
              <a:t>TÂN</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a:t>
            </a:r>
            <a:r>
              <a:rPr lang="en-US" sz="2400" dirty="0" smtClean="0">
                <a:latin typeface="Times New Roman" panose="02020603050405020304" pitchFamily="18" charset="0"/>
                <a:cs typeface="Times New Roman" panose="02020603050405020304" pitchFamily="18" charset="0"/>
              </a:rPr>
              <a:t> Minh -</a:t>
            </a:r>
            <a:endParaRPr lang="en-US" sz="24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2"/>
          <a:stretch>
            <a:fillRect/>
          </a:stretch>
        </p:blipFill>
        <p:spPr>
          <a:xfrm>
            <a:off x="229956" y="63045"/>
            <a:ext cx="11866250" cy="6794955"/>
          </a:xfrm>
          <a:prstGeom prst="rect">
            <a:avLst/>
          </a:prstGeom>
        </p:spPr>
      </p:pic>
    </p:spTree>
    <p:extLst>
      <p:ext uri="{BB962C8B-B14F-4D97-AF65-F5344CB8AC3E}">
        <p14:creationId xmlns:p14="http://schemas.microsoft.com/office/powerpoint/2010/main" val="95818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135</TotalTime>
  <Words>1714</Words>
  <Application>Microsoft Office PowerPoint</Application>
  <PresentationFormat>Widescreen</PresentationFormat>
  <Paragraphs>153</Paragraphs>
  <Slides>20</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.VnTime</vt:lpstr>
      <vt:lpstr>Arial</vt:lpstr>
      <vt:lpstr>Calibri</vt:lpstr>
      <vt:lpstr>Century Gothic</vt:lpstr>
      <vt:lpstr>MS Mincho</vt:lpstr>
      <vt:lpstr>Times New Roman</vt:lpstr>
      <vt:lpstr>Wingdings 3</vt:lpstr>
      <vt:lpstr>Yu Mincho</vt:lpstr>
      <vt:lpstr>Wisp</vt:lpstr>
      <vt:lpstr>Bài 4: TIẾNG CƯỜI TRÀO PHÚNG TRONG THƠ Văn bản 2:         LAI TÂN             (Hồ Chí Minh)</vt:lpstr>
      <vt:lpstr>PowerPoint Presentation</vt:lpstr>
      <vt:lpstr>PowerPoint Presentation</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lpstr>Văn bản: LAI TÂN                 - Hồ Chí Minh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TIẾNG CƯỜI TRÀO PHÚNG TRONG THƠ Văn bản 2:         LAI TÂN             (Hồ Chí Minh)</dc:title>
  <dc:creator>ADMIN</dc:creator>
  <cp:lastModifiedBy>ADMIN</cp:lastModifiedBy>
  <cp:revision>13</cp:revision>
  <dcterms:created xsi:type="dcterms:W3CDTF">2023-07-20T13:53:05Z</dcterms:created>
  <dcterms:modified xsi:type="dcterms:W3CDTF">2023-07-21T13:48:16Z</dcterms:modified>
</cp:coreProperties>
</file>