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1" r:id="rId2"/>
    <p:sldId id="326" r:id="rId3"/>
    <p:sldId id="316" r:id="rId4"/>
    <p:sldId id="315" r:id="rId5"/>
    <p:sldId id="321" r:id="rId6"/>
    <p:sldId id="312" r:id="rId7"/>
    <p:sldId id="327" r:id="rId8"/>
    <p:sldId id="332" r:id="rId9"/>
    <p:sldId id="317" r:id="rId10"/>
    <p:sldId id="323" r:id="rId11"/>
    <p:sldId id="329" r:id="rId12"/>
    <p:sldId id="325" r:id="rId13"/>
    <p:sldId id="330" r:id="rId14"/>
    <p:sldId id="324" r:id="rId15"/>
    <p:sldId id="306" r:id="rId16"/>
    <p:sldId id="302" r:id="rId17"/>
    <p:sldId id="303" r:id="rId18"/>
    <p:sldId id="305" r:id="rId19"/>
    <p:sldId id="328" r:id="rId20"/>
    <p:sldId id="307" r:id="rId21"/>
    <p:sldId id="334" r:id="rId22"/>
    <p:sldId id="286" r:id="rId23"/>
    <p:sldId id="304" r:id="rId24"/>
    <p:sldId id="319" r:id="rId25"/>
    <p:sldId id="314"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0" autoAdjust="0"/>
    <p:restoredTop sz="94660"/>
  </p:normalViewPr>
  <p:slideViewPr>
    <p:cSldViewPr snapToGrid="0">
      <p:cViewPr varScale="1">
        <p:scale>
          <a:sx n="115" d="100"/>
          <a:sy n="115" d="100"/>
        </p:scale>
        <p:origin x="438" y="114"/>
      </p:cViewPr>
      <p:guideLst/>
    </p:cSldViewPr>
  </p:slideViewPr>
  <p:notesTextViewPr>
    <p:cViewPr>
      <p:scale>
        <a:sx n="1" d="1"/>
        <a:sy n="1" d="1"/>
      </p:scale>
      <p:origin x="0" y="0"/>
    </p:cViewPr>
  </p:notesTextViewPr>
  <p:sorterViewPr>
    <p:cViewPr>
      <p:scale>
        <a:sx n="100" d="100"/>
        <a:sy n="100" d="100"/>
      </p:scale>
      <p:origin x="0" y="-521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B7636D-CD48-42E3-98ED-EC2B686B3F38}"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223090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7636D-CD48-42E3-98ED-EC2B686B3F38}"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4988689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7636D-CD48-42E3-98ED-EC2B686B3F38}"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3993185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B7636D-CD48-42E3-98ED-EC2B686B3F38}"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0929712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7B7636D-CD48-42E3-98ED-EC2B686B3F38}" type="datetimeFigureOut">
              <a:rPr lang="en-US" smtClean="0"/>
              <a:t>2/21/2024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547238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B7636D-CD48-42E3-98ED-EC2B686B3F38}"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244835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B7636D-CD48-42E3-98ED-EC2B686B3F38}" type="datetimeFigureOut">
              <a:rPr lang="en-US" smtClean="0"/>
              <a:t>2/21/2024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31417155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B7636D-CD48-42E3-98ED-EC2B686B3F38}" type="datetimeFigureOut">
              <a:rPr lang="en-US" smtClean="0"/>
              <a:t>2/21/2024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435299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B7636D-CD48-42E3-98ED-EC2B686B3F38}" type="datetimeFigureOut">
              <a:rPr lang="en-US" smtClean="0"/>
              <a:t>2/21/2024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27820326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B7636D-CD48-42E3-98ED-EC2B686B3F38}"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541192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B7B7636D-CD48-42E3-98ED-EC2B686B3F38}" type="datetimeFigureOut">
              <a:rPr lang="en-US" smtClean="0"/>
              <a:t>2/21/2024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AE3DE3-078F-4354-856D-A1E102A8BC1F}" type="slidenum">
              <a:rPr lang="en-US" smtClean="0"/>
              <a:t>‹#›</a:t>
            </a:fld>
            <a:endParaRPr lang="en-US"/>
          </a:p>
        </p:txBody>
      </p:sp>
    </p:spTree>
    <p:extLst>
      <p:ext uri="{BB962C8B-B14F-4D97-AF65-F5344CB8AC3E}">
        <p14:creationId xmlns:p14="http://schemas.microsoft.com/office/powerpoint/2010/main" val="1742544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B7636D-CD48-42E3-98ED-EC2B686B3F38}" type="datetimeFigureOut">
              <a:rPr lang="en-US" smtClean="0"/>
              <a:t>2/21/2024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AE3DE3-078F-4354-856D-A1E102A8BC1F}" type="slidenum">
              <a:rPr lang="en-US" smtClean="0"/>
              <a:t>‹#›</a:t>
            </a:fld>
            <a:endParaRPr lang="en-US"/>
          </a:p>
        </p:txBody>
      </p:sp>
    </p:spTree>
    <p:extLst>
      <p:ext uri="{BB962C8B-B14F-4D97-AF65-F5344CB8AC3E}">
        <p14:creationId xmlns:p14="http://schemas.microsoft.com/office/powerpoint/2010/main" val="2321812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261" y="755165"/>
            <a:ext cx="9223805" cy="1569660"/>
          </a:xfrm>
          <a:prstGeom prst="rect">
            <a:avLst/>
          </a:prstGeom>
        </p:spPr>
        <p:txBody>
          <a:bodyPr wrap="square">
            <a:spAutoFit/>
          </a:bodyPr>
          <a:lstStyle/>
          <a:p>
            <a:pPr algn="ctr"/>
            <a:r>
              <a:rPr lang="en-US" sz="3200" b="1" u="sng" dirty="0" smtClean="0">
                <a:latin typeface="Times New Roman" panose="02020603050405020304" pitchFamily="18" charset="0"/>
                <a:cs typeface="Times New Roman" panose="02020603050405020304" pitchFamily="18" charset="0"/>
              </a:rPr>
              <a:t>TIẾT 34,35 - </a:t>
            </a:r>
            <a:r>
              <a:rPr lang="vi-VN" sz="3200" b="1" u="sng" dirty="0" smtClean="0">
                <a:latin typeface="+mj-lt"/>
              </a:rPr>
              <a:t>BÀI </a:t>
            </a:r>
            <a:r>
              <a:rPr lang="vi-VN" sz="3200" b="1" u="sng" dirty="0">
                <a:latin typeface="+mj-lt"/>
              </a:rPr>
              <a:t>16: </a:t>
            </a:r>
            <a:endParaRPr lang="en-US" sz="3200" b="1" u="sng" dirty="0" smtClean="0">
              <a:latin typeface="+mj-lt"/>
            </a:endParaRPr>
          </a:p>
          <a:p>
            <a:pPr algn="ctr"/>
            <a:r>
              <a:rPr lang="vi-VN" sz="3200" b="1" dirty="0" smtClean="0">
                <a:latin typeface="+mj-lt"/>
              </a:rPr>
              <a:t>CÁC </a:t>
            </a:r>
            <a:r>
              <a:rPr lang="vi-VN" sz="3200" b="1" dirty="0">
                <a:latin typeface="+mj-lt"/>
              </a:rPr>
              <a:t>CUỘC KHỞI NGHĨA </a:t>
            </a:r>
            <a:r>
              <a:rPr lang="vi-VN" sz="3200" b="1" dirty="0" smtClean="0">
                <a:latin typeface="+mj-lt"/>
              </a:rPr>
              <a:t>TIÊU </a:t>
            </a:r>
            <a:r>
              <a:rPr lang="vi-VN" sz="3200" b="1" dirty="0">
                <a:latin typeface="+mj-lt"/>
              </a:rPr>
              <a:t>BIỂU</a:t>
            </a:r>
          </a:p>
          <a:p>
            <a:pPr algn="ctr"/>
            <a:r>
              <a:rPr lang="vi-VN" sz="3200" b="1" dirty="0">
                <a:latin typeface="+mj-lt"/>
              </a:rPr>
              <a:t>GIÀNH ĐỘC LẬP TRƯỚC THẾ KỈ X</a:t>
            </a:r>
          </a:p>
        </p:txBody>
      </p:sp>
      <p:sp>
        <p:nvSpPr>
          <p:cNvPr id="5" name="Rectangle 4"/>
          <p:cNvSpPr/>
          <p:nvPr/>
        </p:nvSpPr>
        <p:spPr>
          <a:xfrm>
            <a:off x="3198422" y="2813757"/>
            <a:ext cx="5072799" cy="1569660"/>
          </a:xfrm>
          <a:prstGeom prst="rect">
            <a:avLst/>
          </a:prstGeom>
        </p:spPr>
        <p:txBody>
          <a:bodyPr wrap="none">
            <a:spAutoFit/>
          </a:bodyPr>
          <a:lstStyle/>
          <a:p>
            <a:r>
              <a:rPr lang="en-US" sz="3200" b="1" dirty="0" smtClean="0">
                <a:solidFill>
                  <a:srgbClr val="0000CC"/>
                </a:solidFill>
                <a:latin typeface="Times New Roman" panose="02020603050405020304" pitchFamily="18" charset="0"/>
                <a:cs typeface="Times New Roman" panose="02020603050405020304" pitchFamily="18" charset="0"/>
              </a:rPr>
              <a:t>1. </a:t>
            </a:r>
            <a:r>
              <a:rPr lang="vi-VN" sz="3200" b="1" dirty="0" smtClean="0">
                <a:solidFill>
                  <a:srgbClr val="0000CC"/>
                </a:solidFill>
                <a:latin typeface="+mj-lt"/>
              </a:rPr>
              <a:t>Khởi </a:t>
            </a:r>
            <a:r>
              <a:rPr lang="vi-VN" sz="3200" b="1" dirty="0">
                <a:solidFill>
                  <a:srgbClr val="0000CC"/>
                </a:solidFill>
                <a:latin typeface="+mj-lt"/>
              </a:rPr>
              <a:t>nghĩa Hai Bà </a:t>
            </a:r>
            <a:r>
              <a:rPr lang="vi-VN" sz="3200" b="1" dirty="0" smtClean="0">
                <a:solidFill>
                  <a:srgbClr val="0000CC"/>
                </a:solidFill>
                <a:latin typeface="+mj-lt"/>
              </a:rPr>
              <a:t>Trưng</a:t>
            </a:r>
            <a:endParaRPr lang="en-US" sz="3200" b="1" dirty="0" smtClean="0">
              <a:solidFill>
                <a:srgbClr val="0000CC"/>
              </a:solidFill>
              <a:latin typeface="+mj-lt"/>
            </a:endParaRPr>
          </a:p>
          <a:p>
            <a:r>
              <a:rPr lang="en-US" sz="3200" b="1" dirty="0" smtClean="0">
                <a:solidFill>
                  <a:srgbClr val="0000CC"/>
                </a:solidFill>
                <a:latin typeface="Times New Roman" panose="02020603050405020304" pitchFamily="18" charset="0"/>
                <a:cs typeface="Times New Roman" panose="02020603050405020304" pitchFamily="18" charset="0"/>
              </a:rPr>
              <a:t>2. </a:t>
            </a:r>
            <a:r>
              <a:rPr lang="en-US" sz="3200" b="1" dirty="0" err="1" smtClean="0">
                <a:solidFill>
                  <a:srgbClr val="0000CC"/>
                </a:solidFill>
                <a:latin typeface="Times New Roman" panose="02020603050405020304" pitchFamily="18" charset="0"/>
                <a:cs typeface="Times New Roman" panose="02020603050405020304" pitchFamily="18" charset="0"/>
              </a:rPr>
              <a:t>Khởi</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nghĩa</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Bà</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Triệu</a:t>
            </a:r>
            <a:endParaRPr lang="en-US" sz="3200" b="1" dirty="0" smtClean="0">
              <a:solidFill>
                <a:srgbClr val="0000CC"/>
              </a:solidFill>
              <a:latin typeface="Times New Roman" panose="02020603050405020304" pitchFamily="18" charset="0"/>
              <a:cs typeface="Times New Roman" panose="02020603050405020304" pitchFamily="18" charset="0"/>
            </a:endParaRPr>
          </a:p>
          <a:p>
            <a:r>
              <a:rPr lang="en-US" sz="3200" b="1" dirty="0" smtClean="0">
                <a:solidFill>
                  <a:srgbClr val="0000CC"/>
                </a:solidFill>
                <a:latin typeface="Times New Roman" panose="02020603050405020304" pitchFamily="18" charset="0"/>
                <a:cs typeface="Times New Roman" panose="02020603050405020304" pitchFamily="18" charset="0"/>
              </a:rPr>
              <a:t>3. </a:t>
            </a:r>
            <a:r>
              <a:rPr lang="en-US" sz="3200" b="1" dirty="0" err="1" smtClean="0">
                <a:solidFill>
                  <a:srgbClr val="0000CC"/>
                </a:solidFill>
                <a:latin typeface="Times New Roman" panose="02020603050405020304" pitchFamily="18" charset="0"/>
                <a:cs typeface="Times New Roman" panose="02020603050405020304" pitchFamily="18" charset="0"/>
              </a:rPr>
              <a:t>Khởi</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nghĩa</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Lí</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Bí</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51766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5"/>
                                        </p:tgtEl>
                                      </p:cBhvr>
                                    </p:animEffect>
                                    <p:set>
                                      <p:cBhvr>
                                        <p:cTn id="17"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fphunghung1"/>
          <p:cNvPicPr>
            <a:picLocks noChangeAspect="1" noChangeArrowheads="1"/>
          </p:cNvPicPr>
          <p:nvPr/>
        </p:nvPicPr>
        <p:blipFill>
          <a:blip r:embed="rId2">
            <a:extLst>
              <a:ext uri="{28A0092B-C50C-407E-A947-70E740481C1C}">
                <a14:useLocalDpi xmlns:a14="http://schemas.microsoft.com/office/drawing/2010/main" val="0"/>
              </a:ext>
            </a:extLst>
          </a:blip>
          <a:srcRect t="16949"/>
          <a:stretch>
            <a:fillRect/>
          </a:stretch>
        </p:blipFill>
        <p:spPr bwMode="auto">
          <a:xfrm>
            <a:off x="3523706" y="552994"/>
            <a:ext cx="407670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201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83305" y="649627"/>
            <a:ext cx="7532467" cy="400110"/>
          </a:xfrm>
          <a:prstGeom prst="rect">
            <a:avLst/>
          </a:prstGeom>
          <a:noFill/>
        </p:spPr>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NHỮNG NÉT CHÍNH VỀ CUỘC KHỞI NGHĨA PHÙNG HƯNG</a:t>
            </a:r>
            <a:endParaRPr lang="en-US" sz="2000" b="1" i="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844494034"/>
              </p:ext>
            </p:extLst>
          </p:nvPr>
        </p:nvGraphicFramePr>
        <p:xfrm>
          <a:off x="357051" y="1524641"/>
          <a:ext cx="11506704" cy="4665612"/>
        </p:xfrm>
        <a:graphic>
          <a:graphicData uri="http://schemas.openxmlformats.org/drawingml/2006/table">
            <a:tbl>
              <a:tblPr firstRow="1" firstCol="1" bandRow="1">
                <a:tableStyleId>{5C22544A-7EE6-4342-B048-85BDC9FD1C3A}</a:tableStyleId>
              </a:tblPr>
              <a:tblGrid>
                <a:gridCol w="1948522">
                  <a:extLst>
                    <a:ext uri="{9D8B030D-6E8A-4147-A177-3AD203B41FA5}">
                      <a16:colId xmlns:a16="http://schemas.microsoft.com/office/drawing/2014/main" val="3102125002"/>
                    </a:ext>
                  </a:extLst>
                </a:gridCol>
                <a:gridCol w="9558182">
                  <a:extLst>
                    <a:ext uri="{9D8B030D-6E8A-4147-A177-3AD203B41FA5}">
                      <a16:colId xmlns:a16="http://schemas.microsoft.com/office/drawing/2014/main" val="1782532804"/>
                    </a:ext>
                  </a:extLst>
                </a:gridCol>
              </a:tblGrid>
              <a:tr h="627141">
                <a:tc>
                  <a:txBody>
                    <a:bodyPr/>
                    <a:lstStyle/>
                    <a:p>
                      <a:pPr marL="0" marR="0" indent="254000" algn="l" defTabSz="914400" rtl="0" eaLnBrk="1" fontAlgn="auto" latinLnBrk="0" hangingPunct="1">
                        <a:lnSpc>
                          <a:spcPct val="120000"/>
                        </a:lnSpc>
                        <a:spcBef>
                          <a:spcPts val="0"/>
                        </a:spcBef>
                        <a:spcAft>
                          <a:spcPts val="0"/>
                        </a:spcAft>
                        <a:buClrTx/>
                        <a:buSzTx/>
                        <a:buFontTx/>
                        <a:buNone/>
                        <a:tabLst/>
                        <a:defRPr/>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Thời</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gian</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1281172"/>
                  </a:ext>
                </a:extLst>
              </a:tr>
              <a:tr h="905730">
                <a:tc>
                  <a:txBody>
                    <a:bodyPr/>
                    <a:lstStyle/>
                    <a:p>
                      <a:pPr indent="254000" algn="ctr">
                        <a:lnSpc>
                          <a:spcPct val="120000"/>
                        </a:lnSpc>
                        <a:spcAft>
                          <a:spcPts val="0"/>
                        </a:spcAft>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Nguyên</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a:t>
                      </a:r>
                    </a:p>
                    <a:p>
                      <a:pPr indent="254000" algn="ctr">
                        <a:lnSpc>
                          <a:spcPct val="120000"/>
                        </a:lnSpc>
                        <a:spcAft>
                          <a:spcPts val="0"/>
                        </a:spcAft>
                      </a:pP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nhân</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99739"/>
                  </a:ext>
                </a:extLst>
              </a:tr>
              <a:tr h="604121">
                <a:tc>
                  <a:txBody>
                    <a:bodyPr/>
                    <a:lstStyle/>
                    <a:p>
                      <a:pPr indent="254000" algn="ctr">
                        <a:lnSpc>
                          <a:spcPct val="120000"/>
                        </a:lnSpc>
                        <a:spcAft>
                          <a:spcPts val="0"/>
                        </a:spcAft>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Thủ</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lĩnh</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870856"/>
                  </a:ext>
                </a:extLst>
              </a:tr>
              <a:tr h="865908">
                <a:tc>
                  <a:txBody>
                    <a:bodyPr/>
                    <a:lstStyle/>
                    <a:p>
                      <a:pPr marL="0" marR="0" indent="254000" algn="ctr" defTabSz="914400" rtl="0" eaLnBrk="1" fontAlgn="auto" latinLnBrk="0" hangingPunct="1">
                        <a:lnSpc>
                          <a:spcPct val="120000"/>
                        </a:lnSpc>
                        <a:spcBef>
                          <a:spcPts val="0"/>
                        </a:spcBef>
                        <a:spcAft>
                          <a:spcPts val="0"/>
                        </a:spcAft>
                        <a:buClrTx/>
                        <a:buSzTx/>
                        <a:buFontTx/>
                        <a:buNone/>
                        <a:tabLst/>
                        <a:defRPr/>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Kết</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quả</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357404"/>
                  </a:ext>
                </a:extLst>
              </a:tr>
              <a:tr h="1544314">
                <a:tc>
                  <a:txBody>
                    <a:bodyPr/>
                    <a:lstStyle/>
                    <a:p>
                      <a:pPr marL="0" marR="0" indent="254000" algn="ctr" defTabSz="914400" rtl="0" eaLnBrk="1" fontAlgn="auto" latinLnBrk="0" hangingPunct="1">
                        <a:lnSpc>
                          <a:spcPct val="120000"/>
                        </a:lnSpc>
                        <a:spcBef>
                          <a:spcPts val="0"/>
                        </a:spcBef>
                        <a:spcAft>
                          <a:spcPts val="0"/>
                        </a:spcAft>
                        <a:buClrTx/>
                        <a:buSzTx/>
                        <a:buFontTx/>
                        <a:buNone/>
                        <a:tabLst/>
                        <a:defRPr/>
                      </a:pPr>
                      <a:r>
                        <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Ý</a:t>
                      </a:r>
                      <a:r>
                        <a:rPr lang="en-US" sz="2800" baseline="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nghĩa</a:t>
                      </a:r>
                      <a:endParaRPr lang="en-US" sz="2800" baseline="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361153"/>
                  </a:ext>
                </a:extLst>
              </a:tr>
            </a:tbl>
          </a:graphicData>
        </a:graphic>
      </p:graphicFrame>
      <p:sp>
        <p:nvSpPr>
          <p:cNvPr id="5" name="TextBox 4"/>
          <p:cNvSpPr txBox="1"/>
          <p:nvPr/>
        </p:nvSpPr>
        <p:spPr>
          <a:xfrm>
            <a:off x="2483305" y="2220879"/>
            <a:ext cx="9091281" cy="954107"/>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Do </a:t>
            </a:r>
            <a:r>
              <a:rPr lang="en-US" sz="2800" dirty="0" err="1">
                <a:solidFill>
                  <a:srgbClr val="0000CC"/>
                </a:solidFill>
                <a:latin typeface="Times New Roman" panose="02020603050405020304" pitchFamily="18" charset="0"/>
                <a:cs typeface="Times New Roman" panose="02020603050405020304" pitchFamily="18" charset="0"/>
              </a:rPr>
              <a:t>c</a:t>
            </a:r>
            <a:r>
              <a:rPr lang="en-US" sz="2800" dirty="0" err="1" smtClean="0">
                <a:solidFill>
                  <a:srgbClr val="0000CC"/>
                </a:solidFill>
                <a:latin typeface="Times New Roman" panose="02020603050405020304" pitchFamily="18" charset="0"/>
                <a:cs typeface="Times New Roman" panose="02020603050405020304" pitchFamily="18" charset="0"/>
              </a:rPr>
              <a:t>hính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quyền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đô</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hộ</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nhà</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Đường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ra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sức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vơ</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vét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bòn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rút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của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cải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của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nhân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dân</a:t>
            </a:r>
            <a:r>
              <a:rPr lang="en-US" sz="2800" dirty="0" smtClean="0">
                <a:solidFill>
                  <a:srgbClr val="0000CC"/>
                </a:solidFill>
                <a:latin typeface="Times New Roman" panose="02020603050405020304" pitchFamily="18" charset="0"/>
                <a:cs typeface="Times New Roman" panose="02020603050405020304" pitchFamily="18" charset="0"/>
              </a:rPr>
              <a:t> ta</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483305" y="1572957"/>
            <a:ext cx="2624048" cy="523220"/>
          </a:xfrm>
          <a:prstGeom prst="rect">
            <a:avLst/>
          </a:prstGeom>
          <a:noFill/>
        </p:spPr>
        <p:txBody>
          <a:bodyPr wrap="square" rtlCol="0">
            <a:spAutoFit/>
          </a:bodyPr>
          <a:lstStyle/>
          <a:p>
            <a:r>
              <a:rPr lang="en-US" sz="2800" dirty="0" err="1" smtClean="0">
                <a:solidFill>
                  <a:srgbClr val="0000CC"/>
                </a:solidFill>
                <a:latin typeface="Times New Roman" panose="02020603050405020304" pitchFamily="18" charset="0"/>
                <a:cs typeface="Times New Roman" panose="02020603050405020304" pitchFamily="18" charset="0"/>
              </a:rPr>
              <a:t>Cuối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thế</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kỉ</a:t>
            </a:r>
            <a:r>
              <a:rPr lang="en-US" sz="2800" dirty="0" smtClean="0">
                <a:solidFill>
                  <a:srgbClr val="0000CC"/>
                </a:solidFill>
                <a:latin typeface="Times New Roman" panose="02020603050405020304" pitchFamily="18" charset="0"/>
                <a:cs typeface="Times New Roman" panose="02020603050405020304" pitchFamily="18" charset="0"/>
              </a:rPr>
              <a:t> VIII</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483305" y="3185464"/>
            <a:ext cx="3722109" cy="523220"/>
          </a:xfrm>
          <a:prstGeom prst="rect">
            <a:avLst/>
          </a:prstGeom>
          <a:noFill/>
        </p:spPr>
        <p:txBody>
          <a:bodyPr wrap="square" rtlCol="0">
            <a:spAutoFit/>
          </a:bodyPr>
          <a:lstStyle/>
          <a:p>
            <a:r>
              <a:rPr lang="en-US" sz="2800" dirty="0" err="1" smtClean="0">
                <a:solidFill>
                  <a:srgbClr val="0000CC"/>
                </a:solidFill>
                <a:latin typeface="Times New Roman" panose="02020603050405020304" pitchFamily="18" charset="0"/>
                <a:cs typeface="Times New Roman" panose="02020603050405020304" pitchFamily="18" charset="0"/>
              </a:rPr>
              <a:t>Phùng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Hưng</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58257" y="3708684"/>
            <a:ext cx="9505497" cy="954107"/>
          </a:xfrm>
          <a:prstGeom prst="rect">
            <a:avLst/>
          </a:prstGeom>
          <a:noFill/>
        </p:spPr>
        <p:txBody>
          <a:bodyPr wrap="square" rtlCol="0">
            <a:spAutoFit/>
          </a:bodyPr>
          <a:lstStyle/>
          <a:p>
            <a:r>
              <a:rPr lang="en-US" sz="2800" dirty="0" err="1" smtClean="0">
                <a:solidFill>
                  <a:srgbClr val="0000CC"/>
                </a:solidFill>
                <a:latin typeface="Times New Roman" panose="02020603050405020304" pitchFamily="18" charset="0"/>
                <a:cs typeface="Times New Roman" panose="02020603050405020304" pitchFamily="18" charset="0"/>
              </a:rPr>
              <a:t>Giành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được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chính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quyền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tự</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sắp</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đặt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việc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cai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trị</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trong</a:t>
            </a:r>
            <a:r>
              <a:rPr lang="en-US" sz="2800" dirty="0" smtClean="0">
                <a:solidFill>
                  <a:srgbClr val="0000CC"/>
                </a:solidFill>
                <a:latin typeface="Times New Roman" panose="02020603050405020304" pitchFamily="18" charset="0"/>
                <a:cs typeface="Times New Roman" panose="02020603050405020304" pitchFamily="18" charset="0"/>
              </a:rPr>
              <a:t> 9 </a:t>
            </a:r>
            <a:r>
              <a:rPr lang="en-US" sz="2800" dirty="0" err="1" smtClean="0">
                <a:solidFill>
                  <a:srgbClr val="0000CC"/>
                </a:solidFill>
                <a:latin typeface="Times New Roman" panose="02020603050405020304" pitchFamily="18" charset="0"/>
                <a:cs typeface="Times New Roman" panose="02020603050405020304" pitchFamily="18" charset="0"/>
              </a:rPr>
              <a:t>năm</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cuối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cùng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bị</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đàn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áp</a:t>
            </a:r>
            <a:r>
              <a:rPr lang="en-US" sz="2800"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358257" y="4839648"/>
            <a:ext cx="9505497" cy="954107"/>
          </a:xfrm>
          <a:prstGeom prst="rect">
            <a:avLst/>
          </a:prstGeom>
          <a:noFill/>
        </p:spPr>
        <p:txBody>
          <a:bodyPr wrap="square" rtlCol="0">
            <a:spAutoFit/>
          </a:bodyPr>
          <a:lstStyle/>
          <a:p>
            <a:r>
              <a:rPr lang="en-US" sz="2800" dirty="0" err="1" smtClean="0">
                <a:solidFill>
                  <a:srgbClr val="0000CC"/>
                </a:solidFill>
                <a:latin typeface="Times New Roman" panose="02020603050405020304" pitchFamily="18" charset="0"/>
                <a:cs typeface="Times New Roman" panose="02020603050405020304" pitchFamily="18" charset="0"/>
              </a:rPr>
              <a:t>Tiếp</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tục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khẳng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định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quyết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tâm</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giành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độc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lập</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tự</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chủ</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của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người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Việt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mở</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đường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cho</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những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thắng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lợi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về</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sau</a:t>
            </a:r>
            <a:r>
              <a:rPr lang="en-US" sz="2800"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26005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17072" y="1699384"/>
            <a:ext cx="6949275" cy="707886"/>
          </a:xfrm>
          <a:prstGeom prst="rect">
            <a:avLst/>
          </a:prstGeom>
          <a:noFill/>
        </p:spPr>
        <p:txBody>
          <a:bodyPr wrap="none" rtlCol="0">
            <a:spAutoFit/>
          </a:bodyPr>
          <a:lstStyle/>
          <a:p>
            <a:r>
              <a:rPr lang="en-US" sz="4000" b="1" dirty="0">
                <a:latin typeface="Times New Roman" panose="02020603050405020304" pitchFamily="18" charset="0"/>
                <a:cs typeface="Times New Roman" panose="02020603050405020304" pitchFamily="18" charset="0"/>
              </a:rPr>
              <a:t>LUYỆN TẬP VÀ VẬN </a:t>
            </a:r>
            <a:r>
              <a:rPr lang="en-US" sz="4000" b="1" dirty="0" smtClean="0">
                <a:latin typeface="Times New Roman" panose="02020603050405020304" pitchFamily="18" charset="0"/>
                <a:cs typeface="Times New Roman" panose="02020603050405020304" pitchFamily="18" charset="0"/>
              </a:rPr>
              <a:t>DỤNG </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960660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93371" y="1114696"/>
            <a:ext cx="9222377" cy="584775"/>
          </a:xfrm>
          <a:prstGeom prst="rect">
            <a:avLst/>
          </a:prstGeom>
          <a:noFill/>
        </p:spPr>
        <p:txBody>
          <a:bodyPr wrap="square" rtlCol="0">
            <a:spAutoFit/>
          </a:bodyPr>
          <a:lstStyle/>
          <a:p>
            <a:r>
              <a:rPr lang="en-US" sz="3200" b="1" dirty="0" smtClean="0">
                <a:latin typeface="Times New Roman" panose="02020603050405020304" pitchFamily="18" charset="0"/>
                <a:cs typeface="Times New Roman" panose="02020603050405020304" pitchFamily="18" charset="0"/>
              </a:rPr>
              <a:t>H. </a:t>
            </a:r>
            <a:r>
              <a:rPr lang="en-US" sz="3200" b="1" dirty="0" err="1" smtClean="0">
                <a:latin typeface="Times New Roman" panose="02020603050405020304" pitchFamily="18" charset="0"/>
                <a:cs typeface="Times New Roman" panose="02020603050405020304" pitchFamily="18" charset="0"/>
              </a:rPr>
              <a:t>Điểm</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chung</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của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cả</a:t>
            </a:r>
            <a:r>
              <a:rPr lang="en-US" sz="3200" b="1" dirty="0" smtClean="0">
                <a:latin typeface="Times New Roman" panose="02020603050405020304" pitchFamily="18" charset="0"/>
                <a:cs typeface="Times New Roman" panose="02020603050405020304" pitchFamily="18" charset="0"/>
              </a:rPr>
              <a:t> 5 </a:t>
            </a:r>
            <a:r>
              <a:rPr lang="en-US" sz="3200" b="1" dirty="0" err="1" smtClean="0">
                <a:latin typeface="Times New Roman" panose="02020603050405020304" pitchFamily="18" charset="0"/>
                <a:cs typeface="Times New Roman" panose="02020603050405020304" pitchFamily="18" charset="0"/>
              </a:rPr>
              <a:t>cuộc</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khởi</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nghĩa</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này</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là</a:t>
            </a:r>
            <a:r>
              <a:rPr lang="en-US" sz="3200" b="1" dirty="0" smtClean="0">
                <a:latin typeface="Times New Roman" panose="02020603050405020304" pitchFamily="18" charset="0"/>
                <a:cs typeface="Times New Roman" panose="02020603050405020304" pitchFamily="18" charset="0"/>
              </a:rPr>
              <a:t> </a:t>
            </a:r>
            <a:r>
              <a:rPr lang="en-US" sz="3200" b="1" dirty="0" err="1" smtClean="0">
                <a:latin typeface="Times New Roman" panose="02020603050405020304" pitchFamily="18" charset="0"/>
                <a:cs typeface="Times New Roman" panose="02020603050405020304" pitchFamily="18" charset="0"/>
              </a:rPr>
              <a:t>gì</a:t>
            </a:r>
            <a:r>
              <a:rPr lang="en-US" sz="3200" b="1" dirty="0" smtClean="0">
                <a:latin typeface="Times New Roman" panose="02020603050405020304" pitchFamily="18" charset="0"/>
                <a:cs typeface="Times New Roman" panose="02020603050405020304" pitchFamily="18" charset="0"/>
              </a:rPr>
              <a:t>?</a:t>
            </a:r>
            <a:endParaRPr lang="en-US" sz="32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32115" y="1877347"/>
            <a:ext cx="10215153" cy="1569660"/>
          </a:xfrm>
          <a:prstGeom prst="rect">
            <a:avLst/>
          </a:prstGeom>
          <a:noFill/>
        </p:spPr>
        <p:txBody>
          <a:bodyPr wrap="square" rtlCol="0">
            <a:spAutoFit/>
          </a:bodyPr>
          <a:lstStyle/>
          <a:p>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Nguyên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nhân</a:t>
            </a:r>
            <a:r>
              <a:rPr lang="en-US" sz="3200" dirty="0" smtClean="0">
                <a:solidFill>
                  <a:srgbClr val="0000CC"/>
                </a:solidFill>
                <a:latin typeface="Times New Roman" panose="02020603050405020304" pitchFamily="18" charset="0"/>
                <a:cs typeface="Times New Roman" panose="02020603050405020304" pitchFamily="18" charset="0"/>
              </a:rPr>
              <a:t>:……………………. </a:t>
            </a:r>
          </a:p>
          <a:p>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Mục</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đích</a:t>
            </a:r>
            <a:r>
              <a:rPr lang="en-US" sz="3200" dirty="0" smtClean="0">
                <a:solidFill>
                  <a:srgbClr val="0000CC"/>
                </a:solidFill>
                <a:latin typeface="Times New Roman" panose="02020603050405020304" pitchFamily="18" charset="0"/>
                <a:cs typeface="Times New Roman" panose="02020603050405020304" pitchFamily="18" charset="0"/>
              </a:rPr>
              <a:t>: ………………………..</a:t>
            </a:r>
          </a:p>
          <a:p>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Kết</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quả</a:t>
            </a:r>
            <a:r>
              <a:rPr lang="en-US" sz="3200" dirty="0" smtClean="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974173" y="1810590"/>
            <a:ext cx="10215153" cy="2116182"/>
          </a:xfrm>
          <a:prstGeom prst="rect">
            <a:avLst/>
          </a:prstGeom>
          <a:noFill/>
        </p:spPr>
        <p:txBody>
          <a:bodyPr wrap="square" rtlCol="0">
            <a:spAutoFit/>
          </a:bodyPr>
          <a:lstStyle/>
          <a:p>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Nguyên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nhân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Đều</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nổ</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ra</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bởi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sự</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bất</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bình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với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những</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chính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sách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cai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trị</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hà</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khắc</a:t>
            </a:r>
            <a:r>
              <a:rPr lang="en-US" sz="3200" dirty="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của</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chính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quyền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đô</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hộ</a:t>
            </a:r>
            <a:r>
              <a:rPr lang="en-US" sz="3200" dirty="0" smtClean="0">
                <a:solidFill>
                  <a:srgbClr val="0000CC"/>
                </a:solidFill>
                <a:latin typeface="Times New Roman" panose="02020603050405020304" pitchFamily="18" charset="0"/>
                <a:cs typeface="Times New Roman" panose="02020603050405020304" pitchFamily="18" charset="0"/>
              </a:rPr>
              <a:t>.</a:t>
            </a:r>
          </a:p>
          <a:p>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Mục</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đích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Để</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giành</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lại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quyền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tự</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chủ</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về</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tay</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nhân</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dân</a:t>
            </a:r>
            <a:r>
              <a:rPr lang="en-US" sz="3200" dirty="0" smtClean="0">
                <a:solidFill>
                  <a:srgbClr val="0000CC"/>
                </a:solidFill>
                <a:latin typeface="Times New Roman" panose="02020603050405020304" pitchFamily="18" charset="0"/>
                <a:cs typeface="Times New Roman" panose="02020603050405020304" pitchFamily="18" charset="0"/>
              </a:rPr>
              <a:t>.</a:t>
            </a:r>
          </a:p>
          <a:p>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Kết</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quả</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Cuối</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cùng</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đều</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bị</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thất</a:t>
            </a:r>
            <a:r>
              <a:rPr lang="en-US" sz="3200" dirty="0" smtClean="0">
                <a:solidFill>
                  <a:srgbClr val="0000CC"/>
                </a:solidFill>
                <a:latin typeface="Times New Roman" panose="02020603050405020304" pitchFamily="18" charset="0"/>
                <a:cs typeface="Times New Roman" panose="02020603050405020304" pitchFamily="18" charset="0"/>
              </a:rPr>
              <a:t> </a:t>
            </a:r>
            <a:r>
              <a:rPr lang="en-US" sz="3200" dirty="0" err="1" smtClean="0">
                <a:solidFill>
                  <a:srgbClr val="0000CC"/>
                </a:solidFill>
                <a:latin typeface="Times New Roman" panose="02020603050405020304" pitchFamily="18" charset="0"/>
                <a:cs typeface="Times New Roman" panose="02020603050405020304" pitchFamily="18" charset="0"/>
              </a:rPr>
              <a:t>bại</a:t>
            </a:r>
            <a:r>
              <a:rPr lang="en-US" sz="3200" dirty="0" smtClean="0">
                <a:solidFill>
                  <a:srgbClr val="0000CC"/>
                </a:solidFill>
                <a:latin typeface="Times New Roman" panose="02020603050405020304" pitchFamily="18" charset="0"/>
                <a:cs typeface="Times New Roman" panose="02020603050405020304" pitchFamily="18" charset="0"/>
              </a:rPr>
              <a:t>.</a:t>
            </a:r>
            <a:endParaRPr lang="en-US" sz="32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0031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xit" presetSubtype="21" fill="hold" grpId="1" nodeType="clickEffect">
                                  <p:stCondLst>
                                    <p:cond delay="0"/>
                                  </p:stCondLst>
                                  <p:childTnLst>
                                    <p:animEffect transition="out" filter="barn(inVertical)">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b="1" dirty="0" err="1">
                <a:latin typeface="Times New Roman" panose="02020603050405020304" pitchFamily="18" charset="0"/>
                <a:cs typeface="Times New Roman" panose="02020603050405020304" pitchFamily="18" charset="0"/>
              </a:rPr>
              <a:t>Câu</a:t>
            </a:r>
            <a:r>
              <a:rPr lang="en-US" sz="2800" b="1" dirty="0">
                <a:latin typeface="Times New Roman" panose="02020603050405020304" pitchFamily="18" charset="0"/>
                <a:cs typeface="Times New Roman" panose="02020603050405020304" pitchFamily="18" charset="0"/>
              </a:rPr>
              <a:t> 1. </a:t>
            </a:r>
            <a:r>
              <a:rPr lang="en-US" sz="2800" b="1" dirty="0" err="1">
                <a:latin typeface="Times New Roman" panose="02020603050405020304" pitchFamily="18" charset="0"/>
                <a:cs typeface="Times New Roman" panose="02020603050405020304" pitchFamily="18" charset="0"/>
              </a:rPr>
              <a:t>Lập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bảng</a:t>
            </a:r>
            <a:r>
              <a:rPr lang="en-US" sz="2800" b="1" dirty="0">
                <a:latin typeface="Times New Roman" panose="02020603050405020304" pitchFamily="18" charset="0"/>
                <a:cs typeface="Times New Roman" panose="02020603050405020304" pitchFamily="18" charset="0"/>
              </a:rPr>
              <a:t> so </a:t>
            </a:r>
            <a:r>
              <a:rPr lang="en-US" sz="2800" b="1" dirty="0" err="1">
                <a:latin typeface="Times New Roman" panose="02020603050405020304" pitchFamily="18" charset="0"/>
                <a:cs typeface="Times New Roman" panose="02020603050405020304" pitchFamily="18" charset="0"/>
              </a:rPr>
              <a:t>sánh</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về</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cuộc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khởi</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nghĩa</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theo</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gợi</a:t>
            </a:r>
            <a:r>
              <a:rPr lang="en-US" sz="2800" b="1" dirty="0">
                <a:latin typeface="Times New Roman" panose="02020603050405020304" pitchFamily="18" charset="0"/>
                <a:cs typeface="Times New Roman" panose="02020603050405020304" pitchFamily="18" charset="0"/>
              </a:rPr>
              <a:t> </a:t>
            </a:r>
            <a:r>
              <a:rPr lang="en-US" sz="2800" b="1" dirty="0" smtClean="0">
                <a:latin typeface="Times New Roman" panose="02020603050405020304" pitchFamily="18" charset="0"/>
                <a:cs typeface="Times New Roman" panose="02020603050405020304" pitchFamily="18" charset="0"/>
              </a:rPr>
              <a:t>ý</a:t>
            </a:r>
            <a:br>
              <a:rPr lang="en-US" sz="2800" b="1" dirty="0" smtClean="0">
                <a:latin typeface="Times New Roman" panose="02020603050405020304" pitchFamily="18" charset="0"/>
                <a:cs typeface="Times New Roman" panose="02020603050405020304" pitchFamily="18" charset="0"/>
              </a:rPr>
            </a:br>
            <a:endParaRPr lang="en-US" sz="2800" b="1" dirty="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nvPr>
        </p:nvGraphicFramePr>
        <p:xfrm>
          <a:off x="278676" y="1297723"/>
          <a:ext cx="11507640" cy="4923546"/>
        </p:xfrm>
        <a:graphic>
          <a:graphicData uri="http://schemas.openxmlformats.org/drawingml/2006/table">
            <a:tbl>
              <a:tblPr firstRow="1" bandRow="1">
                <a:tableStyleId>{5C22544A-7EE6-4342-B048-85BDC9FD1C3A}</a:tableStyleId>
              </a:tblPr>
              <a:tblGrid>
                <a:gridCol w="1933301">
                  <a:extLst>
                    <a:ext uri="{9D8B030D-6E8A-4147-A177-3AD203B41FA5}">
                      <a16:colId xmlns:a16="http://schemas.microsoft.com/office/drawing/2014/main" val="20000"/>
                    </a:ext>
                  </a:extLst>
                </a:gridCol>
                <a:gridCol w="1902579">
                  <a:extLst>
                    <a:ext uri="{9D8B030D-6E8A-4147-A177-3AD203B41FA5}">
                      <a16:colId xmlns:a16="http://schemas.microsoft.com/office/drawing/2014/main" val="20001"/>
                    </a:ext>
                  </a:extLst>
                </a:gridCol>
                <a:gridCol w="1917940">
                  <a:extLst>
                    <a:ext uri="{9D8B030D-6E8A-4147-A177-3AD203B41FA5}">
                      <a16:colId xmlns:a16="http://schemas.microsoft.com/office/drawing/2014/main" val="20002"/>
                    </a:ext>
                  </a:extLst>
                </a:gridCol>
                <a:gridCol w="1917940">
                  <a:extLst>
                    <a:ext uri="{9D8B030D-6E8A-4147-A177-3AD203B41FA5}">
                      <a16:colId xmlns:a16="http://schemas.microsoft.com/office/drawing/2014/main" val="20003"/>
                    </a:ext>
                  </a:extLst>
                </a:gridCol>
                <a:gridCol w="1917940">
                  <a:extLst>
                    <a:ext uri="{9D8B030D-6E8A-4147-A177-3AD203B41FA5}">
                      <a16:colId xmlns:a16="http://schemas.microsoft.com/office/drawing/2014/main" val="20004"/>
                    </a:ext>
                  </a:extLst>
                </a:gridCol>
                <a:gridCol w="1917940">
                  <a:extLst>
                    <a:ext uri="{9D8B030D-6E8A-4147-A177-3AD203B41FA5}">
                      <a16:colId xmlns:a16="http://schemas.microsoft.com/office/drawing/2014/main" val="20005"/>
                    </a:ext>
                  </a:extLst>
                </a:gridCol>
              </a:tblGrid>
              <a:tr h="1405356">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Nội</a:t>
                      </a:r>
                      <a:r>
                        <a:rPr lang="en-US" sz="2800" dirty="0" smtClean="0">
                          <a:solidFill>
                            <a:schemeClr val="tx1"/>
                          </a:solidFill>
                          <a:latin typeface="Times New Roman" panose="02020603050405020304" pitchFamily="18" charset="0"/>
                          <a:cs typeface="Times New Roman" panose="02020603050405020304" pitchFamily="18" charset="0"/>
                        </a:rPr>
                        <a:t> dung</a:t>
                      </a:r>
                    </a:p>
                    <a:p>
                      <a:pPr algn="ctr"/>
                      <a:r>
                        <a:rPr lang="en-US" sz="2800" dirty="0" smtClean="0">
                          <a:solidFill>
                            <a:schemeClr val="tx1"/>
                          </a:solidFill>
                          <a:latin typeface="Times New Roman" panose="02020603050405020304" pitchFamily="18" charset="0"/>
                          <a:cs typeface="Times New Roman" panose="02020603050405020304" pitchFamily="18" charset="0"/>
                        </a:rPr>
                        <a:t> so </a:t>
                      </a:r>
                      <a:r>
                        <a:rPr lang="en-US" sz="2800" dirty="0" err="1" smtClean="0">
                          <a:solidFill>
                            <a:schemeClr val="tx1"/>
                          </a:solidFill>
                          <a:latin typeface="Times New Roman" panose="02020603050405020304" pitchFamily="18" charset="0"/>
                          <a:cs typeface="Times New Roman" panose="02020603050405020304" pitchFamily="18" charset="0"/>
                        </a:rPr>
                        <a:t>sánh</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Khởi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p>
                    <a:p>
                      <a:pPr algn="ctr"/>
                      <a:r>
                        <a:rPr lang="en-US" sz="2800" dirty="0" smtClean="0">
                          <a:solidFill>
                            <a:schemeClr val="tx1"/>
                          </a:solidFill>
                          <a:latin typeface="Times New Roman" panose="02020603050405020304" pitchFamily="18" charset="0"/>
                          <a:cs typeface="Times New Roman" panose="02020603050405020304" pitchFamily="18" charset="0"/>
                        </a:rPr>
                        <a:t>Hai </a:t>
                      </a:r>
                      <a:r>
                        <a:rPr lang="en-US" sz="2800" dirty="0" err="1" smtClean="0">
                          <a:solidFill>
                            <a:schemeClr val="tx1"/>
                          </a:solidFill>
                          <a:latin typeface="Times New Roman" panose="02020603050405020304" pitchFamily="18" charset="0"/>
                          <a:cs typeface="Times New Roman" panose="02020603050405020304" pitchFamily="18" charset="0"/>
                        </a:rPr>
                        <a:t>Bà</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Khởi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p>
                    <a:p>
                      <a:pPr algn="ctr"/>
                      <a:r>
                        <a:rPr lang="en-US" sz="2800" dirty="0" err="1" smtClean="0">
                          <a:solidFill>
                            <a:schemeClr val="tx1"/>
                          </a:solidFill>
                          <a:latin typeface="Times New Roman" panose="02020603050405020304" pitchFamily="18" charset="0"/>
                          <a:cs typeface="Times New Roman" panose="02020603050405020304" pitchFamily="18" charset="0"/>
                        </a:rPr>
                        <a:t>Lý</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Bí</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Khởi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nghĩa</a:t>
                      </a:r>
                      <a:endParaRPr lang="en-US" sz="2800" dirty="0" smtClean="0">
                        <a:solidFill>
                          <a:schemeClr val="tx1"/>
                        </a:solidFill>
                        <a:latin typeface="Times New Roman" panose="02020603050405020304" pitchFamily="18" charset="0"/>
                        <a:cs typeface="Times New Roman" panose="02020603050405020304" pitchFamily="18" charset="0"/>
                      </a:endParaRPr>
                    </a:p>
                    <a:p>
                      <a:pPr algn="ct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Bà</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Triệu</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800" dirty="0" err="1" smtClean="0">
                          <a:solidFill>
                            <a:schemeClr val="tx1"/>
                          </a:solidFill>
                          <a:latin typeface="Times New Roman" panose="02020603050405020304" pitchFamily="18" charset="0"/>
                          <a:cs typeface="Times New Roman" panose="02020603050405020304" pitchFamily="18" charset="0"/>
                        </a:rPr>
                        <a:t>Khởi</a:t>
                      </a:r>
                      <a:r>
                        <a:rPr lang="en-US" sz="2800" dirty="0" smtClean="0">
                          <a:solidFill>
                            <a:schemeClr val="tx1"/>
                          </a:solidFill>
                          <a:latin typeface="Times New Roman" panose="02020603050405020304" pitchFamily="18" charset="0"/>
                          <a:cs typeface="Times New Roman" panose="02020603050405020304" pitchFamily="18" charset="0"/>
                        </a:rPr>
                        <a:t> </a:t>
                      </a:r>
                      <a:r>
                        <a:rPr lang="en-US" sz="2800" dirty="0" err="1" smtClean="0">
                          <a:solidFill>
                            <a:schemeClr val="tx1"/>
                          </a:solidFill>
                          <a:latin typeface="Times New Roman" panose="02020603050405020304" pitchFamily="18" charset="0"/>
                          <a:cs typeface="Times New Roman" panose="02020603050405020304" pitchFamily="18" charset="0"/>
                        </a:rPr>
                        <a:t>nghĩa</a:t>
                      </a:r>
                      <a:r>
                        <a:rPr lang="en-US" sz="2800" dirty="0" smtClean="0">
                          <a:solidFill>
                            <a:schemeClr val="tx1"/>
                          </a:solidFill>
                          <a:latin typeface="Times New Roman" panose="02020603050405020304" pitchFamily="18" charset="0"/>
                          <a:cs typeface="Times New Roman" panose="02020603050405020304" pitchFamily="18" charset="0"/>
                        </a:rPr>
                        <a:t> </a:t>
                      </a:r>
                    </a:p>
                    <a:p>
                      <a:pPr algn="ctr"/>
                      <a:r>
                        <a:rPr lang="en-US" sz="2800" dirty="0" smtClean="0">
                          <a:solidFill>
                            <a:schemeClr val="tx1"/>
                          </a:solidFill>
                          <a:latin typeface="Times New Roman" panose="02020603050405020304" pitchFamily="18" charset="0"/>
                          <a:cs typeface="Times New Roman" panose="02020603050405020304" pitchFamily="18" charset="0"/>
                        </a:rPr>
                        <a:t>Mai </a:t>
                      </a:r>
                      <a:r>
                        <a:rPr lang="en-US" sz="2800" dirty="0" err="1" smtClean="0">
                          <a:solidFill>
                            <a:schemeClr val="tx1"/>
                          </a:solidFill>
                          <a:latin typeface="Times New Roman" panose="02020603050405020304" pitchFamily="18" charset="0"/>
                          <a:cs typeface="Times New Roman" panose="02020603050405020304" pitchFamily="18" charset="0"/>
                        </a:rPr>
                        <a:t>Thúc</a:t>
                      </a:r>
                      <a:r>
                        <a:rPr lang="en-US" sz="2800" dirty="0" smtClean="0">
                          <a:solidFill>
                            <a:schemeClr val="tx1"/>
                          </a:solidFill>
                          <a:latin typeface="Times New Roman" panose="02020603050405020304" pitchFamily="18" charset="0"/>
                          <a:cs typeface="Times New Roman" panose="02020603050405020304" pitchFamily="18" charset="0"/>
                        </a:rPr>
                        <a:t> Loan</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vi-VN" sz="2800" dirty="0" smtClean="0">
                          <a:solidFill>
                            <a:schemeClr val="tx1"/>
                          </a:solidFill>
                          <a:latin typeface="Times New Roman" panose="02020603050405020304" pitchFamily="18" charset="0"/>
                          <a:cs typeface="Times New Roman" panose="02020603050405020304" pitchFamily="18" charset="0"/>
                        </a:rPr>
                        <a:t>Khởi nghĩa Phùng Hưn</a:t>
                      </a:r>
                      <a:r>
                        <a:rPr lang="en-US" sz="2800" dirty="0" smtClean="0">
                          <a:solidFill>
                            <a:schemeClr val="tx1"/>
                          </a:solidFill>
                          <a:latin typeface="Times New Roman" panose="02020603050405020304" pitchFamily="18" charset="0"/>
                          <a:cs typeface="Times New Roman" panose="02020603050405020304" pitchFamily="18" charset="0"/>
                        </a:rPr>
                        <a:t>g</a:t>
                      </a:r>
                      <a:endParaRPr lang="en-US" sz="2800" dirty="0">
                        <a:solidFill>
                          <a:schemeClr val="tx1"/>
                        </a:solidFill>
                        <a:latin typeface="Times New Roman" panose="02020603050405020304" pitchFamily="18" charset="0"/>
                        <a:cs typeface="Times New Roman" panose="02020603050405020304" pitchFamily="18"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814215">
                <a:tc>
                  <a:txBody>
                    <a:bodyPr/>
                    <a:lstStyle/>
                    <a:p>
                      <a:r>
                        <a:rPr lang="en-US" sz="2800" b="1" dirty="0" err="1" smtClean="0">
                          <a:latin typeface="Times New Roman" panose="02020603050405020304" pitchFamily="18" charset="0"/>
                          <a:cs typeface="Times New Roman" panose="02020603050405020304" pitchFamily="18" charset="0"/>
                        </a:rPr>
                        <a:t>Thời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gian</a:t>
                      </a:r>
                      <a:r>
                        <a:rPr lang="en-US" sz="2800" b="1" dirty="0" smtClean="0">
                          <a:latin typeface="Times New Roman" panose="02020603050405020304" pitchFamily="18" charset="0"/>
                          <a:cs typeface="Times New Roman" panose="02020603050405020304" pitchFamily="18" charset="0"/>
                        </a:rPr>
                        <a:t> </a:t>
                      </a:r>
                    </a:p>
                    <a:p>
                      <a:r>
                        <a:rPr lang="en-US" sz="2800" b="1" dirty="0" err="1" smtClean="0">
                          <a:latin typeface="Times New Roman" panose="02020603050405020304" pitchFamily="18" charset="0"/>
                          <a:cs typeface="Times New Roman" panose="02020603050405020304" pitchFamily="18" charset="0"/>
                        </a:rPr>
                        <a:t>bùng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nổ</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1"/>
                  </a:ext>
                </a:extLst>
              </a:tr>
              <a:tr h="814215">
                <a:tc>
                  <a:txBody>
                    <a:bodyPr/>
                    <a:lstStyle/>
                    <a:p>
                      <a:r>
                        <a:rPr lang="vi-VN" sz="2800" b="1" smtClean="0">
                          <a:latin typeface="Times New Roman" panose="02020603050405020304" pitchFamily="18" charset="0"/>
                          <a:cs typeface="Times New Roman" panose="02020603050405020304" pitchFamily="18" charset="0"/>
                        </a:rPr>
                        <a:t>Nơi </a:t>
                      </a:r>
                      <a:endParaRPr lang="en-US" sz="2800" b="1" smtClean="0">
                        <a:latin typeface="Times New Roman" panose="02020603050405020304" pitchFamily="18" charset="0"/>
                        <a:cs typeface="Times New Roman" panose="02020603050405020304" pitchFamily="18" charset="0"/>
                      </a:endParaRPr>
                    </a:p>
                    <a:p>
                      <a:r>
                        <a:rPr lang="vi-VN" sz="2800" b="1" smtClean="0">
                          <a:latin typeface="Times New Roman" panose="02020603050405020304" pitchFamily="18" charset="0"/>
                          <a:cs typeface="Times New Roman" panose="02020603050405020304" pitchFamily="18" charset="0"/>
                        </a:rPr>
                        <a:t>đóng </a:t>
                      </a:r>
                      <a:r>
                        <a:rPr lang="vi-VN" sz="2800" b="1" dirty="0" smtClean="0">
                          <a:latin typeface="Times New Roman" panose="02020603050405020304" pitchFamily="18" charset="0"/>
                          <a:cs typeface="Times New Roman" panose="02020603050405020304" pitchFamily="18" charset="0"/>
                        </a:rPr>
                        <a:t>đô</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2"/>
                  </a:ext>
                </a:extLst>
              </a:tr>
              <a:tr h="814215">
                <a:tc>
                  <a:txBody>
                    <a:bodyPr/>
                    <a:lstStyle/>
                    <a:p>
                      <a:r>
                        <a:rPr lang="en-US" sz="2800" b="1" dirty="0" err="1" smtClean="0">
                          <a:latin typeface="Times New Roman" panose="02020603050405020304" pitchFamily="18" charset="0"/>
                          <a:cs typeface="Times New Roman" panose="02020603050405020304" pitchFamily="18" charset="0"/>
                        </a:rPr>
                        <a:t>Kết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quả</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3"/>
                  </a:ext>
                </a:extLst>
              </a:tr>
              <a:tr h="814215">
                <a:tc>
                  <a:txBody>
                    <a:bodyPr/>
                    <a:lstStyle/>
                    <a:p>
                      <a:r>
                        <a:rPr lang="en-US" sz="2800" b="1" dirty="0" smtClean="0">
                          <a:latin typeface="Times New Roman" panose="02020603050405020304" pitchFamily="18" charset="0"/>
                          <a:cs typeface="Times New Roman" panose="02020603050405020304" pitchFamily="18" charset="0"/>
                        </a:rPr>
                        <a:t>Ý </a:t>
                      </a:r>
                      <a:r>
                        <a:rPr lang="en-US" sz="2800" b="1" dirty="0" err="1" smtClean="0">
                          <a:latin typeface="Times New Roman" panose="02020603050405020304" pitchFamily="18" charset="0"/>
                          <a:cs typeface="Times New Roman" panose="02020603050405020304" pitchFamily="18" charset="0"/>
                        </a:rPr>
                        <a:t>nghĩa</a:t>
                      </a:r>
                      <a:endParaRPr lang="en-US" sz="2800" b="1" dirty="0">
                        <a:latin typeface="Times New Roman" panose="02020603050405020304" pitchFamily="18" charset="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9324368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14489" y="1520604"/>
            <a:ext cx="10330307" cy="954107"/>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Câu</a:t>
            </a:r>
            <a:r>
              <a:rPr lang="en-US" sz="2800" b="1" dirty="0" smtClean="0">
                <a:latin typeface="Times New Roman" panose="02020603050405020304" pitchFamily="18" charset="0"/>
                <a:cs typeface="Times New Roman" panose="02020603050405020304" pitchFamily="18" charset="0"/>
              </a:rPr>
              <a:t> 2. (</a:t>
            </a:r>
            <a:r>
              <a:rPr lang="en-US" sz="2800" b="1" dirty="0" err="1" smtClean="0">
                <a:latin typeface="Times New Roman" panose="02020603050405020304" pitchFamily="18" charset="0"/>
                <a:cs typeface="Times New Roman" panose="02020603050405020304" pitchFamily="18" charset="0"/>
              </a:rPr>
              <a:t>Trang</a:t>
            </a:r>
            <a:r>
              <a:rPr lang="en-US" sz="2800" b="1" dirty="0" smtClean="0">
                <a:latin typeface="Times New Roman" panose="02020603050405020304" pitchFamily="18" charset="0"/>
                <a:cs typeface="Times New Roman" panose="02020603050405020304" pitchFamily="18" charset="0"/>
              </a:rPr>
              <a:t> 77). </a:t>
            </a:r>
            <a:r>
              <a:rPr lang="en-US" sz="2800" dirty="0" err="1" smtClean="0">
                <a:latin typeface="Times New Roman" panose="02020603050405020304" pitchFamily="18" charset="0"/>
                <a:cs typeface="Times New Roman" panose="02020603050405020304" pitchFamily="18" charset="0"/>
              </a:rPr>
              <a:t>Dựa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kiến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thức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học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em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nhận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xét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tinh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thần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đấu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tranh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chống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xâm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dân</a:t>
            </a:r>
            <a:r>
              <a:rPr lang="en-US" sz="2800" dirty="0" smtClean="0">
                <a:latin typeface="Times New Roman" panose="02020603050405020304" pitchFamily="18" charset="0"/>
                <a:cs typeface="Times New Roman" panose="02020603050405020304" pitchFamily="18" charset="0"/>
              </a:rPr>
              <a:t> ta?</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028255" y="2713238"/>
            <a:ext cx="10419674" cy="1384995"/>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-&gt; </a:t>
            </a:r>
            <a:r>
              <a:rPr lang="en-US" sz="2800" dirty="0" err="1" smtClean="0">
                <a:solidFill>
                  <a:srgbClr val="0000CC"/>
                </a:solidFill>
                <a:latin typeface="Times New Roman" panose="02020603050405020304" pitchFamily="18" charset="0"/>
                <a:cs typeface="Times New Roman" panose="02020603050405020304" pitchFamily="18" charset="0"/>
              </a:rPr>
              <a:t>Tinh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thần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đấu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tranh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mạnh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mẽ</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kiên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cường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bất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khuất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của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một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dân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tộc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không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chịu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cúi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đầu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khiến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chính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quyền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đô</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hộ</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của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người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Hán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phải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thừa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nhận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đó</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là</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dân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tộc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rất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khó</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cai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trị</a:t>
            </a:r>
            <a:r>
              <a:rPr lang="en-US" sz="2800"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958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Di tích lịch sử Đền Hai Bà Trưng - Ảnh 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73568" y="1072227"/>
            <a:ext cx="5761695" cy="368311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05428" y="4871884"/>
            <a:ext cx="5629835" cy="954107"/>
          </a:xfrm>
          <a:prstGeom prst="rect">
            <a:avLst/>
          </a:prstGeom>
        </p:spPr>
        <p:txBody>
          <a:bodyPr wrap="square">
            <a:spAutoFit/>
          </a:bodyPr>
          <a:lstStyle/>
          <a:p>
            <a:pPr algn="ctr"/>
            <a:r>
              <a:rPr lang="vi-VN" sz="2800" b="1" dirty="0">
                <a:solidFill>
                  <a:srgbClr val="262626"/>
                </a:solidFill>
                <a:latin typeface="+mj-lt"/>
              </a:rPr>
              <a:t>Đền Hai Bà Trưng </a:t>
            </a:r>
            <a:endParaRPr lang="en-US" sz="2800" b="1" dirty="0" smtClean="0">
              <a:solidFill>
                <a:srgbClr val="262626"/>
              </a:solidFill>
              <a:latin typeface="+mj-lt"/>
            </a:endParaRPr>
          </a:p>
          <a:p>
            <a:pPr algn="ctr"/>
            <a:r>
              <a:rPr lang="vi-VN" sz="2800" b="1" dirty="0" smtClean="0">
                <a:solidFill>
                  <a:srgbClr val="262626"/>
                </a:solidFill>
                <a:latin typeface="+mj-lt"/>
              </a:rPr>
              <a:t> </a:t>
            </a:r>
            <a:r>
              <a:rPr lang="en-US" sz="2800" b="1" dirty="0" smtClean="0">
                <a:solidFill>
                  <a:srgbClr val="262626"/>
                </a:solidFill>
                <a:latin typeface="Times New Roman" panose="02020603050405020304" pitchFamily="18" charset="0"/>
                <a:cs typeface="Times New Roman" panose="02020603050405020304" pitchFamily="18" charset="0"/>
              </a:rPr>
              <a:t>(</a:t>
            </a:r>
            <a:r>
              <a:rPr lang="vi-VN" sz="2800" b="1" dirty="0" smtClean="0">
                <a:solidFill>
                  <a:srgbClr val="262626"/>
                </a:solidFill>
                <a:latin typeface="Times New Roman" panose="02020603050405020304" pitchFamily="18" charset="0"/>
                <a:cs typeface="Times New Roman" panose="02020603050405020304" pitchFamily="18" charset="0"/>
              </a:rPr>
              <a:t>M</a:t>
            </a:r>
            <a:r>
              <a:rPr lang="vi-VN" sz="2800" b="1" dirty="0" smtClean="0">
                <a:solidFill>
                  <a:srgbClr val="262626"/>
                </a:solidFill>
                <a:latin typeface="+mj-lt"/>
              </a:rPr>
              <a:t>ê </a:t>
            </a:r>
            <a:r>
              <a:rPr lang="vi-VN" sz="2800" b="1" dirty="0">
                <a:solidFill>
                  <a:srgbClr val="262626"/>
                </a:solidFill>
                <a:latin typeface="+mj-lt"/>
              </a:rPr>
              <a:t>Linh, </a:t>
            </a:r>
            <a:r>
              <a:rPr lang="vi-VN" sz="2800" b="1" dirty="0" smtClean="0">
                <a:solidFill>
                  <a:srgbClr val="262626"/>
                </a:solidFill>
                <a:latin typeface="+mj-lt"/>
              </a:rPr>
              <a:t> </a:t>
            </a:r>
            <a:r>
              <a:rPr lang="vi-VN" sz="2800" b="1" dirty="0">
                <a:solidFill>
                  <a:srgbClr val="262626"/>
                </a:solidFill>
                <a:latin typeface="+mj-lt"/>
              </a:rPr>
              <a:t>Hà Nội)</a:t>
            </a:r>
            <a:endParaRPr lang="en-US" sz="2800" b="1" dirty="0">
              <a:latin typeface="+mj-lt"/>
            </a:endParaRPr>
          </a:p>
        </p:txBody>
      </p:sp>
      <p:pic>
        <p:nvPicPr>
          <p:cNvPr id="1030" name="Picture 6" descr="https://img-cache.coccoc.com/image?url=https://upload.wikimedia.org/wikipedia/commons/f/ff/Den-tho-ba-trieu.jpg&amp;f=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3819" y="1072228"/>
            <a:ext cx="5524670" cy="368311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p:cNvSpPr/>
          <p:nvPr/>
        </p:nvSpPr>
        <p:spPr>
          <a:xfrm>
            <a:off x="6708038" y="4871884"/>
            <a:ext cx="4656231" cy="964140"/>
          </a:xfrm>
          <a:prstGeom prst="rect">
            <a:avLst/>
          </a:prstGeom>
        </p:spPr>
        <p:txBody>
          <a:bodyPr wrap="square">
            <a:spAutoFit/>
          </a:bodyPr>
          <a:lstStyle/>
          <a:p>
            <a:pPr algn="ctr"/>
            <a:r>
              <a:rPr lang="vi-VN" sz="2800" b="1" dirty="0">
                <a:solidFill>
                  <a:srgbClr val="262626"/>
                </a:solidFill>
                <a:latin typeface="Times New Roman" panose="02020603050405020304" pitchFamily="18" charset="0"/>
                <a:cs typeface="Times New Roman" panose="02020603050405020304" pitchFamily="18" charset="0"/>
              </a:rPr>
              <a:t>Đền </a:t>
            </a:r>
            <a:r>
              <a:rPr lang="vi-VN" sz="2800" b="1" dirty="0" smtClean="0">
                <a:solidFill>
                  <a:srgbClr val="262626"/>
                </a:solidFill>
                <a:latin typeface="Times New Roman" panose="02020603050405020304" pitchFamily="18" charset="0"/>
                <a:cs typeface="Times New Roman" panose="02020603050405020304" pitchFamily="18" charset="0"/>
              </a:rPr>
              <a:t>Bà Tr</a:t>
            </a:r>
            <a:r>
              <a:rPr lang="en-US" sz="2800" b="1" dirty="0" err="1" smtClean="0">
                <a:solidFill>
                  <a:srgbClr val="262626"/>
                </a:solidFill>
                <a:latin typeface="Times New Roman" panose="02020603050405020304" pitchFamily="18" charset="0"/>
                <a:cs typeface="Times New Roman" panose="02020603050405020304" pitchFamily="18" charset="0"/>
              </a:rPr>
              <a:t>iệu</a:t>
            </a:r>
            <a:r>
              <a:rPr lang="vi-VN" sz="2800" b="1" dirty="0" smtClean="0">
                <a:solidFill>
                  <a:srgbClr val="262626"/>
                </a:solidFill>
                <a:latin typeface="Times New Roman" panose="02020603050405020304" pitchFamily="18" charset="0"/>
                <a:cs typeface="Times New Roman" panose="02020603050405020304" pitchFamily="18" charset="0"/>
              </a:rPr>
              <a:t> </a:t>
            </a:r>
            <a:endParaRPr lang="en-US" sz="2800" b="1" dirty="0" smtClean="0">
              <a:solidFill>
                <a:srgbClr val="262626"/>
              </a:solidFill>
              <a:latin typeface="Times New Roman" panose="02020603050405020304" pitchFamily="18" charset="0"/>
              <a:cs typeface="Times New Roman" panose="02020603050405020304" pitchFamily="18" charset="0"/>
            </a:endParaRPr>
          </a:p>
          <a:p>
            <a:pPr algn="ctr"/>
            <a:r>
              <a:rPr lang="en-US" sz="2800" b="1" dirty="0" smtClean="0">
                <a:solidFill>
                  <a:srgbClr val="262626"/>
                </a:solidFill>
                <a:latin typeface="Times New Roman" panose="02020603050405020304" pitchFamily="18" charset="0"/>
                <a:cs typeface="Times New Roman" panose="02020603050405020304" pitchFamily="18" charset="0"/>
              </a:rPr>
              <a:t>(</a:t>
            </a:r>
            <a:r>
              <a:rPr lang="en-US" sz="2800" b="1" dirty="0" err="1" smtClean="0">
                <a:solidFill>
                  <a:srgbClr val="262626"/>
                </a:solidFill>
                <a:latin typeface="Times New Roman" panose="02020603050405020304" pitchFamily="18" charset="0"/>
                <a:cs typeface="Times New Roman" panose="02020603050405020304" pitchFamily="18" charset="0"/>
              </a:rPr>
              <a:t>Hậu</a:t>
            </a:r>
            <a:r>
              <a:rPr lang="en-US" sz="2800" b="1" dirty="0" smtClean="0">
                <a:solidFill>
                  <a:srgbClr val="262626"/>
                </a:solidFill>
                <a:latin typeface="Times New Roman" panose="02020603050405020304" pitchFamily="18" charset="0"/>
                <a:cs typeface="Times New Roman" panose="02020603050405020304" pitchFamily="18" charset="0"/>
              </a:rPr>
              <a:t> </a:t>
            </a:r>
            <a:r>
              <a:rPr lang="en-US" sz="2800" b="1" dirty="0" err="1" smtClean="0">
                <a:solidFill>
                  <a:srgbClr val="262626"/>
                </a:solidFill>
                <a:latin typeface="Times New Roman" panose="02020603050405020304" pitchFamily="18" charset="0"/>
                <a:cs typeface="Times New Roman" panose="02020603050405020304" pitchFamily="18" charset="0"/>
              </a:rPr>
              <a:t>Lộc-Thanh</a:t>
            </a:r>
            <a:r>
              <a:rPr lang="en-US" sz="2800" b="1" dirty="0" smtClean="0">
                <a:solidFill>
                  <a:srgbClr val="262626"/>
                </a:solidFill>
                <a:latin typeface="Times New Roman" panose="02020603050405020304" pitchFamily="18" charset="0"/>
                <a:cs typeface="Times New Roman" panose="02020603050405020304" pitchFamily="18" charset="0"/>
              </a:rPr>
              <a:t> </a:t>
            </a:r>
            <a:r>
              <a:rPr lang="en-US" sz="2800" b="1" dirty="0" err="1" smtClean="0">
                <a:solidFill>
                  <a:srgbClr val="262626"/>
                </a:solidFill>
                <a:latin typeface="Times New Roman" panose="02020603050405020304" pitchFamily="18" charset="0"/>
                <a:cs typeface="Times New Roman" panose="02020603050405020304" pitchFamily="18" charset="0"/>
              </a:rPr>
              <a:t>Hóa</a:t>
            </a:r>
            <a:r>
              <a:rPr lang="vi-VN" sz="2800" b="1" dirty="0" smtClean="0">
                <a:solidFill>
                  <a:srgbClr val="262626"/>
                </a:solidFill>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06919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wheel(1)">
                                      <p:cBhvr>
                                        <p:cTn id="7" dur="2000"/>
                                        <p:tgtEl>
                                          <p:spTgt spid="102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1030"/>
                                        </p:tgtEl>
                                        <p:attrNameLst>
                                          <p:attrName>style.visibility</p:attrName>
                                        </p:attrNameLst>
                                      </p:cBhvr>
                                      <p:to>
                                        <p:strVal val="visible"/>
                                      </p:to>
                                    </p:set>
                                    <p:animEffect transition="in" filter="wheel(1)">
                                      <p:cBhvr>
                                        <p:cTn id="15" dur="2000"/>
                                        <p:tgtEl>
                                          <p:spTgt spid="1030"/>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wheel(1)">
                                      <p:cBhvr>
                                        <p:cTn id="18"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didulich.net/Portals/0/nam2020/thang10/denthoLynamde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634" y="983735"/>
            <a:ext cx="5063751" cy="379781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010584" y="4938663"/>
            <a:ext cx="4564711" cy="954107"/>
          </a:xfrm>
          <a:prstGeom prst="rect">
            <a:avLst/>
          </a:prstGeom>
        </p:spPr>
        <p:txBody>
          <a:bodyPr wrap="none">
            <a:spAutoFit/>
          </a:bodyPr>
          <a:lstStyle/>
          <a:p>
            <a:pPr algn="ctr"/>
            <a:r>
              <a:rPr lang="vi-VN" sz="2800" b="1" dirty="0">
                <a:solidFill>
                  <a:srgbClr val="000000"/>
                </a:solidFill>
                <a:latin typeface="Times New Roman" panose="02020603050405020304" pitchFamily="18" charset="0"/>
                <a:cs typeface="Times New Roman" panose="02020603050405020304" pitchFamily="18" charset="0"/>
              </a:rPr>
              <a:t>Tượng Đức Vua Lý Nam Đế </a:t>
            </a:r>
            <a:endParaRPr lang="en-US" sz="2800" b="1" dirty="0" smtClean="0">
              <a:solidFill>
                <a:srgbClr val="000000"/>
              </a:solidFill>
              <a:latin typeface="Times New Roman" panose="02020603050405020304" pitchFamily="18" charset="0"/>
              <a:cs typeface="Times New Roman" panose="02020603050405020304" pitchFamily="18" charset="0"/>
            </a:endParaRPr>
          </a:p>
          <a:p>
            <a:pPr algn="ctr"/>
            <a:r>
              <a:rPr lang="vi-VN" sz="2800" b="1" dirty="0" smtClean="0">
                <a:solidFill>
                  <a:srgbClr val="000000"/>
                </a:solidFill>
                <a:latin typeface="Times New Roman" panose="02020603050405020304" pitchFamily="18" charset="0"/>
                <a:cs typeface="Times New Roman" panose="02020603050405020304" pitchFamily="18" charset="0"/>
              </a:rPr>
              <a:t>tại </a:t>
            </a:r>
            <a:r>
              <a:rPr lang="vi-VN" sz="2800" b="1" dirty="0">
                <a:solidFill>
                  <a:srgbClr val="000000"/>
                </a:solidFill>
                <a:latin typeface="Times New Roman" panose="02020603050405020304" pitchFamily="18" charset="0"/>
                <a:cs typeface="Times New Roman" panose="02020603050405020304" pitchFamily="18" charset="0"/>
              </a:rPr>
              <a:t>tòa hậu cung</a:t>
            </a:r>
            <a:endParaRPr lang="en-US" sz="2800" b="1" dirty="0">
              <a:latin typeface="Times New Roman" panose="02020603050405020304" pitchFamily="18" charset="0"/>
              <a:cs typeface="Times New Roman" panose="02020603050405020304" pitchFamily="18" charset="0"/>
            </a:endParaRPr>
          </a:p>
        </p:txBody>
      </p:sp>
      <p:pic>
        <p:nvPicPr>
          <p:cNvPr id="2052" name="Picture 4" descr="http://www.didulich.net/Portals/0/nam2020/thang10/denthoLynamde0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780" y="983735"/>
            <a:ext cx="5058054" cy="37935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334780" y="4956983"/>
            <a:ext cx="5516561" cy="954107"/>
          </a:xfrm>
          <a:prstGeom prst="rect">
            <a:avLst/>
          </a:prstGeom>
        </p:spPr>
        <p:txBody>
          <a:bodyPr wrap="square">
            <a:spAutoFit/>
          </a:bodyPr>
          <a:lstStyle/>
          <a:p>
            <a:pPr algn="ctr"/>
            <a:r>
              <a:rPr lang="vi-VN" sz="2800" b="1" dirty="0">
                <a:solidFill>
                  <a:srgbClr val="000000"/>
                </a:solidFill>
                <a:latin typeface="Times New Roman" panose="02020603050405020304" pitchFamily="18" charset="0"/>
                <a:cs typeface="Times New Roman" panose="02020603050405020304" pitchFamily="18" charset="0"/>
              </a:rPr>
              <a:t>Các đại biểu dâng hương tại tòa hậu cung </a:t>
            </a:r>
            <a:r>
              <a:rPr lang="vi-VN" sz="2800" b="1" dirty="0" smtClean="0">
                <a:solidFill>
                  <a:srgbClr val="000000"/>
                </a:solidFill>
                <a:latin typeface="Times New Roman" panose="02020603050405020304" pitchFamily="18" charset="0"/>
                <a:cs typeface="Times New Roman" panose="02020603050405020304" pitchFamily="18" charset="0"/>
              </a:rPr>
              <a:t>Đền </a:t>
            </a:r>
            <a:r>
              <a:rPr lang="vi-VN" sz="2800" b="1" dirty="0">
                <a:solidFill>
                  <a:srgbClr val="000000"/>
                </a:solidFill>
                <a:latin typeface="Times New Roman" panose="02020603050405020304" pitchFamily="18" charset="0"/>
                <a:cs typeface="Times New Roman" panose="02020603050405020304" pitchFamily="18" charset="0"/>
              </a:rPr>
              <a:t>thờ Vua Lý Nam Đế</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9210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wheel(1)">
                                      <p:cBhvr>
                                        <p:cTn id="7" dur="2000"/>
                                        <p:tgtEl>
                                          <p:spTgt spid="2050"/>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2052"/>
                                        </p:tgtEl>
                                        <p:attrNameLst>
                                          <p:attrName>style.visibility</p:attrName>
                                        </p:attrNameLst>
                                      </p:cBhvr>
                                      <p:to>
                                        <p:strVal val="visible"/>
                                      </p:to>
                                    </p:set>
                                    <p:animEffect transition="in" filter="wheel(1)">
                                      <p:cBhvr>
                                        <p:cTn id="15" dur="2000"/>
                                        <p:tgtEl>
                                          <p:spTgt spid="2052"/>
                                        </p:tgtEl>
                                      </p:cBhvr>
                                    </p:animEffect>
                                  </p:childTnLst>
                                </p:cTn>
                              </p:par>
                              <p:par>
                                <p:cTn id="16" presetID="21" presetClass="entr" presetSubtype="1" fill="hold" grpId="0"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àng ngàn người đội mưa rét trẩy hội Đền Vua Mai - Hình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835" y="736040"/>
            <a:ext cx="5683624" cy="378908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0" y="4791200"/>
            <a:ext cx="6571129" cy="769441"/>
          </a:xfrm>
          <a:prstGeom prst="rect">
            <a:avLst/>
          </a:prstGeom>
        </p:spPr>
        <p:txBody>
          <a:bodyPr wrap="square">
            <a:spAutoFit/>
          </a:bodyPr>
          <a:lstStyle/>
          <a:p>
            <a:pPr algn="ctr"/>
            <a:r>
              <a:rPr lang="vi-VN" sz="2200" b="1" dirty="0" smtClean="0">
                <a:solidFill>
                  <a:srgbClr val="333333"/>
                </a:solidFill>
                <a:latin typeface="+mj-lt"/>
              </a:rPr>
              <a:t>Lễ khai mạc lễ hội Đền Vua Mai năm 2014 </a:t>
            </a:r>
            <a:endParaRPr lang="en-US" sz="2200" b="1" dirty="0" smtClean="0">
              <a:solidFill>
                <a:srgbClr val="333333"/>
              </a:solidFill>
              <a:latin typeface="+mj-lt"/>
            </a:endParaRPr>
          </a:p>
          <a:p>
            <a:pPr algn="ctr"/>
            <a:r>
              <a:rPr lang="vi-VN" sz="2200" b="1" dirty="0" smtClean="0">
                <a:solidFill>
                  <a:srgbClr val="333333"/>
                </a:solidFill>
                <a:latin typeface="+mj-lt"/>
              </a:rPr>
              <a:t>được tổ chức long trọng, thành kính và trang nghiêm</a:t>
            </a:r>
            <a:endParaRPr lang="en-US" sz="2200" b="1" dirty="0">
              <a:latin typeface="+mj-lt"/>
            </a:endParaRPr>
          </a:p>
        </p:txBody>
      </p:sp>
      <p:pic>
        <p:nvPicPr>
          <p:cNvPr id="4100" name="Picture 4" descr="Hàng ngàn người đội mưa rét trẩy hội Đền Vua Mai - Hình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612" y="762000"/>
            <a:ext cx="5644683" cy="376312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777319" y="4791200"/>
            <a:ext cx="5190564" cy="769441"/>
          </a:xfrm>
          <a:prstGeom prst="rect">
            <a:avLst/>
          </a:prstGeom>
        </p:spPr>
        <p:txBody>
          <a:bodyPr wrap="square">
            <a:spAutoFit/>
          </a:bodyPr>
          <a:lstStyle/>
          <a:p>
            <a:pPr algn="ctr"/>
            <a:r>
              <a:rPr lang="vi-VN" sz="2200" b="1" dirty="0">
                <a:solidFill>
                  <a:srgbClr val="333333"/>
                </a:solidFill>
                <a:latin typeface="+mj-lt"/>
              </a:rPr>
              <a:t>Hàng ngàn du khách thập phương </a:t>
            </a:r>
            <a:endParaRPr lang="en-US" sz="2200" b="1" dirty="0" smtClean="0">
              <a:solidFill>
                <a:srgbClr val="333333"/>
              </a:solidFill>
              <a:latin typeface="+mj-lt"/>
            </a:endParaRPr>
          </a:p>
          <a:p>
            <a:pPr algn="ctr"/>
            <a:r>
              <a:rPr lang="vi-VN" sz="2200" b="1" dirty="0" smtClean="0">
                <a:solidFill>
                  <a:srgbClr val="333333"/>
                </a:solidFill>
                <a:latin typeface="+mj-lt"/>
              </a:rPr>
              <a:t>đội </a:t>
            </a:r>
            <a:r>
              <a:rPr lang="vi-VN" sz="2200" b="1" dirty="0">
                <a:solidFill>
                  <a:srgbClr val="333333"/>
                </a:solidFill>
                <a:latin typeface="+mj-lt"/>
              </a:rPr>
              <a:t>mưa rét tham dự lễ hội Đền Vua Mai </a:t>
            </a:r>
            <a:endParaRPr lang="en-US" sz="2200" b="1" dirty="0">
              <a:latin typeface="+mj-lt"/>
            </a:endParaRPr>
          </a:p>
        </p:txBody>
      </p:sp>
    </p:spTree>
    <p:extLst>
      <p:ext uri="{BB962C8B-B14F-4D97-AF65-F5344CB8AC3E}">
        <p14:creationId xmlns:p14="http://schemas.microsoft.com/office/powerpoint/2010/main" val="274504421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0716" t="30206" r="30392" b="40062"/>
          <a:stretch/>
        </p:blipFill>
        <p:spPr bwMode="auto">
          <a:xfrm>
            <a:off x="2050853" y="783771"/>
            <a:ext cx="7746290" cy="54883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8328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5261" y="755165"/>
            <a:ext cx="9223805" cy="1569660"/>
          </a:xfrm>
          <a:prstGeom prst="rect">
            <a:avLst/>
          </a:prstGeom>
        </p:spPr>
        <p:txBody>
          <a:bodyPr wrap="square">
            <a:spAutoFit/>
          </a:bodyPr>
          <a:lstStyle/>
          <a:p>
            <a:pPr algn="ctr"/>
            <a:r>
              <a:rPr lang="en-US" sz="3200" b="1" u="sng" dirty="0" smtClean="0">
                <a:latin typeface="Times New Roman" panose="02020603050405020304" pitchFamily="18" charset="0"/>
                <a:cs typeface="Times New Roman" panose="02020603050405020304" pitchFamily="18" charset="0"/>
              </a:rPr>
              <a:t>TIẾT 36 - </a:t>
            </a:r>
            <a:r>
              <a:rPr lang="vi-VN" sz="3200" b="1" u="sng" dirty="0" smtClean="0">
                <a:latin typeface="+mj-lt"/>
              </a:rPr>
              <a:t>BÀI </a:t>
            </a:r>
            <a:r>
              <a:rPr lang="vi-VN" sz="3200" b="1" u="sng" dirty="0">
                <a:latin typeface="+mj-lt"/>
              </a:rPr>
              <a:t>16: </a:t>
            </a:r>
            <a:endParaRPr lang="en-US" sz="3200" b="1" u="sng" dirty="0" smtClean="0">
              <a:latin typeface="+mj-lt"/>
            </a:endParaRPr>
          </a:p>
          <a:p>
            <a:pPr algn="ctr"/>
            <a:r>
              <a:rPr lang="vi-VN" sz="3200" b="1" dirty="0" smtClean="0">
                <a:latin typeface="+mj-lt"/>
              </a:rPr>
              <a:t>CÁC </a:t>
            </a:r>
            <a:r>
              <a:rPr lang="vi-VN" sz="3200" b="1" dirty="0">
                <a:latin typeface="+mj-lt"/>
              </a:rPr>
              <a:t>CUỘC KHỞI NGHĨA </a:t>
            </a:r>
            <a:r>
              <a:rPr lang="vi-VN" sz="3200" b="1" dirty="0" smtClean="0">
                <a:latin typeface="+mj-lt"/>
              </a:rPr>
              <a:t>TIÊU </a:t>
            </a:r>
            <a:r>
              <a:rPr lang="vi-VN" sz="3200" b="1" dirty="0">
                <a:latin typeface="+mj-lt"/>
              </a:rPr>
              <a:t>BIỂU</a:t>
            </a:r>
          </a:p>
          <a:p>
            <a:pPr algn="ctr"/>
            <a:r>
              <a:rPr lang="vi-VN" sz="3200" b="1" dirty="0">
                <a:latin typeface="+mj-lt"/>
              </a:rPr>
              <a:t>GIÀNH ĐỘC LẬP TRƯỚC THẾ KỈ X</a:t>
            </a:r>
          </a:p>
        </p:txBody>
      </p:sp>
      <p:sp>
        <p:nvSpPr>
          <p:cNvPr id="5" name="Rectangle 4"/>
          <p:cNvSpPr/>
          <p:nvPr/>
        </p:nvSpPr>
        <p:spPr>
          <a:xfrm>
            <a:off x="3198422" y="2813757"/>
            <a:ext cx="5396606" cy="1077218"/>
          </a:xfrm>
          <a:prstGeom prst="rect">
            <a:avLst/>
          </a:prstGeom>
        </p:spPr>
        <p:txBody>
          <a:bodyPr wrap="none">
            <a:spAutoFit/>
          </a:bodyPr>
          <a:lstStyle/>
          <a:p>
            <a:r>
              <a:rPr lang="en-US" sz="3200" b="1" dirty="0">
                <a:solidFill>
                  <a:srgbClr val="0000CC"/>
                </a:solidFill>
                <a:latin typeface="Times New Roman" panose="02020603050405020304" pitchFamily="18" charset="0"/>
                <a:cs typeface="Times New Roman" panose="02020603050405020304" pitchFamily="18" charset="0"/>
              </a:rPr>
              <a:t>4</a:t>
            </a:r>
            <a:r>
              <a:rPr lang="en-US" sz="3200" b="1" dirty="0" smtClean="0">
                <a:solidFill>
                  <a:srgbClr val="0000CC"/>
                </a:solidFill>
                <a:latin typeface="Times New Roman" panose="02020603050405020304" pitchFamily="18" charset="0"/>
                <a:cs typeface="Times New Roman" panose="02020603050405020304" pitchFamily="18" charset="0"/>
              </a:rPr>
              <a:t>. </a:t>
            </a:r>
            <a:r>
              <a:rPr lang="vi-VN" sz="3200" b="1" dirty="0" smtClean="0">
                <a:solidFill>
                  <a:srgbClr val="0000CC"/>
                </a:solidFill>
                <a:latin typeface="+mj-lt"/>
              </a:rPr>
              <a:t>Khởi </a:t>
            </a:r>
            <a:r>
              <a:rPr lang="vi-VN" sz="3200" b="1" dirty="0">
                <a:solidFill>
                  <a:srgbClr val="0000CC"/>
                </a:solidFill>
                <a:latin typeface="+mj-lt"/>
              </a:rPr>
              <a:t>nghĩa </a:t>
            </a:r>
            <a:r>
              <a:rPr lang="en-US" sz="3200" b="1" dirty="0" smtClean="0">
                <a:solidFill>
                  <a:srgbClr val="0000CC"/>
                </a:solidFill>
                <a:latin typeface="Times New Roman" panose="02020603050405020304" pitchFamily="18" charset="0"/>
                <a:cs typeface="Times New Roman" panose="02020603050405020304" pitchFamily="18" charset="0"/>
              </a:rPr>
              <a:t>Mai </a:t>
            </a:r>
            <a:r>
              <a:rPr lang="en-US" sz="3200" b="1" dirty="0" err="1">
                <a:solidFill>
                  <a:srgbClr val="0000CC"/>
                </a:solidFill>
                <a:latin typeface="Times New Roman" panose="02020603050405020304" pitchFamily="18" charset="0"/>
                <a:cs typeface="Times New Roman" panose="02020603050405020304" pitchFamily="18" charset="0"/>
              </a:rPr>
              <a:t>T</a:t>
            </a:r>
            <a:r>
              <a:rPr lang="en-US" sz="3200" b="1" dirty="0" err="1" smtClean="0">
                <a:solidFill>
                  <a:srgbClr val="0000CC"/>
                </a:solidFill>
                <a:latin typeface="Times New Roman" panose="02020603050405020304" pitchFamily="18" charset="0"/>
                <a:cs typeface="Times New Roman" panose="02020603050405020304" pitchFamily="18" charset="0"/>
              </a:rPr>
              <a:t>húc</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smtClean="0">
                <a:solidFill>
                  <a:srgbClr val="0000CC"/>
                </a:solidFill>
                <a:latin typeface="Times New Roman" panose="02020603050405020304" pitchFamily="18" charset="0"/>
                <a:cs typeface="Times New Roman" panose="02020603050405020304" pitchFamily="18" charset="0"/>
              </a:rPr>
              <a:t>Loan</a:t>
            </a:r>
          </a:p>
          <a:p>
            <a:r>
              <a:rPr lang="en-US" sz="3200" b="1" dirty="0">
                <a:solidFill>
                  <a:srgbClr val="0000CC"/>
                </a:solidFill>
                <a:latin typeface="Times New Roman" panose="02020603050405020304" pitchFamily="18" charset="0"/>
                <a:cs typeface="Times New Roman" panose="02020603050405020304" pitchFamily="18" charset="0"/>
              </a:rPr>
              <a:t>5</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Khởi</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nghĩa</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Phùng</a:t>
            </a:r>
            <a:r>
              <a:rPr lang="en-US" sz="3200" b="1" dirty="0" smtClean="0">
                <a:solidFill>
                  <a:srgbClr val="0000CC"/>
                </a:solidFill>
                <a:latin typeface="Times New Roman" panose="02020603050405020304" pitchFamily="18" charset="0"/>
                <a:cs typeface="Times New Roman" panose="02020603050405020304" pitchFamily="18" charset="0"/>
              </a:rPr>
              <a:t> </a:t>
            </a:r>
            <a:r>
              <a:rPr lang="en-US" sz="3200" b="1" dirty="0" err="1" smtClean="0">
                <a:solidFill>
                  <a:srgbClr val="0000CC"/>
                </a:solidFill>
                <a:latin typeface="Times New Roman" panose="02020603050405020304" pitchFamily="18" charset="0"/>
                <a:cs typeface="Times New Roman" panose="02020603050405020304" pitchFamily="18" charset="0"/>
              </a:rPr>
              <a:t>Hưng</a:t>
            </a:r>
            <a:endParaRPr lang="en-US" sz="3200" b="1" dirty="0" smtClean="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50434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323704" y="1297578"/>
            <a:ext cx="9622970" cy="1384995"/>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H. </a:t>
            </a:r>
            <a:r>
              <a:rPr lang="en-US" sz="2800" b="1" dirty="0" err="1" smtClean="0">
                <a:latin typeface="Times New Roman" panose="02020603050405020304" pitchFamily="18" charset="0"/>
                <a:cs typeface="Times New Roman" panose="02020603050405020304" pitchFamily="18" charset="0"/>
              </a:rPr>
              <a:t>Việc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nhân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dân</a:t>
            </a:r>
            <a:r>
              <a:rPr lang="en-US" sz="2800" b="1" dirty="0" smtClean="0">
                <a:latin typeface="Times New Roman" panose="02020603050405020304" pitchFamily="18" charset="0"/>
                <a:cs typeface="Times New Roman" panose="02020603050405020304" pitchFamily="18" charset="0"/>
              </a:rPr>
              <a:t> ta </a:t>
            </a:r>
            <a:r>
              <a:rPr lang="en-US" sz="2800" b="1" dirty="0" err="1" smtClean="0">
                <a:latin typeface="Times New Roman" panose="02020603050405020304" pitchFamily="18" charset="0"/>
                <a:cs typeface="Times New Roman" panose="02020603050405020304" pitchFamily="18" charset="0"/>
              </a:rPr>
              <a:t>lập</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thờ</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lấy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các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vị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hùng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để</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đặt</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địa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trường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học</a:t>
            </a:r>
            <a:r>
              <a:rPr lang="en-US" sz="2800" b="1" dirty="0" smtClean="0">
                <a:latin typeface="Times New Roman" panose="02020603050405020304" pitchFamily="18" charset="0"/>
                <a:cs typeface="Times New Roman" panose="02020603050405020304" pitchFamily="18" charset="0"/>
              </a:rPr>
              <a:t>, con </a:t>
            </a:r>
            <a:r>
              <a:rPr lang="en-US" sz="2800" b="1" dirty="0" err="1" smtClean="0">
                <a:latin typeface="Times New Roman" panose="02020603050405020304" pitchFamily="18" charset="0"/>
                <a:cs typeface="Times New Roman" panose="02020603050405020304" pitchFamily="18" charset="0"/>
              </a:rPr>
              <a:t>đường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em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suy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nghĩ</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gì</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
        <p:nvSpPr>
          <p:cNvPr id="4" name="TextBox 3"/>
          <p:cNvSpPr txBox="1"/>
          <p:nvPr/>
        </p:nvSpPr>
        <p:spPr>
          <a:xfrm>
            <a:off x="1184366" y="2935495"/>
            <a:ext cx="10327549" cy="1384995"/>
          </a:xfrm>
          <a:prstGeom prst="rect">
            <a:avLst/>
          </a:prstGeom>
          <a:noFill/>
        </p:spPr>
        <p:txBody>
          <a:bodyPr wrap="square" rtlCol="0">
            <a:spAutoFit/>
          </a:bodyPr>
          <a:lstStyle/>
          <a:p>
            <a:r>
              <a:rPr lang="en-US" sz="2800" b="1" dirty="0" smtClean="0">
                <a:solidFill>
                  <a:srgbClr val="0000CC"/>
                </a:solidFill>
                <a:latin typeface="Times New Roman" panose="02020603050405020304" pitchFamily="18" charset="0"/>
                <a:cs typeface="Times New Roman" panose="02020603050405020304" pitchFamily="18" charset="0"/>
              </a:rPr>
              <a:t>-&gt; </a:t>
            </a:r>
            <a:r>
              <a:rPr lang="en-US" sz="2800" b="1" dirty="0" err="1">
                <a:solidFill>
                  <a:srgbClr val="0000CC"/>
                </a:solidFill>
                <a:latin typeface="Times New Roman" panose="02020603050405020304" pitchFamily="18" charset="0"/>
                <a:cs typeface="Times New Roman" panose="02020603050405020304" pitchFamily="18" charset="0"/>
              </a:rPr>
              <a:t>C</a:t>
            </a:r>
            <a:r>
              <a:rPr lang="en-US" sz="2800" b="1" dirty="0" err="1" smtClean="0">
                <a:solidFill>
                  <a:srgbClr val="0000CC"/>
                </a:solidFill>
                <a:latin typeface="Times New Roman" panose="02020603050405020304" pitchFamily="18" charset="0"/>
                <a:cs typeface="Times New Roman" panose="02020603050405020304" pitchFamily="18" charset="0"/>
              </a:rPr>
              <a:t>hứng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tỏ</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truyền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thống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uống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nước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nhớ</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nguồn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biết</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ơn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công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lao</a:t>
            </a:r>
            <a:r>
              <a:rPr lang="en-US" sz="2800" b="1" dirty="0">
                <a:solidFill>
                  <a:srgbClr val="0000CC"/>
                </a:solidFill>
                <a:latin typeface="Times New Roman" panose="02020603050405020304" pitchFamily="18" charset="0"/>
                <a:cs typeface="Times New Roman" panose="02020603050405020304" pitchFamily="18" charset="0"/>
              </a:rPr>
              <a:t> </a:t>
            </a:r>
            <a:r>
              <a:rPr lang="en-US" sz="2800" b="1" dirty="0" smtClean="0">
                <a:solidFill>
                  <a:srgbClr val="0000CC"/>
                </a:solidFill>
                <a:latin typeface="Times New Roman" panose="02020603050405020304" pitchFamily="18" charset="0"/>
                <a:cs typeface="Times New Roman" panose="02020603050405020304" pitchFamily="18" charset="0"/>
              </a:rPr>
              <a:t>to </a:t>
            </a:r>
            <a:r>
              <a:rPr lang="en-US" sz="2800" b="1" dirty="0" err="1" smtClean="0">
                <a:solidFill>
                  <a:srgbClr val="0000CC"/>
                </a:solidFill>
                <a:latin typeface="Times New Roman" panose="02020603050405020304" pitchFamily="18" charset="0"/>
                <a:cs typeface="Times New Roman" panose="02020603050405020304" pitchFamily="18" charset="0"/>
              </a:rPr>
              <a:t>lớn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những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vị</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anh</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hùng</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thời</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kì</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Bắc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thuộc</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của</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nhân</a:t>
            </a:r>
            <a:r>
              <a:rPr lang="en-US" sz="2800" b="1" dirty="0" smtClean="0">
                <a:solidFill>
                  <a:srgbClr val="0000CC"/>
                </a:solidFill>
                <a:latin typeface="Times New Roman" panose="02020603050405020304" pitchFamily="18" charset="0"/>
                <a:cs typeface="Times New Roman" panose="02020603050405020304" pitchFamily="18" charset="0"/>
              </a:rPr>
              <a:t> </a:t>
            </a:r>
            <a:r>
              <a:rPr lang="en-US" sz="2800" b="1" dirty="0" err="1" smtClean="0">
                <a:solidFill>
                  <a:srgbClr val="0000CC"/>
                </a:solidFill>
                <a:latin typeface="Times New Roman" panose="02020603050405020304" pitchFamily="18" charset="0"/>
                <a:cs typeface="Times New Roman" panose="02020603050405020304" pitchFamily="18" charset="0"/>
              </a:rPr>
              <a:t>dân</a:t>
            </a:r>
            <a:r>
              <a:rPr lang="en-US" sz="2800" b="1" dirty="0" smtClean="0">
                <a:solidFill>
                  <a:srgbClr val="0000CC"/>
                </a:solidFill>
                <a:latin typeface="Times New Roman" panose="02020603050405020304" pitchFamily="18" charset="0"/>
                <a:cs typeface="Times New Roman" panose="02020603050405020304" pitchFamily="18" charset="0"/>
              </a:rPr>
              <a:t> ta. </a:t>
            </a:r>
            <a:endParaRPr lang="en-US" sz="2800" b="1"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8662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TextBox 4"/>
          <p:cNvSpPr txBox="1">
            <a:spLocks noChangeArrowheads="1"/>
          </p:cNvSpPr>
          <p:nvPr/>
        </p:nvSpPr>
        <p:spPr bwMode="auto">
          <a:xfrm>
            <a:off x="1456112" y="1605743"/>
            <a:ext cx="9175865"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en-US" altLang="en-US" sz="2800" b="1" u="sng" dirty="0" err="1"/>
              <a:t>Câu</a:t>
            </a:r>
            <a:r>
              <a:rPr lang="en-US" altLang="en-US" sz="2800" b="1" u="sng" dirty="0"/>
              <a:t> 1:</a:t>
            </a:r>
            <a:r>
              <a:rPr lang="en-US" altLang="en-US" sz="2800" dirty="0"/>
              <a:t> </a:t>
            </a:r>
            <a:r>
              <a:rPr lang="en-US" altLang="en-US" sz="2800" dirty="0" err="1"/>
              <a:t>Hãy</a:t>
            </a:r>
            <a:r>
              <a:rPr lang="en-US" altLang="en-US" sz="2800" dirty="0"/>
              <a:t> </a:t>
            </a:r>
            <a:r>
              <a:rPr lang="en-US" altLang="en-US" sz="2800" dirty="0" err="1"/>
              <a:t>chỉ</a:t>
            </a:r>
            <a:r>
              <a:rPr lang="en-US" altLang="en-US" sz="2800" dirty="0"/>
              <a:t> </a:t>
            </a:r>
            <a:r>
              <a:rPr lang="en-US" altLang="en-US" sz="2800" dirty="0" err="1"/>
              <a:t>ra</a:t>
            </a:r>
            <a:r>
              <a:rPr lang="en-US" altLang="en-US" sz="2800" dirty="0"/>
              <a:t> </a:t>
            </a:r>
            <a:r>
              <a:rPr lang="en-US" altLang="en-US" sz="2800" dirty="0" err="1"/>
              <a:t>những</a:t>
            </a:r>
            <a:r>
              <a:rPr lang="en-US" altLang="en-US" sz="2800" dirty="0"/>
              <a:t> </a:t>
            </a:r>
            <a:r>
              <a:rPr lang="en-US" altLang="en-US" sz="2800" dirty="0" err="1"/>
              <a:t>phong</a:t>
            </a:r>
            <a:r>
              <a:rPr lang="en-US" altLang="en-US" sz="2800" dirty="0"/>
              <a:t> </a:t>
            </a:r>
            <a:r>
              <a:rPr lang="en-US" altLang="en-US" sz="2800" dirty="0" err="1"/>
              <a:t>tục</a:t>
            </a:r>
            <a:r>
              <a:rPr lang="en-US" altLang="en-US" sz="2800" dirty="0"/>
              <a:t> </a:t>
            </a:r>
            <a:r>
              <a:rPr lang="en-US" altLang="en-US" sz="2800" dirty="0" err="1"/>
              <a:t>của</a:t>
            </a:r>
            <a:r>
              <a:rPr lang="en-US" altLang="en-US" sz="2800" dirty="0"/>
              <a:t> </a:t>
            </a:r>
            <a:r>
              <a:rPr lang="en-US" altLang="en-US" sz="2800" dirty="0" err="1"/>
              <a:t>người</a:t>
            </a:r>
            <a:r>
              <a:rPr lang="en-US" altLang="en-US" sz="2800" dirty="0"/>
              <a:t> </a:t>
            </a:r>
            <a:r>
              <a:rPr lang="en-US" altLang="en-US" sz="2800" dirty="0" err="1"/>
              <a:t>Việt</a:t>
            </a:r>
            <a:r>
              <a:rPr lang="en-US" altLang="en-US" sz="2800" dirty="0"/>
              <a:t> </a:t>
            </a:r>
            <a:r>
              <a:rPr lang="en-US" altLang="en-US" sz="2800" dirty="0" err="1"/>
              <a:t>được</a:t>
            </a:r>
            <a:r>
              <a:rPr lang="en-US" altLang="en-US" sz="2800" dirty="0"/>
              <a:t> </a:t>
            </a:r>
            <a:r>
              <a:rPr lang="en-US" altLang="en-US" sz="2800" dirty="0" err="1"/>
              <a:t>nhắc</a:t>
            </a:r>
            <a:r>
              <a:rPr lang="en-US" altLang="en-US" sz="2800" dirty="0"/>
              <a:t> </a:t>
            </a:r>
            <a:r>
              <a:rPr lang="en-US" altLang="en-US" sz="2800" dirty="0" err="1"/>
              <a:t>đến</a:t>
            </a:r>
            <a:r>
              <a:rPr lang="en-US" altLang="en-US" sz="2800" dirty="0"/>
              <a:t> </a:t>
            </a:r>
            <a:r>
              <a:rPr lang="en-US" altLang="en-US" sz="2800" dirty="0" err="1"/>
              <a:t>trong</a:t>
            </a:r>
            <a:r>
              <a:rPr lang="en-US" altLang="en-US" sz="2800" dirty="0"/>
              <a:t> </a:t>
            </a:r>
            <a:r>
              <a:rPr lang="en-US" altLang="en-US" sz="2800" dirty="0" err="1"/>
              <a:t>tư</a:t>
            </a:r>
            <a:r>
              <a:rPr lang="en-US" altLang="en-US" sz="2800" dirty="0"/>
              <a:t> </a:t>
            </a:r>
            <a:r>
              <a:rPr lang="en-US" altLang="en-US" sz="2800" dirty="0" err="1"/>
              <a:t>liệu</a:t>
            </a:r>
            <a:r>
              <a:rPr lang="en-US" altLang="en-US" sz="2800" dirty="0"/>
              <a:t> </a:t>
            </a:r>
            <a:r>
              <a:rPr lang="en-US" altLang="en-US" sz="2800" dirty="0" err="1"/>
              <a:t>trang</a:t>
            </a:r>
            <a:r>
              <a:rPr lang="en-US" altLang="en-US" sz="2800" dirty="0"/>
              <a:t> 78-SGK.</a:t>
            </a:r>
          </a:p>
          <a:p>
            <a:pPr>
              <a:spcBef>
                <a:spcPct val="0"/>
              </a:spcBef>
              <a:buFontTx/>
              <a:buNone/>
            </a:pPr>
            <a:endParaRPr lang="en-US" altLang="en-US" sz="2800" b="1" u="sng" dirty="0"/>
          </a:p>
          <a:p>
            <a:pPr>
              <a:spcBef>
                <a:spcPct val="0"/>
              </a:spcBef>
              <a:buFontTx/>
              <a:buNone/>
            </a:pPr>
            <a:r>
              <a:rPr lang="en-US" altLang="en-US" sz="2800" b="1" u="sng" dirty="0" err="1"/>
              <a:t>Câu</a:t>
            </a:r>
            <a:r>
              <a:rPr lang="en-US" altLang="en-US" sz="2800" b="1" u="sng" dirty="0"/>
              <a:t> 2: </a:t>
            </a:r>
            <a:r>
              <a:rPr lang="en-US" altLang="en-US" sz="2800" dirty="0" err="1"/>
              <a:t>Hãy</a:t>
            </a:r>
            <a:r>
              <a:rPr lang="en-US" altLang="en-US" sz="2800" dirty="0"/>
              <a:t> </a:t>
            </a:r>
            <a:r>
              <a:rPr lang="en-US" altLang="en-US" sz="2800" dirty="0" err="1"/>
              <a:t>cho</a:t>
            </a:r>
            <a:r>
              <a:rPr lang="en-US" altLang="en-US" sz="2800" dirty="0"/>
              <a:t> </a:t>
            </a:r>
            <a:r>
              <a:rPr lang="en-US" altLang="en-US" sz="2800" dirty="0" err="1"/>
              <a:t>biết</a:t>
            </a:r>
            <a:r>
              <a:rPr lang="en-US" altLang="en-US" sz="2800" dirty="0"/>
              <a:t> </a:t>
            </a:r>
            <a:r>
              <a:rPr lang="en-US" altLang="en-US" sz="2800" dirty="0" err="1"/>
              <a:t>một</a:t>
            </a:r>
            <a:r>
              <a:rPr lang="en-US" altLang="en-US" sz="2800" dirty="0"/>
              <a:t> </a:t>
            </a:r>
            <a:r>
              <a:rPr lang="en-US" altLang="en-US" sz="2800" dirty="0" err="1"/>
              <a:t>số</a:t>
            </a:r>
            <a:r>
              <a:rPr lang="en-US" altLang="en-US" sz="2800" dirty="0"/>
              <a:t> </a:t>
            </a:r>
            <a:r>
              <a:rPr lang="en-US" altLang="en-US" sz="2800" dirty="0" err="1"/>
              <a:t>nét</a:t>
            </a:r>
            <a:r>
              <a:rPr lang="en-US" altLang="en-US" sz="2800" dirty="0"/>
              <a:t> </a:t>
            </a:r>
            <a:r>
              <a:rPr lang="en-US" altLang="en-US" sz="2800" dirty="0" err="1"/>
              <a:t>văn</a:t>
            </a:r>
            <a:r>
              <a:rPr lang="en-US" altLang="en-US" sz="2800" dirty="0"/>
              <a:t> </a:t>
            </a:r>
            <a:r>
              <a:rPr lang="en-US" altLang="en-US" sz="2800" dirty="0" err="1"/>
              <a:t>hóa</a:t>
            </a:r>
            <a:r>
              <a:rPr lang="en-US" altLang="en-US" sz="2800" dirty="0"/>
              <a:t> </a:t>
            </a:r>
            <a:r>
              <a:rPr lang="en-US" altLang="en-US" sz="2800" dirty="0" err="1"/>
              <a:t>của</a:t>
            </a:r>
            <a:r>
              <a:rPr lang="en-US" altLang="en-US" sz="2800" dirty="0"/>
              <a:t> </a:t>
            </a:r>
            <a:r>
              <a:rPr lang="en-US" altLang="en-US" sz="2800" dirty="0" err="1"/>
              <a:t>người</a:t>
            </a:r>
            <a:r>
              <a:rPr lang="en-US" altLang="en-US" sz="2800" dirty="0"/>
              <a:t> </a:t>
            </a:r>
            <a:r>
              <a:rPr lang="en-US" altLang="en-US" sz="2800" dirty="0" err="1"/>
              <a:t>Việt</a:t>
            </a:r>
            <a:r>
              <a:rPr lang="en-US" altLang="en-US" sz="2800" dirty="0"/>
              <a:t> </a:t>
            </a:r>
            <a:r>
              <a:rPr lang="en-US" altLang="en-US" sz="2800" dirty="0" err="1"/>
              <a:t>cổ</a:t>
            </a:r>
            <a:r>
              <a:rPr lang="en-US" altLang="en-US" sz="2800" dirty="0"/>
              <a:t> </a:t>
            </a:r>
            <a:r>
              <a:rPr lang="en-US" altLang="en-US" sz="2800" dirty="0" err="1"/>
              <a:t>vẫn</a:t>
            </a:r>
            <a:r>
              <a:rPr lang="en-US" altLang="en-US" sz="2800" dirty="0"/>
              <a:t>  </a:t>
            </a:r>
            <a:r>
              <a:rPr lang="en-US" altLang="en-US" sz="2800" dirty="0" err="1"/>
              <a:t>được</a:t>
            </a:r>
            <a:r>
              <a:rPr lang="en-US" altLang="en-US" sz="2800" dirty="0"/>
              <a:t> </a:t>
            </a:r>
            <a:r>
              <a:rPr lang="en-US" altLang="en-US" sz="2800" dirty="0" err="1"/>
              <a:t>duy</a:t>
            </a:r>
            <a:r>
              <a:rPr lang="en-US" altLang="en-US" sz="2800" dirty="0"/>
              <a:t> </a:t>
            </a:r>
            <a:r>
              <a:rPr lang="en-US" altLang="en-US" sz="2800" dirty="0" err="1"/>
              <a:t>trì</a:t>
            </a:r>
            <a:r>
              <a:rPr lang="en-US" altLang="en-US" sz="2800" dirty="0"/>
              <a:t> </a:t>
            </a:r>
            <a:r>
              <a:rPr lang="en-US" altLang="en-US" sz="2800" dirty="0" err="1"/>
              <a:t>trong</a:t>
            </a:r>
            <a:r>
              <a:rPr lang="en-US" altLang="en-US" sz="2800" dirty="0"/>
              <a:t> </a:t>
            </a:r>
            <a:r>
              <a:rPr lang="en-US" altLang="en-US" sz="2800" dirty="0" err="1"/>
              <a:t>thời</a:t>
            </a:r>
            <a:r>
              <a:rPr lang="en-US" altLang="en-US" sz="2800" dirty="0"/>
              <a:t> </a:t>
            </a:r>
            <a:r>
              <a:rPr lang="en-US" altLang="en-US" sz="2800" dirty="0" err="1"/>
              <a:t>Bắc</a:t>
            </a:r>
            <a:r>
              <a:rPr lang="en-US" altLang="en-US" sz="2800" dirty="0"/>
              <a:t> </a:t>
            </a:r>
            <a:r>
              <a:rPr lang="en-US" altLang="en-US" sz="2800" dirty="0" err="1"/>
              <a:t>thuộc</a:t>
            </a:r>
            <a:r>
              <a:rPr lang="en-US" altLang="en-US" sz="2800" dirty="0"/>
              <a:t> </a:t>
            </a:r>
            <a:r>
              <a:rPr lang="en-US" altLang="en-US" sz="2800" i="1" dirty="0">
                <a:solidFill>
                  <a:srgbClr val="FF0000"/>
                </a:solidFill>
              </a:rPr>
              <a:t>(</a:t>
            </a:r>
            <a:r>
              <a:rPr lang="en-US" altLang="en-US" sz="2800" i="1" dirty="0" err="1">
                <a:solidFill>
                  <a:srgbClr val="FF0000"/>
                </a:solidFill>
              </a:rPr>
              <a:t>Tiếng</a:t>
            </a:r>
            <a:r>
              <a:rPr lang="en-US" altLang="en-US" sz="2800" i="1" dirty="0">
                <a:solidFill>
                  <a:srgbClr val="FF0000"/>
                </a:solidFill>
              </a:rPr>
              <a:t> </a:t>
            </a:r>
            <a:r>
              <a:rPr lang="en-US" altLang="en-US" sz="2800" i="1" dirty="0" err="1">
                <a:solidFill>
                  <a:srgbClr val="FF0000"/>
                </a:solidFill>
              </a:rPr>
              <a:t>nói</a:t>
            </a:r>
            <a:r>
              <a:rPr lang="en-US" altLang="en-US" sz="2800" i="1" dirty="0">
                <a:solidFill>
                  <a:srgbClr val="FF0000"/>
                </a:solidFill>
              </a:rPr>
              <a:t>? </a:t>
            </a:r>
            <a:r>
              <a:rPr lang="en-US" altLang="en-US" sz="2800" i="1" dirty="0" err="1">
                <a:solidFill>
                  <a:srgbClr val="FF0000"/>
                </a:solidFill>
              </a:rPr>
              <a:t>Tín</a:t>
            </a:r>
            <a:r>
              <a:rPr lang="en-US" altLang="en-US" sz="2800" i="1" dirty="0">
                <a:solidFill>
                  <a:srgbClr val="FF0000"/>
                </a:solidFill>
              </a:rPr>
              <a:t> </a:t>
            </a:r>
            <a:r>
              <a:rPr lang="en-US" altLang="en-US" sz="2800" i="1" dirty="0" err="1">
                <a:solidFill>
                  <a:srgbClr val="FF0000"/>
                </a:solidFill>
              </a:rPr>
              <a:t>ngưỡng</a:t>
            </a:r>
            <a:r>
              <a:rPr lang="en-US" altLang="en-US" sz="2800" i="1" dirty="0">
                <a:solidFill>
                  <a:srgbClr val="FF0000"/>
                </a:solidFill>
              </a:rPr>
              <a:t>? </a:t>
            </a:r>
            <a:r>
              <a:rPr lang="en-US" altLang="en-US" sz="2800" i="1" dirty="0" err="1">
                <a:solidFill>
                  <a:srgbClr val="FF0000"/>
                </a:solidFill>
              </a:rPr>
              <a:t>Phong</a:t>
            </a:r>
            <a:r>
              <a:rPr lang="en-US" altLang="en-US" sz="2800" i="1" dirty="0">
                <a:solidFill>
                  <a:srgbClr val="FF0000"/>
                </a:solidFill>
              </a:rPr>
              <a:t> </a:t>
            </a:r>
            <a:r>
              <a:rPr lang="en-US" altLang="en-US" sz="2800" i="1" dirty="0" err="1">
                <a:solidFill>
                  <a:srgbClr val="FF0000"/>
                </a:solidFill>
              </a:rPr>
              <a:t>tục</a:t>
            </a:r>
            <a:r>
              <a:rPr lang="en-US" altLang="en-US" sz="2800" i="1" dirty="0">
                <a:solidFill>
                  <a:srgbClr val="FF0000"/>
                </a:solidFill>
              </a:rPr>
              <a:t> </a:t>
            </a:r>
            <a:r>
              <a:rPr lang="en-US" altLang="en-US" sz="2800" i="1" dirty="0" err="1">
                <a:solidFill>
                  <a:srgbClr val="FF0000"/>
                </a:solidFill>
              </a:rPr>
              <a:t>tập</a:t>
            </a:r>
            <a:r>
              <a:rPr lang="en-US" altLang="en-US" sz="2800" i="1" dirty="0">
                <a:solidFill>
                  <a:srgbClr val="FF0000"/>
                </a:solidFill>
              </a:rPr>
              <a:t> </a:t>
            </a:r>
            <a:r>
              <a:rPr lang="en-US" altLang="en-US" sz="2800" i="1" dirty="0" err="1">
                <a:solidFill>
                  <a:srgbClr val="FF0000"/>
                </a:solidFill>
              </a:rPr>
              <a:t>quán</a:t>
            </a:r>
            <a:r>
              <a:rPr lang="en-US" altLang="en-US" sz="2800" i="1" dirty="0">
                <a:solidFill>
                  <a:srgbClr val="FF0000"/>
                </a:solidFill>
              </a:rPr>
              <a:t>?)</a:t>
            </a:r>
          </a:p>
        </p:txBody>
      </p:sp>
      <p:sp>
        <p:nvSpPr>
          <p:cNvPr id="4" name="TextBox 3"/>
          <p:cNvSpPr txBox="1"/>
          <p:nvPr/>
        </p:nvSpPr>
        <p:spPr>
          <a:xfrm>
            <a:off x="1307079" y="798815"/>
            <a:ext cx="9622970" cy="523220"/>
          </a:xfrm>
          <a:prstGeom prst="rect">
            <a:avLst/>
          </a:prstGeom>
          <a:noFill/>
        </p:spPr>
        <p:txBody>
          <a:bodyPr wrap="square" rtlCol="0">
            <a:spAutoFit/>
          </a:bodyPr>
          <a:lstStyle/>
          <a:p>
            <a:r>
              <a:rPr lang="en-US" sz="2800" b="1" dirty="0" err="1" smtClean="0">
                <a:latin typeface="Times New Roman" panose="02020603050405020304" pitchFamily="18" charset="0"/>
                <a:cs typeface="Times New Roman" panose="02020603050405020304" pitchFamily="18" charset="0"/>
              </a:rPr>
              <a:t>Hướng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dẫn</a:t>
            </a:r>
            <a:r>
              <a:rPr lang="en-US" sz="2800" b="1" dirty="0" smtClean="0">
                <a:latin typeface="Times New Roman" panose="02020603050405020304" pitchFamily="18" charset="0"/>
                <a:cs typeface="Times New Roman" panose="02020603050405020304" pitchFamily="18" charset="0"/>
              </a:rPr>
              <a:t> BTVN:</a:t>
            </a:r>
            <a:r>
              <a:rPr lang="en-US" sz="2800" b="1" dirty="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Chuẩn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bị</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bài</a:t>
            </a:r>
            <a:r>
              <a:rPr lang="en-US" sz="2800" b="1" dirty="0" smtClean="0">
                <a:latin typeface="Times New Roman" panose="02020603050405020304" pitchFamily="18" charset="0"/>
                <a:cs typeface="Times New Roman" panose="02020603050405020304" pitchFamily="18" charset="0"/>
              </a:rPr>
              <a:t> 17</a:t>
            </a:r>
          </a:p>
        </p:txBody>
      </p:sp>
    </p:spTree>
    <p:extLst>
      <p:ext uri="{BB962C8B-B14F-4D97-AF65-F5344CB8AC3E}">
        <p14:creationId xmlns:p14="http://schemas.microsoft.com/office/powerpoint/2010/main" val="274677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4" name="Rectangle 3"/>
          <p:cNvSpPr/>
          <p:nvPr/>
        </p:nvSpPr>
        <p:spPr>
          <a:xfrm>
            <a:off x="1134414" y="488049"/>
            <a:ext cx="9624811" cy="5693866"/>
          </a:xfrm>
          <a:prstGeom prst="rect">
            <a:avLst/>
          </a:prstGeom>
        </p:spPr>
        <p:txBody>
          <a:bodyPr wrap="square">
            <a:spAutoFit/>
          </a:bodyPr>
          <a:lstStyle/>
          <a:p>
            <a:r>
              <a:rPr lang="en-US" sz="2800" dirty="0" smtClean="0"/>
              <a:t>-</a:t>
            </a:r>
            <a:r>
              <a:rPr lang="vi-VN" sz="2800" dirty="0" smtClean="0"/>
              <a:t>Nguyên </a:t>
            </a:r>
            <a:r>
              <a:rPr lang="vi-VN" sz="2800" dirty="0"/>
              <a:t>nhân là do chính sách vơ vét, bòn rút nặng nề của chính quyền đô hộ nhà Đường đối với nhân dân </a:t>
            </a:r>
            <a:r>
              <a:rPr lang="vi-VN" sz="2800" dirty="0" smtClean="0"/>
              <a:t>ta</a:t>
            </a:r>
            <a:r>
              <a:rPr lang="en-US" sz="2800" dirty="0" smtClean="0"/>
              <a:t>.</a:t>
            </a:r>
          </a:p>
          <a:p>
            <a:r>
              <a:rPr lang="vi-VN" sz="2800" dirty="0" smtClean="0"/>
              <a:t> </a:t>
            </a:r>
            <a:r>
              <a:rPr lang="en-US" sz="2800" dirty="0" smtClean="0"/>
              <a:t>-</a:t>
            </a:r>
            <a:r>
              <a:rPr lang="vi-VN" sz="2800" dirty="0" smtClean="0"/>
              <a:t>Diễn </a:t>
            </a:r>
            <a:r>
              <a:rPr lang="vi-VN" sz="2800" dirty="0"/>
              <a:t>biến, kết quả: Khoảng năm 776, Phùng Hưng cùng em là Phùng Hải đã họp quân khởi nghĩa ở Đường Lâm. Nhân dân các vùng xung quanh nổi dậy hưởng ứng và giành được quyền làm chủ vùng đất của mình.</a:t>
            </a:r>
            <a:br>
              <a:rPr lang="vi-VN" sz="2800" dirty="0"/>
            </a:br>
            <a:r>
              <a:rPr lang="vi-VN" sz="2800" dirty="0"/>
              <a:t>ít lâu sau, Phùng Hưng kéo quân về bao vây phủ thành Tống Bình. Viên đô lộ là Cao Chính Bình phải rút vào thành cố thủ, rồi sinh bệnh chết. Phùng Hưng chiếm được thành, sắp đặt việc cai trị. </a:t>
            </a:r>
            <a:endParaRPr lang="en-US" sz="2800" dirty="0" smtClean="0"/>
          </a:p>
          <a:p>
            <a:r>
              <a:rPr lang="en-US" sz="2800" dirty="0" smtClean="0"/>
              <a:t>-</a:t>
            </a:r>
            <a:r>
              <a:rPr lang="vi-VN" sz="2800" dirty="0" smtClean="0"/>
              <a:t>Ý </a:t>
            </a:r>
            <a:r>
              <a:rPr lang="vi-VN" sz="2800" dirty="0"/>
              <a:t>nghĩa: tiếp tục khẳng định quyết tâm giành lại độc lập, tự chủ của người Việt, mở đường cho những thắng lợi to lớn về sau</a:t>
            </a:r>
            <a:endParaRPr lang="en-US" sz="2800" dirty="0"/>
          </a:p>
        </p:txBody>
      </p:sp>
    </p:spTree>
    <p:extLst>
      <p:ext uri="{BB962C8B-B14F-4D97-AF65-F5344CB8AC3E}">
        <p14:creationId xmlns:p14="http://schemas.microsoft.com/office/powerpoint/2010/main" val="20508688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nhipsonghanoi.hanoimoi.com.vn/Uploads/images/phananh/2021/03/04/Dinh-Phung-Hu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79812" y="743283"/>
            <a:ext cx="6717085" cy="426257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1506095" y="5077974"/>
            <a:ext cx="8287846" cy="954107"/>
          </a:xfrm>
          <a:prstGeom prst="rect">
            <a:avLst/>
          </a:prstGeom>
        </p:spPr>
        <p:txBody>
          <a:bodyPr wrap="none">
            <a:spAutoFit/>
          </a:bodyPr>
          <a:lstStyle/>
          <a:p>
            <a:r>
              <a:rPr lang="vi-VN" sz="2800" b="1" dirty="0">
                <a:solidFill>
                  <a:srgbClr val="331111"/>
                </a:solidFill>
                <a:latin typeface="+mj-lt"/>
              </a:rPr>
              <a:t>Đình Quảng Bá (phường Quảng An, quận Tây Hồ</a:t>
            </a:r>
            <a:r>
              <a:rPr lang="vi-VN" sz="2800" b="1" dirty="0" smtClean="0">
                <a:solidFill>
                  <a:srgbClr val="331111"/>
                </a:solidFill>
                <a:latin typeface="+mj-lt"/>
              </a:rPr>
              <a:t>)</a:t>
            </a:r>
            <a:r>
              <a:rPr lang="en-US" sz="2800" b="1" dirty="0" smtClean="0">
                <a:solidFill>
                  <a:srgbClr val="331111"/>
                </a:solidFill>
                <a:latin typeface="+mj-lt"/>
              </a:rPr>
              <a:t> –</a:t>
            </a:r>
          </a:p>
          <a:p>
            <a:r>
              <a:rPr lang="vi-VN" sz="2800" b="1" dirty="0" smtClean="0">
                <a:solidFill>
                  <a:srgbClr val="331111"/>
                </a:solidFill>
                <a:latin typeface="+mj-lt"/>
              </a:rPr>
              <a:t> </a:t>
            </a:r>
            <a:r>
              <a:rPr lang="vi-VN" sz="2800" b="1" dirty="0">
                <a:solidFill>
                  <a:srgbClr val="331111"/>
                </a:solidFill>
                <a:latin typeface="+mj-lt"/>
              </a:rPr>
              <a:t>di tích thờ Bố Cái Đại vương Phùng Hưng ở Hà Nội </a:t>
            </a:r>
            <a:endParaRPr lang="en-US" sz="2800" dirty="0">
              <a:latin typeface="+mj-lt"/>
            </a:endParaRPr>
          </a:p>
        </p:txBody>
      </p:sp>
    </p:spTree>
    <p:extLst>
      <p:ext uri="{BB962C8B-B14F-4D97-AF65-F5344CB8AC3E}">
        <p14:creationId xmlns:p14="http://schemas.microsoft.com/office/powerpoint/2010/main" val="2869958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wheel(1)">
                                      <p:cBhvr>
                                        <p:cTn id="7" dur="2000"/>
                                        <p:tgtEl>
                                          <p:spTgt spid="307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77" y="983905"/>
            <a:ext cx="10789920" cy="954107"/>
          </a:xfrm>
          <a:prstGeom prst="rect">
            <a:avLst/>
          </a:prstGeom>
          <a:noFill/>
        </p:spPr>
        <p:txBody>
          <a:bodyPr wrap="square" rtlCol="0">
            <a:spAutoFit/>
          </a:bodyPr>
          <a:lstStyle/>
          <a:p>
            <a:r>
              <a:rPr lang="en-US" sz="2800" dirty="0" smtClean="0"/>
              <a:t>1</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giới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thiệu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về</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lĩnh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Hưng</a:t>
            </a:r>
            <a:r>
              <a:rPr lang="en-US" sz="2800" dirty="0" smtClean="0">
                <a:latin typeface="Times New Roman" panose="02020603050405020304" pitchFamily="18" charset="0"/>
                <a:cs typeface="Times New Roman" panose="02020603050405020304" pitchFamily="18" charset="0"/>
              </a:rPr>
              <a:t>?</a:t>
            </a:r>
          </a:p>
          <a:p>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87977" y="1676402"/>
            <a:ext cx="10789920" cy="523220"/>
          </a:xfrm>
          <a:prstGeom prst="rect">
            <a:avLst/>
          </a:prstGeom>
          <a:noFill/>
        </p:spPr>
        <p:txBody>
          <a:bodyPr wrap="square" rtlCol="0">
            <a:spAutoFit/>
          </a:bodyPr>
          <a:lstStyle/>
          <a:p>
            <a:r>
              <a:rPr lang="en-US" sz="2800" dirty="0" smtClean="0"/>
              <a:t>2</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diễn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ra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vào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thời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87977" y="2325192"/>
            <a:ext cx="10789920" cy="523220"/>
          </a:xfrm>
          <a:prstGeom prst="rect">
            <a:avLst/>
          </a:prstGeom>
          <a:noFill/>
        </p:spPr>
        <p:txBody>
          <a:bodyPr wrap="square" rtlCol="0">
            <a:spAutoFit/>
          </a:bodyPr>
          <a:lstStyle/>
          <a:p>
            <a:r>
              <a:rPr lang="en-US" sz="2800" dirty="0"/>
              <a:t>3</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7977" y="2973982"/>
            <a:ext cx="10789920" cy="523220"/>
          </a:xfrm>
          <a:prstGeom prst="rect">
            <a:avLst/>
          </a:prstGeom>
          <a:noFill/>
        </p:spPr>
        <p:txBody>
          <a:bodyPr wrap="square" rtlCol="0">
            <a:spAutoFit/>
          </a:bodyPr>
          <a:lstStyle/>
          <a:p>
            <a:r>
              <a:rPr lang="en-US" sz="2800" dirty="0" smtClean="0"/>
              <a:t>4</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kết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87977" y="3694137"/>
            <a:ext cx="10789920" cy="523220"/>
          </a:xfrm>
          <a:prstGeom prst="rect">
            <a:avLst/>
          </a:prstGeom>
          <a:noFill/>
        </p:spPr>
        <p:txBody>
          <a:bodyPr wrap="square" rtlCol="0">
            <a:spAutoFit/>
          </a:bodyPr>
          <a:lstStyle/>
          <a:p>
            <a:r>
              <a:rPr lang="en-US" sz="2800" dirty="0"/>
              <a:t>5</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ý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lịch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sử</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như</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thế</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nào</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687977" y="4494237"/>
            <a:ext cx="10789920" cy="523220"/>
          </a:xfrm>
          <a:prstGeom prst="rect">
            <a:avLst/>
          </a:prstGeom>
          <a:noFill/>
        </p:spPr>
        <p:txBody>
          <a:bodyPr wrap="square" rtlCol="0">
            <a:spAutoFit/>
          </a:bodyPr>
          <a:lstStyle/>
          <a:p>
            <a:r>
              <a:rPr lang="en-US" sz="2800" dirty="0" smtClean="0"/>
              <a:t>6</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Để</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tưởng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nhớ</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công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Hưng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nhân</a:t>
            </a:r>
            <a:r>
              <a:rPr lang="en-US" sz="2800" dirty="0" smtClean="0">
                <a:latin typeface="Times New Roman" panose="02020603050405020304" pitchFamily="18" charset="0"/>
                <a:cs typeface="Times New Roman" panose="02020603050405020304" pitchFamily="18" charset="0"/>
              </a:rPr>
              <a:t> ta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có</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hoạt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động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622076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87977" y="1001488"/>
            <a:ext cx="10789920" cy="523220"/>
          </a:xfrm>
          <a:prstGeom prst="rect">
            <a:avLst/>
          </a:prstGeom>
          <a:noFill/>
        </p:spPr>
        <p:txBody>
          <a:bodyPr wrap="square" rtlCol="0">
            <a:spAutoFit/>
          </a:bodyPr>
          <a:lstStyle/>
          <a:p>
            <a:r>
              <a:rPr lang="en-US" sz="2800" b="1" dirty="0"/>
              <a:t>1</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Mai </a:t>
            </a:r>
            <a:r>
              <a:rPr lang="en-US" sz="2800" dirty="0" err="1" smtClean="0">
                <a:latin typeface="Times New Roman" panose="02020603050405020304" pitchFamily="18" charset="0"/>
                <a:cs typeface="Times New Roman" panose="02020603050405020304" pitchFamily="18" charset="0"/>
              </a:rPr>
              <a:t>thúc</a:t>
            </a:r>
            <a:r>
              <a:rPr lang="en-US" sz="2800" dirty="0" smtClean="0">
                <a:latin typeface="Times New Roman" panose="02020603050405020304" pitchFamily="18" charset="0"/>
                <a:cs typeface="Times New Roman" panose="02020603050405020304" pitchFamily="18" charset="0"/>
              </a:rPr>
              <a:t> Loan </a:t>
            </a:r>
            <a:r>
              <a:rPr lang="en-US" sz="2800" dirty="0" err="1" smtClean="0">
                <a:latin typeface="Times New Roman" panose="02020603050405020304" pitchFamily="18" charset="0"/>
                <a:cs typeface="Times New Roman" panose="02020603050405020304" pitchFamily="18" charset="0"/>
              </a:rPr>
              <a:t>bùng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nổ</a:t>
            </a:r>
            <a:r>
              <a:rPr lang="en-US" sz="2800" dirty="0" smtClean="0">
                <a:latin typeface="Times New Roman" panose="02020603050405020304" pitchFamily="18" charset="0"/>
                <a:cs typeface="Times New Roman" panose="02020603050405020304" pitchFamily="18" charset="0"/>
              </a:rPr>
              <a:t> ở </a:t>
            </a:r>
            <a:r>
              <a:rPr lang="en-US" sz="2800" dirty="0" err="1" smtClean="0">
                <a:latin typeface="Times New Roman" panose="02020603050405020304" pitchFamily="18" charset="0"/>
                <a:cs typeface="Times New Roman" panose="02020603050405020304" pitchFamily="18" charset="0"/>
              </a:rPr>
              <a:t>đâu</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6" name="TextBox 5"/>
          <p:cNvSpPr txBox="1"/>
          <p:nvPr/>
        </p:nvSpPr>
        <p:spPr>
          <a:xfrm>
            <a:off x="687977" y="1676402"/>
            <a:ext cx="10789920" cy="523220"/>
          </a:xfrm>
          <a:prstGeom prst="rect">
            <a:avLst/>
          </a:prstGeom>
          <a:noFill/>
        </p:spPr>
        <p:txBody>
          <a:bodyPr wrap="square" rtlCol="0">
            <a:spAutoFit/>
          </a:bodyPr>
          <a:lstStyle/>
          <a:p>
            <a:r>
              <a:rPr lang="en-US" sz="2800" b="1" dirty="0" smtClean="0"/>
              <a:t>2</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hút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lực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lượng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tham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gia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gồm</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những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ai</a:t>
            </a:r>
            <a:r>
              <a:rPr lang="en-US" sz="2800" dirty="0" smtClean="0">
                <a:latin typeface="Times New Roman" panose="02020603050405020304" pitchFamily="18" charset="0"/>
                <a:cs typeface="Times New Roman" panose="02020603050405020304" pitchFamily="18" charset="0"/>
              </a:rPr>
              <a:t>? </a:t>
            </a:r>
            <a:endParaRPr lang="en-US" sz="2800" dirty="0">
              <a:latin typeface="Times New Roman" panose="02020603050405020304" pitchFamily="18" charset="0"/>
              <a:cs typeface="Times New Roman" panose="02020603050405020304" pitchFamily="18" charset="0"/>
            </a:endParaRPr>
          </a:p>
        </p:txBody>
      </p:sp>
      <p:sp>
        <p:nvSpPr>
          <p:cNvPr id="7" name="TextBox 6"/>
          <p:cNvSpPr txBox="1"/>
          <p:nvPr/>
        </p:nvSpPr>
        <p:spPr>
          <a:xfrm>
            <a:off x="687977" y="2325192"/>
            <a:ext cx="10789920" cy="523220"/>
          </a:xfrm>
          <a:prstGeom prst="rect">
            <a:avLst/>
          </a:prstGeom>
          <a:noFill/>
        </p:spPr>
        <p:txBody>
          <a:bodyPr wrap="square" rtlCol="0">
            <a:spAutoFit/>
          </a:bodyPr>
          <a:lstStyle/>
          <a:p>
            <a:r>
              <a:rPr lang="en-US" sz="2800" b="1" dirty="0"/>
              <a:t>3</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Phạm</a:t>
            </a:r>
            <a:r>
              <a:rPr lang="en-US" sz="2800" dirty="0" smtClean="0">
                <a:latin typeface="Times New Roman" panose="02020603050405020304" pitchFamily="18" charset="0"/>
                <a:cs typeface="Times New Roman" panose="02020603050405020304" pitchFamily="18" charset="0"/>
              </a:rPr>
              <a:t> vi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8" name="TextBox 7"/>
          <p:cNvSpPr txBox="1"/>
          <p:nvPr/>
        </p:nvSpPr>
        <p:spPr>
          <a:xfrm>
            <a:off x="687977" y="2973982"/>
            <a:ext cx="10789920" cy="954107"/>
          </a:xfrm>
          <a:prstGeom prst="rect">
            <a:avLst/>
          </a:prstGeom>
          <a:noFill/>
        </p:spPr>
        <p:txBody>
          <a:bodyPr wrap="square" rtlCol="0">
            <a:spAutoFit/>
          </a:bodyPr>
          <a:lstStyle/>
          <a:p>
            <a:r>
              <a:rPr lang="en-US" sz="2800" b="1" dirty="0" smtClean="0"/>
              <a:t>4</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Điều</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gì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thấy</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chính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quyền</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tự</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chủ</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của</a:t>
            </a:r>
            <a:r>
              <a:rPr lang="en-US" sz="2800" dirty="0" smtClean="0">
                <a:latin typeface="Times New Roman" panose="02020603050405020304" pitchFamily="18" charset="0"/>
                <a:cs typeface="Times New Roman" panose="02020603050405020304" pitchFamily="18" charset="0"/>
              </a:rPr>
              <a:t> Mai </a:t>
            </a:r>
            <a:r>
              <a:rPr lang="en-US" sz="2800" dirty="0" err="1" smtClean="0">
                <a:latin typeface="Times New Roman" panose="02020603050405020304" pitchFamily="18" charset="0"/>
                <a:cs typeface="Times New Roman" panose="02020603050405020304" pitchFamily="18" charset="0"/>
              </a:rPr>
              <a:t>Thúc</a:t>
            </a:r>
            <a:r>
              <a:rPr lang="en-US" sz="2800" dirty="0" smtClean="0">
                <a:latin typeface="Times New Roman" panose="02020603050405020304" pitchFamily="18" charset="0"/>
                <a:cs typeface="Times New Roman" panose="02020603050405020304" pitchFamily="18" charset="0"/>
              </a:rPr>
              <a:t> Loan </a:t>
            </a:r>
            <a:r>
              <a:rPr lang="en-US" sz="2800" dirty="0" err="1" smtClean="0">
                <a:latin typeface="Times New Roman" panose="02020603050405020304" pitchFamily="18" charset="0"/>
                <a:cs typeface="Times New Roman" panose="02020603050405020304" pitchFamily="18" charset="0"/>
              </a:rPr>
              <a:t>đã</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được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thành</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lập</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
        <p:nvSpPr>
          <p:cNvPr id="9" name="TextBox 8"/>
          <p:cNvSpPr txBox="1"/>
          <p:nvPr/>
        </p:nvSpPr>
        <p:spPr>
          <a:xfrm>
            <a:off x="687977" y="3932262"/>
            <a:ext cx="10789920" cy="523220"/>
          </a:xfrm>
          <a:prstGeom prst="rect">
            <a:avLst/>
          </a:prstGeom>
          <a:noFill/>
        </p:spPr>
        <p:txBody>
          <a:bodyPr wrap="square" rtlCol="0">
            <a:spAutoFit/>
          </a:bodyPr>
          <a:lstStyle/>
          <a:p>
            <a:r>
              <a:rPr lang="en-US" sz="2800" b="1" dirty="0"/>
              <a:t>5</a:t>
            </a:r>
            <a:r>
              <a:rPr lang="en-US" sz="2800" b="1" dirty="0" smtClean="0">
                <a:latin typeface="Times New Roman" panose="02020603050405020304" pitchFamily="18" charset="0"/>
                <a:cs typeface="Times New Roman" panose="02020603050405020304" pitchFamily="18" charset="0"/>
              </a:rPr>
              <a: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Vì</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sao</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cuộc</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khởi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nghĩa</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cuối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cùng</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lại</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thất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bại</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934636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9419" y="396694"/>
            <a:ext cx="11261968" cy="707886"/>
          </a:xfrm>
          <a:prstGeom prst="rect">
            <a:avLst/>
          </a:prstGeom>
          <a:noFill/>
        </p:spPr>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PHT SỐ 1: </a:t>
            </a:r>
            <a:r>
              <a:rPr lang="en-US" sz="2000" b="1" dirty="0" smtClean="0">
                <a:latin typeface="Times New Roman" panose="02020603050405020304" pitchFamily="18" charset="0"/>
                <a:cs typeface="Times New Roman" panose="02020603050405020304" pitchFamily="18" charset="0"/>
              </a:rPr>
              <a:t>HOÀN THÀNH PHIẾU HỌC TẬP SAU ĐÂY ĐỂ TÌM HIỂU VỀ CUỘC KHỞI NGHĨA MAI THÚC LOAN </a:t>
            </a:r>
            <a:r>
              <a:rPr lang="en-US" sz="2000" b="1" i="1" dirty="0" smtClean="0">
                <a:latin typeface="Times New Roman" panose="02020603050405020304" pitchFamily="18" charset="0"/>
                <a:cs typeface="Times New Roman" panose="02020603050405020304" pitchFamily="18" charset="0"/>
              </a:rPr>
              <a:t>(HOẠT ĐỘNG NHÓM BÀN – THỜI GIAN: 5 PHÚT)</a:t>
            </a:r>
            <a:endParaRPr lang="en-US" sz="2000" b="1" i="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nvPr>
        </p:nvGraphicFramePr>
        <p:xfrm>
          <a:off x="357051" y="1524641"/>
          <a:ext cx="11506704" cy="4665612"/>
        </p:xfrm>
        <a:graphic>
          <a:graphicData uri="http://schemas.openxmlformats.org/drawingml/2006/table">
            <a:tbl>
              <a:tblPr firstRow="1" firstCol="1" bandRow="1">
                <a:tableStyleId>{5C22544A-7EE6-4342-B048-85BDC9FD1C3A}</a:tableStyleId>
              </a:tblPr>
              <a:tblGrid>
                <a:gridCol w="1948522">
                  <a:extLst>
                    <a:ext uri="{9D8B030D-6E8A-4147-A177-3AD203B41FA5}">
                      <a16:colId xmlns:a16="http://schemas.microsoft.com/office/drawing/2014/main" val="3102125002"/>
                    </a:ext>
                  </a:extLst>
                </a:gridCol>
                <a:gridCol w="9558182">
                  <a:extLst>
                    <a:ext uri="{9D8B030D-6E8A-4147-A177-3AD203B41FA5}">
                      <a16:colId xmlns:a16="http://schemas.microsoft.com/office/drawing/2014/main" val="1782532804"/>
                    </a:ext>
                  </a:extLst>
                </a:gridCol>
              </a:tblGrid>
              <a:tr h="627141">
                <a:tc>
                  <a:txBody>
                    <a:bodyPr/>
                    <a:lstStyle/>
                    <a:p>
                      <a:pPr marL="0" marR="0" indent="254000" algn="l" defTabSz="914400" rtl="0" eaLnBrk="1" fontAlgn="auto" latinLnBrk="0" hangingPunct="1">
                        <a:lnSpc>
                          <a:spcPct val="120000"/>
                        </a:lnSpc>
                        <a:spcBef>
                          <a:spcPts val="0"/>
                        </a:spcBef>
                        <a:spcAft>
                          <a:spcPts val="0"/>
                        </a:spcAft>
                        <a:buClrTx/>
                        <a:buSzTx/>
                        <a:buFontTx/>
                        <a:buNone/>
                        <a:tabLst/>
                        <a:defRPr/>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Thời</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gian</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1281172"/>
                  </a:ext>
                </a:extLst>
              </a:tr>
              <a:tr h="905730">
                <a:tc>
                  <a:txBody>
                    <a:bodyPr/>
                    <a:lstStyle/>
                    <a:p>
                      <a:pPr indent="254000" algn="ctr">
                        <a:lnSpc>
                          <a:spcPct val="120000"/>
                        </a:lnSpc>
                        <a:spcAft>
                          <a:spcPts val="0"/>
                        </a:spcAft>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Nguyên</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a:t>
                      </a:r>
                    </a:p>
                    <a:p>
                      <a:pPr indent="254000" algn="ctr">
                        <a:lnSpc>
                          <a:spcPct val="120000"/>
                        </a:lnSpc>
                        <a:spcAft>
                          <a:spcPts val="0"/>
                        </a:spcAft>
                      </a:pP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nhân</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99739"/>
                  </a:ext>
                </a:extLst>
              </a:tr>
              <a:tr h="604121">
                <a:tc>
                  <a:txBody>
                    <a:bodyPr/>
                    <a:lstStyle/>
                    <a:p>
                      <a:pPr indent="254000" algn="ctr">
                        <a:lnSpc>
                          <a:spcPct val="120000"/>
                        </a:lnSpc>
                        <a:spcAft>
                          <a:spcPts val="0"/>
                        </a:spcAft>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Thủ</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lĩnh</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870856"/>
                  </a:ext>
                </a:extLst>
              </a:tr>
              <a:tr h="865908">
                <a:tc>
                  <a:txBody>
                    <a:bodyPr/>
                    <a:lstStyle/>
                    <a:p>
                      <a:pPr marL="0" marR="0" indent="254000" algn="ctr" defTabSz="914400" rtl="0" eaLnBrk="1" fontAlgn="auto" latinLnBrk="0" hangingPunct="1">
                        <a:lnSpc>
                          <a:spcPct val="120000"/>
                        </a:lnSpc>
                        <a:spcBef>
                          <a:spcPts val="0"/>
                        </a:spcBef>
                        <a:spcAft>
                          <a:spcPts val="0"/>
                        </a:spcAft>
                        <a:buClrTx/>
                        <a:buSzTx/>
                        <a:buFontTx/>
                        <a:buNone/>
                        <a:tabLst/>
                        <a:defRPr/>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Kết</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quả</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357404"/>
                  </a:ext>
                </a:extLst>
              </a:tr>
              <a:tr h="1544314">
                <a:tc>
                  <a:txBody>
                    <a:bodyPr/>
                    <a:lstStyle/>
                    <a:p>
                      <a:pPr marL="0" marR="0" indent="254000" algn="ctr" defTabSz="914400" rtl="0" eaLnBrk="1" fontAlgn="auto" latinLnBrk="0" hangingPunct="1">
                        <a:lnSpc>
                          <a:spcPct val="120000"/>
                        </a:lnSpc>
                        <a:spcBef>
                          <a:spcPts val="0"/>
                        </a:spcBef>
                        <a:spcAft>
                          <a:spcPts val="0"/>
                        </a:spcAft>
                        <a:buClrTx/>
                        <a:buSzTx/>
                        <a:buFontTx/>
                        <a:buNone/>
                        <a:tabLst/>
                        <a:defRPr/>
                      </a:pPr>
                      <a:r>
                        <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Ý</a:t>
                      </a:r>
                      <a:r>
                        <a:rPr lang="en-US" sz="2800" baseline="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nghĩa</a:t>
                      </a:r>
                      <a:endParaRPr lang="en-US" sz="2800" baseline="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361153"/>
                  </a:ext>
                </a:extLst>
              </a:tr>
            </a:tbl>
          </a:graphicData>
        </a:graphic>
      </p:graphicFrame>
    </p:spTree>
    <p:extLst>
      <p:ext uri="{BB962C8B-B14F-4D97-AF65-F5344CB8AC3E}">
        <p14:creationId xmlns:p14="http://schemas.microsoft.com/office/powerpoint/2010/main" val="16589136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9419" y="396694"/>
            <a:ext cx="11261968" cy="707886"/>
          </a:xfrm>
          <a:prstGeom prst="rect">
            <a:avLst/>
          </a:prstGeom>
          <a:noFill/>
        </p:spPr>
        <p:txBody>
          <a:bodyPr wrap="square" rtlCol="0">
            <a:spAutoFit/>
          </a:bodyPr>
          <a:lstStyle/>
          <a:p>
            <a:r>
              <a:rPr lang="en-US" sz="2000" b="1" u="sng" dirty="0" smtClean="0">
                <a:latin typeface="Times New Roman" panose="02020603050405020304" pitchFamily="18" charset="0"/>
                <a:cs typeface="Times New Roman" panose="02020603050405020304" pitchFamily="18" charset="0"/>
              </a:rPr>
              <a:t>PHT SỐ 1: </a:t>
            </a:r>
            <a:r>
              <a:rPr lang="en-US" sz="2000" b="1" dirty="0" smtClean="0">
                <a:latin typeface="Times New Roman" panose="02020603050405020304" pitchFamily="18" charset="0"/>
                <a:cs typeface="Times New Roman" panose="02020603050405020304" pitchFamily="18" charset="0"/>
              </a:rPr>
              <a:t>HOÀN THÀNH PHIẾU HỌC TẬP SAU ĐÂY ĐỂ TÌM HIỂU VỀ CUỘC KHỞI NGHĨA MAI THÚC LOAN </a:t>
            </a:r>
            <a:r>
              <a:rPr lang="en-US" sz="2000" b="1" i="1" dirty="0" smtClean="0">
                <a:latin typeface="Times New Roman" panose="02020603050405020304" pitchFamily="18" charset="0"/>
                <a:cs typeface="Times New Roman" panose="02020603050405020304" pitchFamily="18" charset="0"/>
              </a:rPr>
              <a:t>(HOẠT ĐỘNG NHÓM BÀN – THỜI GIAN: 5 PHÚT)</a:t>
            </a:r>
            <a:endParaRPr lang="en-US" sz="2000" b="1" i="1" dirty="0">
              <a:latin typeface="Times New Roman" panose="02020603050405020304" pitchFamily="18" charset="0"/>
              <a:cs typeface="Times New Roman" panose="02020603050405020304" pitchFamily="18" charset="0"/>
            </a:endParaRPr>
          </a:p>
        </p:txBody>
      </p:sp>
      <p:graphicFrame>
        <p:nvGraphicFramePr>
          <p:cNvPr id="4" name="Table 3"/>
          <p:cNvGraphicFramePr>
            <a:graphicFrameLocks noGrp="1"/>
          </p:cNvGraphicFramePr>
          <p:nvPr>
            <p:extLst/>
          </p:nvPr>
        </p:nvGraphicFramePr>
        <p:xfrm>
          <a:off x="357051" y="1524641"/>
          <a:ext cx="11506704" cy="4665612"/>
        </p:xfrm>
        <a:graphic>
          <a:graphicData uri="http://schemas.openxmlformats.org/drawingml/2006/table">
            <a:tbl>
              <a:tblPr firstRow="1" firstCol="1" bandRow="1">
                <a:tableStyleId>{5C22544A-7EE6-4342-B048-85BDC9FD1C3A}</a:tableStyleId>
              </a:tblPr>
              <a:tblGrid>
                <a:gridCol w="1948522">
                  <a:extLst>
                    <a:ext uri="{9D8B030D-6E8A-4147-A177-3AD203B41FA5}">
                      <a16:colId xmlns:a16="http://schemas.microsoft.com/office/drawing/2014/main" val="3102125002"/>
                    </a:ext>
                  </a:extLst>
                </a:gridCol>
                <a:gridCol w="9558182">
                  <a:extLst>
                    <a:ext uri="{9D8B030D-6E8A-4147-A177-3AD203B41FA5}">
                      <a16:colId xmlns:a16="http://schemas.microsoft.com/office/drawing/2014/main" val="1782532804"/>
                    </a:ext>
                  </a:extLst>
                </a:gridCol>
              </a:tblGrid>
              <a:tr h="627141">
                <a:tc>
                  <a:txBody>
                    <a:bodyPr/>
                    <a:lstStyle/>
                    <a:p>
                      <a:pPr marL="0" marR="0" indent="254000" algn="l" defTabSz="914400" rtl="0" eaLnBrk="1" fontAlgn="auto" latinLnBrk="0" hangingPunct="1">
                        <a:lnSpc>
                          <a:spcPct val="120000"/>
                        </a:lnSpc>
                        <a:spcBef>
                          <a:spcPts val="0"/>
                        </a:spcBef>
                        <a:spcAft>
                          <a:spcPts val="0"/>
                        </a:spcAft>
                        <a:buClrTx/>
                        <a:buSzTx/>
                        <a:buFontTx/>
                        <a:buNone/>
                        <a:tabLst/>
                        <a:defRPr/>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Thời</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gian</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81281172"/>
                  </a:ext>
                </a:extLst>
              </a:tr>
              <a:tr h="905730">
                <a:tc>
                  <a:txBody>
                    <a:bodyPr/>
                    <a:lstStyle/>
                    <a:p>
                      <a:pPr indent="254000" algn="ctr">
                        <a:lnSpc>
                          <a:spcPct val="120000"/>
                        </a:lnSpc>
                        <a:spcAft>
                          <a:spcPts val="0"/>
                        </a:spcAft>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Nguyên</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a:t>
                      </a:r>
                    </a:p>
                    <a:p>
                      <a:pPr indent="254000" algn="ctr">
                        <a:lnSpc>
                          <a:spcPct val="120000"/>
                        </a:lnSpc>
                        <a:spcAft>
                          <a:spcPts val="0"/>
                        </a:spcAft>
                      </a:pP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nhân</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02799739"/>
                  </a:ext>
                </a:extLst>
              </a:tr>
              <a:tr h="604121">
                <a:tc>
                  <a:txBody>
                    <a:bodyPr/>
                    <a:lstStyle/>
                    <a:p>
                      <a:pPr indent="254000" algn="ctr">
                        <a:lnSpc>
                          <a:spcPct val="120000"/>
                        </a:lnSpc>
                        <a:spcAft>
                          <a:spcPts val="0"/>
                        </a:spcAft>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Thủ</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lĩnh</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16870856"/>
                  </a:ext>
                </a:extLst>
              </a:tr>
              <a:tr h="865908">
                <a:tc>
                  <a:txBody>
                    <a:bodyPr/>
                    <a:lstStyle/>
                    <a:p>
                      <a:pPr marL="0" marR="0" indent="254000" algn="ctr" defTabSz="914400" rtl="0" eaLnBrk="1" fontAlgn="auto" latinLnBrk="0" hangingPunct="1">
                        <a:lnSpc>
                          <a:spcPct val="120000"/>
                        </a:lnSpc>
                        <a:spcBef>
                          <a:spcPts val="0"/>
                        </a:spcBef>
                        <a:spcAft>
                          <a:spcPts val="0"/>
                        </a:spcAft>
                        <a:buClrTx/>
                        <a:buSzTx/>
                        <a:buFontTx/>
                        <a:buNone/>
                        <a:tabLst/>
                        <a:defRPr/>
                      </a:pPr>
                      <a:r>
                        <a:rPr lang="nl-NL" sz="2800" dirty="0" smtClean="0">
                          <a:solidFill>
                            <a:schemeClr val="tx1"/>
                          </a:solidFill>
                          <a:effectLst/>
                          <a:latin typeface="Times New Roman" panose="02020603050405020304" pitchFamily="18" charset="0"/>
                          <a:ea typeface="+mn-ea"/>
                          <a:cs typeface="Times New Roman" panose="02020603050405020304" pitchFamily="18" charset="0"/>
                        </a:rPr>
                        <a:t>Kết</a:t>
                      </a:r>
                      <a:r>
                        <a:rPr lang="nl-NL" sz="2800" baseline="0" dirty="0" smtClean="0">
                          <a:solidFill>
                            <a:schemeClr val="tx1"/>
                          </a:solidFill>
                          <a:effectLst/>
                          <a:latin typeface="Times New Roman" panose="02020603050405020304" pitchFamily="18" charset="0"/>
                          <a:ea typeface="+mn-ea"/>
                          <a:cs typeface="Times New Roman" panose="02020603050405020304" pitchFamily="18" charset="0"/>
                        </a:rPr>
                        <a:t> quả</a:t>
                      </a:r>
                      <a:endPar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r>
                        <a:rPr lang="nl-NL" sz="2800" dirty="0">
                          <a:solidFill>
                            <a:schemeClr val="tx1"/>
                          </a:solidFill>
                          <a:effectLst/>
                          <a:latin typeface="Times New Roman" panose="02020603050405020304" pitchFamily="18" charset="0"/>
                          <a:cs typeface="Times New Roman" panose="02020603050405020304" pitchFamily="18" charset="0"/>
                        </a:rPr>
                        <a:t> </a:t>
                      </a: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30357404"/>
                  </a:ext>
                </a:extLst>
              </a:tr>
              <a:tr h="1544314">
                <a:tc>
                  <a:txBody>
                    <a:bodyPr/>
                    <a:lstStyle/>
                    <a:p>
                      <a:pPr marL="0" marR="0" indent="254000" algn="ctr" defTabSz="914400" rtl="0" eaLnBrk="1" fontAlgn="auto" latinLnBrk="0" hangingPunct="1">
                        <a:lnSpc>
                          <a:spcPct val="120000"/>
                        </a:lnSpc>
                        <a:spcBef>
                          <a:spcPts val="0"/>
                        </a:spcBef>
                        <a:spcAft>
                          <a:spcPts val="0"/>
                        </a:spcAft>
                        <a:buClrTx/>
                        <a:buSzTx/>
                        <a:buFontTx/>
                        <a:buNone/>
                        <a:tabLst/>
                        <a:defRPr/>
                      </a:pPr>
                      <a:r>
                        <a:rPr lang="en-US" sz="280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Ý</a:t>
                      </a:r>
                      <a:r>
                        <a:rPr lang="en-US" sz="2800" baseline="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r>
                        <a:rPr lang="en-US" sz="2800" baseline="0" dirty="0" err="1"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nghĩa</a:t>
                      </a:r>
                      <a:endParaRPr lang="en-US" sz="2800" baseline="0" dirty="0" smtClean="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indent="254000" algn="just">
                        <a:lnSpc>
                          <a:spcPct val="120000"/>
                        </a:lnSpc>
                        <a:spcAft>
                          <a:spcPts val="0"/>
                        </a:spcAft>
                      </a:pPr>
                      <a:endParaRPr lang="en-US" sz="2800" dirty="0">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95361153"/>
                  </a:ext>
                </a:extLst>
              </a:tr>
            </a:tbl>
          </a:graphicData>
        </a:graphic>
      </p:graphicFrame>
      <p:sp>
        <p:nvSpPr>
          <p:cNvPr id="5" name="TextBox 4"/>
          <p:cNvSpPr txBox="1"/>
          <p:nvPr/>
        </p:nvSpPr>
        <p:spPr>
          <a:xfrm>
            <a:off x="2483305" y="2310450"/>
            <a:ext cx="9091281" cy="523220"/>
          </a:xfrm>
          <a:prstGeom prst="rect">
            <a:avLst/>
          </a:prstGeom>
          <a:noFill/>
        </p:spPr>
        <p:txBody>
          <a:bodyPr wrap="square" rtlCol="0">
            <a:spAutoFit/>
          </a:bodyPr>
          <a:lstStyle/>
          <a:p>
            <a:r>
              <a:rPr lang="en-US" sz="2800" dirty="0" err="1" smtClean="0">
                <a:solidFill>
                  <a:srgbClr val="0000CC"/>
                </a:solidFill>
                <a:latin typeface="Times New Roman" panose="02020603050405020304" pitchFamily="18" charset="0"/>
                <a:cs typeface="Times New Roman" panose="02020603050405020304" pitchFamily="18" charset="0"/>
              </a:rPr>
              <a:t>Chính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sách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tô</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thuế</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nặng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nề</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của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chính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quyền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đô</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hộ</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nhà</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Đường</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483305" y="1499156"/>
            <a:ext cx="2624048" cy="523220"/>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713-722</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7" name="TextBox 6"/>
          <p:cNvSpPr txBox="1"/>
          <p:nvPr/>
        </p:nvSpPr>
        <p:spPr>
          <a:xfrm>
            <a:off x="2483305" y="3185464"/>
            <a:ext cx="3722109" cy="523220"/>
          </a:xfrm>
          <a:prstGeom prst="rect">
            <a:avLst/>
          </a:prstGeom>
          <a:noFill/>
        </p:spPr>
        <p:txBody>
          <a:bodyPr wrap="square" rtlCol="0">
            <a:spAutoFit/>
          </a:bodyPr>
          <a:lstStyle/>
          <a:p>
            <a:r>
              <a:rPr lang="en-US" sz="2800" dirty="0" smtClean="0">
                <a:solidFill>
                  <a:srgbClr val="0000CC"/>
                </a:solidFill>
                <a:latin typeface="Times New Roman" panose="02020603050405020304" pitchFamily="18" charset="0"/>
                <a:cs typeface="Times New Roman" panose="02020603050405020304" pitchFamily="18" charset="0"/>
              </a:rPr>
              <a:t>Mai </a:t>
            </a:r>
            <a:r>
              <a:rPr lang="en-US" sz="2800" dirty="0" err="1" smtClean="0">
                <a:solidFill>
                  <a:srgbClr val="0000CC"/>
                </a:solidFill>
                <a:latin typeface="Times New Roman" panose="02020603050405020304" pitchFamily="18" charset="0"/>
                <a:cs typeface="Times New Roman" panose="02020603050405020304" pitchFamily="18" charset="0"/>
              </a:rPr>
              <a:t>Thúc</a:t>
            </a:r>
            <a:r>
              <a:rPr lang="en-US" sz="2800" dirty="0" smtClean="0">
                <a:solidFill>
                  <a:srgbClr val="0000CC"/>
                </a:solidFill>
                <a:latin typeface="Times New Roman" panose="02020603050405020304" pitchFamily="18" charset="0"/>
                <a:cs typeface="Times New Roman" panose="02020603050405020304" pitchFamily="18" charset="0"/>
              </a:rPr>
              <a:t> Loan</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9" name="TextBox 8"/>
          <p:cNvSpPr txBox="1"/>
          <p:nvPr/>
        </p:nvSpPr>
        <p:spPr>
          <a:xfrm>
            <a:off x="2358257" y="3708684"/>
            <a:ext cx="9505497" cy="954107"/>
          </a:xfrm>
          <a:prstGeom prst="rect">
            <a:avLst/>
          </a:prstGeom>
          <a:noFill/>
        </p:spPr>
        <p:txBody>
          <a:bodyPr wrap="square" rtlCol="0">
            <a:spAutoFit/>
          </a:bodyPr>
          <a:lstStyle/>
          <a:p>
            <a:r>
              <a:rPr lang="en-US" sz="2800" dirty="0" err="1" smtClean="0">
                <a:solidFill>
                  <a:srgbClr val="0000CC"/>
                </a:solidFill>
                <a:latin typeface="Times New Roman" panose="02020603050405020304" pitchFamily="18" charset="0"/>
                <a:cs typeface="Times New Roman" panose="02020603050405020304" pitchFamily="18" charset="0"/>
              </a:rPr>
              <a:t>Giành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được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và</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giữ</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vững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chính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quyền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độc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lập</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trong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khoảng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gần</a:t>
            </a:r>
            <a:r>
              <a:rPr lang="en-US" sz="2800" dirty="0" smtClean="0">
                <a:solidFill>
                  <a:srgbClr val="0000CC"/>
                </a:solidFill>
                <a:latin typeface="Times New Roman" panose="02020603050405020304" pitchFamily="18" charset="0"/>
                <a:cs typeface="Times New Roman" panose="02020603050405020304" pitchFamily="18" charset="0"/>
              </a:rPr>
              <a:t> 10 </a:t>
            </a:r>
            <a:r>
              <a:rPr lang="en-US" sz="2800" dirty="0" err="1" smtClean="0">
                <a:solidFill>
                  <a:srgbClr val="0000CC"/>
                </a:solidFill>
                <a:latin typeface="Times New Roman" panose="02020603050405020304" pitchFamily="18" charset="0"/>
                <a:cs typeface="Times New Roman" panose="02020603050405020304" pitchFamily="18" charset="0"/>
              </a:rPr>
              <a:t>năm</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cuối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cùng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bị</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đàn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áp</a:t>
            </a:r>
            <a:r>
              <a:rPr lang="en-US" sz="2800"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2358257" y="4839648"/>
            <a:ext cx="9505497" cy="1384995"/>
          </a:xfrm>
          <a:prstGeom prst="rect">
            <a:avLst/>
          </a:prstGeom>
          <a:noFill/>
        </p:spPr>
        <p:txBody>
          <a:bodyPr wrap="square" rtlCol="0">
            <a:spAutoFit/>
          </a:bodyPr>
          <a:lstStyle/>
          <a:p>
            <a:r>
              <a:rPr lang="en-US" sz="2800" dirty="0" err="1" smtClean="0">
                <a:solidFill>
                  <a:srgbClr val="0000CC"/>
                </a:solidFill>
                <a:latin typeface="Times New Roman" panose="02020603050405020304" pitchFamily="18" charset="0"/>
                <a:cs typeface="Times New Roman" panose="02020603050405020304" pitchFamily="18" charset="0"/>
              </a:rPr>
              <a:t>Đó</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là</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một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trong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những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cuộc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khởi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nghĩa</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lớn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nhất</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đánh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dấu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mốc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quan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trọng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trên</a:t>
            </a:r>
            <a:r>
              <a:rPr lang="en-US" sz="2800" dirty="0" smtClean="0">
                <a:solidFill>
                  <a:srgbClr val="0000CC"/>
                </a:solidFill>
                <a:latin typeface="Times New Roman" panose="02020603050405020304" pitchFamily="18" charset="0"/>
                <a:cs typeface="Times New Roman" panose="02020603050405020304" pitchFamily="18" charset="0"/>
              </a:rPr>
              <a:t> con </a:t>
            </a:r>
            <a:r>
              <a:rPr lang="en-US" sz="2800" dirty="0" err="1" smtClean="0">
                <a:solidFill>
                  <a:srgbClr val="0000CC"/>
                </a:solidFill>
                <a:latin typeface="Times New Roman" panose="02020603050405020304" pitchFamily="18" charset="0"/>
                <a:cs typeface="Times New Roman" panose="02020603050405020304" pitchFamily="18" charset="0"/>
              </a:rPr>
              <a:t>đường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đấu</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tranh</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để</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giải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phóng</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dân</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tộc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thời</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kì</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Bắc</a:t>
            </a:r>
            <a:r>
              <a:rPr lang="en-US" sz="2800" dirty="0" smtClean="0">
                <a:solidFill>
                  <a:srgbClr val="0000CC"/>
                </a:solidFill>
                <a:latin typeface="Times New Roman" panose="02020603050405020304" pitchFamily="18" charset="0"/>
                <a:cs typeface="Times New Roman" panose="02020603050405020304" pitchFamily="18" charset="0"/>
              </a:rPr>
              <a:t> </a:t>
            </a:r>
            <a:r>
              <a:rPr lang="en-US" sz="2800" dirty="0" err="1" smtClean="0">
                <a:solidFill>
                  <a:srgbClr val="0000CC"/>
                </a:solidFill>
                <a:latin typeface="Times New Roman" panose="02020603050405020304" pitchFamily="18" charset="0"/>
                <a:cs typeface="Times New Roman" panose="02020603050405020304" pitchFamily="18" charset="0"/>
              </a:rPr>
              <a:t>thuộc</a:t>
            </a:r>
            <a:r>
              <a:rPr lang="en-US" sz="2800" dirty="0" smtClean="0">
                <a:solidFill>
                  <a:srgbClr val="0000CC"/>
                </a:solidFill>
                <a:latin typeface="Times New Roman" panose="02020603050405020304" pitchFamily="18" charset="0"/>
                <a:cs typeface="Times New Roman" panose="02020603050405020304" pitchFamily="18" charset="0"/>
              </a:rPr>
              <a:t>.</a:t>
            </a:r>
            <a:endParaRPr lang="en-US" sz="2800" dirty="0">
              <a:solidFill>
                <a:srgbClr val="0000CC"/>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332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barn(inVertical)">
                                      <p:cBhvr>
                                        <p:cTn id="18" dur="500"/>
                                        <p:tgtEl>
                                          <p:spTgt spid="5"/>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barn(inVertical)">
                                      <p:cBhvr>
                                        <p:cTn id="24" dur="500"/>
                                        <p:tgtEl>
                                          <p:spTgt spid="9"/>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maithucloan1"/>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3400" y="966650"/>
            <a:ext cx="6110389" cy="4676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6827521" y="966650"/>
            <a:ext cx="4946468" cy="4832092"/>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Mai </a:t>
            </a:r>
            <a:r>
              <a:rPr lang="en-US" sz="2800" b="1" dirty="0" err="1" smtClean="0">
                <a:latin typeface="Times New Roman" panose="02020603050405020304" pitchFamily="18" charset="0"/>
                <a:cs typeface="Times New Roman" panose="02020603050405020304" pitchFamily="18" charset="0"/>
              </a:rPr>
              <a:t>Thúc</a:t>
            </a:r>
            <a:r>
              <a:rPr lang="en-US" sz="2800" b="1" dirty="0" smtClean="0">
                <a:latin typeface="Times New Roman" panose="02020603050405020304" pitchFamily="18" charset="0"/>
                <a:cs typeface="Times New Roman" panose="02020603050405020304" pitchFamily="18" charset="0"/>
              </a:rPr>
              <a:t> Loan </a:t>
            </a:r>
            <a:r>
              <a:rPr lang="en-US" sz="2800" b="1" dirty="0" err="1" smtClean="0">
                <a:latin typeface="Times New Roman" panose="02020603050405020304" pitchFamily="18" charset="0"/>
                <a:cs typeface="Times New Roman" panose="02020603050405020304" pitchFamily="18" charset="0"/>
              </a:rPr>
              <a:t>quê</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gốc</a:t>
            </a:r>
            <a:r>
              <a:rPr lang="en-US" sz="2800" b="1" dirty="0" smtClean="0">
                <a:latin typeface="Times New Roman" panose="02020603050405020304" pitchFamily="18" charset="0"/>
                <a:cs typeface="Times New Roman" panose="02020603050405020304" pitchFamily="18" charset="0"/>
              </a:rPr>
              <a:t> ở </a:t>
            </a:r>
            <a:r>
              <a:rPr lang="en-US" sz="2800" b="1" dirty="0" err="1" smtClean="0">
                <a:latin typeface="Times New Roman" panose="02020603050405020304" pitchFamily="18" charset="0"/>
                <a:cs typeface="Times New Roman" panose="02020603050405020304" pitchFamily="18" charset="0"/>
              </a:rPr>
              <a:t>làng</a:t>
            </a:r>
            <a:r>
              <a:rPr lang="en-US" sz="2800" b="1" dirty="0" smtClean="0">
                <a:latin typeface="Times New Roman" panose="02020603050405020304" pitchFamily="18" charset="0"/>
                <a:cs typeface="Times New Roman" panose="02020603050405020304" pitchFamily="18" charset="0"/>
              </a:rPr>
              <a:t> Mai </a:t>
            </a:r>
            <a:r>
              <a:rPr lang="en-US" sz="2800" b="1" dirty="0" err="1" smtClean="0">
                <a:latin typeface="Times New Roman" panose="02020603050405020304" pitchFamily="18" charset="0"/>
                <a:cs typeface="Times New Roman" panose="02020603050405020304" pitchFamily="18" charset="0"/>
              </a:rPr>
              <a:t>Phụ</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Tĩnh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nhưng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lại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sinh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trưởng</a:t>
            </a:r>
            <a:r>
              <a:rPr lang="en-US" sz="2800" b="1" dirty="0" smtClean="0">
                <a:latin typeface="Times New Roman" panose="02020603050405020304" pitchFamily="18" charset="0"/>
                <a:cs typeface="Times New Roman" panose="02020603050405020304" pitchFamily="18" charset="0"/>
              </a:rPr>
              <a:t> ở Nam </a:t>
            </a:r>
            <a:r>
              <a:rPr lang="en-US" sz="2800" b="1" dirty="0" err="1" smtClean="0">
                <a:latin typeface="Times New Roman" panose="02020603050405020304" pitchFamily="18" charset="0"/>
                <a:cs typeface="Times New Roman" panose="02020603050405020304" pitchFamily="18" charset="0"/>
              </a:rPr>
              <a:t>Đàn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Nghệ</a:t>
            </a:r>
            <a:r>
              <a:rPr lang="en-US" sz="2800" b="1" dirty="0" smtClean="0">
                <a:latin typeface="Times New Roman" panose="02020603050405020304" pitchFamily="18" charset="0"/>
                <a:cs typeface="Times New Roman" panose="02020603050405020304" pitchFamily="18" charset="0"/>
              </a:rPr>
              <a:t> An. </a:t>
            </a:r>
            <a:r>
              <a:rPr lang="en-US" sz="2800" b="1" dirty="0" err="1" smtClean="0">
                <a:latin typeface="Times New Roman" panose="02020603050405020304" pitchFamily="18" charset="0"/>
                <a:cs typeface="Times New Roman" panose="02020603050405020304" pitchFamily="18" charset="0"/>
              </a:rPr>
              <a:t>Lớn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trong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gia</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đình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nghèo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khó</a:t>
            </a:r>
            <a:r>
              <a:rPr lang="en-US" sz="2800" b="1" dirty="0" smtClean="0">
                <a:latin typeface="Times New Roman" panose="02020603050405020304" pitchFamily="18" charset="0"/>
                <a:cs typeface="Times New Roman" panose="02020603050405020304" pitchFamily="18" charset="0"/>
              </a:rPr>
              <a:t>, Mai </a:t>
            </a:r>
            <a:r>
              <a:rPr lang="en-US" sz="2800" b="1" dirty="0" err="1" smtClean="0">
                <a:latin typeface="Times New Roman" panose="02020603050405020304" pitchFamily="18" charset="0"/>
                <a:cs typeface="Times New Roman" panose="02020603050405020304" pitchFamily="18" charset="0"/>
              </a:rPr>
              <a:t>Thúc</a:t>
            </a:r>
            <a:r>
              <a:rPr lang="en-US" sz="2800" b="1" dirty="0" smtClean="0">
                <a:latin typeface="Times New Roman" panose="02020603050405020304" pitchFamily="18" charset="0"/>
                <a:cs typeface="Times New Roman" panose="02020603050405020304" pitchFamily="18" charset="0"/>
              </a:rPr>
              <a:t> Loan </a:t>
            </a:r>
            <a:r>
              <a:rPr lang="en-US" sz="2800" b="1" dirty="0" err="1" smtClean="0">
                <a:latin typeface="Times New Roman" panose="02020603050405020304" pitchFamily="18" charset="0"/>
                <a:cs typeface="Times New Roman" panose="02020603050405020304" pitchFamily="18" charset="0"/>
              </a:rPr>
              <a:t>phải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nghề</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kiếm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củi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chăn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trâu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quanh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phải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phục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dịch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cho</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chính</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quyền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đô</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hộ</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nhà</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Đường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Ông</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có</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làn</a:t>
            </a:r>
            <a:r>
              <a:rPr lang="en-US" sz="2800" b="1" dirty="0" smtClean="0">
                <a:latin typeface="Times New Roman" panose="02020603050405020304" pitchFamily="18" charset="0"/>
                <a:cs typeface="Times New Roman" panose="02020603050405020304" pitchFamily="18" charset="0"/>
              </a:rPr>
              <a:t> da </a:t>
            </a:r>
            <a:r>
              <a:rPr lang="en-US" sz="2800" b="1" dirty="0" err="1" smtClean="0">
                <a:latin typeface="Times New Roman" panose="02020603050405020304" pitchFamily="18" charset="0"/>
                <a:cs typeface="Times New Roman" panose="02020603050405020304" pitchFamily="18" charset="0"/>
              </a:rPr>
              <a:t>ngăm</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đen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nên</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sau</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này</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gọi</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là</a:t>
            </a:r>
            <a:r>
              <a:rPr lang="en-US" sz="2800" b="1" dirty="0" smtClean="0">
                <a:latin typeface="Times New Roman" panose="02020603050405020304" pitchFamily="18" charset="0"/>
                <a:cs typeface="Times New Roman" panose="02020603050405020304" pitchFamily="18" charset="0"/>
              </a:rPr>
              <a:t> Mai </a:t>
            </a:r>
            <a:r>
              <a:rPr lang="en-US" sz="2800" b="1" dirty="0" err="1" smtClean="0">
                <a:latin typeface="Times New Roman" panose="02020603050405020304" pitchFamily="18" charset="0"/>
                <a:cs typeface="Times New Roman" panose="02020603050405020304" pitchFamily="18" charset="0"/>
              </a:rPr>
              <a:t>Hắc</a:t>
            </a:r>
            <a:r>
              <a:rPr lang="en-US" sz="2800" b="1" dirty="0" smtClean="0">
                <a:latin typeface="Times New Roman" panose="02020603050405020304" pitchFamily="18" charset="0"/>
                <a:cs typeface="Times New Roman" panose="02020603050405020304" pitchFamily="18" charset="0"/>
              </a:rPr>
              <a:t> </a:t>
            </a:r>
            <a:r>
              <a:rPr lang="en-US" sz="2800" b="1" dirty="0" err="1" smtClean="0">
                <a:latin typeface="Times New Roman" panose="02020603050405020304" pitchFamily="18" charset="0"/>
                <a:cs typeface="Times New Roman" panose="02020603050405020304" pitchFamily="18" charset="0"/>
              </a:rPr>
              <a:t>Đế</a:t>
            </a:r>
            <a:r>
              <a:rPr lang="en-US" sz="2800" b="1" dirty="0" smtClean="0">
                <a:latin typeface="Times New Roman" panose="02020603050405020304" pitchFamily="18" charset="0"/>
                <a:cs typeface="Times New Roman" panose="02020603050405020304" pitchFamily="18" charset="0"/>
              </a:rPr>
              <a:t>.</a:t>
            </a:r>
            <a:endParaRPr lang="en-US" sz="2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811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amond(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169921" y="1515290"/>
            <a:ext cx="5503818" cy="1323439"/>
          </a:xfrm>
          <a:prstGeom prst="rect">
            <a:avLst/>
          </a:prstGeom>
          <a:noFill/>
        </p:spPr>
        <p:txBody>
          <a:bodyPr wrap="square" rtlCol="0">
            <a:spAutoFit/>
          </a:bodyPr>
          <a:lstStyle/>
          <a:p>
            <a:pPr algn="ctr"/>
            <a:r>
              <a:rPr lang="en-US" sz="4000" b="1" dirty="0" smtClean="0">
                <a:latin typeface="Times New Roman" panose="02020603050405020304" pitchFamily="18" charset="0"/>
                <a:cs typeface="Times New Roman" panose="02020603050405020304" pitchFamily="18" charset="0"/>
              </a:rPr>
              <a:t>Video </a:t>
            </a:r>
            <a:r>
              <a:rPr lang="en-US" sz="4000" b="1" dirty="0" err="1" smtClean="0">
                <a:latin typeface="Times New Roman" panose="02020603050405020304" pitchFamily="18" charset="0"/>
                <a:cs typeface="Times New Roman" panose="02020603050405020304" pitchFamily="18" charset="0"/>
              </a:rPr>
              <a:t>cuộc</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khởi</a:t>
            </a:r>
            <a:r>
              <a:rPr lang="en-US" sz="4000" b="1" dirty="0" smtClean="0">
                <a:latin typeface="Times New Roman" panose="02020603050405020304" pitchFamily="18" charset="0"/>
                <a:cs typeface="Times New Roman" panose="02020603050405020304" pitchFamily="18" charset="0"/>
              </a:rPr>
              <a:t> </a:t>
            </a:r>
            <a:r>
              <a:rPr lang="en-US" sz="4000" b="1" dirty="0" err="1" smtClean="0">
                <a:latin typeface="Times New Roman" panose="02020603050405020304" pitchFamily="18" charset="0"/>
                <a:cs typeface="Times New Roman" panose="02020603050405020304" pitchFamily="18" charset="0"/>
              </a:rPr>
              <a:t>nghĩa</a:t>
            </a:r>
            <a:r>
              <a:rPr lang="en-US" sz="4000" b="1" dirty="0" smtClean="0">
                <a:latin typeface="Times New Roman" panose="02020603050405020304" pitchFamily="18" charset="0"/>
                <a:cs typeface="Times New Roman" panose="02020603050405020304" pitchFamily="18" charset="0"/>
              </a:rPr>
              <a:t> Mai </a:t>
            </a:r>
            <a:r>
              <a:rPr lang="en-US" sz="4000" b="1" dirty="0" err="1" smtClean="0">
                <a:latin typeface="Times New Roman" panose="02020603050405020304" pitchFamily="18" charset="0"/>
                <a:cs typeface="Times New Roman" panose="02020603050405020304" pitchFamily="18" charset="0"/>
              </a:rPr>
              <a:t>Thúc</a:t>
            </a:r>
            <a:r>
              <a:rPr lang="en-US" sz="4000" b="1" dirty="0" smtClean="0">
                <a:latin typeface="Times New Roman" panose="02020603050405020304" pitchFamily="18" charset="0"/>
                <a:cs typeface="Times New Roman" panose="02020603050405020304" pitchFamily="18" charset="0"/>
              </a:rPr>
              <a:t> Loan</a:t>
            </a:r>
            <a:endParaRPr lang="en-US" sz="4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304431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670" t="5920" r="10594" b="40062"/>
          <a:stretch/>
        </p:blipFill>
        <p:spPr bwMode="auto">
          <a:xfrm>
            <a:off x="220486" y="106791"/>
            <a:ext cx="5973283" cy="5745369"/>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759621" y="6121731"/>
            <a:ext cx="5434148" cy="369332"/>
          </a:xfrm>
          <a:prstGeom prst="rect">
            <a:avLst/>
          </a:prstGeom>
          <a:noFill/>
        </p:spPr>
        <p:txBody>
          <a:bodyPr wrap="square" rtlCol="0">
            <a:spAutoFit/>
          </a:bodyPr>
          <a:lstStyle/>
          <a:p>
            <a:r>
              <a:rPr lang="en-US" b="1" dirty="0" err="1" smtClean="0">
                <a:latin typeface="Times New Roman" panose="02020603050405020304" pitchFamily="18" charset="0"/>
                <a:cs typeface="Times New Roman" panose="02020603050405020304" pitchFamily="18" charset="0"/>
              </a:rPr>
              <a:t>Lược</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đồ</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khởi</a:t>
            </a:r>
            <a:r>
              <a:rPr lang="en-US" b="1" dirty="0" smtClean="0">
                <a:latin typeface="Times New Roman" panose="02020603050405020304" pitchFamily="18" charset="0"/>
                <a:cs typeface="Times New Roman" panose="02020603050405020304" pitchFamily="18" charset="0"/>
              </a:rPr>
              <a:t> </a:t>
            </a:r>
            <a:r>
              <a:rPr lang="en-US" b="1" dirty="0" err="1" smtClean="0">
                <a:latin typeface="Times New Roman" panose="02020603050405020304" pitchFamily="18" charset="0"/>
                <a:cs typeface="Times New Roman" panose="02020603050405020304" pitchFamily="18" charset="0"/>
              </a:rPr>
              <a:t>nghĩa</a:t>
            </a:r>
            <a:r>
              <a:rPr lang="en-US" b="1" dirty="0" smtClean="0">
                <a:latin typeface="Times New Roman" panose="02020603050405020304" pitchFamily="18" charset="0"/>
                <a:cs typeface="Times New Roman" panose="02020603050405020304" pitchFamily="18" charset="0"/>
              </a:rPr>
              <a:t> Mai </a:t>
            </a:r>
            <a:r>
              <a:rPr lang="en-US" b="1" dirty="0" err="1" smtClean="0">
                <a:latin typeface="Times New Roman" panose="02020603050405020304" pitchFamily="18" charset="0"/>
                <a:cs typeface="Times New Roman" panose="02020603050405020304" pitchFamily="18" charset="0"/>
              </a:rPr>
              <a:t>Thúc</a:t>
            </a:r>
            <a:r>
              <a:rPr lang="en-US" b="1" dirty="0" smtClean="0">
                <a:latin typeface="Times New Roman" panose="02020603050405020304" pitchFamily="18" charset="0"/>
                <a:cs typeface="Times New Roman" panose="02020603050405020304" pitchFamily="18" charset="0"/>
              </a:rPr>
              <a:t> Loan (713- 722)</a:t>
            </a:r>
            <a:endParaRPr lang="en-US" b="1" dirty="0">
              <a:latin typeface="Times New Roman" panose="02020603050405020304" pitchFamily="18" charset="0"/>
              <a:cs typeface="Times New Roman" panose="02020603050405020304" pitchFamily="18" charset="0"/>
            </a:endParaRPr>
          </a:p>
        </p:txBody>
      </p:sp>
      <p:pic>
        <p:nvPicPr>
          <p:cNvPr id="1026"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13123" t="62777" r="12358" b="12027"/>
          <a:stretch/>
        </p:blipFill>
        <p:spPr bwMode="auto">
          <a:xfrm>
            <a:off x="6334299" y="2135731"/>
            <a:ext cx="5799512" cy="289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0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barn(inVertical)">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077253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609725" y="1685926"/>
            <a:ext cx="8943975" cy="1415772"/>
          </a:xfrm>
          <a:prstGeom prst="rect">
            <a:avLst/>
          </a:prstGeom>
          <a:noFill/>
        </p:spPr>
        <p:txBody>
          <a:bodyPr wrap="square" rtlCol="0">
            <a:spAutoFit/>
          </a:bodyPr>
          <a:lstStyle/>
          <a:p>
            <a:pPr algn="ctr"/>
            <a:endParaRPr lang="en-US" sz="3200" b="1" dirty="0" smtClean="0">
              <a:latin typeface="Times New Roman" panose="02020603050405020304" pitchFamily="18" charset="0"/>
              <a:cs typeface="Times New Roman" panose="02020603050405020304" pitchFamily="18" charset="0"/>
            </a:endParaRPr>
          </a:p>
          <a:p>
            <a:pPr algn="ctr"/>
            <a:r>
              <a:rPr lang="en-US" sz="5400" b="1" dirty="0" smtClean="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rPr>
              <a:t>“TẬP LÀM CHUYÊN GIA”</a:t>
            </a:r>
            <a:endParaRPr lang="en-US" sz="5400" b="1" dirty="0">
              <a:ln w="22225">
                <a:solidFill>
                  <a:schemeClr val="accent2"/>
                </a:solidFill>
                <a:prstDash val="solid"/>
              </a:ln>
              <a:solidFill>
                <a:schemeClr val="accent2">
                  <a:lumMod val="40000"/>
                  <a:lumOff val="60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7870544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2771</TotalTime>
  <Words>1104</Words>
  <Application>Microsoft Office PowerPoint</Application>
  <PresentationFormat>Widescreen</PresentationFormat>
  <Paragraphs>120</Paragraphs>
  <Slides>25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25</vt:i4>
      </vt:variant>
    </vt:vector>
  </HeadingPairs>
  <TitlesOfParts>
    <vt:vector size="30"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Câu 1. Lập bảng so sánh về các cuộc khởi nghĩa theo gợi ý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Acer</cp:lastModifiedBy>
  <cp:revision>142</cp:revision>
  <dcterms:created xsi:type="dcterms:W3CDTF">2021-10-13T06:38:06Z</dcterms:created>
  <dcterms:modified xsi:type="dcterms:W3CDTF">2024-02-21T14:32:42Z</dcterms:modified>
</cp:coreProperties>
</file>