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83" r:id="rId2"/>
    <p:sldId id="256" r:id="rId3"/>
    <p:sldId id="263" r:id="rId4"/>
    <p:sldId id="285" r:id="rId5"/>
    <p:sldId id="289" r:id="rId6"/>
    <p:sldId id="286" r:id="rId7"/>
    <p:sldId id="287" r:id="rId8"/>
    <p:sldId id="288" r:id="rId9"/>
    <p:sldId id="291" r:id="rId10"/>
    <p:sldId id="326" r:id="rId11"/>
    <p:sldId id="290" r:id="rId12"/>
    <p:sldId id="333" r:id="rId13"/>
    <p:sldId id="258" r:id="rId14"/>
    <p:sldId id="324" r:id="rId15"/>
    <p:sldId id="325" r:id="rId16"/>
    <p:sldId id="296" r:id="rId17"/>
    <p:sldId id="321" r:id="rId18"/>
    <p:sldId id="297" r:id="rId19"/>
    <p:sldId id="298" r:id="rId20"/>
    <p:sldId id="300" r:id="rId21"/>
    <p:sldId id="299" r:id="rId22"/>
    <p:sldId id="301" r:id="rId23"/>
    <p:sldId id="302" r:id="rId24"/>
    <p:sldId id="303" r:id="rId25"/>
    <p:sldId id="304" r:id="rId26"/>
    <p:sldId id="306" r:id="rId27"/>
    <p:sldId id="305" r:id="rId28"/>
    <p:sldId id="308" r:id="rId29"/>
    <p:sldId id="309" r:id="rId30"/>
    <p:sldId id="318" r:id="rId31"/>
    <p:sldId id="319" r:id="rId32"/>
    <p:sldId id="293" r:id="rId33"/>
    <p:sldId id="328" r:id="rId34"/>
    <p:sldId id="329" r:id="rId35"/>
    <p:sldId id="259" r:id="rId36"/>
    <p:sldId id="331" r:id="rId37"/>
    <p:sldId id="310" r:id="rId38"/>
    <p:sldId id="311" r:id="rId39"/>
    <p:sldId id="320" r:id="rId40"/>
    <p:sldId id="260" r:id="rId41"/>
    <p:sldId id="262" r:id="rId42"/>
  </p:sldIdLst>
  <p:sldSz cx="18288000" cy="10287000"/>
  <p:notesSz cx="6858000" cy="9144000"/>
  <p:embeddedFontLst>
    <p:embeddedFont>
      <p:font typeface="Calibri" pitchFamily="34" charset="0"/>
      <p:regular r:id="rId44"/>
      <p:bold r:id="rId45"/>
      <p:italic r:id="rId46"/>
      <p:boldItalic r:id="rId47"/>
    </p:embeddedFont>
    <p:embeddedFont>
      <p:font typeface=".VnTime"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203" autoAdjust="0"/>
  </p:normalViewPr>
  <p:slideViewPr>
    <p:cSldViewPr>
      <p:cViewPr varScale="1">
        <p:scale>
          <a:sx n="42" d="100"/>
          <a:sy n="42" d="100"/>
        </p:scale>
        <p:origin x="-138"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Lý</a:t>
            </a:r>
            <a:r>
              <a:rPr lang="en-US" baseline="0" dirty="0"/>
              <a:t> </a:t>
            </a:r>
            <a:r>
              <a:rPr lang="en-US" baseline="0" dirty="0" err="1"/>
              <a:t>Nhân</a:t>
            </a:r>
            <a:r>
              <a:rPr lang="en-US" baseline="0" dirty="0"/>
              <a:t> </a:t>
            </a:r>
            <a:r>
              <a:rPr lang="en-US" baseline="0" dirty="0" err="1"/>
              <a:t>Tông</a:t>
            </a:r>
            <a:endParaRPr lang="en-US" baseline="0" dirty="0"/>
          </a:p>
          <a:p>
            <a:r>
              <a:rPr lang="en-US" dirty="0"/>
              <a:t>- </a:t>
            </a:r>
            <a:r>
              <a:rPr lang="en-US"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dirty="0"/>
              <a:t>-</a:t>
            </a:r>
            <a:r>
              <a:rPr lang="en-US" baseline="0" dirty="0"/>
              <a:t> </a:t>
            </a:r>
            <a:r>
              <a:rPr lang="en-US" baseline="0" dirty="0" err="1"/>
              <a:t>Lê</a:t>
            </a:r>
            <a:r>
              <a:rPr lang="en-US" baseline="0" dirty="0"/>
              <a:t> </a:t>
            </a:r>
            <a:r>
              <a:rPr lang="en-US" baseline="0" dirty="0" err="1"/>
              <a:t>Thái</a:t>
            </a:r>
            <a:r>
              <a:rPr lang="en-US" baseline="0" dirty="0"/>
              <a:t> </a:t>
            </a:r>
            <a:r>
              <a:rPr lang="en-US" baseline="0" dirty="0" err="1"/>
              <a:t>Tông</a:t>
            </a:r>
            <a:endParaRPr lang="en-US" baseline="0" dirty="0"/>
          </a:p>
          <a:p>
            <a:r>
              <a:rPr lang="en-US" dirty="0"/>
              <a:t>- </a:t>
            </a:r>
            <a:r>
              <a:rPr lang="en-US" dirty="0" err="1"/>
              <a:t>Nguyễn</a:t>
            </a:r>
            <a:r>
              <a:rPr lang="en-US" baseline="0" dirty="0"/>
              <a:t> </a:t>
            </a:r>
            <a:r>
              <a:rPr lang="en-US" baseline="0" dirty="0" err="1"/>
              <a:t>Hiền</a:t>
            </a:r>
            <a:endParaRPr lang="en-US" baseline="0" dirty="0"/>
          </a:p>
          <a:p>
            <a:r>
              <a:rPr lang="en-US" dirty="0"/>
              <a:t>- </a:t>
            </a:r>
            <a:r>
              <a:rPr lang="en-US" dirty="0" err="1"/>
              <a:t>Duy</a:t>
            </a:r>
            <a:r>
              <a:rPr lang="en-US" dirty="0"/>
              <a:t> </a:t>
            </a:r>
            <a:r>
              <a:rPr lang="en-US" dirty="0" err="1"/>
              <a:t>Tân</a:t>
            </a:r>
            <a:r>
              <a:rPr lang="en-US" dirty="0"/>
              <a:t/>
            </a:r>
            <a:br>
              <a:rPr lang="en-US" dirty="0"/>
            </a:br>
            <a:r>
              <a:rPr lang="en-US" dirty="0" err="1"/>
              <a:t>Bổ</a:t>
            </a:r>
            <a:r>
              <a:rPr lang="en-US" baseline="0" dirty="0"/>
              <a:t> sung: </a:t>
            </a:r>
            <a:r>
              <a:rPr lang="vi-VN" sz="1200" b="1" i="0" kern="1200" dirty="0">
                <a:solidFill>
                  <a:schemeClr val="tx1"/>
                </a:solidFill>
                <a:effectLst/>
                <a:latin typeface="+mn-lt"/>
                <a:ea typeface="+mn-ea"/>
                <a:cs typeface="+mn-cs"/>
              </a:rPr>
              <a:t>Lý Nhân Tông:</a:t>
            </a:r>
            <a:r>
              <a:rPr lang="vi-VN" sz="1200" b="0" i="0" kern="1200" dirty="0">
                <a:solidFill>
                  <a:schemeClr val="tx1"/>
                </a:solidFill>
                <a:effectLst/>
                <a:latin typeface="+mn-lt"/>
                <a:ea typeface="+mn-ea"/>
                <a:cs typeface="+mn-cs"/>
              </a:rPr>
              <a:t> Ông tên thật là Lý Càn Đức (1066-1128), con trai đầu của vua Lý Nhân Tông. Lên ngôi khi mới 7 tuổi, dưới sự nhiếp chính của mẹ (Nguyên phi Ỷ Lan), Lý Nhân Tông không ngừng hoàn thiện bản thân, trở thành minh quân. Dưới thời trị vì của Lý Nhân Tông, triều đình cho thành lập Văn Miếu - Quốc Tử Giám, mở kỳ thi Nho học đầu tiên, đánh tan quân Tống xâm lược vào các năm 1075, 1077 cùng nhiều thành tựu kinh bang tế thế khác.</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Nguyễn Hiền</a:t>
            </a:r>
            <a:r>
              <a:rPr lang="vi-VN" sz="1200" b="0" i="0" kern="1200" dirty="0">
                <a:solidFill>
                  <a:schemeClr val="tx1"/>
                </a:solidFill>
                <a:effectLst/>
                <a:latin typeface="+mn-lt"/>
                <a:ea typeface="+mn-ea"/>
                <a:cs typeface="+mn-cs"/>
              </a:rPr>
              <a:t> chính là trạng nguyên trẻ nhất trong nghìn năm khoa bảng nước nhà. Tại kỳ thi năm 1247 thời vua Trần Thái Tông, Nguyễn Hiền (1234-1256) đỗ trạng nguyên khi 13 tuổi. Vua Trần Thái Tông cho Nguyễn Hiền về quê tu dưỡng thêm 3 năm vì còn quá nhỏ. Về sau, trạng nguyên trẻ tuổi làm quan đến chức Thượng thư bộ Công. Tiếc rằng, cái chết ở tuổi 22 của Nguyễn Hiền khiến nước ta mất đi một nhân tài khoa bảng.</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Trần Quốc Toản:</a:t>
            </a:r>
            <a:r>
              <a:rPr lang="vi-VN" sz="1200" b="0" i="0" kern="1200" dirty="0">
                <a:solidFill>
                  <a:schemeClr val="tx1"/>
                </a:solidFill>
                <a:effectLst/>
                <a:latin typeface="+mn-lt"/>
                <a:ea typeface="+mn-ea"/>
                <a:cs typeface="+mn-cs"/>
              </a:rPr>
              <a:t> Câu chuyện về thiếu niên anh hùng Trần Quốc Toản đã trở thành cảm hứng thi ca, tấm gương sáng cho nhiều thế hệ thanh thiếu niên người Việt noi theo. Không được vua Trần cho dự hội nghị bàn kế đánh giặc ở bến Bình Than vì còn quá nhỏ, với tinh thần yêu nước sôi sục, Trần Quốc Toản về nhà, tụ tập gia nô, xung phong ra trận, giết giặc lập công. Câu chuyện về lá cờ thêu 6 chữ vàng “Phá cường địch, báo hoàng ân” đã trở thành một trong những hình ảnh điển hình về tinh thần yêu nước của người Việt.</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Lê Thái Tông:</a:t>
            </a:r>
            <a:r>
              <a:rPr lang="vi-VN" sz="1200" b="0" i="0" kern="1200" dirty="0">
                <a:solidFill>
                  <a:schemeClr val="tx1"/>
                </a:solidFill>
                <a:effectLst/>
                <a:latin typeface="+mn-lt"/>
                <a:ea typeface="+mn-ea"/>
                <a:cs typeface="+mn-cs"/>
              </a:rPr>
              <a:t> Lên ngôi khi mới 11 tuổi, Lê Thái Tông nắm quyền điều hành chính sự. Trong thời gian trị vì, ông đã ổn định xã hội, nghiêm trị tham ô, hoàn thiện hệ thống nghi thức, lễ nhạc của triều đình, tăng cường chỉnh đốn quân đội, chấn hưng giáo dục. Đại Việt dưới thời trị vì của ông được đánh giá cường thịnh, như chính câu ca dao xuất hiện trong dân gian: "Đời vua Thái Tổ, Thái Tông / Thóc lúa đầy đồng, trâu chẳng buồn ăn".</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Duy Tân:</a:t>
            </a:r>
            <a:r>
              <a:rPr lang="vi-VN" sz="1200" b="0" i="0" kern="1200" dirty="0">
                <a:solidFill>
                  <a:schemeClr val="tx1"/>
                </a:solidFill>
                <a:effectLst/>
                <a:latin typeface="+mn-lt"/>
                <a:ea typeface="+mn-ea"/>
                <a:cs typeface="+mn-cs"/>
              </a:rPr>
              <a:t> Vua có tên thật Nguyễn Phúc Vĩnh San (1900-1945). Khi đồng ý để ông lên ngôi, người Pháp hy vọng vua 7 tuổi như Duy Tân sẽ giúp chúng dễ bề thao túng triều chính. Thế nhưng, vua Duy Tân sớm bộc lộ tinh thần yêu nước và quyết tâm đánh đuổi thực dân Pháp để giành độc lập. Hiếm có vị vua nào như Duy Tân, dám từ bỏ ngôi báu để dấn thân vào cuộc đấu tranh giải phóng dân tộc. Sau này, khi bị thực dân Pháp phế truất, vua chỉ cười mỉa mai khinh bỉ, rời bỏ ngai vàng không hề tiếc nuối.</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150394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315626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075473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0.png"/><Relationship Id="rId7" Type="http://schemas.openxmlformats.org/officeDocument/2006/relationships/image" Target="../media/image25.png"/><Relationship Id="rId12" Type="http://schemas.openxmlformats.org/officeDocument/2006/relationships/image" Target="../media/image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61.svg"/><Relationship Id="rId4" Type="http://schemas.openxmlformats.org/officeDocument/2006/relationships/image" Target="../media/image44.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image" Target="../media/image67.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1.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2.png"/><Relationship Id="rId10" Type="http://schemas.openxmlformats.org/officeDocument/2006/relationships/image" Target="../media/image72.svg"/><Relationship Id="rId4" Type="http://schemas.microsoft.com/office/2007/relationships/hdphoto" Target="../media/hdphoto2.wdp"/><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9.svg"/><Relationship Id="rId10" Type="http://schemas.openxmlformats.org/officeDocument/2006/relationships/image" Target="../media/image11.png"/><Relationship Id="rId4" Type="http://schemas.openxmlformats.org/officeDocument/2006/relationships/image" Target="../media/image9.svg"/><Relationship Id="rId9" Type="http://schemas.openxmlformats.org/officeDocument/2006/relationships/image" Target="../media/image2.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6.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10" Type="http://schemas.openxmlformats.org/officeDocument/2006/relationships/image" Target="../media/image72.svg"/><Relationship Id="rId4" Type="http://schemas.openxmlformats.org/officeDocument/2006/relationships/image" Target="../media/image78.sv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1.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7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61.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80.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1.png"/><Relationship Id="rId10" Type="http://schemas.openxmlformats.org/officeDocument/2006/relationships/image" Target="../media/image93.svg"/><Relationship Id="rId4" Type="http://schemas.microsoft.com/office/2007/relationships/hdphoto" Target="../media/hdphoto10.wdp"/><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8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6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1.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63.png"/><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78.png"/><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4.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5.svg"/><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92.png"/><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3.png"/><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92.png"/><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93.png"/><Relationship Id="rId10" Type="http://schemas.openxmlformats.org/officeDocument/2006/relationships/image" Target="../media/image108.svg"/><Relationship Id="rId4" Type="http://schemas.openxmlformats.org/officeDocument/2006/relationships/image" Target="../media/image2.png"/><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2.png"/><Relationship Id="rId7"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63.png"/><Relationship Id="rId10" Type="http://schemas.openxmlformats.org/officeDocument/2006/relationships/image" Target="../media/image110.svg"/><Relationship Id="rId4" Type="http://schemas.openxmlformats.org/officeDocument/2006/relationships/image" Target="../media/image2.png"/><Relationship Id="rId9"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1.png"/><Relationship Id="rId7" Type="http://schemas.openxmlformats.org/officeDocument/2006/relationships/image" Target="../media/image78.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0.svg"/><Relationship Id="rId4" Type="http://schemas.openxmlformats.org/officeDocument/2006/relationships/image" Target="../media/image43.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png"/><Relationship Id="rId7"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6.png"/><Relationship Id="rId4" Type="http://schemas.openxmlformats.org/officeDocument/2006/relationships/image" Target="../media/image50.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8.png"/><Relationship Id="rId10" Type="http://schemas.openxmlformats.org/officeDocument/2006/relationships/image" Target="../media/image82.svg"/><Relationship Id="rId4" Type="http://schemas.openxmlformats.org/officeDocument/2006/relationships/image" Target="../media/image97.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5.png"/><Relationship Id="rId7" Type="http://schemas.openxmlformats.org/officeDocument/2006/relationships/image" Target="../media/image74.png"/><Relationship Id="rId12"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44.png"/><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6.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jpe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0.svg"/><Relationship Id="rId5" Type="http://schemas.openxmlformats.org/officeDocument/2006/relationships/image" Target="../media/image16.png"/><Relationship Id="rId10" Type="http://schemas.openxmlformats.org/officeDocument/2006/relationships/image" Target="../media/image43.png"/><Relationship Id="rId4" Type="http://schemas.openxmlformats.org/officeDocument/2006/relationships/image" Target="../media/image41.jpe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6173" y="-322580"/>
            <a:ext cx="1288173" cy="1298237"/>
          </a:xfrm>
          <a:prstGeom prst="rect">
            <a:avLst/>
          </a:prstGeom>
        </p:spPr>
      </p:pic>
      <p:pic>
        <p:nvPicPr>
          <p:cNvPr id="2" name="Picture 1"/>
          <p:cNvPicPr>
            <a:picLocks noChangeAspect="1"/>
          </p:cNvPicPr>
          <p:nvPr/>
        </p:nvPicPr>
        <p:blipFill rotWithShape="1">
          <a:blip r:embed="rId8"/>
          <a:srcRect l="30674" r="30674"/>
          <a:stretch/>
        </p:blipFill>
        <p:spPr>
          <a:xfrm>
            <a:off x="8153400" y="-3086100"/>
            <a:ext cx="9601200" cy="13965382"/>
          </a:xfrm>
          <a:prstGeom prst="rect">
            <a:avLst/>
          </a:prstGeom>
        </p:spPr>
      </p:pic>
      <p:sp>
        <p:nvSpPr>
          <p:cNvPr id="5" name="TextBox 4"/>
          <p:cNvSpPr txBox="1"/>
          <p:nvPr/>
        </p:nvSpPr>
        <p:spPr>
          <a:xfrm>
            <a:off x="762000" y="3314700"/>
            <a:ext cx="6442025" cy="5909310"/>
          </a:xfrm>
          <a:prstGeom prst="rect">
            <a:avLst/>
          </a:prstGeom>
          <a:noFill/>
        </p:spPr>
        <p:txBody>
          <a:bodyPr wrap="square" rtlCol="0">
            <a:spAutoFit/>
          </a:bodyPr>
          <a:lstStyle/>
          <a:p>
            <a:pPr algn="just"/>
            <a:r>
              <a:rPr lang="en-US" sz="4200" dirty="0">
                <a:solidFill>
                  <a:prstClr val="black"/>
                </a:solidFill>
                <a:latin typeface="Times New Roman" panose="02020603050405020304" pitchFamily="18" charset="0"/>
                <a:cs typeface="Times New Roman" panose="02020603050405020304" pitchFamily="18" charset="0"/>
              </a:rPr>
              <a:t>- GV chia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nhóm</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HS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5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gọi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thiếu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Việt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sát</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vào</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9619655" y="9111662"/>
            <a:ext cx="707637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742635" y="2084735"/>
            <a:ext cx="838200" cy="42779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954328" y="5821931"/>
            <a:ext cx="719263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0" y="1871174"/>
            <a:ext cx="895478" cy="827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05264" y="3848101"/>
            <a:ext cx="6944535"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9"/>
          <a:stretch>
            <a:fillRect/>
          </a:stretch>
        </p:blipFill>
        <p:spPr>
          <a:xfrm>
            <a:off x="-369428" y="118992"/>
            <a:ext cx="9461812" cy="2566638"/>
          </a:xfrm>
          <a:prstGeom prst="rect">
            <a:avLst/>
          </a:prstGeom>
        </p:spPr>
      </p:pic>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txBody>
            <a:bodyPr/>
            <a:lstStyle/>
            <a:p>
              <a:endParaRPr lang="en-GB"/>
            </a:p>
          </p:txBody>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sp>
        <p:nvSpPr>
          <p:cNvPr id="5" name="Hình chữ nhật: Góc Chéo Tròn 4">
            <a:extLst>
              <a:ext uri="{FF2B5EF4-FFF2-40B4-BE49-F238E27FC236}">
                <a16:creationId xmlns:a16="http://schemas.microsoft.com/office/drawing/2014/main" xmlns="" id="{FCD1482E-D18F-E0CC-A943-D6AF00BB5E2C}"/>
              </a:ext>
            </a:extLst>
          </p:cNvPr>
          <p:cNvSpPr/>
          <p:nvPr/>
        </p:nvSpPr>
        <p:spPr>
          <a:xfrm>
            <a:off x="6734383" y="2869554"/>
            <a:ext cx="11172617" cy="5181600"/>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CÂU CHUYỆN DỰA TRÊN BỐI CẢNH CỦA SỰ KIỆN LỊCH SỬ NÀO?</a:t>
            </a:r>
            <a:endParaRPr lang="en-GB" sz="4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4253" y="777320"/>
            <a:ext cx="1288173" cy="1298237"/>
          </a:xfrm>
          <a:prstGeom prst="rect">
            <a:avLst/>
          </a:prstGeom>
        </p:spPr>
      </p:pic>
      <p:sp>
        <p:nvSpPr>
          <p:cNvPr id="2" name="TextBox 4">
            <a:extLst>
              <a:ext uri="{FF2B5EF4-FFF2-40B4-BE49-F238E27FC236}">
                <a16:creationId xmlns:a16="http://schemas.microsoft.com/office/drawing/2014/main" xmlns="" id="{CE2A18C8-9B46-20D3-5F79-650636D6EC9B}"/>
              </a:ext>
            </a:extLst>
          </p:cNvPr>
          <p:cNvSpPr txBox="1"/>
          <p:nvPr/>
        </p:nvSpPr>
        <p:spPr>
          <a:xfrm>
            <a:off x="3011298" y="737506"/>
            <a:ext cx="8519965"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AFCE5AE7-1DA4-E926-6700-8A2C6A4FA85F}"/>
              </a:ext>
            </a:extLst>
          </p:cNvPr>
          <p:cNvSpPr txBox="1"/>
          <p:nvPr/>
        </p:nvSpPr>
        <p:spPr>
          <a:xfrm>
            <a:off x="10820400" y="7962900"/>
            <a:ext cx="6084974" cy="1231106"/>
          </a:xfrm>
          <a:prstGeom prst="rect">
            <a:avLst/>
          </a:prstGeom>
        </p:spPr>
        <p:txBody>
          <a:bodyPr wrap="square" lIns="0" tIns="0" rIns="0" bIns="0" rtlCol="0" anchor="t">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ối mặt với quân Nguy</a:t>
            </a:r>
            <a:r>
              <a:rPr lang="en-US" sz="4000" dirty="0" err="1">
                <a:solidFill>
                  <a:srgbClr val="000000"/>
                </a:solidFill>
                <a:latin typeface="Times New Roman" panose="02020603050405020304" pitchFamily="18" charset="0"/>
                <a:cs typeface="Times New Roman" panose="02020603050405020304" pitchFamily="18" charset="0"/>
              </a:rPr>
              <a:t>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hùng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mạnh</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4" name="Picture 2" descr="Hoàn cảnh ra đời của Nhà Trần? Bộ máy nhà nước thời Trần? - Trường THCS  Tiến Hoá">
            <a:extLst>
              <a:ext uri="{FF2B5EF4-FFF2-40B4-BE49-F238E27FC236}">
                <a16:creationId xmlns:a16="http://schemas.microsoft.com/office/drawing/2014/main" xmlns="" id="{327FCBA4-460E-00CE-0BA4-16436A2316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3179" y="4406485"/>
            <a:ext cx="61722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hà Trần đã biến Đại Việt thành ông lớn phương Nam như thế nào?">
            <a:extLst>
              <a:ext uri="{FF2B5EF4-FFF2-40B4-BE49-F238E27FC236}">
                <a16:creationId xmlns:a16="http://schemas.microsoft.com/office/drawing/2014/main" xmlns="" id="{93ED53BA-70D5-05B0-86A3-C80F1D061F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2643" y="1934232"/>
            <a:ext cx="6096000" cy="3228975"/>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16">
            <a:extLst>
              <a:ext uri="{FF2B5EF4-FFF2-40B4-BE49-F238E27FC236}">
                <a16:creationId xmlns:a16="http://schemas.microsoft.com/office/drawing/2014/main" xmlns="" id="{F58613BD-5BD6-CD15-B240-E48A18552121}"/>
              </a:ext>
            </a:extLst>
          </p:cNvPr>
          <p:cNvSpPr txBox="1"/>
          <p:nvPr/>
        </p:nvSpPr>
        <p:spPr>
          <a:xfrm>
            <a:off x="3597748" y="5524500"/>
            <a:ext cx="5805790" cy="707886"/>
          </a:xfrm>
          <a:prstGeom prst="rect">
            <a:avLst/>
          </a:prstGeom>
          <a:noFill/>
        </p:spPr>
        <p:txBody>
          <a:bodyPr wrap="square">
            <a:spAutoFit/>
          </a:bodyPr>
          <a:lstStyle/>
          <a:p>
            <a:r>
              <a:rPr lang="en-US" sz="4000" dirty="0">
                <a:solidFill>
                  <a:srgbClr val="000000"/>
                </a:solidFill>
                <a:latin typeface="Times New Roman" panose="02020603050405020304" pitchFamily="18" charset="0"/>
                <a:cs typeface="Times New Roman" panose="02020603050405020304" pitchFamily="18" charset="0"/>
              </a:rPr>
              <a:t>T</a:t>
            </a:r>
            <a:r>
              <a:rPr lang="vi-VN" sz="4000" dirty="0">
                <a:solidFill>
                  <a:srgbClr val="000000"/>
                </a:solidFill>
                <a:latin typeface="Times New Roman" panose="02020603050405020304" pitchFamily="18" charset="0"/>
                <a:cs typeface="Times New Roman" panose="02020603050405020304" pitchFamily="18" charset="0"/>
              </a:rPr>
              <a:t>hời nhà Trần (thế kỉ XIII)</a:t>
            </a:r>
            <a:endParaRPr lang="en-GB" sz="4000" dirty="0"/>
          </a:p>
        </p:txBody>
      </p:sp>
    </p:spTree>
    <p:extLst>
      <p:ext uri="{BB962C8B-B14F-4D97-AF65-F5344CB8AC3E}">
        <p14:creationId xmlns:p14="http://schemas.microsoft.com/office/powerpoint/2010/main" val="3859821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17341" y="79356"/>
            <a:ext cx="3768859" cy="5000319"/>
          </a:xfrm>
          <a:prstGeom prst="rect">
            <a:avLst/>
          </a:prstGeom>
        </p:spPr>
      </p:pic>
      <p:pic>
        <p:nvPicPr>
          <p:cNvPr id="3" name="Picture 3"/>
          <p:cNvPicPr>
            <a:picLocks noChangeAspect="1"/>
          </p:cNvPicPr>
          <p:nvPr/>
        </p:nvPicPr>
        <p:blipFill>
          <a:blip r:embed="rId4"/>
          <a:srcRect/>
          <a:stretch>
            <a:fillRect/>
          </a:stretch>
        </p:blipFill>
        <p:spPr>
          <a:xfrm>
            <a:off x="3886200" y="5371282"/>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733033" y="-92889"/>
            <a:ext cx="7091918" cy="5676802"/>
          </a:xfrm>
          <a:prstGeom prst="rect">
            <a:avLst/>
          </a:prstGeom>
        </p:spPr>
      </p:pic>
      <p:sp>
        <p:nvSpPr>
          <p:cNvPr id="5" name="AutoShape 5"/>
          <p:cNvSpPr/>
          <p:nvPr/>
        </p:nvSpPr>
        <p:spPr>
          <a:xfrm>
            <a:off x="1298239" y="2465061"/>
            <a:ext cx="6760628" cy="5439973"/>
          </a:xfrm>
          <a:prstGeom prst="rect">
            <a:avLst/>
          </a:prstGeom>
          <a:solidFill>
            <a:srgbClr val="EFE5CD"/>
          </a:solidFill>
        </p:spPr>
        <p:txBody>
          <a:bodyPr/>
          <a:lstStyle/>
          <a:p>
            <a:endParaRPr lang="en-GB"/>
          </a:p>
        </p:txBody>
      </p:sp>
      <p:sp>
        <p:nvSpPr>
          <p:cNvPr id="8" name="AutoShape 8"/>
          <p:cNvSpPr/>
          <p:nvPr/>
        </p:nvSpPr>
        <p:spPr>
          <a:xfrm>
            <a:off x="9601199" y="2428229"/>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9" name="TextBox 9"/>
          <p:cNvSpPr txBox="1"/>
          <p:nvPr/>
        </p:nvSpPr>
        <p:spPr>
          <a:xfrm>
            <a:off x="9601200" y="1525799"/>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chemeClr val="bg2">
                    <a:lumMod val="25000"/>
                  </a:schemeClr>
                </a:solidFill>
                <a:latin typeface="Times New Roman" panose="02020603050405020304" pitchFamily="18" charset="0"/>
                <a:cs typeface="Times New Roman" panose="02020603050405020304" pitchFamily="18" charset="0"/>
              </a:rPr>
              <a:t>Nhân</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vật</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Trần</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Quốc</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Toản</a:t>
            </a:r>
            <a:endParaRPr lang="en-US" sz="4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601200" y="2795110"/>
            <a:ext cx="7570143" cy="507383"/>
          </a:xfrm>
          <a:prstGeom prst="rect">
            <a:avLst/>
          </a:prstGeom>
        </p:spPr>
        <p:txBody>
          <a:bodyPr lIns="0" tIns="0" rIns="0" bIns="0" rtlCol="0" anchor="t">
            <a:spAutoFit/>
          </a:bodyPr>
          <a:lstStyle/>
          <a:p>
            <a:pPr>
              <a:lnSpc>
                <a:spcPts val="3920"/>
              </a:lnSpc>
              <a:spcBef>
                <a:spcPct val="0"/>
              </a:spcBef>
            </a:pPr>
            <a:r>
              <a:rPr lang="en-US" sz="4400" b="1" dirty="0" err="1">
                <a:solidFill>
                  <a:schemeClr val="bg2">
                    <a:lumMod val="25000"/>
                  </a:schemeClr>
                </a:solidFill>
                <a:latin typeface="Times New Roman" panose="02020603050405020304" pitchFamily="18" charset="0"/>
                <a:cs typeface="Times New Roman" panose="02020603050405020304" pitchFamily="18" charset="0"/>
              </a:rPr>
              <a:t>Nhân</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vật</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vua</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Thiệu</a:t>
            </a:r>
            <a:r>
              <a:rPr lang="en-US" sz="4400" b="1" dirty="0">
                <a:solidFill>
                  <a:schemeClr val="bg2">
                    <a:lumMod val="25000"/>
                  </a:schemeClr>
                </a:solidFill>
                <a:latin typeface="Times New Roman" panose="02020603050405020304" pitchFamily="18" charset="0"/>
                <a:cs typeface="Times New Roman" panose="02020603050405020304" pitchFamily="18" charset="0"/>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rPr>
              <a:t>Bảo</a:t>
            </a:r>
            <a:endParaRPr lang="en-US" sz="4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601199" y="364801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8" name="Picture 17"/>
          <p:cNvPicPr>
            <a:picLocks noChangeAspect="1"/>
          </p:cNvPicPr>
          <p:nvPr/>
        </p:nvPicPr>
        <p:blipFill rotWithShape="1">
          <a:blip r:embed="rId6"/>
          <a:srcRect l="6521" t="13550" r="3202" b="7078"/>
          <a:stretch/>
        </p:blipFill>
        <p:spPr>
          <a:xfrm>
            <a:off x="1604434" y="2883907"/>
            <a:ext cx="6074925" cy="4778942"/>
          </a:xfrm>
          <a:prstGeom prst="rect">
            <a:avLst/>
          </a:prstGeom>
        </p:spPr>
      </p:pic>
      <p:pic>
        <p:nvPicPr>
          <p:cNvPr id="6" name="Picture 6"/>
          <p:cNvPicPr>
            <a:picLocks noChangeAspect="1"/>
          </p:cNvPicPr>
          <p:nvPr/>
        </p:nvPicPr>
        <p:blipFill>
          <a:blip r:embed="rId7"/>
          <a:srcRect/>
          <a:stretch>
            <a:fillRect/>
          </a:stretch>
        </p:blipFill>
        <p:spPr>
          <a:xfrm>
            <a:off x="3613834" y="2188271"/>
            <a:ext cx="2123466" cy="926048"/>
          </a:xfrm>
          <a:prstGeom prst="rect">
            <a:avLst/>
          </a:prstGeom>
        </p:spPr>
      </p:pic>
      <p:pic>
        <p:nvPicPr>
          <p:cNvPr id="19" name="Picture 5"/>
          <p:cNvPicPr>
            <a:picLocks noChangeAspect="1"/>
          </p:cNvPicPr>
          <p:nvPr/>
        </p:nvPicPr>
        <p:blipFill>
          <a:blip r:embed="rId8"/>
          <a:srcRect/>
          <a:stretch>
            <a:fillRect/>
          </a:stretch>
        </p:blipFill>
        <p:spPr>
          <a:xfrm rot="-286929">
            <a:off x="8492918" y="8937517"/>
            <a:ext cx="10975547" cy="2116713"/>
          </a:xfrm>
          <a:prstGeom prst="rect">
            <a:avLst/>
          </a:prstGeom>
        </p:spPr>
      </p:pic>
      <p:pic>
        <p:nvPicPr>
          <p:cNvPr id="14"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763928" y="-3070594"/>
            <a:ext cx="4707997" cy="4114800"/>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041003" y="7090111"/>
            <a:ext cx="1382786" cy="1393589"/>
          </a:xfrm>
          <a:prstGeom prst="rect">
            <a:avLst/>
          </a:prstGeom>
        </p:spPr>
      </p:pic>
      <p:grpSp>
        <p:nvGrpSpPr>
          <p:cNvPr id="13" name="Nhóm 12">
            <a:extLst>
              <a:ext uri="{FF2B5EF4-FFF2-40B4-BE49-F238E27FC236}">
                <a16:creationId xmlns:a16="http://schemas.microsoft.com/office/drawing/2014/main" xmlns="" id="{281F6B82-3921-DCB9-8431-22C08CD00154}"/>
              </a:ext>
            </a:extLst>
          </p:cNvPr>
          <p:cNvGrpSpPr/>
          <p:nvPr/>
        </p:nvGrpSpPr>
        <p:grpSpPr>
          <a:xfrm>
            <a:off x="9601199" y="4522273"/>
            <a:ext cx="7311134" cy="3443843"/>
            <a:chOff x="9906000" y="4250960"/>
            <a:chExt cx="7311134" cy="3443843"/>
          </a:xfrm>
        </p:grpSpPr>
        <p:sp>
          <p:nvSpPr>
            <p:cNvPr id="2" name="Hộp Văn bản 1">
              <a:extLst>
                <a:ext uri="{FF2B5EF4-FFF2-40B4-BE49-F238E27FC236}">
                  <a16:creationId xmlns:a16="http://schemas.microsoft.com/office/drawing/2014/main" xmlns="" id="{B8106111-D690-02A0-308D-5B16E0A2C3E5}"/>
                </a:ext>
              </a:extLst>
            </p:cNvPr>
            <p:cNvSpPr txBox="1"/>
            <p:nvPr/>
          </p:nvSpPr>
          <p:spPr>
            <a:xfrm>
              <a:off x="10204149" y="4250960"/>
              <a:ext cx="6760628" cy="861774"/>
            </a:xfrm>
            <a:prstGeom prst="rect">
              <a:avLst/>
            </a:prstGeom>
            <a:noFill/>
          </p:spPr>
          <p:txBody>
            <a:bodyPr wrap="square" rtlCol="0">
              <a:spAutoFit/>
            </a:bodyPr>
            <a:lstStyle/>
            <a:p>
              <a:r>
                <a:rPr lang="en-US" sz="5000" b="1" dirty="0">
                  <a:solidFill>
                    <a:schemeClr val="accent1">
                      <a:lumMod val="75000"/>
                    </a:schemeClr>
                  </a:solidFill>
                  <a:latin typeface="Times New Roman" panose="02020603050405020304" pitchFamily="18" charset="0"/>
                  <a:cs typeface="Times New Roman" panose="02020603050405020304" pitchFamily="18" charset="0"/>
                </a:rPr>
                <a:t>HOẠT ĐỘNG NHÓM</a:t>
              </a:r>
              <a:endParaRPr lang="en-GB" sz="5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xmlns="" id="{3647C9BA-4E41-9842-7499-45C7B47994AF}"/>
                </a:ext>
              </a:extLst>
            </p:cNvPr>
            <p:cNvSpPr/>
            <p:nvPr/>
          </p:nvSpPr>
          <p:spPr>
            <a:xfrm>
              <a:off x="9906000" y="5583913"/>
              <a:ext cx="7265343" cy="86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000" b="1" dirty="0" err="1">
                  <a:latin typeface="Times New Roman" panose="02020603050405020304" pitchFamily="18" charset="0"/>
                  <a:cs typeface="Times New Roman" panose="02020603050405020304" pitchFamily="18" charset="0"/>
                </a:rPr>
                <a:t>Hình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Nhóm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lớn</a:t>
              </a:r>
              <a:endParaRPr lang="en-GB" sz="4000" dirty="0">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xmlns="" id="{5730DCCB-949D-B57E-7AD8-2D7FE4EEED5D}"/>
                </a:ext>
              </a:extLst>
            </p:cNvPr>
            <p:cNvSpPr/>
            <p:nvPr/>
          </p:nvSpPr>
          <p:spPr>
            <a:xfrm>
              <a:off x="9951791" y="6833032"/>
              <a:ext cx="7265343" cy="86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000" b="1" dirty="0" err="1">
                  <a:latin typeface="Times New Roman" panose="02020603050405020304" pitchFamily="18" charset="0"/>
                  <a:cs typeface="Times New Roman" panose="02020603050405020304" pitchFamily="18" charset="0"/>
                </a:rPr>
                <a:t>Thời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phút</a:t>
              </a:r>
              <a:endParaRPr lang="en-GB" sz="4000" dirty="0">
                <a:latin typeface="Times New Roman" panose="02020603050405020304" pitchFamily="18" charset="0"/>
                <a:cs typeface="Times New Roman" panose="020206030504050203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230866" y="4342110"/>
            <a:ext cx="5685068" cy="6204712"/>
          </a:xfrm>
          <a:prstGeom prst="rect">
            <a:avLst/>
          </a:prstGeom>
        </p:spPr>
      </p:pic>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9"/>
          <p:cNvSpPr txBox="1"/>
          <p:nvPr/>
        </p:nvSpPr>
        <p:spPr>
          <a:xfrm>
            <a:off x="1226857" y="2578227"/>
            <a:ext cx="9635199" cy="2031325"/>
          </a:xfrm>
          <a:prstGeom prst="rect">
            <a:avLst/>
          </a:prstGeom>
        </p:spPr>
        <p:txBody>
          <a:bodyPr wrap="square" lIns="0" tIns="0" rIns="0" bIns="0" rtlCol="0" anchor="t">
            <a:spAutoFit/>
          </a:bodyPr>
          <a:lstStyle/>
          <a:p>
            <a:pPr algn="just">
              <a:spcBef>
                <a:spcPct val="0"/>
              </a:spcBef>
            </a:pPr>
            <a:r>
              <a:rPr lang="en-US" sz="4400" dirty="0">
                <a:solidFill>
                  <a:srgbClr val="002060"/>
                </a:solidFill>
                <a:latin typeface="Times New Roman" panose="02020603050405020304" pitchFamily="18" charset="0"/>
                <a:cs typeface="Times New Roman" panose="02020603050405020304" pitchFamily="18" charset="0"/>
              </a:rPr>
              <a:t>C</a:t>
            </a:r>
            <a:r>
              <a:rPr lang="vi-VN" sz="4400" dirty="0">
                <a:solidFill>
                  <a:srgbClr val="00206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xmlns="" id="{3BE7123D-B4A8-A828-8150-28BBD768DEF8}"/>
              </a:ext>
            </a:extLst>
          </p:cNvPr>
          <p:cNvSpPr/>
          <p:nvPr/>
        </p:nvSpPr>
        <p:spPr>
          <a:xfrm>
            <a:off x="1226857" y="706065"/>
            <a:ext cx="11658600" cy="9905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Toản</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solidFill>
                <a:schemeClr val="bg1"/>
              </a:solidFill>
              <a:latin typeface=".VnTime"/>
              <a:ea typeface="Times New Roman" panose="02020603050405020304" pitchFamily="18" charset="0"/>
              <a:cs typeface="Times New Roman" panose="02020603050405020304" pitchFamily="18" charset="0"/>
            </a:endParaRPr>
          </a:p>
          <a:p>
            <a:pPr algn="ctr"/>
            <a:endParaRPr lang="en-GB" dirty="0"/>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6"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640065" y="3945570"/>
            <a:ext cx="9265935" cy="3385542"/>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848678" y="2565898"/>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420294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47723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599" y="2305694"/>
            <a:ext cx="9829799" cy="19946"/>
          </a:xfrm>
          <a:prstGeom prst="line">
            <a:avLst/>
          </a:prstGeom>
          <a:ln w="12700" cap="rnd">
            <a:solidFill>
              <a:srgbClr val="000000"/>
            </a:solidFill>
            <a:prstDash val="solid"/>
            <a:headEnd type="none" w="sm" len="sm"/>
            <a:tailEnd type="none" w="sm" len="sm"/>
          </a:ln>
        </p:spPr>
        <p:txBody>
          <a:bodyPr/>
          <a:lstStyle/>
          <a:p>
            <a:endParaRPr lang="en-GB"/>
          </a:p>
        </p:txBody>
      </p:sp>
      <p:sp>
        <p:nvSpPr>
          <p:cNvPr id="19" name="AutoShape 12"/>
          <p:cNvSpPr/>
          <p:nvPr/>
        </p:nvSpPr>
        <p:spPr>
          <a:xfrm>
            <a:off x="961090" y="3220093"/>
            <a:ext cx="9859309" cy="18407"/>
          </a:xfrm>
          <a:prstGeom prst="line">
            <a:avLst/>
          </a:prstGeom>
          <a:ln w="12700" cap="rnd">
            <a:solidFill>
              <a:srgbClr val="000000"/>
            </a:solidFill>
            <a:prstDash val="solid"/>
            <a:headEnd type="none" w="sm" len="sm"/>
            <a:tailEnd type="none" w="sm" len="sm"/>
          </a:ln>
        </p:spPr>
        <p:txBody>
          <a:bodyPr/>
          <a:lstStyle/>
          <a:p>
            <a:endParaRPr lang="en-GB"/>
          </a:p>
        </p:txBody>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595788" y="0"/>
            <a:ext cx="1692212" cy="4114800"/>
          </a:xfrm>
          <a:prstGeom prst="rect">
            <a:avLst/>
          </a:prstGeom>
        </p:spPr>
      </p:pic>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10585595" cy="2031325"/>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543800" y="2971800"/>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4"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a:solidFill>
                  <a:srgbClr val="000000"/>
                </a:solidFill>
                <a:latin typeface="Times New Roman" panose="02020603050405020304" pitchFamily="18" charset="0"/>
                <a:cs typeface="Times New Roman" panose="02020603050405020304" pitchFamily="18" charset="0"/>
              </a:rPr>
              <a:t>+ </a:t>
            </a:r>
            <a:r>
              <a:rPr lang="en-US" sz="4400" smtClean="0">
                <a:solidFill>
                  <a:srgbClr val="000000"/>
                </a:solidFill>
                <a:latin typeface="Times New Roman" panose="02020603050405020304" pitchFamily="18" charset="0"/>
                <a:cs typeface="Times New Roman" panose="02020603050405020304" pitchFamily="18" charset="0"/>
              </a:rPr>
              <a:t>Tính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a:solidFill>
                  <a:srgbClr val="000000"/>
                </a:solidFill>
                <a:latin typeface="Times New Roman" panose="02020603050405020304" pitchFamily="18" charset="0"/>
                <a:cs typeface="Times New Roman" panose="02020603050405020304" pitchFamily="18" charset="0"/>
              </a:rPr>
              <a:t>+ </a:t>
            </a:r>
            <a:r>
              <a:rPr lang="en-US" sz="4400" smtClean="0">
                <a:solidFill>
                  <a:srgbClr val="000000"/>
                </a:solidFill>
                <a:latin typeface="Times New Roman" panose="02020603050405020304" pitchFamily="18" charset="0"/>
                <a:cs typeface="Times New Roman" panose="02020603050405020304" pitchFamily="18" charset="0"/>
              </a:rPr>
              <a:t>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380420" y="3238500"/>
            <a:ext cx="11049000" cy="3385542"/>
          </a:xfrm>
          <a:prstGeom prst="rect">
            <a:avLst/>
          </a:prstGeom>
        </p:spPr>
        <p:txBody>
          <a:bodyPr wrap="square" lIns="0" tIns="0" rIns="0" bIns="0" rtlCol="0" anchor="t">
            <a:spAutoFit/>
          </a:bodyPr>
          <a:lstStyle/>
          <a:p>
            <a:pPr algn="just">
              <a:spcBef>
                <a:spcPct val="0"/>
              </a:spcBef>
            </a:pPr>
            <a:r>
              <a:rPr lang="vi-VN" sz="4400" i="1" dirty="0">
                <a:solidFill>
                  <a:srgbClr val="000000"/>
                </a:solidFill>
                <a:latin typeface="Times New Roman" panose="02020603050405020304" pitchFamily="18" charset="0"/>
                <a:cs typeface="Times New Roman" panose="02020603050405020304" pitchFamily="18" charset="0"/>
              </a:rPr>
              <a:t>Tác giả sử dụng </a:t>
            </a:r>
            <a:r>
              <a:rPr lang="vi-VN" sz="4400" b="1" i="1" dirty="0">
                <a:solidFill>
                  <a:srgbClr val="FF0000"/>
                </a:solidFill>
                <a:latin typeface="Times New Roman" panose="02020603050405020304" pitchFamily="18" charset="0"/>
                <a:cs typeface="Times New Roman" panose="02020603050405020304" pitchFamily="18" charset="0"/>
              </a:rPr>
              <a:t>nghệ thuật độc thoại, đối thoại,</a:t>
            </a:r>
            <a:r>
              <a:rPr lang="vi-VN" sz="4400" i="1" dirty="0">
                <a:solidFill>
                  <a:srgbClr val="FF0000"/>
                </a:solidFill>
                <a:latin typeface="Times New Roman" panose="02020603050405020304" pitchFamily="18" charset="0"/>
                <a:cs typeface="Times New Roman" panose="02020603050405020304" pitchFamily="18" charset="0"/>
              </a:rPr>
              <a:t> </a:t>
            </a:r>
            <a:r>
              <a:rPr lang="vi-VN" sz="4400" b="1" i="1" dirty="0">
                <a:solidFill>
                  <a:srgbClr val="FF0000"/>
                </a:solidFill>
                <a:latin typeface="Times New Roman" panose="02020603050405020304" pitchFamily="18" charset="0"/>
                <a:cs typeface="Times New Roman" panose="02020603050405020304" pitchFamily="18" charset="0"/>
              </a:rPr>
              <a:t>ngôn ngữ mang đậm chất lịch sử</a:t>
            </a:r>
            <a:r>
              <a:rPr lang="vi-VN" sz="4400" i="1" dirty="0">
                <a:solidFill>
                  <a:srgbClr val="000000"/>
                </a:solidFill>
                <a:latin typeface="Times New Roman" panose="02020603050405020304" pitchFamily="18" charset="0"/>
                <a:cs typeface="Times New Roman" panose="02020603050405020304" pitchFamily="18" charset="0"/>
              </a:rPr>
              <a:t>, làm nổi bật tính cách, hình tượng nhân vật Trần Quốc Toản với </a:t>
            </a:r>
            <a:r>
              <a:rPr lang="vi-VN" sz="4400" b="1" i="1" dirty="0">
                <a:solidFill>
                  <a:srgbClr val="FF0000"/>
                </a:solidFill>
                <a:latin typeface="Times New Roman" panose="02020603050405020304" pitchFamily="18" charset="0"/>
                <a:cs typeface="Times New Roman" panose="02020603050405020304" pitchFamily="18" charset="0"/>
              </a:rPr>
              <a:t>khát khao cống hiến, đánh giặc, một lòng yêu nước nồng nàn cháy bỏng. </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grpSp>
        <p:nvGrpSpPr>
          <p:cNvPr id="3" name="Nhóm 2">
            <a:extLst>
              <a:ext uri="{FF2B5EF4-FFF2-40B4-BE49-F238E27FC236}">
                <a16:creationId xmlns:a16="http://schemas.microsoft.com/office/drawing/2014/main" xmlns="" id="{0A822B22-0C91-AA61-2A87-38370C958191}"/>
              </a:ext>
            </a:extLst>
          </p:cNvPr>
          <p:cNvGrpSpPr/>
          <p:nvPr/>
        </p:nvGrpSpPr>
        <p:grpSpPr>
          <a:xfrm>
            <a:off x="1509885" y="1787007"/>
            <a:ext cx="9587700" cy="5195072"/>
            <a:chOff x="1218310" y="2006324"/>
            <a:chExt cx="9587700" cy="5195072"/>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err="1">
                  <a:solidFill>
                    <a:srgbClr val="000000"/>
                  </a:solidFill>
                  <a:latin typeface="Times New Roman" panose="02020603050405020304" pitchFamily="18" charset="0"/>
                  <a:cs typeface="Times New Roman" panose="02020603050405020304" pitchFamily="18" charset="0"/>
                </a:rPr>
                <a:t>Phân</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vai</a:t>
              </a:r>
              <a:endParaRPr lang="en-US" sz="5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690709" y="3138745"/>
              <a:ext cx="8115301" cy="4062651"/>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p:txBody>
        </p:sp>
      </p:grpSp>
      <p:pic>
        <p:nvPicPr>
          <p:cNvPr id="17"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35321" y="-1562656"/>
            <a:ext cx="4242062" cy="4114800"/>
          </a:xfrm>
          <a:prstGeom prst="rect">
            <a:avLst/>
          </a:prstGeom>
        </p:spPr>
      </p:pic>
      <p:grpSp>
        <p:nvGrpSpPr>
          <p:cNvPr id="21" name="Nhóm 20">
            <a:extLst>
              <a:ext uri="{FF2B5EF4-FFF2-40B4-BE49-F238E27FC236}">
                <a16:creationId xmlns:a16="http://schemas.microsoft.com/office/drawing/2014/main" xmlns="" id="{931DC35D-7CAD-1972-6466-904B5F0AAEE6}"/>
              </a:ext>
            </a:extLst>
          </p:cNvPr>
          <p:cNvGrpSpPr/>
          <p:nvPr/>
        </p:nvGrpSpPr>
        <p:grpSpPr>
          <a:xfrm>
            <a:off x="914400" y="7118557"/>
            <a:ext cx="15635115" cy="2029347"/>
            <a:chOff x="914400" y="7118557"/>
            <a:chExt cx="15635115" cy="2029347"/>
          </a:xfrm>
        </p:grpSpPr>
        <p:sp>
          <p:nvSpPr>
            <p:cNvPr id="18" name="TextBox 4">
              <a:extLst>
                <a:ext uri="{FF2B5EF4-FFF2-40B4-BE49-F238E27FC236}">
                  <a16:creationId xmlns:a16="http://schemas.microsoft.com/office/drawing/2014/main" xmlns="" id="{DA165E21-1BE5-F818-65CF-50CEB15CAECD}"/>
                </a:ext>
              </a:extLst>
            </p:cNvPr>
            <p:cNvSpPr txBox="1"/>
            <p:nvPr/>
          </p:nvSpPr>
          <p:spPr>
            <a:xfrm>
              <a:off x="1509885" y="7118557"/>
              <a:ext cx="8115300" cy="920958"/>
            </a:xfrm>
            <a:prstGeom prst="rect">
              <a:avLst/>
            </a:prstGeom>
          </p:spPr>
          <p:txBody>
            <a:bodyPr lIns="0" tIns="0" rIns="0" bIns="0" rtlCol="0" anchor="t">
              <a:spAutoFit/>
            </a:bodyPr>
            <a:lstStyle/>
            <a:p>
              <a:pPr>
                <a:lnSpc>
                  <a:spcPts val="7746"/>
                </a:lnSpc>
              </a:pPr>
              <a:r>
                <a:rPr lang="en-US" sz="5400" b="1" dirty="0">
                  <a:solidFill>
                    <a:srgbClr val="C00000"/>
                  </a:solidFill>
                  <a:latin typeface="Times New Roman" panose="02020603050405020304" pitchFamily="18" charset="0"/>
                  <a:cs typeface="Times New Roman" panose="02020603050405020304" pitchFamily="18" charset="0"/>
                </a:rPr>
                <a:t>Chú ý</a:t>
              </a:r>
            </a:p>
          </p:txBody>
        </p:sp>
        <p:sp>
          <p:nvSpPr>
            <p:cNvPr id="20" name="Hộp Văn bản 19">
              <a:extLst>
                <a:ext uri="{FF2B5EF4-FFF2-40B4-BE49-F238E27FC236}">
                  <a16:creationId xmlns:a16="http://schemas.microsoft.com/office/drawing/2014/main" xmlns="" id="{731E5D5F-C073-6427-4924-2D753748564D}"/>
                </a:ext>
              </a:extLst>
            </p:cNvPr>
            <p:cNvSpPr txBox="1"/>
            <p:nvPr/>
          </p:nvSpPr>
          <p:spPr>
            <a:xfrm>
              <a:off x="914400" y="8378463"/>
              <a:ext cx="15635115" cy="769441"/>
            </a:xfrm>
            <a:prstGeom prst="rect">
              <a:avLst/>
            </a:prstGeom>
            <a:noFill/>
          </p:spPr>
          <p:txBody>
            <a:bodyPr wrap="square">
              <a:spAutoFit/>
            </a:bodyPr>
            <a:lstStyle/>
            <a:p>
              <a:pPr algn="just"/>
              <a:r>
                <a:rPr lang="en-US" sz="4400" dirty="0" err="1">
                  <a:solidFill>
                    <a:srgbClr val="C00000"/>
                  </a:solidFill>
                  <a:latin typeface="Times New Roman" panose="02020603050405020304" pitchFamily="18" charset="0"/>
                  <a:cs typeface="Times New Roman" panose="02020603050405020304" pitchFamily="18" charset="0"/>
                </a:rPr>
                <a:t>Đọc</a:t>
              </a:r>
              <a:r>
                <a:rPr lang="en-US" sz="4400" dirty="0">
                  <a:solidFill>
                    <a:srgbClr val="C00000"/>
                  </a:solidFill>
                  <a:latin typeface="Times New Roman" panose="02020603050405020304" pitchFamily="18" charset="0"/>
                  <a:cs typeface="Times New Roman" panose="02020603050405020304" pitchFamily="18" charset="0"/>
                </a:rPr>
                <a:t> to, </a:t>
              </a:r>
              <a:r>
                <a:rPr lang="en-US" sz="4400" dirty="0" err="1">
                  <a:solidFill>
                    <a:srgbClr val="C00000"/>
                  </a:solidFill>
                  <a:latin typeface="Times New Roman" panose="02020603050405020304" pitchFamily="18" charset="0"/>
                  <a:cs typeface="Times New Roman" panose="02020603050405020304" pitchFamily="18" charset="0"/>
                </a:rPr>
                <a:t>rõ</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ràng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thể</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hiện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được</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thái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độ</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tình</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cảm</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của</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từng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nhân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vật</a:t>
              </a:r>
              <a:r>
                <a:rPr lang="en-US" sz="4400" dirty="0">
                  <a:solidFill>
                    <a:srgbClr val="C00000"/>
                  </a:solidFill>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huống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giữa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lý</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lý</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1219200" y="876300"/>
            <a:ext cx="11982160"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Thái</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độ</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cách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xử</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của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nhà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1909270"/>
            <a:ext cx="14097000" cy="4062651"/>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H</a:t>
            </a:r>
            <a:r>
              <a:rPr lang="en-US" sz="4400" dirty="0">
                <a:solidFill>
                  <a:srgbClr val="000000"/>
                </a:solidFill>
                <a:latin typeface="Times New Roman" panose="02020603050405020304" pitchFamily="18" charset="0"/>
                <a:cs typeface="Times New Roman" panose="02020603050405020304" pitchFamily="18" charset="0"/>
              </a:rPr>
              <a:t>ầ</a:t>
            </a:r>
            <a:r>
              <a:rPr lang="vi-VN" sz="4400" dirty="0">
                <a:solidFill>
                  <a:srgbClr val="000000"/>
                </a:solidFill>
                <a:latin typeface="Times New Roman" panose="02020603050405020304" pitchFamily="18" charset="0"/>
                <a:cs typeface="Times New Roman" panose="02020603050405020304" pitchFamily="18" charset="0"/>
              </a:rPr>
              <a:t>u, nhưng tha thứ cho hành động nóng nảy. </a:t>
            </a:r>
            <a:endParaRPr lang="en-US" sz="4400" dirty="0">
              <a:solidFill>
                <a:srgbClr val="000000"/>
              </a:solidFill>
              <a:latin typeface="Times New Roman" panose="02020603050405020304" pitchFamily="18" charset="0"/>
              <a:cs typeface="Times New Roman" panose="02020603050405020304" pitchFamily="18" charset="0"/>
            </a:endParaRP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a:solidFill>
                  <a:srgbClr val="000000"/>
                </a:solidFill>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049000" y="5073823"/>
            <a:ext cx="9272396" cy="5213177"/>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163800" y="-750790"/>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611600" y="266700"/>
            <a:ext cx="1288173" cy="1298237"/>
          </a:xfrm>
          <a:prstGeom prst="rect">
            <a:avLst/>
          </a:prstGeom>
        </p:spPr>
      </p:pic>
      <p:sp>
        <p:nvSpPr>
          <p:cNvPr id="4" name="Hộp Văn bản 3">
            <a:extLst>
              <a:ext uri="{FF2B5EF4-FFF2-40B4-BE49-F238E27FC236}">
                <a16:creationId xmlns:a16="http://schemas.microsoft.com/office/drawing/2014/main" xmlns="" id="{EE4F7DC7-1C58-0496-870E-5AC8FBCD6E2A}"/>
              </a:ext>
            </a:extLst>
          </p:cNvPr>
          <p:cNvSpPr txBox="1"/>
          <p:nvPr/>
        </p:nvSpPr>
        <p:spPr>
          <a:xfrm>
            <a:off x="4534954" y="5476293"/>
            <a:ext cx="13755414" cy="923330"/>
          </a:xfrm>
          <a:prstGeom prst="rect">
            <a:avLst/>
          </a:prstGeom>
          <a:noFill/>
        </p:spPr>
        <p:txBody>
          <a:bodyPr wrap="square">
            <a:spAutoFit/>
          </a:bodyPr>
          <a:lstStyle/>
          <a:p>
            <a:pPr algn="just"/>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Trong lời người kể chuyện đôi chỗ xen vào những ý nghĩ thầm kín của nhân vật Trần Quốc Toản. Hãy nêu một vài trường hợp và phân tích tác dụng của sự đan xen đó.</a:t>
            </a:r>
            <a:endParaRPr lang="en-GB" sz="1600" dirty="0">
              <a:effectLst/>
              <a:latin typeface=".VnTime"/>
              <a:ea typeface="Times New Roman" panose="02020603050405020304" pitchFamily="18" charset="0"/>
              <a:cs typeface="Times New Roman" panose="02020603050405020304" pitchFamily="18" charset="0"/>
            </a:endParaRPr>
          </a:p>
          <a:p>
            <a:pPr algn="just"/>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Trong truyện này, ngôn ngữ người kể chuyện và ngôn ngữ nhân vật đều mang đậm màu sắc lịch sử. Hãy nêu một số ví dụ và cho biết tác dụng.</a:t>
            </a:r>
            <a:endParaRPr lang="en-GB" sz="1600" dirty="0">
              <a:effectLst/>
              <a:latin typeface=".VnTime"/>
              <a:ea typeface="Times New Roman" panose="02020603050405020304" pitchFamily="18" charset="0"/>
              <a:cs typeface="Times New Roman" panose="02020603050405020304" pitchFamily="18" charset="0"/>
            </a:endParaRPr>
          </a:p>
        </p:txBody>
      </p:sp>
      <p:pic>
        <p:nvPicPr>
          <p:cNvPr id="30" name="Picture 2">
            <a:extLst>
              <a:ext uri="{FF2B5EF4-FFF2-40B4-BE49-F238E27FC236}">
                <a16:creationId xmlns:a16="http://schemas.microsoft.com/office/drawing/2014/main" xmlns="" id="{5AB5D3EB-1B1B-150F-7E0B-CA0F178B518D}"/>
              </a:ext>
            </a:extLst>
          </p:cNvPr>
          <p:cNvPicPr>
            <a:picLocks noChangeAspect="1"/>
          </p:cNvPicPr>
          <p:nvPr/>
        </p:nvPicPr>
        <p:blipFill>
          <a:blip r:embed="rId5"/>
          <a:srcRect t="21875" b="21875"/>
          <a:stretch>
            <a:fillRect/>
          </a:stretch>
        </p:blipFill>
        <p:spPr>
          <a:xfrm>
            <a:off x="0" y="0"/>
            <a:ext cx="18288000" cy="10287000"/>
          </a:xfrm>
          <a:prstGeom prst="rect">
            <a:avLst/>
          </a:prstGeom>
        </p:spPr>
      </p:pic>
      <p:grpSp>
        <p:nvGrpSpPr>
          <p:cNvPr id="31" name="Group 3">
            <a:extLst>
              <a:ext uri="{FF2B5EF4-FFF2-40B4-BE49-F238E27FC236}">
                <a16:creationId xmlns:a16="http://schemas.microsoft.com/office/drawing/2014/main" xmlns="" id="{B35D4C0B-9941-E772-CA96-88EA3A77C4CF}"/>
              </a:ext>
            </a:extLst>
          </p:cNvPr>
          <p:cNvGrpSpPr>
            <a:grpSpLocks noChangeAspect="1"/>
          </p:cNvGrpSpPr>
          <p:nvPr/>
        </p:nvGrpSpPr>
        <p:grpSpPr>
          <a:xfrm rot="9691701">
            <a:off x="-1983934" y="2886816"/>
            <a:ext cx="12070546" cy="8359971"/>
            <a:chOff x="0" y="0"/>
            <a:chExt cx="3429000" cy="2374900"/>
          </a:xfrm>
        </p:grpSpPr>
        <p:sp>
          <p:nvSpPr>
            <p:cNvPr id="32" name="Freeform 4">
              <a:extLst>
                <a:ext uri="{FF2B5EF4-FFF2-40B4-BE49-F238E27FC236}">
                  <a16:creationId xmlns:a16="http://schemas.microsoft.com/office/drawing/2014/main" xmlns="" id="{4B808204-5132-2736-06AC-5FC43DA0D249}"/>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GB"/>
            </a:p>
          </p:txBody>
        </p:sp>
        <p:sp>
          <p:nvSpPr>
            <p:cNvPr id="33" name="Freeform 5">
              <a:extLst>
                <a:ext uri="{FF2B5EF4-FFF2-40B4-BE49-F238E27FC236}">
                  <a16:creationId xmlns:a16="http://schemas.microsoft.com/office/drawing/2014/main" xmlns="" id="{CF3B316F-BFD6-566F-B51A-0D1E3F71BE7A}"/>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GB"/>
            </a:p>
          </p:txBody>
        </p:sp>
      </p:grpSp>
      <p:grpSp>
        <p:nvGrpSpPr>
          <p:cNvPr id="34" name="Group 6">
            <a:extLst>
              <a:ext uri="{FF2B5EF4-FFF2-40B4-BE49-F238E27FC236}">
                <a16:creationId xmlns:a16="http://schemas.microsoft.com/office/drawing/2014/main" xmlns="" id="{D00F8CF5-1A32-0612-C6D8-1D5245CF38B1}"/>
              </a:ext>
            </a:extLst>
          </p:cNvPr>
          <p:cNvGrpSpPr>
            <a:grpSpLocks noChangeAspect="1"/>
          </p:cNvGrpSpPr>
          <p:nvPr/>
        </p:nvGrpSpPr>
        <p:grpSpPr>
          <a:xfrm rot="9691701">
            <a:off x="8384373" y="-1327586"/>
            <a:ext cx="12070546" cy="8359971"/>
            <a:chOff x="0" y="0"/>
            <a:chExt cx="3429000" cy="2374900"/>
          </a:xfrm>
        </p:grpSpPr>
        <p:sp>
          <p:nvSpPr>
            <p:cNvPr id="35" name="Freeform 7">
              <a:extLst>
                <a:ext uri="{FF2B5EF4-FFF2-40B4-BE49-F238E27FC236}">
                  <a16:creationId xmlns:a16="http://schemas.microsoft.com/office/drawing/2014/main" xmlns="" id="{8EBB4093-2E89-ED72-1248-2D83919E3C89}"/>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GB"/>
            </a:p>
          </p:txBody>
        </p:sp>
        <p:sp>
          <p:nvSpPr>
            <p:cNvPr id="36" name="Freeform 8">
              <a:extLst>
                <a:ext uri="{FF2B5EF4-FFF2-40B4-BE49-F238E27FC236}">
                  <a16:creationId xmlns:a16="http://schemas.microsoft.com/office/drawing/2014/main" xmlns="" id="{0AAE86C6-530D-714D-6D7E-200822FCA192}"/>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GB"/>
            </a:p>
          </p:txBody>
        </p:sp>
      </p:grpSp>
      <p:grpSp>
        <p:nvGrpSpPr>
          <p:cNvPr id="37" name="Group 9">
            <a:extLst>
              <a:ext uri="{FF2B5EF4-FFF2-40B4-BE49-F238E27FC236}">
                <a16:creationId xmlns:a16="http://schemas.microsoft.com/office/drawing/2014/main" xmlns="" id="{986A0EBF-F824-8A1B-4CA9-CD6565A79EF2}"/>
              </a:ext>
            </a:extLst>
          </p:cNvPr>
          <p:cNvGrpSpPr>
            <a:grpSpLocks noChangeAspect="1"/>
          </p:cNvGrpSpPr>
          <p:nvPr/>
        </p:nvGrpSpPr>
        <p:grpSpPr>
          <a:xfrm rot="-4741817">
            <a:off x="12972527" y="-2777875"/>
            <a:ext cx="4921956" cy="7315995"/>
            <a:chOff x="0" y="0"/>
            <a:chExt cx="3175000" cy="4719320"/>
          </a:xfrm>
        </p:grpSpPr>
        <p:sp>
          <p:nvSpPr>
            <p:cNvPr id="38" name="Freeform 10">
              <a:extLst>
                <a:ext uri="{FF2B5EF4-FFF2-40B4-BE49-F238E27FC236}">
                  <a16:creationId xmlns:a16="http://schemas.microsoft.com/office/drawing/2014/main" xmlns="" id="{668928CD-B11A-3CB9-90B5-60C95E3F41FC}"/>
                </a:ext>
              </a:extLst>
            </p:cNvPr>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txBody>
            <a:bodyPr/>
            <a:lstStyle/>
            <a:p>
              <a:endParaRPr lang="en-GB"/>
            </a:p>
          </p:txBody>
        </p:sp>
        <p:sp>
          <p:nvSpPr>
            <p:cNvPr id="39" name="Freeform 11">
              <a:extLst>
                <a:ext uri="{FF2B5EF4-FFF2-40B4-BE49-F238E27FC236}">
                  <a16:creationId xmlns:a16="http://schemas.microsoft.com/office/drawing/2014/main" xmlns="" id="{10FA592C-43F0-40D5-0FAE-C317978206BB}"/>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txBody>
            <a:bodyPr/>
            <a:lstStyle/>
            <a:p>
              <a:endParaRPr lang="en-GB"/>
            </a:p>
          </p:txBody>
        </p:sp>
      </p:grpSp>
      <p:pic>
        <p:nvPicPr>
          <p:cNvPr id="40" name="Picture 12">
            <a:extLst>
              <a:ext uri="{FF2B5EF4-FFF2-40B4-BE49-F238E27FC236}">
                <a16:creationId xmlns:a16="http://schemas.microsoft.com/office/drawing/2014/main" xmlns="" id="{A52B4B94-EAEA-85C3-2A03-D0DB614F0EAF}"/>
              </a:ext>
            </a:extLst>
          </p:cNvPr>
          <p:cNvPicPr>
            <a:picLocks noChangeAspect="1"/>
          </p:cNvPicPr>
          <p:nvPr/>
        </p:nvPicPr>
        <p:blipFill>
          <a:blip r:embed="rId10"/>
          <a:srcRect/>
          <a:stretch>
            <a:fillRect/>
          </a:stretch>
        </p:blipFill>
        <p:spPr>
          <a:xfrm>
            <a:off x="2095292" y="1161740"/>
            <a:ext cx="15964107" cy="8820062"/>
          </a:xfrm>
          <a:prstGeom prst="rect">
            <a:avLst/>
          </a:prstGeom>
        </p:spPr>
      </p:pic>
      <p:pic>
        <p:nvPicPr>
          <p:cNvPr id="41" name="Picture 17">
            <a:extLst>
              <a:ext uri="{FF2B5EF4-FFF2-40B4-BE49-F238E27FC236}">
                <a16:creationId xmlns:a16="http://schemas.microsoft.com/office/drawing/2014/main" xmlns="" id="{AA917F16-5C6F-5256-E568-AA69D23E0E69}"/>
              </a:ext>
            </a:extLst>
          </p:cNvPr>
          <p:cNvPicPr>
            <a:picLocks noChangeAspect="1"/>
          </p:cNvPicPr>
          <p:nvPr/>
        </p:nvPicPr>
        <p:blipFill>
          <a:blip r:embed="rId11"/>
          <a:srcRect/>
          <a:stretch>
            <a:fillRect/>
          </a:stretch>
        </p:blipFill>
        <p:spPr>
          <a:xfrm rot="-633198" flipH="1">
            <a:off x="15752509" y="7126918"/>
            <a:ext cx="3009155" cy="3761444"/>
          </a:xfrm>
          <a:prstGeom prst="rect">
            <a:avLst/>
          </a:prstGeom>
        </p:spPr>
      </p:pic>
      <p:pic>
        <p:nvPicPr>
          <p:cNvPr id="42" name="Picture 18">
            <a:extLst>
              <a:ext uri="{FF2B5EF4-FFF2-40B4-BE49-F238E27FC236}">
                <a16:creationId xmlns:a16="http://schemas.microsoft.com/office/drawing/2014/main" xmlns="" id="{CCD46C5B-E8F6-0A81-C247-23F35921A368}"/>
              </a:ext>
            </a:extLst>
          </p:cNvPr>
          <p:cNvPicPr>
            <a:picLocks noChangeAspect="1"/>
          </p:cNvPicPr>
          <p:nvPr/>
        </p:nvPicPr>
        <p:blipFill>
          <a:blip r:embed="rId12"/>
          <a:srcRect/>
          <a:stretch>
            <a:fillRect/>
          </a:stretch>
        </p:blipFill>
        <p:spPr>
          <a:xfrm rot="1021146">
            <a:off x="-1913061" y="269171"/>
            <a:ext cx="5482971" cy="8229600"/>
          </a:xfrm>
          <a:prstGeom prst="rect">
            <a:avLst/>
          </a:prstGeom>
        </p:spPr>
      </p:pic>
      <p:grpSp>
        <p:nvGrpSpPr>
          <p:cNvPr id="43" name="Group 20">
            <a:extLst>
              <a:ext uri="{FF2B5EF4-FFF2-40B4-BE49-F238E27FC236}">
                <a16:creationId xmlns:a16="http://schemas.microsoft.com/office/drawing/2014/main" xmlns="" id="{1A856692-1801-53A6-6FF8-6C6BC974998A}"/>
              </a:ext>
            </a:extLst>
          </p:cNvPr>
          <p:cNvGrpSpPr>
            <a:grpSpLocks noChangeAspect="1"/>
          </p:cNvGrpSpPr>
          <p:nvPr/>
        </p:nvGrpSpPr>
        <p:grpSpPr>
          <a:xfrm rot="6201465">
            <a:off x="-1432278" y="5600302"/>
            <a:ext cx="4921956" cy="7315995"/>
            <a:chOff x="0" y="0"/>
            <a:chExt cx="3175000" cy="4719320"/>
          </a:xfrm>
        </p:grpSpPr>
        <p:sp>
          <p:nvSpPr>
            <p:cNvPr id="44" name="Freeform 21">
              <a:extLst>
                <a:ext uri="{FF2B5EF4-FFF2-40B4-BE49-F238E27FC236}">
                  <a16:creationId xmlns:a16="http://schemas.microsoft.com/office/drawing/2014/main" xmlns="" id="{B76CF19F-573C-8FEA-C468-ED6999A49087}"/>
                </a:ext>
              </a:extLst>
            </p:cNvPr>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txBody>
            <a:bodyPr/>
            <a:lstStyle/>
            <a:p>
              <a:endParaRPr lang="en-GB"/>
            </a:p>
          </p:txBody>
        </p:sp>
        <p:sp>
          <p:nvSpPr>
            <p:cNvPr id="45" name="Freeform 22">
              <a:extLst>
                <a:ext uri="{FF2B5EF4-FFF2-40B4-BE49-F238E27FC236}">
                  <a16:creationId xmlns:a16="http://schemas.microsoft.com/office/drawing/2014/main" xmlns="" id="{F46F3570-9EC9-6665-07E2-8829DA2C3FB0}"/>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txBody>
            <a:bodyPr/>
            <a:lstStyle/>
            <a:p>
              <a:endParaRPr lang="en-GB"/>
            </a:p>
          </p:txBody>
        </p:sp>
      </p:grpSp>
      <p:sp>
        <p:nvSpPr>
          <p:cNvPr id="46" name="Hộp Văn bản 45">
            <a:extLst>
              <a:ext uri="{FF2B5EF4-FFF2-40B4-BE49-F238E27FC236}">
                <a16:creationId xmlns:a16="http://schemas.microsoft.com/office/drawing/2014/main" xmlns="" id="{A6092AF3-8CCD-1378-C406-67A35DEC0AC1}"/>
              </a:ext>
            </a:extLst>
          </p:cNvPr>
          <p:cNvSpPr txBox="1"/>
          <p:nvPr/>
        </p:nvSpPr>
        <p:spPr>
          <a:xfrm>
            <a:off x="3743525" y="1587477"/>
            <a:ext cx="10985830" cy="784830"/>
          </a:xfrm>
          <a:prstGeom prst="rect">
            <a:avLst/>
          </a:prstGeom>
          <a:noFill/>
        </p:spPr>
        <p:txBody>
          <a:bodyPr wrap="square" rtlCol="0">
            <a:spAutoFit/>
          </a:bodyPr>
          <a:lstStyle/>
          <a:p>
            <a:pPr algn="ctr"/>
            <a:r>
              <a:rPr lang="en-US" sz="4500" b="1" dirty="0">
                <a:solidFill>
                  <a:schemeClr val="accent1">
                    <a:lumMod val="75000"/>
                  </a:schemeClr>
                </a:solidFill>
                <a:latin typeface="Times New Roman" panose="02020603050405020304" pitchFamily="18" charset="0"/>
                <a:cs typeface="Times New Roman" panose="02020603050405020304" pitchFamily="18" charset="0"/>
              </a:rPr>
              <a:t>TRẢ LỜI CÂU HỎI</a:t>
            </a:r>
            <a:endParaRPr lang="en-GB" sz="4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7" name="Hộp Văn bản 46">
            <a:extLst>
              <a:ext uri="{FF2B5EF4-FFF2-40B4-BE49-F238E27FC236}">
                <a16:creationId xmlns:a16="http://schemas.microsoft.com/office/drawing/2014/main" xmlns="" id="{2704FFF4-4772-879E-0BFA-3590FAC0686C}"/>
              </a:ext>
            </a:extLst>
          </p:cNvPr>
          <p:cNvSpPr txBox="1"/>
          <p:nvPr/>
        </p:nvSpPr>
        <p:spPr>
          <a:xfrm>
            <a:off x="2814161" y="2288834"/>
            <a:ext cx="14559439" cy="6064674"/>
          </a:xfrm>
          <a:prstGeom prst="rect">
            <a:avLst/>
          </a:prstGeom>
          <a:noFill/>
        </p:spPr>
        <p:txBody>
          <a:bodyPr wrap="square" rtlCol="0">
            <a:spAutoFit/>
          </a:bodyPr>
          <a:lstStyle/>
          <a:p>
            <a:pPr algn="just">
              <a:lnSpc>
                <a:spcPct val="150000"/>
              </a:lnSpc>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Trong lời người kể chuyện đôi chỗ xen vào những ý nghĩ thầm kín của nhân vật Trần Quốc </a:t>
            </a:r>
            <a:r>
              <a:rPr lang="vi-VN" sz="4400" b="1" dirty="0" err="1">
                <a:latin typeface="Times New Roman" panose="02020603050405020304" pitchFamily="18" charset="0"/>
                <a:ea typeface="Times New Roman" panose="02020603050405020304" pitchFamily="18" charset="0"/>
                <a:cs typeface="Times New Roman" panose="02020603050405020304" pitchFamily="18" charset="0"/>
              </a:rPr>
              <a:t>Toản</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Hãy nêu một vài trường hợp và phân tích tác dụng của sự đan xen đó.</a:t>
            </a:r>
          </a:p>
          <a:p>
            <a:pPr algn="just">
              <a:lnSpc>
                <a:spcPct val="150000"/>
              </a:lnSpc>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2. </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Trong truyện này, ngôn ngữ người kể chuyện và ngôn ngữ nhân vật đều mang đậm màu sắc lịch sử. Hãy nêu một số ví dụ và cho biết tác dụng.</a:t>
            </a:r>
          </a:p>
        </p:txBody>
      </p:sp>
    </p:spTree>
    <p:extLst>
      <p:ext uri="{BB962C8B-B14F-4D97-AF65-F5344CB8AC3E}">
        <p14:creationId xmlns:p14="http://schemas.microsoft.com/office/powerpoint/2010/main" val="179422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a:t>
            </a:r>
            <a:r>
              <a:rPr lang="en-US" sz="4400" dirty="0">
                <a:latin typeface="Times New Roman" panose="02020603050405020304" pitchFamily="18" charset="0"/>
                <a:cs typeface="Times New Roman" panose="02020603050405020304" pitchFamily="18" charset="0"/>
              </a:rPr>
              <a:t>ở</a:t>
            </a:r>
            <a:r>
              <a:rPr lang="vi-VN" sz="4400" dirty="0">
                <a:latin typeface="+mj-lt"/>
              </a:rPr>
              <a:t> ngôi thứ nhất, hoặc nghe một giọng khác lạ cất lên, không thuộc giọng kể</a:t>
            </a:r>
            <a:r>
              <a:rPr lang="en-US" sz="4400" dirty="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a:t>
            </a:r>
            <a:r>
              <a:rPr lang="vi-VN" sz="4400" dirty="0">
                <a:latin typeface="Times New Roman (Đầu đề)"/>
              </a:rPr>
              <a:t> </a:t>
            </a:r>
            <a:r>
              <a:rPr lang="en-US" sz="4400" dirty="0">
                <a:latin typeface="Times New Roman (Đầu đề)"/>
              </a:rPr>
              <a:t>ở</a:t>
            </a:r>
            <a:r>
              <a:rPr lang="vi-VN" sz="4400" dirty="0">
                <a:latin typeface="Times New Roman (Đầu đề)"/>
              </a:rPr>
              <a:t> </a:t>
            </a:r>
            <a:r>
              <a:rPr lang="vi-VN" sz="4400" dirty="0">
                <a:latin typeface="+mj-lt"/>
              </a:rPr>
              <a:t>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381000" y="4483937"/>
            <a:ext cx="17526000"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8"/>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8870247"/>
            <a:ext cx="10975547" cy="2116713"/>
          </a:xfrm>
          <a:prstGeom prst="rect">
            <a:avLst/>
          </a:prstGeom>
        </p:spPr>
      </p:pic>
      <p:pic>
        <p:nvPicPr>
          <p:cNvPr id="6" name="Picture 6"/>
          <p:cNvPicPr>
            <a:picLocks noChangeAspect="1"/>
          </p:cNvPicPr>
          <p:nvPr/>
        </p:nvPicPr>
        <p:blipFill>
          <a:blip r:embed="rId4"/>
          <a:srcRect/>
          <a:stretch>
            <a:fillRect/>
          </a:stretch>
        </p:blipFill>
        <p:spPr>
          <a:xfrm>
            <a:off x="-4191000" y="8387073"/>
            <a:ext cx="12193884" cy="4397420"/>
          </a:xfrm>
          <a:prstGeom prst="rect">
            <a:avLst/>
          </a:prstGeom>
        </p:spPr>
      </p:pic>
      <p:sp>
        <p:nvSpPr>
          <p:cNvPr id="21" name="TextBox 9"/>
          <p:cNvSpPr txBox="1"/>
          <p:nvPr/>
        </p:nvSpPr>
        <p:spPr>
          <a:xfrm>
            <a:off x="5257800" y="415092"/>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409954"/>
            <a:ext cx="8129645" cy="4739759"/>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a:t>
            </a:r>
            <a:r>
              <a:rPr lang="vi-VN" sz="4400" i="1" dirty="0">
                <a:latin typeface="+mj-lt"/>
              </a:rPr>
              <a:t>quan gia, đấng thiên tử, vương hầu, Hưng Đạo Vương, Chiêu Minh Vương, Chiêu Quốc Vương, Hoài Văn Hầu, quân Thánh Dực, thuyền ngự, đồ nghi trượng, ngươi nội thị,... </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403692"/>
            <a:ext cx="7933980" cy="6771084"/>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vi-VN" sz="4400" i="1" dirty="0">
                <a:latin typeface="Times New Roman" panose="02020603050405020304" pitchFamily="18" charset="0"/>
                <a:cs typeface="Times New Roman" panose="02020603050405020304" pitchFamily="18" charset="0"/>
              </a:rPr>
              <a:t>, hầu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có phận sự ở đây, nên trở ra cho anh em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kẻ nào được giữ ta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ại. L</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i 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336892"/>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257797" y="11811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12492" y="1503833"/>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78568" y="-2499502"/>
            <a:ext cx="3556828" cy="4114800"/>
          </a:xfrm>
          <a:prstGeom prst="rect">
            <a:avLst/>
          </a:prstGeom>
        </p:spPr>
      </p:pic>
      <p:pic>
        <p:nvPicPr>
          <p:cNvPr id="15"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65170" y="-2933700"/>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265170" y="-2775292"/>
            <a:ext cx="4308691" cy="4114800"/>
          </a:xfrm>
          <a:prstGeom prst="rect">
            <a:avLst/>
          </a:prstGeom>
        </p:spPr>
      </p:pic>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a:t>
            </a:r>
            <a:r>
              <a:rPr lang="en-US" sz="4400" dirty="0" err="1">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GB"/>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Hình chữ nhật: Góc Chéo Tròn 3">
            <a:extLst>
              <a:ext uri="{FF2B5EF4-FFF2-40B4-BE49-F238E27FC236}">
                <a16:creationId xmlns:a16="http://schemas.microsoft.com/office/drawing/2014/main" xmlns="" id="{0B195438-936C-018E-2B6A-863A9CE0019C}"/>
              </a:ext>
            </a:extLst>
          </p:cNvPr>
          <p:cNvSpPr/>
          <p:nvPr/>
        </p:nvSpPr>
        <p:spPr>
          <a:xfrm>
            <a:off x="228600" y="2781300"/>
            <a:ext cx="9829800" cy="5181600"/>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500" dirty="0" err="1">
                <a:solidFill>
                  <a:schemeClr val="tx1"/>
                </a:solidFill>
                <a:latin typeface="Times New Roman" panose="02020603050405020304" pitchFamily="18" charset="0"/>
                <a:cs typeface="Times New Roman" panose="02020603050405020304" pitchFamily="18" charset="0"/>
              </a:rPr>
              <a:t>Khái</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quát</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lại</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nội</a:t>
            </a:r>
            <a:r>
              <a:rPr lang="en-US" sz="4500" dirty="0">
                <a:solidFill>
                  <a:schemeClr val="tx1"/>
                </a:solidFill>
                <a:latin typeface="Times New Roman" panose="02020603050405020304" pitchFamily="18" charset="0"/>
                <a:cs typeface="Times New Roman" panose="02020603050405020304" pitchFamily="18" charset="0"/>
              </a:rPr>
              <a:t> dung, </a:t>
            </a:r>
            <a:r>
              <a:rPr lang="en-US" sz="4500" dirty="0" err="1">
                <a:solidFill>
                  <a:schemeClr val="tx1"/>
                </a:solidFill>
                <a:latin typeface="Times New Roman" panose="02020603050405020304" pitchFamily="18" charset="0"/>
                <a:cs typeface="Times New Roman" panose="02020603050405020304" pitchFamily="18" charset="0"/>
              </a:rPr>
              <a:t>nghê</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thuật</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trong</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bài</a:t>
            </a:r>
            <a:r>
              <a:rPr lang="en-US" sz="4500" dirty="0">
                <a:solidFill>
                  <a:schemeClr val="tx1"/>
                </a:solidFill>
                <a:latin typeface="Times New Roman" panose="02020603050405020304" pitchFamily="18" charset="0"/>
                <a:cs typeface="Times New Roman" panose="02020603050405020304" pitchFamily="18" charset="0"/>
              </a:rPr>
              <a:t>.</a:t>
            </a:r>
            <a:endParaRPr lang="en-GB" sz="4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5321372"/>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Đan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txBody>
            <a:bodyPr/>
            <a:lstStyle/>
            <a:p>
              <a:endParaRPr lang="en-GB"/>
            </a:p>
          </p:txBody>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txBody>
            <a:bodyPr/>
            <a:lstStyle/>
            <a:p>
              <a:endParaRPr lang="en-GB"/>
            </a:p>
          </p:txBody>
        </p:sp>
      </p:grpSp>
    </p:spTree>
    <p:extLst>
      <p:ext uri="{BB962C8B-B14F-4D97-AF65-F5344CB8AC3E}">
        <p14:creationId xmlns:p14="http://schemas.microsoft.com/office/powerpoint/2010/main" val="404835202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txBody>
          <a:bodyPr/>
          <a:lstStyle/>
          <a:p>
            <a:endParaRPr lang="en-GB"/>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GB"/>
            </a:p>
          </p:txBody>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sp>
        <p:nvSpPr>
          <p:cNvPr id="4" name="Hộp Văn bản 3">
            <a:extLst>
              <a:ext uri="{FF2B5EF4-FFF2-40B4-BE49-F238E27FC236}">
                <a16:creationId xmlns:a16="http://schemas.microsoft.com/office/drawing/2014/main" xmlns="" id="{44F3A0C7-16F5-98C9-64D6-42E0B08719AF}"/>
              </a:ext>
            </a:extLst>
          </p:cNvPr>
          <p:cNvSpPr txBox="1"/>
          <p:nvPr/>
        </p:nvSpPr>
        <p:spPr>
          <a:xfrm>
            <a:off x="1676400" y="4914900"/>
            <a:ext cx="7010400" cy="861774"/>
          </a:xfrm>
          <a:prstGeom prst="rect">
            <a:avLst/>
          </a:prstGeom>
          <a:noFill/>
        </p:spPr>
        <p:txBody>
          <a:bodyPr wrap="square" rtlCol="0">
            <a:spAutoFit/>
          </a:bodyPr>
          <a:lstStyle/>
          <a:p>
            <a:pPr algn="ctr"/>
            <a:r>
              <a:rPr lang="en-US" sz="5000" b="1" dirty="0">
                <a:solidFill>
                  <a:schemeClr val="bg2">
                    <a:lumMod val="25000"/>
                  </a:schemeClr>
                </a:solidFill>
                <a:latin typeface="Times New Roman (Đầu đề)"/>
              </a:rPr>
              <a:t>VIẾT KẾT NỐI</a:t>
            </a:r>
            <a:endParaRPr lang="en-GB" sz="5000" b="1" dirty="0">
              <a:solidFill>
                <a:schemeClr val="bg2">
                  <a:lumMod val="25000"/>
                </a:schemeClr>
              </a:solidFill>
              <a:latin typeface="Times New Roman (Đầu đề)"/>
            </a:endParaRPr>
          </a:p>
        </p:txBody>
      </p:sp>
    </p:spTree>
    <p:extLst>
      <p:ext uri="{BB962C8B-B14F-4D97-AF65-F5344CB8AC3E}">
        <p14:creationId xmlns:p14="http://schemas.microsoft.com/office/powerpoint/2010/main" val="24503748"/>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sp>
        <p:nvSpPr>
          <p:cNvPr id="9" name="TextBox 8"/>
          <p:cNvSpPr txBox="1"/>
          <p:nvPr/>
        </p:nvSpPr>
        <p:spPr>
          <a:xfrm>
            <a:off x="6819900" y="5578614"/>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93214"/>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7978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2644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5045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7719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2164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6068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801600" y="6742072"/>
            <a:ext cx="4994809" cy="4114800"/>
          </a:xfrm>
          <a:prstGeom prst="rect">
            <a:avLst/>
          </a:prstGeom>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022735" y="349298"/>
            <a:ext cx="7262848" cy="1272718"/>
          </a:xfrm>
          <a:prstGeom prst="rect">
            <a:avLst/>
          </a:prstGeom>
        </p:spPr>
      </p:pic>
      <p:sp>
        <p:nvSpPr>
          <p:cNvPr id="23" name="TextBox 8"/>
          <p:cNvSpPr txBox="1"/>
          <p:nvPr/>
        </p:nvSpPr>
        <p:spPr>
          <a:xfrm>
            <a:off x="8493462" y="3467100"/>
            <a:ext cx="9292801" cy="3693319"/>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a:solidFill>
                  <a:srgbClr val="000000"/>
                </a:solidFill>
                <a:latin typeface="Times New Roman" panose="02020603050405020304" pitchFamily="18" charset="0"/>
                <a:cs typeface="Times New Roman" panose="02020603050405020304" pitchFamily="18" charset="0"/>
              </a:rPr>
              <a:t>: </a:t>
            </a:r>
            <a:r>
              <a:rPr lang="en-US" sz="4800" smtClean="0">
                <a:solidFill>
                  <a:srgbClr val="000000"/>
                </a:solidFill>
                <a:latin typeface="Times New Roman" panose="02020603050405020304" pitchFamily="18" charset="0"/>
                <a:cs typeface="Times New Roman" panose="02020603050405020304" pitchFamily="18" charset="0"/>
              </a:rPr>
              <a:t>HS </a:t>
            </a:r>
            <a:r>
              <a:rPr lang="en-US" sz="4800" dirty="0" err="1">
                <a:solidFill>
                  <a:srgbClr val="000000"/>
                </a:solidFill>
                <a:latin typeface="Times New Roman" panose="02020603050405020304" pitchFamily="18" charset="0"/>
                <a:cs typeface="Times New Roman" panose="02020603050405020304" pitchFamily="18" charset="0"/>
              </a:rPr>
              <a:t>sân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khấu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hóa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trích</a:t>
            </a:r>
            <a:r>
              <a:rPr lang="en-US" sz="4800" dirty="0">
                <a:solidFill>
                  <a:srgbClr val="000000"/>
                </a:solidFill>
                <a:latin typeface="Times New Roman" panose="02020603050405020304" pitchFamily="18" charset="0"/>
                <a:cs typeface="Times New Roman" panose="02020603050405020304" pitchFamily="18" charset="0"/>
              </a:rPr>
              <a:t> </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GB"/>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Hình chữ nhật: Góc Chéo Tròn 3">
            <a:extLst>
              <a:ext uri="{FF2B5EF4-FFF2-40B4-BE49-F238E27FC236}">
                <a16:creationId xmlns:a16="http://schemas.microsoft.com/office/drawing/2014/main" xmlns="" id="{FDEDE8B4-46DD-5400-8973-211B142DF889}"/>
              </a:ext>
            </a:extLst>
          </p:cNvPr>
          <p:cNvSpPr/>
          <p:nvPr/>
        </p:nvSpPr>
        <p:spPr>
          <a:xfrm>
            <a:off x="1293013" y="2857500"/>
            <a:ext cx="8839200" cy="5181600"/>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TRÌNH BÀY HIỂU BIẾT CỦA EM VỀ TÁC GIẢ, TÁC PHẨM</a:t>
            </a:r>
            <a:endParaRPr lang="en-GB" sz="4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257227"/>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311195" y="8877300"/>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4000901" y="8680226"/>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2304242" y="-113724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368618" y="39038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2784496" y="349954"/>
            <a:ext cx="895930" cy="924831"/>
          </a:xfrm>
          <a:prstGeom prst="rect">
            <a:avLst/>
          </a:prstGeom>
        </p:spPr>
      </p:pic>
      <p:grpSp>
        <p:nvGrpSpPr>
          <p:cNvPr id="2" name="Group 1"/>
          <p:cNvGrpSpPr/>
          <p:nvPr/>
        </p:nvGrpSpPr>
        <p:grpSpPr>
          <a:xfrm>
            <a:off x="132988" y="1611685"/>
            <a:ext cx="5404170" cy="6989540"/>
            <a:chOff x="775608" y="377549"/>
            <a:chExt cx="7464458"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484400" y="878219"/>
              <a:ext cx="6755666" cy="8836411"/>
            </a:xfrm>
            <a:prstGeom prst="rect">
              <a:avLst/>
            </a:prstGeom>
          </p:spPr>
        </p:pic>
      </p:grpSp>
      <p:grpSp>
        <p:nvGrpSpPr>
          <p:cNvPr id="3" name="Nhóm 2">
            <a:extLst>
              <a:ext uri="{FF2B5EF4-FFF2-40B4-BE49-F238E27FC236}">
                <a16:creationId xmlns:a16="http://schemas.microsoft.com/office/drawing/2014/main" xmlns="" id="{1CD47077-8D9D-CA95-F4E5-7A943FE0F97E}"/>
              </a:ext>
            </a:extLst>
          </p:cNvPr>
          <p:cNvGrpSpPr/>
          <p:nvPr/>
        </p:nvGrpSpPr>
        <p:grpSpPr>
          <a:xfrm>
            <a:off x="5813038" y="3049950"/>
            <a:ext cx="12305188" cy="1933752"/>
            <a:chOff x="5687804" y="1943100"/>
            <a:chExt cx="12305188" cy="1933752"/>
          </a:xfrm>
        </p:grpSpPr>
        <p:sp>
          <p:nvSpPr>
            <p:cNvPr id="16" name="TextBox 4"/>
            <p:cNvSpPr txBox="1"/>
            <p:nvPr/>
          </p:nvSpPr>
          <p:spPr>
            <a:xfrm>
              <a:off x="6629400" y="1943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687804" y="2159508"/>
              <a:ext cx="676526" cy="624941"/>
            </a:xfrm>
            <a:prstGeom prst="rect">
              <a:avLst/>
            </a:prstGeom>
          </p:spPr>
        </p:pic>
        <p:sp>
          <p:nvSpPr>
            <p:cNvPr id="18" name="TextBox 4"/>
            <p:cNvSpPr txBox="1"/>
            <p:nvPr/>
          </p:nvSpPr>
          <p:spPr>
            <a:xfrm>
              <a:off x="6629400" y="2889402"/>
              <a:ext cx="11363592"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687804" y="3105810"/>
              <a:ext cx="676526" cy="624941"/>
            </a:xfrm>
            <a:prstGeom prst="rect">
              <a:avLst/>
            </a:prstGeom>
          </p:spPr>
        </p:pic>
      </p:grpSp>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877800" y="7920669"/>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3241244" y="79045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2524912" y="-113757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147948" y="39005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2563826" y="349624"/>
            <a:ext cx="895930" cy="924831"/>
          </a:xfrm>
          <a:prstGeom prst="rect">
            <a:avLst/>
          </a:prstGeom>
        </p:spPr>
      </p:pic>
      <p:sp>
        <p:nvSpPr>
          <p:cNvPr id="20" name="TextBox 4"/>
          <p:cNvSpPr txBox="1"/>
          <p:nvPr/>
        </p:nvSpPr>
        <p:spPr>
          <a:xfrm>
            <a:off x="12094864" y="1943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99800" y="2161349"/>
            <a:ext cx="676526" cy="624941"/>
          </a:xfrm>
          <a:prstGeom prst="rect">
            <a:avLst/>
          </a:prstGeom>
        </p:spPr>
      </p:pic>
      <p:pic>
        <p:nvPicPr>
          <p:cNvPr id="23" name="Picture 9"/>
          <p:cNvPicPr>
            <a:picLocks noChangeAspect="1"/>
          </p:cNvPicPr>
          <p:nvPr/>
        </p:nvPicPr>
        <p:blipFill>
          <a:blip r:embed="rId7"/>
          <a:srcRect/>
          <a:stretch>
            <a:fillRect/>
          </a:stretch>
        </p:blipFill>
        <p:spPr>
          <a:xfrm>
            <a:off x="762000" y="2170503"/>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4017" y="2224419"/>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17137" y="2743388"/>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841456" y="2894079"/>
            <a:ext cx="5906150"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22048" y="1943100"/>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91737" y="4230781"/>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810985" y="4511290"/>
            <a:ext cx="676526" cy="624941"/>
          </a:xfrm>
          <a:prstGeom prst="rect">
            <a:avLst/>
          </a:prstGeom>
        </p:spPr>
      </p:pic>
      <p:sp>
        <p:nvSpPr>
          <p:cNvPr id="33" name="TextBox 4"/>
          <p:cNvSpPr txBox="1"/>
          <p:nvPr/>
        </p:nvSpPr>
        <p:spPr>
          <a:xfrm>
            <a:off x="1791737" y="5302966"/>
            <a:ext cx="43434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1066074" y="4602607"/>
            <a:ext cx="676526" cy="624941"/>
          </a:xfrm>
          <a:prstGeom prst="rect">
            <a:avLst/>
          </a:prstGeom>
        </p:spPr>
      </p:pic>
      <p:sp>
        <p:nvSpPr>
          <p:cNvPr id="3" name="TextBox 4">
            <a:extLst>
              <a:ext uri="{FF2B5EF4-FFF2-40B4-BE49-F238E27FC236}">
                <a16:creationId xmlns:a16="http://schemas.microsoft.com/office/drawing/2014/main" xmlns="" id="{95390B48-1E71-24D8-2736-922D84B18D4E}"/>
              </a:ext>
            </a:extLst>
          </p:cNvPr>
          <p:cNvSpPr txBox="1"/>
          <p:nvPr/>
        </p:nvSpPr>
        <p:spPr>
          <a:xfrm>
            <a:off x="12094864" y="4415646"/>
            <a:ext cx="5906150"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5784E5AD-1763-7417-7881-DCDD5EF07BB7}"/>
              </a:ext>
            </a:extLst>
          </p:cNvPr>
          <p:cNvSpPr txBox="1"/>
          <p:nvPr/>
        </p:nvSpPr>
        <p:spPr>
          <a:xfrm>
            <a:off x="11802602" y="5490074"/>
            <a:ext cx="6564863" cy="2123658"/>
          </a:xfrm>
          <a:prstGeom prst="rect">
            <a:avLst/>
          </a:prstGeom>
          <a:noFill/>
        </p:spPr>
        <p:txBody>
          <a:bodyPr wrap="square">
            <a:spAutoFit/>
          </a:bodyPr>
          <a:lstStyle/>
          <a:p>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endParaRPr lang="en-GB"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33"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86191" y="2154386"/>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8" name="Picture 8"/>
          <p:cNvPicPr>
            <a:picLocks noChangeAspect="1"/>
          </p:cNvPicPr>
          <p:nvPr/>
        </p:nvPicPr>
        <p:blipFill>
          <a:blip r:embed="rId5"/>
          <a:srcRect/>
          <a:stretch>
            <a:fillRect/>
          </a:stretch>
        </p:blipFill>
        <p:spPr>
          <a:xfrm rot="902477">
            <a:off x="-2347886" y="9018576"/>
            <a:ext cx="8137257" cy="2939584"/>
          </a:xfrm>
          <a:prstGeom prst="rect">
            <a:avLst/>
          </a:prstGeom>
        </p:spPr>
      </p:pic>
      <p:pic>
        <p:nvPicPr>
          <p:cNvPr id="9" name="Picture 9"/>
          <p:cNvPicPr>
            <a:picLocks noChangeAspect="1"/>
          </p:cNvPicPr>
          <p:nvPr/>
        </p:nvPicPr>
        <p:blipFill>
          <a:blip r:embed="rId5"/>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6"/>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7"/>
          <a:srcRect/>
          <a:stretch>
            <a:fillRect/>
          </a:stretch>
        </p:blipFill>
        <p:spPr>
          <a:xfrm rot="4272541">
            <a:off x="3095755" y="422004"/>
            <a:ext cx="895930" cy="924831"/>
          </a:xfrm>
          <a:prstGeom prst="rect">
            <a:avLst/>
          </a:prstGeom>
        </p:spPr>
      </p:pic>
      <p:sp>
        <p:nvSpPr>
          <p:cNvPr id="20" name="TextBox 4"/>
          <p:cNvSpPr txBox="1"/>
          <p:nvPr/>
        </p:nvSpPr>
        <p:spPr>
          <a:xfrm>
            <a:off x="4862318" y="877483"/>
            <a:ext cx="2841274" cy="884858"/>
          </a:xfrm>
          <a:prstGeom prst="rect">
            <a:avLst/>
          </a:prstGeom>
        </p:spPr>
        <p:txBody>
          <a:bodyPr wrap="square" lIns="0" tIns="0" rIns="0" bIns="0" rtlCol="0" anchor="t">
            <a:spAutoFit/>
          </a:bodyPr>
          <a:lstStyle/>
          <a:p>
            <a:pPr>
              <a:lnSpc>
                <a:spcPts val="7746"/>
              </a:lnSpc>
            </a:pPr>
            <a:r>
              <a:rPr lang="en-US" sz="4800" b="1" dirty="0" err="1">
                <a:solidFill>
                  <a:schemeClr val="bg2">
                    <a:lumMod val="25000"/>
                  </a:schemeClr>
                </a:solidFill>
                <a:latin typeface="Times New Roman" panose="02020603050405020304" pitchFamily="18" charset="0"/>
                <a:cs typeface="Times New Roman" panose="02020603050405020304" pitchFamily="18" charset="0"/>
              </a:rPr>
              <a:t>Bố</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cục</a:t>
            </a:r>
            <a:endParaRPr lang="en-US" sz="48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8"/>
          <a:srcRect/>
          <a:stretch>
            <a:fillRect/>
          </a:stretch>
        </p:blipFill>
        <p:spPr>
          <a:xfrm>
            <a:off x="1720742" y="3380495"/>
            <a:ext cx="676526" cy="624941"/>
          </a:xfrm>
          <a:prstGeom prst="rect">
            <a:avLst/>
          </a:prstGeom>
        </p:spPr>
      </p:pic>
      <p:sp>
        <p:nvSpPr>
          <p:cNvPr id="25" name="TextBox 4"/>
          <p:cNvSpPr txBox="1"/>
          <p:nvPr/>
        </p:nvSpPr>
        <p:spPr>
          <a:xfrm>
            <a:off x="7563160" y="2190829"/>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293302" y="3145288"/>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563160" y="4227442"/>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293302" y="5700713"/>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563160" y="7332280"/>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293302" y="8080538"/>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9"/>
          <a:srcRect/>
          <a:stretch>
            <a:fillRect/>
          </a:stretch>
        </p:blipFill>
        <p:spPr>
          <a:xfrm flipH="1">
            <a:off x="6827843" y="2243713"/>
            <a:ext cx="196539" cy="649715"/>
          </a:xfrm>
          <a:prstGeom prst="rect">
            <a:avLst/>
          </a:prstGeom>
        </p:spPr>
      </p:pic>
      <p:pic>
        <p:nvPicPr>
          <p:cNvPr id="42" name="Picture 2"/>
          <p:cNvPicPr>
            <a:picLocks noChangeAspect="1"/>
          </p:cNvPicPr>
          <p:nvPr/>
        </p:nvPicPr>
        <p:blipFill>
          <a:blip r:embed="rId9"/>
          <a:srcRect/>
          <a:stretch>
            <a:fillRect/>
          </a:stretch>
        </p:blipFill>
        <p:spPr>
          <a:xfrm flipH="1">
            <a:off x="6827843" y="4192035"/>
            <a:ext cx="196539" cy="649715"/>
          </a:xfrm>
          <a:prstGeom prst="rect">
            <a:avLst/>
          </a:prstGeom>
        </p:spPr>
      </p:pic>
      <p:pic>
        <p:nvPicPr>
          <p:cNvPr id="43" name="Picture 2"/>
          <p:cNvPicPr>
            <a:picLocks noChangeAspect="1"/>
          </p:cNvPicPr>
          <p:nvPr/>
        </p:nvPicPr>
        <p:blipFill>
          <a:blip r:embed="rId9"/>
          <a:srcRect/>
          <a:stretch>
            <a:fillRect/>
          </a:stretch>
        </p:blipFill>
        <p:spPr>
          <a:xfrm flipH="1">
            <a:off x="6827843" y="7332280"/>
            <a:ext cx="196539" cy="649715"/>
          </a:xfrm>
          <a:prstGeom prst="rect">
            <a:avLst/>
          </a:prstGeom>
        </p:spPr>
      </p:pic>
      <p:pic>
        <p:nvPicPr>
          <p:cNvPr id="2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21000" y="-1525050"/>
            <a:ext cx="3560795" cy="3489579"/>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2423</Words>
  <Application>Microsoft Office PowerPoint</Application>
  <PresentationFormat>Custom</PresentationFormat>
  <Paragraphs>233</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Times New Roman</vt:lpstr>
      <vt:lpstr>Calibri</vt:lpstr>
      <vt:lpstr>.VnTime</vt:lpstr>
      <vt:lpstr>Times New Roman (Đầu đề)</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Windows User</cp:lastModifiedBy>
  <cp:revision>85</cp:revision>
  <dcterms:created xsi:type="dcterms:W3CDTF">2006-08-16T00:00:00Z</dcterms:created>
  <dcterms:modified xsi:type="dcterms:W3CDTF">2025-09-09T14:57:48Z</dcterms:modified>
  <dc:identifier>DAFf2_-uKMI</dc:identifier>
</cp:coreProperties>
</file>