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74AEA5-7688-8A48-80E2-61A978B4AC4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A02651A-A320-8E01-5724-677C77ECA9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38D20D78-FFD4-3765-CE13-30CCA07F4308}"/>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5" name="Chỗ dành sẵn cho Chân trang 4">
            <a:extLst>
              <a:ext uri="{FF2B5EF4-FFF2-40B4-BE49-F238E27FC236}">
                <a16:creationId xmlns:a16="http://schemas.microsoft.com/office/drawing/2014/main" id="{B77F5C4E-CBB3-E836-325B-D10A2E77A03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F551894-ECDD-79CD-4045-D5AE85A67A48}"/>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26193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2F6C7BC-0503-55B9-7B0A-29ACB8C0C9E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D3A2D4DA-CFB1-D5B7-6E98-158C9B0B443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9D303BA-1414-B2B9-115F-4358D34A672D}"/>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5" name="Chỗ dành sẵn cho Chân trang 4">
            <a:extLst>
              <a:ext uri="{FF2B5EF4-FFF2-40B4-BE49-F238E27FC236}">
                <a16:creationId xmlns:a16="http://schemas.microsoft.com/office/drawing/2014/main" id="{B3673964-E284-A8AB-3151-B8A34CCC77D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5089D86-3E5E-3102-E9D5-76581CE266E1}"/>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4005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A3288E8A-251E-A03B-614B-8EF29F22D4FB}"/>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120BE2F-11A7-02B6-B300-0708E084E6A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41F28B0-57B5-6DDD-75E9-7CF55AFD0AE1}"/>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5" name="Chỗ dành sẵn cho Chân trang 4">
            <a:extLst>
              <a:ext uri="{FF2B5EF4-FFF2-40B4-BE49-F238E27FC236}">
                <a16:creationId xmlns:a16="http://schemas.microsoft.com/office/drawing/2014/main" id="{F0B80339-231C-7BB4-0775-0C72B6C3DAE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74ED6F7-08C2-ABD0-3DD1-7DCD61083144}"/>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287940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C87DDD-CF26-0D9D-3CB2-AE27D0EEC9C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B9F6753-CF7E-ED36-99AB-205B722C3272}"/>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9F035AD-3A98-984A-4215-11A4D8F8CFBD}"/>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5" name="Chỗ dành sẵn cho Chân trang 4">
            <a:extLst>
              <a:ext uri="{FF2B5EF4-FFF2-40B4-BE49-F238E27FC236}">
                <a16:creationId xmlns:a16="http://schemas.microsoft.com/office/drawing/2014/main" id="{AADA9198-A2F3-D15A-49F2-F60EE26AD50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A00C082-F3FA-FD30-0129-A80DDE9340B9}"/>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138695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8CABF1-0B11-D326-A6BA-F85EFC9389B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D330549-2A90-3EC6-81C9-3B01B547A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C8641C1-15CA-4258-8E2B-C6111E1A7897}"/>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5" name="Chỗ dành sẵn cho Chân trang 4">
            <a:extLst>
              <a:ext uri="{FF2B5EF4-FFF2-40B4-BE49-F238E27FC236}">
                <a16:creationId xmlns:a16="http://schemas.microsoft.com/office/drawing/2014/main" id="{C9E73259-B1D7-31C9-CB4D-D213BB98D0E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B87C146-98A4-3DB1-F9DC-44DC1EB6621C}"/>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347965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D0D55A5-3B09-6221-9A08-896BF8863C0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5048909-CDC2-9B73-4314-4FD89E0E635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B2C354F1-D8FA-7DFC-25E1-8010B6CE77AC}"/>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C9D83E5-5540-28B1-2573-CC6908CAE6F9}"/>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6" name="Chỗ dành sẵn cho Chân trang 5">
            <a:extLst>
              <a:ext uri="{FF2B5EF4-FFF2-40B4-BE49-F238E27FC236}">
                <a16:creationId xmlns:a16="http://schemas.microsoft.com/office/drawing/2014/main" id="{F8078308-0CA2-30F0-72AE-32F870F918C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6BB238BA-9B08-618C-E965-286BDF0FB21B}"/>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254150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BB8B45E-1EAA-E42D-1CD3-581B3CADD1D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BF2C59C-69BD-DDFE-F052-9295C8BFD2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B319287-2A9F-77C2-C4C7-D0C554B08A9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9FC2BE9-46DB-3A31-7E14-346DC9C59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362CC0F-2AB5-30ED-D83F-47B27FA35CF6}"/>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A010F141-B65D-CA3C-82E9-E214F56F9920}"/>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8" name="Chỗ dành sẵn cho Chân trang 7">
            <a:extLst>
              <a:ext uri="{FF2B5EF4-FFF2-40B4-BE49-F238E27FC236}">
                <a16:creationId xmlns:a16="http://schemas.microsoft.com/office/drawing/2014/main" id="{1E8B4043-5D9F-AC61-513C-D05ED31767C4}"/>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D15947FA-EB75-9AC1-BC9F-12C30B54BC73}"/>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384342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EBE5A6B-39EC-1400-FB67-482AE625CEFB}"/>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B7205387-DBF9-C13C-8A6F-8978EFC3AC84}"/>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4" name="Chỗ dành sẵn cho Chân trang 3">
            <a:extLst>
              <a:ext uri="{FF2B5EF4-FFF2-40B4-BE49-F238E27FC236}">
                <a16:creationId xmlns:a16="http://schemas.microsoft.com/office/drawing/2014/main" id="{3C8103AA-0CE1-B2C4-047C-BCAF8F75F79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0D60E28B-5D0F-1C7F-96AE-5745C5BCDE8C}"/>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3006669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DB8F2FE-A780-8BFC-97FD-5F6CFBE482B2}"/>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3" name="Chỗ dành sẵn cho Chân trang 2">
            <a:extLst>
              <a:ext uri="{FF2B5EF4-FFF2-40B4-BE49-F238E27FC236}">
                <a16:creationId xmlns:a16="http://schemas.microsoft.com/office/drawing/2014/main" id="{17604F06-C836-A1C4-83EA-40BCC8BD812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31851E01-5473-3BC7-BDDF-A523C42D8598}"/>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71421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7C0CEF4-9E5E-D7B0-6CBD-A9406921A2E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AB86CC8-4098-968B-4000-2E45E31C3A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123E4547-17F9-492F-437D-588CB4301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3DA577C-FCCD-E478-A2B2-C10B19527292}"/>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6" name="Chỗ dành sẵn cho Chân trang 5">
            <a:extLst>
              <a:ext uri="{FF2B5EF4-FFF2-40B4-BE49-F238E27FC236}">
                <a16:creationId xmlns:a16="http://schemas.microsoft.com/office/drawing/2014/main" id="{95DD8412-D475-DC48-0201-6D835C23949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57799A7-A71B-E5DB-D1D7-17B98E55751F}"/>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113752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0C7A73-D847-00B0-9441-640E3CB4B0D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2F65F407-8D41-E5F7-DF01-BE73A58CF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717818E-BDCD-3DE4-269C-CDEBE2469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F1BCA62-ED73-3480-BCEA-591C7ED0B9C5}"/>
              </a:ext>
            </a:extLst>
          </p:cNvPr>
          <p:cNvSpPr>
            <a:spLocks noGrp="1"/>
          </p:cNvSpPr>
          <p:nvPr>
            <p:ph type="dt" sz="half" idx="10"/>
          </p:nvPr>
        </p:nvSpPr>
        <p:spPr/>
        <p:txBody>
          <a:bodyPr/>
          <a:lstStyle/>
          <a:p>
            <a:fld id="{875E22A3-5BC8-4C7A-9733-D511AB11BF4A}" type="datetimeFigureOut">
              <a:rPr lang="en-US" smtClean="0"/>
              <a:t>12/9/2022</a:t>
            </a:fld>
            <a:endParaRPr lang="en-US"/>
          </a:p>
        </p:txBody>
      </p:sp>
      <p:sp>
        <p:nvSpPr>
          <p:cNvPr id="6" name="Chỗ dành sẵn cho Chân trang 5">
            <a:extLst>
              <a:ext uri="{FF2B5EF4-FFF2-40B4-BE49-F238E27FC236}">
                <a16:creationId xmlns:a16="http://schemas.microsoft.com/office/drawing/2014/main" id="{23B03187-1A8E-C184-1955-40CDD47A470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628C138-4D2F-06C4-CE11-EDCA3D55610C}"/>
              </a:ext>
            </a:extLst>
          </p:cNvPr>
          <p:cNvSpPr>
            <a:spLocks noGrp="1"/>
          </p:cNvSpPr>
          <p:nvPr>
            <p:ph type="sldNum" sz="quarter" idx="12"/>
          </p:nvPr>
        </p:nvSpPr>
        <p:spPr/>
        <p:txBody>
          <a:bodyPr/>
          <a:lstStyle/>
          <a:p>
            <a:fld id="{D09B0457-90AF-425B-A6A5-9508875C0A9F}" type="slidenum">
              <a:rPr lang="en-US" smtClean="0"/>
              <a:t>‹#›</a:t>
            </a:fld>
            <a:endParaRPr lang="en-US"/>
          </a:p>
        </p:txBody>
      </p:sp>
    </p:spTree>
    <p:extLst>
      <p:ext uri="{BB962C8B-B14F-4D97-AF65-F5344CB8AC3E}">
        <p14:creationId xmlns:p14="http://schemas.microsoft.com/office/powerpoint/2010/main" val="429005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3D3E51F0-A507-402A-3295-9F184AB9F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7AC2ACC-9217-37DF-B28A-170DF6CE2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117F2BD-F84A-958C-4641-6BA9DB29F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E22A3-5BC8-4C7A-9733-D511AB11BF4A}" type="datetimeFigureOut">
              <a:rPr lang="en-US" smtClean="0"/>
              <a:t>12/9/2022</a:t>
            </a:fld>
            <a:endParaRPr lang="en-US"/>
          </a:p>
        </p:txBody>
      </p:sp>
      <p:sp>
        <p:nvSpPr>
          <p:cNvPr id="5" name="Chỗ dành sẵn cho Chân trang 4">
            <a:extLst>
              <a:ext uri="{FF2B5EF4-FFF2-40B4-BE49-F238E27FC236}">
                <a16:creationId xmlns:a16="http://schemas.microsoft.com/office/drawing/2014/main" id="{A80EF44C-8E3A-9C14-6F8B-60F32E240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E89B022D-1B4F-0187-648A-929BB58BB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B0457-90AF-425B-A6A5-9508875C0A9F}" type="slidenum">
              <a:rPr lang="en-US" smtClean="0"/>
              <a:t>‹#›</a:t>
            </a:fld>
            <a:endParaRPr lang="en-US"/>
          </a:p>
        </p:txBody>
      </p:sp>
    </p:spTree>
    <p:extLst>
      <p:ext uri="{BB962C8B-B14F-4D97-AF65-F5344CB8AC3E}">
        <p14:creationId xmlns:p14="http://schemas.microsoft.com/office/powerpoint/2010/main" val="247148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f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f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7F09CAC-035E-4B69-A902-C01DA89B2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145775"/>
            <a:ext cx="11701670" cy="6506816"/>
          </a:xfrm>
          <a:prstGeom prst="rect">
            <a:avLst/>
          </a:prstGeom>
        </p:spPr>
      </p:pic>
      <p:sp>
        <p:nvSpPr>
          <p:cNvPr id="6" name="Hộp Văn bản 5">
            <a:extLst>
              <a:ext uri="{FF2B5EF4-FFF2-40B4-BE49-F238E27FC236}">
                <a16:creationId xmlns:a16="http://schemas.microsoft.com/office/drawing/2014/main" id="{910620A1-BC76-614A-828D-CEED37E7793A}"/>
              </a:ext>
            </a:extLst>
          </p:cNvPr>
          <p:cNvSpPr txBox="1"/>
          <p:nvPr/>
        </p:nvSpPr>
        <p:spPr>
          <a:xfrm>
            <a:off x="4625009" y="1174328"/>
            <a:ext cx="1762539" cy="646331"/>
          </a:xfrm>
          <a:prstGeom prst="rect">
            <a:avLst/>
          </a:prstGeom>
          <a:solidFill>
            <a:srgbClr val="00B050"/>
          </a:solidFill>
        </p:spPr>
        <p:txBody>
          <a:bodyPr wrap="square" rtlCol="0">
            <a:spAutoFit/>
          </a:bodyPr>
          <a:lstStyle/>
          <a:p>
            <a:pPr algn="ctr"/>
            <a:r>
              <a:rPr lang="en-US" sz="3600" b="1" dirty="0">
                <a:solidFill>
                  <a:schemeClr val="bg1"/>
                </a:solidFill>
                <a:effectLst/>
                <a:latin typeface="Times New Roman" panose="02020603050405020304" pitchFamily="18" charset="0"/>
                <a:ea typeface="Times New Roman" panose="02020603050405020304" pitchFamily="18" charset="0"/>
              </a:rPr>
              <a:t>VIẾT</a:t>
            </a:r>
            <a:endParaRPr lang="en-US" sz="3600" dirty="0">
              <a:solidFill>
                <a:schemeClr val="bg1"/>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4A9AE914-32E6-79AE-DEED-284DFCAA8BC7}"/>
              </a:ext>
            </a:extLst>
          </p:cNvPr>
          <p:cNvSpPr txBox="1"/>
          <p:nvPr/>
        </p:nvSpPr>
        <p:spPr>
          <a:xfrm>
            <a:off x="1974574" y="2107095"/>
            <a:ext cx="8216348" cy="3935895"/>
          </a:xfrm>
          <a:prstGeom prst="rect">
            <a:avLst/>
          </a:prstGeom>
          <a:noFill/>
        </p:spPr>
        <p:txBody>
          <a:bodyPr wrap="square" rtlCol="0">
            <a:prstTxWarp prst="textDeflateBottom">
              <a:avLst/>
            </a:prstTxWarp>
            <a:spAutoFit/>
          </a:bodyPr>
          <a:lstStyle/>
          <a:p>
            <a:pPr algn="ctr"/>
            <a:r>
              <a:rPr lang="vi-VN" sz="1800" b="1" dirty="0">
                <a:effectLst/>
                <a:latin typeface="Times New Roman" panose="02020603050405020304" pitchFamily="18" charset="0"/>
                <a:ea typeface="Times New Roman" panose="02020603050405020304" pitchFamily="18" charset="0"/>
              </a:rPr>
              <a:t>VIẾT BÀI VĂN NGHỊ LUẬN </a:t>
            </a:r>
            <a:endParaRPr lang="en-US" sz="1800" b="1" dirty="0">
              <a:effectLst/>
              <a:latin typeface="Times New Roman" panose="02020603050405020304" pitchFamily="18" charset="0"/>
              <a:ea typeface="Times New Roman" panose="02020603050405020304" pitchFamily="18" charset="0"/>
            </a:endParaRPr>
          </a:p>
          <a:p>
            <a:pPr algn="ctr"/>
            <a:r>
              <a:rPr lang="vi-VN" sz="1800" b="1" dirty="0">
                <a:effectLst/>
                <a:latin typeface="Times New Roman" panose="02020603050405020304" pitchFamily="18" charset="0"/>
                <a:ea typeface="Times New Roman" panose="02020603050405020304" pitchFamily="18" charset="0"/>
              </a:rPr>
              <a:t>V</a:t>
            </a:r>
            <a:r>
              <a:rPr lang="en-US" sz="1800" b="1" dirty="0">
                <a:effectLst/>
                <a:latin typeface="Times New Roman" panose="02020603050405020304" pitchFamily="18" charset="0"/>
                <a:ea typeface="Times New Roman" panose="02020603050405020304" pitchFamily="18" charset="0"/>
              </a:rPr>
              <a:t>Ề</a:t>
            </a:r>
            <a:r>
              <a:rPr lang="vi-VN" sz="1800" b="1" dirty="0">
                <a:effectLst/>
                <a:latin typeface="Times New Roman" panose="02020603050405020304" pitchFamily="18" charset="0"/>
                <a:ea typeface="Times New Roman" panose="02020603050405020304" pitchFamily="18" charset="0"/>
              </a:rPr>
              <a:t> MỘT VẤN ĐỀ TRONG ĐỜI SỐNG</a:t>
            </a:r>
            <a:br>
              <a:rPr lang="vi-VN" sz="1800" b="1" dirty="0">
                <a:solidFill>
                  <a:srgbClr val="0070C0"/>
                </a:solidFill>
                <a:effectLst/>
                <a:latin typeface="Times New Roman" panose="02020603050405020304" pitchFamily="18" charset="0"/>
                <a:ea typeface="Times New Roman" panose="02020603050405020304" pitchFamily="18" charset="0"/>
              </a:rPr>
            </a:br>
            <a:endParaRPr lang="en-US" sz="1800" dirty="0">
              <a:solidFill>
                <a:srgbClr val="0070C0"/>
              </a:solidFill>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FBC1322A-EE2E-ACE4-886F-9AC1B9D191DC}"/>
              </a:ext>
            </a:extLst>
          </p:cNvPr>
          <p:cNvSpPr txBox="1"/>
          <p:nvPr/>
        </p:nvSpPr>
        <p:spPr>
          <a:xfrm>
            <a:off x="2517913" y="4399722"/>
            <a:ext cx="7156174" cy="584775"/>
          </a:xfrm>
          <a:prstGeom prst="rect">
            <a:avLst/>
          </a:prstGeom>
          <a:noFill/>
        </p:spPr>
        <p:txBody>
          <a:bodyPr wrap="square" rtlCol="0">
            <a:spAutoFit/>
          </a:bodyPr>
          <a:lstStyle/>
          <a:p>
            <a:pPr algn="ctr"/>
            <a:r>
              <a:rPr lang="vi-VN" sz="3200" b="1" dirty="0">
                <a:solidFill>
                  <a:srgbClr val="002060"/>
                </a:solidFill>
                <a:effectLst/>
                <a:latin typeface="Times New Roman" panose="02020603050405020304" pitchFamily="18" charset="0"/>
                <a:ea typeface="Times New Roman" panose="02020603050405020304" pitchFamily="18" charset="0"/>
              </a:rPr>
              <a:t>(TRÌNH BÀY Ý KIẾN PHẢN ĐỐI)</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068814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7F71711-42E1-618E-48EA-3507CF5787E6}"/>
              </a:ext>
            </a:extLst>
          </p:cNvPr>
          <p:cNvSpPr txBox="1"/>
          <p:nvPr/>
        </p:nvSpPr>
        <p:spPr>
          <a:xfrm>
            <a:off x="3261995" y="185530"/>
            <a:ext cx="3962400" cy="954107"/>
          </a:xfrm>
          <a:prstGeom prst="rect">
            <a:avLst/>
          </a:prstGeom>
          <a:noFill/>
        </p:spPr>
        <p:txBody>
          <a:bodyPr wrap="square" rtlCol="0">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rPr>
              <a:t>PHIẾU HỌC TẬP SỐ 3</a:t>
            </a:r>
            <a:endParaRPr lang="en-US" sz="2800" dirty="0">
              <a:effectLst/>
              <a:latin typeface="Times New Roman" panose="02020603050405020304" pitchFamily="18" charset="0"/>
              <a:ea typeface="Times New Roman" panose="02020603050405020304" pitchFamily="18" charset="0"/>
            </a:endParaRPr>
          </a:p>
          <a:p>
            <a:pPr algn="ct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rPr>
              <a:t>Phiếu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F1D55737-4725-4B27-C52B-50E5FB466E15}"/>
              </a:ext>
            </a:extLst>
          </p:cNvPr>
          <p:cNvGraphicFramePr>
            <a:graphicFrameLocks noGrp="1"/>
          </p:cNvGraphicFramePr>
          <p:nvPr>
            <p:extLst>
              <p:ext uri="{D42A27DB-BD31-4B8C-83A1-F6EECF244321}">
                <p14:modId xmlns:p14="http://schemas.microsoft.com/office/powerpoint/2010/main" val="902592207"/>
              </p:ext>
            </p:extLst>
          </p:nvPr>
        </p:nvGraphicFramePr>
        <p:xfrm>
          <a:off x="251792" y="1430452"/>
          <a:ext cx="11463130" cy="4979037"/>
        </p:xfrm>
        <a:graphic>
          <a:graphicData uri="http://schemas.openxmlformats.org/drawingml/2006/table">
            <a:tbl>
              <a:tblPr>
                <a:tableStyleId>{5C22544A-7EE6-4342-B048-85BDC9FD1C3A}</a:tableStyleId>
              </a:tblPr>
              <a:tblGrid>
                <a:gridCol w="6729419">
                  <a:extLst>
                    <a:ext uri="{9D8B030D-6E8A-4147-A177-3AD203B41FA5}">
                      <a16:colId xmlns:a16="http://schemas.microsoft.com/office/drawing/2014/main" val="605442989"/>
                    </a:ext>
                  </a:extLst>
                </a:gridCol>
                <a:gridCol w="4733711">
                  <a:extLst>
                    <a:ext uri="{9D8B030D-6E8A-4147-A177-3AD203B41FA5}">
                      <a16:colId xmlns:a16="http://schemas.microsoft.com/office/drawing/2014/main" val="4231717957"/>
                    </a:ext>
                  </a:extLst>
                </a:gridCol>
              </a:tblGrid>
              <a:tr h="553720">
                <a:tc gridSpan="2">
                  <a:txBody>
                    <a:bodyPr/>
                    <a:lstStyle/>
                    <a:p>
                      <a:pPr algn="just">
                        <a:lnSpc>
                          <a:spcPct val="107000"/>
                        </a:lnSpc>
                        <a:tabLst>
                          <a:tab pos="2843530" algn="l"/>
                        </a:tabLst>
                      </a:pPr>
                      <a:r>
                        <a:rPr lang="vi-VN" sz="2800">
                          <a:effectLst/>
                          <a:latin typeface="Times New Roman" panose="02020603050405020304" pitchFamily="18" charset="0"/>
                          <a:cs typeface="Times New Roman" panose="02020603050405020304" pitchFamily="18" charset="0"/>
                        </a:rPr>
                        <a:t>Họ và tên:</a:t>
                      </a:r>
                      <a:r>
                        <a:rPr lang="en-US" sz="2800">
                          <a:effectLst/>
                          <a:latin typeface="Times New Roman" panose="02020603050405020304" pitchFamily="18" charset="0"/>
                          <a:cs typeface="Times New Roman" panose="02020603050405020304" pitchFamily="18" charset="0"/>
                        </a:rPr>
                        <a:t>……….</a:t>
                      </a:r>
                      <a:r>
                        <a:rPr lang="vi-VN" sz="2800">
                          <a:effectLst/>
                          <a:latin typeface="Times New Roman" panose="02020603050405020304" pitchFamily="18" charset="0"/>
                          <a:cs typeface="Times New Roman" panose="02020603050405020304" pitchFamily="18" charset="0"/>
                        </a:rPr>
                        <a:t>	Lớp:</a:t>
                      </a:r>
                      <a:r>
                        <a:rPr lang="en-US" sz="2800">
                          <a:effectLst/>
                          <a:latin typeface="Times New Roman" panose="02020603050405020304" pitchFamily="18" charset="0"/>
                          <a:cs typeface="Times New Roman" panose="02020603050405020304" pitchFamily="18" charset="0"/>
                        </a:rPr>
                        <a:t>…….</a:t>
                      </a:r>
                    </a:p>
                    <a:p>
                      <a:pPr algn="just">
                        <a:lnSpc>
                          <a:spcPct val="107000"/>
                        </a:lnSpc>
                      </a:pPr>
                      <a:r>
                        <a:rPr lang="vi-VN" sz="2800">
                          <a:effectLst/>
                          <a:latin typeface="Times New Roman" panose="02020603050405020304" pitchFamily="18" charset="0"/>
                          <a:cs typeface="Times New Roman" panose="02020603050405020304" pitchFamily="18" charset="0"/>
                        </a:rPr>
                        <a:t>Nhiệm vụ: Tìm ý cho bài văn nghị luận về một vấn đề trong đời sống (trình bày ý kiến phản đối)</a:t>
                      </a:r>
                      <a:r>
                        <a:rPr lang="en-US" sz="2800">
                          <a:effectLst/>
                          <a:latin typeface="Times New Roman" panose="02020603050405020304" pitchFamily="18" charset="0"/>
                          <a:cs typeface="Times New Roman" panose="02020603050405020304" pitchFamily="18" charset="0"/>
                        </a:rPr>
                        <a:t>.</a:t>
                      </a:r>
                    </a:p>
                    <a:p>
                      <a:pPr algn="just">
                        <a:lnSpc>
                          <a:spcPct val="107000"/>
                        </a:lnSpc>
                      </a:pPr>
                      <a:r>
                        <a:rPr lang="vi-VN" sz="2800">
                          <a:effectLst/>
                          <a:latin typeface="Times New Roman" panose="02020603050405020304" pitchFamily="18" charset="0"/>
                          <a:cs typeface="Times New Roman" panose="02020603050405020304" pitchFamily="18" charset="0"/>
                        </a:rPr>
                        <a:t>Gợi ý: HS suy nghĩ kĩ để chọn các thông tin phù hợp điền vào các ô trong bảng.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101817336"/>
                  </a:ext>
                </a:extLst>
              </a:tr>
              <a:tr h="443865">
                <a:tc>
                  <a:txBody>
                    <a:bodyPr/>
                    <a:lstStyle/>
                    <a:p>
                      <a:pPr>
                        <a:lnSpc>
                          <a:spcPct val="107000"/>
                        </a:lnSpc>
                      </a:pPr>
                      <a:r>
                        <a:rPr lang="vi-VN" sz="2800">
                          <a:effectLst/>
                          <a:latin typeface="Times New Roman" panose="02020603050405020304" pitchFamily="18" charset="0"/>
                          <a:cs typeface="Times New Roman" panose="02020603050405020304" pitchFamily="18" charset="0"/>
                        </a:rPr>
                        <a:t>Quan niệm về vấn đề đời sống được nêu để bàn luận</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35960"/>
                  </a:ext>
                </a:extLst>
              </a:tr>
              <a:tr h="536575">
                <a:tc>
                  <a:txBody>
                    <a:bodyPr/>
                    <a:lstStyle/>
                    <a:p>
                      <a:pPr>
                        <a:lnSpc>
                          <a:spcPct val="107000"/>
                        </a:lnSpc>
                      </a:pPr>
                      <a:r>
                        <a:rPr lang="vi-VN" sz="2800">
                          <a:effectLst/>
                          <a:latin typeface="Times New Roman" panose="02020603050405020304" pitchFamily="18" charset="0"/>
                          <a:cs typeface="Times New Roman" panose="02020603050405020304" pitchFamily="18" charset="0"/>
                        </a:rPr>
                        <a:t>Ý kiến phản đối của bản thân về quan niệm đó</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55173"/>
                  </a:ext>
                </a:extLst>
              </a:tr>
              <a:tr h="597535">
                <a:tc>
                  <a:txBody>
                    <a:bodyPr/>
                    <a:lstStyle/>
                    <a:p>
                      <a:pPr>
                        <a:lnSpc>
                          <a:spcPct val="107000"/>
                        </a:lnSpc>
                      </a:pPr>
                      <a:r>
                        <a:rPr lang="vi-VN" sz="2800">
                          <a:effectLst/>
                          <a:latin typeface="Times New Roman" panose="02020603050405020304" pitchFamily="18" charset="0"/>
                          <a:cs typeface="Times New Roman" panose="02020603050405020304" pitchFamily="18" charset="0"/>
                        </a:rPr>
                        <a:t>Những lí lẽ đưa ra để chứng tỏ sự phản đối có cơ sở</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6257179"/>
                  </a:ext>
                </a:extLst>
              </a:tr>
              <a:tr h="582295">
                <a:tc>
                  <a:txBody>
                    <a:bodyPr/>
                    <a:lstStyle/>
                    <a:p>
                      <a:pPr>
                        <a:lnSpc>
                          <a:spcPct val="107000"/>
                        </a:lnSpc>
                      </a:pPr>
                      <a:r>
                        <a:rPr lang="vi-VN" sz="2800">
                          <a:effectLst/>
                          <a:latin typeface="Times New Roman" panose="02020603050405020304" pitchFamily="18" charset="0"/>
                          <a:cs typeface="Times New Roman" panose="02020603050405020304" pitchFamily="18" charset="0"/>
                        </a:rPr>
                        <a:t>Những bằng chứng cần nêu để củng cố cho lí lẽ</a:t>
                      </a: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4245858"/>
                  </a:ext>
                </a:extLst>
              </a:tr>
            </a:tbl>
          </a:graphicData>
        </a:graphic>
      </p:graphicFrame>
    </p:spTree>
    <p:extLst>
      <p:ext uri="{BB962C8B-B14F-4D97-AF65-F5344CB8AC3E}">
        <p14:creationId xmlns:p14="http://schemas.microsoft.com/office/powerpoint/2010/main" val="15434058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A4CA3292-09C8-4C5E-C0D4-81F47F777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6" name="Hộp Văn bản 5">
            <a:extLst>
              <a:ext uri="{FF2B5EF4-FFF2-40B4-BE49-F238E27FC236}">
                <a16:creationId xmlns:a16="http://schemas.microsoft.com/office/drawing/2014/main" id="{C62EB222-BCBF-CA42-3C2A-6056A8603C34}"/>
              </a:ext>
            </a:extLst>
          </p:cNvPr>
          <p:cNvSpPr txBox="1"/>
          <p:nvPr/>
        </p:nvSpPr>
        <p:spPr>
          <a:xfrm>
            <a:off x="1868556" y="1099930"/>
            <a:ext cx="8454887" cy="954107"/>
          </a:xfrm>
          <a:prstGeom prst="rect">
            <a:avLst/>
          </a:prstGeom>
          <a:noFill/>
        </p:spPr>
        <p:txBody>
          <a:bodyPr wrap="square" rtlCol="0">
            <a:spAutoFit/>
          </a:bodyPr>
          <a:lstStyle/>
          <a:p>
            <a:r>
              <a:rPr lang="en-US" sz="2800" b="1" dirty="0">
                <a:solidFill>
                  <a:srgbClr val="FF0000"/>
                </a:solidFill>
                <a:effectLst/>
                <a:latin typeface="Times New Roman" panose="02020603050405020304" pitchFamily="18" charset="0"/>
                <a:ea typeface="Times New Roman" panose="02020603050405020304" pitchFamily="18" charset="0"/>
              </a:rPr>
              <a:t>1. </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hiểu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yêu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cầu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đối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với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văn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nghị</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luận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một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vấn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trong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đời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trình</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bày</a:t>
            </a:r>
            <a:r>
              <a:rPr lang="en-US" sz="2800" b="1" dirty="0">
                <a:solidFill>
                  <a:srgbClr val="FF0000"/>
                </a:solidFill>
                <a:effectLst/>
                <a:latin typeface="Times New Roman" panose="02020603050405020304" pitchFamily="18" charset="0"/>
                <a:ea typeface="Times New Roman" panose="02020603050405020304" pitchFamily="18" charset="0"/>
              </a:rPr>
              <a:t> ý </a:t>
            </a:r>
            <a:r>
              <a:rPr lang="en-US" sz="2800" b="1" dirty="0" err="1">
                <a:solidFill>
                  <a:srgbClr val="FF0000"/>
                </a:solidFill>
                <a:effectLst/>
                <a:latin typeface="Times New Roman" panose="02020603050405020304" pitchFamily="18" charset="0"/>
                <a:ea typeface="Times New Roman" panose="02020603050405020304" pitchFamily="18" charset="0"/>
              </a:rPr>
              <a:t>kiến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phản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đối</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p>
        </p:txBody>
      </p:sp>
      <p:sp>
        <p:nvSpPr>
          <p:cNvPr id="7" name="Hộp Văn bản 6">
            <a:extLst>
              <a:ext uri="{FF2B5EF4-FFF2-40B4-BE49-F238E27FC236}">
                <a16:creationId xmlns:a16="http://schemas.microsoft.com/office/drawing/2014/main" id="{0403CF5B-06D3-85C6-CD81-492BAEF37287}"/>
              </a:ext>
            </a:extLst>
          </p:cNvPr>
          <p:cNvSpPr txBox="1"/>
          <p:nvPr/>
        </p:nvSpPr>
        <p:spPr>
          <a:xfrm>
            <a:off x="2279373" y="2531164"/>
            <a:ext cx="2743200" cy="3108543"/>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Yêu </a:t>
            </a:r>
            <a:r>
              <a:rPr lang="vi-VN" sz="2800" i="1" dirty="0" err="1">
                <a:solidFill>
                  <a:srgbClr val="000000"/>
                </a:solidFill>
                <a:effectLst/>
                <a:latin typeface="Times New Roman" panose="02020603050405020304" pitchFamily="18" charset="0"/>
                <a:ea typeface="Times New Roman" panose="02020603050405020304" pitchFamily="18" charset="0"/>
              </a:rPr>
              <a:t>cầu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đối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với</a:t>
            </a: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bài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trong </a:t>
            </a:r>
            <a:r>
              <a:rPr lang="en-US" sz="2800" dirty="0">
                <a:solidFill>
                  <a:srgbClr val="000000"/>
                </a:solidFill>
                <a:effectLst/>
                <a:latin typeface="Times New Roman" panose="02020603050405020304" pitchFamily="18" charset="0"/>
                <a:ea typeface="Times New Roman" panose="02020603050405020304" pitchFamily="18" charset="0"/>
              </a:rPr>
              <a:t>SGK, </a:t>
            </a:r>
            <a:r>
              <a:rPr lang="vi-VN" sz="2800" dirty="0" err="1">
                <a:solidFill>
                  <a:srgbClr val="000000"/>
                </a:solidFill>
                <a:effectLst/>
                <a:latin typeface="Times New Roman" panose="02020603050405020304" pitchFamily="18" charset="0"/>
                <a:ea typeface="Times New Roman" panose="02020603050405020304" pitchFamily="18" charset="0"/>
              </a:rPr>
              <a:t>tr</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67,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n</a:t>
            </a:r>
            <a:r>
              <a:rPr lang="en-US" sz="2800" dirty="0">
                <a:solidFill>
                  <a:srgbClr val="000000"/>
                </a:solidFill>
                <a:effectLst/>
                <a:latin typeface="Times New Roman" panose="02020603050405020304" pitchFamily="18" charset="0"/>
                <a:ea typeface="Times New Roman" panose="02020603050405020304" pitchFamily="18" charset="0"/>
              </a:rPr>
              <a:t>ắ</a:t>
            </a:r>
            <a:r>
              <a:rPr lang="vi-VN" sz="2800" dirty="0">
                <a:solidFill>
                  <a:srgbClr val="000000"/>
                </a:solidFill>
                <a:effectLst/>
                <a:latin typeface="Times New Roman" panose="02020603050405020304" pitchFamily="18" charset="0"/>
                <a:ea typeface="Times New Roman" panose="02020603050405020304" pitchFamily="18" charset="0"/>
              </a:rPr>
              <a:t>m </a:t>
            </a:r>
            <a:r>
              <a:rPr lang="vi-VN" sz="2800" dirty="0" err="1">
                <a:solidFill>
                  <a:srgbClr val="000000"/>
                </a:solidFill>
                <a:effectLst/>
                <a:latin typeface="Times New Roman" panose="02020603050405020304" pitchFamily="18" charset="0"/>
                <a:ea typeface="Times New Roman" panose="02020603050405020304" pitchFamily="18" charset="0"/>
              </a:rPr>
              <a:t>chắc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yêu </a:t>
            </a:r>
            <a:r>
              <a:rPr lang="vi-VN" sz="2800" dirty="0" err="1">
                <a:solidFill>
                  <a:srgbClr val="000000"/>
                </a:solidFill>
                <a:effectLst/>
                <a:latin typeface="Times New Roman" panose="02020603050405020304" pitchFamily="18" charset="0"/>
                <a:ea typeface="Times New Roman" panose="02020603050405020304" pitchFamily="18" charset="0"/>
              </a:rPr>
              <a:t>cầu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kiểu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này</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157EF4E9-7764-896D-A0A4-F9D042F59C74}"/>
              </a:ext>
            </a:extLst>
          </p:cNvPr>
          <p:cNvSpPr txBox="1"/>
          <p:nvPr/>
        </p:nvSpPr>
        <p:spPr>
          <a:xfrm>
            <a:off x="6526691" y="2700440"/>
            <a:ext cx="3246784" cy="1384995"/>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câu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Phiếu</a:t>
            </a:r>
            <a:r>
              <a:rPr lang="en-US" sz="2800" b="1" i="1" dirty="0">
                <a:solidFill>
                  <a:srgbClr val="000000"/>
                </a:solidFill>
                <a:effectLst/>
                <a:latin typeface="Times New Roman" panose="02020603050405020304" pitchFamily="18" charset="0"/>
                <a:ea typeface="Times New Roman" panose="02020603050405020304" pitchFamily="18" charset="0"/>
              </a:rPr>
              <a:t> HT </a:t>
            </a:r>
            <a:r>
              <a:rPr lang="en-US" sz="2800" b="1" i="1" dirty="0" err="1">
                <a:solidFill>
                  <a:srgbClr val="000000"/>
                </a:solidFill>
                <a:effectLst/>
                <a:latin typeface="Times New Roman" panose="02020603050405020304" pitchFamily="18" charset="0"/>
                <a:ea typeface="Times New Roman" panose="02020603050405020304" pitchFamily="18" charset="0"/>
              </a:rPr>
              <a:t>số</a:t>
            </a:r>
            <a:r>
              <a:rPr lang="en-US" sz="2800" b="1" i="1" dirty="0">
                <a:solidFill>
                  <a:srgbClr val="000000"/>
                </a:solidFill>
                <a:effectLst/>
                <a:latin typeface="Times New Roman" panose="02020603050405020304" pitchFamily="18" charset="0"/>
                <a:ea typeface="Times New Roman" panose="02020603050405020304" pitchFamily="18" charset="0"/>
              </a:rPr>
              <a:t> 1:</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8119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ong bóng Lời nói: Hình bầu dục 1">
            <a:extLst>
              <a:ext uri="{FF2B5EF4-FFF2-40B4-BE49-F238E27FC236}">
                <a16:creationId xmlns:a16="http://schemas.microsoft.com/office/drawing/2014/main" id="{47572C5C-9FA2-2F9F-6C45-75A88332CCAA}"/>
              </a:ext>
            </a:extLst>
          </p:cNvPr>
          <p:cNvSpPr/>
          <p:nvPr/>
        </p:nvSpPr>
        <p:spPr>
          <a:xfrm>
            <a:off x="384312" y="142460"/>
            <a:ext cx="3326296" cy="3260035"/>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a:solidFill>
                  <a:schemeClr val="bg1"/>
                </a:solidFill>
                <a:effectLst/>
                <a:latin typeface="Times New Roman" panose="02020603050405020304" pitchFamily="18" charset="0"/>
                <a:ea typeface="Times New Roman" panose="02020603050405020304" pitchFamily="18" charset="0"/>
              </a:rPr>
              <a:t>1) Vấn đề gì của đời sống được nêu lên để bàn luận?</a:t>
            </a:r>
            <a:endParaRPr lang="en-US" sz="3200">
              <a:solidFill>
                <a:schemeClr val="bg1"/>
              </a:solidFill>
              <a:effectLst/>
              <a:latin typeface="Times New Roman" panose="02020603050405020304" pitchFamily="18" charset="0"/>
              <a:ea typeface="Times New Roman" panose="02020603050405020304" pitchFamily="18" charset="0"/>
            </a:endParaRPr>
          </a:p>
        </p:txBody>
      </p:sp>
      <p:sp>
        <p:nvSpPr>
          <p:cNvPr id="3" name="Bong bóng Lời nói: Hình bầu dục 2">
            <a:extLst>
              <a:ext uri="{FF2B5EF4-FFF2-40B4-BE49-F238E27FC236}">
                <a16:creationId xmlns:a16="http://schemas.microsoft.com/office/drawing/2014/main" id="{357AB573-383E-13AE-C39B-9061A7A63C80}"/>
              </a:ext>
            </a:extLst>
          </p:cNvPr>
          <p:cNvSpPr/>
          <p:nvPr/>
        </p:nvSpPr>
        <p:spPr>
          <a:xfrm>
            <a:off x="3856383" y="1086678"/>
            <a:ext cx="4253946" cy="3922644"/>
          </a:xfrm>
          <a:prstGeom prst="wedgeEllipse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a:solidFill>
                  <a:schemeClr val="bg1"/>
                </a:solidFill>
                <a:effectLst/>
                <a:latin typeface="Times New Roman" panose="02020603050405020304" pitchFamily="18" charset="0"/>
                <a:ea typeface="Times New Roman" panose="02020603050405020304" pitchFamily="18" charset="0"/>
              </a:rPr>
              <a:t>2) Người viết thể hiện ý kiến như thế nào trước quan niệm, cách hiểu khác về vấn đề?</a:t>
            </a:r>
            <a:endParaRPr lang="en-US" sz="3200">
              <a:solidFill>
                <a:schemeClr val="bg1"/>
              </a:solidFill>
              <a:effectLst/>
              <a:latin typeface="Times New Roman" panose="02020603050405020304" pitchFamily="18" charset="0"/>
              <a:ea typeface="Times New Roman" panose="02020603050405020304" pitchFamily="18" charset="0"/>
            </a:endParaRPr>
          </a:p>
        </p:txBody>
      </p:sp>
      <p:sp>
        <p:nvSpPr>
          <p:cNvPr id="4" name="Bong bóng Lời nói: Hình bầu dục 3">
            <a:extLst>
              <a:ext uri="{FF2B5EF4-FFF2-40B4-BE49-F238E27FC236}">
                <a16:creationId xmlns:a16="http://schemas.microsoft.com/office/drawing/2014/main" id="{66DF672A-AB75-206F-10AB-09A568D12115}"/>
              </a:ext>
            </a:extLst>
          </p:cNvPr>
          <p:cNvSpPr/>
          <p:nvPr/>
        </p:nvSpPr>
        <p:spPr>
          <a:xfrm>
            <a:off x="8110329" y="2385391"/>
            <a:ext cx="3697359" cy="3710608"/>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1386840" algn="l"/>
              </a:tabLst>
            </a:pPr>
            <a:r>
              <a:rPr lang="en-US" sz="3200" i="1" dirty="0">
                <a:solidFill>
                  <a:schemeClr val="bg1"/>
                </a:solidFill>
                <a:effectLst/>
                <a:latin typeface="Times New Roman" panose="02020603050405020304" pitchFamily="18" charset="0"/>
                <a:ea typeface="Times New Roman" panose="02020603050405020304" pitchFamily="18" charset="0"/>
              </a:rPr>
              <a:t>3) Ý </a:t>
            </a:r>
            <a:r>
              <a:rPr lang="en-US" sz="3200" i="1" dirty="0" err="1">
                <a:solidFill>
                  <a:schemeClr val="bg1"/>
                </a:solidFill>
                <a:effectLst/>
                <a:latin typeface="Times New Roman" panose="02020603050405020304" pitchFamily="18" charset="0"/>
                <a:ea typeface="Times New Roman" panose="02020603050405020304" pitchFamily="18" charset="0"/>
              </a:rPr>
              <a:t>kiến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phản</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đối</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có</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sức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thuyết</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phục</a:t>
            </a:r>
            <a:r>
              <a:rPr lang="en-US" sz="3200" i="1" dirty="0">
                <a:solidFill>
                  <a:schemeClr val="bg1"/>
                </a:solidFill>
                <a:effectLst/>
                <a:latin typeface="Times New Roman" panose="02020603050405020304" pitchFamily="18" charset="0"/>
                <a:ea typeface="Times New Roman" panose="02020603050405020304" pitchFamily="18" charset="0"/>
              </a:rPr>
              <a:t> </a:t>
            </a:r>
            <a:r>
              <a:rPr lang="en-US" sz="3200" i="1" dirty="0" err="1">
                <a:solidFill>
                  <a:schemeClr val="bg1"/>
                </a:solidFill>
                <a:effectLst/>
                <a:latin typeface="Times New Roman" panose="02020603050405020304" pitchFamily="18" charset="0"/>
                <a:ea typeface="Times New Roman" panose="02020603050405020304" pitchFamily="18" charset="0"/>
              </a:rPr>
              <a:t>không</a:t>
            </a:r>
            <a:r>
              <a:rPr lang="en-US" sz="3200" i="1" dirty="0">
                <a:solidFill>
                  <a:schemeClr val="bg1"/>
                </a:solidFill>
                <a:effectLst/>
                <a:latin typeface="Times New Roman" panose="02020603050405020304" pitchFamily="18" charset="0"/>
                <a:ea typeface="Times New Roman" panose="02020603050405020304" pitchFamily="18" charset="0"/>
              </a:rPr>
              <a:t>?</a:t>
            </a:r>
            <a:endParaRPr lang="en-US"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8635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D7FAD4C-0D20-7DAB-F3EC-09D7BABE1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3" name="Hộp Văn bản 2">
            <a:extLst>
              <a:ext uri="{FF2B5EF4-FFF2-40B4-BE49-F238E27FC236}">
                <a16:creationId xmlns:a16="http://schemas.microsoft.com/office/drawing/2014/main" id="{A5C38356-3257-09AE-E00C-F368969B9373}"/>
              </a:ext>
            </a:extLst>
          </p:cNvPr>
          <p:cNvSpPr txBox="1"/>
          <p:nvPr/>
        </p:nvSpPr>
        <p:spPr>
          <a:xfrm>
            <a:off x="2093843" y="1298713"/>
            <a:ext cx="8004313" cy="1077218"/>
          </a:xfrm>
          <a:prstGeom prst="rect">
            <a:avLst/>
          </a:prstGeom>
          <a:noFill/>
        </p:spPr>
        <p:txBody>
          <a:bodyPr wrap="square" rtlCol="0">
            <a:spAutoFit/>
          </a:bodyPr>
          <a:lstStyle/>
          <a:p>
            <a:pPr algn="just">
              <a:tabLst>
                <a:tab pos="712470" algn="l"/>
              </a:tabLst>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văn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rõ</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a:t>
            </a:r>
          </a:p>
        </p:txBody>
      </p:sp>
      <p:sp>
        <p:nvSpPr>
          <p:cNvPr id="4" name="Hộp Văn bản 3">
            <a:extLst>
              <a:ext uri="{FF2B5EF4-FFF2-40B4-BE49-F238E27FC236}">
                <a16:creationId xmlns:a16="http://schemas.microsoft.com/office/drawing/2014/main" id="{A5E4138B-16A3-9D94-5766-2C9E164A6A22}"/>
              </a:ext>
            </a:extLst>
          </p:cNvPr>
          <p:cNvSpPr txBox="1"/>
          <p:nvPr/>
        </p:nvSpPr>
        <p:spPr>
          <a:xfrm>
            <a:off x="2199860" y="2555964"/>
            <a:ext cx="7898296" cy="1077218"/>
          </a:xfrm>
          <a:prstGeom prst="rect">
            <a:avLst/>
          </a:prstGeom>
          <a:noFill/>
        </p:spPr>
        <p:txBody>
          <a:bodyPr wrap="square" rtlCol="0">
            <a:spAutoFit/>
          </a:bodyPr>
          <a:lstStyle/>
          <a:p>
            <a:pPr algn="just">
              <a:tabLst>
                <a:tab pos="712470" algn="l"/>
              </a:tabLst>
            </a:pP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rõ</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ràng</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a:t>
            </a:r>
          </a:p>
        </p:txBody>
      </p:sp>
      <p:sp>
        <p:nvSpPr>
          <p:cNvPr id="5" name="Hộp Văn bản 4">
            <a:extLst>
              <a:ext uri="{FF2B5EF4-FFF2-40B4-BE49-F238E27FC236}">
                <a16:creationId xmlns:a16="http://schemas.microsoft.com/office/drawing/2014/main" id="{B2B4CCA0-B62B-AB5B-8722-8287858A49F4}"/>
              </a:ext>
            </a:extLst>
          </p:cNvPr>
          <p:cNvSpPr txBox="1"/>
          <p:nvPr/>
        </p:nvSpPr>
        <p:spPr>
          <a:xfrm>
            <a:off x="2199861" y="4028661"/>
            <a:ext cx="7540487" cy="1077218"/>
          </a:xfrm>
          <a:prstGeom prst="rect">
            <a:avLst/>
          </a:prstGeom>
          <a:noFill/>
        </p:spPr>
        <p:txBody>
          <a:bodyPr wrap="square" rtlCol="0">
            <a:spAutoFit/>
          </a:bodyPr>
          <a:lstStyle/>
          <a:p>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lẽ</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bằng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tỏ</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kiến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có</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cơ</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sở</a:t>
            </a:r>
            <a:r>
              <a:rPr lang="en-US" sz="3200" dirty="0">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376853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290571A-7591-3CA1-0A8E-FA24B8541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3" name="Hộp Văn bản 2">
            <a:extLst>
              <a:ext uri="{FF2B5EF4-FFF2-40B4-BE49-F238E27FC236}">
                <a16:creationId xmlns:a16="http://schemas.microsoft.com/office/drawing/2014/main" id="{C21F5B91-724C-5B89-8A91-E5054080AE42}"/>
              </a:ext>
            </a:extLst>
          </p:cNvPr>
          <p:cNvSpPr txBox="1"/>
          <p:nvPr/>
        </p:nvSpPr>
        <p:spPr>
          <a:xfrm>
            <a:off x="2332383" y="1113183"/>
            <a:ext cx="7686260"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endParaRPr lang="en-US" sz="3200" dirty="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03D2E7EC-DB77-2C51-E6E0-102465909967}"/>
              </a:ext>
            </a:extLst>
          </p:cNvPr>
          <p:cNvSpPr txBox="1"/>
          <p:nvPr/>
        </p:nvSpPr>
        <p:spPr>
          <a:xfrm>
            <a:off x="1895061" y="2090172"/>
            <a:ext cx="3803374" cy="2246769"/>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Phiếu</a:t>
            </a:r>
            <a:r>
              <a:rPr lang="en-US" sz="2800" b="1" i="1" dirty="0">
                <a:solidFill>
                  <a:srgbClr val="000000"/>
                </a:solidFill>
                <a:effectLst/>
                <a:latin typeface="Times New Roman" panose="02020603050405020304" pitchFamily="18" charset="0"/>
                <a:ea typeface="Times New Roman" panose="02020603050405020304" pitchFamily="18" charset="0"/>
              </a:rPr>
              <a:t> HT </a:t>
            </a:r>
            <a:r>
              <a:rPr lang="en-US" sz="2800" b="1" i="1" dirty="0" err="1">
                <a:solidFill>
                  <a:srgbClr val="000000"/>
                </a:solidFill>
                <a:effectLst/>
                <a:latin typeface="Times New Roman" panose="02020603050405020304" pitchFamily="18" charset="0"/>
                <a:ea typeface="Times New Roman" panose="02020603050405020304" pitchFamily="18" charset="0"/>
              </a:rPr>
              <a:t>số</a:t>
            </a:r>
            <a:r>
              <a:rPr lang="en-US" sz="2800" b="1" i="1" dirty="0">
                <a:solidFill>
                  <a:srgbClr val="000000"/>
                </a:solidFill>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p:txBody>
      </p:sp>
      <p:pic>
        <p:nvPicPr>
          <p:cNvPr id="5" name="Picture 3">
            <a:extLst>
              <a:ext uri="{FF2B5EF4-FFF2-40B4-BE49-F238E27FC236}">
                <a16:creationId xmlns:a16="http://schemas.microsoft.com/office/drawing/2014/main" id="{F9BA42A1-8458-20A5-32A3-95D4C785B815}"/>
              </a:ext>
            </a:extLst>
          </p:cNvPr>
          <p:cNvPicPr>
            <a:picLocks noChangeAspect="1"/>
          </p:cNvPicPr>
          <p:nvPr/>
        </p:nvPicPr>
        <p:blipFill>
          <a:blip r:embed="rId3"/>
          <a:stretch>
            <a:fillRect/>
          </a:stretch>
        </p:blipFill>
        <p:spPr>
          <a:xfrm>
            <a:off x="6281533" y="1934816"/>
            <a:ext cx="4015406" cy="3810001"/>
          </a:xfrm>
          <a:prstGeom prst="rect">
            <a:avLst/>
          </a:prstGeom>
        </p:spPr>
      </p:pic>
    </p:spTree>
    <p:extLst>
      <p:ext uri="{BB962C8B-B14F-4D97-AF65-F5344CB8AC3E}">
        <p14:creationId xmlns:p14="http://schemas.microsoft.com/office/powerpoint/2010/main" val="22905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DEC9CB7-5BA2-06D7-7955-96C6DA41F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4" y="175591"/>
            <a:ext cx="11900451" cy="6506817"/>
          </a:xfrm>
          <a:prstGeom prst="rect">
            <a:avLst/>
          </a:prstGeom>
        </p:spPr>
      </p:pic>
      <p:sp>
        <p:nvSpPr>
          <p:cNvPr id="3" name="Hộp Văn bản 2">
            <a:extLst>
              <a:ext uri="{FF2B5EF4-FFF2-40B4-BE49-F238E27FC236}">
                <a16:creationId xmlns:a16="http://schemas.microsoft.com/office/drawing/2014/main" id="{D25F1EA6-707F-CD9A-4096-F7CCA037E59A}"/>
              </a:ext>
            </a:extLst>
          </p:cNvPr>
          <p:cNvSpPr txBox="1"/>
          <p:nvPr/>
        </p:nvSpPr>
        <p:spPr>
          <a:xfrm>
            <a:off x="4625008" y="1152938"/>
            <a:ext cx="2107095" cy="584775"/>
          </a:xfrm>
          <a:prstGeom prst="rect">
            <a:avLst/>
          </a:prstGeom>
          <a:noFill/>
        </p:spPr>
        <p:txBody>
          <a:bodyPr wrap="square" rtlCol="0">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rPr>
              <a:t>Mở</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p>
        </p:txBody>
      </p:sp>
      <p:sp>
        <p:nvSpPr>
          <p:cNvPr id="4" name="Hộp Văn bản 3">
            <a:extLst>
              <a:ext uri="{FF2B5EF4-FFF2-40B4-BE49-F238E27FC236}">
                <a16:creationId xmlns:a16="http://schemas.microsoft.com/office/drawing/2014/main" id="{2C56D6EC-5096-9B1B-7DE9-1F1E71F47041}"/>
              </a:ext>
            </a:extLst>
          </p:cNvPr>
          <p:cNvSpPr txBox="1"/>
          <p:nvPr/>
        </p:nvSpPr>
        <p:spPr>
          <a:xfrm>
            <a:off x="3127512" y="2147957"/>
            <a:ext cx="5936974" cy="2062103"/>
          </a:xfrm>
          <a:prstGeom prst="rect">
            <a:avLst/>
          </a:prstGeom>
          <a:noFill/>
        </p:spPr>
        <p:txBody>
          <a:bodyPr wrap="square" rtlCol="0">
            <a:spAutoFit/>
          </a:bodyPr>
          <a:lstStyle/>
          <a:p>
            <a:r>
              <a:rPr lang="vi-VN" sz="3200" dirty="0">
                <a:solidFill>
                  <a:srgbClr val="000000"/>
                </a:solidFill>
                <a:effectLst/>
                <a:latin typeface="Times New Roman" panose="02020603050405020304" pitchFamily="18" charset="0"/>
                <a:ea typeface="Times New Roman" panose="02020603050405020304" pitchFamily="18" charset="0"/>
              </a:rPr>
              <a:t>Nêu quan </a:t>
            </a:r>
            <a:r>
              <a:rPr lang="vi-VN" sz="3200" dirty="0" err="1">
                <a:solidFill>
                  <a:srgbClr val="000000"/>
                </a:solidFill>
                <a:effectLst/>
                <a:latin typeface="Times New Roman" panose="02020603050405020304" pitchFamily="18" charset="0"/>
                <a:ea typeface="Times New Roman" panose="02020603050405020304" pitchFamily="18" charset="0"/>
              </a:rPr>
              <a:t>điểm</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chỉ</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làm</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việc</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lớn</a:t>
            </a:r>
            <a:r>
              <a:rPr lang="vi-VN" sz="3200" i="1" dirty="0">
                <a:solidFill>
                  <a:srgbClr val="000000"/>
                </a:solidFill>
                <a:effectLst/>
                <a:latin typeface="Times New Roman" panose="02020603050405020304" pitchFamily="18" charset="0"/>
                <a:ea typeface="Times New Roman" panose="02020603050405020304" pitchFamily="18" charset="0"/>
              </a:rPr>
              <a:t>, không </a:t>
            </a:r>
            <a:r>
              <a:rPr lang="vi-VN" sz="3200" i="1" dirty="0" err="1">
                <a:solidFill>
                  <a:srgbClr val="000000"/>
                </a:solidFill>
                <a:effectLst/>
                <a:latin typeface="Times New Roman" panose="02020603050405020304" pitchFamily="18" charset="0"/>
                <a:ea typeface="Times New Roman" panose="02020603050405020304" pitchFamily="18" charset="0"/>
              </a:rPr>
              <a:t>thích</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làm</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việc</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nhỏ</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vì</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việc</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nhỏ</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là</a:t>
            </a:r>
            <a:r>
              <a:rPr lang="vi-VN" sz="3200" i="1" dirty="0">
                <a:solidFill>
                  <a:srgbClr val="000000"/>
                </a:solidFill>
                <a:effectLst/>
                <a:latin typeface="Times New Roman" panose="02020603050405020304" pitchFamily="18" charset="0"/>
                <a:ea typeface="Times New Roman" panose="02020603050405020304" pitchFamily="18" charset="0"/>
              </a:rPr>
              <a:t> </a:t>
            </a:r>
            <a:r>
              <a:rPr lang="vi-VN" sz="3200" i="1" dirty="0" err="1">
                <a:solidFill>
                  <a:srgbClr val="000000"/>
                </a:solidFill>
                <a:effectLst/>
                <a:latin typeface="Times New Roman" panose="02020603050405020304" pitchFamily="18" charset="0"/>
                <a:ea typeface="Times New Roman" panose="02020603050405020304" pitchFamily="18" charset="0"/>
              </a:rPr>
              <a:t>việc</a:t>
            </a:r>
            <a:r>
              <a:rPr lang="vi-VN" sz="3200" i="1" dirty="0">
                <a:solidFill>
                  <a:srgbClr val="000000"/>
                </a:solidFill>
                <a:effectLst/>
                <a:latin typeface="Times New Roman" panose="02020603050405020304" pitchFamily="18" charset="0"/>
                <a:ea typeface="Times New Roman" panose="02020603050405020304" pitchFamily="18" charset="0"/>
              </a:rPr>
              <a:t> vô </a:t>
            </a:r>
            <a:r>
              <a:rPr lang="vi-VN" sz="3200" i="1" dirty="0" err="1">
                <a:solidFill>
                  <a:srgbClr val="000000"/>
                </a:solidFill>
                <a:effectLst/>
                <a:latin typeface="Times New Roman" panose="02020603050405020304" pitchFamily="18" charset="0"/>
                <a:ea typeface="Times New Roman" panose="02020603050405020304" pitchFamily="18" charset="0"/>
              </a:rPr>
              <a:t>nghĩa</a:t>
            </a:r>
            <a:r>
              <a:rPr lang="vi-VN" sz="3200" dirty="0">
                <a:solidFill>
                  <a:srgbClr val="000000"/>
                </a:solidFill>
                <a:effectLst/>
                <a:latin typeface="Times New Roman" panose="02020603050405020304" pitchFamily="18" charset="0"/>
                <a:ea typeface="Times New Roman" panose="02020603050405020304" pitchFamily="18" charset="0"/>
              </a:rPr>
              <a:t>" -&gt;</a:t>
            </a:r>
            <a:r>
              <a:rPr lang="vi-VN" sz="3200" dirty="0" err="1">
                <a:solidFill>
                  <a:srgbClr val="000000"/>
                </a:solidFill>
                <a:effectLst/>
                <a:latin typeface="Times New Roman" panose="02020603050405020304" pitchFamily="18" charset="0"/>
                <a:ea typeface="Times New Roman" panose="02020603050405020304" pitchFamily="18" charset="0"/>
              </a:rPr>
              <a:t>nảy</a:t>
            </a:r>
            <a:r>
              <a:rPr lang="vi-VN" sz="3200" dirty="0">
                <a:solidFill>
                  <a:srgbClr val="000000"/>
                </a:solidFill>
                <a:effectLst/>
                <a:latin typeface="Times New Roman" panose="02020603050405020304" pitchFamily="18" charset="0"/>
                <a:ea typeface="Times New Roman" panose="02020603050405020304" pitchFamily="18" charset="0"/>
              </a:rPr>
              <a:t> sinh ý </a:t>
            </a:r>
            <a:r>
              <a:rPr lang="vi-VN" sz="3200" dirty="0" err="1">
                <a:solidFill>
                  <a:srgbClr val="000000"/>
                </a:solidFill>
                <a:effectLst/>
                <a:latin typeface="Times New Roman" panose="02020603050405020304" pitchFamily="18" charset="0"/>
                <a:ea typeface="Times New Roman" panose="02020603050405020304" pitchFamily="18" charset="0"/>
              </a:rPr>
              <a:t>kiến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bàn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luận</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4296288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7AA0434-7955-031C-AA1B-ED9DDD483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3" name="Hộp Văn bản 2">
            <a:extLst>
              <a:ext uri="{FF2B5EF4-FFF2-40B4-BE49-F238E27FC236}">
                <a16:creationId xmlns:a16="http://schemas.microsoft.com/office/drawing/2014/main" id="{B846BAFC-12E0-D51E-D6AC-D2E8E697858A}"/>
              </a:ext>
            </a:extLst>
          </p:cNvPr>
          <p:cNvSpPr txBox="1"/>
          <p:nvPr/>
        </p:nvSpPr>
        <p:spPr>
          <a:xfrm>
            <a:off x="3803374" y="1033117"/>
            <a:ext cx="3048000" cy="584775"/>
          </a:xfrm>
          <a:prstGeom prst="rect">
            <a:avLst/>
          </a:prstGeom>
          <a:noFill/>
        </p:spPr>
        <p:txBody>
          <a:bodyPr wrap="square" rtlCol="0">
            <a:spAutoFit/>
          </a:bodyPr>
          <a:lstStyle/>
          <a:p>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b="1" dirty="0">
                <a:solidFill>
                  <a:srgbClr val="000000"/>
                </a:solidFill>
                <a:effectLst/>
                <a:latin typeface="Times New Roman" panose="02020603050405020304" pitchFamily="18" charset="0"/>
                <a:ea typeface="Times New Roman" panose="02020603050405020304" pitchFamily="18" charset="0"/>
              </a:rPr>
              <a:t>2)  </a:t>
            </a:r>
            <a:r>
              <a:rPr lang="en-US" sz="3200" b="1" dirty="0" err="1">
                <a:solidFill>
                  <a:srgbClr val="000000"/>
                </a:solidFill>
                <a:effectLst/>
                <a:latin typeface="Times New Roman" panose="02020603050405020304" pitchFamily="18" charset="0"/>
                <a:ea typeface="Times New Roman" panose="02020603050405020304" pitchFamily="18" charset="0"/>
              </a:rPr>
              <a:t>Thân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p>
        </p:txBody>
      </p:sp>
      <p:sp>
        <p:nvSpPr>
          <p:cNvPr id="4" name="Hộp Văn bản 3">
            <a:extLst>
              <a:ext uri="{FF2B5EF4-FFF2-40B4-BE49-F238E27FC236}">
                <a16:creationId xmlns:a16="http://schemas.microsoft.com/office/drawing/2014/main" id="{DD41117B-A553-39CE-1BB1-B11BD8F58FDC}"/>
              </a:ext>
            </a:extLst>
          </p:cNvPr>
          <p:cNvSpPr txBox="1"/>
          <p:nvPr/>
        </p:nvSpPr>
        <p:spPr>
          <a:xfrm>
            <a:off x="1934818" y="1877114"/>
            <a:ext cx="7938052"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Microsoft Sans Serif" panose="020B0604020202020204" pitchFamily="34" charset="0"/>
              </a:rPr>
              <a:t>"Theo </a:t>
            </a:r>
            <a:r>
              <a:rPr lang="vi-VN" sz="2800" i="1" dirty="0">
                <a:solidFill>
                  <a:srgbClr val="000000"/>
                </a:solidFill>
                <a:effectLst/>
                <a:latin typeface="Times New Roman" panose="02020603050405020304" pitchFamily="18" charset="0"/>
                <a:ea typeface="Microsoft Sans Serif" panose="020B0604020202020204" pitchFamily="34" charset="0"/>
              </a:rPr>
              <a:t>tôi, câu </a:t>
            </a:r>
            <a:r>
              <a:rPr lang="vi-VN" sz="2800" i="1" dirty="0" err="1">
                <a:solidFill>
                  <a:srgbClr val="000000"/>
                </a:solidFill>
                <a:effectLst/>
                <a:latin typeface="Times New Roman" panose="02020603050405020304" pitchFamily="18" charset="0"/>
                <a:ea typeface="Microsoft Sans Serif" panose="020B0604020202020204" pitchFamily="34" charset="0"/>
              </a:rPr>
              <a:t>nói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đó</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đã</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bộc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lộ</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một</a:t>
            </a:r>
            <a:r>
              <a:rPr lang="vi-VN" sz="2800" i="1" dirty="0">
                <a:solidFill>
                  <a:srgbClr val="000000"/>
                </a:solidFill>
                <a:effectLst/>
                <a:latin typeface="Times New Roman" panose="02020603050405020304" pitchFamily="18" charset="0"/>
                <a:ea typeface="Microsoft Sans Serif" panose="020B0604020202020204" pitchFamily="34" charset="0"/>
              </a:rPr>
              <a:t> quan </a:t>
            </a:r>
            <a:r>
              <a:rPr lang="vi-VN" sz="2800" i="1" dirty="0" err="1">
                <a:solidFill>
                  <a:srgbClr val="000000"/>
                </a:solidFill>
                <a:effectLst/>
                <a:latin typeface="Times New Roman" panose="02020603050405020304" pitchFamily="18" charset="0"/>
                <a:ea typeface="Microsoft Sans Serif" panose="020B0604020202020204" pitchFamily="34" charset="0"/>
              </a:rPr>
              <a:t>điểm</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thật</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khó</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chấp</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nhận</a:t>
            </a:r>
            <a:r>
              <a:rPr lang="en-US" sz="2800" i="1"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B4B389A-DEA0-90A7-770D-B6909BA1B880}"/>
              </a:ext>
            </a:extLst>
          </p:cNvPr>
          <p:cNvSpPr txBox="1"/>
          <p:nvPr/>
        </p:nvSpPr>
        <p:spPr>
          <a:xfrm>
            <a:off x="1934818" y="3429000"/>
            <a:ext cx="7673009"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Đưa</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ra</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những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lí</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lẽ</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và</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bằng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chứng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có</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căn</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cứ</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để</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phản</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đối</a:t>
            </a:r>
            <a:r>
              <a:rPr lang="en-US" sz="2800"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6543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D111626-21B7-BDCB-6A7B-E8206FF02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4" name="Hộp Văn bản 3">
            <a:extLst>
              <a:ext uri="{FF2B5EF4-FFF2-40B4-BE49-F238E27FC236}">
                <a16:creationId xmlns:a16="http://schemas.microsoft.com/office/drawing/2014/main" id="{8E35DB31-3DEB-E7E7-8684-46C7376640CA}"/>
              </a:ext>
            </a:extLst>
          </p:cNvPr>
          <p:cNvSpPr txBox="1"/>
          <p:nvPr/>
        </p:nvSpPr>
        <p:spPr>
          <a:xfrm>
            <a:off x="1772476" y="1060174"/>
            <a:ext cx="8517837" cy="2677656"/>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Lí</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lẽ</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i="1" dirty="0">
                <a:solidFill>
                  <a:srgbClr val="000000"/>
                </a:solidFill>
                <a:effectLst/>
                <a:latin typeface="Times New Roman" panose="02020603050405020304" pitchFamily="18" charset="0"/>
                <a:ea typeface="Microsoft Sans Serif" panose="020B0604020202020204" pitchFamily="34" charset="0"/>
              </a:rPr>
              <a:t>ai </a:t>
            </a:r>
            <a:r>
              <a:rPr lang="vi-VN" sz="2800" i="1" dirty="0" err="1">
                <a:solidFill>
                  <a:srgbClr val="000000"/>
                </a:solidFill>
                <a:effectLst/>
                <a:latin typeface="Times New Roman" panose="02020603050405020304" pitchFamily="18" charset="0"/>
                <a:ea typeface="Microsoft Sans Serif" panose="020B0604020202020204" pitchFamily="34" charset="0"/>
              </a:rPr>
              <a:t>cũng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phải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làm</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những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lớn</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của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đời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mình</a:t>
            </a:r>
            <a:r>
              <a:rPr lang="vi-VN" sz="2800" i="1" dirty="0">
                <a:solidFill>
                  <a:srgbClr val="000000"/>
                </a:solidFill>
                <a:effectLst/>
                <a:latin typeface="Times New Roman" panose="02020603050405020304" pitchFamily="18" charset="0"/>
                <a:ea typeface="Microsoft Sans Serif" panose="020B0604020202020204" pitchFamily="34" charset="0"/>
              </a:rPr>
              <a:t>, cho nên không </a:t>
            </a:r>
            <a:r>
              <a:rPr lang="vi-VN" sz="2800" i="1" dirty="0" err="1">
                <a:solidFill>
                  <a:srgbClr val="000000"/>
                </a:solidFill>
                <a:effectLst/>
                <a:latin typeface="Times New Roman" panose="02020603050405020304" pitchFamily="18" charset="0"/>
                <a:ea typeface="Microsoft Sans Serif" panose="020B0604020202020204" pitchFamily="34" charset="0"/>
              </a:rPr>
              <a:t>vì</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phải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giải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quyết</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lớn</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mà</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trốn</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tránh</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những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nhỏ</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thuộc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trách</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nhiệm</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của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bản</a:t>
            </a:r>
            <a:r>
              <a:rPr lang="vi-VN" sz="2800" i="1" dirty="0">
                <a:solidFill>
                  <a:srgbClr val="000000"/>
                </a:solidFill>
                <a:effectLst/>
                <a:latin typeface="Times New Roman" panose="02020603050405020304" pitchFamily="18" charset="0"/>
                <a:ea typeface="Microsoft Sans Serif" panose="020B0604020202020204" pitchFamily="34" charset="0"/>
              </a:rPr>
              <a:t> thân; </a:t>
            </a:r>
            <a:r>
              <a:rPr lang="vi-VN" sz="2800" i="1" dirty="0" err="1">
                <a:solidFill>
                  <a:srgbClr val="000000"/>
                </a:solidFill>
                <a:effectLst/>
                <a:latin typeface="Times New Roman" panose="02020603050405020304" pitchFamily="18" charset="0"/>
                <a:ea typeface="Microsoft Sans Serif" panose="020B0604020202020204" pitchFamily="34" charset="0"/>
              </a:rPr>
              <a:t>nếu</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mình</a:t>
            </a:r>
            <a:r>
              <a:rPr lang="vi-VN" sz="2800" i="1" dirty="0">
                <a:solidFill>
                  <a:srgbClr val="000000"/>
                </a:solidFill>
                <a:effectLst/>
                <a:latin typeface="Times New Roman" panose="02020603050405020304" pitchFamily="18" charset="0"/>
                <a:ea typeface="Microsoft Sans Serif" panose="020B0604020202020204" pitchFamily="34" charset="0"/>
              </a:rPr>
              <a:t> không </a:t>
            </a:r>
            <a:r>
              <a:rPr lang="vi-VN" sz="2800" i="1" dirty="0" err="1">
                <a:solidFill>
                  <a:srgbClr val="000000"/>
                </a:solidFill>
                <a:effectLst/>
                <a:latin typeface="Times New Roman" panose="02020603050405020304" pitchFamily="18" charset="0"/>
                <a:ea typeface="Microsoft Sans Serif" panose="020B0604020202020204" pitchFamily="34" charset="0"/>
              </a:rPr>
              <a:t>làm</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thì</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đùn</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đẩy</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nhỏ</a:t>
            </a:r>
            <a:r>
              <a:rPr lang="vi-VN" sz="2800" i="1" dirty="0">
                <a:solidFill>
                  <a:srgbClr val="000000"/>
                </a:solidFill>
                <a:effectLst/>
                <a:latin typeface="Times New Roman" panose="02020603050405020304" pitchFamily="18" charset="0"/>
                <a:ea typeface="Microsoft Sans Serif" panose="020B0604020202020204" pitchFamily="34" charset="0"/>
              </a:rPr>
              <a:t> cho ai?;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nhỏ</a:t>
            </a:r>
            <a:r>
              <a:rPr lang="vi-VN" sz="2800" i="1" dirty="0">
                <a:solidFill>
                  <a:srgbClr val="000000"/>
                </a:solidFill>
                <a:effectLst/>
                <a:latin typeface="Times New Roman" panose="02020603050405020304" pitchFamily="18" charset="0"/>
                <a:ea typeface="Microsoft Sans Serif" panose="020B0604020202020204" pitchFamily="34" charset="0"/>
              </a:rPr>
              <a:t> không </a:t>
            </a:r>
            <a:r>
              <a:rPr lang="vi-VN" sz="2800" i="1" dirty="0" err="1">
                <a:solidFill>
                  <a:srgbClr val="000000"/>
                </a:solidFill>
                <a:effectLst/>
                <a:latin typeface="Times New Roman" panose="02020603050405020304" pitchFamily="18" charset="0"/>
                <a:ea typeface="Microsoft Sans Serif" panose="020B0604020202020204" pitchFamily="34" charset="0"/>
              </a:rPr>
              <a:t>đồng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nghĩa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với</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vô </a:t>
            </a:r>
            <a:r>
              <a:rPr lang="vi-VN" sz="2800" i="1" dirty="0" err="1">
                <a:solidFill>
                  <a:srgbClr val="000000"/>
                </a:solidFill>
                <a:effectLst/>
                <a:latin typeface="Times New Roman" panose="02020603050405020304" pitchFamily="18" charset="0"/>
                <a:ea typeface="Microsoft Sans Serif" panose="020B0604020202020204" pitchFamily="34" charset="0"/>
              </a:rPr>
              <a:t>nghĩa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có</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những</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việc</a:t>
            </a:r>
            <a:r>
              <a:rPr lang="vi-VN" sz="2800" i="1" dirty="0">
                <a:solidFill>
                  <a:srgbClr val="000000"/>
                </a:solidFill>
                <a:effectLst/>
                <a:latin typeface="Times New Roman" panose="02020603050405020304" pitchFamily="18" charset="0"/>
                <a:ea typeface="Microsoft Sans Serif" panose="020B0604020202020204" pitchFamily="34" charset="0"/>
              </a:rPr>
              <a:t> tuy </a:t>
            </a:r>
            <a:r>
              <a:rPr lang="vi-VN" sz="2800" i="1" dirty="0" err="1">
                <a:solidFill>
                  <a:srgbClr val="000000"/>
                </a:solidFill>
                <a:effectLst/>
                <a:latin typeface="Times New Roman" panose="02020603050405020304" pitchFamily="18" charset="0"/>
                <a:ea typeface="Microsoft Sans Serif" panose="020B0604020202020204" pitchFamily="34" charset="0"/>
              </a:rPr>
              <a:t>nhỏ</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mà</a:t>
            </a:r>
            <a:r>
              <a:rPr lang="vi-VN" sz="2800" i="1" dirty="0">
                <a:solidFill>
                  <a:srgbClr val="000000"/>
                </a:solidFill>
                <a:effectLst/>
                <a:latin typeface="Times New Roman" panose="02020603050405020304" pitchFamily="18" charset="0"/>
                <a:ea typeface="Microsoft Sans Serif" panose="020B0604020202020204" pitchFamily="34" charset="0"/>
              </a:rPr>
              <a:t> ý </a:t>
            </a:r>
            <a:r>
              <a:rPr lang="vi-VN" sz="2800" i="1" dirty="0" err="1">
                <a:solidFill>
                  <a:srgbClr val="000000"/>
                </a:solidFill>
                <a:effectLst/>
                <a:latin typeface="Times New Roman" panose="02020603050405020304" pitchFamily="18" charset="0"/>
                <a:ea typeface="Microsoft Sans Serif" panose="020B0604020202020204" pitchFamily="34" charset="0"/>
              </a:rPr>
              <a:t>nghĩa</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rầt</a:t>
            </a:r>
            <a:r>
              <a:rPr lang="vi-VN" sz="2800" i="1" dirty="0">
                <a:solidFill>
                  <a:srgbClr val="000000"/>
                </a:solidFill>
                <a:effectLst/>
                <a:latin typeface="Times New Roman" panose="02020603050405020304" pitchFamily="18" charset="0"/>
                <a:ea typeface="Microsoft Sans Serif" panose="020B0604020202020204" pitchFamily="34" charset="0"/>
              </a:rPr>
              <a:t> </a:t>
            </a:r>
            <a:r>
              <a:rPr lang="vi-VN" sz="2800" i="1" dirty="0" err="1">
                <a:solidFill>
                  <a:srgbClr val="000000"/>
                </a:solidFill>
                <a:effectLst/>
                <a:latin typeface="Times New Roman" panose="02020603050405020304" pitchFamily="18" charset="0"/>
                <a:ea typeface="Microsoft Sans Serif" panose="020B0604020202020204" pitchFamily="34" charset="0"/>
              </a:rPr>
              <a:t>lớn</a:t>
            </a:r>
            <a:r>
              <a:rPr lang="vi-VN" sz="2800" i="1" dirty="0">
                <a:solidFill>
                  <a:srgbClr val="000000"/>
                </a:solidFill>
                <a:effectLst/>
                <a:latin typeface="Times New Roman" panose="02020603050405020304" pitchFamily="18" charset="0"/>
                <a:ea typeface="Microsoft Sans Serif" panose="020B0604020202020204" pitchFamily="34" charset="0"/>
              </a:rPr>
              <a:t> lao;...</a:t>
            </a:r>
            <a:r>
              <a:rPr lang="en-US" sz="2800" i="1"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D047F87E-3797-3DFE-9B87-D55351AAF626}"/>
              </a:ext>
            </a:extLst>
          </p:cNvPr>
          <p:cNvSpPr txBox="1"/>
          <p:nvPr/>
        </p:nvSpPr>
        <p:spPr>
          <a:xfrm>
            <a:off x="1772475" y="3956683"/>
            <a:ext cx="8338933" cy="1815882"/>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Bằng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chứng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vi-VN" sz="2800" dirty="0">
                <a:solidFill>
                  <a:srgbClr val="000000"/>
                </a:solidFill>
                <a:effectLst/>
                <a:latin typeface="Times New Roman" panose="02020603050405020304" pitchFamily="18" charset="0"/>
                <a:ea typeface="Times New Roman" panose="02020603050405020304" pitchFamily="18" charset="0"/>
              </a:rPr>
              <a:t>Ông Ni-nô-mi-gia,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doanh nhân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 Gươm </a:t>
            </a:r>
            <a:r>
              <a:rPr lang="vi-VN" sz="2800" dirty="0" err="1">
                <a:solidFill>
                  <a:srgbClr val="000000"/>
                </a:solidFill>
                <a:effectLst/>
                <a:latin typeface="Times New Roman" panose="02020603050405020304" pitchFamily="18" charset="0"/>
                <a:ea typeface="Times New Roman" panose="02020603050405020304" pitchFamily="18" charset="0"/>
              </a:rPr>
              <a:t>nhặt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rác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sáng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Chủ</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Việc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đầy</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nghĩa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ông </a:t>
            </a:r>
            <a:r>
              <a:rPr lang="vi-VN" sz="2800" dirty="0" err="1">
                <a:solidFill>
                  <a:srgbClr val="000000"/>
                </a:solidFill>
                <a:effectLst/>
                <a:latin typeface="Times New Roman" panose="02020603050405020304" pitchFamily="18" charset="0"/>
                <a:ea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sức</a:t>
            </a:r>
            <a:r>
              <a:rPr lang="vi-VN" sz="2800" dirty="0">
                <a:solidFill>
                  <a:srgbClr val="000000"/>
                </a:solidFill>
                <a:effectLst/>
                <a:latin typeface="Times New Roman" panose="02020603050405020304" pitchFamily="18" charset="0"/>
                <a:ea typeface="Times New Roman" panose="02020603050405020304" pitchFamily="18" charset="0"/>
              </a:rPr>
              <a:t> lan </a:t>
            </a:r>
            <a:r>
              <a:rPr lang="vi-VN" sz="2800" dirty="0" err="1">
                <a:solidFill>
                  <a:srgbClr val="000000"/>
                </a:solidFill>
                <a:effectLst/>
                <a:latin typeface="Times New Roman" panose="02020603050405020304" pitchFamily="18" charset="0"/>
                <a:ea typeface="Times New Roman" panose="02020603050405020304" pitchFamily="18" charset="0"/>
              </a:rPr>
              <a:t>toả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rất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lớn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động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nhận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52326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D111626-21B7-BDCB-6A7B-E8206FF02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225286"/>
            <a:ext cx="11900451" cy="6506817"/>
          </a:xfrm>
          <a:prstGeom prst="rect">
            <a:avLst/>
          </a:prstGeom>
        </p:spPr>
      </p:pic>
      <p:sp>
        <p:nvSpPr>
          <p:cNvPr id="3" name="Hộp Văn bản 2">
            <a:extLst>
              <a:ext uri="{FF2B5EF4-FFF2-40B4-BE49-F238E27FC236}">
                <a16:creationId xmlns:a16="http://schemas.microsoft.com/office/drawing/2014/main" id="{0EF2B013-18B8-DBE1-8C84-7C57023EBE4D}"/>
              </a:ext>
            </a:extLst>
          </p:cNvPr>
          <p:cNvSpPr txBox="1"/>
          <p:nvPr/>
        </p:nvSpPr>
        <p:spPr>
          <a:xfrm>
            <a:off x="4558748" y="1325217"/>
            <a:ext cx="2769705" cy="584775"/>
          </a:xfrm>
          <a:prstGeom prst="rect">
            <a:avLst/>
          </a:prstGeom>
          <a:noFill/>
        </p:spPr>
        <p:txBody>
          <a:bodyPr wrap="square" rtlCol="0">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3) </a:t>
            </a:r>
            <a:r>
              <a:rPr lang="vi-VN" sz="3200" b="1" dirty="0" err="1">
                <a:solidFill>
                  <a:srgbClr val="000000"/>
                </a:solidFill>
                <a:effectLst/>
                <a:latin typeface="Times New Roman" panose="02020603050405020304" pitchFamily="18" charset="0"/>
                <a:ea typeface="Times New Roman" panose="02020603050405020304" pitchFamily="18" charset="0"/>
              </a:rPr>
              <a:t>Kết</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p>
        </p:txBody>
      </p:sp>
      <p:sp>
        <p:nvSpPr>
          <p:cNvPr id="4" name="Hộp Văn bản 3">
            <a:extLst>
              <a:ext uri="{FF2B5EF4-FFF2-40B4-BE49-F238E27FC236}">
                <a16:creationId xmlns:a16="http://schemas.microsoft.com/office/drawing/2014/main" id="{3D3BEFEC-3285-BE81-059E-744C937894F1}"/>
              </a:ext>
            </a:extLst>
          </p:cNvPr>
          <p:cNvSpPr txBox="1"/>
          <p:nvPr/>
        </p:nvSpPr>
        <p:spPr>
          <a:xfrm>
            <a:off x="3445565" y="2423420"/>
            <a:ext cx="5698435" cy="2062103"/>
          </a:xfrm>
          <a:prstGeom prst="rect">
            <a:avLst/>
          </a:prstGeom>
          <a:noFill/>
        </p:spPr>
        <p:txBody>
          <a:bodyPr wrap="square" rtlCol="0">
            <a:spAutoFit/>
          </a:bodyPr>
          <a:lstStyle/>
          <a:p>
            <a:pPr algn="just"/>
            <a:r>
              <a:rPr lang="vi-VN" sz="3200" dirty="0">
                <a:solidFill>
                  <a:srgbClr val="000000"/>
                </a:solidFill>
                <a:effectLst/>
                <a:latin typeface="Times New Roman" panose="02020603050405020304" pitchFamily="18" charset="0"/>
                <a:ea typeface="Times New Roman" panose="02020603050405020304" pitchFamily="18" charset="0"/>
              </a:rPr>
              <a:t>N</a:t>
            </a:r>
            <a:r>
              <a:rPr lang="en-US" sz="3200" dirty="0" err="1">
                <a:solidFill>
                  <a:srgbClr val="000000"/>
                </a:solidFill>
                <a:effectLst/>
                <a:latin typeface="Times New Roman" panose="02020603050405020304" pitchFamily="18" charset="0"/>
                <a:ea typeface="Times New Roman" panose="02020603050405020304" pitchFamily="18" charset="0"/>
              </a:rPr>
              <a:t>êu</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việc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cần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phản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đối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phân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biệt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đúng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sai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lựa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chọn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hành</a:t>
            </a:r>
            <a:r>
              <a:rPr lang="en-US" sz="3200" i="1" dirty="0">
                <a:solidFill>
                  <a:srgbClr val="000000"/>
                </a:solidFill>
                <a:effectLst/>
                <a:latin typeface="Times New Roman" panose="02020603050405020304" pitchFamily="18" charset="0"/>
                <a:ea typeface="Times New Roman" panose="02020603050405020304" pitchFamily="18" charset="0"/>
              </a:rPr>
              <a:t> vi,…</a:t>
            </a:r>
            <a:endParaRPr lang="en-US" sz="3200" dirty="0"/>
          </a:p>
        </p:txBody>
      </p:sp>
    </p:spTree>
    <p:extLst>
      <p:ext uri="{BB962C8B-B14F-4D97-AF65-F5344CB8AC3E}">
        <p14:creationId xmlns:p14="http://schemas.microsoft.com/office/powerpoint/2010/main" val="1387549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DE58D0DB-6D9F-480D-9008-745E53CCB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115956"/>
            <a:ext cx="11794434" cy="6626087"/>
          </a:xfrm>
          <a:prstGeom prst="rect">
            <a:avLst/>
          </a:prstGeom>
        </p:spPr>
      </p:pic>
      <p:sp>
        <p:nvSpPr>
          <p:cNvPr id="6" name="Hộp Văn bản 5">
            <a:extLst>
              <a:ext uri="{FF2B5EF4-FFF2-40B4-BE49-F238E27FC236}">
                <a16:creationId xmlns:a16="http://schemas.microsoft.com/office/drawing/2014/main" id="{10063E09-7242-0721-56C1-7B5F3FA64E00}"/>
              </a:ext>
            </a:extLst>
          </p:cNvPr>
          <p:cNvSpPr txBox="1"/>
          <p:nvPr/>
        </p:nvSpPr>
        <p:spPr>
          <a:xfrm>
            <a:off x="2054087" y="901148"/>
            <a:ext cx="6520070" cy="584775"/>
          </a:xfrm>
          <a:prstGeom prst="rect">
            <a:avLst/>
          </a:prstGeom>
          <a:noFill/>
        </p:spPr>
        <p:txBody>
          <a:bodyPr wrap="square" rtlCol="0">
            <a:spAutoFit/>
          </a:bodyPr>
          <a:lstStyle/>
          <a:p>
            <a:r>
              <a:rPr lang="en-US" sz="3200" b="1" dirty="0">
                <a:solidFill>
                  <a:srgbClr val="FF0000"/>
                </a:solidFill>
                <a:effectLst/>
                <a:ea typeface="Times New Roman" panose="02020603050405020304" pitchFamily="18" charset="0"/>
              </a:rPr>
              <a:t>3. </a:t>
            </a:r>
            <a:r>
              <a:rPr lang="vi-VN" sz="3200" b="1" dirty="0" err="1">
                <a:solidFill>
                  <a:srgbClr val="FF0000"/>
                </a:solidFill>
                <a:effectLst/>
                <a:latin typeface="Times New Roman" panose="02020603050405020304" pitchFamily="18" charset="0"/>
                <a:ea typeface="Microsoft Sans Serif" panose="020B0604020202020204" pitchFamily="34" charset="0"/>
              </a:rPr>
              <a:t>Thực</a:t>
            </a:r>
            <a:r>
              <a:rPr lang="vi-VN" sz="3200" b="1" dirty="0">
                <a:solidFill>
                  <a:srgbClr val="FF0000"/>
                </a:solidFill>
                <a:effectLst/>
                <a:latin typeface="Times New Roman" panose="02020603050405020304" pitchFamily="18" charset="0"/>
                <a:ea typeface="Microsoft Sans Serif" panose="020B0604020202020204" pitchFamily="34" charset="0"/>
              </a:rPr>
              <a:t> </a:t>
            </a:r>
            <a:r>
              <a:rPr lang="vi-VN" sz="3200" b="1" dirty="0" err="1">
                <a:solidFill>
                  <a:srgbClr val="FF0000"/>
                </a:solidFill>
                <a:effectLst/>
                <a:latin typeface="Times New Roman" panose="02020603050405020304" pitchFamily="18" charset="0"/>
                <a:ea typeface="Microsoft Sans Serif" panose="020B0604020202020204" pitchFamily="34" charset="0"/>
              </a:rPr>
              <a:t>hành</a:t>
            </a:r>
            <a:r>
              <a:rPr lang="vi-VN" sz="3200" b="1" dirty="0">
                <a:solidFill>
                  <a:srgbClr val="FF0000"/>
                </a:solidFill>
                <a:effectLst/>
                <a:latin typeface="Times New Roman" panose="02020603050405020304" pitchFamily="18" charset="0"/>
                <a:ea typeface="Microsoft Sans Serif" panose="020B0604020202020204" pitchFamily="34" charset="0"/>
              </a:rPr>
              <a:t> </a:t>
            </a:r>
            <a:r>
              <a:rPr lang="vi-VN" sz="3200" b="1" dirty="0" err="1">
                <a:solidFill>
                  <a:srgbClr val="FF0000"/>
                </a:solidFill>
                <a:effectLst/>
                <a:latin typeface="Times New Roman" panose="02020603050405020304" pitchFamily="18" charset="0"/>
                <a:ea typeface="Microsoft Sans Serif" panose="020B0604020202020204" pitchFamily="34" charset="0"/>
              </a:rPr>
              <a:t>viết</a:t>
            </a:r>
            <a:r>
              <a:rPr lang="vi-VN" sz="3200" b="1" dirty="0">
                <a:solidFill>
                  <a:srgbClr val="FF0000"/>
                </a:solidFill>
                <a:effectLst/>
                <a:latin typeface="Times New Roman" panose="02020603050405020304" pitchFamily="18" charset="0"/>
                <a:ea typeface="Microsoft Sans Serif" panose="020B0604020202020204" pitchFamily="34" charset="0"/>
              </a:rPr>
              <a:t> theo </a:t>
            </a:r>
            <a:r>
              <a:rPr lang="vi-VN" sz="3200" b="1" dirty="0" err="1">
                <a:solidFill>
                  <a:srgbClr val="FF0000"/>
                </a:solidFill>
                <a:effectLst/>
                <a:latin typeface="Times New Roman" panose="02020603050405020304" pitchFamily="18" charset="0"/>
                <a:ea typeface="Microsoft Sans Serif" panose="020B0604020202020204" pitchFamily="34" charset="0"/>
              </a:rPr>
              <a:t>các</a:t>
            </a:r>
            <a:r>
              <a:rPr lang="vi-VN" sz="3200" b="1" dirty="0">
                <a:solidFill>
                  <a:srgbClr val="FF0000"/>
                </a:solidFill>
                <a:effectLst/>
                <a:latin typeface="Times New Roman" panose="02020603050405020304" pitchFamily="18" charset="0"/>
                <a:ea typeface="Microsoft Sans Serif" panose="020B0604020202020204" pitchFamily="34" charset="0"/>
              </a:rPr>
              <a:t> </a:t>
            </a:r>
            <a:r>
              <a:rPr lang="vi-VN" sz="3200" b="1" dirty="0" err="1">
                <a:solidFill>
                  <a:srgbClr val="FF0000"/>
                </a:solidFill>
                <a:effectLst/>
                <a:latin typeface="Times New Roman" panose="02020603050405020304" pitchFamily="18" charset="0"/>
                <a:ea typeface="Microsoft Sans Serif" panose="020B0604020202020204" pitchFamily="34" charset="0"/>
              </a:rPr>
              <a:t>bước</a:t>
            </a:r>
            <a:endParaRPr lang="en-US" sz="3200" dirty="0"/>
          </a:p>
        </p:txBody>
      </p:sp>
      <p:sp>
        <p:nvSpPr>
          <p:cNvPr id="7" name="Hộp Văn bản 6">
            <a:extLst>
              <a:ext uri="{FF2B5EF4-FFF2-40B4-BE49-F238E27FC236}">
                <a16:creationId xmlns:a16="http://schemas.microsoft.com/office/drawing/2014/main" id="{7DADCFCA-4410-EF52-84CC-20E4166940DF}"/>
              </a:ext>
            </a:extLst>
          </p:cNvPr>
          <p:cNvSpPr txBox="1"/>
          <p:nvPr/>
        </p:nvSpPr>
        <p:spPr>
          <a:xfrm>
            <a:off x="2054087" y="1815548"/>
            <a:ext cx="3087756" cy="1815882"/>
          </a:xfrm>
          <a:prstGeom prst="rect">
            <a:avLst/>
          </a:prstGeom>
          <a:noFill/>
        </p:spPr>
        <p:txBody>
          <a:bodyPr wrap="square" rtlCol="0">
            <a:spAutoFit/>
          </a:bodyPr>
          <a:lstStyle/>
          <a:p>
            <a:pPr algn="just">
              <a:tabLst>
                <a:tab pos="553085" algn="l"/>
              </a:tabLst>
            </a:pPr>
            <a:r>
              <a:rPr lang="en-US" sz="2800" i="1" dirty="0">
                <a:solidFill>
                  <a:srgbClr val="000000"/>
                </a:solidFill>
                <a:effectLst/>
                <a:latin typeface="Times New Roman" panose="02020603050405020304" pitchFamily="18" charset="0"/>
                <a:ea typeface="Times New Roman" panose="02020603050405020304" pitchFamily="18" charset="0"/>
              </a:rPr>
              <a:t>1)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em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ai?</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B4B4C66-3EA8-8AA3-DC40-232537DCE276}"/>
              </a:ext>
            </a:extLst>
          </p:cNvPr>
          <p:cNvSpPr txBox="1"/>
          <p:nvPr/>
        </p:nvSpPr>
        <p:spPr>
          <a:xfrm>
            <a:off x="6096000" y="1616765"/>
            <a:ext cx="3087756" cy="3108543"/>
          </a:xfrm>
          <a:prstGeom prst="rect">
            <a:avLst/>
          </a:prstGeom>
          <a:noFill/>
        </p:spPr>
        <p:txBody>
          <a:bodyPr wrap="square" rtlCol="0">
            <a:spAutoFit/>
          </a:bodyPr>
          <a:lstStyle/>
          <a:p>
            <a:pPr algn="just">
              <a:tabLst>
                <a:tab pos="553085" algn="l"/>
              </a:tabLst>
            </a:pPr>
            <a:r>
              <a:rPr lang="en-US" sz="2800" i="1" dirty="0">
                <a:solidFill>
                  <a:srgbClr val="000000"/>
                </a:solidFill>
                <a:effectLst/>
                <a:latin typeface="Times New Roman" panose="02020603050405020304" pitchFamily="18" charset="0"/>
                <a:ea typeface="Times New Roman" panose="02020603050405020304" pitchFamily="18" charset="0"/>
              </a:rPr>
              <a:t>2)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thoả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yêu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gợi</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SGK </a:t>
            </a:r>
            <a:r>
              <a:rPr lang="en-US" sz="2800" i="1" dirty="0" err="1">
                <a:solidFill>
                  <a:srgbClr val="000000"/>
                </a:solidFill>
                <a:effectLst/>
                <a:latin typeface="Times New Roman" panose="02020603050405020304" pitchFamily="18" charset="0"/>
                <a:ea typeface="Times New Roman" panose="02020603050405020304" pitchFamily="18" charset="0"/>
              </a:rPr>
              <a:t>hoặc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lựa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hợp</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1498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54DD7066-7326-9D86-58E2-244389FE6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40" y="185530"/>
            <a:ext cx="11675164" cy="6400800"/>
          </a:xfrm>
          <a:prstGeom prst="rect">
            <a:avLst/>
          </a:prstGeom>
        </p:spPr>
      </p:pic>
      <p:sp>
        <p:nvSpPr>
          <p:cNvPr id="5" name="Hộp Văn bản 4">
            <a:extLst>
              <a:ext uri="{FF2B5EF4-FFF2-40B4-BE49-F238E27FC236}">
                <a16:creationId xmlns:a16="http://schemas.microsoft.com/office/drawing/2014/main" id="{0B00284D-1DB7-2EE4-84BF-82E432E7E36B}"/>
              </a:ext>
            </a:extLst>
          </p:cNvPr>
          <p:cNvSpPr txBox="1"/>
          <p:nvPr/>
        </p:nvSpPr>
        <p:spPr>
          <a:xfrm>
            <a:off x="516834" y="1948070"/>
            <a:ext cx="8574157" cy="3578088"/>
          </a:xfrm>
          <a:prstGeom prst="rect">
            <a:avLst/>
          </a:prstGeom>
          <a:noFill/>
        </p:spPr>
        <p:txBody>
          <a:bodyPr wrap="square" rtlCol="0">
            <a:prstTxWarp prst="textChevron">
              <a:avLst/>
            </a:prstTxWarp>
            <a:spAutoFit/>
          </a:bodyPr>
          <a:lstStyle/>
          <a:p>
            <a:r>
              <a:rPr lang="en-US" sz="1800" b="1" dirty="0">
                <a:solidFill>
                  <a:srgbClr val="7030A0"/>
                </a:solidFill>
                <a:effectLst/>
                <a:latin typeface="Times New Roman" panose="02020603050405020304" pitchFamily="18" charset="0"/>
                <a:ea typeface="Times New Roman" panose="02020603050405020304" pitchFamily="18" charset="0"/>
              </a:rPr>
              <a:t>KHỞI ĐỘNG</a:t>
            </a:r>
            <a:endParaRPr lang="en-US" dirty="0"/>
          </a:p>
        </p:txBody>
      </p:sp>
      <p:sp>
        <p:nvSpPr>
          <p:cNvPr id="6" name="Hộp Văn bản 5">
            <a:extLst>
              <a:ext uri="{FF2B5EF4-FFF2-40B4-BE49-F238E27FC236}">
                <a16:creationId xmlns:a16="http://schemas.microsoft.com/office/drawing/2014/main" id="{CC7AF57B-B12E-2A43-C880-D5F61AC328C0}"/>
              </a:ext>
            </a:extLst>
          </p:cNvPr>
          <p:cNvSpPr txBox="1"/>
          <p:nvPr/>
        </p:nvSpPr>
        <p:spPr>
          <a:xfrm>
            <a:off x="238540" y="5505686"/>
            <a:ext cx="8852451" cy="1073820"/>
          </a:xfrm>
          <a:prstGeom prst="rect">
            <a:avLst/>
          </a:prstGeom>
          <a:noFill/>
        </p:spPr>
        <p:txBody>
          <a:bodyPr wrap="square" rtlCol="0">
            <a:spAutoFit/>
          </a:bodyPr>
          <a:lstStyle/>
          <a:p>
            <a:pPr indent="254000" algn="just">
              <a:lnSpc>
                <a:spcPct val="119000"/>
              </a:lnSpc>
              <a:spcAft>
                <a:spcPts val="200"/>
              </a:spcAft>
            </a:pPr>
            <a:r>
              <a:rPr lang="en-US" sz="2800" b="1" i="1" dirty="0" err="1">
                <a:solidFill>
                  <a:srgbClr val="0D0D0D"/>
                </a:solidFill>
                <a:effectLst/>
                <a:latin typeface="Times New Roman" panose="02020603050405020304" pitchFamily="18" charset="0"/>
                <a:ea typeface="Times New Roman" panose="02020603050405020304" pitchFamily="18" charset="0"/>
              </a:rPr>
              <a:t>Hãy</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quan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sát</a:t>
            </a:r>
            <a:r>
              <a:rPr lang="en-US" sz="2800" b="1" i="1" dirty="0">
                <a:solidFill>
                  <a:srgbClr val="0D0D0D"/>
                </a:solidFill>
                <a:effectLst/>
                <a:latin typeface="Times New Roman" panose="02020603050405020304" pitchFamily="18" charset="0"/>
                <a:ea typeface="Times New Roman" panose="02020603050405020304" pitchFamily="18" charset="0"/>
              </a:rPr>
              <a:t> 4 </a:t>
            </a:r>
            <a:r>
              <a:rPr lang="en-US" sz="2800" b="1" i="1" dirty="0" err="1">
                <a:solidFill>
                  <a:srgbClr val="0D0D0D"/>
                </a:solidFill>
                <a:effectLst/>
                <a:latin typeface="Times New Roman" panose="02020603050405020304" pitchFamily="18" charset="0"/>
                <a:ea typeface="Times New Roman" panose="02020603050405020304" pitchFamily="18" charset="0"/>
              </a:rPr>
              <a:t>tình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huống</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sau</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quan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điểm</a:t>
            </a:r>
            <a:r>
              <a:rPr lang="en-US" sz="2800" b="1" i="1" dirty="0">
                <a:solidFill>
                  <a:srgbClr val="0D0D0D"/>
                </a:solidFill>
                <a:effectLst/>
                <a:latin typeface="Times New Roman" panose="02020603050405020304" pitchFamily="18" charset="0"/>
                <a:ea typeface="Times New Roman" panose="02020603050405020304" pitchFamily="18" charset="0"/>
              </a:rPr>
              <a:t>, ý </a:t>
            </a:r>
            <a:r>
              <a:rPr lang="en-US" sz="2800" b="1" i="1" dirty="0" err="1">
                <a:solidFill>
                  <a:srgbClr val="0D0D0D"/>
                </a:solidFill>
                <a:effectLst/>
                <a:latin typeface="Times New Roman" panose="02020603050405020304" pitchFamily="18" charset="0"/>
                <a:ea typeface="Times New Roman" panose="02020603050405020304" pitchFamily="18" charset="0"/>
              </a:rPr>
              <a:t>kiến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của</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em</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như</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thế</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nào</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trước</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mỗi</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vấn</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đề</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chứa</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trong</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tình</a:t>
            </a:r>
            <a:r>
              <a:rPr lang="en-US" sz="2800" b="1" i="1" dirty="0">
                <a:solidFill>
                  <a:srgbClr val="0D0D0D"/>
                </a:solidFill>
                <a:effectLst/>
                <a:latin typeface="Times New Roman" panose="02020603050405020304" pitchFamily="18" charset="0"/>
                <a:ea typeface="Times New Roman" panose="02020603050405020304" pitchFamily="18" charset="0"/>
              </a:rPr>
              <a:t> </a:t>
            </a:r>
            <a:r>
              <a:rPr lang="en-US" sz="2800" b="1" i="1" dirty="0" err="1">
                <a:solidFill>
                  <a:srgbClr val="0D0D0D"/>
                </a:solidFill>
                <a:effectLst/>
                <a:latin typeface="Times New Roman" panose="02020603050405020304" pitchFamily="18" charset="0"/>
                <a:ea typeface="Times New Roman" panose="02020603050405020304" pitchFamily="18" charset="0"/>
              </a:rPr>
              <a:t>huống</a:t>
            </a:r>
            <a:r>
              <a:rPr lang="en-US" sz="2800" b="1" i="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232447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3EA235C-BF11-8245-1651-19CD3B2D0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3" y="115956"/>
            <a:ext cx="11794434" cy="6626087"/>
          </a:xfrm>
          <a:prstGeom prst="rect">
            <a:avLst/>
          </a:prstGeom>
        </p:spPr>
      </p:pic>
      <p:sp>
        <p:nvSpPr>
          <p:cNvPr id="3" name="Hộp Văn bản 2">
            <a:extLst>
              <a:ext uri="{FF2B5EF4-FFF2-40B4-BE49-F238E27FC236}">
                <a16:creationId xmlns:a16="http://schemas.microsoft.com/office/drawing/2014/main" id="{DC310C08-6039-D55D-AF22-D6D4F791A08D}"/>
              </a:ext>
            </a:extLst>
          </p:cNvPr>
          <p:cNvSpPr txBox="1"/>
          <p:nvPr/>
        </p:nvSpPr>
        <p:spPr>
          <a:xfrm>
            <a:off x="3843130" y="1366896"/>
            <a:ext cx="4214192" cy="2062103"/>
          </a:xfrm>
          <a:prstGeom prst="rect">
            <a:avLst/>
          </a:prstGeom>
          <a:noFill/>
        </p:spPr>
        <p:txBody>
          <a:bodyPr wrap="square" rtlCol="0">
            <a:spAutoFit/>
          </a:bodyPr>
          <a:lstStyle/>
          <a:p>
            <a:pPr algn="just"/>
            <a:r>
              <a:rPr lang="en-US" sz="3200" dirty="0">
                <a:solidFill>
                  <a:srgbClr val="000000"/>
                </a:solidFill>
                <a:latin typeface="Times New Roman" panose="02020603050405020304" pitchFamily="18" charset="0"/>
                <a:ea typeface="Times New Roman" panose="02020603050405020304" pitchFamily="18" charset="0"/>
              </a:rPr>
              <a:t>T</a:t>
            </a:r>
            <a:r>
              <a:rPr lang="vi-VN" sz="3200" dirty="0" err="1">
                <a:solidFill>
                  <a:srgbClr val="000000"/>
                </a:solidFill>
                <a:effectLst/>
                <a:latin typeface="Times New Roman" panose="02020603050405020304" pitchFamily="18" charset="0"/>
                <a:ea typeface="Times New Roman" panose="02020603050405020304" pitchFamily="18" charset="0"/>
              </a:rPr>
              <a:t>ìm</a:t>
            </a:r>
            <a:r>
              <a:rPr lang="vi-VN" sz="3200" dirty="0">
                <a:solidFill>
                  <a:srgbClr val="000000"/>
                </a:solidFill>
                <a:effectLst/>
                <a:latin typeface="Times New Roman" panose="02020603050405020304" pitchFamily="18" charset="0"/>
                <a:ea typeface="Times New Roman" panose="02020603050405020304" pitchFamily="18" charset="0"/>
              </a:rPr>
              <a:t> ý </a:t>
            </a:r>
            <a:r>
              <a:rPr lang="vi-VN" sz="3200" dirty="0" err="1">
                <a:solidFill>
                  <a:srgbClr val="000000"/>
                </a:solidFill>
                <a:effectLst/>
                <a:latin typeface="Times New Roman" panose="02020603050405020304" pitchFamily="18" charset="0"/>
                <a:ea typeface="Times New Roman" panose="02020603050405020304" pitchFamily="18" charset="0"/>
              </a:rPr>
              <a:t>bằng</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cách</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điền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các</a:t>
            </a:r>
            <a:r>
              <a:rPr lang="vi-VN" sz="3200" dirty="0">
                <a:solidFill>
                  <a:srgbClr val="000000"/>
                </a:solidFill>
                <a:effectLst/>
                <a:latin typeface="Times New Roman" panose="02020603050405020304" pitchFamily="18" charset="0"/>
                <a:ea typeface="Times New Roman" panose="02020603050405020304" pitchFamily="18" charset="0"/>
              </a:rPr>
              <a:t> thông tin </a:t>
            </a:r>
            <a:r>
              <a:rPr lang="vi-VN" sz="3200" dirty="0" err="1">
                <a:solidFill>
                  <a:srgbClr val="000000"/>
                </a:solidFill>
                <a:effectLst/>
                <a:latin typeface="Times New Roman" panose="02020603050405020304" pitchFamily="18" charset="0"/>
                <a:ea typeface="Times New Roman" panose="02020603050405020304" pitchFamily="18" charset="0"/>
              </a:rPr>
              <a:t>cần</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thiết</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vào</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i="1" dirty="0" err="1">
                <a:solidFill>
                  <a:srgbClr val="FF0000"/>
                </a:solidFill>
                <a:effectLst/>
                <a:latin typeface="Times New Roman" panose="02020603050405020304" pitchFamily="18" charset="0"/>
                <a:ea typeface="Times New Roman" panose="02020603050405020304" pitchFamily="18" charset="0"/>
              </a:rPr>
              <a:t>Phiếu</a:t>
            </a:r>
            <a:r>
              <a:rPr lang="en-US" sz="3200" b="1" i="1" dirty="0">
                <a:solidFill>
                  <a:srgbClr val="FF0000"/>
                </a:solidFill>
                <a:effectLst/>
                <a:latin typeface="Times New Roman" panose="02020603050405020304" pitchFamily="18" charset="0"/>
                <a:ea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rPr>
              <a:t>học</a:t>
            </a:r>
            <a:r>
              <a:rPr lang="en-US" sz="3200" b="1" i="1" dirty="0">
                <a:solidFill>
                  <a:srgbClr val="FF0000"/>
                </a:solidFill>
                <a:effectLst/>
                <a:latin typeface="Times New Roman" panose="02020603050405020304" pitchFamily="18" charset="0"/>
                <a:ea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rPr>
              <a:t>tập</a:t>
            </a:r>
            <a:r>
              <a:rPr lang="en-US" sz="3200" b="1" i="1" dirty="0">
                <a:solidFill>
                  <a:srgbClr val="FF0000"/>
                </a:solidFill>
                <a:effectLst/>
                <a:latin typeface="Times New Roman" panose="02020603050405020304" pitchFamily="18" charset="0"/>
                <a:ea typeface="Times New Roman" panose="02020603050405020304" pitchFamily="18" charset="0"/>
              </a:rPr>
              <a:t> </a:t>
            </a:r>
            <a:r>
              <a:rPr lang="en-US" sz="3200" b="1" i="1" dirty="0" err="1">
                <a:solidFill>
                  <a:srgbClr val="FF0000"/>
                </a:solidFill>
                <a:effectLst/>
                <a:latin typeface="Times New Roman" panose="02020603050405020304" pitchFamily="18" charset="0"/>
                <a:ea typeface="Times New Roman" panose="02020603050405020304" pitchFamily="18" charset="0"/>
              </a:rPr>
              <a:t>số</a:t>
            </a:r>
            <a:r>
              <a:rPr lang="en-US" sz="3200" b="1" i="1" dirty="0">
                <a:solidFill>
                  <a:srgbClr val="FF0000"/>
                </a:solidFill>
                <a:effectLst/>
                <a:latin typeface="Times New Roman" panose="02020603050405020304" pitchFamily="18" charset="0"/>
                <a:ea typeface="Times New Roman" panose="02020603050405020304" pitchFamily="18" charset="0"/>
              </a:rPr>
              <a:t> 3</a:t>
            </a:r>
            <a:r>
              <a:rPr lang="en-US" sz="320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theo </a:t>
            </a:r>
            <a:r>
              <a:rPr lang="vi-VN" sz="3200" dirty="0" err="1">
                <a:solidFill>
                  <a:srgbClr val="000000"/>
                </a:solidFill>
                <a:effectLst/>
                <a:latin typeface="Times New Roman" panose="02020603050405020304" pitchFamily="18" charset="0"/>
                <a:ea typeface="Times New Roman" panose="02020603050405020304" pitchFamily="18" charset="0"/>
              </a:rPr>
              <a:t>mẫu</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3218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3745A689-B761-EF83-58AE-FEECF2164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85530"/>
            <a:ext cx="11781183" cy="6672470"/>
          </a:xfrm>
          <a:prstGeom prst="rect">
            <a:avLst/>
          </a:prstGeom>
        </p:spPr>
      </p:pic>
      <p:sp>
        <p:nvSpPr>
          <p:cNvPr id="4" name="Hộp Văn bản 3">
            <a:extLst>
              <a:ext uri="{FF2B5EF4-FFF2-40B4-BE49-F238E27FC236}">
                <a16:creationId xmlns:a16="http://schemas.microsoft.com/office/drawing/2014/main" id="{46939B85-C7E6-0DDA-A754-2D3018776D64}"/>
              </a:ext>
            </a:extLst>
          </p:cNvPr>
          <p:cNvSpPr txBox="1"/>
          <p:nvPr/>
        </p:nvSpPr>
        <p:spPr>
          <a:xfrm>
            <a:off x="3617844" y="185530"/>
            <a:ext cx="3525078" cy="584775"/>
          </a:xfrm>
          <a:prstGeom prst="rect">
            <a:avLst/>
          </a:prstGeom>
          <a:noFill/>
        </p:spPr>
        <p:txBody>
          <a:bodyPr wrap="square" rtlCol="0">
            <a:spAutoFit/>
          </a:bodyPr>
          <a:lstStyle/>
          <a:p>
            <a:pPr algn="just">
              <a:tabLst>
                <a:tab pos="1386840" algn="l"/>
              </a:tabLst>
            </a:pPr>
            <a:r>
              <a:rPr lang="en-US" sz="3200" b="1" dirty="0">
                <a:solidFill>
                  <a:srgbClr val="0D0D0D"/>
                </a:solidFill>
                <a:effectLst/>
                <a:latin typeface="Times New Roman" panose="02020603050405020304" pitchFamily="18" charset="0"/>
                <a:ea typeface="MS Mincho" panose="02020609040205080304" pitchFamily="49" charset="-128"/>
              </a:rPr>
              <a:t>1. </a:t>
            </a:r>
            <a:r>
              <a:rPr lang="en-US" sz="3200" b="1" dirty="0" err="1">
                <a:solidFill>
                  <a:srgbClr val="0D0D0D"/>
                </a:solidFill>
                <a:effectLst/>
                <a:latin typeface="Times New Roman" panose="02020603050405020304" pitchFamily="18" charset="0"/>
                <a:ea typeface="MS Mincho" panose="02020609040205080304" pitchFamily="49" charset="-128"/>
              </a:rPr>
              <a:t>Trước</a:t>
            </a:r>
            <a:r>
              <a:rPr lang="en-US" sz="3200" b="1" dirty="0">
                <a:solidFill>
                  <a:srgbClr val="0D0D0D"/>
                </a:solidFill>
                <a:effectLst/>
                <a:latin typeface="Times New Roman" panose="02020603050405020304" pitchFamily="18" charset="0"/>
                <a:ea typeface="MS Mincho" panose="02020609040205080304" pitchFamily="49" charset="-128"/>
              </a:rPr>
              <a:t> </a:t>
            </a:r>
            <a:r>
              <a:rPr lang="en-US" sz="3200" b="1" dirty="0" err="1">
                <a:solidFill>
                  <a:srgbClr val="0D0D0D"/>
                </a:solidFill>
                <a:effectLst/>
                <a:latin typeface="Times New Roman" panose="02020603050405020304" pitchFamily="18" charset="0"/>
                <a:ea typeface="MS Mincho" panose="02020609040205080304" pitchFamily="49" charset="-128"/>
              </a:rPr>
              <a:t>khi</a:t>
            </a:r>
            <a:r>
              <a:rPr lang="en-US" sz="3200" b="1" dirty="0">
                <a:solidFill>
                  <a:srgbClr val="0D0D0D"/>
                </a:solidFill>
                <a:effectLst/>
                <a:latin typeface="Times New Roman" panose="02020603050405020304" pitchFamily="18" charset="0"/>
                <a:ea typeface="MS Mincho" panose="02020609040205080304" pitchFamily="49" charset="-128"/>
              </a:rPr>
              <a:t> </a:t>
            </a:r>
            <a:r>
              <a:rPr lang="en-US" sz="3200" b="1" dirty="0" err="1">
                <a:solidFill>
                  <a:srgbClr val="0D0D0D"/>
                </a:solidFill>
                <a:effectLst/>
                <a:latin typeface="Times New Roman" panose="02020603050405020304" pitchFamily="18" charset="0"/>
                <a:ea typeface="MS Mincho" panose="02020609040205080304" pitchFamily="49" charset="-128"/>
              </a:rPr>
              <a:t>viết</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470A8CD-4E3E-C522-F554-6BBA0FA553F6}"/>
              </a:ext>
            </a:extLst>
          </p:cNvPr>
          <p:cNvSpPr txBox="1"/>
          <p:nvPr/>
        </p:nvSpPr>
        <p:spPr>
          <a:xfrm>
            <a:off x="1033670" y="1065841"/>
            <a:ext cx="8998226" cy="584775"/>
          </a:xfrm>
          <a:prstGeom prst="rect">
            <a:avLst/>
          </a:prstGeom>
          <a:noFill/>
        </p:spPr>
        <p:txBody>
          <a:bodyPr wrap="square" rtlCol="0">
            <a:spAutoFit/>
          </a:bodyPr>
          <a:lstStyle/>
          <a:p>
            <a:pPr algn="just"/>
            <a:r>
              <a:rPr lang="en-US" sz="3200" dirty="0">
                <a:effectLst/>
                <a:latin typeface="Times New Roman" panose="02020603050405020304" pitchFamily="18" charset="0"/>
                <a:ea typeface="Times New Roman" panose="02020603050405020304" pitchFamily="18" charset="0"/>
              </a:rPr>
              <a:t>*</a:t>
            </a:r>
            <a:r>
              <a:rPr lang="en-US" sz="3200" dirty="0" err="1">
                <a:effectLst/>
                <a:latin typeface="Times New Roman" panose="02020603050405020304" pitchFamily="18" charset="0"/>
                <a:ea typeface="Times New Roman" panose="02020603050405020304" pitchFamily="18" charset="0"/>
              </a:rPr>
              <a:t>Xác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mục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đích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rPr>
              <a:t>: (SGK tr.69)</a:t>
            </a:r>
          </a:p>
        </p:txBody>
      </p:sp>
      <p:sp>
        <p:nvSpPr>
          <p:cNvPr id="6" name="Hộp Văn bản 5">
            <a:extLst>
              <a:ext uri="{FF2B5EF4-FFF2-40B4-BE49-F238E27FC236}">
                <a16:creationId xmlns:a16="http://schemas.microsoft.com/office/drawing/2014/main" id="{A7ECCE03-AC17-973E-F320-5A68A3E49522}"/>
              </a:ext>
            </a:extLst>
          </p:cNvPr>
          <p:cNvSpPr txBox="1"/>
          <p:nvPr/>
        </p:nvSpPr>
        <p:spPr>
          <a:xfrm>
            <a:off x="3922643" y="1965236"/>
            <a:ext cx="3644348" cy="584775"/>
          </a:xfrm>
          <a:prstGeom prst="rect">
            <a:avLst/>
          </a:prstGeom>
          <a:noFill/>
        </p:spPr>
        <p:txBody>
          <a:bodyPr wrap="square" rtlCol="0">
            <a:spAutoFit/>
          </a:bodyPr>
          <a:lstStyle/>
          <a:p>
            <a:pPr algn="just"/>
            <a:r>
              <a:rPr lang="en-US" sz="3200" b="1" dirty="0">
                <a:effectLst/>
                <a:latin typeface="Times New Roman" panose="02020603050405020304" pitchFamily="18" charset="0"/>
                <a:ea typeface="Times New Roman" panose="02020603050405020304" pitchFamily="18" charset="0"/>
              </a:rPr>
              <a:t>a. </a:t>
            </a:r>
            <a:r>
              <a:rPr lang="en-US" sz="3200" b="1" dirty="0" err="1">
                <a:effectLst/>
                <a:latin typeface="Times New Roman" panose="02020603050405020304" pitchFamily="18" charset="0"/>
                <a:ea typeface="Times New Roman" panose="02020603050405020304" pitchFamily="18" charset="0"/>
              </a:rPr>
              <a:t>Lựa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chọn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đề</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tài</a:t>
            </a:r>
            <a:r>
              <a:rPr lang="en-US" sz="3200" b="1" dirty="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D9574B0A-9B4E-360C-7649-BC67BE969E83}"/>
              </a:ext>
            </a:extLst>
          </p:cNvPr>
          <p:cNvSpPr txBox="1"/>
          <p:nvPr/>
        </p:nvSpPr>
        <p:spPr>
          <a:xfrm>
            <a:off x="2345635" y="3276938"/>
            <a:ext cx="6069496" cy="2062103"/>
          </a:xfrm>
          <a:prstGeom prst="rect">
            <a:avLst/>
          </a:prstGeom>
          <a:noFill/>
        </p:spPr>
        <p:txBody>
          <a:bodyPr wrap="square" rtlCol="0">
            <a:spAutoFit/>
          </a:bodyPr>
          <a:lstStyle/>
          <a:p>
            <a:pPr marL="285750" indent="-285750" algn="ctr">
              <a:buFontTx/>
              <a:buChar char="-"/>
            </a:pPr>
            <a:r>
              <a:rPr lang="en-US" sz="3200" b="1" dirty="0" err="1">
                <a:effectLst/>
                <a:latin typeface="Times New Roman" panose="02020603050405020304" pitchFamily="18" charset="0"/>
                <a:ea typeface="Times New Roman" panose="02020603050405020304" pitchFamily="18" charset="0"/>
              </a:rPr>
              <a:t>Yêu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cầu</a:t>
            </a:r>
            <a:r>
              <a:rPr lang="en-US" sz="3200" b="1" dirty="0">
                <a:effectLst/>
                <a:latin typeface="Times New Roman" panose="02020603050405020304" pitchFamily="18" charset="0"/>
                <a:ea typeface="Times New Roman" panose="02020603050405020304" pitchFamily="18" charset="0"/>
              </a:rPr>
              <a:t>: </a:t>
            </a:r>
          </a:p>
          <a:p>
            <a:pPr algn="ct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chứa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đựng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quan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chưa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đúng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đắn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động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tốt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cộng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đồng</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242100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38A7393-CAF7-956D-C48A-F62BD85FE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85530"/>
            <a:ext cx="11781183" cy="6672470"/>
          </a:xfrm>
          <a:prstGeom prst="rect">
            <a:avLst/>
          </a:prstGeom>
        </p:spPr>
      </p:pic>
      <p:sp>
        <p:nvSpPr>
          <p:cNvPr id="3" name="Hộp Văn bản 2">
            <a:extLst>
              <a:ext uri="{FF2B5EF4-FFF2-40B4-BE49-F238E27FC236}">
                <a16:creationId xmlns:a16="http://schemas.microsoft.com/office/drawing/2014/main" id="{CC6CE683-EE47-80C2-29DC-6C98B84DC774}"/>
              </a:ext>
            </a:extLst>
          </p:cNvPr>
          <p:cNvSpPr txBox="1"/>
          <p:nvPr/>
        </p:nvSpPr>
        <p:spPr>
          <a:xfrm>
            <a:off x="4373217" y="291548"/>
            <a:ext cx="2358887"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ý </a:t>
            </a:r>
            <a:r>
              <a:rPr lang="en-US" sz="2800" b="1" dirty="0" err="1">
                <a:effectLst/>
                <a:latin typeface="Times New Roman" panose="02020603050405020304" pitchFamily="18" charset="0"/>
                <a:ea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tài</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B6C2A3B2-40B6-5C46-E6E5-3C79C531BE60}"/>
              </a:ext>
            </a:extLst>
          </p:cNvPr>
          <p:cNvSpPr txBox="1"/>
          <p:nvPr/>
        </p:nvSpPr>
        <p:spPr>
          <a:xfrm>
            <a:off x="344557" y="920786"/>
            <a:ext cx="1696278" cy="4832092"/>
          </a:xfrm>
          <a:prstGeom prst="rect">
            <a:avLst/>
          </a:prstGeom>
          <a:noFill/>
        </p:spPr>
        <p:txBody>
          <a:bodyPr wrap="square" rtlCol="0">
            <a:spAutoFit/>
          </a:bodyPr>
          <a:lstStyle/>
          <a:p>
            <a:pPr algn="just">
              <a:tabLst>
                <a:tab pos="489585" algn="l"/>
              </a:tabLst>
            </a:pP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lương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ABD9839A-5B1A-8FFB-3A3C-3F97683880AB}"/>
              </a:ext>
            </a:extLst>
          </p:cNvPr>
          <p:cNvSpPr txBox="1"/>
          <p:nvPr/>
        </p:nvSpPr>
        <p:spPr>
          <a:xfrm>
            <a:off x="2809461" y="1040055"/>
            <a:ext cx="1563756" cy="3970318"/>
          </a:xfrm>
          <a:prstGeom prst="rect">
            <a:avLst/>
          </a:prstGeom>
          <a:noFill/>
        </p:spPr>
        <p:txBody>
          <a:bodyPr wrap="square" rtlCol="0">
            <a:spAutoFit/>
          </a:bodyPr>
          <a:lstStyle/>
          <a:p>
            <a:pPr algn="just">
              <a:tabLst>
                <a:tab pos="489585"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bỏ</a:t>
            </a:r>
            <a:r>
              <a:rPr lang="en-US" sz="2800" i="1" dirty="0">
                <a:solidFill>
                  <a:srgbClr val="000000"/>
                </a:solidFill>
                <a:effectLst/>
                <a:latin typeface="Times New Roman" panose="02020603050405020304" pitchFamily="18" charset="0"/>
                <a:ea typeface="Times New Roman" panose="02020603050405020304" pitchFamily="18" charset="0"/>
              </a:rPr>
              <a:t> qua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yêu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thích</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2FBB37C0-FECF-D481-4579-E4F89109411E}"/>
              </a:ext>
            </a:extLst>
          </p:cNvPr>
          <p:cNvSpPr txBox="1"/>
          <p:nvPr/>
        </p:nvSpPr>
        <p:spPr>
          <a:xfrm>
            <a:off x="5115339" y="1033670"/>
            <a:ext cx="1802296" cy="5693866"/>
          </a:xfrm>
          <a:prstGeom prst="rect">
            <a:avLst/>
          </a:prstGeom>
          <a:noFill/>
        </p:spPr>
        <p:txBody>
          <a:bodyPr wrap="square" rtlCol="0">
            <a:spAutoFit/>
          </a:bodyPr>
          <a:lstStyle/>
          <a:p>
            <a:pPr algn="just">
              <a:tabLst>
                <a:tab pos="489585"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chẳng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điện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rPr>
              <a:t>nhiêu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B0B8027-8B7D-A65E-F5C8-8F9AB8F1BB2D}"/>
              </a:ext>
            </a:extLst>
          </p:cNvPr>
          <p:cNvSpPr txBox="1"/>
          <p:nvPr/>
        </p:nvSpPr>
        <p:spPr>
          <a:xfrm>
            <a:off x="7765774" y="1033670"/>
            <a:ext cx="1802296" cy="5262979"/>
          </a:xfrm>
          <a:prstGeom prst="rect">
            <a:avLst/>
          </a:prstGeom>
          <a:noFill/>
        </p:spPr>
        <p:txBody>
          <a:bodyPr wrap="square" rtlCol="0">
            <a:spAutoFit/>
          </a:bodyPr>
          <a:lstStyle/>
          <a:p>
            <a:pPr algn="just">
              <a:tabLst>
                <a:tab pos="489585"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khoa </a:t>
            </a:r>
            <a:r>
              <a:rPr lang="en-US" sz="2800" i="1" dirty="0" err="1">
                <a:solidFill>
                  <a:srgbClr val="000000"/>
                </a:solidFill>
                <a:effectLst/>
                <a:latin typeface="Times New Roman" panose="02020603050405020304" pitchFamily="18" charset="0"/>
                <a:ea typeface="Times New Roman" panose="02020603050405020304" pitchFamily="18" charset="0"/>
              </a:rPr>
              <a:t>bố</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tiền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sở</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hữu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nếu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vẽ</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đó</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4600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C37FCCE-7A88-08FC-B688-84C85FBAB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185530"/>
            <a:ext cx="11781183" cy="6672470"/>
          </a:xfrm>
          <a:prstGeom prst="rect">
            <a:avLst/>
          </a:prstGeom>
        </p:spPr>
      </p:pic>
      <p:sp>
        <p:nvSpPr>
          <p:cNvPr id="3" name="Hộp Văn bản 2">
            <a:extLst>
              <a:ext uri="{FF2B5EF4-FFF2-40B4-BE49-F238E27FC236}">
                <a16:creationId xmlns:a16="http://schemas.microsoft.com/office/drawing/2014/main" id="{91CFFD30-DB52-81D8-CDCB-14D0DA4D4AB4}"/>
              </a:ext>
            </a:extLst>
          </p:cNvPr>
          <p:cNvSpPr txBox="1"/>
          <p:nvPr/>
        </p:nvSpPr>
        <p:spPr>
          <a:xfrm>
            <a:off x="3101009" y="278296"/>
            <a:ext cx="3975652" cy="523220"/>
          </a:xfrm>
          <a:prstGeom prst="rect">
            <a:avLst/>
          </a:prstGeom>
          <a:noFill/>
        </p:spPr>
        <p:txBody>
          <a:bodyPr wrap="square" rtlCol="0">
            <a:spAutoFit/>
          </a:bodyPr>
          <a:lstStyle/>
          <a:p>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b="1" dirty="0" err="1">
                <a:solidFill>
                  <a:srgbClr val="000000"/>
                </a:solidFill>
                <a:effectLst/>
                <a:latin typeface="Times New Roman" panose="02020603050405020304" pitchFamily="18" charset="0"/>
                <a:ea typeface="Times New Roman" panose="02020603050405020304" pitchFamily="18" charset="0"/>
              </a:rPr>
              <a:t>Chọn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đề</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thực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hành</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4" name="Hộp Văn bản 3">
            <a:extLst>
              <a:ext uri="{FF2B5EF4-FFF2-40B4-BE49-F238E27FC236}">
                <a16:creationId xmlns:a16="http://schemas.microsoft.com/office/drawing/2014/main" id="{858A934A-226E-E632-F054-59FA565385BD}"/>
              </a:ext>
            </a:extLst>
          </p:cNvPr>
          <p:cNvSpPr txBox="1"/>
          <p:nvPr/>
        </p:nvSpPr>
        <p:spPr>
          <a:xfrm>
            <a:off x="225287" y="1072749"/>
            <a:ext cx="10243929" cy="523220"/>
          </a:xfrm>
          <a:prstGeom prst="rect">
            <a:avLst/>
          </a:prstGeom>
          <a:noFill/>
        </p:spPr>
        <p:txBody>
          <a:bodyPr wrap="square" rtlCol="0">
            <a:spAutoFit/>
          </a:bodyPr>
          <a:lstStyle/>
          <a:p>
            <a:pPr algn="just">
              <a:tabLst>
                <a:tab pos="489585" algn="l"/>
              </a:tabLst>
            </a:pP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2D5C1487-BBF0-22C8-6579-940C05B1588D}"/>
              </a:ext>
            </a:extLst>
          </p:cNvPr>
          <p:cNvSpPr txBox="1"/>
          <p:nvPr/>
        </p:nvSpPr>
        <p:spPr>
          <a:xfrm>
            <a:off x="4002158" y="2150562"/>
            <a:ext cx="1815548"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b. </a:t>
            </a:r>
            <a:r>
              <a:rPr lang="en-US" sz="2800" b="1" dirty="0" err="1">
                <a:effectLst/>
                <a:latin typeface="Times New Roman" panose="02020603050405020304" pitchFamily="18" charset="0"/>
                <a:ea typeface="Times New Roman" panose="02020603050405020304" pitchFamily="18" charset="0"/>
              </a:rPr>
              <a:t>Tìm</a:t>
            </a:r>
            <a:r>
              <a:rPr lang="en-US" sz="2800" b="1" dirty="0">
                <a:effectLst/>
                <a:latin typeface="Times New Roman" panose="02020603050405020304" pitchFamily="18" charset="0"/>
                <a:ea typeface="Times New Roman" panose="02020603050405020304" pitchFamily="18" charset="0"/>
              </a:rPr>
              <a:t> ý: </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5AAD72F-AAC6-4E2F-4564-7CF86CAE5F69}"/>
              </a:ext>
            </a:extLst>
          </p:cNvPr>
          <p:cNvSpPr txBox="1"/>
          <p:nvPr/>
        </p:nvSpPr>
        <p:spPr>
          <a:xfrm>
            <a:off x="225287" y="3038732"/>
            <a:ext cx="9568070" cy="1384995"/>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lệch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sinh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rPr>
              <a:t>bỏ</a:t>
            </a:r>
            <a:r>
              <a:rPr lang="en-US" sz="2800" i="1" dirty="0">
                <a:effectLst/>
                <a:latin typeface="Times New Roman" panose="02020603050405020304" pitchFamily="18" charset="0"/>
                <a:ea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B92076B6-53AB-1340-F598-423FDE1649DB}"/>
              </a:ext>
            </a:extLst>
          </p:cNvPr>
          <p:cNvSpPr txBox="1"/>
          <p:nvPr/>
        </p:nvSpPr>
        <p:spPr>
          <a:xfrm>
            <a:off x="225287" y="4630407"/>
            <a:ext cx="8746435" cy="523220"/>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a:t>
            </a:r>
            <a:r>
              <a:rPr lang="en-US" sz="2800" dirty="0">
                <a:solidFill>
                  <a:srgbClr val="333333"/>
                </a:solidFill>
                <a:effectLst/>
                <a:latin typeface="Arial" panose="020B0604020202020204" pitchFamily="34"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tốt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99073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7E8A465-D398-9445-CDAE-5D3893E3F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92765"/>
            <a:ext cx="11781183" cy="6765235"/>
          </a:xfrm>
          <a:prstGeom prst="rect">
            <a:avLst/>
          </a:prstGeom>
        </p:spPr>
      </p:pic>
      <p:sp>
        <p:nvSpPr>
          <p:cNvPr id="3" name="Hộp Văn bản 2">
            <a:extLst>
              <a:ext uri="{FF2B5EF4-FFF2-40B4-BE49-F238E27FC236}">
                <a16:creationId xmlns:a16="http://schemas.microsoft.com/office/drawing/2014/main" id="{901CF710-5F90-C5BC-5362-D146690EC706}"/>
              </a:ext>
            </a:extLst>
          </p:cNvPr>
          <p:cNvSpPr txBox="1"/>
          <p:nvPr/>
        </p:nvSpPr>
        <p:spPr>
          <a:xfrm>
            <a:off x="4200939" y="185530"/>
            <a:ext cx="2411896"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4" name="Hộp Văn bản 3">
            <a:extLst>
              <a:ext uri="{FF2B5EF4-FFF2-40B4-BE49-F238E27FC236}">
                <a16:creationId xmlns:a16="http://schemas.microsoft.com/office/drawing/2014/main" id="{B9CF98D2-BF02-8F04-1033-8FB1EA9472C3}"/>
              </a:ext>
            </a:extLst>
          </p:cNvPr>
          <p:cNvSpPr txBox="1"/>
          <p:nvPr/>
        </p:nvSpPr>
        <p:spPr>
          <a:xfrm>
            <a:off x="1437860" y="928826"/>
            <a:ext cx="5526157"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605BCCCE-4D8D-344C-A2F3-4AFC6424C0BD}"/>
              </a:ext>
            </a:extLst>
          </p:cNvPr>
          <p:cNvSpPr txBox="1"/>
          <p:nvPr/>
        </p:nvSpPr>
        <p:spPr>
          <a:xfrm>
            <a:off x="1457739" y="1555071"/>
            <a:ext cx="7421218" cy="954107"/>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1FE651D9-DE37-801E-7959-1790BECBE3B1}"/>
              </a:ext>
            </a:extLst>
          </p:cNvPr>
          <p:cNvSpPr txBox="1"/>
          <p:nvPr/>
        </p:nvSpPr>
        <p:spPr>
          <a:xfrm>
            <a:off x="1457739" y="2658986"/>
            <a:ext cx="6162262"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Kìm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rộng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52A7872C-6D54-93B7-18D0-FF34FA4A1685}"/>
              </a:ext>
            </a:extLst>
          </p:cNvPr>
          <p:cNvSpPr txBox="1"/>
          <p:nvPr/>
        </p:nvSpPr>
        <p:spPr>
          <a:xfrm>
            <a:off x="1457739" y="3412435"/>
            <a:ext cx="6652590"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49A0E27-72FA-F81B-2FB3-B5AA64B2BD65}"/>
              </a:ext>
            </a:extLst>
          </p:cNvPr>
          <p:cNvSpPr txBox="1"/>
          <p:nvPr/>
        </p:nvSpPr>
        <p:spPr>
          <a:xfrm>
            <a:off x="1517372" y="4207914"/>
            <a:ext cx="6453809"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1F48CE6-A42B-2417-CB5A-916AF992E617}"/>
              </a:ext>
            </a:extLst>
          </p:cNvPr>
          <p:cNvSpPr txBox="1"/>
          <p:nvPr/>
        </p:nvSpPr>
        <p:spPr>
          <a:xfrm>
            <a:off x="1570382" y="4975067"/>
            <a:ext cx="8050696"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xử</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81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3613AA4-BF68-5771-8059-038F6CEF1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9" y="92765"/>
            <a:ext cx="11781183" cy="6765235"/>
          </a:xfrm>
          <a:prstGeom prst="rect">
            <a:avLst/>
          </a:prstGeom>
        </p:spPr>
      </p:pic>
      <p:sp>
        <p:nvSpPr>
          <p:cNvPr id="3" name="Hộp Văn bản 2">
            <a:extLst>
              <a:ext uri="{FF2B5EF4-FFF2-40B4-BE49-F238E27FC236}">
                <a16:creationId xmlns:a16="http://schemas.microsoft.com/office/drawing/2014/main" id="{29B5B7B8-C741-24ED-2256-2B418CF9D26A}"/>
              </a:ext>
            </a:extLst>
          </p:cNvPr>
          <p:cNvSpPr txBox="1"/>
          <p:nvPr/>
        </p:nvSpPr>
        <p:spPr>
          <a:xfrm>
            <a:off x="3154017" y="212035"/>
            <a:ext cx="3631096" cy="523220"/>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p>
        </p:txBody>
      </p:sp>
      <p:sp>
        <p:nvSpPr>
          <p:cNvPr id="4" name="Hộp Văn bản 3">
            <a:extLst>
              <a:ext uri="{FF2B5EF4-FFF2-40B4-BE49-F238E27FC236}">
                <a16:creationId xmlns:a16="http://schemas.microsoft.com/office/drawing/2014/main" id="{665D381E-D4D6-5BB6-AE9D-8A1DECA260BA}"/>
              </a:ext>
            </a:extLst>
          </p:cNvPr>
          <p:cNvSpPr txBox="1"/>
          <p:nvPr/>
        </p:nvSpPr>
        <p:spPr>
          <a:xfrm>
            <a:off x="344557" y="1150370"/>
            <a:ext cx="917050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chậm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túng</a:t>
            </a:r>
            <a:r>
              <a:rPr lang="en-US" sz="2800" dirty="0">
                <a:effectLst/>
                <a:latin typeface="Times New Roman" panose="02020603050405020304" pitchFamily="18" charset="0"/>
                <a:ea typeface="Times New Roman" panose="02020603050405020304" pitchFamily="18" charset="0"/>
              </a:rPr>
              <a:t>;</a:t>
            </a:r>
          </a:p>
        </p:txBody>
      </p:sp>
      <p:sp>
        <p:nvSpPr>
          <p:cNvPr id="5" name="Hộp Văn bản 4">
            <a:extLst>
              <a:ext uri="{FF2B5EF4-FFF2-40B4-BE49-F238E27FC236}">
                <a16:creationId xmlns:a16="http://schemas.microsoft.com/office/drawing/2014/main" id="{A754C61A-5996-0E4D-81AC-4B59FD13ABBB}"/>
              </a:ext>
            </a:extLst>
          </p:cNvPr>
          <p:cNvSpPr txBox="1"/>
          <p:nvPr/>
        </p:nvSpPr>
        <p:spPr>
          <a:xfrm>
            <a:off x="344557" y="2465685"/>
            <a:ext cx="917050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a:t>
            </a:r>
          </a:p>
        </p:txBody>
      </p:sp>
      <p:sp>
        <p:nvSpPr>
          <p:cNvPr id="6" name="Hộp Văn bản 5">
            <a:extLst>
              <a:ext uri="{FF2B5EF4-FFF2-40B4-BE49-F238E27FC236}">
                <a16:creationId xmlns:a16="http://schemas.microsoft.com/office/drawing/2014/main" id="{06577974-8F8C-DFD0-71C7-A5D610BDCA50}"/>
              </a:ext>
            </a:extLst>
          </p:cNvPr>
          <p:cNvSpPr txBox="1"/>
          <p:nvPr/>
        </p:nvSpPr>
        <p:spPr>
          <a:xfrm>
            <a:off x="344557" y="3713240"/>
            <a:ext cx="8945217"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2349958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BF1EC37-B789-1F48-F301-C6EC91766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3" y="109331"/>
            <a:ext cx="11847443" cy="6639338"/>
          </a:xfrm>
          <a:prstGeom prst="rect">
            <a:avLst/>
          </a:prstGeom>
        </p:spPr>
      </p:pic>
      <p:sp>
        <p:nvSpPr>
          <p:cNvPr id="4" name="Hộp Văn bản 3">
            <a:extLst>
              <a:ext uri="{FF2B5EF4-FFF2-40B4-BE49-F238E27FC236}">
                <a16:creationId xmlns:a16="http://schemas.microsoft.com/office/drawing/2014/main" id="{C53D5304-AB64-44C7-342A-C492736AC8D0}"/>
              </a:ext>
            </a:extLst>
          </p:cNvPr>
          <p:cNvSpPr txBox="1"/>
          <p:nvPr/>
        </p:nvSpPr>
        <p:spPr>
          <a:xfrm>
            <a:off x="4790660" y="636104"/>
            <a:ext cx="2557670" cy="523220"/>
          </a:xfrm>
          <a:prstGeom prst="rect">
            <a:avLst/>
          </a:prstGeom>
          <a:noFill/>
        </p:spPr>
        <p:txBody>
          <a:bodyPr wrap="square" rtlCol="0">
            <a:spAutoFit/>
          </a:bodyPr>
          <a:lstStyle/>
          <a:p>
            <a:pPr algn="just"/>
            <a:r>
              <a:rPr lang="en-US" sz="2800" b="1" dirty="0">
                <a:effectLst/>
                <a:latin typeface="Times New Roman" panose="02020603050405020304" pitchFamily="18" charset="0"/>
                <a:ea typeface="Times New Roman" panose="02020603050405020304" pitchFamily="18" charset="0"/>
              </a:rPr>
              <a:t>c. </a:t>
            </a:r>
            <a:r>
              <a:rPr lang="en-US" sz="2800" b="1" dirty="0" err="1">
                <a:effectLst/>
                <a:latin typeface="Times New Roman" panose="02020603050405020304" pitchFamily="18" charset="0"/>
                <a:ea typeface="Times New Roman" panose="02020603050405020304" pitchFamily="18" charset="0"/>
              </a:rPr>
              <a:t>Lập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dàn</a:t>
            </a:r>
            <a:r>
              <a:rPr lang="en-US" sz="2800" b="1" dirty="0">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D0549265-CC54-27A8-BE39-512E29F68E35}"/>
              </a:ext>
            </a:extLst>
          </p:cNvPr>
          <p:cNvSpPr txBox="1"/>
          <p:nvPr/>
        </p:nvSpPr>
        <p:spPr>
          <a:xfrm>
            <a:off x="1192696" y="1444487"/>
            <a:ext cx="9713843" cy="1384995"/>
          </a:xfrm>
          <a:prstGeom prst="rect">
            <a:avLst/>
          </a:prstGeom>
          <a:noFill/>
        </p:spPr>
        <p:txBody>
          <a:bodyPr wrap="square" rtlCol="0">
            <a:spAutoFit/>
          </a:bodyPr>
          <a:lstStyle/>
          <a:p>
            <a:pPr marL="514350" indent="-514350" algn="ctr">
              <a:buAutoNum type="alphaUcPeriod"/>
            </a:pPr>
            <a:r>
              <a:rPr lang="vi-VN" sz="2800" b="1" dirty="0" err="1">
                <a:solidFill>
                  <a:srgbClr val="000000"/>
                </a:solidFill>
                <a:effectLst/>
                <a:latin typeface="Times New Roman" panose="02020603050405020304" pitchFamily="18" charset="0"/>
                <a:ea typeface="Times New Roman" panose="02020603050405020304" pitchFamily="18" charset="0"/>
              </a:rPr>
              <a:t>Mở</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p>
          <a:p>
            <a:pPr algn="ctr"/>
            <a:r>
              <a:rPr lang="en-US" sz="2800" dirty="0">
                <a:solidFill>
                  <a:srgbClr val="000000"/>
                </a:solidFill>
                <a:effectLst/>
                <a:latin typeface="Times New Roman" panose="02020603050405020304" pitchFamily="18" charset="0"/>
                <a:ea typeface="Times New Roman" panose="02020603050405020304" pitchFamily="18" charset="0"/>
              </a:rPr>
              <a:t>N</a:t>
            </a:r>
            <a:r>
              <a:rPr lang="vi-VN" sz="2800" dirty="0">
                <a:solidFill>
                  <a:srgbClr val="000000"/>
                </a:solidFill>
                <a:effectLst/>
                <a:latin typeface="Times New Roman" panose="02020603050405020304" pitchFamily="18" charset="0"/>
                <a:ea typeface="Times New Roman" panose="02020603050405020304" pitchFamily="18" charset="0"/>
              </a:rPr>
              <a:t>êu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luận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khẳng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endParaRPr>
          </a:p>
          <a:p>
            <a:pPr algn="ct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0B154E4D-51C7-DCF1-D75B-81157195B0EB}"/>
              </a:ext>
            </a:extLst>
          </p:cNvPr>
          <p:cNvSpPr txBox="1"/>
          <p:nvPr/>
        </p:nvSpPr>
        <p:spPr>
          <a:xfrm>
            <a:off x="1762539" y="2955617"/>
            <a:ext cx="3710608" cy="2246769"/>
          </a:xfrm>
          <a:prstGeom prst="rect">
            <a:avLst/>
          </a:prstGeom>
          <a:noFill/>
        </p:spPr>
        <p:txBody>
          <a:bodyPr wrap="square" rtlCol="0">
            <a:spAutoFit/>
          </a:bodyPr>
          <a:lstStyle/>
          <a:p>
            <a:pPr algn="just"/>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nay,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bạn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chỉ</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mình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thể</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bỏ</a:t>
            </a:r>
            <a:r>
              <a:rPr lang="en-US" sz="2800" i="1" dirty="0">
                <a:effectLst/>
                <a:latin typeface="Times New Roman" panose="02020603050405020304" pitchFamily="18" charset="0"/>
                <a:ea typeface="Times New Roman" panose="02020603050405020304" pitchFamily="18" charset="0"/>
              </a:rPr>
              <a:t> qua </a:t>
            </a:r>
            <a:r>
              <a:rPr lang="en-US" sz="2800" i="1" dirty="0" err="1">
                <a:effectLst/>
                <a:latin typeface="Times New Roman" panose="02020603050405020304" pitchFamily="18" charset="0"/>
                <a:ea typeface="Times New Roman" panose="02020603050405020304" pitchFamily="18" charset="0"/>
              </a:rPr>
              <a:t>một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số</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môn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khác</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35036A44-7312-BAD4-6C24-13837CF87669}"/>
              </a:ext>
            </a:extLst>
          </p:cNvPr>
          <p:cNvSpPr txBox="1"/>
          <p:nvPr/>
        </p:nvSpPr>
        <p:spPr>
          <a:xfrm>
            <a:off x="6718855" y="3028507"/>
            <a:ext cx="3458818" cy="1815882"/>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Đây</a:t>
            </a:r>
            <a:r>
              <a:rPr lang="en-US" sz="2800" dirty="0">
                <a:solidFill>
                  <a:srgbClr val="333333"/>
                </a:solidFill>
                <a:effectLst/>
                <a:latin typeface="Arial" panose="020B0604020202020204" pitchFamily="34"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nhận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lệch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lạc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tốt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học</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6048888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FF21E17-52F2-704D-F28E-D70BAE552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09331"/>
            <a:ext cx="11847443" cy="6639338"/>
          </a:xfrm>
          <a:prstGeom prst="rect">
            <a:avLst/>
          </a:prstGeom>
        </p:spPr>
      </p:pic>
      <p:sp>
        <p:nvSpPr>
          <p:cNvPr id="3" name="Hộp Văn bản 2">
            <a:extLst>
              <a:ext uri="{FF2B5EF4-FFF2-40B4-BE49-F238E27FC236}">
                <a16:creationId xmlns:a16="http://schemas.microsoft.com/office/drawing/2014/main" id="{488F39D0-8068-3AAD-98A4-42C02B8C8396}"/>
              </a:ext>
            </a:extLst>
          </p:cNvPr>
          <p:cNvSpPr txBox="1"/>
          <p:nvPr/>
        </p:nvSpPr>
        <p:spPr>
          <a:xfrm>
            <a:off x="4492487" y="675860"/>
            <a:ext cx="2385391" cy="523220"/>
          </a:xfrm>
          <a:prstGeom prst="rect">
            <a:avLst/>
          </a:prstGeom>
          <a:noFill/>
        </p:spPr>
        <p:txBody>
          <a:bodyPr wrap="square" rtlCol="0">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rPr>
              <a:t>B.</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Th</a:t>
            </a:r>
            <a:r>
              <a:rPr lang="en-US" sz="2800" b="1" dirty="0">
                <a:solidFill>
                  <a:srgbClr val="000000"/>
                </a:solidFill>
                <a:effectLst/>
                <a:latin typeface="Times New Roman" panose="02020603050405020304" pitchFamily="18" charset="0"/>
                <a:ea typeface="Times New Roman" panose="02020603050405020304" pitchFamily="18" charset="0"/>
              </a:rPr>
              <a:t>â</a:t>
            </a:r>
            <a:r>
              <a:rPr lang="vi-VN" sz="2800" b="1" dirty="0">
                <a:solidFill>
                  <a:srgbClr val="000000"/>
                </a:solidFill>
                <a:effectLst/>
                <a:latin typeface="Times New Roman" panose="02020603050405020304" pitchFamily="18" charset="0"/>
                <a:ea typeface="Times New Roman" panose="02020603050405020304" pitchFamily="18" charset="0"/>
              </a:rPr>
              <a:t>n </a:t>
            </a:r>
            <a:r>
              <a:rPr lang="vi-VN"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D2FDBC7B-89C1-DDE7-F324-EFECEEEC4306}"/>
              </a:ext>
            </a:extLst>
          </p:cNvPr>
          <p:cNvSpPr txBox="1"/>
          <p:nvPr/>
        </p:nvSpPr>
        <p:spPr>
          <a:xfrm>
            <a:off x="1219199" y="1355169"/>
            <a:ext cx="9753600"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i="1" dirty="0" err="1">
                <a:solidFill>
                  <a:srgbClr val="000000"/>
                </a:solidFill>
                <a:effectLst/>
                <a:latin typeface="Times New Roman" panose="02020603050405020304" pitchFamily="18" charset="0"/>
                <a:ea typeface="Times New Roman" panose="02020603050405020304" pitchFamily="18" charset="0"/>
              </a:rPr>
              <a:t>Trình</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bày</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lần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lượt</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từng</a:t>
            </a:r>
            <a:r>
              <a:rPr lang="vi-VN" sz="2800" i="1" dirty="0">
                <a:solidFill>
                  <a:srgbClr val="000000"/>
                </a:solidFill>
                <a:effectLst/>
                <a:latin typeface="Times New Roman" panose="02020603050405020304" pitchFamily="18" charset="0"/>
                <a:ea typeface="Times New Roman" panose="02020603050405020304" pitchFamily="18" charset="0"/>
              </a:rPr>
              <a:t> ý, nêu </a:t>
            </a:r>
            <a:r>
              <a:rPr lang="vi-VN" sz="2800" i="1" dirty="0" err="1">
                <a:solidFill>
                  <a:srgbClr val="000000"/>
                </a:solidFill>
                <a:effectLst/>
                <a:latin typeface="Times New Roman" panose="02020603050405020304" pitchFamily="18" charset="0"/>
                <a:ea typeface="Times New Roman" panose="02020603050405020304" pitchFamily="18" charset="0"/>
              </a:rPr>
              <a:t>các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lí</a:t>
            </a:r>
            <a:r>
              <a:rPr lang="vi-VN" sz="2800" i="1" dirty="0">
                <a:solidFill>
                  <a:srgbClr val="000000"/>
                </a:solidFill>
                <a:effectLst/>
                <a:latin typeface="Times New Roman" panose="02020603050405020304" pitchFamily="18" charset="0"/>
                <a:ea typeface="Times New Roman" panose="02020603050405020304" pitchFamily="18" charset="0"/>
              </a:rPr>
              <a:t> do </a:t>
            </a:r>
            <a:r>
              <a:rPr lang="vi-VN" sz="2800" i="1" dirty="0" err="1">
                <a:solidFill>
                  <a:srgbClr val="000000"/>
                </a:solidFill>
                <a:effectLst/>
                <a:latin typeface="Times New Roman" panose="02020603050405020304" pitchFamily="18" charset="0"/>
                <a:ea typeface="Times New Roman" panose="02020603050405020304" pitchFamily="18" charset="0"/>
              </a:rPr>
              <a:t>của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việc</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phản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đối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mỗi</a:t>
            </a:r>
            <a:r>
              <a:rPr lang="vi-VN" sz="2800" i="1" dirty="0">
                <a:solidFill>
                  <a:srgbClr val="000000"/>
                </a:solidFill>
                <a:effectLst/>
                <a:latin typeface="Times New Roman" panose="02020603050405020304" pitchFamily="18" charset="0"/>
                <a:ea typeface="Times New Roman" panose="02020603050405020304" pitchFamily="18" charset="0"/>
              </a:rPr>
              <a:t> ý </a:t>
            </a:r>
            <a:r>
              <a:rPr lang="vi-VN" sz="2800" i="1" dirty="0" err="1">
                <a:solidFill>
                  <a:srgbClr val="000000"/>
                </a:solidFill>
                <a:effectLst/>
                <a:latin typeface="Times New Roman" panose="02020603050405020304" pitchFamily="18" charset="0"/>
                <a:ea typeface="Times New Roman" panose="02020603050405020304" pitchFamily="18" charset="0"/>
              </a:rPr>
              <a:t>đều</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gắn</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với</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lí</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lẽ</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và</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bằng</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chứng</a:t>
            </a:r>
            <a:r>
              <a:rPr lang="vi-VN"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B527BF2-8D26-F7C2-1C93-A9628C19DA13}"/>
              </a:ext>
            </a:extLst>
          </p:cNvPr>
          <p:cNvSpPr txBox="1"/>
          <p:nvPr/>
        </p:nvSpPr>
        <p:spPr>
          <a:xfrm>
            <a:off x="4492487" y="2704267"/>
            <a:ext cx="2411896" cy="523220"/>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lẽ</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6" name="Hộp Văn bản 5">
            <a:extLst>
              <a:ext uri="{FF2B5EF4-FFF2-40B4-BE49-F238E27FC236}">
                <a16:creationId xmlns:a16="http://schemas.microsoft.com/office/drawing/2014/main" id="{C2A76C4D-697C-B04B-4074-5EB195CD4607}"/>
              </a:ext>
            </a:extLst>
          </p:cNvPr>
          <p:cNvSpPr txBox="1"/>
          <p:nvPr/>
        </p:nvSpPr>
        <p:spPr>
          <a:xfrm>
            <a:off x="1550504" y="3419473"/>
            <a:ext cx="5526157"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cơ</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3F5BEC2A-7314-9197-FA1C-7C666A011247}"/>
              </a:ext>
            </a:extLst>
          </p:cNvPr>
          <p:cNvSpPr txBox="1"/>
          <p:nvPr/>
        </p:nvSpPr>
        <p:spPr>
          <a:xfrm>
            <a:off x="1550504" y="4214484"/>
            <a:ext cx="7421218" cy="954107"/>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ảnh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hưởng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dục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6001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C0E2FFF-B9CF-AD1D-49A8-32AC43920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09331"/>
            <a:ext cx="11847443" cy="6639338"/>
          </a:xfrm>
          <a:prstGeom prst="rect">
            <a:avLst/>
          </a:prstGeom>
        </p:spPr>
      </p:pic>
      <p:sp>
        <p:nvSpPr>
          <p:cNvPr id="3" name="Hộp Văn bản 2">
            <a:extLst>
              <a:ext uri="{FF2B5EF4-FFF2-40B4-BE49-F238E27FC236}">
                <a16:creationId xmlns:a16="http://schemas.microsoft.com/office/drawing/2014/main" id="{8C4967A6-979E-D62F-1C29-DD84530FDA2B}"/>
              </a:ext>
            </a:extLst>
          </p:cNvPr>
          <p:cNvSpPr txBox="1"/>
          <p:nvPr/>
        </p:nvSpPr>
        <p:spPr>
          <a:xfrm>
            <a:off x="2690191" y="976053"/>
            <a:ext cx="6162262"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Kìm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hãm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vốn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rộng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4811ECB8-F33F-FABC-EEDD-DF67C8BE3016}"/>
              </a:ext>
            </a:extLst>
          </p:cNvPr>
          <p:cNvSpPr txBox="1"/>
          <p:nvPr/>
        </p:nvSpPr>
        <p:spPr>
          <a:xfrm>
            <a:off x="2690191" y="1839462"/>
            <a:ext cx="6652590"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triển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tạo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AF6F624-71A9-A315-8BC0-38ED77A6156B}"/>
              </a:ext>
            </a:extLst>
          </p:cNvPr>
          <p:cNvSpPr txBox="1"/>
          <p:nvPr/>
        </p:nvSpPr>
        <p:spPr>
          <a:xfrm>
            <a:off x="2690191" y="2702871"/>
            <a:ext cx="6453809"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Nhìn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diện</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AB079AF7-7A04-DF67-401E-AD099A26A865}"/>
              </a:ext>
            </a:extLst>
          </p:cNvPr>
          <p:cNvSpPr txBox="1"/>
          <p:nvPr/>
        </p:nvSpPr>
        <p:spPr>
          <a:xfrm>
            <a:off x="2643809" y="3566280"/>
            <a:ext cx="8050696" cy="523220"/>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xử</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1452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F7F1B68-47BB-548C-B089-D4BE9BFA0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09331"/>
            <a:ext cx="11847443" cy="6639338"/>
          </a:xfrm>
          <a:prstGeom prst="rect">
            <a:avLst/>
          </a:prstGeom>
        </p:spPr>
      </p:pic>
      <p:sp>
        <p:nvSpPr>
          <p:cNvPr id="4" name="Hộp Văn bản 3">
            <a:extLst>
              <a:ext uri="{FF2B5EF4-FFF2-40B4-BE49-F238E27FC236}">
                <a16:creationId xmlns:a16="http://schemas.microsoft.com/office/drawing/2014/main" id="{D08330DA-23A8-7557-6B4C-8EF511F423F4}"/>
              </a:ext>
            </a:extLst>
          </p:cNvPr>
          <p:cNvSpPr txBox="1"/>
          <p:nvPr/>
        </p:nvSpPr>
        <p:spPr>
          <a:xfrm>
            <a:off x="3684104" y="648510"/>
            <a:ext cx="3631096" cy="523220"/>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chứng</a:t>
            </a:r>
            <a:r>
              <a:rPr lang="en-US" sz="2800" dirty="0">
                <a:effectLst/>
                <a:latin typeface="Times New Roman" panose="02020603050405020304" pitchFamily="18" charset="0"/>
                <a:ea typeface="Times New Roman" panose="02020603050405020304" pitchFamily="18" charset="0"/>
              </a:rPr>
              <a:t>: </a:t>
            </a:r>
          </a:p>
        </p:txBody>
      </p:sp>
      <p:sp>
        <p:nvSpPr>
          <p:cNvPr id="5" name="Hộp Văn bản 4">
            <a:extLst>
              <a:ext uri="{FF2B5EF4-FFF2-40B4-BE49-F238E27FC236}">
                <a16:creationId xmlns:a16="http://schemas.microsoft.com/office/drawing/2014/main" id="{F60670A6-F760-A6A0-C9CC-BF8B9EBFB0C7}"/>
              </a:ext>
            </a:extLst>
          </p:cNvPr>
          <p:cNvSpPr txBox="1"/>
          <p:nvPr/>
        </p:nvSpPr>
        <p:spPr>
          <a:xfrm>
            <a:off x="1219200" y="1284050"/>
            <a:ext cx="917050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chậm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túng</a:t>
            </a:r>
            <a:r>
              <a:rPr lang="en-US" sz="2800" dirty="0">
                <a:effectLst/>
                <a:latin typeface="Times New Roman" panose="02020603050405020304" pitchFamily="18" charset="0"/>
                <a:ea typeface="Times New Roman" panose="02020603050405020304" pitchFamily="18" charset="0"/>
              </a:rPr>
              <a:t>;</a:t>
            </a:r>
          </a:p>
        </p:txBody>
      </p:sp>
      <p:sp>
        <p:nvSpPr>
          <p:cNvPr id="6" name="Hộp Văn bản 5">
            <a:extLst>
              <a:ext uri="{FF2B5EF4-FFF2-40B4-BE49-F238E27FC236}">
                <a16:creationId xmlns:a16="http://schemas.microsoft.com/office/drawing/2014/main" id="{A4D64BC5-3FF6-72BD-32AB-43ACFD7548EE}"/>
              </a:ext>
            </a:extLst>
          </p:cNvPr>
          <p:cNvSpPr txBox="1"/>
          <p:nvPr/>
        </p:nvSpPr>
        <p:spPr>
          <a:xfrm>
            <a:off x="1219200" y="2433421"/>
            <a:ext cx="917050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Cọi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a:t>
            </a:r>
          </a:p>
        </p:txBody>
      </p:sp>
      <p:sp>
        <p:nvSpPr>
          <p:cNvPr id="7" name="Hộp Văn bản 6">
            <a:extLst>
              <a:ext uri="{FF2B5EF4-FFF2-40B4-BE49-F238E27FC236}">
                <a16:creationId xmlns:a16="http://schemas.microsoft.com/office/drawing/2014/main" id="{BDA8735A-52BF-5918-1E40-6631D8D3A896}"/>
              </a:ext>
            </a:extLst>
          </p:cNvPr>
          <p:cNvSpPr txBox="1"/>
          <p:nvPr/>
        </p:nvSpPr>
        <p:spPr>
          <a:xfrm>
            <a:off x="1219200" y="3582792"/>
            <a:ext cx="8945217"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Coi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hội</a:t>
            </a:r>
            <a:r>
              <a:rPr lang="en-US" sz="2800" dirty="0">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a16="http://schemas.microsoft.com/office/drawing/2014/main" id="{948BEEF2-3B41-C387-F7BB-4D8371864491}"/>
              </a:ext>
            </a:extLst>
          </p:cNvPr>
          <p:cNvSpPr txBox="1"/>
          <p:nvPr/>
        </p:nvSpPr>
        <p:spPr>
          <a:xfrm>
            <a:off x="1179443" y="4732163"/>
            <a:ext cx="8945217" cy="954107"/>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lúng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túng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844251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khung ảnh&#10;&#10;Mô tả được tạo tự động">
            <a:extLst>
              <a:ext uri="{FF2B5EF4-FFF2-40B4-BE49-F238E27FC236}">
                <a16:creationId xmlns:a16="http://schemas.microsoft.com/office/drawing/2014/main" id="{DF5E9737-AF69-1E8A-DCD7-AA8C776E9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09" y="122583"/>
            <a:ext cx="11781182" cy="6612834"/>
          </a:xfrm>
          <a:prstGeom prst="rect">
            <a:avLst/>
          </a:prstGeom>
        </p:spPr>
      </p:pic>
      <p:sp>
        <p:nvSpPr>
          <p:cNvPr id="4" name="Hộp Văn bản 3">
            <a:extLst>
              <a:ext uri="{FF2B5EF4-FFF2-40B4-BE49-F238E27FC236}">
                <a16:creationId xmlns:a16="http://schemas.microsoft.com/office/drawing/2014/main" id="{C84E71D3-7CB9-713D-0194-47FB561FC504}"/>
              </a:ext>
            </a:extLst>
          </p:cNvPr>
          <p:cNvSpPr txBox="1"/>
          <p:nvPr/>
        </p:nvSpPr>
        <p:spPr>
          <a:xfrm>
            <a:off x="1378226" y="688452"/>
            <a:ext cx="9806609" cy="1077218"/>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huống</a:t>
            </a:r>
            <a:r>
              <a:rPr lang="en-US" sz="3200" b="1" dirty="0">
                <a:solidFill>
                  <a:srgbClr val="000000"/>
                </a:solidFill>
                <a:effectLst/>
                <a:latin typeface="Times New Roman" panose="02020603050405020304" pitchFamily="18" charset="0"/>
                <a:ea typeface="Times New Roman" panose="02020603050405020304" pitchFamily="18" charset="0"/>
              </a:rPr>
              <a:t> 1:</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nhiệm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lương</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5" name="Picture 16" descr="Nhiệm Vụ Tạp Vụ Trường Học √ Đầy Đủ √ Chi Tiết Nhất">
            <a:extLst>
              <a:ext uri="{FF2B5EF4-FFF2-40B4-BE49-F238E27FC236}">
                <a16:creationId xmlns:a16="http://schemas.microsoft.com/office/drawing/2014/main" id="{5EB4DFF5-AC81-C99B-8D17-650459A286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6920" y="2093844"/>
            <a:ext cx="4492485" cy="3737114"/>
          </a:xfrm>
          <a:prstGeom prst="rect">
            <a:avLst/>
          </a:prstGeom>
          <a:noFill/>
          <a:ln>
            <a:noFill/>
          </a:ln>
        </p:spPr>
      </p:pic>
      <p:pic>
        <p:nvPicPr>
          <p:cNvPr id="6" name="Picture 18" descr="Vệ sinh trường học là gì? 8 quy định cần nắm - Blog">
            <a:extLst>
              <a:ext uri="{FF2B5EF4-FFF2-40B4-BE49-F238E27FC236}">
                <a16:creationId xmlns:a16="http://schemas.microsoft.com/office/drawing/2014/main" id="{0589889E-C378-B6E2-3ACE-1189BC575F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0915" y="2093844"/>
            <a:ext cx="4492485" cy="3737114"/>
          </a:xfrm>
          <a:prstGeom prst="rect">
            <a:avLst/>
          </a:prstGeom>
          <a:noFill/>
          <a:ln>
            <a:noFill/>
          </a:ln>
        </p:spPr>
      </p:pic>
    </p:spTree>
    <p:extLst>
      <p:ext uri="{BB962C8B-B14F-4D97-AF65-F5344CB8AC3E}">
        <p14:creationId xmlns:p14="http://schemas.microsoft.com/office/powerpoint/2010/main" val="30868412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FCF40A8D-9684-7A13-F447-E26156910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78" y="109331"/>
            <a:ext cx="11847443" cy="6639338"/>
          </a:xfrm>
          <a:prstGeom prst="rect">
            <a:avLst/>
          </a:prstGeom>
        </p:spPr>
      </p:pic>
      <p:sp>
        <p:nvSpPr>
          <p:cNvPr id="3" name="Hộp Văn bản 2">
            <a:extLst>
              <a:ext uri="{FF2B5EF4-FFF2-40B4-BE49-F238E27FC236}">
                <a16:creationId xmlns:a16="http://schemas.microsoft.com/office/drawing/2014/main" id="{430CF6D4-6C2C-DDEA-5481-D2406B8CF78B}"/>
              </a:ext>
            </a:extLst>
          </p:cNvPr>
          <p:cNvSpPr txBox="1"/>
          <p:nvPr/>
        </p:nvSpPr>
        <p:spPr>
          <a:xfrm>
            <a:off x="2961860" y="927652"/>
            <a:ext cx="6268278" cy="584775"/>
          </a:xfrm>
          <a:prstGeom prst="rect">
            <a:avLst/>
          </a:prstGeom>
          <a:noFill/>
        </p:spPr>
        <p:txBody>
          <a:bodyPr wrap="square" rtlCol="0">
            <a:spAutoFit/>
          </a:bodyPr>
          <a:lstStyle/>
          <a:p>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Nhận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xét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động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tiêu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cực</a:t>
            </a:r>
            <a:endParaRPr lang="en-US" sz="3200" dirty="0"/>
          </a:p>
        </p:txBody>
      </p:sp>
      <p:sp>
        <p:nvSpPr>
          <p:cNvPr id="4" name="Hộp Văn bản 3">
            <a:extLst>
              <a:ext uri="{FF2B5EF4-FFF2-40B4-BE49-F238E27FC236}">
                <a16:creationId xmlns:a16="http://schemas.microsoft.com/office/drawing/2014/main" id="{1A2E5DC3-AA62-85E9-39EC-8BE0D78DE745}"/>
              </a:ext>
            </a:extLst>
          </p:cNvPr>
          <p:cNvSpPr txBox="1"/>
          <p:nvPr/>
        </p:nvSpPr>
        <p:spPr>
          <a:xfrm>
            <a:off x="3246783" y="2012696"/>
            <a:ext cx="6042991" cy="2554545"/>
          </a:xfrm>
          <a:prstGeom prst="rect">
            <a:avLst/>
          </a:prstGeom>
          <a:noFill/>
        </p:spPr>
        <p:txBody>
          <a:bodyPr wrap="square" rtlCol="0">
            <a:spAutoFit/>
          </a:bodyPr>
          <a:lstStyle/>
          <a:p>
            <a:pPr algn="just"/>
            <a:r>
              <a:rPr lang="en-US" sz="3200" dirty="0" err="1">
                <a:solidFill>
                  <a:srgbClr val="000000"/>
                </a:solidFill>
                <a:effectLst/>
                <a:latin typeface="Times New Roman" panose="02020603050405020304" pitchFamily="18" charset="0"/>
                <a:ea typeface="Times New Roman" panose="02020603050405020304" pitchFamily="18" charset="0"/>
              </a:rPr>
              <a:t>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hưởng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nguồn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dựng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triển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nếu</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hổng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561074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A323C05-7F89-021B-A150-E4DD13AE6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172278"/>
            <a:ext cx="11741425" cy="6559826"/>
          </a:xfrm>
          <a:prstGeom prst="rect">
            <a:avLst/>
          </a:prstGeom>
        </p:spPr>
      </p:pic>
      <p:sp>
        <p:nvSpPr>
          <p:cNvPr id="4" name="Hộp Văn bản 3">
            <a:extLst>
              <a:ext uri="{FF2B5EF4-FFF2-40B4-BE49-F238E27FC236}">
                <a16:creationId xmlns:a16="http://schemas.microsoft.com/office/drawing/2014/main" id="{15B5AA02-4E14-FDA3-DF30-1DE93C1E1842}"/>
              </a:ext>
            </a:extLst>
          </p:cNvPr>
          <p:cNvSpPr txBox="1"/>
          <p:nvPr/>
        </p:nvSpPr>
        <p:spPr>
          <a:xfrm>
            <a:off x="4306957" y="887896"/>
            <a:ext cx="2663686" cy="584775"/>
          </a:xfrm>
          <a:prstGeom prst="rect">
            <a:avLst/>
          </a:prstGeom>
          <a:noFill/>
        </p:spPr>
        <p:txBody>
          <a:bodyPr wrap="square" rtlCol="0">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C.</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dirty="0" err="1">
                <a:solidFill>
                  <a:srgbClr val="000000"/>
                </a:solidFill>
                <a:effectLst/>
                <a:latin typeface="Times New Roman" panose="02020603050405020304" pitchFamily="18" charset="0"/>
                <a:ea typeface="Times New Roman" panose="02020603050405020304" pitchFamily="18" charset="0"/>
              </a:rPr>
              <a:t>Kết</a:t>
            </a:r>
            <a:r>
              <a:rPr lang="vi-VN" sz="3200" b="1" dirty="0">
                <a:solidFill>
                  <a:srgbClr val="000000"/>
                </a:solidFill>
                <a:effectLst/>
                <a:latin typeface="Times New Roman" panose="02020603050405020304" pitchFamily="18" charset="0"/>
                <a:ea typeface="Times New Roman" panose="02020603050405020304" pitchFamily="18" charset="0"/>
              </a:rPr>
              <a:t> </a:t>
            </a:r>
            <a:r>
              <a:rPr lang="vi-VN"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p>
        </p:txBody>
      </p:sp>
      <p:sp>
        <p:nvSpPr>
          <p:cNvPr id="5" name="Hộp Văn bản 4">
            <a:extLst>
              <a:ext uri="{FF2B5EF4-FFF2-40B4-BE49-F238E27FC236}">
                <a16:creationId xmlns:a16="http://schemas.microsoft.com/office/drawing/2014/main" id="{10CD7B4A-224E-5165-C1C9-55CB5F642F4C}"/>
              </a:ext>
            </a:extLst>
          </p:cNvPr>
          <p:cNvSpPr txBox="1"/>
          <p:nvPr/>
        </p:nvSpPr>
        <p:spPr>
          <a:xfrm>
            <a:off x="2027583" y="1665069"/>
            <a:ext cx="6970644" cy="523220"/>
          </a:xfrm>
          <a:prstGeom prst="rect">
            <a:avLst/>
          </a:prstGeom>
          <a:noFill/>
        </p:spPr>
        <p:txBody>
          <a:bodyPr wrap="square" rtlCol="0">
            <a:spAutoFit/>
          </a:bodyPr>
          <a:lstStyle/>
          <a:p>
            <a:pPr algn="just"/>
            <a:r>
              <a:rPr lang="vi-VN" sz="2800" i="1" dirty="0">
                <a:solidFill>
                  <a:srgbClr val="000000"/>
                </a:solidFill>
                <a:effectLst/>
                <a:latin typeface="Times New Roman" panose="02020603050405020304" pitchFamily="18" charset="0"/>
                <a:ea typeface="Times New Roman" panose="02020603050405020304" pitchFamily="18" charset="0"/>
              </a:rPr>
              <a:t>Nêu ý </a:t>
            </a:r>
            <a:r>
              <a:rPr lang="vi-VN" sz="2800" i="1" dirty="0" err="1">
                <a:solidFill>
                  <a:srgbClr val="000000"/>
                </a:solidFill>
                <a:effectLst/>
                <a:latin typeface="Times New Roman" panose="02020603050405020304" pitchFamily="18" charset="0"/>
                <a:ea typeface="Times New Roman" panose="02020603050405020304" pitchFamily="18" charset="0"/>
              </a:rPr>
              <a:t>nghĩa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của</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việc</a:t>
            </a:r>
            <a:r>
              <a:rPr lang="vi-VN"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rPr>
              <a:t> ý </a:t>
            </a:r>
            <a:r>
              <a:rPr lang="en-US" sz="2800" i="1" dirty="0" err="1">
                <a:solidFill>
                  <a:srgbClr val="000000"/>
                </a:solidFill>
                <a:effectLst/>
                <a:latin typeface="Times New Roman" panose="02020603050405020304" pitchFamily="18" charset="0"/>
                <a:ea typeface="Times New Roman" panose="02020603050405020304" pitchFamily="18" charset="0"/>
              </a:rPr>
              <a:t>kiến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89CD912-F820-C8C7-AB91-AAB8B11E1FDC}"/>
              </a:ext>
            </a:extLst>
          </p:cNvPr>
          <p:cNvSpPr txBox="1"/>
          <p:nvPr/>
        </p:nvSpPr>
        <p:spPr>
          <a:xfrm>
            <a:off x="1815548" y="2474893"/>
            <a:ext cx="6970644" cy="954107"/>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đúng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rPr>
              <a:t> vi;</a:t>
            </a:r>
          </a:p>
        </p:txBody>
      </p:sp>
      <p:sp>
        <p:nvSpPr>
          <p:cNvPr id="7" name="Hộp Văn bản 6">
            <a:extLst>
              <a:ext uri="{FF2B5EF4-FFF2-40B4-BE49-F238E27FC236}">
                <a16:creationId xmlns:a16="http://schemas.microsoft.com/office/drawing/2014/main" id="{E02ABD9E-1F85-D220-A988-74C88D857077}"/>
              </a:ext>
            </a:extLst>
          </p:cNvPr>
          <p:cNvSpPr txBox="1"/>
          <p:nvPr/>
        </p:nvSpPr>
        <p:spPr>
          <a:xfrm>
            <a:off x="1815548" y="3538716"/>
            <a:ext cx="6970644" cy="1384995"/>
          </a:xfrm>
          <a:prstGeom prst="rect">
            <a:avLst/>
          </a:prstGeom>
          <a:noFill/>
        </p:spPr>
        <p:txBody>
          <a:bodyPr wrap="square" rtlCol="0">
            <a:spAutoFit/>
          </a:bodyPr>
          <a:lstStyle/>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hiến</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7522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EF0CED8-B5C7-41E7-98FD-A25E2BE22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172278"/>
            <a:ext cx="11741425" cy="6559826"/>
          </a:xfrm>
          <a:prstGeom prst="rect">
            <a:avLst/>
          </a:prstGeom>
        </p:spPr>
      </p:pic>
      <p:sp>
        <p:nvSpPr>
          <p:cNvPr id="3" name="Hộp Văn bản 2">
            <a:extLst>
              <a:ext uri="{FF2B5EF4-FFF2-40B4-BE49-F238E27FC236}">
                <a16:creationId xmlns:a16="http://schemas.microsoft.com/office/drawing/2014/main" id="{A2FAF9C9-1AA2-F5D2-FA16-6E90CCC9F6ED}"/>
              </a:ext>
            </a:extLst>
          </p:cNvPr>
          <p:cNvSpPr txBox="1"/>
          <p:nvPr/>
        </p:nvSpPr>
        <p:spPr>
          <a:xfrm>
            <a:off x="4200938" y="598528"/>
            <a:ext cx="2676939" cy="584775"/>
          </a:xfrm>
          <a:prstGeom prst="rect">
            <a:avLst/>
          </a:prstGeom>
          <a:noFill/>
        </p:spPr>
        <p:txBody>
          <a:bodyPr wrap="square" rtlCol="0">
            <a:spAutoFit/>
          </a:bodyPr>
          <a:lstStyle/>
          <a:p>
            <a:r>
              <a:rPr lang="en-US" sz="3200" b="1" dirty="0">
                <a:solidFill>
                  <a:srgbClr val="002060"/>
                </a:solidFill>
                <a:effectLst/>
                <a:latin typeface="Times New Roman" panose="02020603050405020304" pitchFamily="18" charset="0"/>
                <a:ea typeface="Times New Roman" panose="02020603050405020304" pitchFamily="18" charset="0"/>
              </a:rPr>
              <a:t>2. </a:t>
            </a:r>
            <a:r>
              <a:rPr lang="en-US" sz="3200" b="1" dirty="0" err="1">
                <a:solidFill>
                  <a:srgbClr val="002060"/>
                </a:solidFill>
                <a:effectLst/>
                <a:latin typeface="Times New Roman" panose="02020603050405020304" pitchFamily="18" charset="0"/>
                <a:ea typeface="Times New Roman" panose="02020603050405020304" pitchFamily="18" charset="0"/>
              </a:rPr>
              <a:t>Viết</a:t>
            </a:r>
            <a:r>
              <a:rPr lang="en-US" sz="3200" b="1" dirty="0">
                <a:solidFill>
                  <a:srgbClr val="002060"/>
                </a:solidFill>
                <a:effectLst/>
                <a:latin typeface="Times New Roman" panose="02020603050405020304" pitchFamily="18" charset="0"/>
                <a:ea typeface="Times New Roman" panose="02020603050405020304" pitchFamily="18" charset="0"/>
              </a:rPr>
              <a:t> </a:t>
            </a:r>
            <a:r>
              <a:rPr lang="en-US" sz="3200" b="1" dirty="0" err="1">
                <a:solidFill>
                  <a:srgbClr val="002060"/>
                </a:solidFill>
                <a:effectLst/>
                <a:latin typeface="Times New Roman" panose="02020603050405020304" pitchFamily="18" charset="0"/>
                <a:ea typeface="Times New Roman" panose="02020603050405020304" pitchFamily="18" charset="0"/>
              </a:rPr>
              <a:t>bài</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AA7F4C37-AA0A-7F2D-E54F-C788A62DFE51}"/>
              </a:ext>
            </a:extLst>
          </p:cNvPr>
          <p:cNvSpPr txBox="1"/>
          <p:nvPr/>
        </p:nvSpPr>
        <p:spPr>
          <a:xfrm>
            <a:off x="483703" y="1545317"/>
            <a:ext cx="11251096" cy="523220"/>
          </a:xfrm>
          <a:prstGeom prst="rect">
            <a:avLst/>
          </a:prstGeom>
          <a:noFill/>
        </p:spPr>
        <p:txBody>
          <a:bodyPr wrap="square" rtlCol="0">
            <a:spAutoFit/>
          </a:bodyPr>
          <a:lstStyle/>
          <a:p>
            <a:pPr algn="just">
              <a:tabLst>
                <a:tab pos="458470" algn="l"/>
              </a:tabLst>
            </a:pP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SGK tr.70, </a:t>
            </a:r>
            <a:r>
              <a:rPr lang="en-US" sz="2800" dirty="0" err="1">
                <a:solidFill>
                  <a:srgbClr val="000000"/>
                </a:solidFill>
                <a:effectLst/>
                <a:latin typeface="Times New Roman" panose="02020603050405020304" pitchFamily="18" charset="0"/>
                <a:ea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lưu ý </a:t>
            </a:r>
            <a:r>
              <a:rPr lang="vi-VN" sz="2800" dirty="0" err="1">
                <a:solidFill>
                  <a:srgbClr val="000000"/>
                </a:solidFill>
                <a:effectLst/>
                <a:latin typeface="Times New Roman" panose="02020603050405020304" pitchFamily="18" charset="0"/>
                <a:ea typeface="Times New Roman" panose="02020603050405020304" pitchFamily="18" charset="0"/>
              </a:rPr>
              <a:t>mấy</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điểm</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461B4FE8-E3A5-FD19-32B1-517BFA52E47A}"/>
              </a:ext>
            </a:extLst>
          </p:cNvPr>
          <p:cNvSpPr txBox="1"/>
          <p:nvPr/>
        </p:nvSpPr>
        <p:spPr>
          <a:xfrm>
            <a:off x="4399721" y="2309935"/>
            <a:ext cx="1709530"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Lưu</a:t>
            </a:r>
            <a:r>
              <a:rPr lang="en-US" sz="2800" b="1" dirty="0">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8CAC12A-82B6-4354-C04B-0DEBA4CE1747}"/>
              </a:ext>
            </a:extLst>
          </p:cNvPr>
          <p:cNvSpPr txBox="1"/>
          <p:nvPr/>
        </p:nvSpPr>
        <p:spPr>
          <a:xfrm>
            <a:off x="854765" y="3093458"/>
            <a:ext cx="10482469" cy="2246769"/>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Thứ</a:t>
            </a:r>
            <a:r>
              <a:rPr lang="vi-VN"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nhất</a:t>
            </a:r>
            <a:r>
              <a:rPr lang="vi-VN"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bám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sát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dàn</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Mở</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mỗi</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Thân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đều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phải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triển</a:t>
            </a:r>
            <a:r>
              <a:rPr lang="vi-VN" sz="2800" dirty="0">
                <a:solidFill>
                  <a:srgbClr val="000000"/>
                </a:solidFill>
                <a:effectLst/>
                <a:latin typeface="Times New Roman" panose="02020603050405020304" pitchFamily="18" charset="0"/>
                <a:ea typeface="Times New Roman" panose="02020603050405020304" pitchFamily="18" charset="0"/>
              </a:rPr>
              <a:t> khai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hoàn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chỉnh</a:t>
            </a:r>
            <a:r>
              <a:rPr lang="vi-VN" sz="2800" dirty="0">
                <a:solidFill>
                  <a:srgbClr val="000000"/>
                </a:solidFill>
                <a:effectLst/>
                <a:latin typeface="Times New Roman" panose="02020603050405020304" pitchFamily="18" charset="0"/>
                <a:ea typeface="Times New Roman" panose="02020603050405020304" pitchFamily="18" charset="0"/>
              </a:rPr>
              <a:t>. Khi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đảo</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nào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so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dàn</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nếu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thấy</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ngữ</a:t>
            </a:r>
            <a:r>
              <a:rPr lang="vi-VN" sz="2800" dirty="0">
                <a:solidFill>
                  <a:srgbClr val="000000"/>
                </a:solidFill>
                <a:effectLst/>
                <a:latin typeface="Times New Roman" panose="02020603050405020304" pitchFamily="18" charset="0"/>
                <a:ea typeface="Times New Roman" panose="02020603050405020304" pitchFamily="18" charset="0"/>
              </a:rPr>
              <a:t> liên </a:t>
            </a:r>
            <a:r>
              <a:rPr lang="vi-VN" sz="2800" dirty="0" err="1">
                <a:solidFill>
                  <a:srgbClr val="000000"/>
                </a:solidFill>
                <a:effectLst/>
                <a:latin typeface="Times New Roman" panose="02020603050405020304" pitchFamily="18" charset="0"/>
                <a:ea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câu trong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đoạn</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chặt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chẽ</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mạch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257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E996BCF-7E38-8AC3-7694-CF1CBE934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39" y="172278"/>
            <a:ext cx="11741425" cy="6559826"/>
          </a:xfrm>
          <a:prstGeom prst="rect">
            <a:avLst/>
          </a:prstGeom>
        </p:spPr>
      </p:pic>
      <p:sp>
        <p:nvSpPr>
          <p:cNvPr id="4" name="Hộp Văn bản 3">
            <a:extLst>
              <a:ext uri="{FF2B5EF4-FFF2-40B4-BE49-F238E27FC236}">
                <a16:creationId xmlns:a16="http://schemas.microsoft.com/office/drawing/2014/main" id="{C15BA8F4-851E-521F-3D47-3DF47EB3433E}"/>
              </a:ext>
            </a:extLst>
          </p:cNvPr>
          <p:cNvSpPr txBox="1"/>
          <p:nvPr/>
        </p:nvSpPr>
        <p:spPr>
          <a:xfrm>
            <a:off x="4916556" y="1269416"/>
            <a:ext cx="1709530" cy="523220"/>
          </a:xfrm>
          <a:prstGeom prst="rect">
            <a:avLst/>
          </a:prstGeom>
          <a:noFill/>
        </p:spPr>
        <p:txBody>
          <a:bodyPr wrap="square" rtlCol="0">
            <a:spAutoFit/>
          </a:bodyPr>
          <a:lstStyle/>
          <a:p>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Lưu</a:t>
            </a:r>
            <a:r>
              <a:rPr lang="en-US" sz="2800" b="1" dirty="0">
                <a:effectLst/>
                <a:latin typeface="Times New Roman" panose="02020603050405020304" pitchFamily="18" charset="0"/>
                <a:ea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9847AC5-C7C4-EA6F-0F0A-F88D018E8DC9}"/>
              </a:ext>
            </a:extLst>
          </p:cNvPr>
          <p:cNvSpPr txBox="1"/>
          <p:nvPr/>
        </p:nvSpPr>
        <p:spPr>
          <a:xfrm>
            <a:off x="1192697" y="2277211"/>
            <a:ext cx="4015408" cy="3970318"/>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Thứ</a:t>
            </a:r>
            <a:r>
              <a:rPr lang="vi-VN" sz="2800" i="1" dirty="0">
                <a:solidFill>
                  <a:srgbClr val="000000"/>
                </a:solidFill>
                <a:effectLst/>
                <a:latin typeface="Times New Roman" panose="02020603050405020304" pitchFamily="18" charset="0"/>
                <a:ea typeface="Times New Roman" panose="02020603050405020304" pitchFamily="18" charset="0"/>
              </a:rPr>
              <a:t> hai,</a:t>
            </a:r>
            <a:r>
              <a:rPr lang="vi-VN" sz="2800" dirty="0">
                <a:solidFill>
                  <a:srgbClr val="000000"/>
                </a:solidFill>
                <a:effectLst/>
                <a:latin typeface="Times New Roman" panose="02020603050405020304" pitchFamily="18" charset="0"/>
                <a:ea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rPr>
              <a:t>chọn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giọng</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phù</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yêu </a:t>
            </a:r>
            <a:r>
              <a:rPr lang="vi-VN" sz="2800" dirty="0" err="1">
                <a:solidFill>
                  <a:srgbClr val="000000"/>
                </a:solidFill>
                <a:effectLst/>
                <a:latin typeface="Times New Roman" panose="02020603050405020304" pitchFamily="18" charset="0"/>
                <a:ea typeface="Times New Roman" panose="02020603050405020304" pitchFamily="18" charset="0"/>
              </a:rPr>
              <a:t>cầu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nghị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luận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đề</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đời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sống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trình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bày</a:t>
            </a:r>
            <a:r>
              <a:rPr lang="vi-VN" sz="2800" dirty="0">
                <a:solidFill>
                  <a:srgbClr val="000000"/>
                </a:solidFill>
                <a:effectLst/>
                <a:latin typeface="Times New Roman" panose="02020603050405020304" pitchFamily="18" charset="0"/>
                <a:ea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văn </a:t>
            </a:r>
            <a:r>
              <a:rPr lang="vi-VN" sz="2800" dirty="0" err="1">
                <a:solidFill>
                  <a:srgbClr val="000000"/>
                </a:solidFill>
                <a:effectLst/>
                <a:latin typeface="Times New Roman" panose="02020603050405020304" pitchFamily="18" charset="0"/>
                <a:ea typeface="Times New Roman" panose="02020603050405020304" pitchFamily="18" charset="0"/>
              </a:rPr>
              <a:t>mạnh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mẽ</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dứt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khoát</a:t>
            </a:r>
            <a:r>
              <a:rPr lang="vi-VN" sz="2800" dirty="0">
                <a:solidFill>
                  <a:srgbClr val="000000"/>
                </a:solidFill>
                <a:effectLst/>
                <a:latin typeface="Times New Roman" panose="02020603050405020304" pitchFamily="18" charset="0"/>
                <a:ea typeface="Times New Roman" panose="02020603050405020304" pitchFamily="18" charset="0"/>
              </a:rPr>
              <a:t>, nhưng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tình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lối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gay </a:t>
            </a:r>
            <a:r>
              <a:rPr lang="vi-VN" sz="2800" dirty="0" err="1">
                <a:solidFill>
                  <a:srgbClr val="000000"/>
                </a:solidFill>
                <a:effectLst/>
                <a:latin typeface="Times New Roman" panose="02020603050405020304" pitchFamily="18" charset="0"/>
                <a:ea typeface="Times New Roman" panose="02020603050405020304" pitchFamily="18" charset="0"/>
              </a:rPr>
              <a:t>gắt</a:t>
            </a:r>
            <a:r>
              <a:rPr lang="vi-VN" sz="2800" dirty="0">
                <a:solidFill>
                  <a:srgbClr val="000000"/>
                </a:solidFill>
                <a:effectLst/>
                <a:latin typeface="Times New Roman" panose="02020603050405020304" pitchFamily="18" charset="0"/>
                <a:ea typeface="Times New Roman" panose="02020603050405020304" pitchFamily="18" charset="0"/>
              </a:rPr>
              <a:t>, gây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giác</a:t>
            </a:r>
            <a:r>
              <a:rPr lang="vi-VN" sz="2800" dirty="0">
                <a:solidFill>
                  <a:srgbClr val="000000"/>
                </a:solidFill>
                <a:effectLst/>
                <a:latin typeface="Times New Roman" panose="02020603050405020304" pitchFamily="18" charset="0"/>
                <a:ea typeface="Times New Roman" panose="02020603050405020304" pitchFamily="18" charset="0"/>
              </a:rPr>
              <a:t> căng </a:t>
            </a:r>
            <a:r>
              <a:rPr lang="vi-VN" sz="2800" dirty="0" err="1">
                <a:solidFill>
                  <a:srgbClr val="000000"/>
                </a:solidFill>
                <a:effectLst/>
                <a:latin typeface="Times New Roman" panose="02020603050405020304" pitchFamily="18" charset="0"/>
                <a:ea typeface="Times New Roman" panose="02020603050405020304" pitchFamily="18" charset="0"/>
              </a:rPr>
              <a:t>thẳng</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0157DC7A-2D53-DF08-5128-96C96D6BFFF1}"/>
              </a:ext>
            </a:extLst>
          </p:cNvPr>
          <p:cNvSpPr txBox="1"/>
          <p:nvPr/>
        </p:nvSpPr>
        <p:spPr>
          <a:xfrm>
            <a:off x="6718851" y="2328806"/>
            <a:ext cx="3896139" cy="2246769"/>
          </a:xfrm>
          <a:prstGeom prst="rect">
            <a:avLst/>
          </a:prstGeom>
          <a:noFill/>
        </p:spPr>
        <p:txBody>
          <a:bodyPr wrap="square" rtlCol="0">
            <a:spAutoFit/>
          </a:bodyPr>
          <a:lstStyle/>
          <a:p>
            <a:pPr algn="just"/>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err="1">
                <a:solidFill>
                  <a:srgbClr val="000000"/>
                </a:solidFill>
                <a:effectLst/>
                <a:latin typeface="Times New Roman" panose="02020603050405020304" pitchFamily="18" charset="0"/>
                <a:ea typeface="Times New Roman" panose="02020603050405020304" pitchFamily="18" charset="0"/>
              </a:rPr>
              <a:t>Thứ</a:t>
            </a:r>
            <a:r>
              <a:rPr lang="vi-VN" sz="2800" i="1" dirty="0">
                <a:solidFill>
                  <a:srgbClr val="000000"/>
                </a:solidFill>
                <a:effectLst/>
                <a:latin typeface="Times New Roman" panose="02020603050405020304" pitchFamily="18" charset="0"/>
                <a:ea typeface="Times New Roman" panose="02020603050405020304" pitchFamily="18" charset="0"/>
              </a:rPr>
              <a:t> ba,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nháp</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chỉnh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sửa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bằng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bút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mực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đỏ</a:t>
            </a:r>
            <a:r>
              <a:rPr lang="vi-VN" sz="2800" dirty="0">
                <a:solidFill>
                  <a:srgbClr val="000000"/>
                </a:solidFill>
                <a:effectLst/>
                <a:latin typeface="Times New Roman" panose="02020603050405020304" pitchFamily="18" charset="0"/>
                <a:ea typeface="Times New Roman" panose="02020603050405020304" pitchFamily="18" charset="0"/>
              </a:rPr>
              <a:t>, sau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sạch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nộp</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thầy</a:t>
            </a:r>
            <a:r>
              <a:rPr lang="vi-VN" sz="2800" dirty="0">
                <a:solidFill>
                  <a:srgbClr val="000000"/>
                </a:solidFill>
                <a:effectLst/>
                <a:latin typeface="Times New Roman" panose="02020603050405020304" pitchFamily="18" charset="0"/>
                <a:ea typeface="Times New Roman" panose="02020603050405020304" pitchFamily="18" charset="0"/>
              </a:rPr>
              <a:t> cô.</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4816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B15D53EA-5A5A-E582-D1B5-FC438668D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145774"/>
            <a:ext cx="11966712" cy="6586330"/>
          </a:xfrm>
          <a:prstGeom prst="rect">
            <a:avLst/>
          </a:prstGeom>
        </p:spPr>
      </p:pic>
      <p:sp>
        <p:nvSpPr>
          <p:cNvPr id="6" name="Hộp Văn bản 5">
            <a:extLst>
              <a:ext uri="{FF2B5EF4-FFF2-40B4-BE49-F238E27FC236}">
                <a16:creationId xmlns:a16="http://schemas.microsoft.com/office/drawing/2014/main" id="{042979AD-0717-9B7C-2071-0C7BB0778D3C}"/>
              </a:ext>
            </a:extLst>
          </p:cNvPr>
          <p:cNvSpPr txBox="1"/>
          <p:nvPr/>
        </p:nvSpPr>
        <p:spPr>
          <a:xfrm>
            <a:off x="3366052" y="1391478"/>
            <a:ext cx="3935896" cy="584775"/>
          </a:xfrm>
          <a:prstGeom prst="rect">
            <a:avLst/>
          </a:prstGeom>
          <a:noFill/>
        </p:spPr>
        <p:txBody>
          <a:bodyPr wrap="square" rtlCol="0">
            <a:spAutoFit/>
          </a:bodyPr>
          <a:lstStyle/>
          <a:p>
            <a:r>
              <a:rPr lang="en-US" sz="3200" b="1" dirty="0">
                <a:effectLst/>
                <a:latin typeface="Times New Roman" panose="02020603050405020304" pitchFamily="18" charset="0"/>
                <a:ea typeface="Times New Roman" panose="02020603050405020304" pitchFamily="18" charset="0"/>
              </a:rPr>
              <a:t>3. </a:t>
            </a:r>
            <a:r>
              <a:rPr lang="en-US" sz="3200" b="1" dirty="0" err="1">
                <a:effectLst/>
                <a:latin typeface="Times New Roman" panose="02020603050405020304" pitchFamily="18" charset="0"/>
                <a:ea typeface="Times New Roman" panose="02020603050405020304" pitchFamily="18" charset="0"/>
              </a:rPr>
              <a:t>Chỉnh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sửa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viết</a:t>
            </a:r>
            <a:endParaRPr lang="en-US" sz="32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6D65162-5ECE-C99B-7627-CA2C17DE475D}"/>
              </a:ext>
            </a:extLst>
          </p:cNvPr>
          <p:cNvSpPr txBox="1"/>
          <p:nvPr/>
        </p:nvSpPr>
        <p:spPr>
          <a:xfrm>
            <a:off x="2093844" y="2517913"/>
            <a:ext cx="7739270" cy="1569660"/>
          </a:xfrm>
          <a:prstGeom prst="rect">
            <a:avLst/>
          </a:prstGeom>
          <a:noFill/>
        </p:spPr>
        <p:txBody>
          <a:bodyPr wrap="square" rtlCol="0">
            <a:spAutoFit/>
          </a:bodyPr>
          <a:lstStyle/>
          <a:p>
            <a:pPr algn="just"/>
            <a:r>
              <a:rPr lang="en-US" sz="3200" dirty="0" err="1">
                <a:effectLst/>
                <a:latin typeface="Times New Roman" panose="02020603050405020304" pitchFamily="18" charset="0"/>
                <a:ea typeface="Times New Roman" panose="02020603050405020304" pitchFamily="18" charset="0"/>
              </a:rPr>
              <a:t>Dựa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làm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chỉnh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yêu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cầu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gợi</a:t>
            </a:r>
            <a:r>
              <a:rPr lang="en-US" sz="3200" dirty="0">
                <a:effectLst/>
                <a:latin typeface="Times New Roman" panose="02020603050405020304" pitchFamily="18" charset="0"/>
                <a:ea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hướng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dẫn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chỉnh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theo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Phiếu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SGK tr.71; </a:t>
            </a:r>
            <a:r>
              <a:rPr lang="en-US" sz="3200" dirty="0" err="1">
                <a:effectLst/>
                <a:latin typeface="Times New Roman" panose="02020603050405020304" pitchFamily="18" charset="0"/>
                <a:ea typeface="Times New Roman" panose="02020603050405020304" pitchFamily="18" charset="0"/>
              </a:rPr>
              <a:t>Bảng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kiểm</a:t>
            </a:r>
            <a:r>
              <a:rPr lang="en-US" sz="32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478146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65BA2AA-58EB-F66D-DB0D-FD07E663B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256759"/>
            <a:ext cx="11582400" cy="6223553"/>
          </a:xfrm>
          <a:prstGeom prst="rect">
            <a:avLst/>
          </a:prstGeom>
        </p:spPr>
      </p:pic>
      <p:sp>
        <p:nvSpPr>
          <p:cNvPr id="4" name="Hộp Văn bản 3">
            <a:extLst>
              <a:ext uri="{FF2B5EF4-FFF2-40B4-BE49-F238E27FC236}">
                <a16:creationId xmlns:a16="http://schemas.microsoft.com/office/drawing/2014/main" id="{D7F6C6ED-7521-A389-F67B-57455553B010}"/>
              </a:ext>
            </a:extLst>
          </p:cNvPr>
          <p:cNvSpPr txBox="1"/>
          <p:nvPr/>
        </p:nvSpPr>
        <p:spPr>
          <a:xfrm>
            <a:off x="2146851" y="2703444"/>
            <a:ext cx="7156175" cy="4028660"/>
          </a:xfrm>
          <a:prstGeom prst="rect">
            <a:avLst/>
          </a:prstGeom>
          <a:noFill/>
        </p:spPr>
        <p:txBody>
          <a:bodyPr wrap="square" rtlCol="0">
            <a:prstTxWarp prst="textCascadeDown">
              <a:avLst/>
            </a:prstTxWarp>
            <a:spAutoFit/>
          </a:bodyPr>
          <a:lstStyle/>
          <a:p>
            <a:r>
              <a:rPr lang="en-US" sz="1800" b="1" dirty="0">
                <a:solidFill>
                  <a:srgbClr val="0D0D0D"/>
                </a:solidFill>
                <a:effectLst/>
                <a:latin typeface="Times New Roman" panose="02020603050405020304" pitchFamily="18" charset="0"/>
                <a:ea typeface="Times New Roman" panose="02020603050405020304" pitchFamily="18" charset="0"/>
              </a:rPr>
              <a:t>LUYỆN TẬP, </a:t>
            </a:r>
          </a:p>
          <a:p>
            <a:r>
              <a:rPr lang="en-US" sz="1800" b="1" dirty="0">
                <a:solidFill>
                  <a:srgbClr val="0D0D0D"/>
                </a:solidFill>
                <a:effectLst/>
                <a:latin typeface="Times New Roman" panose="02020603050405020304" pitchFamily="18" charset="0"/>
                <a:ea typeface="Times New Roman" panose="02020603050405020304" pitchFamily="18" charset="0"/>
              </a:rPr>
              <a:t>VẬN DỤNG</a:t>
            </a:r>
            <a:endParaRPr lang="en-US" dirty="0"/>
          </a:p>
        </p:txBody>
      </p:sp>
    </p:spTree>
    <p:extLst>
      <p:ext uri="{BB962C8B-B14F-4D97-AF65-F5344CB8AC3E}">
        <p14:creationId xmlns:p14="http://schemas.microsoft.com/office/powerpoint/2010/main" val="37259153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6AFCD50-F892-35DA-15F8-FB6F95352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145774"/>
            <a:ext cx="11966712" cy="6586330"/>
          </a:xfrm>
          <a:prstGeom prst="rect">
            <a:avLst/>
          </a:prstGeom>
        </p:spPr>
      </p:pic>
      <p:sp>
        <p:nvSpPr>
          <p:cNvPr id="3" name="Hộp Văn bản 2">
            <a:extLst>
              <a:ext uri="{FF2B5EF4-FFF2-40B4-BE49-F238E27FC236}">
                <a16:creationId xmlns:a16="http://schemas.microsoft.com/office/drawing/2014/main" id="{7038CF8F-2A40-4E4D-12F4-D356A13FFBF7}"/>
              </a:ext>
            </a:extLst>
          </p:cNvPr>
          <p:cNvSpPr txBox="1"/>
          <p:nvPr/>
        </p:nvSpPr>
        <p:spPr>
          <a:xfrm>
            <a:off x="437322" y="1828800"/>
            <a:ext cx="8666921" cy="1077218"/>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1.</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Vệ</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sinh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trường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học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nhiệm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những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người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lao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được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trường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lương</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90AEE0CA-EC50-9A7D-16E2-AB717F35E9F7}"/>
              </a:ext>
            </a:extLst>
          </p:cNvPr>
          <p:cNvSpPr txBox="1"/>
          <p:nvPr/>
        </p:nvSpPr>
        <p:spPr>
          <a:xfrm>
            <a:off x="437322" y="3249401"/>
            <a:ext cx="9024730" cy="1569660"/>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2.</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Tắt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bị</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điện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trong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Giờ</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Trái</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Đất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chỉ</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việc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thức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không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tác</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dụng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vì</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chẳng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kiệm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điện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được</a:t>
            </a:r>
            <a:r>
              <a:rPr lang="en-US" sz="3200" i="1" dirty="0">
                <a:solidFill>
                  <a:srgbClr val="000000"/>
                </a:solidFill>
                <a:effectLst/>
                <a:latin typeface="Times New Roman" panose="02020603050405020304" pitchFamily="18" charset="0"/>
                <a:ea typeface="Times New Roman" panose="02020603050405020304" pitchFamily="18" charset="0"/>
              </a:rPr>
              <a:t> bao </a:t>
            </a:r>
            <a:r>
              <a:rPr lang="en-US" sz="3200" i="1" dirty="0" err="1">
                <a:solidFill>
                  <a:srgbClr val="000000"/>
                </a:solidFill>
                <a:effectLst/>
                <a:latin typeface="Times New Roman" panose="02020603050405020304" pitchFamily="18" charset="0"/>
                <a:ea typeface="Times New Roman" panose="02020603050405020304" pitchFamily="18" charset="0"/>
              </a:rPr>
              <a:t>nhiêu</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5AB31B8A-5062-424E-8178-7C15691D7550}"/>
              </a:ext>
            </a:extLst>
          </p:cNvPr>
          <p:cNvSpPr txBox="1"/>
          <p:nvPr/>
        </p:nvSpPr>
        <p:spPr>
          <a:xfrm>
            <a:off x="437321" y="4969566"/>
            <a:ext cx="9356035" cy="1077218"/>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3.</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Sách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giáo</a:t>
            </a:r>
            <a:r>
              <a:rPr lang="en-US" sz="3200" i="1" dirty="0">
                <a:solidFill>
                  <a:srgbClr val="000000"/>
                </a:solidFill>
                <a:effectLst/>
                <a:latin typeface="Times New Roman" panose="02020603050405020304" pitchFamily="18" charset="0"/>
                <a:ea typeface="Times New Roman" panose="02020603050405020304" pitchFamily="18" charset="0"/>
              </a:rPr>
              <a:t> khoa </a:t>
            </a:r>
            <a:r>
              <a:rPr lang="en-US" sz="3200" i="1" dirty="0" err="1">
                <a:solidFill>
                  <a:srgbClr val="000000"/>
                </a:solidFill>
                <a:effectLst/>
                <a:latin typeface="Times New Roman" panose="02020603050405020304" pitchFamily="18" charset="0"/>
                <a:ea typeface="Times New Roman" panose="02020603050405020304" pitchFamily="18" charset="0"/>
              </a:rPr>
              <a:t>bố</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mẹ</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đã</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tiền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mua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thành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sở</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hữu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của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nếu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muốn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mình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có</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thể</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viết</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vẽ</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vào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đó</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2135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B4E01E2-E56C-6421-7468-3F072397D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6" y="145774"/>
            <a:ext cx="11966712" cy="6586330"/>
          </a:xfrm>
          <a:prstGeom prst="rect">
            <a:avLst/>
          </a:prstGeom>
        </p:spPr>
      </p:pic>
      <p:sp>
        <p:nvSpPr>
          <p:cNvPr id="3" name="Hộp Văn bản 2">
            <a:extLst>
              <a:ext uri="{FF2B5EF4-FFF2-40B4-BE49-F238E27FC236}">
                <a16:creationId xmlns:a16="http://schemas.microsoft.com/office/drawing/2014/main" id="{6CC213EA-F659-5ED4-49AB-DF661F12BE5A}"/>
              </a:ext>
            </a:extLst>
          </p:cNvPr>
          <p:cNvSpPr txBox="1"/>
          <p:nvPr/>
        </p:nvSpPr>
        <p:spPr>
          <a:xfrm>
            <a:off x="4611756" y="416362"/>
            <a:ext cx="2968487"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MS Mincho" panose="02020609040205080304" pitchFamily="49" charset="-128"/>
              </a:rPr>
              <a:t>4. </a:t>
            </a:r>
            <a:r>
              <a:rPr lang="en-US" sz="3200" b="1" dirty="0" err="1">
                <a:solidFill>
                  <a:srgbClr val="FF0000"/>
                </a:solidFill>
                <a:effectLst/>
                <a:latin typeface="Times New Roman" panose="02020603050405020304" pitchFamily="18" charset="0"/>
                <a:ea typeface="MS Mincho" panose="02020609040205080304" pitchFamily="49" charset="-128"/>
              </a:rPr>
              <a:t>Trả</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bài</a:t>
            </a:r>
            <a:endParaRPr lang="en-US" sz="3200" dirty="0"/>
          </a:p>
        </p:txBody>
      </p:sp>
      <p:sp>
        <p:nvSpPr>
          <p:cNvPr id="4" name="Hộp Văn bản 3">
            <a:extLst>
              <a:ext uri="{FF2B5EF4-FFF2-40B4-BE49-F238E27FC236}">
                <a16:creationId xmlns:a16="http://schemas.microsoft.com/office/drawing/2014/main" id="{48F563AD-4DAA-8ADD-FAB3-782FF87ECFED}"/>
              </a:ext>
            </a:extLst>
          </p:cNvPr>
          <p:cNvSpPr txBox="1"/>
          <p:nvPr/>
        </p:nvSpPr>
        <p:spPr>
          <a:xfrm>
            <a:off x="424070" y="1537252"/>
            <a:ext cx="7275443" cy="954107"/>
          </a:xfrm>
          <a:prstGeom prst="rect">
            <a:avLst/>
          </a:prstGeom>
          <a:noFill/>
        </p:spPr>
        <p:txBody>
          <a:bodyPr wrap="square" rtlCol="0">
            <a:spAutoFit/>
          </a:bodyPr>
          <a:lstStyle/>
          <a:p>
            <a:pPr algn="just">
              <a:tabLst>
                <a:tab pos="568325" algn="l"/>
              </a:tabLst>
            </a:pPr>
            <a:r>
              <a:rPr lang="en-US" sz="2800" dirty="0">
                <a:solidFill>
                  <a:srgbClr val="000000"/>
                </a:solidFill>
                <a:latin typeface="Times New Roman" panose="02020603050405020304" pitchFamily="18" charset="0"/>
                <a:ea typeface="Microsoft Sans Serif" panose="020B0604020202020204" pitchFamily="34" charset="0"/>
              </a:rPr>
              <a:t>R</a:t>
            </a:r>
            <a:r>
              <a:rPr lang="vi-VN" sz="2800" dirty="0">
                <a:solidFill>
                  <a:srgbClr val="000000"/>
                </a:solidFill>
                <a:effectLst/>
                <a:latin typeface="Times New Roman" panose="02020603050405020304" pitchFamily="18" charset="0"/>
                <a:ea typeface="Microsoft Sans Serif" panose="020B0604020202020204" pitchFamily="34" charset="0"/>
              </a:rPr>
              <a:t>à </a:t>
            </a:r>
            <a:r>
              <a:rPr lang="vi-VN" sz="2800" dirty="0" err="1">
                <a:solidFill>
                  <a:srgbClr val="000000"/>
                </a:solidFill>
                <a:effectLst/>
                <a:latin typeface="Times New Roman" panose="02020603050405020304" pitchFamily="18" charset="0"/>
                <a:ea typeface="Microsoft Sans Serif" panose="020B0604020202020204" pitchFamily="34" charset="0"/>
              </a:rPr>
              <a:t>soát</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bài</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viết</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của</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mình</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tự</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rút</a:t>
            </a:r>
            <a:r>
              <a:rPr lang="vi-VN" sz="2800" dirty="0">
                <a:solidFill>
                  <a:srgbClr val="000000"/>
                </a:solidFill>
                <a:effectLst/>
                <a:latin typeface="Times New Roman" panose="02020603050405020304" pitchFamily="18" charset="0"/>
                <a:ea typeface="Microsoft Sans Serif" panose="020B0604020202020204" pitchFamily="34" charset="0"/>
              </a:rPr>
              <a:t> ra ưu </a:t>
            </a:r>
            <a:r>
              <a:rPr lang="vi-VN" sz="2800" dirty="0" err="1">
                <a:solidFill>
                  <a:srgbClr val="000000"/>
                </a:solidFill>
                <a:effectLst/>
                <a:latin typeface="Times New Roman" panose="02020603050405020304" pitchFamily="18" charset="0"/>
                <a:ea typeface="Microsoft Sans Serif" panose="020B0604020202020204" pitchFamily="34" charset="0"/>
              </a:rPr>
              <a:t>điểm</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và</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hạn</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chế</a:t>
            </a:r>
            <a:r>
              <a:rPr lang="vi-VN" sz="2800" dirty="0">
                <a:solidFill>
                  <a:srgbClr val="000000"/>
                </a:solidFill>
                <a:effectLst/>
                <a:latin typeface="Times New Roman" panose="02020603050405020304" pitchFamily="18" charset="0"/>
                <a:ea typeface="Microsoft Sans Serif" panose="020B0604020202020204" pitchFamily="34" charset="0"/>
              </a:rPr>
              <a:t> trên </a:t>
            </a:r>
            <a:r>
              <a:rPr lang="vi-VN" sz="2800" dirty="0" err="1">
                <a:solidFill>
                  <a:srgbClr val="000000"/>
                </a:solidFill>
                <a:effectLst/>
                <a:latin typeface="Times New Roman" panose="02020603050405020304" pitchFamily="18" charset="0"/>
                <a:ea typeface="Microsoft Sans Serif" panose="020B0604020202020204" pitchFamily="34" charset="0"/>
              </a:rPr>
              <a:t>từng</a:t>
            </a:r>
            <a:r>
              <a:rPr lang="vi-VN" sz="2800" dirty="0">
                <a:solidFill>
                  <a:srgbClr val="000000"/>
                </a:solidFill>
                <a:effectLst/>
                <a:latin typeface="Times New Roman" panose="02020603050405020304" pitchFamily="18" charset="0"/>
                <a:ea typeface="Microsoft Sans Serif" panose="020B0604020202020204" pitchFamily="34" charset="0"/>
              </a:rPr>
              <a:t> yêu </a:t>
            </a:r>
            <a:r>
              <a:rPr lang="vi-VN" sz="2800" dirty="0" err="1">
                <a:solidFill>
                  <a:srgbClr val="000000"/>
                </a:solidFill>
                <a:effectLst/>
                <a:latin typeface="Times New Roman" panose="02020603050405020304" pitchFamily="18" charset="0"/>
                <a:ea typeface="Microsoft Sans Serif" panose="020B0604020202020204" pitchFamily="34" charset="0"/>
              </a:rPr>
              <a:t>cầu</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cụ</a:t>
            </a:r>
            <a:r>
              <a:rPr lang="vi-VN" sz="2800" dirty="0">
                <a:solidFill>
                  <a:srgbClr val="000000"/>
                </a:solidFill>
                <a:effectLst/>
                <a:latin typeface="Times New Roman" panose="02020603050405020304" pitchFamily="18" charset="0"/>
                <a:ea typeface="Microsoft Sans Serif" panose="020B0604020202020204" pitchFamily="34" charset="0"/>
              </a:rPr>
              <a:t> </a:t>
            </a:r>
            <a:r>
              <a:rPr lang="vi-VN" sz="2800" dirty="0" err="1">
                <a:solidFill>
                  <a:srgbClr val="000000"/>
                </a:solidFill>
                <a:effectLst/>
                <a:latin typeface="Times New Roman" panose="02020603050405020304" pitchFamily="18" charset="0"/>
                <a:ea typeface="Microsoft Sans Serif" panose="020B0604020202020204" pitchFamily="34" charset="0"/>
              </a:rPr>
              <a:t>thể</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theo</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bảng</a:t>
            </a:r>
            <a:r>
              <a:rPr lang="en-US" sz="2800" dirty="0">
                <a:solidFill>
                  <a:srgbClr val="000000"/>
                </a:solidFill>
                <a:effectLst/>
                <a:latin typeface="Times New Roman" panose="02020603050405020304" pitchFamily="18" charset="0"/>
                <a:ea typeface="Microsoft Sans Serif" panose="020B0604020202020204" pitchFamily="34" charset="0"/>
              </a:rPr>
              <a:t> </a:t>
            </a:r>
            <a:r>
              <a:rPr lang="en-US" sz="2800" dirty="0" err="1">
                <a:solidFill>
                  <a:srgbClr val="000000"/>
                </a:solidFill>
                <a:effectLst/>
                <a:latin typeface="Times New Roman" panose="02020603050405020304" pitchFamily="18" charset="0"/>
                <a:ea typeface="Microsoft Sans Serif" panose="020B0604020202020204" pitchFamily="34" charset="0"/>
              </a:rPr>
              <a:t>kiểm</a:t>
            </a:r>
            <a:r>
              <a:rPr lang="vi-VN" sz="2800" dirty="0">
                <a:solidFill>
                  <a:srgbClr val="000000"/>
                </a:solidFill>
                <a:effectLst/>
                <a:latin typeface="Times New Roman" panose="02020603050405020304" pitchFamily="18" charset="0"/>
                <a:ea typeface="Microsoft Sans Serif"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169BE272-4894-5DCD-199C-5436B23937A3}"/>
              </a:ext>
            </a:extLst>
          </p:cNvPr>
          <p:cNvSpPr txBox="1"/>
          <p:nvPr/>
        </p:nvSpPr>
        <p:spPr>
          <a:xfrm>
            <a:off x="3617843" y="2719239"/>
            <a:ext cx="5287617" cy="523220"/>
          </a:xfrm>
          <a:prstGeom prst="rect">
            <a:avLst/>
          </a:prstGeom>
          <a:noFill/>
        </p:spPr>
        <p:txBody>
          <a:bodyPr wrap="square" rtlCol="0">
            <a:spAutoFit/>
          </a:bodyPr>
          <a:lstStyle/>
          <a:p>
            <a:pPr algn="just">
              <a:tabLst>
                <a:tab pos="1386840" algn="l"/>
              </a:tabLst>
            </a:pPr>
            <a:r>
              <a:rPr lang="en-US" sz="2800" b="1" dirty="0">
                <a:solidFill>
                  <a:srgbClr val="000000"/>
                </a:solidFill>
                <a:effectLst/>
                <a:latin typeface="Times New Roman" panose="02020603050405020304" pitchFamily="18" charset="0"/>
                <a:ea typeface="Microsoft Sans Serif" panose="020B0604020202020204" pitchFamily="34" charset="0"/>
              </a:rPr>
              <a:t>a. </a:t>
            </a:r>
            <a:r>
              <a:rPr lang="vi-VN" sz="2800" b="1" dirty="0">
                <a:solidFill>
                  <a:srgbClr val="000000"/>
                </a:solidFill>
                <a:effectLst/>
                <a:latin typeface="Times New Roman" panose="02020603050405020304" pitchFamily="18" charset="0"/>
                <a:ea typeface="Microsoft Sans Serif" panose="020B0604020202020204" pitchFamily="34" charset="0"/>
              </a:rPr>
              <a:t>Yêu </a:t>
            </a:r>
            <a:r>
              <a:rPr lang="vi-VN" sz="2800" b="1" dirty="0" err="1">
                <a:solidFill>
                  <a:srgbClr val="000000"/>
                </a:solidFill>
                <a:effectLst/>
                <a:latin typeface="Times New Roman" panose="02020603050405020304" pitchFamily="18" charset="0"/>
                <a:ea typeface="Microsoft Sans Serif" panose="020B0604020202020204" pitchFamily="34" charset="0"/>
              </a:rPr>
              <a:t>cầu</a:t>
            </a:r>
            <a:r>
              <a:rPr lang="vi-VN" sz="2800" b="1" dirty="0">
                <a:solidFill>
                  <a:srgbClr val="000000"/>
                </a:solidFill>
                <a:effectLst/>
                <a:latin typeface="Times New Roman" panose="02020603050405020304" pitchFamily="18" charset="0"/>
                <a:ea typeface="Microsoft Sans Serif" panose="020B0604020202020204" pitchFamily="34" charset="0"/>
              </a:rPr>
              <a:t> </a:t>
            </a:r>
            <a:r>
              <a:rPr lang="vi-VN" sz="2800" b="1" dirty="0" err="1">
                <a:solidFill>
                  <a:srgbClr val="000000"/>
                </a:solidFill>
                <a:effectLst/>
                <a:latin typeface="Times New Roman" panose="02020603050405020304" pitchFamily="18" charset="0"/>
                <a:ea typeface="Microsoft Sans Serif" panose="020B0604020202020204" pitchFamily="34" charset="0"/>
              </a:rPr>
              <a:t>của</a:t>
            </a:r>
            <a:r>
              <a:rPr lang="vi-VN" sz="2800" b="1" dirty="0">
                <a:solidFill>
                  <a:srgbClr val="000000"/>
                </a:solidFill>
                <a:effectLst/>
                <a:latin typeface="Times New Roman" panose="02020603050405020304" pitchFamily="18" charset="0"/>
                <a:ea typeface="Microsoft Sans Serif" panose="020B0604020202020204" pitchFamily="34" charset="0"/>
              </a:rPr>
              <a:t> </a:t>
            </a:r>
            <a:r>
              <a:rPr lang="vi-VN" sz="2800" b="1" dirty="0" err="1">
                <a:solidFill>
                  <a:srgbClr val="000000"/>
                </a:solidFill>
                <a:effectLst/>
                <a:latin typeface="Times New Roman" panose="02020603050405020304" pitchFamily="18" charset="0"/>
                <a:ea typeface="Microsoft Sans Serif" panose="020B0604020202020204" pitchFamily="34" charset="0"/>
              </a:rPr>
              <a:t>kiểu</a:t>
            </a:r>
            <a:r>
              <a:rPr lang="vi-VN" sz="2800" b="1" dirty="0">
                <a:solidFill>
                  <a:srgbClr val="000000"/>
                </a:solidFill>
                <a:effectLst/>
                <a:latin typeface="Times New Roman" panose="02020603050405020304" pitchFamily="18" charset="0"/>
                <a:ea typeface="Microsoft Sans Serif" panose="020B0604020202020204" pitchFamily="34" charset="0"/>
              </a:rPr>
              <a:t> </a:t>
            </a:r>
            <a:r>
              <a:rPr lang="vi-VN" sz="2800" b="1" dirty="0" err="1">
                <a:solidFill>
                  <a:srgbClr val="000000"/>
                </a:solidFill>
                <a:effectLst/>
                <a:latin typeface="Times New Roman" panose="02020603050405020304" pitchFamily="18" charset="0"/>
                <a:ea typeface="Microsoft Sans Serif" panose="020B0604020202020204" pitchFamily="34" charset="0"/>
              </a:rPr>
              <a:t>bài</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70E3BF16-03FC-23A5-0B28-1B9A8317721E}"/>
              </a:ext>
            </a:extLst>
          </p:cNvPr>
          <p:cNvSpPr txBox="1"/>
          <p:nvPr/>
        </p:nvSpPr>
        <p:spPr>
          <a:xfrm>
            <a:off x="3617843" y="3438939"/>
            <a:ext cx="2703443" cy="523220"/>
          </a:xfrm>
          <a:prstGeom prst="rect">
            <a:avLst/>
          </a:prstGeom>
          <a:noFill/>
        </p:spPr>
        <p:txBody>
          <a:bodyPr wrap="square" rtlCol="0">
            <a:spAutoFit/>
          </a:bodyPr>
          <a:lstStyle/>
          <a:p>
            <a:pPr algn="just">
              <a:tabLst>
                <a:tab pos="1386840" algn="l"/>
              </a:tabLst>
            </a:pPr>
            <a:r>
              <a:rPr lang="en-US" sz="2800" b="1" dirty="0">
                <a:effectLst/>
                <a:latin typeface="Times New Roman" panose="02020603050405020304" pitchFamily="18" charset="0"/>
                <a:ea typeface="MS Mincho" panose="02020609040205080304" pitchFamily="49" charset="-128"/>
              </a:rPr>
              <a:t>b. </a:t>
            </a:r>
            <a:r>
              <a:rPr lang="en-US" sz="2800" b="1" dirty="0" err="1">
                <a:effectLst/>
                <a:latin typeface="Times New Roman" panose="02020603050405020304" pitchFamily="18" charset="0"/>
                <a:ea typeface="MS Mincho" panose="02020609040205080304" pitchFamily="49" charset="-128"/>
              </a:rPr>
              <a:t>Nhận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xét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24CAA35-9B93-750C-6A61-A20CD0484E38}"/>
              </a:ext>
            </a:extLst>
          </p:cNvPr>
          <p:cNvSpPr txBox="1"/>
          <p:nvPr/>
        </p:nvSpPr>
        <p:spPr>
          <a:xfrm>
            <a:off x="4863548" y="4121426"/>
            <a:ext cx="2385391" cy="523220"/>
          </a:xfrm>
          <a:prstGeom prst="rect">
            <a:avLst/>
          </a:prstGeom>
          <a:noFill/>
        </p:spPr>
        <p:txBody>
          <a:bodyPr wrap="square" rtlCol="0">
            <a:spAutoFit/>
          </a:bodyPr>
          <a:lstStyle/>
          <a:p>
            <a:pPr algn="jus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Ưu</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điểm</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588CC706-46DA-EE80-5609-22978C316250}"/>
              </a:ext>
            </a:extLst>
          </p:cNvPr>
          <p:cNvSpPr txBox="1"/>
          <p:nvPr/>
        </p:nvSpPr>
        <p:spPr>
          <a:xfrm>
            <a:off x="4863548" y="4797528"/>
            <a:ext cx="2279374" cy="523220"/>
          </a:xfrm>
          <a:prstGeom prst="rect">
            <a:avLst/>
          </a:prstGeom>
          <a:noFill/>
        </p:spPr>
        <p:txBody>
          <a:bodyPr wrap="square" rtlCol="0">
            <a:spAutoFit/>
          </a:bodyPr>
          <a:lstStyle/>
          <a:p>
            <a:pPr algn="just">
              <a:tabLst>
                <a:tab pos="1386840" algn="l"/>
              </a:tabLst>
            </a:pP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Nhược</a:t>
            </a:r>
            <a:r>
              <a:rPr lang="en-US" sz="2800" dirty="0">
                <a:effectLst/>
                <a:latin typeface="Times New Roman" panose="02020603050405020304" pitchFamily="18" charset="0"/>
                <a:ea typeface="MS Mincho" panose="02020609040205080304" pitchFamily="49" charset="-128"/>
              </a:rPr>
              <a:t> </a:t>
            </a:r>
            <a:r>
              <a:rPr lang="en-US" sz="2800" dirty="0" err="1">
                <a:effectLst/>
                <a:latin typeface="Times New Roman" panose="02020603050405020304" pitchFamily="18" charset="0"/>
                <a:ea typeface="MS Mincho" panose="02020609040205080304" pitchFamily="49" charset="-128"/>
              </a:rPr>
              <a:t>điểm</a:t>
            </a:r>
            <a:r>
              <a:rPr lang="en-US" sz="2800" dirty="0">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8A841699-0722-540C-D020-018294B1F84A}"/>
              </a:ext>
            </a:extLst>
          </p:cNvPr>
          <p:cNvSpPr txBox="1"/>
          <p:nvPr/>
        </p:nvSpPr>
        <p:spPr>
          <a:xfrm>
            <a:off x="3737113" y="5473148"/>
            <a:ext cx="5168347" cy="523220"/>
          </a:xfrm>
          <a:prstGeom prst="rect">
            <a:avLst/>
          </a:prstGeom>
          <a:noFill/>
        </p:spPr>
        <p:txBody>
          <a:bodyPr wrap="square" rtlCol="0">
            <a:spAutoFit/>
          </a:bodyPr>
          <a:lstStyle/>
          <a:p>
            <a:pPr algn="just">
              <a:tabLst>
                <a:tab pos="1386840" algn="l"/>
              </a:tabLst>
            </a:pPr>
            <a:r>
              <a:rPr lang="en-US" sz="2800" b="1" dirty="0">
                <a:effectLst/>
                <a:latin typeface="Times New Roman" panose="02020603050405020304" pitchFamily="18" charset="0"/>
                <a:ea typeface="MS Mincho" panose="02020609040205080304" pitchFamily="49" charset="-128"/>
              </a:rPr>
              <a:t>c. </a:t>
            </a:r>
            <a:r>
              <a:rPr lang="en-US" sz="2800" b="1" dirty="0" err="1">
                <a:effectLst/>
                <a:latin typeface="Times New Roman" panose="02020603050405020304" pitchFamily="18" charset="0"/>
                <a:ea typeface="MS Mincho" panose="02020609040205080304" pitchFamily="49" charset="-128"/>
              </a:rPr>
              <a:t>Chỉnh</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sửa</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và</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hoàn</a:t>
            </a:r>
            <a:r>
              <a:rPr lang="en-US" sz="2800" b="1" dirty="0">
                <a:effectLst/>
                <a:latin typeface="Times New Roman" panose="02020603050405020304" pitchFamily="18" charset="0"/>
                <a:ea typeface="MS Mincho" panose="02020609040205080304" pitchFamily="49" charset="-128"/>
              </a:rPr>
              <a:t> </a:t>
            </a:r>
            <a:r>
              <a:rPr lang="en-US" sz="2800" b="1" dirty="0" err="1">
                <a:effectLst/>
                <a:latin typeface="Times New Roman" panose="02020603050405020304" pitchFamily="18" charset="0"/>
                <a:ea typeface="MS Mincho" panose="02020609040205080304" pitchFamily="49" charset="-128"/>
              </a:rPr>
              <a:t>thiện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7719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5D0A3E0-3C65-9EF5-90B5-A0E7366F8461}"/>
              </a:ext>
            </a:extLst>
          </p:cNvPr>
          <p:cNvSpPr txBox="1"/>
          <p:nvPr/>
        </p:nvSpPr>
        <p:spPr>
          <a:xfrm>
            <a:off x="1464365" y="159026"/>
            <a:ext cx="9263270" cy="954107"/>
          </a:xfrm>
          <a:prstGeom prst="rect">
            <a:avLst/>
          </a:prstGeom>
          <a:noFill/>
        </p:spPr>
        <p:txBody>
          <a:bodyPr wrap="square" rtlCol="0">
            <a:spAutoFit/>
          </a:bodyPr>
          <a:lstStyle/>
          <a:p>
            <a:pPr algn="ctr"/>
            <a:r>
              <a:rPr lang="en-US" sz="2800" b="1">
                <a:solidFill>
                  <a:srgbClr val="FF0000"/>
                </a:solidFill>
                <a:effectLst/>
                <a:latin typeface="Times New Roman" panose="02020603050405020304" pitchFamily="18" charset="0"/>
                <a:ea typeface="Arial" panose="020B0604020202020204" pitchFamily="34" charset="0"/>
              </a:rPr>
              <a:t>BẢNG KIỂM</a:t>
            </a:r>
            <a:endParaRPr lang="en-US" sz="2800">
              <a:effectLst/>
              <a:latin typeface="Times New Roman" panose="02020603050405020304" pitchFamily="18" charset="0"/>
              <a:ea typeface="Times New Roman" panose="02020603050405020304" pitchFamily="18" charset="0"/>
            </a:endParaRPr>
          </a:p>
          <a:p>
            <a:pPr marL="215900" indent="12700" algn="just"/>
            <a:r>
              <a:rPr lang="en-US" sz="2800">
                <a:effectLst/>
                <a:latin typeface="Times New Roman" panose="02020603050405020304" pitchFamily="18" charset="0"/>
                <a:ea typeface="Times New Roman" panose="02020603050405020304" pitchFamily="18" charset="0"/>
              </a:rPr>
              <a:t>Hoàn thiện và kiểm tra theo các yêu cầu trong bảng kiểm sau:</a:t>
            </a:r>
          </a:p>
        </p:txBody>
      </p:sp>
      <p:graphicFrame>
        <p:nvGraphicFramePr>
          <p:cNvPr id="3" name="Bảng 2">
            <a:extLst>
              <a:ext uri="{FF2B5EF4-FFF2-40B4-BE49-F238E27FC236}">
                <a16:creationId xmlns:a16="http://schemas.microsoft.com/office/drawing/2014/main" id="{81C2CFB5-77EC-7CC7-51FB-F674333F49B3}"/>
              </a:ext>
            </a:extLst>
          </p:cNvPr>
          <p:cNvGraphicFramePr>
            <a:graphicFrameLocks noGrp="1"/>
          </p:cNvGraphicFramePr>
          <p:nvPr>
            <p:extLst>
              <p:ext uri="{D42A27DB-BD31-4B8C-83A1-F6EECF244321}">
                <p14:modId xmlns:p14="http://schemas.microsoft.com/office/powerpoint/2010/main" val="4141164915"/>
              </p:ext>
            </p:extLst>
          </p:nvPr>
        </p:nvGraphicFramePr>
        <p:xfrm>
          <a:off x="384313" y="1295400"/>
          <a:ext cx="11516139" cy="4267200"/>
        </p:xfrm>
        <a:graphic>
          <a:graphicData uri="http://schemas.openxmlformats.org/drawingml/2006/table">
            <a:tbl>
              <a:tblPr firstRow="1" firstCol="1" bandRow="1">
                <a:tableStyleId>{5C22544A-7EE6-4342-B048-85BDC9FD1C3A}</a:tableStyleId>
              </a:tblPr>
              <a:tblGrid>
                <a:gridCol w="7892408">
                  <a:extLst>
                    <a:ext uri="{9D8B030D-6E8A-4147-A177-3AD203B41FA5}">
                      <a16:colId xmlns:a16="http://schemas.microsoft.com/office/drawing/2014/main" val="4275912671"/>
                    </a:ext>
                  </a:extLst>
                </a:gridCol>
                <a:gridCol w="1637874">
                  <a:extLst>
                    <a:ext uri="{9D8B030D-6E8A-4147-A177-3AD203B41FA5}">
                      <a16:colId xmlns:a16="http://schemas.microsoft.com/office/drawing/2014/main" val="2363454419"/>
                    </a:ext>
                  </a:extLst>
                </a:gridCol>
                <a:gridCol w="1985857">
                  <a:extLst>
                    <a:ext uri="{9D8B030D-6E8A-4147-A177-3AD203B41FA5}">
                      <a16:colId xmlns:a16="http://schemas.microsoft.com/office/drawing/2014/main" val="2735704058"/>
                    </a:ext>
                  </a:extLst>
                </a:gridCol>
              </a:tblGrid>
              <a:tr h="0">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Tiêu chí</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Đạt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rgbClr val="002060"/>
                          </a:solidFill>
                          <a:effectLst/>
                          <a:latin typeface="Times New Roman" panose="02020603050405020304" pitchFamily="18" charset="0"/>
                          <a:cs typeface="Times New Roman" panose="02020603050405020304" pitchFamily="18" charset="0"/>
                        </a:rPr>
                        <a:t>Không đạt</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343541"/>
                  </a:ext>
                </a:extLst>
              </a:tr>
              <a:tr h="0">
                <a:tc>
                  <a:txBody>
                    <a:bodyPr/>
                    <a:lstStyle/>
                    <a:p>
                      <a:pPr algn="just">
                        <a:tabLst>
                          <a:tab pos="712470" algn="l"/>
                        </a:tabLst>
                      </a:pPr>
                      <a:r>
                        <a:rPr lang="en-US" sz="2800" b="0" dirty="0">
                          <a:solidFill>
                            <a:schemeClr val="tx1"/>
                          </a:solidFill>
                          <a:effectLst/>
                          <a:latin typeface="Times New Roman" panose="02020603050405020304" pitchFamily="18" charset="0"/>
                          <a:cs typeface="Times New Roman" panose="02020603050405020304" pitchFamily="18" charset="0"/>
                        </a:rPr>
                        <a:t>1) </a:t>
                      </a:r>
                      <a:r>
                        <a:rPr lang="en-US" sz="2800" b="0" dirty="0" err="1">
                          <a:solidFill>
                            <a:schemeClr val="tx1"/>
                          </a:solidFill>
                          <a:effectLst/>
                          <a:latin typeface="Times New Roman" panose="02020603050405020304" pitchFamily="18" charset="0"/>
                          <a:cs typeface="Times New Roman" panose="02020603050405020304" pitchFamily="18" charset="0"/>
                        </a:rPr>
                        <a:t>Bài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thực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98694"/>
                  </a:ext>
                </a:extLst>
              </a:tr>
              <a:tr h="0">
                <a:tc>
                  <a:txBody>
                    <a:bodyPr/>
                    <a:lstStyle/>
                    <a:p>
                      <a:pPr algn="just">
                        <a:tabLst>
                          <a:tab pos="712470" algn="l"/>
                        </a:tabLst>
                      </a:pPr>
                      <a:r>
                        <a:rPr lang="en-US" sz="2800" b="0" dirty="0">
                          <a:solidFill>
                            <a:schemeClr val="tx1"/>
                          </a:solidFill>
                          <a:effectLst/>
                          <a:latin typeface="Times New Roman" panose="02020603050405020304" pitchFamily="18" charset="0"/>
                          <a:cs typeface="Times New Roman" panose="02020603050405020304" pitchFamily="18" charset="0"/>
                        </a:rPr>
                        <a:t>2)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ràng</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niệm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khác</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8999150"/>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3) </a:t>
                      </a:r>
                      <a:r>
                        <a:rPr lang="en-US" sz="2800" b="0" dirty="0" err="1">
                          <a:solidFill>
                            <a:schemeClr val="tx1"/>
                          </a:solidFill>
                          <a:effectLst/>
                          <a:latin typeface="Times New Roman" panose="02020603050405020304" pitchFamily="18" charset="0"/>
                          <a:cs typeface="Times New Roman" panose="02020603050405020304" pitchFamily="18" charset="0"/>
                        </a:rPr>
                        <a:t>Đưa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lẽ</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chứng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chứng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tỏ</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kiến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hoàn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toàn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cơ</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sở</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6594703"/>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4) </a:t>
                      </a:r>
                      <a:r>
                        <a:rPr lang="en-US" sz="2800" b="0" dirty="0" err="1">
                          <a:solidFill>
                            <a:schemeClr val="tx1"/>
                          </a:solidFill>
                          <a:effectLst/>
                          <a:latin typeface="Times New Roman" panose="02020603050405020304" pitchFamily="18" charset="0"/>
                          <a:cs typeface="Times New Roman" panose="02020603050405020304" pitchFamily="18" charset="0"/>
                        </a:rPr>
                        <a:t>Đảm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bảo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yêu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chính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tả</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diễn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câu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đoạn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văn</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rgbClr val="002060"/>
                          </a:solidFill>
                          <a:effectLst/>
                          <a:latin typeface="Times New Roman" panose="02020603050405020304" pitchFamily="18" charset="0"/>
                          <a:cs typeface="Times New Roman" panose="02020603050405020304" pitchFamily="18" charset="0"/>
                        </a:rPr>
                        <a:t>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a:solidFill>
                            <a:srgbClr val="002060"/>
                          </a:solidFill>
                          <a:effectLst/>
                          <a:latin typeface="Times New Roman" panose="02020603050405020304" pitchFamily="18" charset="0"/>
                          <a:cs typeface="Times New Roman" panose="02020603050405020304" pitchFamily="18" charset="0"/>
                        </a:rPr>
                        <a:t> </a:t>
                      </a:r>
                      <a:endPar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5156797"/>
                  </a:ext>
                </a:extLst>
              </a:tr>
            </a:tbl>
          </a:graphicData>
        </a:graphic>
      </p:graphicFrame>
    </p:spTree>
    <p:extLst>
      <p:ext uri="{BB962C8B-B14F-4D97-AF65-F5344CB8AC3E}">
        <p14:creationId xmlns:p14="http://schemas.microsoft.com/office/powerpoint/2010/main" val="17839920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161A9444-E116-D1BA-AFA2-18AEAB92D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9478" cy="6957391"/>
          </a:xfrm>
          <a:prstGeom prst="rect">
            <a:avLst/>
          </a:prstGeom>
        </p:spPr>
      </p:pic>
      <p:sp>
        <p:nvSpPr>
          <p:cNvPr id="5" name="Hộp Văn bản 4">
            <a:extLst>
              <a:ext uri="{FF2B5EF4-FFF2-40B4-BE49-F238E27FC236}">
                <a16:creationId xmlns:a16="http://schemas.microsoft.com/office/drawing/2014/main" id="{CD9939A7-FC38-651E-78D8-0AB9A34E34D0}"/>
              </a:ext>
            </a:extLst>
          </p:cNvPr>
          <p:cNvSpPr txBox="1"/>
          <p:nvPr/>
        </p:nvSpPr>
        <p:spPr>
          <a:xfrm>
            <a:off x="4438856" y="271670"/>
            <a:ext cx="2676939" cy="523220"/>
          </a:xfrm>
          <a:prstGeom prst="rect">
            <a:avLst/>
          </a:prstGeom>
          <a:noFill/>
        </p:spPr>
        <p:txBody>
          <a:bodyPr wrap="square" rtlCol="0">
            <a:spAutoFit/>
          </a:bodyPr>
          <a:lstStyle/>
          <a:p>
            <a:pPr algn="ctr">
              <a:tabLst>
                <a:tab pos="90170" algn="l"/>
                <a:tab pos="180340" algn="l"/>
                <a:tab pos="270510" algn="l"/>
              </a:tabLst>
            </a:pPr>
            <a:r>
              <a:rPr lang="nl-NL" sz="2800" b="1" dirty="0">
                <a:solidFill>
                  <a:srgbClr val="FF0000"/>
                </a:solidFill>
                <a:effectLst/>
                <a:latin typeface="Times New Roman" panose="02020603050405020304" pitchFamily="18" charset="0"/>
                <a:ea typeface="Times New Roman" panose="02020603050405020304" pitchFamily="18" charset="0"/>
              </a:rPr>
              <a:t>THAM KHẢO</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D200B6CE-8B2F-131D-F3CC-BE1E23F68465}"/>
              </a:ext>
            </a:extLst>
          </p:cNvPr>
          <p:cNvSpPr txBox="1"/>
          <p:nvPr/>
        </p:nvSpPr>
        <p:spPr>
          <a:xfrm>
            <a:off x="702365" y="901148"/>
            <a:ext cx="10721009" cy="5262979"/>
          </a:xfrm>
          <a:prstGeom prst="rect">
            <a:avLst/>
          </a:prstGeom>
          <a:noFill/>
        </p:spPr>
        <p:txBody>
          <a:bodyPr wrap="square" rtlCol="0">
            <a:spAutoFit/>
          </a:bodyPr>
          <a:lstStyle/>
          <a:p>
            <a:pPr indent="457200" algn="just"/>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thời</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thầy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đang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diễn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chưa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xu </a:t>
            </a:r>
            <a:r>
              <a:rPr lang="en-US" sz="2800" dirty="0" err="1">
                <a:solidFill>
                  <a:srgbClr val="0D0D0D"/>
                </a:solidFill>
                <a:effectLst/>
                <a:latin typeface="Times New Roman" panose="02020603050405020304" pitchFamily="18" charset="0"/>
                <a:ea typeface="Times New Roman" panose="02020603050405020304" pitchFamily="18" charset="0"/>
              </a:rPr>
              <a:t>hướng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thuyên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chưa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định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đúng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đắn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vẫn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bỏ</a:t>
            </a:r>
            <a:r>
              <a:rPr lang="en-US" sz="2800" dirty="0">
                <a:solidFill>
                  <a:srgbClr val="0D0D0D"/>
                </a:solidFill>
                <a:effectLst/>
                <a:latin typeface="Times New Roman" panose="02020603050405020304" pitchFamily="18" charset="0"/>
                <a:ea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rõ</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bị</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hổng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ảnh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toàn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cạnh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còn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kìm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hãm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nữa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chú</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trọng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diện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đủ</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lực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xử</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9095145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4198D24-6E0A-3744-3BDA-068BB9BB7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5" y="172278"/>
            <a:ext cx="11887199" cy="6685722"/>
          </a:xfrm>
          <a:prstGeom prst="rect">
            <a:avLst/>
          </a:prstGeom>
        </p:spPr>
      </p:pic>
      <p:sp>
        <p:nvSpPr>
          <p:cNvPr id="4" name="Hộp Văn bản 3">
            <a:extLst>
              <a:ext uri="{FF2B5EF4-FFF2-40B4-BE49-F238E27FC236}">
                <a16:creationId xmlns:a16="http://schemas.microsoft.com/office/drawing/2014/main" id="{28CA64A8-18FC-BC83-F8A0-CBB07665E742}"/>
              </a:ext>
            </a:extLst>
          </p:cNvPr>
          <p:cNvSpPr txBox="1"/>
          <p:nvPr/>
        </p:nvSpPr>
        <p:spPr>
          <a:xfrm>
            <a:off x="212036" y="2451652"/>
            <a:ext cx="11436626" cy="1077218"/>
          </a:xfrm>
          <a:prstGeom prst="rect">
            <a:avLst/>
          </a:prstGeom>
          <a:noFill/>
        </p:spPr>
        <p:txBody>
          <a:bodyPr wrap="square" rtlCol="0">
            <a:spAutoFit/>
          </a:bodyPr>
          <a:lstStyle/>
          <a:p>
            <a:pPr algn="just">
              <a:tabLst>
                <a:tab pos="489585" algn="l"/>
              </a:tabLst>
            </a:pPr>
            <a:r>
              <a:rPr lang="en-US" sz="3200" b="1">
                <a:solidFill>
                  <a:srgbClr val="000000"/>
                </a:solidFill>
                <a:effectLst/>
                <a:latin typeface="Times New Roman" panose="02020603050405020304" pitchFamily="18" charset="0"/>
                <a:ea typeface="Times New Roman" panose="02020603050405020304" pitchFamily="18" charset="0"/>
              </a:rPr>
              <a:t>Tình huống 2:</a:t>
            </a:r>
            <a:r>
              <a:rPr lang="en-US" sz="3200">
                <a:solidFill>
                  <a:srgbClr val="000000"/>
                </a:solidFill>
                <a:effectLst/>
                <a:latin typeface="Times New Roman" panose="02020603050405020304" pitchFamily="18" charset="0"/>
                <a:ea typeface="Times New Roman" panose="02020603050405020304" pitchFamily="18" charset="0"/>
              </a:rPr>
              <a:t> Có thể bỏ qua một số môn, chỉ nên học những môn mình yêu thích.</a:t>
            </a:r>
            <a:endParaRPr lang="en-US" sz="3200">
              <a:effectLst/>
              <a:latin typeface="Times New Roman" panose="02020603050405020304" pitchFamily="18" charset="0"/>
              <a:ea typeface="Times New Roman" panose="02020603050405020304" pitchFamily="18" charset="0"/>
            </a:endParaRPr>
          </a:p>
        </p:txBody>
      </p:sp>
      <p:pic>
        <p:nvPicPr>
          <p:cNvPr id="5" name="Picture 41" descr="Làm thế nào để vượt qua nỗi sợ môn Toán?">
            <a:extLst>
              <a:ext uri="{FF2B5EF4-FFF2-40B4-BE49-F238E27FC236}">
                <a16:creationId xmlns:a16="http://schemas.microsoft.com/office/drawing/2014/main" id="{F9E94B96-8D33-F2C9-29DC-5B632C4D25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715" y="3780225"/>
            <a:ext cx="3773447" cy="2991636"/>
          </a:xfrm>
          <a:prstGeom prst="rect">
            <a:avLst/>
          </a:prstGeom>
          <a:noFill/>
          <a:ln>
            <a:noFill/>
          </a:ln>
        </p:spPr>
      </p:pic>
      <p:pic>
        <p:nvPicPr>
          <p:cNvPr id="6" name="Picture 28" descr="Trẻ nhỏ nên học tiếng Anh thế nào? - VnExpress">
            <a:extLst>
              <a:ext uri="{FF2B5EF4-FFF2-40B4-BE49-F238E27FC236}">
                <a16:creationId xmlns:a16="http://schemas.microsoft.com/office/drawing/2014/main" id="{2212C8D3-E13F-EDAE-8616-CCCE4E7E56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7238" y="3780225"/>
            <a:ext cx="3773446" cy="2905497"/>
          </a:xfrm>
          <a:prstGeom prst="rect">
            <a:avLst/>
          </a:prstGeom>
          <a:noFill/>
          <a:ln>
            <a:noFill/>
          </a:ln>
        </p:spPr>
      </p:pic>
    </p:spTree>
    <p:extLst>
      <p:ext uri="{BB962C8B-B14F-4D97-AF65-F5344CB8AC3E}">
        <p14:creationId xmlns:p14="http://schemas.microsoft.com/office/powerpoint/2010/main" val="418828963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FDC27E0-18B9-6E32-2121-A26A48A5D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9478" cy="6957391"/>
          </a:xfrm>
          <a:prstGeom prst="rect">
            <a:avLst/>
          </a:prstGeom>
        </p:spPr>
      </p:pic>
      <p:sp>
        <p:nvSpPr>
          <p:cNvPr id="3" name="Hộp Văn bản 2">
            <a:extLst>
              <a:ext uri="{FF2B5EF4-FFF2-40B4-BE49-F238E27FC236}">
                <a16:creationId xmlns:a16="http://schemas.microsoft.com/office/drawing/2014/main" id="{5BB1C049-F647-0422-7B76-8D1CB7713E10}"/>
              </a:ext>
            </a:extLst>
          </p:cNvPr>
          <p:cNvSpPr txBox="1"/>
          <p:nvPr/>
        </p:nvSpPr>
        <p:spPr>
          <a:xfrm>
            <a:off x="1338470" y="516835"/>
            <a:ext cx="9395791" cy="5262979"/>
          </a:xfrm>
          <a:prstGeom prst="rect">
            <a:avLst/>
          </a:prstGeom>
          <a:noFill/>
        </p:spPr>
        <p:txBody>
          <a:bodyPr wrap="square" rtlCol="0">
            <a:spAutoFit/>
          </a:bodyPr>
          <a:lstStyle/>
          <a:p>
            <a:pPr indent="457200" algn="just"/>
            <a:r>
              <a:rPr lang="en-US" sz="2800">
                <a:solidFill>
                  <a:srgbClr val="0D0D0D"/>
                </a:solidFill>
                <a:effectLst/>
                <a:latin typeface="Times New Roman" panose="02020603050405020304" pitchFamily="18" charset="0"/>
                <a:ea typeface="Times New Roman" panose="02020603050405020304" pitchFamily="18" charset="0"/>
              </a:rPr>
              <a:t>Chẳng hạn như nếu bạn coi nhẹ môn Toán thì sẽ không biết tính toán, hoặc tính toán chậm, lúng túng, bạn coi nhẹ môn Văn, viết câu sai ngữ pháp hoặc kém về giao tiếp, không chuyển tải được điều mình nghĩ,…, coi nhẹ môn Địa sẽ không nắm được vị trí địa danh, tình hình kinh tế xã hội của đất nước và thế giới,… Và cuối cùng, kết quả là khi làm việc gì cũng lúng túng, không thành công….Bạn bị mất việc do không đáp ứng yêu cầu của chủ sẽ dễ xảy ra. Thực tế, nhiều bạn mải học các môn tự nhiên mà không để ý đến các môn xã hội. Sau này các bạn trở thành những nhà khoa học giỏi nhưng lại thiếu kinh nghiệm sống, có những bạn tốt nghiệp bằng giỏi trường quản trị kinh doanh, nhưng do giao tiếp kém nên không xin được một công việc tốt.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49367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CD862EA-C976-F00C-3AF3-17AB584D7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9478" cy="6957391"/>
          </a:xfrm>
          <a:prstGeom prst="rect">
            <a:avLst/>
          </a:prstGeom>
        </p:spPr>
      </p:pic>
      <p:sp>
        <p:nvSpPr>
          <p:cNvPr id="3" name="Hộp Văn bản 2">
            <a:extLst>
              <a:ext uri="{FF2B5EF4-FFF2-40B4-BE49-F238E27FC236}">
                <a16:creationId xmlns:a16="http://schemas.microsoft.com/office/drawing/2014/main" id="{63AB555B-1E09-7651-A5CA-631C57595F8D}"/>
              </a:ext>
            </a:extLst>
          </p:cNvPr>
          <p:cNvSpPr txBox="1"/>
          <p:nvPr/>
        </p:nvSpPr>
        <p:spPr>
          <a:xfrm>
            <a:off x="1550504" y="781878"/>
            <a:ext cx="9117496" cy="4524315"/>
          </a:xfrm>
          <a:prstGeom prst="rect">
            <a:avLst/>
          </a:prstGeom>
          <a:noFill/>
        </p:spPr>
        <p:txBody>
          <a:bodyPr wrap="square" rtlCol="0">
            <a:spAutoFit/>
          </a:bodyPr>
          <a:lstStyle/>
          <a:p>
            <a:pPr algn="just"/>
            <a:r>
              <a:rPr lang="en-US" sz="3200">
                <a:solidFill>
                  <a:srgbClr val="0D0D0D"/>
                </a:solidFill>
                <a:effectLst/>
                <a:latin typeface="Times New Roman" panose="02020603050405020304" pitchFamily="18" charset="0"/>
                <a:ea typeface="Times New Roman" panose="02020603050405020304" pitchFamily="18" charset="0"/>
              </a:rPr>
              <a:t>Học đều các môn là cách hiệu quả nhất để trở thành một con người toàn diện. Các bạn có thể chú trọng hơn về các môn tự nhiên, nhưng cần dành thời gian xứng đáng cho các môn xã hội. Những giá trị văn hoá, tinh thần, những vẻ đẹp của quê hương đất nước sẽ được khám phá qua việc học tập các môn xã hội. Một tâm hồn phong phú sẽ giúp bạn học tốt hơn, nạp kiến thức tốt hơn, và những kiến thức xã hội đến lượt mình sẽ giúp các bạn học tốt hơn các môn tự nhiên.</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8459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065E1E41-9E93-7E99-7F5E-5A6DDBE81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59478" cy="6957391"/>
          </a:xfrm>
          <a:prstGeom prst="rect">
            <a:avLst/>
          </a:prstGeom>
        </p:spPr>
      </p:pic>
      <p:sp>
        <p:nvSpPr>
          <p:cNvPr id="3" name="Hộp Văn bản 2">
            <a:extLst>
              <a:ext uri="{FF2B5EF4-FFF2-40B4-BE49-F238E27FC236}">
                <a16:creationId xmlns:a16="http://schemas.microsoft.com/office/drawing/2014/main" id="{4FFF71EC-2E54-77F5-1B37-E859C068A6EE}"/>
              </a:ext>
            </a:extLst>
          </p:cNvPr>
          <p:cNvSpPr txBox="1"/>
          <p:nvPr/>
        </p:nvSpPr>
        <p:spPr>
          <a:xfrm>
            <a:off x="1464365" y="715617"/>
            <a:ext cx="9263269" cy="4832092"/>
          </a:xfrm>
          <a:prstGeom prst="rect">
            <a:avLst/>
          </a:prstGeom>
          <a:noFill/>
        </p:spPr>
        <p:txBody>
          <a:bodyPr wrap="square" rtlCol="0">
            <a:spAutoFit/>
          </a:bodyPr>
          <a:lstStyle/>
          <a:p>
            <a:pPr indent="457200" algn="just"/>
            <a:r>
              <a:rPr lang="en-US" sz="2800">
                <a:solidFill>
                  <a:srgbClr val="0D0D0D"/>
                </a:solidFill>
                <a:effectLst/>
                <a:latin typeface="Times New Roman" panose="02020603050405020304" pitchFamily="18" charset="0"/>
                <a:ea typeface="Times New Roman" panose="02020603050405020304" pitchFamily="18" charset="0"/>
              </a:rPr>
              <a:t>Nói tóm lại nếu chỉ chú trọng học môn mình yêu thích sẽ ảnh hưởng lâu dài đến chất lượng nguồn nhân lực của đất nước, không xây dựng và phát triển được đất nước nếu con người đào tạo ra lại bị hổng kiến thức có được từ các môn học…</a:t>
            </a:r>
            <a:endParaRPr lang="en-US" sz="2800">
              <a:effectLst/>
              <a:latin typeface="Times New Roman" panose="02020603050405020304" pitchFamily="18" charset="0"/>
              <a:ea typeface="Times New Roman" panose="02020603050405020304" pitchFamily="18" charset="0"/>
            </a:endParaRPr>
          </a:p>
          <a:p>
            <a:pPr indent="457200" algn="just"/>
            <a:r>
              <a:rPr lang="en-US" sz="2800">
                <a:solidFill>
                  <a:srgbClr val="0D0D0D"/>
                </a:solidFill>
                <a:effectLst/>
                <a:latin typeface="Times New Roman" panose="02020603050405020304" pitchFamily="18" charset="0"/>
                <a:ea typeface="Times New Roman" panose="02020603050405020304" pitchFamily="18" charset="0"/>
              </a:rPr>
              <a:t>Các bạn cần hiểu được tác hại của việc học lệch như trên sẽ giúp mỗi người nhận thức đúng vấn đề để điều chỉnh nhận thức và hành vi, cần học tập toàn diện để có đủ kiến thức năng lực để lao động và cống hiến,… Các bạn học sinh nên coi những giờ học tập môn xã hội chính là những giờ thư giãn, giúp bạn lấy lại tinh thần để học những môn tự nhiên. Có như vậy các bạn sẽ không thấy nhàm chán, dẫn đến học lệch.</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40375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DA139D3-C721-7D87-0B75-0C313E1F0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2" y="145774"/>
            <a:ext cx="11966712" cy="6586330"/>
          </a:xfrm>
          <a:prstGeom prst="rect">
            <a:avLst/>
          </a:prstGeom>
        </p:spPr>
      </p:pic>
      <p:sp>
        <p:nvSpPr>
          <p:cNvPr id="3" name="Hộp Văn bản 2">
            <a:extLst>
              <a:ext uri="{FF2B5EF4-FFF2-40B4-BE49-F238E27FC236}">
                <a16:creationId xmlns:a16="http://schemas.microsoft.com/office/drawing/2014/main" id="{C67465FC-5CE2-C79B-86C8-A93F94804B42}"/>
              </a:ext>
            </a:extLst>
          </p:cNvPr>
          <p:cNvSpPr txBox="1"/>
          <p:nvPr/>
        </p:nvSpPr>
        <p:spPr>
          <a:xfrm>
            <a:off x="2690191" y="1431235"/>
            <a:ext cx="4691270" cy="584775"/>
          </a:xfrm>
          <a:prstGeom prst="rect">
            <a:avLst/>
          </a:prstGeom>
          <a:noFill/>
        </p:spPr>
        <p:txBody>
          <a:bodyPr wrap="square" rtlCol="0">
            <a:spAutoFit/>
          </a:bodyPr>
          <a:lstStyle/>
          <a:p>
            <a:pPr algn="ctr"/>
            <a:r>
              <a:rPr lang="pt-BR" sz="3200" b="1" dirty="0">
                <a:solidFill>
                  <a:srgbClr val="7030A0"/>
                </a:solidFill>
                <a:effectLst/>
                <a:latin typeface="Times New Roman" panose="02020603050405020304" pitchFamily="18" charset="0"/>
                <a:ea typeface="Times New Roman" panose="02020603050405020304" pitchFamily="18" charset="0"/>
              </a:rPr>
              <a:t>HƯỚNG DẪN TỰ HỌC</a:t>
            </a:r>
            <a:endParaRPr lang="en-US" sz="32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C67A66FB-7753-7E6B-96C3-BC44220D05D2}"/>
              </a:ext>
            </a:extLst>
          </p:cNvPr>
          <p:cNvSpPr txBox="1"/>
          <p:nvPr/>
        </p:nvSpPr>
        <p:spPr>
          <a:xfrm>
            <a:off x="861391" y="2425148"/>
            <a:ext cx="7036905" cy="523220"/>
          </a:xfrm>
          <a:prstGeom prst="rect">
            <a:avLst/>
          </a:prstGeom>
          <a:noFill/>
        </p:spPr>
        <p:txBody>
          <a:bodyPr wrap="square" rtlCol="0">
            <a:spAutoFit/>
          </a:bodyPr>
          <a:lstStyle/>
          <a:p>
            <a:pPr algn="just"/>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a:t>
            </a:r>
          </a:p>
        </p:txBody>
      </p:sp>
      <p:sp>
        <p:nvSpPr>
          <p:cNvPr id="5" name="Hộp Văn bản 4">
            <a:extLst>
              <a:ext uri="{FF2B5EF4-FFF2-40B4-BE49-F238E27FC236}">
                <a16:creationId xmlns:a16="http://schemas.microsoft.com/office/drawing/2014/main" id="{7DE1DB3E-E3A9-487E-EEAD-D1D25755234D}"/>
              </a:ext>
            </a:extLst>
          </p:cNvPr>
          <p:cNvSpPr txBox="1"/>
          <p:nvPr/>
        </p:nvSpPr>
        <p:spPr>
          <a:xfrm>
            <a:off x="861391" y="3429000"/>
            <a:ext cx="7566992" cy="523220"/>
          </a:xfrm>
          <a:prstGeom prst="rect">
            <a:avLst/>
          </a:prstGeom>
          <a:noFill/>
        </p:spPr>
        <p:txBody>
          <a:bodyPr wrap="square" rtlCol="0">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Phiếu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a:t>
            </a:r>
          </a:p>
        </p:txBody>
      </p:sp>
      <p:sp>
        <p:nvSpPr>
          <p:cNvPr id="6" name="Hộp Văn bản 5">
            <a:extLst>
              <a:ext uri="{FF2B5EF4-FFF2-40B4-BE49-F238E27FC236}">
                <a16:creationId xmlns:a16="http://schemas.microsoft.com/office/drawing/2014/main" id="{3E277753-4463-9C6C-5CAA-AE12D2A8CC3D}"/>
              </a:ext>
            </a:extLst>
          </p:cNvPr>
          <p:cNvSpPr txBox="1"/>
          <p:nvPr/>
        </p:nvSpPr>
        <p:spPr>
          <a:xfrm>
            <a:off x="887895" y="4432852"/>
            <a:ext cx="9952383" cy="1384995"/>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Arial" panose="020B0604020202020204" pitchFamily="34" charset="0"/>
              </a:rPr>
              <a:t>+ </a:t>
            </a:r>
            <a:r>
              <a:rPr lang="en-US" sz="2800" dirty="0">
                <a:solidFill>
                  <a:srgbClr val="000000"/>
                </a:solidFill>
                <a:effectLst/>
                <a:latin typeface="Times New Roman" panose="02020603050405020304" pitchFamily="18" charset="0"/>
                <a:ea typeface="Arial" panose="020B0604020202020204" pitchFamily="34" charset="0"/>
              </a:rPr>
              <a:t>Giao </a:t>
            </a:r>
            <a:r>
              <a:rPr lang="en-US" sz="2800" dirty="0" err="1">
                <a:solidFill>
                  <a:srgbClr val="000000"/>
                </a:solidFill>
                <a:effectLst/>
                <a:latin typeface="Times New Roman" panose="02020603050405020304" pitchFamily="18" charset="0"/>
                <a:ea typeface="Arial" panose="020B0604020202020204" pitchFamily="34" charset="0"/>
              </a:rPr>
              <a:t>phiếu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học</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tập</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và</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yêu</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cầu</a:t>
            </a:r>
            <a:r>
              <a:rPr lang="en-US" sz="2800" dirty="0">
                <a:solidFill>
                  <a:srgbClr val="000000"/>
                </a:solidFill>
                <a:effectLst/>
                <a:latin typeface="Times New Roman" panose="02020603050405020304" pitchFamily="18" charset="0"/>
                <a:ea typeface="Arial" panose="020B0604020202020204" pitchFamily="34" charset="0"/>
              </a:rPr>
              <a:t> HS </a:t>
            </a:r>
            <a:r>
              <a:rPr lang="en-US" sz="2800" dirty="0" err="1">
                <a:solidFill>
                  <a:srgbClr val="000000"/>
                </a:solidFill>
                <a:effectLst/>
                <a:latin typeface="Times New Roman" panose="02020603050405020304" pitchFamily="18" charset="0"/>
                <a:ea typeface="Arial" panose="020B0604020202020204" pitchFamily="34" charset="0"/>
              </a:rPr>
              <a:t>chuẩn</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bị</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bài</a:t>
            </a:r>
            <a:r>
              <a:rPr lang="en-US" sz="2800" dirty="0">
                <a:solidFill>
                  <a:srgbClr val="000000"/>
                </a:solidFill>
                <a:effectLst/>
                <a:latin typeface="Times New Roman" panose="02020603050405020304" pitchFamily="18" charset="0"/>
                <a:ea typeface="Arial" panose="020B0604020202020204" pitchFamily="34" charset="0"/>
              </a:rPr>
              <a:t> </a:t>
            </a:r>
            <a:r>
              <a:rPr lang="en-US" sz="2800" dirty="0" err="1">
                <a:solidFill>
                  <a:srgbClr val="000000"/>
                </a:solidFill>
                <a:effectLst/>
                <a:latin typeface="Times New Roman" panose="02020603050405020304" pitchFamily="18" charset="0"/>
                <a:ea typeface="Arial" panose="020B0604020202020204" pitchFamily="34" charset="0"/>
              </a:rPr>
              <a:t>sau</a:t>
            </a:r>
            <a:r>
              <a:rPr lang="en-US" sz="2800" dirty="0">
                <a:solidFill>
                  <a:srgbClr val="000000"/>
                </a:solidFill>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Nói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và</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nghe</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Trình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bày</a:t>
            </a:r>
            <a:r>
              <a:rPr lang="en-US" sz="2800" b="1" dirty="0">
                <a:effectLst/>
                <a:latin typeface="Times New Roman" panose="02020603050405020304" pitchFamily="18" charset="0"/>
                <a:ea typeface="Arial" panose="020B0604020202020204" pitchFamily="34" charset="0"/>
              </a:rPr>
              <a:t> ý </a:t>
            </a:r>
            <a:r>
              <a:rPr lang="en-US" sz="2800" b="1" dirty="0" err="1">
                <a:effectLst/>
                <a:latin typeface="Times New Roman" panose="02020603050405020304" pitchFamily="18" charset="0"/>
                <a:ea typeface="Arial" panose="020B0604020202020204" pitchFamily="34" charset="0"/>
              </a:rPr>
              <a:t>kiến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một</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đời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sống</a:t>
            </a:r>
            <a:r>
              <a:rPr lang="en-US" sz="2800" b="1" dirty="0">
                <a:effectLst/>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Times New Roman" panose="02020603050405020304" pitchFamily="18" charset="0"/>
            </a:endParaRPr>
          </a:p>
          <a:p>
            <a:pPr algn="just"/>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466959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666B794-0FDC-B7F3-99AD-9B5F3EBC8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1" y="175591"/>
            <a:ext cx="11622156" cy="6506818"/>
          </a:xfrm>
          <a:prstGeom prst="rect">
            <a:avLst/>
          </a:prstGeom>
        </p:spPr>
      </p:pic>
      <p:sp>
        <p:nvSpPr>
          <p:cNvPr id="4" name="Hộp Văn bản 3">
            <a:extLst>
              <a:ext uri="{FF2B5EF4-FFF2-40B4-BE49-F238E27FC236}">
                <a16:creationId xmlns:a16="http://schemas.microsoft.com/office/drawing/2014/main" id="{4582F045-99BB-75E2-6A78-6CB72E256C51}"/>
              </a:ext>
            </a:extLst>
          </p:cNvPr>
          <p:cNvSpPr txBox="1"/>
          <p:nvPr/>
        </p:nvSpPr>
        <p:spPr>
          <a:xfrm>
            <a:off x="1842052" y="940904"/>
            <a:ext cx="8680174" cy="1569660"/>
          </a:xfrm>
          <a:prstGeom prst="rect">
            <a:avLst/>
          </a:prstGeom>
          <a:noFill/>
        </p:spPr>
        <p:txBody>
          <a:bodyPr wrap="square" rtlCol="0">
            <a:spAutoFit/>
          </a:bodyPr>
          <a:lstStyle/>
          <a:p>
            <a:pPr algn="just">
              <a:tabLst>
                <a:tab pos="489585" algn="l"/>
              </a:tabLst>
            </a:pPr>
            <a:r>
              <a:rPr lang="en-US" sz="3200" b="1">
                <a:solidFill>
                  <a:srgbClr val="000000"/>
                </a:solidFill>
                <a:effectLst/>
                <a:latin typeface="Times New Roman" panose="02020603050405020304" pitchFamily="18" charset="0"/>
                <a:ea typeface="Times New Roman" panose="02020603050405020304" pitchFamily="18" charset="0"/>
              </a:rPr>
              <a:t>Tình huống 3:</a:t>
            </a:r>
            <a:r>
              <a:rPr lang="en-US" sz="3200">
                <a:solidFill>
                  <a:srgbClr val="000000"/>
                </a:solidFill>
                <a:effectLst/>
                <a:latin typeface="Times New Roman" panose="02020603050405020304" pitchFamily="18" charset="0"/>
                <a:ea typeface="Times New Roman" panose="02020603050405020304" pitchFamily="18" charset="0"/>
              </a:rPr>
              <a:t> Tắt thiết bị điện trong Giờ Trái Đất chỉ là việc làm hình thức, không có tác dụng, vì chẳng tiết kiệm điện được bao nhiêu.</a:t>
            </a:r>
            <a:endParaRPr lang="en-US" sz="3200">
              <a:effectLst/>
              <a:latin typeface="Times New Roman" panose="02020603050405020304" pitchFamily="18" charset="0"/>
              <a:ea typeface="Times New Roman" panose="02020603050405020304" pitchFamily="18" charset="0"/>
            </a:endParaRPr>
          </a:p>
        </p:txBody>
      </p:sp>
      <p:pic>
        <p:nvPicPr>
          <p:cNvPr id="5" name="Picture 42" descr="Tắt đèn và các thiết bị điện không cần thiết">
            <a:extLst>
              <a:ext uri="{FF2B5EF4-FFF2-40B4-BE49-F238E27FC236}">
                <a16:creationId xmlns:a16="http://schemas.microsoft.com/office/drawing/2014/main" id="{73E6E1F5-29E2-05CD-FA67-0E81DD838C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557" y="2703444"/>
            <a:ext cx="5088833" cy="3313044"/>
          </a:xfrm>
          <a:prstGeom prst="rect">
            <a:avLst/>
          </a:prstGeom>
          <a:noFill/>
          <a:ln>
            <a:noFill/>
          </a:ln>
        </p:spPr>
      </p:pic>
    </p:spTree>
    <p:extLst>
      <p:ext uri="{BB962C8B-B14F-4D97-AF65-F5344CB8AC3E}">
        <p14:creationId xmlns:p14="http://schemas.microsoft.com/office/powerpoint/2010/main" val="40087063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C53A7DB-7112-CA11-1DE8-9DB95B804C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2461"/>
            <a:ext cx="11887199" cy="6573077"/>
          </a:xfrm>
          <a:prstGeom prst="rect">
            <a:avLst/>
          </a:prstGeom>
        </p:spPr>
      </p:pic>
      <p:sp>
        <p:nvSpPr>
          <p:cNvPr id="4" name="Hộp Văn bản 3">
            <a:extLst>
              <a:ext uri="{FF2B5EF4-FFF2-40B4-BE49-F238E27FC236}">
                <a16:creationId xmlns:a16="http://schemas.microsoft.com/office/drawing/2014/main" id="{F7B68788-4624-2A12-FFD0-9B205DEEA12C}"/>
              </a:ext>
            </a:extLst>
          </p:cNvPr>
          <p:cNvSpPr txBox="1"/>
          <p:nvPr/>
        </p:nvSpPr>
        <p:spPr>
          <a:xfrm>
            <a:off x="1722783" y="901148"/>
            <a:ext cx="9117495" cy="1569660"/>
          </a:xfrm>
          <a:prstGeom prst="rect">
            <a:avLst/>
          </a:prstGeom>
          <a:noFill/>
        </p:spPr>
        <p:txBody>
          <a:bodyPr wrap="square" rtlCol="0">
            <a:spAutoFit/>
          </a:bodyPr>
          <a:lstStyle/>
          <a:p>
            <a:pPr algn="just">
              <a:tabLst>
                <a:tab pos="489585" algn="l"/>
              </a:tabLst>
            </a:pPr>
            <a:r>
              <a:rPr lang="en-US" sz="3200" b="1" dirty="0" err="1">
                <a:solidFill>
                  <a:srgbClr val="000000"/>
                </a:solidFill>
                <a:effectLst/>
                <a:latin typeface="Times New Roman" panose="02020603050405020304" pitchFamily="18" charset="0"/>
                <a:ea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huống</a:t>
            </a:r>
            <a:r>
              <a:rPr lang="en-US" sz="3200" b="1" dirty="0">
                <a:solidFill>
                  <a:srgbClr val="000000"/>
                </a:solidFill>
                <a:effectLst/>
                <a:latin typeface="Times New Roman" panose="02020603050405020304" pitchFamily="18" charset="0"/>
                <a:ea typeface="Times New Roman" panose="02020603050405020304" pitchFamily="18" charset="0"/>
              </a:rPr>
              <a:t> 4: </a:t>
            </a:r>
            <a:r>
              <a:rPr lang="en-US" sz="3200" dirty="0" err="1">
                <a:solidFill>
                  <a:srgbClr val="000000"/>
                </a:solidFill>
                <a:effectLst/>
                <a:latin typeface="Times New Roman" panose="02020603050405020304" pitchFamily="18" charset="0"/>
                <a:ea typeface="Times New Roman" panose="02020603050405020304" pitchFamily="18" charset="0"/>
              </a:rPr>
              <a:t>Sách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giáo</a:t>
            </a:r>
            <a:r>
              <a:rPr lang="en-US" sz="3200" dirty="0">
                <a:solidFill>
                  <a:srgbClr val="000000"/>
                </a:solidFill>
                <a:effectLst/>
                <a:latin typeface="Times New Roman" panose="02020603050405020304" pitchFamily="18" charset="0"/>
                <a:ea typeface="Times New Roman" panose="02020603050405020304" pitchFamily="18" charset="0"/>
              </a:rPr>
              <a:t> khoa </a:t>
            </a:r>
            <a:r>
              <a:rPr lang="en-US" sz="3200" dirty="0" err="1">
                <a:solidFill>
                  <a:srgbClr val="000000"/>
                </a:solidFill>
                <a:effectLst/>
                <a:latin typeface="Times New Roman" panose="02020603050405020304" pitchFamily="18" charset="0"/>
                <a:ea typeface="Times New Roman" panose="02020603050405020304" pitchFamily="18" charset="0"/>
              </a:rPr>
              <a:t>bố</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bỏ</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mua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muốn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5" name="Picture 45" descr="Nghị luận về vấn đề Sách giáo khoa bố mẹ đã bỏ tiền mua, trở thành sở hữu của mình, nếu muốn (3 mẫu)">
            <a:extLst>
              <a:ext uri="{FF2B5EF4-FFF2-40B4-BE49-F238E27FC236}">
                <a16:creationId xmlns:a16="http://schemas.microsoft.com/office/drawing/2014/main" id="{ABFFEFB5-C675-B147-6EFC-9BDC609199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087" y="2884142"/>
            <a:ext cx="8415130" cy="3198606"/>
          </a:xfrm>
          <a:prstGeom prst="rect">
            <a:avLst/>
          </a:prstGeom>
          <a:noFill/>
          <a:ln>
            <a:noFill/>
          </a:ln>
        </p:spPr>
      </p:pic>
    </p:spTree>
    <p:extLst>
      <p:ext uri="{BB962C8B-B14F-4D97-AF65-F5344CB8AC3E}">
        <p14:creationId xmlns:p14="http://schemas.microsoft.com/office/powerpoint/2010/main" val="35447966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189D942-D9DC-EF81-3841-1BAB35410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6" y="212035"/>
            <a:ext cx="11754678" cy="6480313"/>
          </a:xfrm>
          <a:prstGeom prst="rect">
            <a:avLst/>
          </a:prstGeom>
        </p:spPr>
      </p:pic>
      <p:sp>
        <p:nvSpPr>
          <p:cNvPr id="4" name="Hộp Văn bản 3">
            <a:extLst>
              <a:ext uri="{FF2B5EF4-FFF2-40B4-BE49-F238E27FC236}">
                <a16:creationId xmlns:a16="http://schemas.microsoft.com/office/drawing/2014/main" id="{2F224C5F-D5E0-9F06-981B-95E568BD0261}"/>
              </a:ext>
            </a:extLst>
          </p:cNvPr>
          <p:cNvSpPr txBox="1"/>
          <p:nvPr/>
        </p:nvSpPr>
        <p:spPr>
          <a:xfrm>
            <a:off x="3379304" y="311426"/>
            <a:ext cx="7686261" cy="3140765"/>
          </a:xfrm>
          <a:prstGeom prst="rect">
            <a:avLst/>
          </a:prstGeom>
          <a:noFill/>
        </p:spPr>
        <p:txBody>
          <a:bodyPr wrap="square" rtlCol="0">
            <a:prstTxWarp prst="textCurveDown">
              <a:avLst/>
            </a:prstTxWarp>
            <a:spAutoFit/>
          </a:bodyPr>
          <a:lstStyle/>
          <a:p>
            <a:pPr algn="ctr"/>
            <a:r>
              <a:rPr lang="en-US" sz="1800" b="1" dirty="0">
                <a:effectLst/>
                <a:latin typeface="Times New Roman" panose="02020603050405020304" pitchFamily="18" charset="0"/>
                <a:ea typeface="Times New Roman" panose="02020603050405020304" pitchFamily="18" charset="0"/>
              </a:rPr>
              <a:t>HÌNH THÀNH KIẾN THỨC</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0381960"/>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97B996D-B62D-DEC0-E600-4387679BF662}"/>
              </a:ext>
            </a:extLst>
          </p:cNvPr>
          <p:cNvSpPr txBox="1"/>
          <p:nvPr/>
        </p:nvSpPr>
        <p:spPr>
          <a:xfrm>
            <a:off x="437322" y="251791"/>
            <a:ext cx="11184835" cy="1815882"/>
          </a:xfrm>
          <a:prstGeom prst="rect">
            <a:avLst/>
          </a:prstGeom>
          <a:noFill/>
        </p:spPr>
        <p:txBody>
          <a:bodyPr wrap="square" rtlCol="0">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rPr>
              <a:t>PHIẾU HỌC TẬP SỐ 1</a:t>
            </a:r>
            <a:endParaRPr lang="en-US" sz="2800" dirty="0">
              <a:effectLst/>
              <a:latin typeface="Times New Roman" panose="02020603050405020304" pitchFamily="18" charset="0"/>
              <a:ea typeface="Times New Roman" panose="02020603050405020304" pitchFamily="18" charset="0"/>
            </a:endParaRPr>
          </a:p>
          <a:p>
            <a:pPr algn="ct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hiểu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yêu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cầu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đối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với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kiểu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215900" indent="12700" algn="ctr"/>
            <a:r>
              <a:rPr lang="en-US" sz="2800" i="1" dirty="0" err="1">
                <a:effectLst/>
                <a:latin typeface="Times New Roman" panose="02020603050405020304" pitchFamily="18" charset="0"/>
                <a:ea typeface="Times New Roman" panose="02020603050405020304" pitchFamily="18" charset="0"/>
              </a:rPr>
              <a:t>Hoàn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ghi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phải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hỏi</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trái</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5" name="Bảng 4">
            <a:extLst>
              <a:ext uri="{FF2B5EF4-FFF2-40B4-BE49-F238E27FC236}">
                <a16:creationId xmlns:a16="http://schemas.microsoft.com/office/drawing/2014/main" id="{EDC9CBA0-8FCD-807F-756C-5A2D8F2F4C33}"/>
              </a:ext>
            </a:extLst>
          </p:cNvPr>
          <p:cNvGraphicFramePr>
            <a:graphicFrameLocks noGrp="1"/>
          </p:cNvGraphicFramePr>
          <p:nvPr>
            <p:extLst>
              <p:ext uri="{D42A27DB-BD31-4B8C-83A1-F6EECF244321}">
                <p14:modId xmlns:p14="http://schemas.microsoft.com/office/powerpoint/2010/main" val="900682091"/>
              </p:ext>
            </p:extLst>
          </p:nvPr>
        </p:nvGraphicFramePr>
        <p:xfrm>
          <a:off x="331304" y="2362200"/>
          <a:ext cx="11675165" cy="3413760"/>
        </p:xfrm>
        <a:graphic>
          <a:graphicData uri="http://schemas.openxmlformats.org/drawingml/2006/table">
            <a:tbl>
              <a:tblPr firstRow="1" firstCol="1" bandRow="1">
                <a:tableStyleId>{5C22544A-7EE6-4342-B048-85BDC9FD1C3A}</a:tableStyleId>
              </a:tblPr>
              <a:tblGrid>
                <a:gridCol w="5634815">
                  <a:extLst>
                    <a:ext uri="{9D8B030D-6E8A-4147-A177-3AD203B41FA5}">
                      <a16:colId xmlns:a16="http://schemas.microsoft.com/office/drawing/2014/main" val="3061624966"/>
                    </a:ext>
                  </a:extLst>
                </a:gridCol>
                <a:gridCol w="6040350">
                  <a:extLst>
                    <a:ext uri="{9D8B030D-6E8A-4147-A177-3AD203B41FA5}">
                      <a16:colId xmlns:a16="http://schemas.microsoft.com/office/drawing/2014/main" val="3183832585"/>
                    </a:ext>
                  </a:extLst>
                </a:gridCol>
              </a:tblGrid>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Câu hỏi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Trả lời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8260476"/>
                  </a:ext>
                </a:extLst>
              </a:tr>
              <a:tr h="0">
                <a:tc>
                  <a:txBody>
                    <a:bodyPr/>
                    <a:lstStyle/>
                    <a:p>
                      <a:pPr algn="just"/>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gì</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nêu lên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1647437"/>
                  </a:ext>
                </a:extLst>
              </a:tr>
              <a:tr h="0">
                <a:tc>
                  <a:txBody>
                    <a:bodyPr/>
                    <a:lstStyle/>
                    <a:p>
                      <a:pPr algn="just"/>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hiện</a:t>
                      </a:r>
                      <a:r>
                        <a:rPr lang="vi-VN" sz="2800" b="0" dirty="0">
                          <a:solidFill>
                            <a:schemeClr val="tx1"/>
                          </a:solidFill>
                          <a:effectLst/>
                          <a:latin typeface="Times New Roman" panose="02020603050405020304" pitchFamily="18" charset="0"/>
                          <a:cs typeface="Times New Roman" panose="02020603050405020304" pitchFamily="18" charset="0"/>
                        </a:rPr>
                        <a:t> ý </a:t>
                      </a:r>
                      <a:r>
                        <a:rPr lang="vi-VN" sz="2800" b="0" dirty="0" err="1">
                          <a:solidFill>
                            <a:schemeClr val="tx1"/>
                          </a:solidFill>
                          <a:effectLst/>
                          <a:latin typeface="Times New Roman" panose="02020603050405020304" pitchFamily="18" charset="0"/>
                          <a:cs typeface="Times New Roman" panose="02020603050405020304" pitchFamily="18" charset="0"/>
                        </a:rPr>
                        <a:t>kiến</a:t>
                      </a:r>
                      <a:r>
                        <a:rPr lang="vi-VN" sz="2800" b="0" dirty="0">
                          <a:solidFill>
                            <a:schemeClr val="tx1"/>
                          </a:solidFill>
                          <a:effectLst/>
                          <a:latin typeface="Times New Roman" panose="02020603050405020304" pitchFamily="18" charset="0"/>
                          <a:cs typeface="Times New Roman" panose="02020603050405020304" pitchFamily="18" charset="0"/>
                        </a:rPr>
                        <a:t> như </a:t>
                      </a:r>
                      <a:r>
                        <a:rPr lang="vi-VN" sz="2800" b="0" dirty="0" err="1">
                          <a:solidFill>
                            <a:schemeClr val="tx1"/>
                          </a:solidFill>
                          <a:effectLst/>
                          <a:latin typeface="Times New Roman" panose="02020603050405020304" pitchFamily="18" charset="0"/>
                          <a:cs typeface="Times New Roman" panose="02020603050405020304" pitchFamily="18" charset="0"/>
                        </a:rPr>
                        <a:t>thế</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trước</a:t>
                      </a:r>
                      <a:r>
                        <a:rPr lang="vi-VN" sz="2800" b="0" dirty="0">
                          <a:solidFill>
                            <a:schemeClr val="tx1"/>
                          </a:solidFill>
                          <a:effectLst/>
                          <a:latin typeface="Times New Roman" panose="02020603050405020304" pitchFamily="18" charset="0"/>
                          <a:cs typeface="Times New Roman" panose="02020603050405020304" pitchFamily="18" charset="0"/>
                        </a:rPr>
                        <a:t> quan </a:t>
                      </a:r>
                      <a:r>
                        <a:rPr lang="vi-VN" sz="2800" b="0" dirty="0" err="1">
                          <a:solidFill>
                            <a:schemeClr val="tx1"/>
                          </a:solidFill>
                          <a:effectLst/>
                          <a:latin typeface="Times New Roman" panose="02020603050405020304" pitchFamily="18" charset="0"/>
                          <a:cs typeface="Times New Roman" panose="02020603050405020304" pitchFamily="18" charset="0"/>
                        </a:rPr>
                        <a:t>niệm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hiểu</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khác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7613245"/>
                  </a:ext>
                </a:extLst>
              </a:tr>
              <a:tr h="0">
                <a:tc>
                  <a:txBody>
                    <a:bodyPr/>
                    <a:lstStyle/>
                    <a:p>
                      <a:pPr algn="just"/>
                      <a:r>
                        <a:rPr lang="vi-VN" sz="2800" b="0" dirty="0">
                          <a:solidFill>
                            <a:schemeClr val="tx1"/>
                          </a:solidFill>
                          <a:effectLst/>
                          <a:latin typeface="Times New Roman" panose="02020603050405020304" pitchFamily="18" charset="0"/>
                          <a:cs typeface="Times New Roman" panose="02020603050405020304" pitchFamily="18" charset="0"/>
                        </a:rPr>
                        <a:t>Ý </a:t>
                      </a:r>
                      <a:r>
                        <a:rPr lang="vi-VN" sz="2800" b="0" dirty="0" err="1">
                          <a:solidFill>
                            <a:schemeClr val="tx1"/>
                          </a:solidFill>
                          <a:effectLst/>
                          <a:latin typeface="Times New Roman" panose="02020603050405020304" pitchFamily="18" charset="0"/>
                          <a:cs typeface="Times New Roman" panose="02020603050405020304" pitchFamily="18" charset="0"/>
                        </a:rPr>
                        <a:t>kiến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đối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có</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sức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thuyết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phục</a:t>
                      </a:r>
                      <a:r>
                        <a:rPr lang="vi-VN" sz="2800" b="0" dirty="0">
                          <a:solidFill>
                            <a:schemeClr val="tx1"/>
                          </a:solidFill>
                          <a:effectLst/>
                          <a:latin typeface="Times New Roman" panose="02020603050405020304" pitchFamily="18" charset="0"/>
                          <a:cs typeface="Times New Roman" panose="02020603050405020304" pitchFamily="18" charset="0"/>
                        </a:rPr>
                        <a:t> không?</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8661656"/>
                  </a:ext>
                </a:extLst>
              </a:tr>
            </a:tbl>
          </a:graphicData>
        </a:graphic>
      </p:graphicFrame>
    </p:spTree>
    <p:extLst>
      <p:ext uri="{BB962C8B-B14F-4D97-AF65-F5344CB8AC3E}">
        <p14:creationId xmlns:p14="http://schemas.microsoft.com/office/powerpoint/2010/main" val="17481891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285DC14-BFBE-CB38-4706-9260302C1983}"/>
              </a:ext>
            </a:extLst>
          </p:cNvPr>
          <p:cNvSpPr txBox="1"/>
          <p:nvPr/>
        </p:nvSpPr>
        <p:spPr>
          <a:xfrm>
            <a:off x="834887" y="185530"/>
            <a:ext cx="10787270" cy="1815882"/>
          </a:xfrm>
          <a:prstGeom prst="rect">
            <a:avLst/>
          </a:prstGeom>
          <a:noFill/>
        </p:spPr>
        <p:txBody>
          <a:bodyPr wrap="square" rtlCol="0">
            <a:spAutoFit/>
          </a:bodyPr>
          <a:lstStyle/>
          <a:p>
            <a:pPr algn="ctr"/>
            <a:r>
              <a:rPr lang="en-US" sz="2800" b="1" dirty="0">
                <a:solidFill>
                  <a:srgbClr val="FF0000"/>
                </a:solidFill>
                <a:effectLst/>
                <a:latin typeface="Times New Roman" panose="02020603050405020304" pitchFamily="18" charset="0"/>
                <a:ea typeface="Times New Roman" panose="02020603050405020304" pitchFamily="18" charset="0"/>
              </a:rPr>
              <a:t>PHIẾU HỌC TẬP SỐ 2</a:t>
            </a:r>
            <a:endParaRPr lang="en-US" sz="2800" dirty="0">
              <a:effectLst/>
              <a:latin typeface="Times New Roman" panose="02020603050405020304" pitchFamily="18" charset="0"/>
              <a:ea typeface="Times New Roman" panose="02020603050405020304" pitchFamily="18" charset="0"/>
            </a:endParaRPr>
          </a:p>
          <a:p>
            <a:pPr algn="ct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rPr>
              <a:t>Phân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tích</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viết</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tham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khảo</a:t>
            </a:r>
            <a:r>
              <a:rPr lang="en-US" sz="2800" b="1" dirty="0">
                <a:solidFill>
                  <a:srgbClr val="FF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215900" indent="12700" algn="ctr"/>
            <a:r>
              <a:rPr lang="en-US" sz="2800" i="1" dirty="0" err="1">
                <a:effectLst/>
                <a:latin typeface="Times New Roman" panose="02020603050405020304" pitchFamily="18" charset="0"/>
                <a:ea typeface="Times New Roman" panose="02020603050405020304" pitchFamily="18" charset="0"/>
              </a:rPr>
              <a:t>Hoàn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thiện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bảng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ghi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vào</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phải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tương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đương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câu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hỏi</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cột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trái</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graphicFrame>
        <p:nvGraphicFramePr>
          <p:cNvPr id="3" name="Bảng 2">
            <a:extLst>
              <a:ext uri="{FF2B5EF4-FFF2-40B4-BE49-F238E27FC236}">
                <a16:creationId xmlns:a16="http://schemas.microsoft.com/office/drawing/2014/main" id="{207C752E-E001-AD72-3F03-2F42CA6C1D16}"/>
              </a:ext>
            </a:extLst>
          </p:cNvPr>
          <p:cNvGraphicFramePr>
            <a:graphicFrameLocks noGrp="1"/>
          </p:cNvGraphicFramePr>
          <p:nvPr>
            <p:extLst>
              <p:ext uri="{D42A27DB-BD31-4B8C-83A1-F6EECF244321}">
                <p14:modId xmlns:p14="http://schemas.microsoft.com/office/powerpoint/2010/main" val="2417021826"/>
              </p:ext>
            </p:extLst>
          </p:nvPr>
        </p:nvGraphicFramePr>
        <p:xfrm>
          <a:off x="265042" y="2255520"/>
          <a:ext cx="11794435" cy="3413760"/>
        </p:xfrm>
        <a:graphic>
          <a:graphicData uri="http://schemas.openxmlformats.org/drawingml/2006/table">
            <a:tbl>
              <a:tblPr firstRow="1" firstCol="1" bandRow="1">
                <a:tableStyleId>{5C22544A-7EE6-4342-B048-85BDC9FD1C3A}</a:tableStyleId>
              </a:tblPr>
              <a:tblGrid>
                <a:gridCol w="6889197">
                  <a:extLst>
                    <a:ext uri="{9D8B030D-6E8A-4147-A177-3AD203B41FA5}">
                      <a16:colId xmlns:a16="http://schemas.microsoft.com/office/drawing/2014/main" val="3011562941"/>
                    </a:ext>
                  </a:extLst>
                </a:gridCol>
                <a:gridCol w="4905238">
                  <a:extLst>
                    <a:ext uri="{9D8B030D-6E8A-4147-A177-3AD203B41FA5}">
                      <a16:colId xmlns:a16="http://schemas.microsoft.com/office/drawing/2014/main" val="2057753124"/>
                    </a:ext>
                  </a:extLst>
                </a:gridCol>
              </a:tblGrid>
              <a:tr h="0">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Câu hỏi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Trả lời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9473359"/>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1) </a:t>
                      </a:r>
                      <a:r>
                        <a:rPr lang="vi-VN" sz="2800" b="0" dirty="0" err="1">
                          <a:solidFill>
                            <a:schemeClr val="tx1"/>
                          </a:solidFill>
                          <a:effectLst/>
                          <a:latin typeface="Times New Roman" panose="02020603050405020304" pitchFamily="18" charset="0"/>
                          <a:cs typeface="Times New Roman" panose="02020603050405020304" pitchFamily="18" charset="0"/>
                        </a:rPr>
                        <a:t>Bài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 nêu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gì</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nêu </a:t>
                      </a:r>
                      <a:r>
                        <a:rPr lang="vi-VN" sz="2800" b="0" dirty="0" err="1">
                          <a:solidFill>
                            <a:schemeClr val="tx1"/>
                          </a:solidFill>
                          <a:effectLst/>
                          <a:latin typeface="Times New Roman" panose="02020603050405020304" pitchFamily="18" charset="0"/>
                          <a:cs typeface="Times New Roman" panose="02020603050405020304" pitchFamily="18" charset="0"/>
                        </a:rPr>
                        <a:t>nằm</a:t>
                      </a:r>
                      <a:r>
                        <a:rPr lang="vi-VN" sz="2800" b="0" dirty="0">
                          <a:solidFill>
                            <a:schemeClr val="tx1"/>
                          </a:solidFill>
                          <a:effectLst/>
                          <a:latin typeface="Times New Roman" panose="02020603050405020304" pitchFamily="18" charset="0"/>
                          <a:cs typeface="Times New Roman" panose="02020603050405020304" pitchFamily="18" charset="0"/>
                        </a:rPr>
                        <a:t> ở </a:t>
                      </a:r>
                      <a:r>
                        <a:rPr lang="vi-VN" sz="2800" b="0" dirty="0" err="1">
                          <a:solidFill>
                            <a:schemeClr val="tx1"/>
                          </a:solidFill>
                          <a:effectLst/>
                          <a:latin typeface="Times New Roman" panose="02020603050405020304" pitchFamily="18" charset="0"/>
                          <a:cs typeface="Times New Roman" panose="02020603050405020304" pitchFamily="18" charset="0"/>
                        </a:rPr>
                        <a:t>phần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bài</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6025703"/>
                  </a:ext>
                </a:extLst>
              </a:tr>
              <a:tr h="0">
                <a:tc>
                  <a:txBody>
                    <a:bodyPr/>
                    <a:lstStyle/>
                    <a:p>
                      <a:pPr algn="just"/>
                      <a:r>
                        <a:rPr lang="en-US" sz="2800" b="0" dirty="0">
                          <a:solidFill>
                            <a:schemeClr val="tx1"/>
                          </a:solidFill>
                          <a:effectLst/>
                          <a:latin typeface="Times New Roman" panose="02020603050405020304" pitchFamily="18" charset="0"/>
                          <a:cs typeface="Times New Roman" panose="02020603050405020304" pitchFamily="18" charset="0"/>
                        </a:rPr>
                        <a:t>2)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hiện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thái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độ</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gì</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đối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vi-VN" sz="2800" b="0" dirty="0">
                          <a:solidFill>
                            <a:schemeClr val="tx1"/>
                          </a:solidFill>
                          <a:effectLst/>
                          <a:latin typeface="Times New Roman" panose="02020603050405020304" pitchFamily="18" charset="0"/>
                          <a:cs typeface="Times New Roman" panose="02020603050405020304" pitchFamily="18" charset="0"/>
                        </a:rPr>
                        <a:t> quan </a:t>
                      </a:r>
                      <a:r>
                        <a:rPr lang="vi-VN" sz="2800" b="0" dirty="0" err="1">
                          <a:solidFill>
                            <a:schemeClr val="tx1"/>
                          </a:solidFill>
                          <a:effectLst/>
                          <a:latin typeface="Times New Roman" panose="02020603050405020304" pitchFamily="18" charset="0"/>
                          <a:cs typeface="Times New Roman" panose="02020603050405020304" pitchFamily="18" charset="0"/>
                        </a:rPr>
                        <a:t>điểm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sốngđược</a:t>
                      </a:r>
                      <a:r>
                        <a:rPr lang="vi-VN" sz="2800" b="0" dirty="0">
                          <a:solidFill>
                            <a:schemeClr val="tx1"/>
                          </a:solidFill>
                          <a:effectLst/>
                          <a:latin typeface="Times New Roman" panose="02020603050405020304" pitchFamily="18" charset="0"/>
                          <a:cs typeface="Times New Roman" panose="02020603050405020304" pitchFamily="18" charset="0"/>
                        </a:rPr>
                        <a:t> nêu?</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8580637"/>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3) </a:t>
                      </a:r>
                      <a:r>
                        <a:rPr lang="vi-VN" sz="2800" b="0" dirty="0" err="1">
                          <a:solidFill>
                            <a:schemeClr val="tx1"/>
                          </a:solidFill>
                          <a:effectLst/>
                          <a:latin typeface="Times New Roman" panose="02020603050405020304" pitchFamily="18" charset="0"/>
                          <a:cs typeface="Times New Roman" panose="02020603050405020304" pitchFamily="18" charset="0"/>
                        </a:rPr>
                        <a:t>Những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lí</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lẽ</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bằng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chứng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nêu ra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chứng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tỏ</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sự</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đối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có</a:t>
                      </a:r>
                      <a:r>
                        <a:rPr lang="vi-VN" sz="2800" b="0" dirty="0">
                          <a:solidFill>
                            <a:schemeClr val="tx1"/>
                          </a:solidFill>
                          <a:effectLst/>
                          <a:latin typeface="Times New Roman" panose="02020603050405020304" pitchFamily="18" charset="0"/>
                          <a:cs typeface="Times New Roman" panose="02020603050405020304" pitchFamily="18" charset="0"/>
                        </a:rPr>
                        <a:t> căn </a:t>
                      </a:r>
                      <a:r>
                        <a:rPr lang="vi-VN" sz="2800" b="0" dirty="0" err="1">
                          <a:solidFill>
                            <a:schemeClr val="tx1"/>
                          </a:solidFill>
                          <a:effectLst/>
                          <a:latin typeface="Times New Roman" panose="02020603050405020304" pitchFamily="18" charset="0"/>
                          <a:cs typeface="Times New Roman" panose="02020603050405020304" pitchFamily="18" charset="0"/>
                        </a:rPr>
                        <a:t>cứ</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1397153"/>
                  </a:ext>
                </a:extLst>
              </a:tr>
              <a:tr h="0">
                <a:tc>
                  <a:txBody>
                    <a:bodyPr/>
                    <a:lstStyle/>
                    <a:p>
                      <a:r>
                        <a:rPr lang="en-US" sz="2800" b="0" dirty="0">
                          <a:solidFill>
                            <a:schemeClr val="tx1"/>
                          </a:solidFill>
                          <a:effectLst/>
                          <a:latin typeface="Times New Roman" panose="02020603050405020304" pitchFamily="18" charset="0"/>
                          <a:cs typeface="Times New Roman" panose="02020603050405020304" pitchFamily="18" charset="0"/>
                        </a:rPr>
                        <a:t>4) </a:t>
                      </a:r>
                      <a:r>
                        <a:rPr lang="en-US" sz="2800" b="0" dirty="0" err="1">
                          <a:solidFill>
                            <a:schemeClr val="tx1"/>
                          </a:solidFill>
                          <a:effectLst/>
                          <a:latin typeface="Times New Roman" panose="02020603050405020304" pitchFamily="18" charset="0"/>
                          <a:cs typeface="Times New Roman" panose="02020603050405020304" pitchFamily="18" charset="0"/>
                        </a:rPr>
                        <a:t>Đoạn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cuối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bày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03639"/>
                  </a:ext>
                </a:extLst>
              </a:tr>
            </a:tbl>
          </a:graphicData>
        </a:graphic>
      </p:graphicFrame>
    </p:spTree>
    <p:extLst>
      <p:ext uri="{BB962C8B-B14F-4D97-AF65-F5344CB8AC3E}">
        <p14:creationId xmlns:p14="http://schemas.microsoft.com/office/powerpoint/2010/main" val="15507411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3005</Words>
  <Application>Microsoft Office PowerPoint</Application>
  <PresentationFormat>Màn hình rộng</PresentationFormat>
  <Paragraphs>174</Paragraphs>
  <Slides>43</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43</vt:i4>
      </vt:variant>
    </vt:vector>
  </HeadingPairs>
  <TitlesOfParts>
    <vt:vector size="48" baseType="lpstr">
      <vt:lpstr>Arial</vt:lpstr>
      <vt:lpstr>Calibri</vt:lpstr>
      <vt:lpstr>Calibri Light</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Đỗ Xuân Trường</dc:creator>
  <cp:lastModifiedBy>Đỗ Xuân Trường</cp:lastModifiedBy>
  <cp:revision>5</cp:revision>
  <dcterms:created xsi:type="dcterms:W3CDTF">2022-12-08T09:45:51Z</dcterms:created>
  <dcterms:modified xsi:type="dcterms:W3CDTF">2022-12-09T13:06:53Z</dcterms:modified>
</cp:coreProperties>
</file>