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6"/>
  </p:notesMasterIdLst>
  <p:sldIdLst>
    <p:sldId id="1080" r:id="rId5"/>
    <p:sldId id="1163" r:id="rId6"/>
    <p:sldId id="1170" r:id="rId7"/>
    <p:sldId id="1171" r:id="rId8"/>
    <p:sldId id="1172" r:id="rId9"/>
    <p:sldId id="1173" r:id="rId10"/>
    <p:sldId id="1174" r:id="rId11"/>
    <p:sldId id="1175" r:id="rId12"/>
    <p:sldId id="1125" r:id="rId13"/>
    <p:sldId id="1176" r:id="rId14"/>
    <p:sldId id="1178" r:id="rId15"/>
    <p:sldId id="1177" r:id="rId16"/>
    <p:sldId id="1179" r:id="rId17"/>
    <p:sldId id="1180" r:id="rId18"/>
    <p:sldId id="1181" r:id="rId19"/>
    <p:sldId id="1182" r:id="rId20"/>
    <p:sldId id="1183" r:id="rId21"/>
    <p:sldId id="1184" r:id="rId22"/>
    <p:sldId id="1185" r:id="rId23"/>
    <p:sldId id="1186" r:id="rId24"/>
    <p:sldId id="1187" r:id="rId25"/>
    <p:sldId id="1188" r:id="rId26"/>
    <p:sldId id="1189" r:id="rId27"/>
    <p:sldId id="1161" r:id="rId28"/>
    <p:sldId id="1190" r:id="rId29"/>
    <p:sldId id="1191" r:id="rId30"/>
    <p:sldId id="1192" r:id="rId31"/>
    <p:sldId id="1194" r:id="rId32"/>
    <p:sldId id="1193" r:id="rId33"/>
    <p:sldId id="1195" r:id="rId34"/>
    <p:sldId id="1196" r:id="rId35"/>
    <p:sldId id="1197" r:id="rId36"/>
    <p:sldId id="1198" r:id="rId37"/>
    <p:sldId id="1199" r:id="rId38"/>
    <p:sldId id="1200" r:id="rId39"/>
    <p:sldId id="1201" r:id="rId40"/>
    <p:sldId id="1203" r:id="rId41"/>
    <p:sldId id="1204" r:id="rId42"/>
    <p:sldId id="1205" r:id="rId43"/>
    <p:sldId id="1206" r:id="rId44"/>
    <p:sldId id="1207" r:id="rId45"/>
    <p:sldId id="1208" r:id="rId46"/>
    <p:sldId id="1209" r:id="rId47"/>
    <p:sldId id="1210" r:id="rId48"/>
    <p:sldId id="1211" r:id="rId49"/>
    <p:sldId id="1212" r:id="rId50"/>
    <p:sldId id="1213" r:id="rId51"/>
    <p:sldId id="1214" r:id="rId52"/>
    <p:sldId id="1215" r:id="rId53"/>
    <p:sldId id="1216" r:id="rId54"/>
    <p:sldId id="116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FC603-CA4A-4051-B4A3-FF1AA91CF96D}" type="slidenum">
              <a:rPr lang="zh-CN" altLang="en-US" smtClean="0">
                <a:latin typeface="等线"/>
                <a:ea typeface="等线"/>
                <a:cs typeface="等线"/>
              </a:rPr>
              <a:pPr/>
              <a:t>16</a:t>
            </a:fld>
            <a:endParaRPr lang="en-US" altLang="zh-CN" smtClean="0">
              <a:latin typeface="等线"/>
              <a:ea typeface="等线"/>
              <a:cs typeface="等线"/>
            </a:endParaRPr>
          </a:p>
        </p:txBody>
      </p:sp>
    </p:spTree>
    <p:extLst>
      <p:ext uri="{BB962C8B-B14F-4D97-AF65-F5344CB8AC3E}">
        <p14:creationId xmlns:p14="http://schemas.microsoft.com/office/powerpoint/2010/main" val="374745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4EA493-1F7A-42D9-B0AA-392DF5E5D47E}" type="slidenum">
              <a:rPr lang="zh-CN" altLang="en-US" smtClean="0">
                <a:latin typeface="等线"/>
                <a:ea typeface="等线"/>
                <a:cs typeface="等线"/>
              </a:rPr>
              <a:pPr/>
              <a:t>17</a:t>
            </a:fld>
            <a:endParaRPr lang="en-US" altLang="zh-CN" smtClean="0">
              <a:latin typeface="等线"/>
              <a:ea typeface="等线"/>
              <a:cs typeface="等线"/>
            </a:endParaRPr>
          </a:p>
        </p:txBody>
      </p:sp>
    </p:spTree>
    <p:extLst>
      <p:ext uri="{BB962C8B-B14F-4D97-AF65-F5344CB8AC3E}">
        <p14:creationId xmlns:p14="http://schemas.microsoft.com/office/powerpoint/2010/main" val="263916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70F4C1-61F8-478E-BA99-2C2F8163BB0B}" type="slidenum">
              <a:rPr lang="zh-CN" altLang="en-US" smtClean="0">
                <a:latin typeface="等线"/>
                <a:ea typeface="等线"/>
                <a:cs typeface="等线"/>
              </a:rPr>
              <a:pPr/>
              <a:t>18</a:t>
            </a:fld>
            <a:endParaRPr lang="en-US" altLang="zh-CN" smtClean="0">
              <a:latin typeface="等线"/>
              <a:ea typeface="等线"/>
              <a:cs typeface="等线"/>
            </a:endParaRPr>
          </a:p>
        </p:txBody>
      </p:sp>
    </p:spTree>
    <p:extLst>
      <p:ext uri="{BB962C8B-B14F-4D97-AF65-F5344CB8AC3E}">
        <p14:creationId xmlns:p14="http://schemas.microsoft.com/office/powerpoint/2010/main" val="273016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6643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C943C8-260E-4F95-BD19-56540ED1B120}" type="slidenum">
              <a:rPr lang="zh-CN" altLang="en-US" smtClean="0">
                <a:latin typeface="等线"/>
                <a:ea typeface="等线"/>
                <a:cs typeface="等线"/>
              </a:rPr>
              <a:pPr/>
              <a:t>20</a:t>
            </a:fld>
            <a:endParaRPr lang="en-US" altLang="zh-CN" smtClean="0">
              <a:latin typeface="等线"/>
              <a:ea typeface="等线"/>
              <a:cs typeface="等线"/>
            </a:endParaRPr>
          </a:p>
        </p:txBody>
      </p:sp>
    </p:spTree>
    <p:extLst>
      <p:ext uri="{BB962C8B-B14F-4D97-AF65-F5344CB8AC3E}">
        <p14:creationId xmlns:p14="http://schemas.microsoft.com/office/powerpoint/2010/main" val="301524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A6C463-3D78-4582-B79B-75A6424C86B5}" type="slidenum">
              <a:rPr lang="zh-CN" altLang="en-US" smtClean="0">
                <a:latin typeface="等线"/>
                <a:ea typeface="等线"/>
                <a:cs typeface="等线"/>
              </a:rPr>
              <a:pPr/>
              <a:t>21</a:t>
            </a:fld>
            <a:endParaRPr lang="en-US" altLang="zh-CN" smtClean="0">
              <a:latin typeface="等线"/>
              <a:ea typeface="等线"/>
              <a:cs typeface="等线"/>
            </a:endParaRPr>
          </a:p>
        </p:txBody>
      </p:sp>
    </p:spTree>
    <p:extLst>
      <p:ext uri="{BB962C8B-B14F-4D97-AF65-F5344CB8AC3E}">
        <p14:creationId xmlns:p14="http://schemas.microsoft.com/office/powerpoint/2010/main" val="51696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6442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4831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564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A6C463-3D78-4582-B79B-75A6424C86B5}" type="slidenum">
              <a:rPr lang="zh-CN" altLang="en-US" smtClean="0">
                <a:latin typeface="等线"/>
                <a:ea typeface="等线"/>
                <a:cs typeface="等线"/>
              </a:rPr>
              <a:pPr/>
              <a:t>26</a:t>
            </a:fld>
            <a:endParaRPr lang="en-US" altLang="zh-CN" smtClean="0">
              <a:latin typeface="等线"/>
              <a:ea typeface="等线"/>
              <a:cs typeface="等线"/>
            </a:endParaRPr>
          </a:p>
        </p:txBody>
      </p:sp>
    </p:spTree>
    <p:extLst>
      <p:ext uri="{BB962C8B-B14F-4D97-AF65-F5344CB8AC3E}">
        <p14:creationId xmlns:p14="http://schemas.microsoft.com/office/powerpoint/2010/main" val="283306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A6C463-3D78-4582-B79B-75A6424C86B5}" type="slidenum">
              <a:rPr lang="zh-CN" altLang="en-US" smtClean="0">
                <a:latin typeface="等线"/>
                <a:ea typeface="等线"/>
                <a:cs typeface="等线"/>
              </a:rPr>
              <a:pPr/>
              <a:t>27</a:t>
            </a:fld>
            <a:endParaRPr lang="en-US" altLang="zh-CN" smtClean="0">
              <a:latin typeface="等线"/>
              <a:ea typeface="等线"/>
              <a:cs typeface="等线"/>
            </a:endParaRPr>
          </a:p>
        </p:txBody>
      </p:sp>
    </p:spTree>
    <p:extLst>
      <p:ext uri="{BB962C8B-B14F-4D97-AF65-F5344CB8AC3E}">
        <p14:creationId xmlns:p14="http://schemas.microsoft.com/office/powerpoint/2010/main" val="133962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51419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C65F21-F770-4EC0-A645-04DC18D5D955}" type="slidenum">
              <a:rPr lang="en-US" altLang="en-US" smtClean="0"/>
              <a:pPr/>
              <a:t>30</a:t>
            </a:fld>
            <a:endParaRPr lang="en-US" altLang="en-US" smtClean="0"/>
          </a:p>
        </p:txBody>
      </p:sp>
    </p:spTree>
    <p:extLst>
      <p:ext uri="{BB962C8B-B14F-4D97-AF65-F5344CB8AC3E}">
        <p14:creationId xmlns:p14="http://schemas.microsoft.com/office/powerpoint/2010/main" val="428003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973814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89811D5-9343-4BAD-B1CD-DDE9A7AD1EC7}" type="slidenum">
              <a:rPr lang="en-US" altLang="en-US" smtClean="0"/>
              <a:pPr/>
              <a:t>32</a:t>
            </a:fld>
            <a:endParaRPr lang="en-US" altLang="en-US" smtClean="0"/>
          </a:p>
        </p:txBody>
      </p:sp>
    </p:spTree>
    <p:extLst>
      <p:ext uri="{BB962C8B-B14F-4D97-AF65-F5344CB8AC3E}">
        <p14:creationId xmlns:p14="http://schemas.microsoft.com/office/powerpoint/2010/main" val="121901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30785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11771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44</a:t>
            </a:fld>
            <a:endParaRPr lang="en-US" altLang="zh-CN" smtClean="0">
              <a:latin typeface="等线"/>
              <a:ea typeface="等线"/>
              <a:cs typeface="等线"/>
            </a:endParaRPr>
          </a:p>
        </p:txBody>
      </p:sp>
    </p:spTree>
    <p:extLst>
      <p:ext uri="{BB962C8B-B14F-4D97-AF65-F5344CB8AC3E}">
        <p14:creationId xmlns:p14="http://schemas.microsoft.com/office/powerpoint/2010/main" val="3010467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51</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E5FB49-3995-4E29-9984-FA1B5FE0C494}" type="slidenum">
              <a:rPr lang="en-US" altLang="en-US" smtClean="0"/>
              <a:pPr/>
              <a:t>10</a:t>
            </a:fld>
            <a:endParaRPr lang="en-US" altLang="en-US" smtClean="0"/>
          </a:p>
        </p:txBody>
      </p:sp>
    </p:spTree>
    <p:extLst>
      <p:ext uri="{BB962C8B-B14F-4D97-AF65-F5344CB8AC3E}">
        <p14:creationId xmlns:p14="http://schemas.microsoft.com/office/powerpoint/2010/main" val="321107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1230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94A5E7-290F-4A90-8E4B-3937E061809E}" type="slidenum">
              <a:rPr lang="zh-CN" altLang="en-US" smtClean="0">
                <a:latin typeface="等线"/>
                <a:ea typeface="等线"/>
                <a:cs typeface="等线"/>
              </a:rPr>
              <a:pPr/>
              <a:t>12</a:t>
            </a:fld>
            <a:endParaRPr lang="en-US" altLang="zh-CN" smtClean="0">
              <a:latin typeface="等线"/>
              <a:ea typeface="等线"/>
              <a:cs typeface="等线"/>
            </a:endParaRPr>
          </a:p>
        </p:txBody>
      </p:sp>
    </p:spTree>
    <p:extLst>
      <p:ext uri="{BB962C8B-B14F-4D97-AF65-F5344CB8AC3E}">
        <p14:creationId xmlns:p14="http://schemas.microsoft.com/office/powerpoint/2010/main" val="164231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C4A1E6-0F64-40EC-A633-3286CC2D5306}" type="slidenum">
              <a:rPr lang="zh-CN" altLang="en-US" smtClean="0">
                <a:latin typeface="等线"/>
                <a:ea typeface="等线"/>
                <a:cs typeface="等线"/>
              </a:rPr>
              <a:pPr/>
              <a:t>13</a:t>
            </a:fld>
            <a:endParaRPr lang="en-US" altLang="zh-CN" smtClean="0">
              <a:latin typeface="等线"/>
              <a:ea typeface="等线"/>
              <a:cs typeface="等线"/>
            </a:endParaRPr>
          </a:p>
        </p:txBody>
      </p:sp>
    </p:spTree>
    <p:extLst>
      <p:ext uri="{BB962C8B-B14F-4D97-AF65-F5344CB8AC3E}">
        <p14:creationId xmlns:p14="http://schemas.microsoft.com/office/powerpoint/2010/main" val="188409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THU NGUYỄN 0368218377</a:t>
            </a: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EE96AB-45FC-497E-BC59-9CDE1C3EAE7D}" type="slidenum">
              <a:rPr lang="zh-CN" altLang="en-US" smtClean="0">
                <a:latin typeface="等线"/>
                <a:ea typeface="等线"/>
                <a:cs typeface="等线"/>
              </a:rPr>
              <a:pPr/>
              <a:t>14</a:t>
            </a:fld>
            <a:endParaRPr lang="en-US" altLang="zh-CN" smtClean="0">
              <a:latin typeface="等线"/>
              <a:ea typeface="等线"/>
              <a:cs typeface="等线"/>
            </a:endParaRPr>
          </a:p>
        </p:txBody>
      </p:sp>
    </p:spTree>
    <p:extLst>
      <p:ext uri="{BB962C8B-B14F-4D97-AF65-F5344CB8AC3E}">
        <p14:creationId xmlns:p14="http://schemas.microsoft.com/office/powerpoint/2010/main" val="195225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6688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4/8/2023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28.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4.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63513"/>
            <a:ext cx="11582400" cy="1557222"/>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447675" y="4857750"/>
            <a:ext cx="3276600" cy="1752600"/>
          </a:xfrm>
          <a:prstGeom prst="ellipse">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Xác định kiểu bài cần viết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3201988" y="3981450"/>
            <a:ext cx="2895600" cy="17526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Yêu cầu bài văn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5867400" y="3289300"/>
            <a:ext cx="3336925" cy="1752600"/>
          </a:xfrm>
          <a:prstGeom prst="ellipse">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Phân tích bài viết tham khảo</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8382000" y="2259013"/>
            <a:ext cx="3200400" cy="1752600"/>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Quy trình viết bài văn</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323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63040"/>
            <a:ext cx="4555374"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Xác định kiểu bài cần viết</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795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14339" name="TextBox 1"/>
          <p:cNvSpPr txBox="1">
            <a:spLocks noChangeArrowheads="1"/>
          </p:cNvSpPr>
          <p:nvPr/>
        </p:nvSpPr>
        <p:spPr bwMode="auto">
          <a:xfrm>
            <a:off x="1981200" y="4572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a:latin typeface="Times New Roman" panose="02020603050405020304" pitchFamily="18" charset="0"/>
                <a:cs typeface="Times New Roman" panose="02020603050405020304" pitchFamily="18" charset="0"/>
              </a:rPr>
              <a:t>PHIẾU HỌC TẬP SỐ 1: Xác định kiểu bài và đặc điểm của kiểu bài.</a:t>
            </a:r>
            <a:endParaRPr lang="en-US" altLang="en-US">
              <a:latin typeface="Times New Roman" panose="02020603050405020304" pitchFamily="18" charset="0"/>
              <a:cs typeface="Times New Roman" panose="02020603050405020304" pitchFamily="18" charset="0"/>
            </a:endParaRPr>
          </a:p>
          <a:p>
            <a:pPr algn="ctr">
              <a:spcBef>
                <a:spcPct val="0"/>
              </a:spcBef>
              <a:buFontTx/>
              <a:buNone/>
            </a:pPr>
            <a:endParaRPr lang="en-US" altLang="en-US">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06073809"/>
              </p:ext>
            </p:extLst>
          </p:nvPr>
        </p:nvGraphicFramePr>
        <p:xfrm>
          <a:off x="762000" y="2019300"/>
          <a:ext cx="10363200" cy="2438400"/>
        </p:xfrm>
        <a:graphic>
          <a:graphicData uri="http://schemas.openxmlformats.org/drawingml/2006/table">
            <a:tbl>
              <a:tblPr firstRow="1" firstCol="1" bandRow="1">
                <a:tableStyleId>{5C22544A-7EE6-4342-B048-85BDC9FD1C3A}</a:tableStyleId>
              </a:tblPr>
              <a:tblGrid>
                <a:gridCol w="2083274">
                  <a:extLst>
                    <a:ext uri="{9D8B030D-6E8A-4147-A177-3AD203B41FA5}">
                      <a16:colId xmlns:a16="http://schemas.microsoft.com/office/drawing/2014/main" val="464701416"/>
                    </a:ext>
                  </a:extLst>
                </a:gridCol>
                <a:gridCol w="8279926">
                  <a:extLst>
                    <a:ext uri="{9D8B030D-6E8A-4147-A177-3AD203B41FA5}">
                      <a16:colId xmlns:a16="http://schemas.microsoft.com/office/drawing/2014/main" val="2928894962"/>
                    </a:ext>
                  </a:extLst>
                </a:gridCol>
              </a:tblGrid>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Kiểu bài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vi-VN"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 bài văn </a:t>
                      </a:r>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bài thuyết minh về quy tắc hoặc luật lệ trong trò chơi hay hoạt động </a:t>
                      </a:r>
                      <a:r>
                        <a:rPr lang="nl-NL" sz="3200" b="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871807309"/>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Đối tượng:..........................................</a:t>
                      </a:r>
                      <a:endParaRPr lang="en-US" sz="320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Mục đích:.............................................</a:t>
                      </a:r>
                      <a:endParaRPr lang="en-US" sz="320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3200" smtClean="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438282937"/>
                  </a:ext>
                </a:extLst>
              </a:tr>
            </a:tbl>
          </a:graphicData>
        </a:graphic>
      </p:graphicFrame>
    </p:spTree>
    <p:extLst>
      <p:ext uri="{BB962C8B-B14F-4D97-AF65-F5344CB8AC3E}">
        <p14:creationId xmlns:p14="http://schemas.microsoft.com/office/powerpoint/2010/main" val="36692547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1219200" y="1219200"/>
            <a:ext cx="190500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Kiểu bài: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3124200" y="2209800"/>
            <a:ext cx="1447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4571999" y="1447800"/>
            <a:ext cx="6143105" cy="2286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a:solidFill>
                  <a:schemeClr val="tx1"/>
                </a:solidFill>
                <a:latin typeface="Times New Roman" panose="02020603050405020304" pitchFamily="18" charset="0"/>
                <a:cs typeface="Times New Roman" panose="02020603050405020304" pitchFamily="18" charset="0"/>
              </a:rPr>
              <a:t>Viết bài văn </a:t>
            </a:r>
            <a:r>
              <a:rPr lang="vi-VN" sz="3200">
                <a:solidFill>
                  <a:schemeClr val="tx1"/>
                </a:solidFill>
                <a:latin typeface="Times New Roman" panose="02020603050405020304" pitchFamily="18" charset="0"/>
                <a:cs typeface="Times New Roman" panose="02020603050405020304" pitchFamily="18" charset="0"/>
              </a:rPr>
              <a:t>thuyết minh về quy tắc hoặc luật lệ trong trò chơi hay hoạt động </a:t>
            </a:r>
            <a:r>
              <a:rPr lang="en-US" sz="3200" smtClean="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thuộc </a:t>
            </a:r>
            <a:r>
              <a:rPr lang="nl-NL" sz="3200">
                <a:solidFill>
                  <a:schemeClr val="tx1"/>
                </a:solidFill>
                <a:latin typeface="Times New Roman" panose="02020603050405020304" pitchFamily="18" charset="0"/>
                <a:cs typeface="Times New Roman" panose="02020603050405020304" pitchFamily="18" charset="0"/>
              </a:rPr>
              <a:t>kiểu bài: </a:t>
            </a:r>
            <a:r>
              <a:rPr lang="nl-NL" sz="3200" b="1" smtClean="0">
                <a:solidFill>
                  <a:schemeClr val="tx1"/>
                </a:solidFill>
                <a:latin typeface="Times New Roman" panose="02020603050405020304" pitchFamily="18" charset="0"/>
                <a:cs typeface="Times New Roman" panose="02020603050405020304" pitchFamily="18" charset="0"/>
              </a:rPr>
              <a:t>Thuyết minh( giới thiệu).</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102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636588" y="2106613"/>
            <a:ext cx="152400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0"/>
              </a:spcAft>
              <a:defRPr/>
            </a:pPr>
            <a:r>
              <a:rPr lang="nl-NL" sz="3200" b="1">
                <a:solidFill>
                  <a:schemeClr val="tx1"/>
                </a:solidFill>
                <a:latin typeface="Times New Roman" panose="02020603050405020304" pitchFamily="18" charset="0"/>
                <a:cs typeface="Times New Roman" panose="02020603050405020304" pitchFamily="18" charset="0"/>
              </a:rPr>
              <a:t>Đặc điểm</a:t>
            </a:r>
            <a:endPar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3200400" y="980902"/>
            <a:ext cx="7924800" cy="13882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mtClean="0"/>
              <a:t> </a:t>
            </a:r>
            <a:r>
              <a:rPr lang="nl-NL" sz="3200" b="1">
                <a:solidFill>
                  <a:schemeClr val="tx1"/>
                </a:solidFill>
                <a:latin typeface="Times New Roman" panose="02020603050405020304" pitchFamily="18" charset="0"/>
                <a:cs typeface="Times New Roman" panose="02020603050405020304" pitchFamily="18" charset="0"/>
              </a:rPr>
              <a:t>Đối tượng: </a:t>
            </a:r>
            <a:r>
              <a:rPr lang="vi-VN" sz="3200">
                <a:solidFill>
                  <a:schemeClr val="tx1"/>
                </a:solidFill>
                <a:latin typeface="Times New Roman" panose="02020603050405020304" pitchFamily="18" charset="0"/>
                <a:cs typeface="Times New Roman" panose="02020603050405020304" pitchFamily="18" charset="0"/>
              </a:rPr>
              <a:t>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186113" y="3009207"/>
            <a:ext cx="7924800" cy="20781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r>
              <a:rPr lang="nl-NL" sz="3200" b="1">
                <a:solidFill>
                  <a:schemeClr val="tx1"/>
                </a:solidFill>
                <a:latin typeface="Times New Roman" panose="02020603050405020304" pitchFamily="18" charset="0"/>
                <a:cs typeface="Times New Roman" panose="02020603050405020304" pitchFamily="18" charset="0"/>
              </a:rPr>
              <a:t>Mục đích: </a:t>
            </a:r>
            <a:r>
              <a:rPr lang="vi-VN" sz="3200">
                <a:solidFill>
                  <a:schemeClr val="tx1"/>
                </a:solidFill>
                <a:latin typeface="Times New Roman" panose="02020603050405020304" pitchFamily="18" charset="0"/>
                <a:cs typeface="Times New Roman" panose="02020603050405020304" pitchFamily="18" charset="0"/>
              </a:rPr>
              <a:t>Cung cấp thông tin chi tiết về quy tắc hoặc luật lệ của trò chơi hay hoạt động cho những người muốn thực hiện trò chơi thay hoạt </a:t>
            </a:r>
            <a:r>
              <a:rPr lang="vi-VN" sz="3200">
                <a:solidFill>
                  <a:schemeClr val="tx1"/>
                </a:solidFill>
                <a:latin typeface="Times New Roman" panose="02020603050405020304" pitchFamily="18" charset="0"/>
                <a:cs typeface="Times New Roman" panose="02020603050405020304" pitchFamily="18" charset="0"/>
              </a:rPr>
              <a:t>động </a:t>
            </a:r>
            <a:r>
              <a:rPr lang="vi-VN" sz="3200" smtClean="0">
                <a:solidFill>
                  <a:schemeClr val="tx1"/>
                </a:solidFill>
                <a:latin typeface="Times New Roman" panose="02020603050405020304" pitchFamily="18" charset="0"/>
                <a:cs typeface="Times New Roman" panose="02020603050405020304" pitchFamily="18" charset="0"/>
              </a:rPr>
              <a:t>đó</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A278526-4C74-B970-5FA7-2D4F747F3840}"/>
              </a:ext>
            </a:extLst>
          </p:cNvPr>
          <p:cNvCxnSpPr>
            <a:cxnSpLocks/>
            <a:stCxn id="2" idx="6"/>
          </p:cNvCxnSpPr>
          <p:nvPr/>
        </p:nvCxnSpPr>
        <p:spPr>
          <a:xfrm flipV="1">
            <a:off x="2160588" y="1620982"/>
            <a:ext cx="1025525" cy="162863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278526-4C74-B970-5FA7-2D4F747F3840}"/>
              </a:ext>
            </a:extLst>
          </p:cNvPr>
          <p:cNvCxnSpPr>
            <a:cxnSpLocks/>
          </p:cNvCxnSpPr>
          <p:nvPr/>
        </p:nvCxnSpPr>
        <p:spPr>
          <a:xfrm>
            <a:off x="2160588" y="3249613"/>
            <a:ext cx="1025525" cy="89843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629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2" y="1463040"/>
            <a:ext cx="5253643" cy="3046988"/>
          </a:xfrm>
          <a:prstGeom prst="rect">
            <a:avLst/>
          </a:prstGeom>
          <a:noFill/>
        </p:spPr>
        <p:txBody>
          <a:bodyPr wrap="square" rtlCol="0">
            <a:spAutoFit/>
          </a:bodyPr>
          <a:lstStyle/>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kiểu bài </a:t>
            </a:r>
            <a:r>
              <a:rPr lang="en-US" sz="3200" b="1">
                <a:latin typeface="Times New Roman" panose="02020603050405020304" pitchFamily="18" charset="0"/>
                <a:cs typeface="Times New Roman" panose="02020603050405020304" pitchFamily="18" charset="0"/>
              </a:rPr>
              <a:t>cần </a:t>
            </a:r>
            <a:r>
              <a:rPr lang="en-US" sz="3200" b="1" smtClean="0">
                <a:latin typeface="Times New Roman" panose="02020603050405020304" pitchFamily="18" charset="0"/>
                <a:cs typeface="Times New Roman" panose="02020603050405020304" pitchFamily="18" charset="0"/>
              </a:rPr>
              <a:t>viết</a:t>
            </a:r>
          </a:p>
          <a:p>
            <a:r>
              <a:rPr lang="en-US" sz="3200" b="1">
                <a:latin typeface="Times New Roman" panose="02020603050405020304" pitchFamily="18" charset="0"/>
                <a:cs typeface="Times New Roman" panose="02020603050405020304" pitchFamily="18" charset="0"/>
              </a:rPr>
              <a:t>2. Yêu cầu </a:t>
            </a:r>
            <a:r>
              <a:rPr lang="vi-VN" sz="3200" b="1">
                <a:latin typeface="Times New Roman" panose="02020603050405020304" pitchFamily="18" charset="0"/>
                <a:cs typeface="Times New Roman" panose="02020603050405020304" pitchFamily="18" charset="0"/>
              </a:rPr>
              <a:t>đối với bài văn bài thuyết minh về quy tắc hoặc luật lệ trong trò chơi hay hoạt động</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64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2531" name="TextBox 1"/>
          <p:cNvSpPr txBox="1">
            <a:spLocks noChangeArrowheads="1"/>
          </p:cNvSpPr>
          <p:nvPr/>
        </p:nvSpPr>
        <p:spPr bwMode="auto">
          <a:xfrm>
            <a:off x="1524000" y="533400"/>
            <a:ext cx="9372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nl-NL" altLang="en-US">
                <a:latin typeface="Times New Roman" panose="02020603050405020304" pitchFamily="18" charset="0"/>
                <a:cs typeface="Times New Roman" panose="02020603050405020304" pitchFamily="18" charset="0"/>
              </a:rPr>
              <a:t>PHIẾU HỌC TẬP SỐ 2: </a:t>
            </a:r>
            <a:r>
              <a:rPr lang="vi-VN" b="1">
                <a:latin typeface="Times New Roman" panose="02020603050405020304" pitchFamily="18" charset="0"/>
                <a:cs typeface="Times New Roman" panose="02020603050405020304" pitchFamily="18" charset="0"/>
              </a:rPr>
              <a:t>Yêu cầu </a:t>
            </a:r>
            <a:r>
              <a:rPr lang="en-US" b="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đối </a:t>
            </a:r>
            <a:r>
              <a:rPr lang="vi-VN" b="1">
                <a:latin typeface="Times New Roman" panose="02020603050405020304" pitchFamily="18" charset="0"/>
                <a:cs typeface="Times New Roman" panose="02020603050405020304" pitchFamily="18" charset="0"/>
              </a:rPr>
              <a:t>với </a:t>
            </a:r>
            <a:r>
              <a:rPr lang="vi-VN" b="1">
                <a:latin typeface="Times New Roman" panose="02020603050405020304" pitchFamily="18" charset="0"/>
                <a:cs typeface="Times New Roman" panose="02020603050405020304" pitchFamily="18" charset="0"/>
              </a:rPr>
              <a:t>bài văn bài thuyết minh về quy tắc hoặc luật lệ trong trò chơi hay hoạt động</a:t>
            </a:r>
            <a:r>
              <a:rPr lang="vi-VN">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pPr>
              <a:spcBef>
                <a:spcPct val="0"/>
              </a:spcBef>
              <a:buFontTx/>
              <a:buNone/>
            </a:pP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2057400" y="2239963"/>
          <a:ext cx="8153400" cy="2438400"/>
        </p:xfrm>
        <a:graphic>
          <a:graphicData uri="http://schemas.openxmlformats.org/drawingml/2006/table">
            <a:tbl>
              <a:tblPr/>
              <a:tblGrid>
                <a:gridCol w="2667000">
                  <a:extLst>
                    <a:ext uri="{9D8B030D-6E8A-4147-A177-3AD203B41FA5}">
                      <a16:colId xmlns:a16="http://schemas.microsoft.com/office/drawing/2014/main" val="1494642354"/>
                    </a:ext>
                  </a:extLst>
                </a:gridCol>
                <a:gridCol w="5486400">
                  <a:extLst>
                    <a:ext uri="{9D8B030D-6E8A-4147-A177-3AD203B41FA5}">
                      <a16:colId xmlns:a16="http://schemas.microsoft.com/office/drawing/2014/main" val="4099902991"/>
                    </a:ext>
                  </a:extLst>
                </a:gridCol>
              </a:tblGrid>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Yếu tố</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Yêu cầu cụ thể</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521798241"/>
                  </a:ext>
                </a:extLst>
              </a:tr>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Về hình thức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2560504066"/>
                  </a:ext>
                </a:extLst>
              </a:tr>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Nội dung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3152556757"/>
                  </a:ext>
                </a:extLst>
              </a:tr>
            </a:tbl>
          </a:graphicData>
        </a:graphic>
      </p:graphicFrame>
    </p:spTree>
    <p:extLst>
      <p:ext uri="{BB962C8B-B14F-4D97-AF65-F5344CB8AC3E}">
        <p14:creationId xmlns:p14="http://schemas.microsoft.com/office/powerpoint/2010/main" val="142110611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24300"/>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1219200" y="1219200"/>
            <a:ext cx="190500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Hình thức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3124200" y="2209800"/>
            <a:ext cx="1447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4571999" y="656705"/>
            <a:ext cx="7074132" cy="54947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Đảm bảo cấu trúc ba phần: mở bài</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thân bài</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kết bài.</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Bài văn </a:t>
            </a:r>
            <a:r>
              <a:rPr lang="en-US" sz="3200">
                <a:latin typeface="Times New Roman" panose="02020603050405020304" pitchFamily="18" charset="0"/>
                <a:cs typeface="Times New Roman" panose="02020603050405020304" pitchFamily="18" charset="0"/>
              </a:rPr>
              <a:t>có dung lượng vừa phải có những câu văn ngắn gon, cô đúc, các ý liên </a:t>
            </a:r>
            <a:r>
              <a:rPr lang="en-US" sz="3200">
                <a:latin typeface="Times New Roman" panose="02020603050405020304" pitchFamily="18" charset="0"/>
                <a:cs typeface="Times New Roman" panose="02020603050405020304" pitchFamily="18" charset="0"/>
              </a:rPr>
              <a:t>quan </a:t>
            </a:r>
            <a:r>
              <a:rPr lang="en-US" sz="3200">
                <a:latin typeface="Times New Roman" panose="02020603050405020304" pitchFamily="18" charset="0"/>
                <a:cs typeface="Times New Roman" panose="02020603050405020304" pitchFamily="18" charset="0"/>
              </a:rPr>
              <a:t>đến quy tắc, luật lệ có thể được viết theo hình thức gạch đầu dòng.</a:t>
            </a: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Diễn đạt mạch lạc, trôi chảy, không mắc các lỗi dùng từ, </a:t>
            </a:r>
            <a:r>
              <a:rPr lang="vi-VN" sz="3200">
                <a:latin typeface="Times New Roman" panose="02020603050405020304" pitchFamily="18" charset="0"/>
                <a:cs typeface="Times New Roman" panose="02020603050405020304" pitchFamily="18" charset="0"/>
              </a:rPr>
              <a:t>đặt </a:t>
            </a:r>
            <a:r>
              <a:rPr lang="vi-VN" sz="3200" smtClean="0">
                <a:latin typeface="Times New Roman" panose="02020603050405020304" pitchFamily="18" charset="0"/>
                <a:cs typeface="Times New Roman" panose="02020603050405020304" pitchFamily="18" charset="0"/>
              </a:rPr>
              <a:t>câu</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984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2262" y="249238"/>
            <a:ext cx="11320001"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tx1"/>
              </a:solidFill>
              <a:cs typeface="Calibri" panose="020F0502020204030204" pitchFamily="34" charset="0"/>
            </a:endParaRPr>
          </a:p>
        </p:txBody>
      </p:sp>
      <p:sp>
        <p:nvSpPr>
          <p:cNvPr id="2" name="Oval 1"/>
          <p:cNvSpPr/>
          <p:nvPr/>
        </p:nvSpPr>
        <p:spPr>
          <a:xfrm>
            <a:off x="207818" y="2106613"/>
            <a:ext cx="195277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smtClean="0">
                <a:solidFill>
                  <a:schemeClr val="tx1"/>
                </a:solidFill>
                <a:latin typeface="Times New Roman" panose="02020603050405020304" pitchFamily="18" charset="0"/>
                <a:cs typeface="Times New Roman" panose="02020603050405020304" pitchFamily="18" charset="0"/>
              </a:rPr>
              <a:t>NỘI DUNG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003666" y="473681"/>
            <a:ext cx="8229600" cy="10891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r>
              <a:rPr lang="en-US" sz="3200" smtClean="0">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 Giới thiệu được những thông tin cần thiết về trò chơi hay hoạt động( hoàn cảnh diễn ra, đối tượng tham gia)</a:t>
            </a:r>
          </a:p>
        </p:txBody>
      </p:sp>
      <p:sp>
        <p:nvSpPr>
          <p:cNvPr id="6" name="Rounded Rectangle 5"/>
          <p:cNvSpPr/>
          <p:nvPr/>
        </p:nvSpPr>
        <p:spPr>
          <a:xfrm>
            <a:off x="2878974" y="2042981"/>
            <a:ext cx="8763000" cy="104310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  Miêu tả được quy tắc hoặc luật lệ của trò chơi hay hoạt động. </a:t>
            </a:r>
          </a:p>
        </p:txBody>
      </p:sp>
      <p:cxnSp>
        <p:nvCxnSpPr>
          <p:cNvPr id="8" name="Straight Arrow Connector 7">
            <a:extLst>
              <a:ext uri="{FF2B5EF4-FFF2-40B4-BE49-F238E27FC236}">
                <a16:creationId xmlns:a16="http://schemas.microsoft.com/office/drawing/2014/main" id="{EA278526-4C74-B970-5FA7-2D4F747F3840}"/>
              </a:ext>
            </a:extLst>
          </p:cNvPr>
          <p:cNvCxnSpPr>
            <a:cxnSpLocks/>
            <a:stCxn id="2" idx="6"/>
          </p:cNvCxnSpPr>
          <p:nvPr/>
        </p:nvCxnSpPr>
        <p:spPr>
          <a:xfrm flipV="1">
            <a:off x="2160588" y="932071"/>
            <a:ext cx="843078" cy="23175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278526-4C74-B970-5FA7-2D4F747F3840}"/>
              </a:ext>
            </a:extLst>
          </p:cNvPr>
          <p:cNvCxnSpPr>
            <a:cxnSpLocks/>
            <a:endCxn id="6" idx="1"/>
          </p:cNvCxnSpPr>
          <p:nvPr/>
        </p:nvCxnSpPr>
        <p:spPr>
          <a:xfrm flipV="1">
            <a:off x="2160588" y="2564533"/>
            <a:ext cx="718386" cy="68508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278526-4C74-B970-5FA7-2D4F747F3840}"/>
              </a:ext>
            </a:extLst>
          </p:cNvPr>
          <p:cNvCxnSpPr>
            <a:cxnSpLocks/>
          </p:cNvCxnSpPr>
          <p:nvPr/>
        </p:nvCxnSpPr>
        <p:spPr>
          <a:xfrm>
            <a:off x="2167155" y="3249613"/>
            <a:ext cx="826119" cy="83200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993274" y="3603563"/>
            <a:ext cx="8534400" cy="107234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r>
              <a:rPr lang="en-US" sz="2800">
                <a:latin typeface="Times New Roman" panose="02020603050405020304" pitchFamily="18" charset="0"/>
                <a:cs typeface="Times New Roman" panose="02020603050405020304" pitchFamily="18" charset="0"/>
              </a:rPr>
              <a:t>+ Nêu được vai trò, tác dụng của trò chơi hay hoạt động với con người.</a:t>
            </a:r>
          </a:p>
        </p:txBody>
      </p:sp>
      <p:sp>
        <p:nvSpPr>
          <p:cNvPr id="11" name="Rounded Rectangle 10"/>
          <p:cNvSpPr/>
          <p:nvPr/>
        </p:nvSpPr>
        <p:spPr>
          <a:xfrm>
            <a:off x="2993274" y="4960944"/>
            <a:ext cx="8534400" cy="107234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r>
              <a:rPr lang="en-US" sz="2800">
                <a:latin typeface="Times New Roman" panose="02020603050405020304" pitchFamily="18" charset="0"/>
                <a:cs typeface="Times New Roman" panose="02020603050405020304" pitchFamily="18" charset="0"/>
              </a:rPr>
              <a:t>+  Nêu được ý nghĩa của trò chơi hay hoạt động.</a:t>
            </a:r>
          </a:p>
        </p:txBody>
      </p:sp>
      <p:cxnSp>
        <p:nvCxnSpPr>
          <p:cNvPr id="16" name="Straight Arrow Connector 15">
            <a:extLst>
              <a:ext uri="{FF2B5EF4-FFF2-40B4-BE49-F238E27FC236}">
                <a16:creationId xmlns:a16="http://schemas.microsoft.com/office/drawing/2014/main" id="{EA278526-4C74-B970-5FA7-2D4F747F3840}"/>
              </a:ext>
            </a:extLst>
          </p:cNvPr>
          <p:cNvCxnSpPr>
            <a:cxnSpLocks/>
            <a:stCxn id="2" idx="6"/>
            <a:endCxn id="11" idx="1"/>
          </p:cNvCxnSpPr>
          <p:nvPr/>
        </p:nvCxnSpPr>
        <p:spPr>
          <a:xfrm>
            <a:off x="2160588" y="3249613"/>
            <a:ext cx="832686" cy="22475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482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anim calcmode="lin" valueType="num">
                                      <p:cBhvr>
                                        <p:cTn id="44" dur="2000" fill="hold"/>
                                        <p:tgtEl>
                                          <p:spTgt spid="15"/>
                                        </p:tgtEl>
                                        <p:attrNameLst>
                                          <p:attrName>ppt_w</p:attrName>
                                        </p:attrNameLst>
                                      </p:cBhvr>
                                      <p:tavLst>
                                        <p:tav tm="0" fmla="#ppt_w*sin(2.5*pi*$)">
                                          <p:val>
                                            <p:fltVal val="0"/>
                                          </p:val>
                                        </p:tav>
                                        <p:tav tm="100000">
                                          <p:val>
                                            <p:fltVal val="1"/>
                                          </p:val>
                                        </p:tav>
                                      </p:tavLst>
                                    </p:anim>
                                    <p:anim calcmode="lin" valueType="num">
                                      <p:cBhvr>
                                        <p:cTn id="4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anim calcmode="lin" valueType="num">
                                      <p:cBhvr>
                                        <p:cTn id="51" dur="2000" fill="hold"/>
                                        <p:tgtEl>
                                          <p:spTgt spid="11"/>
                                        </p:tgtEl>
                                        <p:attrNameLst>
                                          <p:attrName>ppt_w</p:attrName>
                                        </p:attrNameLst>
                                      </p:cBhvr>
                                      <p:tavLst>
                                        <p:tav tm="0" fmla="#ppt_w*sin(2.5*pi*$)">
                                          <p:val>
                                            <p:fltVal val="0"/>
                                          </p:val>
                                        </p:tav>
                                        <p:tav tm="100000">
                                          <p:val>
                                            <p:fltVal val="1"/>
                                          </p:val>
                                        </p:tav>
                                      </p:tavLst>
                                    </p:anim>
                                    <p:anim calcmode="lin" valueType="num">
                                      <p:cBhvr>
                                        <p:cTn id="5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2" y="1463040"/>
            <a:ext cx="5253643" cy="4031873"/>
          </a:xfrm>
          <a:prstGeom prst="rect">
            <a:avLst/>
          </a:prstGeom>
          <a:noFill/>
        </p:spPr>
        <p:txBody>
          <a:bodyPr wrap="square" rtlCol="0">
            <a:spAutoFit/>
          </a:bodyPr>
          <a:lstStyle/>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kiểu bài </a:t>
            </a:r>
            <a:r>
              <a:rPr lang="en-US" sz="3200" b="1">
                <a:latin typeface="Times New Roman" panose="02020603050405020304" pitchFamily="18" charset="0"/>
                <a:cs typeface="Times New Roman" panose="02020603050405020304" pitchFamily="18" charset="0"/>
              </a:rPr>
              <a:t>cần </a:t>
            </a:r>
            <a:r>
              <a:rPr lang="en-US" sz="3200" b="1" smtClean="0">
                <a:latin typeface="Times New Roman" panose="02020603050405020304" pitchFamily="18" charset="0"/>
                <a:cs typeface="Times New Roman" panose="02020603050405020304" pitchFamily="18" charset="0"/>
              </a:rPr>
              <a:t>viết</a:t>
            </a:r>
          </a:p>
          <a:p>
            <a:r>
              <a:rPr lang="en-US" sz="3200" b="1">
                <a:latin typeface="Times New Roman" panose="02020603050405020304" pitchFamily="18" charset="0"/>
                <a:cs typeface="Times New Roman" panose="02020603050405020304" pitchFamily="18" charset="0"/>
              </a:rPr>
              <a:t>2. Yêu cầu </a:t>
            </a:r>
            <a:r>
              <a:rPr lang="vi-VN" sz="3200" b="1">
                <a:latin typeface="Times New Roman" panose="02020603050405020304" pitchFamily="18" charset="0"/>
                <a:cs typeface="Times New Roman" panose="02020603050405020304" pitchFamily="18" charset="0"/>
              </a:rPr>
              <a:t>đối với bài văn bài thuyết minh về quy tắc hoặc luật lệ trong trò chơi hay hoạt động</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3. Phân tích bài viết tham khảo</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46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5" name="Rounded Rectangle 4"/>
          <p:cNvSpPr/>
          <p:nvPr/>
        </p:nvSpPr>
        <p:spPr>
          <a:xfrm>
            <a:off x="540327" y="249237"/>
            <a:ext cx="11211936" cy="580242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nl-NL" sz="3200" smtClean="0">
                <a:solidFill>
                  <a:srgbClr val="FF0000"/>
                </a:solidFill>
                <a:latin typeface="Times New Roman" panose="02020603050405020304" pitchFamily="18" charset="0"/>
                <a:cs typeface="Times New Roman" panose="02020603050405020304" pitchFamily="18" charset="0"/>
              </a:rPr>
              <a:t>PHIẾU </a:t>
            </a:r>
            <a:r>
              <a:rPr lang="nl-NL" sz="3200">
                <a:solidFill>
                  <a:srgbClr val="FF0000"/>
                </a:solidFill>
                <a:latin typeface="Times New Roman" panose="02020603050405020304" pitchFamily="18" charset="0"/>
                <a:cs typeface="Times New Roman" panose="02020603050405020304" pitchFamily="18" charset="0"/>
              </a:rPr>
              <a:t>HỌC TẬP SỐ 3: Phân tích nội dung bài viết tham khảo</a:t>
            </a:r>
            <a:r>
              <a:rPr lang="nl-NL" sz="3200" smtClean="0">
                <a:solidFill>
                  <a:srgbClr val="FF0000"/>
                </a:solidFill>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nl-NL" sz="3000" b="1">
                <a:latin typeface="Times New Roman" panose="02020603050405020304" pitchFamily="18" charset="0"/>
                <a:cs typeface="Times New Roman" panose="02020603050405020304" pitchFamily="18" charset="0"/>
              </a:rPr>
              <a:t>Câu 1: </a:t>
            </a:r>
            <a:r>
              <a:rPr lang="nl-NL" sz="3000">
                <a:latin typeface="Times New Roman" panose="02020603050405020304" pitchFamily="18" charset="0"/>
                <a:cs typeface="Times New Roman" panose="02020603050405020304" pitchFamily="18" charset="0"/>
              </a:rPr>
              <a:t>Nêu phạm vi của phần mở bài? </a:t>
            </a:r>
            <a:r>
              <a:rPr lang="vi-VN" sz="3000">
                <a:latin typeface="Times New Roman" panose="02020603050405020304" pitchFamily="18" charset="0"/>
                <a:cs typeface="Times New Roman" panose="02020603050405020304" pitchFamily="18" charset="0"/>
              </a:rPr>
              <a:t>Vấn đề nào đã được nêu ra để bàn luận</a:t>
            </a:r>
            <a:r>
              <a:rPr lang="en-US" sz="3000">
                <a:latin typeface="Times New Roman" panose="02020603050405020304" pitchFamily="18" charset="0"/>
                <a:cs typeface="Times New Roman" panose="02020603050405020304" pitchFamily="18" charset="0"/>
              </a:rPr>
              <a:t>? N</a:t>
            </a:r>
            <a:r>
              <a:rPr lang="vi-VN" sz="3000">
                <a:latin typeface="Times New Roman" panose="02020603050405020304" pitchFamily="18" charset="0"/>
                <a:cs typeface="Times New Roman" panose="02020603050405020304" pitchFamily="18" charset="0"/>
              </a:rPr>
              <a:t>gười viết đã </a:t>
            </a:r>
            <a:r>
              <a:rPr lang="en-US" sz="3000">
                <a:latin typeface="Times New Roman" panose="02020603050405020304" pitchFamily="18" charset="0"/>
                <a:cs typeface="Times New Roman" panose="02020603050405020304" pitchFamily="18" charset="0"/>
              </a:rPr>
              <a:t>cung cấp những thông tin nào mà trò chơi sẽ giới thiệu quy tắc/ luật lệ.</a:t>
            </a:r>
          </a:p>
          <a:p>
            <a:r>
              <a:rPr lang="en-US" sz="3000">
                <a:latin typeface="Times New Roman" panose="02020603050405020304" pitchFamily="18" charset="0"/>
                <a:cs typeface="Times New Roman" panose="02020603050405020304" pitchFamily="18" charset="0"/>
              </a:rPr>
              <a:t> </a:t>
            </a:r>
            <a:r>
              <a:rPr lang="nl-NL" sz="3000" b="1">
                <a:latin typeface="Times New Roman" panose="02020603050405020304" pitchFamily="18" charset="0"/>
                <a:cs typeface="Times New Roman" panose="02020603050405020304" pitchFamily="18" charset="0"/>
              </a:rPr>
              <a:t>Câu 2: </a:t>
            </a:r>
            <a:r>
              <a:rPr lang="nl-NL" sz="300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Phần thân bài, người viết đã giới thiệu những thông tin gì về trò chơi chuyền: tìm hiểu về quy tắc của trò chơi này theo gợi </a:t>
            </a:r>
            <a:r>
              <a:rPr lang="en-US" sz="3000">
                <a:latin typeface="Times New Roman" panose="02020603050405020304" pitchFamily="18" charset="0"/>
                <a:cs typeface="Times New Roman" panose="02020603050405020304" pitchFamily="18" charset="0"/>
              </a:rPr>
              <a:t>ý</a:t>
            </a:r>
            <a:r>
              <a:rPr lang="vi-VN" sz="3000">
                <a:latin typeface="Times New Roman" panose="02020603050405020304" pitchFamily="18" charset="0"/>
                <a:cs typeface="Times New Roman" panose="02020603050405020304" pitchFamily="18" charset="0"/>
              </a:rPr>
              <a:t> sau: </a:t>
            </a:r>
            <a:endParaRPr lang="en-US" sz="300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M</a:t>
            </a:r>
            <a:r>
              <a:rPr lang="vi-VN" sz="3000">
                <a:latin typeface="Times New Roman" panose="02020603050405020304" pitchFamily="18" charset="0"/>
                <a:cs typeface="Times New Roman" panose="02020603050405020304" pitchFamily="18" charset="0"/>
              </a:rPr>
              <a:t>iêu tả cách chơi</a:t>
            </a:r>
            <a:endParaRPr lang="en-US" sz="300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L</a:t>
            </a:r>
            <a:r>
              <a:rPr lang="vi-VN" sz="3000">
                <a:latin typeface="Times New Roman" panose="02020603050405020304" pitchFamily="18" charset="0"/>
                <a:cs typeface="Times New Roman" panose="02020603050405020304" pitchFamily="18" charset="0"/>
              </a:rPr>
              <a:t>uật chơi </a:t>
            </a:r>
            <a:endParaRPr lang="en-US" sz="300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 T</a:t>
            </a:r>
            <a:r>
              <a:rPr lang="vi-VN" sz="3000">
                <a:latin typeface="Times New Roman" panose="02020603050405020304" pitchFamily="18" charset="0"/>
                <a:cs typeface="Times New Roman" panose="02020603050405020304" pitchFamily="18" charset="0"/>
              </a:rPr>
              <a:t>ác dụng của trò chơi</a:t>
            </a:r>
            <a:endParaRPr lang="en-US" sz="3000">
              <a:latin typeface="Times New Roman" panose="02020603050405020304" pitchFamily="18" charset="0"/>
              <a:cs typeface="Times New Roman" panose="02020603050405020304" pitchFamily="18" charset="0"/>
            </a:endParaRPr>
          </a:p>
          <a:p>
            <a:r>
              <a:rPr lang="nl-NL" sz="3000" b="1">
                <a:latin typeface="Times New Roman" panose="02020603050405020304" pitchFamily="18" charset="0"/>
                <a:cs typeface="Times New Roman" panose="02020603050405020304" pitchFamily="18" charset="0"/>
              </a:rPr>
              <a:t>Câu 3: </a:t>
            </a:r>
            <a:r>
              <a:rPr lang="nl-NL" sz="300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Nội dung của phần kết bài là </a:t>
            </a:r>
            <a:r>
              <a:rPr lang="vi-VN" sz="3000">
                <a:latin typeface="Times New Roman" panose="02020603050405020304" pitchFamily="18" charset="0"/>
                <a:cs typeface="Times New Roman" panose="02020603050405020304" pitchFamily="18" charset="0"/>
              </a:rPr>
              <a:t>gì</a:t>
            </a:r>
            <a:r>
              <a:rPr lang="en-US" sz="30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269345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Rounded Rectangle 1"/>
          <p:cNvSpPr/>
          <p:nvPr/>
        </p:nvSpPr>
        <p:spPr>
          <a:xfrm>
            <a:off x="3558601" y="591589"/>
            <a:ext cx="7962937" cy="57959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3200" b="1">
                <a:solidFill>
                  <a:schemeClr val="tx1"/>
                </a:solidFill>
                <a:latin typeface="Times New Roman" panose="02020603050405020304" pitchFamily="18" charset="0"/>
                <a:cs typeface="Times New Roman" panose="02020603050405020304" pitchFamily="18" charset="0"/>
              </a:rPr>
              <a:t>Câu 1: </a:t>
            </a:r>
            <a:r>
              <a:rPr lang="en-US" sz="3200" b="1">
                <a:solidFill>
                  <a:schemeClr val="tx1"/>
                </a:solidFill>
                <a:latin typeface="Times New Roman" panose="02020603050405020304" pitchFamily="18" charset="0"/>
                <a:cs typeface="Times New Roman" panose="02020603050405020304" pitchFamily="18" charset="0"/>
              </a:rPr>
              <a:t>trí phần mở bài: -&gt; Đ</a:t>
            </a:r>
            <a:r>
              <a:rPr lang="en-US" sz="3200">
                <a:solidFill>
                  <a:schemeClr val="tx1"/>
                </a:solidFill>
                <a:latin typeface="Times New Roman" panose="02020603050405020304" pitchFamily="18" charset="0"/>
                <a:cs typeface="Times New Roman" panose="02020603050405020304" pitchFamily="18" charset="0"/>
              </a:rPr>
              <a:t>oạn văn đầu tiên của bài văn.</a:t>
            </a:r>
          </a:p>
          <a:p>
            <a:r>
              <a:rPr lang="en-US"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Nội dung: giới thiệu những thông tin cơ bản về trò chơi chuyền:</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chemeClr val="tx1"/>
                </a:solidFill>
                <a:latin typeface="Times New Roman" panose="02020603050405020304" pitchFamily="18" charset="0"/>
                <a:cs typeface="Times New Roman" panose="02020603050405020304" pitchFamily="18" charset="0"/>
              </a:rPr>
              <a:t>+  Nguồn gốc: trò chơi dân gian.</a:t>
            </a:r>
          </a:p>
          <a:p>
            <a:r>
              <a:rPr lang="en-US" sz="3200">
                <a:solidFill>
                  <a:schemeClr val="tx1"/>
                </a:solidFill>
                <a:latin typeface="Times New Roman" panose="02020603050405020304" pitchFamily="18" charset="0"/>
                <a:cs typeface="Times New Roman" panose="02020603050405020304" pitchFamily="18" charset="0"/>
              </a:rPr>
              <a:t>+  Đối tượng tham gia: các bạn gái.</a:t>
            </a:r>
          </a:p>
          <a:p>
            <a:r>
              <a:rPr lang="en-US" sz="3200">
                <a:solidFill>
                  <a:schemeClr val="tx1"/>
                </a:solidFill>
                <a:latin typeface="Times New Roman" panose="02020603050405020304" pitchFamily="18" charset="0"/>
                <a:cs typeface="Times New Roman" panose="02020603050405020304" pitchFamily="18" charset="0"/>
              </a:rPr>
              <a:t>+  Địa điểm diễn ra: đầu ngõ nhỏ, góc sân nhà, dưới tán tre,...</a:t>
            </a:r>
          </a:p>
        </p:txBody>
      </p:sp>
      <p:pic>
        <p:nvPicPr>
          <p:cNvPr id="4" name="Picture 3"/>
          <p:cNvPicPr>
            <a:picLocks noChangeAspect="1"/>
          </p:cNvPicPr>
          <p:nvPr/>
        </p:nvPicPr>
        <p:blipFill>
          <a:blip r:embed="rId3"/>
          <a:stretch>
            <a:fillRect/>
          </a:stretch>
        </p:blipFill>
        <p:spPr>
          <a:xfrm>
            <a:off x="206227" y="1107308"/>
            <a:ext cx="3118864" cy="3895238"/>
          </a:xfrm>
          <a:prstGeom prst="rect">
            <a:avLst/>
          </a:prstGeom>
        </p:spPr>
      </p:pic>
    </p:spTree>
    <p:extLst>
      <p:ext uri="{BB962C8B-B14F-4D97-AF65-F5344CB8AC3E}">
        <p14:creationId xmlns:p14="http://schemas.microsoft.com/office/powerpoint/2010/main" val="210368238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783" y="1336678"/>
            <a:ext cx="2652609" cy="3752381"/>
          </a:xfrm>
          <a:prstGeom prst="rect">
            <a:avLst/>
          </a:prstGeom>
        </p:spPr>
      </p:pic>
      <p:sp>
        <p:nvSpPr>
          <p:cNvPr id="3" name="Rounded Rectangle 2"/>
          <p:cNvSpPr/>
          <p:nvPr/>
        </p:nvSpPr>
        <p:spPr>
          <a:xfrm>
            <a:off x="3125585" y="872835"/>
            <a:ext cx="8728364" cy="50125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Câu 2: </a:t>
            </a:r>
            <a:r>
              <a:rPr lang="en-US" sz="3200" b="1">
                <a:latin typeface="Times New Roman" panose="02020603050405020304" pitchFamily="18" charset="0"/>
                <a:cs typeface="Times New Roman" panose="02020603050405020304" pitchFamily="18" charset="0"/>
              </a:rPr>
              <a:t>Vị trí của phần thân</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bài:</a:t>
            </a:r>
            <a:r>
              <a:rPr lang="en-US" sz="3200">
                <a:latin typeface="Times New Roman" panose="02020603050405020304" pitchFamily="18" charset="0"/>
                <a:cs typeface="Times New Roman" panose="02020603050405020304" pitchFamily="18" charset="0"/>
              </a:rPr>
              <a:t>  -&gt; Từ “Tham gia trò chơi này có từ hai đến sáu người đem đến cho các bạn sự vui vẻ hòa đồng”. </a:t>
            </a:r>
          </a:p>
          <a:p>
            <a:r>
              <a:rPr lang="en-US" sz="3200">
                <a:latin typeface="Times New Roman" panose="02020603050405020304" pitchFamily="18" charset="0"/>
                <a:cs typeface="Times New Roman" panose="02020603050405020304" pitchFamily="18" charset="0"/>
              </a:rPr>
              <a:t>- Nội dung: miêu tả cách chơi, luật chơi và nêu tác dụng của trò chơi </a:t>
            </a:r>
            <a:r>
              <a:rPr lang="en-US" sz="3200">
                <a:latin typeface="Times New Roman" panose="02020603050405020304" pitchFamily="18" charset="0"/>
                <a:cs typeface="Times New Roman" panose="02020603050405020304" pitchFamily="18" charset="0"/>
              </a:rPr>
              <a:t>chuyền</a:t>
            </a:r>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56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783" y="1336678"/>
            <a:ext cx="2652609" cy="3752381"/>
          </a:xfrm>
          <a:prstGeom prst="rect">
            <a:avLst/>
          </a:prstGeom>
        </p:spPr>
      </p:pic>
      <p:sp>
        <p:nvSpPr>
          <p:cNvPr id="3" name="Rounded Rectangle 2"/>
          <p:cNvSpPr/>
          <p:nvPr/>
        </p:nvSpPr>
        <p:spPr>
          <a:xfrm>
            <a:off x="3125585" y="872835"/>
            <a:ext cx="8728364" cy="50125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Câu 2: </a:t>
            </a:r>
            <a:r>
              <a:rPr lang="en-US" sz="3200" b="1">
                <a:latin typeface="Times New Roman" panose="02020603050405020304" pitchFamily="18" charset="0"/>
                <a:cs typeface="Times New Roman" panose="02020603050405020304" pitchFamily="18" charset="0"/>
              </a:rPr>
              <a:t>Vị trí của phần thân</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bài:</a:t>
            </a:r>
            <a:r>
              <a:rPr lang="en-US" sz="3200">
                <a:latin typeface="Times New Roman" panose="02020603050405020304" pitchFamily="18" charset="0"/>
                <a:cs typeface="Times New Roman" panose="02020603050405020304" pitchFamily="18" charset="0"/>
              </a:rPr>
              <a:t>  -&gt; Từ “Tham gia trò chơi này có từ hai đến sáu người đem đến cho các bạn sự vui vẻ hòa đồng”. </a:t>
            </a:r>
          </a:p>
          <a:p>
            <a:r>
              <a:rPr lang="en-US" sz="3200">
                <a:latin typeface="Times New Roman" panose="02020603050405020304" pitchFamily="18" charset="0"/>
                <a:cs typeface="Times New Roman" panose="02020603050405020304" pitchFamily="18" charset="0"/>
              </a:rPr>
              <a:t>- Nội dung: miêu tả cách chơi, luật chơi và nêu tác dụng của trò chơi </a:t>
            </a:r>
            <a:r>
              <a:rPr lang="en-US" sz="3200">
                <a:latin typeface="Times New Roman" panose="02020603050405020304" pitchFamily="18" charset="0"/>
                <a:cs typeface="Times New Roman" panose="02020603050405020304" pitchFamily="18" charset="0"/>
              </a:rPr>
              <a:t>chuyền</a:t>
            </a:r>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00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783" y="1336678"/>
            <a:ext cx="2652609" cy="3752381"/>
          </a:xfrm>
          <a:prstGeom prst="rect">
            <a:avLst/>
          </a:prstGeom>
        </p:spPr>
      </p:pic>
      <p:sp>
        <p:nvSpPr>
          <p:cNvPr id="3" name="Rounded Rectangle 2"/>
          <p:cNvSpPr/>
          <p:nvPr/>
        </p:nvSpPr>
        <p:spPr>
          <a:xfrm>
            <a:off x="3125585" y="133005"/>
            <a:ext cx="8728364" cy="64839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marL="457200" indent="-457200">
              <a:buFontTx/>
              <a:buChar char="-"/>
            </a:pPr>
            <a:r>
              <a:rPr lang="en-US" sz="3200" smtClean="0">
                <a:latin typeface="Times New Roman" panose="02020603050405020304" pitchFamily="18" charset="0"/>
                <a:cs typeface="Times New Roman" panose="02020603050405020304" pitchFamily="18" charset="0"/>
              </a:rPr>
              <a:t>Miêu </a:t>
            </a:r>
            <a:r>
              <a:rPr lang="en-US" sz="3200">
                <a:latin typeface="Times New Roman" panose="02020603050405020304" pitchFamily="18" charset="0"/>
                <a:cs typeface="Times New Roman" panose="02020603050405020304" pitchFamily="18" charset="0"/>
              </a:rPr>
              <a:t>tả cách </a:t>
            </a:r>
            <a:r>
              <a:rPr lang="en-US" sz="3200">
                <a:latin typeface="Times New Roman" panose="02020603050405020304" pitchFamily="18" charset="0"/>
                <a:cs typeface="Times New Roman" panose="02020603050405020304" pitchFamily="18" charset="0"/>
              </a:rPr>
              <a:t>chơi</a:t>
            </a:r>
            <a:r>
              <a:rPr lang="en-US" sz="3200" smtClean="0">
                <a:latin typeface="Times New Roman" panose="02020603050405020304" pitchFamily="18" charset="0"/>
                <a:cs typeface="Times New Roman" panose="02020603050405020304" pitchFamily="18" charset="0"/>
              </a:rPr>
              <a:t>:</a:t>
            </a:r>
          </a:p>
          <a:p>
            <a:r>
              <a:rPr lang="en-US" sz="3200" smtClean="0">
                <a:latin typeface="Times New Roman" panose="02020603050405020304" pitchFamily="18" charset="0"/>
                <a:cs typeface="Times New Roman" panose="02020603050405020304" pitchFamily="18" charset="0"/>
              </a:rPr>
              <a:t>+ Người </a:t>
            </a:r>
            <a:r>
              <a:rPr lang="en-US" sz="3200">
                <a:latin typeface="Times New Roman" panose="02020603050405020304" pitchFamily="18" charset="0"/>
                <a:cs typeface="Times New Roman" panose="02020603050405020304" pitchFamily="18" charset="0"/>
              </a:rPr>
              <a:t>tham gia: từ hai đến sáu người, chơi theo cặp, luân phiên hoặc tổ chức thành các </a:t>
            </a:r>
            <a:r>
              <a:rPr lang="en-US" sz="3200">
                <a:latin typeface="Times New Roman" panose="02020603050405020304" pitchFamily="18" charset="0"/>
                <a:cs typeface="Times New Roman" panose="02020603050405020304" pitchFamily="18" charset="0"/>
              </a:rPr>
              <a:t>đội</a:t>
            </a:r>
            <a:r>
              <a:rPr lang="en-US" sz="3200" smtClean="0">
                <a:latin typeface="Times New Roman" panose="02020603050405020304" pitchFamily="18" charset="0"/>
                <a:cs typeface="Times New Roman" panose="02020603050405020304" pitchFamily="18" charset="0"/>
              </a:rPr>
              <a:t>.</a:t>
            </a:r>
          </a:p>
          <a:p>
            <a:r>
              <a:rPr lang="en-US" sz="3200" b="1">
                <a:latin typeface="Times New Roman" panose="02020603050405020304" pitchFamily="18" charset="0"/>
                <a:cs typeface="Times New Roman" panose="02020603050405020304" pitchFamily="18" charset="0"/>
              </a:rPr>
              <a:t>+ Đồ chơi:</a:t>
            </a:r>
            <a:r>
              <a:rPr lang="en-US" sz="3200">
                <a:latin typeface="Times New Roman" panose="02020603050405020304" pitchFamily="18" charset="0"/>
                <a:cs typeface="Times New Roman" panose="02020603050405020304" pitchFamily="18" charset="0"/>
              </a:rPr>
              <a:t> 10 quyển truyện và một quả tròn nặng.</a:t>
            </a:r>
          </a:p>
          <a:p>
            <a:r>
              <a:rPr lang="en-US" sz="3200" b="1">
                <a:latin typeface="Times New Roman" panose="02020603050405020304" pitchFamily="18" charset="0"/>
                <a:cs typeface="Times New Roman" panose="02020603050405020304" pitchFamily="18" charset="0"/>
              </a:rPr>
              <a:t>+ C</a:t>
            </a:r>
            <a:r>
              <a:rPr lang="vi-VN" sz="3200" b="1">
                <a:latin typeface="Times New Roman" panose="02020603050405020304" pitchFamily="18" charset="0"/>
                <a:cs typeface="Times New Roman" panose="02020603050405020304" pitchFamily="18" charset="0"/>
              </a:rPr>
              <a:t>ách chơi:</a:t>
            </a:r>
            <a:r>
              <a:rPr lang="vi-VN" sz="3200">
                <a:latin typeface="Times New Roman" panose="02020603050405020304" pitchFamily="18" charset="0"/>
                <a:cs typeface="Times New Roman" panose="02020603050405020304" pitchFamily="18" charset="0"/>
              </a:rPr>
              <a:t> người chơi dùng một  tay tung quả lên không trung đồng thời đặt qua chuyển dưới đất rồi kịp bắt quả kh</a:t>
            </a:r>
            <a:r>
              <a:rPr lang="en-US" sz="3200">
                <a:latin typeface="Times New Roman" panose="02020603050405020304" pitchFamily="18" charset="0"/>
                <a:cs typeface="Times New Roman" panose="02020603050405020304" pitchFamily="18" charset="0"/>
              </a:rPr>
              <a:t>i</a:t>
            </a:r>
            <a:r>
              <a:rPr lang="vi-VN" sz="3200">
                <a:latin typeface="Times New Roman" panose="02020603050405020304" pitchFamily="18" charset="0"/>
                <a:cs typeface="Times New Roman" panose="02020603050405020304" pitchFamily="18" charset="0"/>
              </a:rPr>
              <a:t> quả rơi xuống. Vừa tung quả</a:t>
            </a:r>
            <a:r>
              <a:rPr lang="en-US" sz="3200">
                <a:latin typeface="Times New Roman" panose="02020603050405020304" pitchFamily="18" charset="0"/>
                <a:cs typeface="Times New Roman" panose="02020603050405020304" pitchFamily="18" charset="0"/>
              </a:rPr>
              <a:t>, nhặt que</a:t>
            </a:r>
            <a:r>
              <a:rPr lang="vi-VN" sz="3200">
                <a:latin typeface="Times New Roman" panose="02020603050405020304" pitchFamily="18" charset="0"/>
                <a:cs typeface="Times New Roman" panose="02020603050405020304" pitchFamily="18" charset="0"/>
              </a:rPr>
              <a:t> vừa đọc những câu đồng dao. Số lượng </a:t>
            </a:r>
            <a:r>
              <a:rPr lang="en-US" sz="3200">
                <a:latin typeface="Times New Roman" panose="02020603050405020304" pitchFamily="18" charset="0"/>
                <a:cs typeface="Times New Roman" panose="02020603050405020304" pitchFamily="18" charset="0"/>
              </a:rPr>
              <a:t>que nhặt</a:t>
            </a:r>
            <a:r>
              <a:rPr lang="vi-VN" sz="3200">
                <a:latin typeface="Times New Roman" panose="02020603050405020304" pitchFamily="18" charset="0"/>
                <a:cs typeface="Times New Roman" panose="02020603050405020304" pitchFamily="18" charset="0"/>
              </a:rPr>
              <a:t> ở mỗi lần tùy thuộc vào các </a:t>
            </a:r>
            <a:r>
              <a:rPr lang="en-US" sz="3200">
                <a:latin typeface="Times New Roman" panose="02020603050405020304" pitchFamily="18" charset="0"/>
                <a:cs typeface="Times New Roman" panose="02020603050405020304" pitchFamily="18" charset="0"/>
              </a:rPr>
              <a:t>bàn(</a:t>
            </a:r>
            <a:r>
              <a:rPr lang="vi-VN" sz="3200">
                <a:latin typeface="Times New Roman" panose="02020603050405020304" pitchFamily="18" charset="0"/>
                <a:cs typeface="Times New Roman" panose="02020603050405020304" pitchFamily="18" charset="0"/>
              </a:rPr>
              <a:t> các lần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chơi: có 10 bàn </a:t>
            </a:r>
            <a:r>
              <a:rPr lang="en-US" sz="3200">
                <a:latin typeface="Times New Roman" panose="02020603050405020304" pitchFamily="18" charset="0"/>
                <a:cs typeface="Times New Roman" panose="02020603050405020304" pitchFamily="18" charset="0"/>
              </a:rPr>
              <a:t>lần lượt từ bàn</a:t>
            </a:r>
            <a:r>
              <a:rPr lang="vi-VN" sz="3200">
                <a:latin typeface="Times New Roman" panose="02020603050405020304" pitchFamily="18" charset="0"/>
                <a:cs typeface="Times New Roman" panose="02020603050405020304" pitchFamily="18" charset="0"/>
              </a:rPr>
              <a:t> một đến bài 10. Hết 10 bàn tính là hết một ván</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783" y="1336678"/>
            <a:ext cx="2652609" cy="3752381"/>
          </a:xfrm>
          <a:prstGeom prst="rect">
            <a:avLst/>
          </a:prstGeom>
        </p:spPr>
      </p:pic>
      <p:sp>
        <p:nvSpPr>
          <p:cNvPr id="3" name="Rounded Rectangle 2"/>
          <p:cNvSpPr/>
          <p:nvPr/>
        </p:nvSpPr>
        <p:spPr>
          <a:xfrm>
            <a:off x="3125585" y="133005"/>
            <a:ext cx="8728364" cy="64839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Miêu tả luật chơi:</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Bạn nào không bắt được quả hoặc bắt số que chuyền không đúng số lượng với bàn đang chơi sẽ bị mất lượt. Đối phương được chơi tiếp. </a:t>
            </a:r>
          </a:p>
          <a:p>
            <a:r>
              <a:rPr lang="en-US" sz="3200">
                <a:latin typeface="Times New Roman" panose="02020603050405020304" pitchFamily="18" charset="0"/>
                <a:cs typeface="Times New Roman" panose="02020603050405020304" pitchFamily="18" charset="0"/>
              </a:rPr>
              <a:t>+ Bạn nào chơi giỏi có thể chơi liên tục nhiều bàn, nhiều  ván cho đến khi phạm luật và phải chuyển lượt chơi). </a:t>
            </a:r>
          </a:p>
          <a:p>
            <a:r>
              <a:rPr lang="en-US" sz="3200">
                <a:latin typeface="Times New Roman" panose="02020603050405020304" pitchFamily="18" charset="0"/>
                <a:cs typeface="Times New Roman" panose="02020603050405020304" pitchFamily="18" charset="0"/>
              </a:rPr>
              <a:t>+ Thắng thua được tính bằng số bán hoành thành của mỗi người/ mỗi đội chơi.</a:t>
            </a: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75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Rounded Rectangle 1"/>
          <p:cNvSpPr/>
          <p:nvPr/>
        </p:nvSpPr>
        <p:spPr>
          <a:xfrm>
            <a:off x="4422371" y="591589"/>
            <a:ext cx="7099167" cy="57959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 Nêu tác dụng của trò chơi:</a:t>
            </a:r>
            <a:r>
              <a:rPr lang="en-US" sz="3200">
                <a:solidFill>
                  <a:schemeClr val="tx1"/>
                </a:solidFill>
                <a:latin typeface="Times New Roman" panose="02020603050405020304" pitchFamily="18" charset="0"/>
                <a:cs typeface="Times New Roman" panose="02020603050405020304" pitchFamily="18" charset="0"/>
              </a:rPr>
              <a:t> </a:t>
            </a:r>
          </a:p>
          <a:p>
            <a:r>
              <a:rPr lang="en-US" sz="3200">
                <a:solidFill>
                  <a:schemeClr val="tx1"/>
                </a:solidFill>
                <a:latin typeface="Times New Roman" panose="02020603050405020304" pitchFamily="18" charset="0"/>
                <a:cs typeface="Times New Roman" panose="02020603050405020304" pitchFamily="18" charset="0"/>
              </a:rPr>
              <a:t>+ Rèn luyện sự khéo léo, nhanh tay, nhanh mắt. </a:t>
            </a:r>
          </a:p>
          <a:p>
            <a:r>
              <a:rPr lang="en-US" sz="3200">
                <a:solidFill>
                  <a:schemeClr val="tx1"/>
                </a:solidFill>
                <a:latin typeface="Times New Roman" panose="02020603050405020304" pitchFamily="18" charset="0"/>
                <a:cs typeface="Times New Roman" panose="02020603050405020304" pitchFamily="18" charset="0"/>
              </a:rPr>
              <a:t>+ Luyện kỹ năng tính đến trong phạm vi 10. </a:t>
            </a:r>
          </a:p>
          <a:p>
            <a:r>
              <a:rPr lang="en-US" sz="3200">
                <a:solidFill>
                  <a:schemeClr val="tx1"/>
                </a:solidFill>
                <a:latin typeface="Times New Roman" panose="02020603050405020304" pitchFamily="18" charset="0"/>
                <a:cs typeface="Times New Roman" panose="02020603050405020304" pitchFamily="18" charset="0"/>
              </a:rPr>
              <a:t>+ Gắn kết người chơi, củng cố tinh thần đồng đội. </a:t>
            </a:r>
          </a:p>
          <a:p>
            <a:r>
              <a:rPr lang="en-US" sz="3200">
                <a:solidFill>
                  <a:schemeClr val="tx1"/>
                </a:solidFill>
                <a:latin typeface="Times New Roman" panose="02020603050405020304" pitchFamily="18" charset="0"/>
                <a:cs typeface="Times New Roman" panose="02020603050405020304" pitchFamily="18" charset="0"/>
              </a:rPr>
              <a:t>+ Mang đến sự vui vẻ, hòa đồng.</a:t>
            </a:r>
          </a:p>
        </p:txBody>
      </p:sp>
      <p:pic>
        <p:nvPicPr>
          <p:cNvPr id="4" name="Picture 3"/>
          <p:cNvPicPr>
            <a:picLocks noChangeAspect="1"/>
          </p:cNvPicPr>
          <p:nvPr/>
        </p:nvPicPr>
        <p:blipFill>
          <a:blip r:embed="rId3"/>
          <a:stretch>
            <a:fillRect/>
          </a:stretch>
        </p:blipFill>
        <p:spPr>
          <a:xfrm>
            <a:off x="206227" y="1107308"/>
            <a:ext cx="3916886" cy="3895238"/>
          </a:xfrm>
          <a:prstGeom prst="rect">
            <a:avLst/>
          </a:prstGeom>
        </p:spPr>
      </p:pic>
    </p:spTree>
    <p:extLst>
      <p:ext uri="{BB962C8B-B14F-4D97-AF65-F5344CB8AC3E}">
        <p14:creationId xmlns:p14="http://schemas.microsoft.com/office/powerpoint/2010/main" val="21843711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Rounded Rectangle 1"/>
          <p:cNvSpPr/>
          <p:nvPr/>
        </p:nvSpPr>
        <p:spPr>
          <a:xfrm>
            <a:off x="4447309" y="533400"/>
            <a:ext cx="7099167" cy="57959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3200" b="1">
                <a:solidFill>
                  <a:schemeClr val="tx1"/>
                </a:solidFill>
                <a:latin typeface="Times New Roman" panose="02020603050405020304" pitchFamily="18" charset="0"/>
                <a:cs typeface="Times New Roman" panose="02020603050405020304" pitchFamily="18" charset="0"/>
              </a:rPr>
              <a:t>Câu 3: </a:t>
            </a:r>
            <a:r>
              <a:rPr lang="nl-NL"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Vị trí của phần kết bài( đoạn văn cuối)</a:t>
            </a:r>
          </a:p>
          <a:p>
            <a:r>
              <a:rPr lang="en-US" sz="3200">
                <a:solidFill>
                  <a:schemeClr val="tx1"/>
                </a:solidFill>
                <a:latin typeface="Times New Roman" panose="02020603050405020304" pitchFamily="18" charset="0"/>
                <a:cs typeface="Times New Roman" panose="02020603050405020304" pitchFamily="18" charset="0"/>
              </a:rPr>
              <a:t> - Nội dung</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Nêu ý nghĩa của trò chơi chuyền. </a:t>
            </a:r>
          </a:p>
          <a:p>
            <a:r>
              <a:rPr lang="en-US" sz="3200">
                <a:solidFill>
                  <a:schemeClr val="tx1"/>
                </a:solidFill>
                <a:latin typeface="Times New Roman" panose="02020603050405020304" pitchFamily="18" charset="0"/>
                <a:cs typeface="Times New Roman" panose="02020603050405020304" pitchFamily="18" charset="0"/>
              </a:rPr>
              <a:t>+ Trò chơi lưu giữ nét đẹp văn hóa dân gian người Việt, thường có mặt trong các lễ hội truyền thống. </a:t>
            </a:r>
          </a:p>
          <a:p>
            <a:r>
              <a:rPr lang="en-US" sz="3200">
                <a:solidFill>
                  <a:schemeClr val="tx1"/>
                </a:solidFill>
                <a:latin typeface="Times New Roman" panose="02020603050405020304" pitchFamily="18" charset="0"/>
                <a:cs typeface="Times New Roman" panose="02020603050405020304" pitchFamily="18" charset="0"/>
              </a:rPr>
              <a:t>+ Trò chơi góp phần phát triển thể chất và giải trí, gắn kết mối quan hệ giữa mọi người.</a:t>
            </a:r>
          </a:p>
          <a:p>
            <a:r>
              <a:rPr lang="en-US" sz="3200">
                <a:solidFill>
                  <a:schemeClr val="tx1"/>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206227" y="1107308"/>
            <a:ext cx="3916886" cy="3895238"/>
          </a:xfrm>
          <a:prstGeom prst="rect">
            <a:avLst/>
          </a:prstGeom>
        </p:spPr>
      </p:pic>
    </p:spTree>
    <p:extLst>
      <p:ext uri="{BB962C8B-B14F-4D97-AF65-F5344CB8AC3E}">
        <p14:creationId xmlns:p14="http://schemas.microsoft.com/office/powerpoint/2010/main" val="93978672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324197" y="1865888"/>
            <a:ext cx="11953701" cy="48674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Bài văn thuyết minh đã giới thiệu chung về trò chơi chuyền, các đồ vật cần chuẩn bị cho trò chơi cũng như quy tắc/ luật lệ của trò chơi kết hợp với các bài đồng dao tương ứng ở từng bài. </a:t>
            </a:r>
          </a:p>
          <a:p>
            <a:r>
              <a:rPr lang="en-US" sz="3200">
                <a:latin typeface="Times New Roman" panose="02020603050405020304" pitchFamily="18" charset="0"/>
                <a:cs typeface="Times New Roman" panose="02020603050405020304" pitchFamily="18" charset="0"/>
              </a:rPr>
              <a:t>- Văn bản có dung lượng vừa phải, các ý liên quan đến các bàn chơi được trình bày thành đoạn văn riêng, dễ theo dõi và dễ hiểu. </a:t>
            </a:r>
          </a:p>
          <a:p>
            <a:r>
              <a:rPr lang="en-US" sz="3200">
                <a:latin typeface="Times New Roman" panose="02020603050405020304" pitchFamily="18" charset="0"/>
                <a:cs typeface="Times New Roman" panose="02020603050405020304" pitchFamily="18" charset="0"/>
              </a:rPr>
              <a:t>- Phần thông tin về các tác dụng thể chất, tinh thần và ý nghĩa của trò chơi giúp người đọc hiểu được tầm quan trọng của việc tìm hiểu và duy trì trò chơi dân gian này.</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2219498" y="540326"/>
            <a:ext cx="7805651" cy="115036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Nhận xét về cách trình bày nội dung của bài </a:t>
            </a:r>
            <a:r>
              <a:rPr lang="en-US" sz="3200" b="1">
                <a:latin typeface="Times New Roman" panose="02020603050405020304" pitchFamily="18" charset="0"/>
                <a:cs typeface="Times New Roman" panose="02020603050405020304" pitchFamily="18" charset="0"/>
              </a:rPr>
              <a:t>thuyết </a:t>
            </a:r>
            <a:r>
              <a:rPr lang="en-US" sz="3200" b="1" smtClean="0">
                <a:latin typeface="Times New Roman" panose="02020603050405020304" pitchFamily="18" charset="0"/>
                <a:cs typeface="Times New Roman" panose="02020603050405020304" pitchFamily="18" charset="0"/>
              </a:rPr>
              <a:t>minh: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61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2" y="1463040"/>
            <a:ext cx="5253643" cy="5509200"/>
          </a:xfrm>
          <a:prstGeom prst="rect">
            <a:avLst/>
          </a:prstGeom>
          <a:noFill/>
        </p:spPr>
        <p:txBody>
          <a:bodyPr wrap="square" rtlCol="0">
            <a:spAutoFit/>
          </a:bodyPr>
          <a:lstStyle/>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kiểu bài </a:t>
            </a:r>
            <a:r>
              <a:rPr lang="en-US" sz="3200" b="1">
                <a:latin typeface="Times New Roman" panose="02020603050405020304" pitchFamily="18" charset="0"/>
                <a:cs typeface="Times New Roman" panose="02020603050405020304" pitchFamily="18" charset="0"/>
              </a:rPr>
              <a:t>cần </a:t>
            </a:r>
            <a:r>
              <a:rPr lang="en-US" sz="3200" b="1" smtClean="0">
                <a:latin typeface="Times New Roman" panose="02020603050405020304" pitchFamily="18" charset="0"/>
                <a:cs typeface="Times New Roman" panose="02020603050405020304" pitchFamily="18" charset="0"/>
              </a:rPr>
              <a:t>viết</a:t>
            </a:r>
          </a:p>
          <a:p>
            <a:r>
              <a:rPr lang="en-US" sz="3200" b="1">
                <a:latin typeface="Times New Roman" panose="02020603050405020304" pitchFamily="18" charset="0"/>
                <a:cs typeface="Times New Roman" panose="02020603050405020304" pitchFamily="18" charset="0"/>
              </a:rPr>
              <a:t>2. Yêu cầu </a:t>
            </a:r>
            <a:r>
              <a:rPr lang="vi-VN" sz="3200" b="1">
                <a:latin typeface="Times New Roman" panose="02020603050405020304" pitchFamily="18" charset="0"/>
                <a:cs typeface="Times New Roman" panose="02020603050405020304" pitchFamily="18" charset="0"/>
              </a:rPr>
              <a:t>đối với bài văn bài thuyết minh về quy tắc hoặc luật lệ trong trò chơi hay hoạt động</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3. Phân tích bài viết </a:t>
            </a:r>
            <a:r>
              <a:rPr lang="en-US" sz="3200" b="1">
                <a:latin typeface="Times New Roman" panose="02020603050405020304" pitchFamily="18" charset="0"/>
                <a:cs typeface="Times New Roman" panose="02020603050405020304" pitchFamily="18" charset="0"/>
              </a:rPr>
              <a:t>tham </a:t>
            </a:r>
            <a:r>
              <a:rPr lang="en-US" sz="3200" b="1" smtClean="0">
                <a:latin typeface="Times New Roman" panose="02020603050405020304" pitchFamily="18" charset="0"/>
                <a:cs typeface="Times New Roman" panose="02020603050405020304" pitchFamily="18" charset="0"/>
              </a:rPr>
              <a:t>khảo</a:t>
            </a:r>
          </a:p>
          <a:p>
            <a:r>
              <a:rPr lang="en-US" sz="3200" b="1">
                <a:latin typeface="Times New Roman" panose="02020603050405020304" pitchFamily="18" charset="0"/>
                <a:cs typeface="Times New Roman" panose="02020603050405020304" pitchFamily="18" charset="0"/>
              </a:rPr>
              <a:t>4. Quy trình viết bài văn nghị luận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74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04758" y="1690688"/>
            <a:ext cx="4239490" cy="4285714"/>
          </a:xfrm>
          <a:prstGeom prst="rect">
            <a:avLst/>
          </a:prstGeom>
        </p:spPr>
      </p:pic>
      <p:sp>
        <p:nvSpPr>
          <p:cNvPr id="5" name="Rounded Rectangle 4"/>
          <p:cNvSpPr/>
          <p:nvPr/>
        </p:nvSpPr>
        <p:spPr>
          <a:xfrm>
            <a:off x="3424843" y="249382"/>
            <a:ext cx="6192981" cy="8728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NHÌN HÌNH ĐOÁN TRÒ CHƠI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6007" y="1230284"/>
            <a:ext cx="4472248" cy="492113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những bức hình sau và cho biết tên của các trò chơi dân gian xuất hiện trong mỗi khung hình?</a:t>
            </a:r>
          </a:p>
        </p:txBody>
      </p:sp>
      <p:sp>
        <p:nvSpPr>
          <p:cNvPr id="7" name="Rounded Rectangle 6"/>
          <p:cNvSpPr/>
          <p:nvPr/>
        </p:nvSpPr>
        <p:spPr>
          <a:xfrm>
            <a:off x="9426633" y="2959331"/>
            <a:ext cx="2136371" cy="14630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TRÒ CHƠI KÉO CO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7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33475" y="709613"/>
            <a:ext cx="25146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BƯỚC 1</a:t>
            </a:r>
          </a:p>
        </p:txBody>
      </p:sp>
      <p:sp>
        <p:nvSpPr>
          <p:cNvPr id="5" name="Oval 4"/>
          <p:cNvSpPr/>
          <p:nvPr/>
        </p:nvSpPr>
        <p:spPr>
          <a:xfrm>
            <a:off x="4848225" y="1371600"/>
            <a:ext cx="25146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BƯỚC 2</a:t>
            </a:r>
          </a:p>
        </p:txBody>
      </p:sp>
      <p:sp>
        <p:nvSpPr>
          <p:cNvPr id="6" name="Oval 5"/>
          <p:cNvSpPr/>
          <p:nvPr/>
        </p:nvSpPr>
        <p:spPr>
          <a:xfrm>
            <a:off x="8226425" y="776288"/>
            <a:ext cx="25146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BƯỚC 3</a:t>
            </a:r>
          </a:p>
        </p:txBody>
      </p:sp>
      <p:sp>
        <p:nvSpPr>
          <p:cNvPr id="3" name="5-Point Star 2"/>
          <p:cNvSpPr/>
          <p:nvPr/>
        </p:nvSpPr>
        <p:spPr>
          <a:xfrm>
            <a:off x="381000" y="1420813"/>
            <a:ext cx="3200400" cy="38862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Trước khi viết</a:t>
            </a:r>
          </a:p>
        </p:txBody>
      </p:sp>
      <p:sp>
        <p:nvSpPr>
          <p:cNvPr id="8" name="5-Point Star 7"/>
          <p:cNvSpPr/>
          <p:nvPr/>
        </p:nvSpPr>
        <p:spPr>
          <a:xfrm>
            <a:off x="4303713" y="2133600"/>
            <a:ext cx="3200400" cy="38862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Viết bài</a:t>
            </a:r>
          </a:p>
        </p:txBody>
      </p:sp>
      <p:sp>
        <p:nvSpPr>
          <p:cNvPr id="9" name="5-Point Star 8"/>
          <p:cNvSpPr/>
          <p:nvPr/>
        </p:nvSpPr>
        <p:spPr>
          <a:xfrm>
            <a:off x="7362825" y="1550988"/>
            <a:ext cx="4371975" cy="38862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Chỉnh sửa bài viết</a:t>
            </a:r>
          </a:p>
        </p:txBody>
      </p:sp>
      <p:sp>
        <p:nvSpPr>
          <p:cNvPr id="4" name="Right Arrow 3"/>
          <p:cNvSpPr/>
          <p:nvPr/>
        </p:nvSpPr>
        <p:spPr>
          <a:xfrm>
            <a:off x="4419600" y="49213"/>
            <a:ext cx="3352800" cy="101758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200" b="1">
                <a:solidFill>
                  <a:schemeClr val="tx1"/>
                </a:solidFill>
                <a:latin typeface="Times New Roman" panose="02020603050405020304" pitchFamily="18" charset="0"/>
                <a:cs typeface="Times New Roman" panose="02020603050405020304" pitchFamily="18" charset="0"/>
              </a:rPr>
              <a:t>Quy trình viết</a:t>
            </a:r>
          </a:p>
        </p:txBody>
      </p:sp>
    </p:spTree>
    <p:extLst>
      <p:ext uri="{BB962C8B-B14F-4D97-AF65-F5344CB8AC3E}">
        <p14:creationId xmlns:p14="http://schemas.microsoft.com/office/powerpoint/2010/main" val="4205240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2" y="1463040"/>
            <a:ext cx="5253643" cy="255454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4</a:t>
            </a:r>
            <a:r>
              <a:rPr lang="en-US" sz="3200" b="1">
                <a:latin typeface="Times New Roman" panose="02020603050405020304" pitchFamily="18" charset="0"/>
                <a:cs typeface="Times New Roman" panose="02020603050405020304" pitchFamily="18" charset="0"/>
              </a:rPr>
              <a:t>. Quy trình viết bài văn nghị luận</a:t>
            </a:r>
            <a:endParaRPr lang="en-US" sz="3200">
              <a:latin typeface="Times New Roman" panose="02020603050405020304" pitchFamily="18" charset="0"/>
              <a:cs typeface="Times New Roman" panose="02020603050405020304" pitchFamily="18" charset="0"/>
            </a:endParaRPr>
          </a:p>
          <a:p>
            <a:r>
              <a:rPr lang="nl-NL" sz="3200" b="1">
                <a:latin typeface="Times New Roman" panose="02020603050405020304" pitchFamily="18" charset="0"/>
                <a:cs typeface="Times New Roman" panose="02020603050405020304" pitchFamily="18" charset="0"/>
              </a:rPr>
              <a:t>Bước 1: Trước khi viết</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403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3175"/>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
          <p:cNvSpPr txBox="1">
            <a:spLocks noChangeArrowheads="1"/>
          </p:cNvSpPr>
          <p:nvPr/>
        </p:nvSpPr>
        <p:spPr bwMode="auto">
          <a:xfrm>
            <a:off x="9982200" y="59436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Times New Roman" panose="02020603050405020304" pitchFamily="18" charset="0"/>
                <a:cs typeface="Times New Roman" panose="02020603050405020304" pitchFamily="18" charset="0"/>
              </a:rPr>
              <a:t>0368218377</a:t>
            </a:r>
          </a:p>
        </p:txBody>
      </p:sp>
      <p:sp>
        <p:nvSpPr>
          <p:cNvPr id="2" name="Oval 1"/>
          <p:cNvSpPr/>
          <p:nvPr/>
        </p:nvSpPr>
        <p:spPr>
          <a:xfrm>
            <a:off x="1133475" y="709613"/>
            <a:ext cx="25146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BƯỚC 1</a:t>
            </a:r>
          </a:p>
        </p:txBody>
      </p:sp>
      <p:sp>
        <p:nvSpPr>
          <p:cNvPr id="5" name="Oval 4"/>
          <p:cNvSpPr/>
          <p:nvPr/>
        </p:nvSpPr>
        <p:spPr>
          <a:xfrm>
            <a:off x="4848225" y="1371600"/>
            <a:ext cx="25146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BƯỚC 2</a:t>
            </a:r>
          </a:p>
        </p:txBody>
      </p:sp>
      <p:sp>
        <p:nvSpPr>
          <p:cNvPr id="6" name="Oval 5"/>
          <p:cNvSpPr/>
          <p:nvPr/>
        </p:nvSpPr>
        <p:spPr>
          <a:xfrm>
            <a:off x="8226425" y="776288"/>
            <a:ext cx="25146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BƯỚC 3</a:t>
            </a:r>
          </a:p>
        </p:txBody>
      </p:sp>
      <p:sp>
        <p:nvSpPr>
          <p:cNvPr id="3" name="5-Point Star 2"/>
          <p:cNvSpPr/>
          <p:nvPr/>
        </p:nvSpPr>
        <p:spPr>
          <a:xfrm>
            <a:off x="381000" y="1420813"/>
            <a:ext cx="3200400" cy="4598987"/>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Lựa chọn đề tài</a:t>
            </a:r>
          </a:p>
        </p:txBody>
      </p:sp>
      <p:sp>
        <p:nvSpPr>
          <p:cNvPr id="8" name="5-Point Star 7"/>
          <p:cNvSpPr/>
          <p:nvPr/>
        </p:nvSpPr>
        <p:spPr>
          <a:xfrm>
            <a:off x="4433888" y="2133600"/>
            <a:ext cx="3200400" cy="38862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Tìm ý</a:t>
            </a:r>
          </a:p>
        </p:txBody>
      </p:sp>
      <p:sp>
        <p:nvSpPr>
          <p:cNvPr id="9" name="5-Point Star 8"/>
          <p:cNvSpPr/>
          <p:nvPr/>
        </p:nvSpPr>
        <p:spPr>
          <a:xfrm>
            <a:off x="7362825" y="1550988"/>
            <a:ext cx="4371975" cy="38862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Lập dàn ý</a:t>
            </a:r>
          </a:p>
        </p:txBody>
      </p:sp>
      <p:sp>
        <p:nvSpPr>
          <p:cNvPr id="4" name="Right Arrow 3"/>
          <p:cNvSpPr/>
          <p:nvPr/>
        </p:nvSpPr>
        <p:spPr>
          <a:xfrm>
            <a:off x="4419600" y="49213"/>
            <a:ext cx="3352800" cy="101758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200" b="1">
                <a:solidFill>
                  <a:schemeClr val="tx1"/>
                </a:solidFill>
                <a:latin typeface="Times New Roman" panose="02020603050405020304" pitchFamily="18" charset="0"/>
                <a:cs typeface="Times New Roman" panose="02020603050405020304" pitchFamily="18" charset="0"/>
              </a:rPr>
              <a:t>Trước khi viết</a:t>
            </a:r>
          </a:p>
        </p:txBody>
      </p:sp>
    </p:spTree>
    <p:extLst>
      <p:ext uri="{BB962C8B-B14F-4D97-AF65-F5344CB8AC3E}">
        <p14:creationId xmlns:p14="http://schemas.microsoft.com/office/powerpoint/2010/main" val="1385768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0" y="1287809"/>
            <a:ext cx="3200400" cy="4598987"/>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Lựa chọn đề tài</a:t>
            </a:r>
          </a:p>
        </p:txBody>
      </p:sp>
      <p:sp>
        <p:nvSpPr>
          <p:cNvPr id="3" name="Rounded Rectangle 2"/>
          <p:cNvSpPr/>
          <p:nvPr/>
        </p:nvSpPr>
        <p:spPr>
          <a:xfrm>
            <a:off x="3266902" y="2111431"/>
            <a:ext cx="8379229" cy="42727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eaLnBrk="0" fontAlgn="base" hangingPunct="0"/>
            <a:endParaRPr lang="fr-FR" sz="3200" smtClean="0">
              <a:latin typeface="Times New Roman" panose="02020603050405020304" pitchFamily="18" charset="0"/>
              <a:cs typeface="Times New Roman" panose="02020603050405020304" pitchFamily="18" charset="0"/>
            </a:endParaRPr>
          </a:p>
          <a:p>
            <a:pPr eaLnBrk="0" fontAlgn="base" hangingPunct="0"/>
            <a:r>
              <a:rPr lang="en-US" smtClean="0"/>
              <a:t> </a:t>
            </a:r>
            <a:endParaRPr lang="en-US"/>
          </a:p>
          <a:p>
            <a:pPr eaLnBrk="0" fontAlgn="base" hangingPunct="0"/>
            <a:r>
              <a:rPr lang="fr-FR" sz="3200">
                <a:latin typeface="Times New Roman" panose="02020603050405020304" pitchFamily="18" charset="0"/>
                <a:cs typeface="Times New Roman" panose="02020603050405020304" pitchFamily="18" charset="0"/>
              </a:rPr>
              <a:t> </a:t>
            </a:r>
            <a:r>
              <a:rPr lang="fr-FR" sz="3200" smtClean="0">
                <a:latin typeface="Times New Roman" panose="02020603050405020304" pitchFamily="18" charset="0"/>
                <a:cs typeface="Times New Roman" panose="02020603050405020304" pitchFamily="18" charset="0"/>
              </a:rPr>
              <a:t>- Có </a:t>
            </a:r>
            <a:r>
              <a:rPr lang="fr-FR" sz="3200">
                <a:latin typeface="Times New Roman" panose="02020603050405020304" pitchFamily="18" charset="0"/>
                <a:cs typeface="Times New Roman" panose="02020603050405020304" pitchFamily="18" charset="0"/>
              </a:rPr>
              <a:t>thể chọn thuyết minh về một trò chơi dân gian mình từng tham gia hoặc mình được quan sát và có nhiều hứng </a:t>
            </a:r>
            <a:r>
              <a:rPr lang="fr-FR" sz="3200">
                <a:latin typeface="Times New Roman" panose="02020603050405020304" pitchFamily="18" charset="0"/>
                <a:cs typeface="Times New Roman" panose="02020603050405020304" pitchFamily="18" charset="0"/>
              </a:rPr>
              <a:t>thú</a:t>
            </a:r>
            <a:r>
              <a:rPr lang="fr-FR" sz="3200" smtClean="0">
                <a:latin typeface="Times New Roman" panose="02020603050405020304" pitchFamily="18" charset="0"/>
                <a:cs typeface="Times New Roman" panose="02020603050405020304" pitchFamily="18" charset="0"/>
              </a:rPr>
              <a:t>.</a:t>
            </a:r>
          </a:p>
          <a:p>
            <a:pPr eaLnBrk="0" fontAlgn="base" hangingPunct="0"/>
            <a:r>
              <a:rPr lang="fr-FR" sz="3200" smtClean="0">
                <a:latin typeface="Times New Roman" panose="02020603050405020304" pitchFamily="18" charset="0"/>
                <a:cs typeface="Times New Roman" panose="02020603050405020304" pitchFamily="18" charset="0"/>
              </a:rPr>
              <a:t>-  </a:t>
            </a:r>
            <a:r>
              <a:rPr lang="fr-FR" sz="3200">
                <a:latin typeface="Times New Roman" panose="02020603050405020304" pitchFamily="18" charset="0"/>
                <a:cs typeface="Times New Roman" panose="02020603050405020304" pitchFamily="18" charset="0"/>
              </a:rPr>
              <a:t>Cũng có thể viết về các trò chơi hiện đại: trò chơi vận động- trò chơi trí tuệ ; trò chơi thực tế- trò chơi trên các thiết bị công nghệ; trò chơi cá nhân- trò chơi tập thể,...</a:t>
            </a:r>
            <a:endParaRPr lang="en-US" sz="3200">
              <a:latin typeface="Times New Roman" panose="02020603050405020304" pitchFamily="18" charset="0"/>
              <a:cs typeface="Times New Roman" panose="02020603050405020304" pitchFamily="18" charset="0"/>
            </a:endParaRPr>
          </a:p>
          <a:p>
            <a:pPr eaLnBrk="0" fontAlgn="base" hangingPunct="0"/>
            <a:r>
              <a:rPr lang="fr-FR"/>
              <a:t> </a:t>
            </a:r>
            <a:endParaRPr lang="en-US"/>
          </a:p>
          <a:p>
            <a:endParaRPr lang="en-US" sz="2800">
              <a:latin typeface="Times New Roman" panose="02020603050405020304" pitchFamily="18" charset="0"/>
              <a:cs typeface="Times New Roman" panose="02020603050405020304" pitchFamily="18" charset="0"/>
            </a:endParaRPr>
          </a:p>
        </p:txBody>
      </p:sp>
      <p:sp>
        <p:nvSpPr>
          <p:cNvPr id="6" name="Right Arrow 5"/>
          <p:cNvSpPr/>
          <p:nvPr/>
        </p:nvSpPr>
        <p:spPr>
          <a:xfrm>
            <a:off x="2069870" y="0"/>
            <a:ext cx="9077498" cy="21031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r>
              <a:rPr lang="fr-FR" sz="3200">
                <a:solidFill>
                  <a:schemeClr val="tx1"/>
                </a:solidFill>
                <a:latin typeface="Times New Roman" panose="02020603050405020304" pitchFamily="18" charset="0"/>
                <a:cs typeface="Times New Roman" panose="02020603050405020304" pitchFamily="18" charset="0"/>
              </a:rPr>
              <a:t>Những yêu cầu khi chọn trò chơi để thuyết minh. </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41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0" y="1287809"/>
            <a:ext cx="3200400" cy="4598987"/>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Lựa chọn đề tài</a:t>
            </a:r>
          </a:p>
        </p:txBody>
      </p:sp>
      <p:sp>
        <p:nvSpPr>
          <p:cNvPr id="3" name="Rounded Rectangle 2"/>
          <p:cNvSpPr/>
          <p:nvPr/>
        </p:nvSpPr>
        <p:spPr>
          <a:xfrm>
            <a:off x="3266902" y="2452254"/>
            <a:ext cx="8379229" cy="35245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eaLnBrk="0" fontAlgn="base" hangingPunct="0"/>
            <a:endParaRPr lang="fr-FR" sz="3200" smtClean="0">
              <a:latin typeface="Times New Roman" panose="02020603050405020304" pitchFamily="18" charset="0"/>
              <a:cs typeface="Times New Roman" panose="02020603050405020304" pitchFamily="18" charset="0"/>
            </a:endParaRPr>
          </a:p>
          <a:p>
            <a:pPr eaLnBrk="0" fontAlgn="base" hangingPunct="0"/>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a:t>
            </a:r>
            <a:r>
              <a:rPr lang="fr-FR" sz="3200" smtClean="0">
                <a:latin typeface="Times New Roman" panose="02020603050405020304" pitchFamily="18" charset="0"/>
                <a:cs typeface="Times New Roman" panose="02020603050405020304" pitchFamily="18" charset="0"/>
              </a:rPr>
              <a:t>- Có </a:t>
            </a:r>
            <a:r>
              <a:rPr lang="fr-FR" sz="3200">
                <a:latin typeface="Times New Roman" panose="02020603050405020304" pitchFamily="18" charset="0"/>
                <a:cs typeface="Times New Roman" panose="02020603050405020304" pitchFamily="18" charset="0"/>
              </a:rPr>
              <a:t>thể chọn thuyết minh về một hoạt động nhất là các hoạt động trong những lễ hội truyền thống</a:t>
            </a:r>
            <a:r>
              <a:rPr lang="fr-FR" sz="3200">
                <a:latin typeface="Times New Roman" panose="02020603050405020304" pitchFamily="18" charset="0"/>
                <a:cs typeface="Times New Roman" panose="02020603050405020304" pitchFamily="18" charset="0"/>
              </a:rPr>
              <a:t>. </a:t>
            </a:r>
            <a:endParaRPr lang="fr-FR" sz="3200" smtClean="0">
              <a:latin typeface="Times New Roman" panose="02020603050405020304" pitchFamily="18" charset="0"/>
              <a:cs typeface="Times New Roman" panose="02020603050405020304" pitchFamily="18" charset="0"/>
            </a:endParaRPr>
          </a:p>
          <a:p>
            <a:pPr eaLnBrk="0" fontAlgn="base" hangingPunct="0"/>
            <a:r>
              <a:rPr lang="fr-FR" sz="3200" smtClean="0">
                <a:latin typeface="Times New Roman" panose="02020603050405020304" pitchFamily="18" charset="0"/>
                <a:cs typeface="Times New Roman" panose="02020603050405020304" pitchFamily="18" charset="0"/>
              </a:rPr>
              <a:t>- Cũng </a:t>
            </a:r>
            <a:r>
              <a:rPr lang="fr-FR" sz="3200">
                <a:latin typeface="Times New Roman" panose="02020603050405020304" pitchFamily="18" charset="0"/>
                <a:cs typeface="Times New Roman" panose="02020603050405020304" pitchFamily="18" charset="0"/>
              </a:rPr>
              <a:t>có thể giới thiệu về một hoạt động thể thao trưởng được tổ chức trong nhà trường hoặc hoạt động tập thể trong các cuộc </a:t>
            </a:r>
            <a:r>
              <a:rPr lang="fr-FR" sz="3200">
                <a:latin typeface="Times New Roman" panose="02020603050405020304" pitchFamily="18" charset="0"/>
                <a:cs typeface="Times New Roman" panose="02020603050405020304" pitchFamily="18" charset="0"/>
              </a:rPr>
              <a:t>dã </a:t>
            </a:r>
            <a:r>
              <a:rPr lang="fr-FR" sz="3200" smtClean="0">
                <a:latin typeface="Times New Roman" panose="02020603050405020304" pitchFamily="18" charset="0"/>
                <a:cs typeface="Times New Roman" panose="02020603050405020304" pitchFamily="18" charset="0"/>
              </a:rPr>
              <a:t>ngoại.</a:t>
            </a:r>
            <a:endParaRPr lang="en-US" sz="3200">
              <a:latin typeface="Times New Roman" panose="02020603050405020304" pitchFamily="18" charset="0"/>
              <a:cs typeface="Times New Roman" panose="02020603050405020304" pitchFamily="18" charset="0"/>
            </a:endParaRPr>
          </a:p>
          <a:p>
            <a:pPr eaLnBrk="0" fontAlgn="base" hangingPunct="0"/>
            <a:r>
              <a:rPr lang="fr-FR" smtClean="0"/>
              <a:t> </a:t>
            </a:r>
            <a:endParaRPr lang="en-US"/>
          </a:p>
          <a:p>
            <a:endParaRPr lang="en-US" sz="2800">
              <a:latin typeface="Times New Roman" panose="02020603050405020304" pitchFamily="18" charset="0"/>
              <a:cs typeface="Times New Roman" panose="02020603050405020304" pitchFamily="18" charset="0"/>
            </a:endParaRPr>
          </a:p>
        </p:txBody>
      </p:sp>
      <p:sp>
        <p:nvSpPr>
          <p:cNvPr id="6" name="Right Arrow 5"/>
          <p:cNvSpPr/>
          <p:nvPr/>
        </p:nvSpPr>
        <p:spPr>
          <a:xfrm>
            <a:off x="2069870" y="0"/>
            <a:ext cx="9077498" cy="21031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r>
              <a:rPr lang="fr-FR" sz="3200">
                <a:solidFill>
                  <a:schemeClr val="tx1"/>
                </a:solidFill>
                <a:latin typeface="Times New Roman" panose="02020603050405020304" pitchFamily="18" charset="0"/>
                <a:cs typeface="Times New Roman" panose="02020603050405020304" pitchFamily="18" charset="0"/>
              </a:rPr>
              <a:t>Những yêu cầu khi </a:t>
            </a:r>
            <a:r>
              <a:rPr lang="fr-FR" sz="3200">
                <a:solidFill>
                  <a:schemeClr val="tx1"/>
                </a:solidFill>
                <a:latin typeface="Times New Roman" panose="02020603050405020304" pitchFamily="18" charset="0"/>
                <a:cs typeface="Times New Roman" panose="02020603050405020304" pitchFamily="18" charset="0"/>
              </a:rPr>
              <a:t>chọn </a:t>
            </a:r>
            <a:r>
              <a:rPr lang="fr-FR" sz="3200" smtClean="0">
                <a:solidFill>
                  <a:schemeClr val="tx1"/>
                </a:solidFill>
                <a:latin typeface="Times New Roman" panose="02020603050405020304" pitchFamily="18" charset="0"/>
                <a:cs typeface="Times New Roman" panose="02020603050405020304" pitchFamily="18" charset="0"/>
              </a:rPr>
              <a:t>hoạt động để </a:t>
            </a:r>
            <a:r>
              <a:rPr lang="fr-FR" sz="3200">
                <a:solidFill>
                  <a:schemeClr val="tx1"/>
                </a:solidFill>
                <a:latin typeface="Times New Roman" panose="02020603050405020304" pitchFamily="18" charset="0"/>
                <a:cs typeface="Times New Roman" panose="02020603050405020304" pitchFamily="18" charset="0"/>
              </a:rPr>
              <a:t>thuyết minh. </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20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316" y="814647"/>
            <a:ext cx="11596255" cy="5303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eaLnBrk="0" fontAlgn="base" hangingPunct="0"/>
            <a:r>
              <a:rPr lang="fr-FR" sz="3200" b="1">
                <a:solidFill>
                  <a:srgbClr val="FF0000"/>
                </a:solidFill>
                <a:latin typeface="Times New Roman" panose="02020603050405020304" pitchFamily="18" charset="0"/>
                <a:cs typeface="Times New Roman" panose="02020603050405020304" pitchFamily="18" charset="0"/>
              </a:rPr>
              <a:t>Gợi ý một số trò chơi để thuyết minh:</a:t>
            </a:r>
            <a:endParaRPr lang="en-US" sz="3200">
              <a:solidFill>
                <a:srgbClr val="FF0000"/>
              </a:solidFill>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bịt mắt bắt dê.</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nhảy bao bố. </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cướp cờ.</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bắn bi.</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ô ăn quan. </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pháo đất. </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ném còn</a:t>
            </a:r>
            <a:endParaRPr lang="en-US" sz="3200">
              <a:latin typeface="Times New Roman" panose="02020603050405020304" pitchFamily="18" charset="0"/>
              <a:cs typeface="Times New Roman" panose="02020603050405020304" pitchFamily="18" charset="0"/>
            </a:endParaRPr>
          </a:p>
          <a:p>
            <a:pPr eaLnBrk="0" fontAlgn="base" hangingPunct="0"/>
            <a:r>
              <a:rPr lang="fr-FR" sz="3200">
                <a:latin typeface="Times New Roman" panose="02020603050405020304" pitchFamily="18" charset="0"/>
                <a:cs typeface="Times New Roman" panose="02020603050405020304" pitchFamily="18" charset="0"/>
              </a:rPr>
              <a:t>+  Trò chơi kéo co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23974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317" y="814647"/>
            <a:ext cx="7315200" cy="5303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Gợi ý một số hoạt động </a:t>
            </a:r>
            <a:r>
              <a:rPr lang="en-US" sz="3200" b="1">
                <a:solidFill>
                  <a:srgbClr val="FF0000"/>
                </a:solidFill>
                <a:latin typeface="Times New Roman" panose="02020603050405020304" pitchFamily="18" charset="0"/>
                <a:cs typeface="Times New Roman" panose="02020603050405020304" pitchFamily="18" charset="0"/>
              </a:rPr>
              <a:t>thuyết </a:t>
            </a:r>
            <a:r>
              <a:rPr lang="en-US" sz="3200" b="1" smtClean="0">
                <a:solidFill>
                  <a:srgbClr val="FF0000"/>
                </a:solidFill>
                <a:latin typeface="Times New Roman" panose="02020603050405020304" pitchFamily="18" charset="0"/>
                <a:cs typeface="Times New Roman" panose="02020603050405020304" pitchFamily="18" charset="0"/>
              </a:rPr>
              <a:t>minh:</a:t>
            </a:r>
            <a:endParaRPr lang="en-US" sz="3200" b="1">
              <a:solidFill>
                <a:srgbClr val="FF000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Hoạt động thi thả diều</a:t>
            </a:r>
          </a:p>
          <a:p>
            <a:r>
              <a:rPr lang="en-US" sz="3200">
                <a:latin typeface="Times New Roman" panose="02020603050405020304" pitchFamily="18" charset="0"/>
                <a:cs typeface="Times New Roman" panose="02020603050405020304" pitchFamily="18" charset="0"/>
              </a:rPr>
              <a:t>+ Hoạt động thi thổi cơm</a:t>
            </a:r>
          </a:p>
          <a:p>
            <a:r>
              <a:rPr lang="en-US" sz="3200">
                <a:latin typeface="Times New Roman" panose="02020603050405020304" pitchFamily="18" charset="0"/>
                <a:cs typeface="Times New Roman" panose="02020603050405020304" pitchFamily="18" charset="0"/>
              </a:rPr>
              <a:t>+ Hoạt động hát đối đáp. </a:t>
            </a:r>
          </a:p>
          <a:p>
            <a:r>
              <a:rPr lang="en-US" sz="3200">
                <a:latin typeface="Times New Roman" panose="02020603050405020304" pitchFamily="18" charset="0"/>
                <a:cs typeface="Times New Roman" panose="02020603050405020304" pitchFamily="18" charset="0"/>
              </a:rPr>
              <a:t>+ Hoạt động thi đấu vật. </a:t>
            </a:r>
          </a:p>
          <a:p>
            <a:r>
              <a:rPr lang="en-US" sz="3200">
                <a:latin typeface="Times New Roman" panose="02020603050405020304" pitchFamily="18" charset="0"/>
                <a:cs typeface="Times New Roman" panose="02020603050405020304" pitchFamily="18" charset="0"/>
              </a:rPr>
              <a:t>+ Hoạt động đua thuyền.</a:t>
            </a:r>
          </a:p>
          <a:p>
            <a:r>
              <a:rPr lang="en-US" sz="3200">
                <a:latin typeface="Times New Roman" panose="02020603050405020304" pitchFamily="18" charset="0"/>
                <a:cs typeface="Times New Roman" panose="02020603050405020304" pitchFamily="18" charset="0"/>
              </a:rPr>
              <a:t>+  Hoạt động thi cắm trại</a:t>
            </a:r>
          </a:p>
        </p:txBody>
      </p:sp>
    </p:spTree>
    <p:extLst>
      <p:ext uri="{BB962C8B-B14F-4D97-AF65-F5344CB8AC3E}">
        <p14:creationId xmlns:p14="http://schemas.microsoft.com/office/powerpoint/2010/main" val="248026233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94645" y="1019694"/>
            <a:ext cx="3200400" cy="38862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smtClean="0">
                <a:solidFill>
                  <a:schemeClr val="tx1"/>
                </a:solidFill>
                <a:latin typeface="Times New Roman" panose="02020603050405020304" pitchFamily="18" charset="0"/>
                <a:cs typeface="Times New Roman" panose="02020603050405020304" pitchFamily="18" charset="0"/>
              </a:rPr>
              <a:t>Tìm ý</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95045" y="1263534"/>
            <a:ext cx="8816599" cy="50458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3200">
                <a:latin typeface="Times New Roman" panose="02020603050405020304" pitchFamily="18" charset="0"/>
                <a:cs typeface="Times New Roman" panose="02020603050405020304" pitchFamily="18" charset="0"/>
              </a:rPr>
              <a:t>1. Trò chơi / hoạt động thường diễn ra ở đâu, khi nào ?</a:t>
            </a:r>
            <a:endParaRPr lang="en-US" sz="3200">
              <a:latin typeface="Times New Roman" panose="02020603050405020304" pitchFamily="18" charset="0"/>
              <a:cs typeface="Times New Roman" panose="02020603050405020304" pitchFamily="18" charset="0"/>
            </a:endParaRPr>
          </a:p>
          <a:p>
            <a:r>
              <a:rPr lang="fr-FR" sz="3200">
                <a:latin typeface="Times New Roman" panose="02020603050405020304" pitchFamily="18" charset="0"/>
                <a:cs typeface="Times New Roman" panose="02020603050405020304" pitchFamily="18" charset="0"/>
              </a:rPr>
              <a:t>2. Trò chơi/ hoạt động dành cho đối tượng nào (tuổi tác, giới tính... ?)</a:t>
            </a:r>
            <a:endParaRPr lang="en-US" sz="3200">
              <a:latin typeface="Times New Roman" panose="02020603050405020304" pitchFamily="18" charset="0"/>
              <a:cs typeface="Times New Roman" panose="02020603050405020304" pitchFamily="18" charset="0"/>
            </a:endParaRPr>
          </a:p>
          <a:p>
            <a:r>
              <a:rPr lang="fr-FR" sz="3200">
                <a:latin typeface="Times New Roman" panose="02020603050405020304" pitchFamily="18" charset="0"/>
                <a:cs typeface="Times New Roman" panose="02020603050405020304" pitchFamily="18" charset="0"/>
              </a:rPr>
              <a:t>3.  Trò chơi/ hoạt động ấy diễn ra như thế nào( cách thức tổ chức, diễn biến, kết thúc ?). </a:t>
            </a:r>
            <a:endParaRPr lang="en-US" sz="3200">
              <a:latin typeface="Times New Roman" panose="02020603050405020304" pitchFamily="18" charset="0"/>
              <a:cs typeface="Times New Roman" panose="02020603050405020304" pitchFamily="18" charset="0"/>
            </a:endParaRPr>
          </a:p>
          <a:p>
            <a:r>
              <a:rPr lang="fr-FR" sz="3200">
                <a:latin typeface="Times New Roman" panose="02020603050405020304" pitchFamily="18" charset="0"/>
                <a:cs typeface="Times New Roman" panose="02020603050405020304" pitchFamily="18" charset="0"/>
              </a:rPr>
              <a:t>4. Quy tắc, luật chơi ra sao ?</a:t>
            </a:r>
            <a:endParaRPr lang="en-US" sz="3200">
              <a:latin typeface="Times New Roman" panose="02020603050405020304" pitchFamily="18" charset="0"/>
              <a:cs typeface="Times New Roman" panose="02020603050405020304" pitchFamily="18" charset="0"/>
            </a:endParaRPr>
          </a:p>
          <a:p>
            <a:r>
              <a:rPr lang="fr-FR" sz="3200">
                <a:latin typeface="Times New Roman" panose="02020603050405020304" pitchFamily="18" charset="0"/>
                <a:cs typeface="Times New Roman" panose="02020603050405020304" pitchFamily="18" charset="0"/>
              </a:rPr>
              <a:t>5.  Trò chơi/hoạt động ấy có tác dụng gì với đời sống con người ?</a:t>
            </a:r>
            <a:endParaRPr lang="en-US" sz="3200">
              <a:latin typeface="Times New Roman" panose="02020603050405020304" pitchFamily="18" charset="0"/>
              <a:cs typeface="Times New Roman" panose="02020603050405020304" pitchFamily="18" charset="0"/>
            </a:endParaRPr>
          </a:p>
          <a:p>
            <a:r>
              <a:rPr lang="fr-FR" sz="3200">
                <a:latin typeface="Times New Roman" panose="02020603050405020304" pitchFamily="18" charset="0"/>
                <a:cs typeface="Times New Roman" panose="02020603050405020304" pitchFamily="18" charset="0"/>
              </a:rPr>
              <a:t>6. Trò chơi/ hoạt động ấy có ý nghĩa ra sao ?</a:t>
            </a:r>
            <a:endParaRPr lang="en-US" sz="3200">
              <a:latin typeface="Times New Roman" panose="02020603050405020304" pitchFamily="18" charset="0"/>
              <a:cs typeface="Times New Roman" panose="02020603050405020304" pitchFamily="18" charset="0"/>
            </a:endParaRPr>
          </a:p>
        </p:txBody>
      </p:sp>
      <p:sp>
        <p:nvSpPr>
          <p:cNvPr id="4" name="Oval 3"/>
          <p:cNvSpPr/>
          <p:nvPr/>
        </p:nvSpPr>
        <p:spPr>
          <a:xfrm>
            <a:off x="5153891" y="374073"/>
            <a:ext cx="3000894" cy="6456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3200" smtClean="0">
                <a:solidFill>
                  <a:schemeClr val="tx1"/>
                </a:solidFill>
                <a:latin typeface="Times New Roman" panose="02020603050405020304" pitchFamily="18" charset="0"/>
                <a:cs typeface="Times New Roman" panose="02020603050405020304" pitchFamily="18" charset="0"/>
              </a:rPr>
              <a:t>Phiếu tìm </a:t>
            </a:r>
            <a:r>
              <a:rPr lang="en-US" sz="3200">
                <a:solidFill>
                  <a:schemeClr val="tx1"/>
                </a:solidFill>
                <a:latin typeface="Times New Roman" panose="02020603050405020304" pitchFamily="18" charset="0"/>
                <a:cs typeface="Times New Roman" panose="02020603050405020304" pitchFamily="18" charset="0"/>
              </a:rPr>
              <a:t>ý</a:t>
            </a:r>
          </a:p>
        </p:txBody>
      </p:sp>
    </p:spTree>
    <p:extLst>
      <p:ext uri="{BB962C8B-B14F-4D97-AF65-F5344CB8AC3E}">
        <p14:creationId xmlns:p14="http://schemas.microsoft.com/office/powerpoint/2010/main" val="1245582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88873" y="939338"/>
            <a:ext cx="3266902" cy="723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latin typeface="Times New Roman" panose="02020603050405020304" pitchFamily="18" charset="0"/>
                <a:cs typeface="Times New Roman" panose="02020603050405020304" pitchFamily="18" charset="0"/>
              </a:rPr>
              <a:t>Lập dàn ý</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640080" y="1745673"/>
            <a:ext cx="11463251" cy="4763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200" b="1" smtClean="0">
              <a:solidFill>
                <a:schemeClr val="tx1"/>
              </a:solidFill>
              <a:latin typeface="Times New Roman" panose="02020603050405020304" pitchFamily="18" charset="0"/>
              <a:cs typeface="Times New Roman" panose="02020603050405020304" pitchFamily="18" charset="0"/>
            </a:endParaRPr>
          </a:p>
          <a:p>
            <a:r>
              <a:rPr lang="vi-VN" sz="3200" b="1">
                <a:latin typeface="Times New Roman" panose="02020603050405020304" pitchFamily="18" charset="0"/>
                <a:cs typeface="Times New Roman" panose="02020603050405020304" pitchFamily="18" charset="0"/>
              </a:rPr>
              <a:t>Mở bài:</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Giới thiệu về trò chơi hay hoạt động( tên gọi, hoàn cảnh diễn ra, đối tượng tham gia, ấn tượng nổi bật về trò chơi)</a:t>
            </a:r>
          </a:p>
          <a:p>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Thân bài</a:t>
            </a:r>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Miêu tả cách chơi, nêu quy tắc, luật lệ của trò chơi/ hoạt động. </a:t>
            </a:r>
          </a:p>
          <a:p>
            <a:r>
              <a:rPr lang="en-US" sz="3200">
                <a:latin typeface="Times New Roman" panose="02020603050405020304" pitchFamily="18" charset="0"/>
                <a:cs typeface="Times New Roman" panose="02020603050405020304" pitchFamily="18" charset="0"/>
              </a:rPr>
              <a:t>Nêu tác dụng của trò chơi/ hoạt động.</a:t>
            </a:r>
          </a:p>
          <a:p>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Kết bài:</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Ý nghĩa của trò chơi/ hoạt động với đời sống (vật chất, tinh thần) của mỗi cá nhân, của cả cộng đồng.</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280752"/>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AE1AE2-BAE9-E7D2-4BCF-54216FC59D83}"/>
              </a:ext>
            </a:extLst>
          </p:cNvPr>
          <p:cNvSpPr/>
          <p:nvPr/>
        </p:nvSpPr>
        <p:spPr>
          <a:xfrm>
            <a:off x="76200" y="250826"/>
            <a:ext cx="2916382" cy="15197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158750" algn="l"/>
              </a:tabLst>
              <a:defRPr>
                <a:solidFill>
                  <a:schemeClr val="tx1"/>
                </a:solidFill>
                <a:latin typeface="Calibri" panose="020F0502020204030204" pitchFamily="34" charset="0"/>
                <a:cs typeface="Arial" panose="020B0604020202020204" pitchFamily="34" charset="0"/>
              </a:defRPr>
            </a:lvl1pPr>
            <a:lvl2pPr marL="742950" indent="-285750">
              <a:tabLst>
                <a:tab pos="158750" algn="l"/>
              </a:tabLst>
              <a:defRPr>
                <a:solidFill>
                  <a:schemeClr val="tx1"/>
                </a:solidFill>
                <a:latin typeface="Calibri" panose="020F0502020204030204" pitchFamily="34" charset="0"/>
                <a:cs typeface="Arial" panose="020B0604020202020204" pitchFamily="34" charset="0"/>
              </a:defRPr>
            </a:lvl2pPr>
            <a:lvl3pPr marL="1143000" indent="-228600">
              <a:tabLst>
                <a:tab pos="158750" algn="l"/>
              </a:tabLst>
              <a:defRPr>
                <a:solidFill>
                  <a:schemeClr val="tx1"/>
                </a:solidFill>
                <a:latin typeface="Calibri" panose="020F0502020204030204" pitchFamily="34" charset="0"/>
                <a:cs typeface="Arial" panose="020B0604020202020204" pitchFamily="34" charset="0"/>
              </a:defRPr>
            </a:lvl3pPr>
            <a:lvl4pPr marL="1600200" indent="-228600">
              <a:tabLst>
                <a:tab pos="158750" algn="l"/>
              </a:tabLst>
              <a:defRPr>
                <a:solidFill>
                  <a:schemeClr val="tx1"/>
                </a:solidFill>
                <a:latin typeface="Calibri" panose="020F0502020204030204" pitchFamily="34" charset="0"/>
                <a:cs typeface="Arial" panose="020B0604020202020204" pitchFamily="34" charset="0"/>
              </a:defRPr>
            </a:lvl4pPr>
            <a:lvl5pPr marL="2057400" indent="-228600">
              <a:tabLst>
                <a:tab pos="1587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9pPr>
          </a:lstStyle>
          <a:p>
            <a:pPr>
              <a:spcBef>
                <a:spcPts val="1025"/>
              </a:spcBef>
              <a:buSzPts val="1200"/>
            </a:pPr>
            <a:r>
              <a:rPr lang="en-US" altLang="en-US" sz="3200" b="1">
                <a:latin typeface="Times New Roman" panose="02020603050405020304" pitchFamily="18" charset="0"/>
                <a:cs typeface="Times New Roman" panose="02020603050405020304" pitchFamily="18" charset="0"/>
              </a:rPr>
              <a:t>Viết bài</a:t>
            </a:r>
            <a:endParaRPr lang="en-US" alt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3175462" y="839585"/>
            <a:ext cx="8262851" cy="3649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1. Bám sát dàn ý</a:t>
            </a:r>
            <a:r>
              <a:rPr lang="nl-NL" sz="3200">
                <a:latin typeface="Times New Roman" panose="02020603050405020304" pitchFamily="18" charset="0"/>
                <a:cs typeface="Times New Roman" panose="02020603050405020304" pitchFamily="18" charset="0"/>
              </a:rPr>
              <a:t>  đã lập được triển khai bài viết. Ở phần thân bài mỗi ý triển khai thành một đoạn văn.</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2. Kết hợp các thông tin em tham khảo được về trò chơi hay hoạt động và những trải nghiệm của riêng em (nếu có)</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54049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49382"/>
            <a:ext cx="6192981" cy="8728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NHÌN HÌNH ĐOÁN TRÒ CHƠI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6007" y="1230284"/>
            <a:ext cx="4472248" cy="492113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những bức hình sau và cho biết tên của các trò chơi dân gian xuất hiện trong mỗi khung hình?</a:t>
            </a:r>
          </a:p>
        </p:txBody>
      </p:sp>
      <p:sp>
        <p:nvSpPr>
          <p:cNvPr id="7" name="Rounded Rectangle 6"/>
          <p:cNvSpPr/>
          <p:nvPr/>
        </p:nvSpPr>
        <p:spPr>
          <a:xfrm>
            <a:off x="9617824" y="2959330"/>
            <a:ext cx="2136371" cy="23441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TRÒ CHƠI Ô ĂN QUAN</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21003" y="1610591"/>
            <a:ext cx="5113943" cy="4160520"/>
          </a:xfrm>
          <a:prstGeom prst="rect">
            <a:avLst/>
          </a:prstGeom>
        </p:spPr>
      </p:pic>
    </p:spTree>
    <p:extLst>
      <p:ext uri="{BB962C8B-B14F-4D97-AF65-F5344CB8AC3E}">
        <p14:creationId xmlns:p14="http://schemas.microsoft.com/office/powerpoint/2010/main" val="298215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AE1AE2-BAE9-E7D2-4BCF-54216FC59D83}"/>
              </a:ext>
            </a:extLst>
          </p:cNvPr>
          <p:cNvSpPr/>
          <p:nvPr/>
        </p:nvSpPr>
        <p:spPr>
          <a:xfrm>
            <a:off x="76200" y="250826"/>
            <a:ext cx="2916382" cy="15197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158750" algn="l"/>
              </a:tabLst>
              <a:defRPr>
                <a:solidFill>
                  <a:schemeClr val="tx1"/>
                </a:solidFill>
                <a:latin typeface="Calibri" panose="020F0502020204030204" pitchFamily="34" charset="0"/>
                <a:cs typeface="Arial" panose="020B0604020202020204" pitchFamily="34" charset="0"/>
              </a:defRPr>
            </a:lvl1pPr>
            <a:lvl2pPr marL="742950" indent="-285750">
              <a:tabLst>
                <a:tab pos="158750" algn="l"/>
              </a:tabLst>
              <a:defRPr>
                <a:solidFill>
                  <a:schemeClr val="tx1"/>
                </a:solidFill>
                <a:latin typeface="Calibri" panose="020F0502020204030204" pitchFamily="34" charset="0"/>
                <a:cs typeface="Arial" panose="020B0604020202020204" pitchFamily="34" charset="0"/>
              </a:defRPr>
            </a:lvl2pPr>
            <a:lvl3pPr marL="1143000" indent="-228600">
              <a:tabLst>
                <a:tab pos="158750" algn="l"/>
              </a:tabLst>
              <a:defRPr>
                <a:solidFill>
                  <a:schemeClr val="tx1"/>
                </a:solidFill>
                <a:latin typeface="Calibri" panose="020F0502020204030204" pitchFamily="34" charset="0"/>
                <a:cs typeface="Arial" panose="020B0604020202020204" pitchFamily="34" charset="0"/>
              </a:defRPr>
            </a:lvl3pPr>
            <a:lvl4pPr marL="1600200" indent="-228600">
              <a:tabLst>
                <a:tab pos="158750" algn="l"/>
              </a:tabLst>
              <a:defRPr>
                <a:solidFill>
                  <a:schemeClr val="tx1"/>
                </a:solidFill>
                <a:latin typeface="Calibri" panose="020F0502020204030204" pitchFamily="34" charset="0"/>
                <a:cs typeface="Arial" panose="020B0604020202020204" pitchFamily="34" charset="0"/>
              </a:defRPr>
            </a:lvl4pPr>
            <a:lvl5pPr marL="2057400" indent="-228600">
              <a:tabLst>
                <a:tab pos="1587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9pPr>
          </a:lstStyle>
          <a:p>
            <a:pPr>
              <a:spcBef>
                <a:spcPts val="1025"/>
              </a:spcBef>
              <a:buSzPts val="1200"/>
            </a:pPr>
            <a:r>
              <a:rPr lang="en-US" altLang="en-US" sz="3200" b="1">
                <a:latin typeface="Times New Roman" panose="02020603050405020304" pitchFamily="18" charset="0"/>
                <a:cs typeface="Times New Roman" panose="02020603050405020304" pitchFamily="18" charset="0"/>
              </a:rPr>
              <a:t>Viết bài</a:t>
            </a:r>
            <a:endParaRPr lang="en-US" alt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3175462" y="839585"/>
            <a:ext cx="8262851" cy="3649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3. </a:t>
            </a:r>
            <a:r>
              <a:rPr lang="nl-NL" sz="3200">
                <a:latin typeface="Times New Roman" panose="02020603050405020304" pitchFamily="18" charset="0"/>
                <a:cs typeface="Times New Roman" panose="02020603050405020304" pitchFamily="18" charset="0"/>
              </a:rPr>
              <a:t>Vào đề một cách tự nhiên: có thể bắt đầu bằng một ấn tượng, kỷ niệm đáng nhớ của bản thân về trò chơi / hoạt động; có thể bắt đầu bằng một hình ảnh, âm thanh đặc trưng của trò chơi / hoạt động để thu hút sự chú ý của người đọc.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78568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AE1AE2-BAE9-E7D2-4BCF-54216FC59D83}"/>
              </a:ext>
            </a:extLst>
          </p:cNvPr>
          <p:cNvSpPr/>
          <p:nvPr/>
        </p:nvSpPr>
        <p:spPr>
          <a:xfrm>
            <a:off x="76200" y="250826"/>
            <a:ext cx="2916382" cy="15197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158750" algn="l"/>
              </a:tabLst>
              <a:defRPr>
                <a:solidFill>
                  <a:schemeClr val="tx1"/>
                </a:solidFill>
                <a:latin typeface="Calibri" panose="020F0502020204030204" pitchFamily="34" charset="0"/>
                <a:cs typeface="Arial" panose="020B0604020202020204" pitchFamily="34" charset="0"/>
              </a:defRPr>
            </a:lvl1pPr>
            <a:lvl2pPr marL="742950" indent="-285750">
              <a:tabLst>
                <a:tab pos="158750" algn="l"/>
              </a:tabLst>
              <a:defRPr>
                <a:solidFill>
                  <a:schemeClr val="tx1"/>
                </a:solidFill>
                <a:latin typeface="Calibri" panose="020F0502020204030204" pitchFamily="34" charset="0"/>
                <a:cs typeface="Arial" panose="020B0604020202020204" pitchFamily="34" charset="0"/>
              </a:defRPr>
            </a:lvl2pPr>
            <a:lvl3pPr marL="1143000" indent="-228600">
              <a:tabLst>
                <a:tab pos="158750" algn="l"/>
              </a:tabLst>
              <a:defRPr>
                <a:solidFill>
                  <a:schemeClr val="tx1"/>
                </a:solidFill>
                <a:latin typeface="Calibri" panose="020F0502020204030204" pitchFamily="34" charset="0"/>
                <a:cs typeface="Arial" panose="020B0604020202020204" pitchFamily="34" charset="0"/>
              </a:defRPr>
            </a:lvl3pPr>
            <a:lvl4pPr marL="1600200" indent="-228600">
              <a:tabLst>
                <a:tab pos="158750" algn="l"/>
              </a:tabLst>
              <a:defRPr>
                <a:solidFill>
                  <a:schemeClr val="tx1"/>
                </a:solidFill>
                <a:latin typeface="Calibri" panose="020F0502020204030204" pitchFamily="34" charset="0"/>
                <a:cs typeface="Arial" panose="020B0604020202020204" pitchFamily="34" charset="0"/>
              </a:defRPr>
            </a:lvl4pPr>
            <a:lvl5pPr marL="2057400" indent="-228600">
              <a:tabLst>
                <a:tab pos="1587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9pPr>
          </a:lstStyle>
          <a:p>
            <a:pPr>
              <a:spcBef>
                <a:spcPts val="1025"/>
              </a:spcBef>
              <a:buSzPts val="1200"/>
            </a:pPr>
            <a:r>
              <a:rPr lang="en-US" altLang="en-US" sz="3200" b="1">
                <a:latin typeface="Times New Roman" panose="02020603050405020304" pitchFamily="18" charset="0"/>
                <a:cs typeface="Times New Roman" panose="02020603050405020304" pitchFamily="18" charset="0"/>
              </a:rPr>
              <a:t>Viết bài</a:t>
            </a:r>
            <a:endParaRPr lang="en-US" alt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3175462" y="839585"/>
            <a:ext cx="8262851" cy="3649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4. </a:t>
            </a:r>
            <a:r>
              <a:rPr lang="nl-NL" sz="3200">
                <a:latin typeface="Times New Roman" panose="02020603050405020304" pitchFamily="18" charset="0"/>
                <a:cs typeface="Times New Roman" panose="02020603050405020304" pitchFamily="18" charset="0"/>
              </a:rPr>
              <a:t>Miêu tả quy tắc luật lệ của trò chơi/ hoạt động một cách chi tiết rõ ràng. Nên đặt mình ở vị trí người mới làm quen, quan sát, tìm hiểu trò chơi hoạt động để giới thiệu cho đầy đủ, dễ hiểu.</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72529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AE1AE2-BAE9-E7D2-4BCF-54216FC59D83}"/>
              </a:ext>
            </a:extLst>
          </p:cNvPr>
          <p:cNvSpPr/>
          <p:nvPr/>
        </p:nvSpPr>
        <p:spPr>
          <a:xfrm>
            <a:off x="76200" y="250826"/>
            <a:ext cx="2916382" cy="15197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158750" algn="l"/>
              </a:tabLst>
              <a:defRPr>
                <a:solidFill>
                  <a:schemeClr val="tx1"/>
                </a:solidFill>
                <a:latin typeface="Calibri" panose="020F0502020204030204" pitchFamily="34" charset="0"/>
                <a:cs typeface="Arial" panose="020B0604020202020204" pitchFamily="34" charset="0"/>
              </a:defRPr>
            </a:lvl1pPr>
            <a:lvl2pPr marL="742950" indent="-285750">
              <a:tabLst>
                <a:tab pos="158750" algn="l"/>
              </a:tabLst>
              <a:defRPr>
                <a:solidFill>
                  <a:schemeClr val="tx1"/>
                </a:solidFill>
                <a:latin typeface="Calibri" panose="020F0502020204030204" pitchFamily="34" charset="0"/>
                <a:cs typeface="Arial" panose="020B0604020202020204" pitchFamily="34" charset="0"/>
              </a:defRPr>
            </a:lvl2pPr>
            <a:lvl3pPr marL="1143000" indent="-228600">
              <a:tabLst>
                <a:tab pos="158750" algn="l"/>
              </a:tabLst>
              <a:defRPr>
                <a:solidFill>
                  <a:schemeClr val="tx1"/>
                </a:solidFill>
                <a:latin typeface="Calibri" panose="020F0502020204030204" pitchFamily="34" charset="0"/>
                <a:cs typeface="Arial" panose="020B0604020202020204" pitchFamily="34" charset="0"/>
              </a:defRPr>
            </a:lvl3pPr>
            <a:lvl4pPr marL="1600200" indent="-228600">
              <a:tabLst>
                <a:tab pos="158750" algn="l"/>
              </a:tabLst>
              <a:defRPr>
                <a:solidFill>
                  <a:schemeClr val="tx1"/>
                </a:solidFill>
                <a:latin typeface="Calibri" panose="020F0502020204030204" pitchFamily="34" charset="0"/>
                <a:cs typeface="Arial" panose="020B0604020202020204" pitchFamily="34" charset="0"/>
              </a:defRPr>
            </a:lvl4pPr>
            <a:lvl5pPr marL="2057400" indent="-228600">
              <a:tabLst>
                <a:tab pos="1587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58750" algn="l"/>
              </a:tabLst>
              <a:defRPr>
                <a:solidFill>
                  <a:schemeClr val="tx1"/>
                </a:solidFill>
                <a:latin typeface="Calibri" panose="020F0502020204030204" pitchFamily="34" charset="0"/>
                <a:cs typeface="Arial" panose="020B0604020202020204" pitchFamily="34" charset="0"/>
              </a:defRPr>
            </a:lvl9pPr>
          </a:lstStyle>
          <a:p>
            <a:pPr>
              <a:spcBef>
                <a:spcPts val="1025"/>
              </a:spcBef>
              <a:buSzPts val="1200"/>
            </a:pPr>
            <a:r>
              <a:rPr lang="en-US" altLang="en-US" sz="3200" b="1">
                <a:latin typeface="Times New Roman" panose="02020603050405020304" pitchFamily="18" charset="0"/>
                <a:cs typeface="Times New Roman" panose="02020603050405020304" pitchFamily="18" charset="0"/>
              </a:rPr>
              <a:t>Viết bài</a:t>
            </a:r>
            <a:endParaRPr lang="en-US" alt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3175462" y="839585"/>
            <a:ext cx="8262851" cy="3649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5. Nhấn mạnh những điểm quan trọng, những điểm hấp dẫn, những chỗ dễ gây hiểu nhầm tranh cãi trong quá trình tham gia trò chơi hoạt động</a:t>
            </a:r>
            <a:r>
              <a:rPr lang="en-US" sz="3200">
                <a:latin typeface="Times New Roman" panose="02020603050405020304" pitchFamily="18" charset="0"/>
                <a:cs typeface="Times New Roman" panose="02020603050405020304" pitchFamily="18" charset="0"/>
              </a:rPr>
              <a:t>. </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6</a:t>
            </a:r>
            <a:r>
              <a:rPr lang="en-US" sz="3200">
                <a:latin typeface="Times New Roman" panose="02020603050405020304" pitchFamily="18" charset="0"/>
                <a:cs typeface="Times New Roman" panose="02020603050405020304" pitchFamily="18" charset="0"/>
              </a:rPr>
              <a:t>. Bài viết sẽ sinh động hơn khi nội dung bài viết có sự </a:t>
            </a:r>
            <a:r>
              <a:rPr lang="en-US" sz="3200">
                <a:latin typeface="Times New Roman" panose="02020603050405020304" pitchFamily="18" charset="0"/>
                <a:cs typeface="Times New Roman" panose="02020603050405020304" pitchFamily="18" charset="0"/>
              </a:rPr>
              <a:t>trải </a:t>
            </a:r>
            <a:r>
              <a:rPr lang="en-US" sz="3200">
                <a:latin typeface="Times New Roman" panose="02020603050405020304" pitchFamily="18" charset="0"/>
                <a:cs typeface="Times New Roman" panose="02020603050405020304" pitchFamily="18" charset="0"/>
              </a:rPr>
              <a:t>nghiệm thực tế của bản thân người viết bài.</a:t>
            </a:r>
          </a:p>
        </p:txBody>
      </p:sp>
    </p:spTree>
    <p:extLst>
      <p:ext uri="{BB962C8B-B14F-4D97-AF65-F5344CB8AC3E}">
        <p14:creationId xmlns:p14="http://schemas.microsoft.com/office/powerpoint/2010/main" val="3154247282"/>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547062" y="249382"/>
            <a:ext cx="4106487" cy="6013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a:solidFill>
                  <a:schemeClr val="tx1"/>
                </a:solidFill>
                <a:latin typeface="Times New Roman" panose="02020603050405020304" pitchFamily="18" charset="0"/>
                <a:cs typeface="Times New Roman" panose="02020603050405020304" pitchFamily="18" charset="0"/>
              </a:rPr>
              <a:t>BẢNG KIỂM</a:t>
            </a: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55189400"/>
              </p:ext>
            </p:extLst>
          </p:nvPr>
        </p:nvGraphicFramePr>
        <p:xfrm>
          <a:off x="174568" y="906190"/>
          <a:ext cx="11779136" cy="5852160"/>
        </p:xfrm>
        <a:graphic>
          <a:graphicData uri="http://schemas.openxmlformats.org/drawingml/2006/table">
            <a:tbl>
              <a:tblPr firstRow="1" firstCol="1" bandRow="1">
                <a:tableStyleId>{5C22544A-7EE6-4342-B048-85BDC9FD1C3A}</a:tableStyleId>
              </a:tblPr>
              <a:tblGrid>
                <a:gridCol w="9454367">
                  <a:extLst>
                    <a:ext uri="{9D8B030D-6E8A-4147-A177-3AD203B41FA5}">
                      <a16:colId xmlns:a16="http://schemas.microsoft.com/office/drawing/2014/main" val="295199219"/>
                    </a:ext>
                  </a:extLst>
                </a:gridCol>
                <a:gridCol w="827856">
                  <a:extLst>
                    <a:ext uri="{9D8B030D-6E8A-4147-A177-3AD203B41FA5}">
                      <a16:colId xmlns:a16="http://schemas.microsoft.com/office/drawing/2014/main" val="344708431"/>
                    </a:ext>
                  </a:extLst>
                </a:gridCol>
                <a:gridCol w="1496913">
                  <a:extLst>
                    <a:ext uri="{9D8B030D-6E8A-4147-A177-3AD203B41FA5}">
                      <a16:colId xmlns:a16="http://schemas.microsoft.com/office/drawing/2014/main" val="3122035129"/>
                    </a:ext>
                  </a:extLst>
                </a:gridCol>
              </a:tblGrid>
              <a:tr h="0">
                <a:tc>
                  <a:txBody>
                    <a:bodyPr/>
                    <a:lstStyle/>
                    <a:p>
                      <a:pPr algn="ctr">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Yêu cầu</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Đạt</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Chưa đạt</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66125259"/>
                  </a:ext>
                </a:extLst>
              </a:tr>
              <a:tr h="0">
                <a:tc>
                  <a:txBody>
                    <a:bodyPr/>
                    <a:lstStyle/>
                    <a:p>
                      <a:pPr algn="just">
                        <a:spcAft>
                          <a:spcPts val="0"/>
                        </a:spcAft>
                        <a:tabLst>
                          <a:tab pos="2133600" algn="l"/>
                        </a:tabLs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kết cấu của một bài văn với ba phần mỗi đoạn văn được mở đầu bằng chữ viết hoa lùi đầu dòng.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293232099"/>
                  </a:ext>
                </a:extLst>
              </a:tr>
              <a:tr h="0">
                <a:tc>
                  <a:txBody>
                    <a:bodyPr/>
                    <a:lstStyle/>
                    <a:p>
                      <a:pPr algn="just">
                        <a:spcAft>
                          <a:spcPts val="0"/>
                        </a:spcAft>
                        <a:tabLst>
                          <a:tab pos="2133600" algn="l"/>
                        </a:tabLs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đảm yêu cầu về chính tả và diễn đạt.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13662955"/>
                  </a:ext>
                </a:extLst>
              </a:tr>
              <a:tr h="0">
                <a:tc>
                  <a:txBody>
                    <a:bodyPr/>
                    <a:lstStyle/>
                    <a:p>
                      <a:pPr algn="just">
                        <a:spcAft>
                          <a:spcPts val="0"/>
                        </a:spcAft>
                        <a:tabLst>
                          <a:tab pos="2133600" algn="l"/>
                        </a:tabLs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được những thông tin cần thiết về trò chơi hay hoạt động.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966446650"/>
                  </a:ext>
                </a:extLst>
              </a:tr>
              <a:tr h="0">
                <a:tc>
                  <a:txBody>
                    <a:bodyPr/>
                    <a:lstStyle/>
                    <a:p>
                      <a:pPr algn="just">
                        <a:spcAft>
                          <a:spcPts val="0"/>
                        </a:spcAft>
                        <a:tabLst>
                          <a:tab pos="2133600" algn="l"/>
                        </a:tabLs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 tả rõ ràng, chi tiết quy tắc, luật lệ của trò chơi, hoạt động.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414196748"/>
                  </a:ext>
                </a:extLst>
              </a:tr>
              <a:tr h="0">
                <a:tc>
                  <a:txBody>
                    <a:bodyPr/>
                    <a:lstStyle/>
                    <a:p>
                      <a:pPr algn="just">
                        <a:spcAft>
                          <a:spcPts val="0"/>
                        </a:spcAft>
                        <a:tabLst>
                          <a:tab pos="2133600" algn="l"/>
                        </a:tabLs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tác dụng và ý nghĩa của trò chơi hay hoạt động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tabLst>
                          <a:tab pos="2133600" algn="l"/>
                        </a:tabLst>
                      </a:pPr>
                      <a:r>
                        <a:rPr lang="nl-NL" sz="3200" b="0">
                          <a:solidFill>
                            <a:schemeClr val="tx1"/>
                          </a:solidFill>
                          <a:effectLst/>
                          <a:latin typeface="Times New Roman" panose="02020603050405020304" pitchFamily="18" charset="0"/>
                          <a:cs typeface="Times New Roman" panose="02020603050405020304" pitchFamily="18" charset="0"/>
                        </a:rPr>
                        <a:t> </a:t>
                      </a:r>
                      <a:endParaRPr lang="en-US" sz="3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98064067"/>
                  </a:ext>
                </a:extLst>
              </a:tr>
            </a:tbl>
          </a:graphicData>
        </a:graphic>
      </p:graphicFrame>
    </p:spTree>
    <p:extLst>
      <p:ext uri="{BB962C8B-B14F-4D97-AF65-F5344CB8AC3E}">
        <p14:creationId xmlns:p14="http://schemas.microsoft.com/office/powerpoint/2010/main" val="377802754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9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310938" y="1039091"/>
            <a:ext cx="8021782" cy="28097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Đề bài:</a:t>
            </a:r>
            <a:r>
              <a:rPr lang="en-US" sz="3200">
                <a:latin typeface="Times New Roman" panose="02020603050405020304" pitchFamily="18" charset="0"/>
                <a:cs typeface="Times New Roman" panose="02020603050405020304" pitchFamily="18" charset="0"/>
              </a:rPr>
              <a:t> Viết bài văn thuyết minh cho trò chơi / luật lệ trong trò chơi nhảy bao bố</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18135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66" y="166255"/>
            <a:ext cx="11986952" cy="48213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1. Mở bài</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Nhảy bao bố là một trò chơi hết sức gần gũi, quen thuộc và mang lại không khí sôi động, vui vẻ cho mọi người. Trò chơi không giới hạn về số lượng, độ tuổi người tham gia, không cầu kỳ về sự chuẩn bị cùng các vật dụng liên quan nên đã trở thành một trò chơi phổ biến và thu hút sự tham gia của mọi người.</a:t>
            </a:r>
          </a:p>
        </p:txBody>
      </p:sp>
    </p:spTree>
    <p:extLst>
      <p:ext uri="{BB962C8B-B14F-4D97-AF65-F5344CB8AC3E}">
        <p14:creationId xmlns:p14="http://schemas.microsoft.com/office/powerpoint/2010/main" val="321691314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66" y="166255"/>
            <a:ext cx="11986952" cy="6691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900" b="1">
                <a:latin typeface="Times New Roman" panose="02020603050405020304" pitchFamily="18" charset="0"/>
                <a:cs typeface="Times New Roman" panose="02020603050405020304" pitchFamily="18" charset="0"/>
              </a:rPr>
              <a:t>2. Thân bài:</a:t>
            </a:r>
            <a:endParaRPr lang="en-US" sz="2900">
              <a:latin typeface="Times New Roman" panose="02020603050405020304" pitchFamily="18" charset="0"/>
              <a:cs typeface="Times New Roman" panose="02020603050405020304" pitchFamily="18" charset="0"/>
            </a:endParaRPr>
          </a:p>
          <a:p>
            <a:r>
              <a:rPr lang="en-US" sz="2900" b="1">
                <a:latin typeface="Times New Roman" panose="02020603050405020304" pitchFamily="18" charset="0"/>
                <a:cs typeface="Times New Roman" panose="02020603050405020304" pitchFamily="18" charset="0"/>
              </a:rPr>
              <a:t> Miêu tả cách chơi:</a:t>
            </a:r>
            <a:endParaRPr lang="en-US" sz="2900">
              <a:latin typeface="Times New Roman" panose="02020603050405020304" pitchFamily="18" charset="0"/>
              <a:cs typeface="Times New Roman" panose="02020603050405020304" pitchFamily="18" charset="0"/>
            </a:endParaRPr>
          </a:p>
          <a:p>
            <a:r>
              <a:rPr lang="en-US" sz="2900">
                <a:latin typeface="Times New Roman" panose="02020603050405020304" pitchFamily="18" charset="0"/>
                <a:cs typeface="Times New Roman" panose="02020603050405020304" pitchFamily="18" charset="0"/>
              </a:rPr>
              <a:t>+  Số lượng người tham gia không hạn chế.</a:t>
            </a:r>
          </a:p>
          <a:p>
            <a:r>
              <a:rPr lang="en-US" sz="2900">
                <a:latin typeface="Times New Roman" panose="02020603050405020304" pitchFamily="18" charset="0"/>
                <a:cs typeface="Times New Roman" panose="02020603050405020304" pitchFamily="18" charset="0"/>
              </a:rPr>
              <a:t>+  Nếu đông, có thể tổ chức thành nhiều lượt chơi, nhiều vòng chơi.</a:t>
            </a:r>
          </a:p>
          <a:p>
            <a:r>
              <a:rPr lang="en-US" sz="2900">
                <a:latin typeface="Times New Roman" panose="02020603050405020304" pitchFamily="18" charset="0"/>
                <a:cs typeface="Times New Roman" panose="02020603050405020304" pitchFamily="18" charset="0"/>
              </a:rPr>
              <a:t>+  Địa điểm: khoảng không gian rộng rãi, bằng phẳng (sân trường, bãi đất, bãi biển, bãi cỏ. ..)</a:t>
            </a:r>
          </a:p>
          <a:p>
            <a:r>
              <a:rPr lang="en-US" sz="2900">
                <a:latin typeface="Times New Roman" panose="02020603050405020304" pitchFamily="18" charset="0"/>
                <a:cs typeface="Times New Roman" panose="02020603050405020304" pitchFamily="18" charset="0"/>
              </a:rPr>
              <a:t>+ Đồ dùng tham gia trò chơi: mỗi người chơi có một bao bố là chiếc bao tải rộng, có thể làm bằng vải, bằng dứa, kích thước phù hợp với cơ thể</a:t>
            </a:r>
          </a:p>
          <a:p>
            <a:r>
              <a:rPr lang="en-US" sz="2900">
                <a:latin typeface="Times New Roman" panose="02020603050405020304" pitchFamily="18" charset="0"/>
                <a:cs typeface="Times New Roman" panose="02020603050405020304" pitchFamily="18" charset="0"/>
              </a:rPr>
              <a:t> + Cách chơi: trước khi tham gia thi đấu, người chơi phải đứng trong bao bố, tay kéo mét bao bố lên cao và giữ chặt. Người chơi đứng ở vạch xuất phát chờ hiệu lệnh của trọng tài. Khi có hiệu lệnh của trọng tài, những người chơi sẽ di chuyển về vạch đích nhanh nhất có thể bằng cách nhảy từng bước. Có thể thi đấu theo từng cá nhân, cũng có thể nhảy đôi( hai người nhảy chung một bao bố), có thể chơi theo đội (các thành viên nhảy tiếp sức)</a:t>
            </a:r>
          </a:p>
        </p:txBody>
      </p:sp>
    </p:spTree>
    <p:extLst>
      <p:ext uri="{BB962C8B-B14F-4D97-AF65-F5344CB8AC3E}">
        <p14:creationId xmlns:p14="http://schemas.microsoft.com/office/powerpoint/2010/main" val="427353252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66" y="166255"/>
            <a:ext cx="11986952" cy="6691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900" b="1">
                <a:latin typeface="Times New Roman" panose="02020603050405020304" pitchFamily="18" charset="0"/>
                <a:cs typeface="Times New Roman" panose="02020603050405020304" pitchFamily="18" charset="0"/>
              </a:rPr>
              <a:t>2. Thân bài:</a:t>
            </a:r>
            <a:endParaRPr lang="en-US" sz="2900">
              <a:latin typeface="Times New Roman" panose="02020603050405020304" pitchFamily="18" charset="0"/>
              <a:cs typeface="Times New Roman" panose="02020603050405020304" pitchFamily="18" charset="0"/>
            </a:endParaRPr>
          </a:p>
          <a:p>
            <a:r>
              <a:rPr lang="en-US" sz="2900" b="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Miêu tả luật chơi</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Xuất phát khi chưa có hiệu lệnh của trọng tài tính là phạm luật.</a:t>
            </a:r>
          </a:p>
          <a:p>
            <a:r>
              <a:rPr lang="en-US" sz="3200">
                <a:latin typeface="Times New Roman" panose="02020603050405020304" pitchFamily="18" charset="0"/>
                <a:cs typeface="Times New Roman" panose="02020603050405020304" pitchFamily="18" charset="0"/>
              </a:rPr>
              <a:t>+  Phải quay lại hoặc bị loại khỏi cuộc chơi. </a:t>
            </a:r>
          </a:p>
          <a:p>
            <a:r>
              <a:rPr lang="en-US" sz="3200">
                <a:latin typeface="Times New Roman" panose="02020603050405020304" pitchFamily="18" charset="0"/>
                <a:cs typeface="Times New Roman" panose="02020603050405020304" pitchFamily="18" charset="0"/>
              </a:rPr>
              <a:t>+ Trong quá trình dạy, nếu bị ngã có thể đứng dậy tiếp tục cuộc chơi.</a:t>
            </a:r>
          </a:p>
          <a:p>
            <a:r>
              <a:rPr lang="en-US" sz="3200">
                <a:latin typeface="Times New Roman" panose="02020603050405020304" pitchFamily="18" charset="0"/>
                <a:cs typeface="Times New Roman" panose="02020603050405020304" pitchFamily="18" charset="0"/>
              </a:rPr>
              <a:t>+  Luôn phải ở trong bao bố. Chỉ được phép nhảy, không được phép chạy.</a:t>
            </a:r>
          </a:p>
          <a:p>
            <a:r>
              <a:rPr lang="en-US" sz="3200">
                <a:latin typeface="Times New Roman" panose="02020603050405020304" pitchFamily="18" charset="0"/>
                <a:cs typeface="Times New Roman" panose="02020603050405020304" pitchFamily="18" charset="0"/>
              </a:rPr>
              <a:t>+  Người về đích đầu tiên là người chiến thắng. </a:t>
            </a:r>
          </a:p>
          <a:p>
            <a:r>
              <a:rPr lang="en-US" sz="3200">
                <a:latin typeface="Times New Roman" panose="02020603050405020304" pitchFamily="18" charset="0"/>
                <a:cs typeface="Times New Roman" panose="02020603050405020304" pitchFamily="18" charset="0"/>
              </a:rPr>
              <a:t>+ Nếu chơi nhảy tiếp sức hoặc chơi theo đội, khi thành viên của đội mình tới vạch đích, thành viên tiếp theo mới được xuất phát. Đội nào hoàn thành các luật chơi sớm nhất là đội chiến thắng.</a:t>
            </a:r>
          </a:p>
        </p:txBody>
      </p:sp>
    </p:spTree>
    <p:extLst>
      <p:ext uri="{BB962C8B-B14F-4D97-AF65-F5344CB8AC3E}">
        <p14:creationId xmlns:p14="http://schemas.microsoft.com/office/powerpoint/2010/main" val="1027126365"/>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66" y="166255"/>
            <a:ext cx="11986952" cy="6691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900" b="1">
                <a:latin typeface="Times New Roman" panose="02020603050405020304" pitchFamily="18" charset="0"/>
                <a:cs typeface="Times New Roman" panose="02020603050405020304" pitchFamily="18" charset="0"/>
              </a:rPr>
              <a:t>2. Thân bài:</a:t>
            </a:r>
            <a:endParaRPr lang="en-US" sz="2900">
              <a:latin typeface="Times New Roman" panose="02020603050405020304" pitchFamily="18" charset="0"/>
              <a:cs typeface="Times New Roman" panose="02020603050405020304" pitchFamily="18" charset="0"/>
            </a:endParaRPr>
          </a:p>
          <a:p>
            <a:r>
              <a:rPr lang="en-US" sz="2900" b="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Tác dụng của trò chơi.</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Giúp rèn luyện sức khỏe: sức bật, sự thăng bằng, khả năng di chuyển khéo léo. </a:t>
            </a:r>
          </a:p>
          <a:p>
            <a:r>
              <a:rPr lang="en-US" sz="3200">
                <a:latin typeface="Times New Roman" panose="02020603050405020304" pitchFamily="18" charset="0"/>
                <a:cs typeface="Times New Roman" panose="02020603050405020304" pitchFamily="18" charset="0"/>
              </a:rPr>
              <a:t>+ Giúp tạo dựng và củng cố tinh thần phối hợp tập thể, khả năng phối hợp với các thành viên khác trong đội. </a:t>
            </a:r>
          </a:p>
          <a:p>
            <a:r>
              <a:rPr lang="en-US" sz="3200">
                <a:latin typeface="Times New Roman" panose="02020603050405020304" pitchFamily="18" charset="0"/>
                <a:cs typeface="Times New Roman" panose="02020603050405020304" pitchFamily="18" charset="0"/>
              </a:rPr>
              <a:t>+ Tạo không khí sôi động, vui vẻ</a:t>
            </a:r>
          </a:p>
        </p:txBody>
      </p:sp>
    </p:spTree>
    <p:extLst>
      <p:ext uri="{BB962C8B-B14F-4D97-AF65-F5344CB8AC3E}">
        <p14:creationId xmlns:p14="http://schemas.microsoft.com/office/powerpoint/2010/main" val="12570906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49382"/>
            <a:ext cx="6192981" cy="8728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NHÌN HÌNH ĐOÁN TRÒ CHƠI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6007" y="1230284"/>
            <a:ext cx="4472248" cy="492113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những bức hình sau và cho biết tên của các trò chơi dân gian xuất hiện trong mỗi khung hình?</a:t>
            </a:r>
          </a:p>
        </p:txBody>
      </p:sp>
      <p:sp>
        <p:nvSpPr>
          <p:cNvPr id="7" name="Rounded Rectangle 6"/>
          <p:cNvSpPr/>
          <p:nvPr/>
        </p:nvSpPr>
        <p:spPr>
          <a:xfrm>
            <a:off x="9617824" y="2959330"/>
            <a:ext cx="2136371" cy="23441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TRÒ CHƠI BỊT MẮT BẮT DÊ</a:t>
            </a:r>
            <a:endParaRPr lang="en-US" sz="32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921135" y="1314714"/>
            <a:ext cx="4472248" cy="4778515"/>
          </a:xfrm>
          <a:prstGeom prst="rect">
            <a:avLst/>
          </a:prstGeom>
        </p:spPr>
      </p:pic>
    </p:spTree>
    <p:extLst>
      <p:ext uri="{BB962C8B-B14F-4D97-AF65-F5344CB8AC3E}">
        <p14:creationId xmlns:p14="http://schemas.microsoft.com/office/powerpoint/2010/main" val="311932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66" y="166255"/>
            <a:ext cx="11986952" cy="48213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3</a:t>
            </a:r>
            <a:r>
              <a:rPr lang="en-US" sz="3200" b="1" smtClean="0">
                <a:latin typeface="Times New Roman" panose="02020603050405020304" pitchFamily="18" charset="0"/>
                <a:cs typeface="Times New Roman" panose="02020603050405020304" pitchFamily="18" charset="0"/>
              </a:rPr>
              <a:t>. Kết bài</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Ý nghĩa của trò chơi: </a:t>
            </a:r>
            <a:r>
              <a:rPr lang="en-US" sz="3200">
                <a:latin typeface="Times New Roman" panose="02020603050405020304" pitchFamily="18" charset="0"/>
                <a:cs typeface="Times New Roman" panose="02020603050405020304" pitchFamily="18" charset="0"/>
              </a:rPr>
              <a:t> Nhảy bao bố vừa giúp rèn luyện thân thể, vừa giúp gắn kết các thành viên trong cộng đồng, tạo ra những giây phút thư giãn, thoải mái. Chính vì vậy, trò chơi nhảy bao bố ngày càng phổ biến rộng rãi, từ các hoạt động ngoại khóa của học sinh cho tới những team building   của các công ty, tổ chức.</a:t>
            </a:r>
          </a:p>
        </p:txBody>
      </p:sp>
    </p:spTree>
    <p:extLst>
      <p:ext uri="{BB962C8B-B14F-4D97-AF65-F5344CB8AC3E}">
        <p14:creationId xmlns:p14="http://schemas.microsoft.com/office/powerpoint/2010/main" val="1140521925"/>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49382"/>
            <a:ext cx="6192981" cy="8728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NHÌN HÌNH ĐOÁN TRÒ CHƠI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6007" y="1230284"/>
            <a:ext cx="4472248" cy="492113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những bức hình sau và cho biết tên của các trò chơi dân gian xuất hiện trong mỗi khung hình?</a:t>
            </a:r>
          </a:p>
        </p:txBody>
      </p:sp>
      <p:sp>
        <p:nvSpPr>
          <p:cNvPr id="7" name="Rounded Rectangle 6"/>
          <p:cNvSpPr/>
          <p:nvPr/>
        </p:nvSpPr>
        <p:spPr>
          <a:xfrm>
            <a:off x="9617824" y="2136372"/>
            <a:ext cx="2136371" cy="31671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TRÒ CHƠI  RỒNG RẮN LÊN MÂY</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38255" y="1395666"/>
            <a:ext cx="4879569" cy="5138138"/>
          </a:xfrm>
          <a:prstGeom prst="rect">
            <a:avLst/>
          </a:prstGeom>
        </p:spPr>
      </p:pic>
    </p:spTree>
    <p:extLst>
      <p:ext uri="{BB962C8B-B14F-4D97-AF65-F5344CB8AC3E}">
        <p14:creationId xmlns:p14="http://schemas.microsoft.com/office/powerpoint/2010/main" val="24247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49382"/>
            <a:ext cx="6192981" cy="8728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NHÌN HÌNH ĐOÁN TRÒ CHƠI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6007" y="1230284"/>
            <a:ext cx="4472248" cy="492113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những bức hình sau và cho biết tên của các trò chơi dân gian xuất hiện trong mỗi khung hình?</a:t>
            </a:r>
          </a:p>
        </p:txBody>
      </p:sp>
      <p:sp>
        <p:nvSpPr>
          <p:cNvPr id="7" name="Rounded Rectangle 6"/>
          <p:cNvSpPr/>
          <p:nvPr/>
        </p:nvSpPr>
        <p:spPr>
          <a:xfrm>
            <a:off x="9617824" y="2136372"/>
            <a:ext cx="2136371" cy="31671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TRÒ CHƠI NHẢY BAO BỐ</a:t>
            </a:r>
            <a:endParaRPr lang="en-US" sz="32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563686" y="1413163"/>
            <a:ext cx="4979325" cy="4863455"/>
          </a:xfrm>
          <a:prstGeom prst="rect">
            <a:avLst/>
          </a:prstGeom>
        </p:spPr>
      </p:pic>
    </p:spTree>
    <p:extLst>
      <p:ext uri="{BB962C8B-B14F-4D97-AF65-F5344CB8AC3E}">
        <p14:creationId xmlns:p14="http://schemas.microsoft.com/office/powerpoint/2010/main" val="23564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49382"/>
            <a:ext cx="6192981" cy="8728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NHÌN HÌNH ĐOÁN TRÒ CHƠI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6007" y="1230284"/>
            <a:ext cx="4472248" cy="4921134"/>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 sát những bức hình sau và cho biết tên của các trò chơi dân gian xuất hiện trong mỗi khung hình?</a:t>
            </a:r>
          </a:p>
        </p:txBody>
      </p:sp>
      <p:sp>
        <p:nvSpPr>
          <p:cNvPr id="7" name="Rounded Rectangle 6"/>
          <p:cNvSpPr/>
          <p:nvPr/>
        </p:nvSpPr>
        <p:spPr>
          <a:xfrm>
            <a:off x="9617824" y="2136372"/>
            <a:ext cx="2136371" cy="31671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TRÒ CHƠI NHẢY DÂY</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603299" y="1288473"/>
            <a:ext cx="4780952" cy="5088860"/>
          </a:xfrm>
          <a:prstGeom prst="rect">
            <a:avLst/>
          </a:prstGeom>
        </p:spPr>
      </p:pic>
    </p:spTree>
    <p:extLst>
      <p:ext uri="{BB962C8B-B14F-4D97-AF65-F5344CB8AC3E}">
        <p14:creationId xmlns:p14="http://schemas.microsoft.com/office/powerpoint/2010/main" val="306633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VIẾT BÀI VĂN THUYẾT MINH VỀ QUY TẮC HOẶC LUẬT LỆ TRONG TRÒ CHƠI HAY HOẠT ĐỘNG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1478</TotalTime>
  <Words>2931</Words>
  <Application>Microsoft Office PowerPoint</Application>
  <PresentationFormat>Widescreen</PresentationFormat>
  <Paragraphs>280</Paragraphs>
  <Slides>51</Slides>
  <Notes>29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51</vt:i4>
      </vt:variant>
    </vt:vector>
  </HeadingPairs>
  <TitlesOfParts>
    <vt:vector size="66"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195</cp:revision>
  <dcterms:created xsi:type="dcterms:W3CDTF">2022-06-02T15:23:58Z</dcterms:created>
  <dcterms:modified xsi:type="dcterms:W3CDTF">2023-04-08T02:28:47Z</dcterms:modified>
</cp:coreProperties>
</file>