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2"/>
  </p:notesMasterIdLst>
  <p:sldIdLst>
    <p:sldId id="1080" r:id="rId5"/>
    <p:sldId id="1163" r:id="rId6"/>
    <p:sldId id="1169" r:id="rId7"/>
    <p:sldId id="1170" r:id="rId8"/>
    <p:sldId id="1171" r:id="rId9"/>
    <p:sldId id="1172" r:id="rId10"/>
    <p:sldId id="1125" r:id="rId11"/>
    <p:sldId id="1173" r:id="rId12"/>
    <p:sldId id="1161" r:id="rId13"/>
    <p:sldId id="1174" r:id="rId14"/>
    <p:sldId id="1175" r:id="rId15"/>
    <p:sldId id="1176" r:id="rId16"/>
    <p:sldId id="1177" r:id="rId17"/>
    <p:sldId id="1178" r:id="rId18"/>
    <p:sldId id="1179" r:id="rId19"/>
    <p:sldId id="1180" r:id="rId20"/>
    <p:sldId id="1181" r:id="rId21"/>
    <p:sldId id="1182" r:id="rId22"/>
    <p:sldId id="1183" r:id="rId23"/>
    <p:sldId id="1184" r:id="rId24"/>
    <p:sldId id="1185" r:id="rId25"/>
    <p:sldId id="1186" r:id="rId26"/>
    <p:sldId id="1187" r:id="rId27"/>
    <p:sldId id="1188" r:id="rId28"/>
    <p:sldId id="1189" r:id="rId29"/>
    <p:sldId id="1190" r:id="rId30"/>
    <p:sldId id="11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27</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6721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4442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4073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786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19</a:t>
            </a:fld>
            <a:endParaRPr lang="en-US" altLang="zh-CN" smtClean="0">
              <a:latin typeface="等线"/>
              <a:ea typeface="等线"/>
              <a:cs typeface="等线"/>
            </a:endParaRPr>
          </a:p>
        </p:txBody>
      </p:sp>
    </p:spTree>
    <p:extLst>
      <p:ext uri="{BB962C8B-B14F-4D97-AF65-F5344CB8AC3E}">
        <p14:creationId xmlns:p14="http://schemas.microsoft.com/office/powerpoint/2010/main" val="102889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20776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4/7/2023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a:t>
            </a: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NGHĨA CỦA MỘT SỐ YẾU TỐ HÁN VIỆT THÔNG DỤNG VÀ NGHĨA CỦA NHỮNG TỪ CÓ YẾU TỐ HÁN VIỆT ĐÓ</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5513" y="1546168"/>
            <a:ext cx="11346873" cy="41563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200" b="1" smtClean="0">
                <a:latin typeface="Times New Roman" panose="02020603050405020304" pitchFamily="18" charset="0"/>
                <a:cs typeface="Times New Roman" panose="02020603050405020304" pitchFamily="18" charset="0"/>
              </a:rPr>
              <a:t>Bước </a:t>
            </a:r>
            <a:r>
              <a:rPr lang="nl-NL" sz="3200" b="1">
                <a:latin typeface="Times New Roman" panose="02020603050405020304" pitchFamily="18" charset="0"/>
                <a:cs typeface="Times New Roman" panose="02020603050405020304" pitchFamily="18" charset="0"/>
              </a:rPr>
              <a:t>1:</a:t>
            </a:r>
            <a:r>
              <a:rPr lang="nl-NL" sz="3200">
                <a:latin typeface="Times New Roman" panose="02020603050405020304" pitchFamily="18" charset="0"/>
                <a:cs typeface="Times New Roman" panose="02020603050405020304" pitchFamily="18" charset="0"/>
              </a:rPr>
              <a:t>  Tách từ cần giải nghĩa thành các yếu tố Hán Việt riêng biệt để xem xét.</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a:t>
            </a:r>
            <a:r>
              <a:rPr lang="nl-NL" sz="3200" b="1">
                <a:latin typeface="Times New Roman" panose="02020603050405020304" pitchFamily="18" charset="0"/>
                <a:cs typeface="Times New Roman" panose="02020603050405020304" pitchFamily="18" charset="0"/>
              </a:rPr>
              <a:t>Bước 2:</a:t>
            </a:r>
            <a:r>
              <a:rPr lang="nl-NL" sz="3200">
                <a:latin typeface="Times New Roman" panose="02020603050405020304" pitchFamily="18" charset="0"/>
                <a:cs typeface="Times New Roman" panose="02020603050405020304" pitchFamily="18" charset="0"/>
              </a:rPr>
              <a:t>  Tập hợp những từ đã biết có một trong các yếu tố của từ được tác ở trên và xếp chúng vào các nhóm </a:t>
            </a:r>
            <a:r>
              <a:rPr lang="nl-NL" sz="3200">
                <a:latin typeface="Times New Roman" panose="02020603050405020304" pitchFamily="18" charset="0"/>
                <a:cs typeface="Times New Roman" panose="02020603050405020304" pitchFamily="18" charset="0"/>
              </a:rPr>
              <a:t>khác </a:t>
            </a:r>
            <a:r>
              <a:rPr lang="nl-NL" sz="3200" smtClean="0">
                <a:latin typeface="Times New Roman" panose="02020603050405020304" pitchFamily="18" charset="0"/>
                <a:cs typeface="Times New Roman" panose="02020603050405020304" pitchFamily="18" charset="0"/>
              </a:rPr>
              <a:t>nhau.</a:t>
            </a:r>
          </a:p>
          <a:p>
            <a:r>
              <a:rPr lang="nl-NL" sz="3200" smtClean="0">
                <a:latin typeface="Times New Roman" panose="02020603050405020304" pitchFamily="18" charset="0"/>
                <a:cs typeface="Times New Roman" panose="02020603050405020304" pitchFamily="18" charset="0"/>
              </a:rPr>
              <a:t> </a:t>
            </a:r>
            <a:r>
              <a:rPr lang="nl-NL" sz="3200" b="1">
                <a:latin typeface="Times New Roman" panose="02020603050405020304" pitchFamily="18" charset="0"/>
                <a:cs typeface="Times New Roman" panose="02020603050405020304" pitchFamily="18" charset="0"/>
              </a:rPr>
              <a:t>Bước 3</a:t>
            </a:r>
            <a:r>
              <a:rPr lang="nl-NL" sz="3200" b="1">
                <a:latin typeface="Times New Roman" panose="02020603050405020304" pitchFamily="18" charset="0"/>
                <a:cs typeface="Times New Roman" panose="02020603050405020304" pitchFamily="18" charset="0"/>
              </a:rPr>
              <a:t>:</a:t>
            </a:r>
            <a:r>
              <a:rPr lang="nl-NL" sz="320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 </a:t>
            </a:r>
            <a:r>
              <a:rPr lang="nl-NL" sz="3200" b="1" smtClean="0">
                <a:latin typeface="Times New Roman" panose="02020603050405020304" pitchFamily="18" charset="0"/>
                <a:cs typeface="Times New Roman" panose="02020603050405020304" pitchFamily="18" charset="0"/>
              </a:rPr>
              <a:t> </a:t>
            </a:r>
            <a:r>
              <a:rPr lang="nl-NL" sz="3200" smtClean="0">
                <a:latin typeface="Times New Roman" panose="02020603050405020304" pitchFamily="18" charset="0"/>
                <a:cs typeface="Times New Roman" panose="02020603050405020304" pitchFamily="18" charset="0"/>
              </a:rPr>
              <a:t>Dựa </a:t>
            </a:r>
            <a:r>
              <a:rPr lang="nl-NL" sz="3200">
                <a:latin typeface="Times New Roman" panose="02020603050405020304" pitchFamily="18" charset="0"/>
                <a:cs typeface="Times New Roman" panose="02020603050405020304" pitchFamily="18" charset="0"/>
              </a:rPr>
              <a:t>vào nghĩa chung của một vài từ đã biết trong mỗi nhóm từ để suy ra nghĩa của từng yếu tố, từ đó, bước đầu xác định được nghĩa của từ cần giải nghĩa.</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922713" y="407324"/>
            <a:ext cx="11030989" cy="7398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2800" b="1">
                <a:latin typeface="Times New Roman" panose="02020603050405020304" pitchFamily="18" charset="0"/>
                <a:cs typeface="Times New Roman" panose="02020603050405020304" pitchFamily="18" charset="0"/>
              </a:rPr>
              <a:t>Cách 2: </a:t>
            </a:r>
            <a:r>
              <a:rPr lang="nl-NL" sz="2800">
                <a:latin typeface="Times New Roman" panose="02020603050405020304" pitchFamily="18" charset="0"/>
                <a:cs typeface="Times New Roman" panose="02020603050405020304" pitchFamily="18" charset="0"/>
              </a:rPr>
              <a:t>Suy đoán dựa vào nghĩa của yếu tố Hán Việt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982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876204" y="0"/>
            <a:ext cx="7423266" cy="22028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3200" b="1">
                <a:solidFill>
                  <a:schemeClr val="tx1"/>
                </a:solidFill>
                <a:latin typeface="Times New Roman" panose="02020603050405020304" pitchFamily="18" charset="0"/>
                <a:cs typeface="Times New Roman" panose="02020603050405020304" pitchFamily="18" charset="0"/>
              </a:rPr>
              <a:t>PHÂN TÍCH VÍ DỤ 1: </a:t>
            </a:r>
            <a:r>
              <a:rPr lang="nl-NL" sz="3200">
                <a:solidFill>
                  <a:schemeClr val="tx1"/>
                </a:solidFill>
                <a:latin typeface="Times New Roman" panose="02020603050405020304" pitchFamily="18" charset="0"/>
                <a:cs typeface="Times New Roman" panose="02020603050405020304" pitchFamily="18" charset="0"/>
              </a:rPr>
              <a:t>Xác định nghĩa của từ “thuyết minh”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24445" y="2319252"/>
            <a:ext cx="11712632" cy="44722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2800" b="1">
                <a:latin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cs typeface="Times New Roman" panose="02020603050405020304" pitchFamily="18" charset="0"/>
              </a:rPr>
              <a:t>Tách  từ “thuyết minh” thành hai yếu tố “thuyết” và “minh”</a:t>
            </a:r>
            <a:r>
              <a:rPr lang="nl-NL" sz="2800" b="1">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Bước 2: </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Nhóm các yếu tố “thuyết”: thuyết phục, thuyết giảng, lý thuyết, diễn thuyết,.... </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Nhóm có yếu tố “minh”: minh bạch, minh mẫn, tường minh, thanh minh,...</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yếu tố “thuyết” có liên quan đến hành động nói. Yếu tố “minh” có liên quan tới sự rõ ràng, sáng sủa</a:t>
            </a:r>
            <a:endParaRPr lang="en-US" sz="2800">
              <a:latin typeface="Times New Roman" panose="02020603050405020304" pitchFamily="18" charset="0"/>
              <a:cs typeface="Times New Roman" panose="02020603050405020304" pitchFamily="18" charset="0"/>
            </a:endParaRPr>
          </a:p>
          <a:p>
            <a:r>
              <a:rPr lang="nl-NL" sz="2800" smtClean="0">
                <a:latin typeface="Times New Roman" panose="02020603050405020304" pitchFamily="18" charset="0"/>
                <a:cs typeface="Times New Roman" panose="02020603050405020304" pitchFamily="18" charset="0"/>
              </a:rPr>
              <a:t>=&gt; Từ </a:t>
            </a:r>
            <a:r>
              <a:rPr lang="nl-NL" sz="2800">
                <a:latin typeface="Times New Roman" panose="02020603050405020304" pitchFamily="18" charset="0"/>
                <a:cs typeface="Times New Roman" panose="02020603050405020304" pitchFamily="18" charset="0"/>
              </a:rPr>
              <a:t>đó suy đoán nghĩa của từ “thuyết minh” là nói rõ ràng </a:t>
            </a:r>
            <a:r>
              <a:rPr lang="nl-NL" sz="2800">
                <a:latin typeface="Times New Roman" panose="02020603050405020304" pitchFamily="18" charset="0"/>
                <a:cs typeface="Times New Roman" panose="02020603050405020304" pitchFamily="18" charset="0"/>
              </a:rPr>
              <a:t>ra </a:t>
            </a:r>
            <a:r>
              <a:rPr lang="nl-NL" sz="2800" smtClean="0">
                <a:latin typeface="Times New Roman" panose="02020603050405020304" pitchFamily="18" charset="0"/>
                <a:cs typeface="Times New Roman" panose="02020603050405020304" pitchFamily="18" charset="0"/>
              </a:rPr>
              <a:t>(</a:t>
            </a:r>
            <a:r>
              <a:rPr lang="nl-NL" sz="2800" smtClean="0">
                <a:solidFill>
                  <a:srgbClr val="FF0000"/>
                </a:solidFill>
                <a:latin typeface="Times New Roman" panose="02020603050405020304" pitchFamily="18" charset="0"/>
                <a:cs typeface="Times New Roman" panose="02020603050405020304" pitchFamily="18" charset="0"/>
              </a:rPr>
              <a:t>về </a:t>
            </a:r>
            <a:r>
              <a:rPr lang="nl-NL" sz="2800">
                <a:solidFill>
                  <a:srgbClr val="FF0000"/>
                </a:solidFill>
                <a:latin typeface="Times New Roman" panose="02020603050405020304" pitchFamily="18" charset="0"/>
                <a:cs typeface="Times New Roman" panose="02020603050405020304" pitchFamily="18" charset="0"/>
              </a:rPr>
              <a:t>một vấn đề </a:t>
            </a:r>
            <a:r>
              <a:rPr lang="nl-NL" sz="2800">
                <a:solidFill>
                  <a:srgbClr val="FF0000"/>
                </a:solidFill>
                <a:latin typeface="Times New Roman" panose="02020603050405020304" pitchFamily="18" charset="0"/>
                <a:cs typeface="Times New Roman" panose="02020603050405020304" pitchFamily="18" charset="0"/>
              </a:rPr>
              <a:t>nào </a:t>
            </a:r>
            <a:r>
              <a:rPr lang="nl-NL" sz="2800" smtClean="0">
                <a:solidFill>
                  <a:srgbClr val="FF0000"/>
                </a:solidFill>
                <a:latin typeface="Times New Roman" panose="02020603050405020304" pitchFamily="18" charset="0"/>
                <a:cs typeface="Times New Roman" panose="02020603050405020304" pitchFamily="18" charset="0"/>
              </a:rPr>
              <a:t>đó).</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54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1)">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1185" y="482138"/>
            <a:ext cx="7813963" cy="16625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PHIẾU HỌC TẬP SỐ 1: </a:t>
            </a:r>
            <a:r>
              <a:rPr lang="en-US" sz="3200">
                <a:latin typeface="Times New Roman" panose="02020603050405020304" pitchFamily="18" charset="0"/>
                <a:cs typeface="Times New Roman" panose="02020603050405020304" pitchFamily="18" charset="0"/>
              </a:rPr>
              <a:t>Xác định nghĩa của từ  nội quy, hữu hình, gia vị...</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82029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887884" y="0"/>
            <a:ext cx="3474720" cy="22028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b="1">
                <a:solidFill>
                  <a:schemeClr val="tx1"/>
                </a:solidFill>
                <a:latin typeface="Times New Roman" panose="02020603050405020304" pitchFamily="18" charset="0"/>
                <a:cs typeface="Times New Roman" panose="02020603050405020304" pitchFamily="18" charset="0"/>
              </a:rPr>
              <a:t>Từ “</a:t>
            </a:r>
            <a:r>
              <a:rPr lang="en-US" sz="3200" b="1">
                <a:solidFill>
                  <a:schemeClr val="tx1"/>
                </a:solidFill>
                <a:latin typeface="Times New Roman" panose="02020603050405020304" pitchFamily="18" charset="0"/>
                <a:cs typeface="Times New Roman" panose="02020603050405020304" pitchFamily="18" charset="0"/>
              </a:rPr>
              <a:t>nội quy”: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9368" y="1903616"/>
            <a:ext cx="11712632" cy="44722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2800" b="1">
                <a:latin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cs typeface="Times New Roman" panose="02020603050405020304" pitchFamily="18" charset="0"/>
              </a:rPr>
              <a:t>Tách  từ “</a:t>
            </a:r>
            <a:r>
              <a:rPr lang="en-US" sz="2800">
                <a:latin typeface="Times New Roman" panose="02020603050405020304" pitchFamily="18" charset="0"/>
                <a:cs typeface="Times New Roman" panose="02020603050405020304" pitchFamily="18" charset="0"/>
              </a:rPr>
              <a:t>nội quy</a:t>
            </a:r>
            <a:r>
              <a:rPr lang="nl-NL" sz="2800">
                <a:latin typeface="Times New Roman" panose="02020603050405020304" pitchFamily="18" charset="0"/>
                <a:cs typeface="Times New Roman" panose="02020603050405020304" pitchFamily="18" charset="0"/>
              </a:rPr>
              <a:t>” thành hai yếu tố “nội” và “quy”</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Bước 2:  </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Nhóm các yếu tố “nội”:  </a:t>
            </a:r>
            <a:r>
              <a:rPr lang="en-US" sz="2800">
                <a:latin typeface="Times New Roman" panose="02020603050405020304" pitchFamily="18" charset="0"/>
                <a:cs typeface="Times New Roman" panose="02020603050405020304" pitchFamily="18" charset="0"/>
              </a:rPr>
              <a:t>nội bộ, nội dung, nội lực, nội chiến, nội tại. ..</a:t>
            </a:r>
          </a:p>
          <a:p>
            <a:r>
              <a:rPr lang="nl-NL" sz="2800">
                <a:latin typeface="Times New Roman" panose="02020603050405020304" pitchFamily="18" charset="0"/>
                <a:cs typeface="Times New Roman" panose="02020603050405020304" pitchFamily="18" charset="0"/>
              </a:rPr>
              <a:t>Nhóm có yếu tố “quy”: </a:t>
            </a:r>
            <a:r>
              <a:rPr lang="en-US" sz="2800">
                <a:latin typeface="Times New Roman" panose="02020603050405020304" pitchFamily="18" charset="0"/>
                <a:cs typeface="Times New Roman" panose="02020603050405020304" pitchFamily="18" charset="0"/>
              </a:rPr>
              <a:t>quy định, quy củ, quy trình, </a:t>
            </a:r>
            <a:r>
              <a:rPr lang="en-US" sz="2800">
                <a:latin typeface="Times New Roman" panose="02020603050405020304" pitchFamily="18" charset="0"/>
                <a:cs typeface="Times New Roman" panose="02020603050405020304" pitchFamily="18" charset="0"/>
              </a:rPr>
              <a:t>pháp </a:t>
            </a:r>
            <a:r>
              <a:rPr lang="en-US" sz="2800">
                <a:latin typeface="Times New Roman" panose="02020603050405020304" pitchFamily="18" charset="0"/>
                <a:cs typeface="Times New Roman" panose="02020603050405020304" pitchFamily="18" charset="0"/>
              </a:rPr>
              <a:t>quy, quy  cách...</a:t>
            </a:r>
          </a:p>
          <a:p>
            <a:r>
              <a:rPr lang="nl-NL" sz="2800" b="1">
                <a:latin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Yếu tố “nội” liên quan đến bên trong.</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Yếu tố “quy” có liên quan tới những khuôn phép, phép tắc cần tuân thủ. </a:t>
            </a:r>
            <a:endParaRPr lang="en-US" sz="2800">
              <a:latin typeface="Times New Roman" panose="02020603050405020304" pitchFamily="18" charset="0"/>
              <a:cs typeface="Times New Roman" panose="02020603050405020304" pitchFamily="18" charset="0"/>
            </a:endParaRPr>
          </a:p>
          <a:p>
            <a:pPr lvl="0"/>
            <a:r>
              <a:rPr lang="nl-NL" sz="2800" smtClean="0">
                <a:latin typeface="Times New Roman" panose="02020603050405020304" pitchFamily="18" charset="0"/>
                <a:cs typeface="Times New Roman" panose="02020603050405020304" pitchFamily="18" charset="0"/>
              </a:rPr>
              <a:t>=&gt; Từ </a:t>
            </a:r>
            <a:r>
              <a:rPr lang="nl-NL" sz="2800">
                <a:latin typeface="Times New Roman" panose="02020603050405020304" pitchFamily="18" charset="0"/>
                <a:cs typeface="Times New Roman" panose="02020603050405020304" pitchFamily="18" charset="0"/>
              </a:rPr>
              <a:t>đó suy đoán nghĩa của từ “nội qui” là “những khuôn phép, phép tắc cần tuân thủ để đảm bảo trật tự, kỷ luật trong một tập thể, một cơ quan”</a:t>
            </a:r>
            <a:endParaRPr lang="en-US" sz="2800">
              <a:latin typeface="Times New Roman" panose="02020603050405020304" pitchFamily="18" charset="0"/>
              <a:cs typeface="Times New Roman" panose="02020603050405020304" pitchFamily="18" charset="0"/>
            </a:endParaRPr>
          </a:p>
          <a:p>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210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887884" y="0"/>
            <a:ext cx="3474720" cy="22028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3200" b="1">
                <a:solidFill>
                  <a:schemeClr val="tx1"/>
                </a:solidFill>
                <a:latin typeface="Times New Roman" panose="02020603050405020304" pitchFamily="18" charset="0"/>
                <a:cs typeface="Times New Roman" panose="02020603050405020304" pitchFamily="18" charset="0"/>
              </a:rPr>
              <a:t>Từ “</a:t>
            </a:r>
            <a:r>
              <a:rPr lang="vi-VN" sz="3200" b="1">
                <a:solidFill>
                  <a:schemeClr val="tx1"/>
                </a:solidFill>
                <a:latin typeface="Times New Roman" panose="02020603050405020304" pitchFamily="18" charset="0"/>
                <a:cs typeface="Times New Roman" panose="02020603050405020304" pitchFamily="18" charset="0"/>
              </a:rPr>
              <a:t>hữu hình”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88422" y="2111433"/>
            <a:ext cx="11712632" cy="44722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2600" b="1">
                <a:latin typeface="Times New Roman" panose="02020603050405020304" pitchFamily="18" charset="0"/>
                <a:cs typeface="Times New Roman" panose="02020603050405020304" pitchFamily="18" charset="0"/>
              </a:rPr>
              <a:t>Bước 1: </a:t>
            </a:r>
            <a:r>
              <a:rPr lang="nl-NL" sz="2600">
                <a:latin typeface="Times New Roman" panose="02020603050405020304" pitchFamily="18" charset="0"/>
                <a:cs typeface="Times New Roman" panose="02020603050405020304" pitchFamily="18" charset="0"/>
              </a:rPr>
              <a:t>Tách  từ “</a:t>
            </a:r>
            <a:r>
              <a:rPr lang="vi-VN" sz="2600">
                <a:latin typeface="Times New Roman" panose="02020603050405020304" pitchFamily="18" charset="0"/>
                <a:cs typeface="Times New Roman" panose="02020603050405020304" pitchFamily="18" charset="0"/>
              </a:rPr>
              <a:t>hữu hình”</a:t>
            </a:r>
            <a:r>
              <a:rPr lang="vi-VN" sz="2600" b="1">
                <a:latin typeface="Times New Roman" panose="02020603050405020304" pitchFamily="18" charset="0"/>
                <a:cs typeface="Times New Roman" panose="02020603050405020304" pitchFamily="18" charset="0"/>
              </a:rPr>
              <a:t> </a:t>
            </a:r>
            <a:r>
              <a:rPr lang="nl-NL" sz="2600">
                <a:latin typeface="Times New Roman" panose="02020603050405020304" pitchFamily="18" charset="0"/>
                <a:cs typeface="Times New Roman" panose="02020603050405020304" pitchFamily="18" charset="0"/>
              </a:rPr>
              <a:t>thành hai yếu tố “hữu” và “ hình” </a:t>
            </a:r>
            <a:endParaRPr lang="en-US" sz="2600">
              <a:latin typeface="Times New Roman" panose="02020603050405020304" pitchFamily="18" charset="0"/>
              <a:cs typeface="Times New Roman" panose="02020603050405020304" pitchFamily="18" charset="0"/>
            </a:endParaRPr>
          </a:p>
          <a:p>
            <a:r>
              <a:rPr lang="nl-NL" sz="2600" b="1">
                <a:latin typeface="Times New Roman" panose="02020603050405020304" pitchFamily="18" charset="0"/>
                <a:cs typeface="Times New Roman" panose="02020603050405020304" pitchFamily="18" charset="0"/>
              </a:rPr>
              <a:t>Bước 2: </a:t>
            </a:r>
            <a:endParaRPr lang="en-US" sz="2600">
              <a:latin typeface="Times New Roman" panose="02020603050405020304" pitchFamily="18" charset="0"/>
              <a:cs typeface="Times New Roman" panose="02020603050405020304" pitchFamily="18" charset="0"/>
            </a:endParaRPr>
          </a:p>
          <a:p>
            <a:r>
              <a:rPr lang="nl-NL" sz="2600" b="1">
                <a:latin typeface="Times New Roman" panose="02020603050405020304" pitchFamily="18" charset="0"/>
                <a:cs typeface="Times New Roman" panose="02020603050405020304" pitchFamily="18" charset="0"/>
              </a:rPr>
              <a:t>- </a:t>
            </a:r>
            <a:r>
              <a:rPr lang="nl-NL" sz="2600">
                <a:latin typeface="Times New Roman" panose="02020603050405020304" pitchFamily="18" charset="0"/>
                <a:cs typeface="Times New Roman" panose="02020603050405020304" pitchFamily="18" charset="0"/>
              </a:rPr>
              <a:t>Nhóm các yếu tố “hữu”: </a:t>
            </a:r>
            <a:r>
              <a:rPr lang="nl-NL" sz="2600" b="1">
                <a:latin typeface="Times New Roman" panose="02020603050405020304" pitchFamily="18" charset="0"/>
                <a:cs typeface="Times New Roman" panose="02020603050405020304" pitchFamily="18" charset="0"/>
              </a:rPr>
              <a:t>hữu dụng, hữu duyên, hữu hạn, hữu ích, sở hữu,...</a:t>
            </a:r>
            <a:endParaRPr lang="en-US" sz="2600">
              <a:latin typeface="Times New Roman" panose="02020603050405020304" pitchFamily="18" charset="0"/>
              <a:cs typeface="Times New Roman" panose="02020603050405020304" pitchFamily="18" charset="0"/>
            </a:endParaRPr>
          </a:p>
          <a:p>
            <a:r>
              <a:rPr lang="nl-NL" sz="2600" b="1">
                <a:latin typeface="Times New Roman" panose="02020603050405020304" pitchFamily="18" charset="0"/>
                <a:cs typeface="Times New Roman" panose="02020603050405020304" pitchFamily="18" charset="0"/>
              </a:rPr>
              <a:t>- </a:t>
            </a:r>
            <a:r>
              <a:rPr lang="nl-NL" sz="2600">
                <a:latin typeface="Times New Roman" panose="02020603050405020304" pitchFamily="18" charset="0"/>
                <a:cs typeface="Times New Roman" panose="02020603050405020304" pitchFamily="18" charset="0"/>
              </a:rPr>
              <a:t>Nhóm các yếu tố “hình”: </a:t>
            </a:r>
            <a:r>
              <a:rPr lang="nl-NL" sz="2600" b="1">
                <a:latin typeface="Times New Roman" panose="02020603050405020304" pitchFamily="18" charset="0"/>
                <a:cs typeface="Times New Roman" panose="02020603050405020304" pitchFamily="18" charset="0"/>
              </a:rPr>
              <a:t>hình thể, hình thái, hình dáng, hình dung, biến hình, chỉnh hình,...</a:t>
            </a:r>
            <a:endParaRPr lang="en-US" sz="2600">
              <a:latin typeface="Times New Roman" panose="02020603050405020304" pitchFamily="18" charset="0"/>
              <a:cs typeface="Times New Roman" panose="02020603050405020304" pitchFamily="18" charset="0"/>
            </a:endParaRPr>
          </a:p>
          <a:p>
            <a:r>
              <a:rPr lang="nl-NL" sz="2600" b="1">
                <a:latin typeface="Times New Roman" panose="02020603050405020304" pitchFamily="18" charset="0"/>
                <a:cs typeface="Times New Roman" panose="02020603050405020304" pitchFamily="18" charset="0"/>
              </a:rPr>
              <a:t>Bước 3: </a:t>
            </a:r>
            <a:endParaRPr lang="en-US" sz="2600">
              <a:latin typeface="Times New Roman" panose="02020603050405020304" pitchFamily="18" charset="0"/>
              <a:cs typeface="Times New Roman" panose="02020603050405020304" pitchFamily="18" charset="0"/>
            </a:endParaRPr>
          </a:p>
          <a:p>
            <a:r>
              <a:rPr lang="vi-VN" sz="2600">
                <a:latin typeface="Times New Roman" panose="02020603050405020304" pitchFamily="18" charset="0"/>
                <a:cs typeface="Times New Roman" panose="02020603050405020304" pitchFamily="18" charset="0"/>
              </a:rPr>
              <a:t>Yếu </a:t>
            </a:r>
            <a:r>
              <a:rPr lang="en-US" sz="2600">
                <a:latin typeface="Times New Roman" panose="02020603050405020304" pitchFamily="18" charset="0"/>
                <a:cs typeface="Times New Roman" panose="02020603050405020304" pitchFamily="18" charset="0"/>
              </a:rPr>
              <a:t>t</a:t>
            </a:r>
            <a:r>
              <a:rPr lang="vi-VN" sz="2600">
                <a:latin typeface="Times New Roman" panose="02020603050405020304" pitchFamily="18" charset="0"/>
                <a:cs typeface="Times New Roman" panose="02020603050405020304" pitchFamily="18" charset="0"/>
              </a:rPr>
              <a:t>ố </a:t>
            </a:r>
            <a:r>
              <a:rPr lang="en-US" sz="2600" b="1">
                <a:latin typeface="Times New Roman" panose="02020603050405020304" pitchFamily="18" charset="0"/>
                <a:cs typeface="Times New Roman" panose="02020603050405020304" pitchFamily="18" charset="0"/>
              </a:rPr>
              <a:t>“</a:t>
            </a:r>
            <a:r>
              <a:rPr lang="vi-VN" sz="2600" b="1">
                <a:latin typeface="Times New Roman" panose="02020603050405020304" pitchFamily="18" charset="0"/>
                <a:cs typeface="Times New Roman" panose="02020603050405020304" pitchFamily="18" charset="0"/>
              </a:rPr>
              <a:t>hữu</a:t>
            </a:r>
            <a:r>
              <a:rPr lang="en-US" sz="2600" b="1">
                <a:latin typeface="Times New Roman" panose="02020603050405020304" pitchFamily="18" charset="0"/>
                <a:cs typeface="Times New Roman" panose="02020603050405020304" pitchFamily="18" charset="0"/>
              </a:rPr>
              <a:t>”</a:t>
            </a:r>
            <a:r>
              <a:rPr lang="vi-VN" sz="2600">
                <a:latin typeface="Times New Roman" panose="02020603050405020304" pitchFamily="18" charset="0"/>
                <a:cs typeface="Times New Roman" panose="02020603050405020304" pitchFamily="18" charset="0"/>
              </a:rPr>
              <a:t> có liên quan đến cái tồn tại, cái sở hữu. </a:t>
            </a:r>
            <a:endParaRPr lang="en-US" sz="2600">
              <a:latin typeface="Times New Roman" panose="02020603050405020304" pitchFamily="18" charset="0"/>
              <a:cs typeface="Times New Roman" panose="02020603050405020304" pitchFamily="18" charset="0"/>
            </a:endParaRPr>
          </a:p>
          <a:p>
            <a:r>
              <a:rPr lang="vi-VN" sz="2600">
                <a:latin typeface="Times New Roman" panose="02020603050405020304" pitchFamily="18" charset="0"/>
                <a:cs typeface="Times New Roman" panose="02020603050405020304" pitchFamily="18" charset="0"/>
              </a:rPr>
              <a:t>Yếu tố </a:t>
            </a:r>
            <a:r>
              <a:rPr lang="en-US" sz="2600" b="1">
                <a:latin typeface="Times New Roman" panose="02020603050405020304" pitchFamily="18" charset="0"/>
                <a:cs typeface="Times New Roman" panose="02020603050405020304" pitchFamily="18" charset="0"/>
              </a:rPr>
              <a:t>“</a:t>
            </a:r>
            <a:r>
              <a:rPr lang="vi-VN" sz="2600" b="1">
                <a:latin typeface="Times New Roman" panose="02020603050405020304" pitchFamily="18" charset="0"/>
                <a:cs typeface="Times New Roman" panose="02020603050405020304" pitchFamily="18" charset="0"/>
              </a:rPr>
              <a:t>hình</a:t>
            </a:r>
            <a:r>
              <a:rPr lang="en-US" sz="2600" b="1">
                <a:latin typeface="Times New Roman" panose="02020603050405020304" pitchFamily="18" charset="0"/>
                <a:cs typeface="Times New Roman" panose="02020603050405020304" pitchFamily="18" charset="0"/>
              </a:rPr>
              <a:t>”</a:t>
            </a:r>
            <a:r>
              <a:rPr lang="vi-VN" sz="2600">
                <a:latin typeface="Times New Roman" panose="02020603050405020304" pitchFamily="18" charset="0"/>
                <a:cs typeface="Times New Roman" panose="02020603050405020304" pitchFamily="18" charset="0"/>
              </a:rPr>
              <a:t> có liên quan tới </a:t>
            </a:r>
            <a:r>
              <a:rPr lang="en-US" sz="2600">
                <a:latin typeface="Times New Roman" panose="02020603050405020304" pitchFamily="18" charset="0"/>
                <a:cs typeface="Times New Roman" panose="02020603050405020304" pitchFamily="18" charset="0"/>
              </a:rPr>
              <a:t>dáng vẻ,  </a:t>
            </a:r>
            <a:r>
              <a:rPr lang="vi-VN" sz="2600">
                <a:latin typeface="Times New Roman" panose="02020603050405020304" pitchFamily="18" charset="0"/>
                <a:cs typeface="Times New Roman" panose="02020603050405020304" pitchFamily="18" charset="0"/>
              </a:rPr>
              <a:t>hình dáng, cái quan sát được bên ngoài.</a:t>
            </a:r>
            <a:endParaRPr lang="en-US" sz="26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=&gt;</a:t>
            </a:r>
            <a:r>
              <a:rPr lang="vi-VN" sz="2600">
                <a:latin typeface="Times New Roman" panose="02020603050405020304" pitchFamily="18" charset="0"/>
                <a:cs typeface="Times New Roman" panose="02020603050405020304" pitchFamily="18" charset="0"/>
              </a:rPr>
              <a:t> Từ đó suy đoán nghĩa của từ </a:t>
            </a:r>
            <a:r>
              <a:rPr lang="en-US" sz="2600">
                <a:latin typeface="Times New Roman" panose="02020603050405020304" pitchFamily="18" charset="0"/>
                <a:cs typeface="Times New Roman" panose="02020603050405020304" pitchFamily="18" charset="0"/>
              </a:rPr>
              <a:t>“</a:t>
            </a:r>
            <a:r>
              <a:rPr lang="vi-VN" sz="2600">
                <a:latin typeface="Times New Roman" panose="02020603050405020304" pitchFamily="18" charset="0"/>
                <a:cs typeface="Times New Roman" panose="02020603050405020304" pitchFamily="18" charset="0"/>
              </a:rPr>
              <a:t>hữu hình</a:t>
            </a:r>
            <a:r>
              <a:rPr lang="en-US" sz="2600">
                <a:latin typeface="Times New Roman" panose="02020603050405020304" pitchFamily="18" charset="0"/>
                <a:cs typeface="Times New Roman" panose="02020603050405020304" pitchFamily="18" charset="0"/>
              </a:rPr>
              <a:t>”</a:t>
            </a:r>
            <a:r>
              <a:rPr lang="vi-VN" sz="2600">
                <a:latin typeface="Times New Roman" panose="02020603050405020304" pitchFamily="18" charset="0"/>
                <a:cs typeface="Times New Roman" panose="02020603050405020304" pitchFamily="18" charset="0"/>
              </a:rPr>
              <a:t> là có </a:t>
            </a:r>
            <a:r>
              <a:rPr lang="en-US" sz="2600">
                <a:latin typeface="Times New Roman" panose="02020603050405020304" pitchFamily="18" charset="0"/>
                <a:cs typeface="Times New Roman" panose="02020603050405020304" pitchFamily="18" charset="0"/>
              </a:rPr>
              <a:t>“dáng dấp </a:t>
            </a:r>
            <a:r>
              <a:rPr lang="vi-VN" sz="2600">
                <a:latin typeface="Times New Roman" panose="02020603050405020304" pitchFamily="18" charset="0"/>
                <a:cs typeface="Times New Roman" panose="02020603050405020304" pitchFamily="18" charset="0"/>
              </a:rPr>
              <a:t>hiện ra bên ngoài, thấy được qua quan sát</a:t>
            </a:r>
            <a:r>
              <a:rPr lang="en-US" sz="26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1771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887884" y="0"/>
            <a:ext cx="3474720" cy="22028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3200" b="1">
                <a:solidFill>
                  <a:schemeClr val="tx1"/>
                </a:solidFill>
                <a:latin typeface="Times New Roman" panose="02020603050405020304" pitchFamily="18" charset="0"/>
                <a:cs typeface="Times New Roman" panose="02020603050405020304" pitchFamily="18" charset="0"/>
              </a:rPr>
              <a:t>Từ “</a:t>
            </a:r>
            <a:r>
              <a:rPr lang="en-US" sz="3200" b="1">
                <a:solidFill>
                  <a:schemeClr val="tx1"/>
                </a:solidFill>
                <a:latin typeface="Times New Roman" panose="02020603050405020304" pitchFamily="18" charset="0"/>
                <a:cs typeface="Times New Roman" panose="02020603050405020304" pitchFamily="18" charset="0"/>
              </a:rPr>
              <a:t>gia vị”</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88422" y="2111433"/>
            <a:ext cx="11712632" cy="44722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2800" b="1">
                <a:latin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cs typeface="Times New Roman" panose="02020603050405020304" pitchFamily="18" charset="0"/>
              </a:rPr>
              <a:t>Tách  từ </a:t>
            </a:r>
            <a:r>
              <a:rPr lang="nl-NL"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gia vị” </a:t>
            </a:r>
            <a:r>
              <a:rPr lang="nl-NL" sz="2800">
                <a:latin typeface="Times New Roman" panose="02020603050405020304" pitchFamily="18" charset="0"/>
                <a:cs typeface="Times New Roman" panose="02020603050405020304" pitchFamily="18" charset="0"/>
              </a:rPr>
              <a:t>thành hai yếu tố “gia” và “vị”</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Bước 2: </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Nhóm các yếu tố “gia”: gia giảm, gia tăng, gia vị...</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Nhóm các yếu tố “vị”: hương vị, ngũ vị , khẩu vị , mĩ vị....</a:t>
            </a:r>
            <a:endParaRPr lang="en-US" sz="2800">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Bước 3: </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Yếu </a:t>
            </a:r>
            <a:r>
              <a:rPr lang="en-US" sz="2800">
                <a:latin typeface="Times New Roman" panose="02020603050405020304" pitchFamily="18" charset="0"/>
                <a:cs typeface="Times New Roman" panose="02020603050405020304" pitchFamily="18" charset="0"/>
              </a:rPr>
              <a:t>t</a:t>
            </a:r>
            <a:r>
              <a:rPr lang="vi-VN" sz="2800">
                <a:latin typeface="Times New Roman" panose="02020603050405020304" pitchFamily="18" charset="0"/>
                <a:cs typeface="Times New Roman" panose="02020603050405020304" pitchFamily="18" charset="0"/>
              </a:rPr>
              <a:t>ố </a:t>
            </a:r>
            <a:r>
              <a:rPr lang="en-US" sz="2800" b="1">
                <a:latin typeface="Times New Roman" panose="02020603050405020304" pitchFamily="18" charset="0"/>
                <a:cs typeface="Times New Roman" panose="02020603050405020304" pitchFamily="18" charset="0"/>
              </a:rPr>
              <a:t>“gia”</a:t>
            </a:r>
            <a:r>
              <a:rPr lang="vi-VN" sz="2800">
                <a:latin typeface="Times New Roman" panose="02020603050405020304" pitchFamily="18" charset="0"/>
                <a:cs typeface="Times New Roman" panose="02020603050405020304" pitchFamily="18" charset="0"/>
              </a:rPr>
              <a:t> có liên quan đến </a:t>
            </a:r>
            <a:r>
              <a:rPr lang="en-US" sz="2800">
                <a:latin typeface="Times New Roman" panose="02020603050405020304" pitchFamily="18" charset="0"/>
                <a:cs typeface="Times New Roman" panose="02020603050405020304" pitchFamily="18" charset="0"/>
              </a:rPr>
              <a:t>sự tăng thêm, tăng vào</a:t>
            </a:r>
          </a:p>
          <a:p>
            <a:r>
              <a:rPr lang="vi-VN" sz="2800">
                <a:latin typeface="Times New Roman" panose="02020603050405020304" pitchFamily="18" charset="0"/>
                <a:cs typeface="Times New Roman" panose="02020603050405020304" pitchFamily="18" charset="0"/>
              </a:rPr>
              <a:t>Yếu </a:t>
            </a:r>
            <a:r>
              <a:rPr lang="en-US" sz="2800">
                <a:latin typeface="Times New Roman" panose="02020603050405020304" pitchFamily="18" charset="0"/>
                <a:cs typeface="Times New Roman" panose="02020603050405020304" pitchFamily="18" charset="0"/>
              </a:rPr>
              <a:t>t</a:t>
            </a:r>
            <a:r>
              <a:rPr lang="vi-VN" sz="2800">
                <a:latin typeface="Times New Roman" panose="02020603050405020304" pitchFamily="18" charset="0"/>
                <a:cs typeface="Times New Roman" panose="02020603050405020304" pitchFamily="18" charset="0"/>
              </a:rPr>
              <a:t>ố </a:t>
            </a:r>
            <a:r>
              <a:rPr lang="en-US" sz="2800" b="1">
                <a:latin typeface="Times New Roman" panose="02020603050405020304" pitchFamily="18" charset="0"/>
                <a:cs typeface="Times New Roman" panose="02020603050405020304" pitchFamily="18" charset="0"/>
              </a:rPr>
              <a:t>“vị”</a:t>
            </a:r>
            <a:r>
              <a:rPr lang="vi-VN" sz="2800">
                <a:latin typeface="Times New Roman" panose="02020603050405020304" pitchFamily="18" charset="0"/>
                <a:cs typeface="Times New Roman" panose="02020603050405020304" pitchFamily="18" charset="0"/>
              </a:rPr>
              <a:t> có liên quan </a:t>
            </a:r>
            <a:r>
              <a:rPr lang="en-US" sz="2800">
                <a:latin typeface="Times New Roman" panose="02020603050405020304" pitchFamily="18" charset="0"/>
                <a:cs typeface="Times New Roman" panose="02020603050405020304" pitchFamily="18" charset="0"/>
              </a:rPr>
              <a:t>tới cảm giác  nhận biết nhờ đầu lưỡi.</a:t>
            </a:r>
          </a:p>
          <a:p>
            <a:r>
              <a:rPr lang="en-US" sz="2800">
                <a:latin typeface="Times New Roman" panose="02020603050405020304" pitchFamily="18" charset="0"/>
                <a:cs typeface="Times New Roman" panose="02020603050405020304" pitchFamily="18" charset="0"/>
              </a:rPr>
              <a:t>=&gt;</a:t>
            </a:r>
            <a:r>
              <a:rPr lang="vi-VN" sz="2800">
                <a:latin typeface="Times New Roman" panose="02020603050405020304" pitchFamily="18" charset="0"/>
                <a:cs typeface="Times New Roman" panose="02020603050405020304" pitchFamily="18" charset="0"/>
              </a:rPr>
              <a:t> Từ đó suy đoán nghĩa của từ </a:t>
            </a:r>
            <a:r>
              <a:rPr lang="nl-NL"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gia vị” </a:t>
            </a:r>
            <a:r>
              <a:rPr lang="en-US" sz="2800">
                <a:latin typeface="Times New Roman" panose="02020603050405020304" pitchFamily="18" charset="0"/>
                <a:cs typeface="Times New Roman" panose="02020603050405020304" pitchFamily="18" charset="0"/>
              </a:rPr>
              <a:t>là thứ cho thêm vào món ăn để tăng thêm mùi vị như hành, ớt, hạt tiêu, mì chính,...</a:t>
            </a:r>
          </a:p>
        </p:txBody>
      </p:sp>
    </p:spTree>
    <p:extLst>
      <p:ext uri="{BB962C8B-B14F-4D97-AF65-F5344CB8AC3E}">
        <p14:creationId xmlns:p14="http://schemas.microsoft.com/office/powerpoint/2010/main" val="4037256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7571" y="1446415"/>
            <a:ext cx="11662755" cy="4621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Một </a:t>
            </a:r>
            <a:r>
              <a:rPr lang="en-US" sz="3200">
                <a:latin typeface="Times New Roman" panose="02020603050405020304" pitchFamily="18" charset="0"/>
                <a:cs typeface="Times New Roman" panose="02020603050405020304" pitchFamily="18" charset="0"/>
              </a:rPr>
              <a:t>yếu tố hán Việt có thể có nhiều nghĩa khác nhau nên khi xác định nghĩa của yếu tố Hán Việt, cần đặt nó trong ngữ cảnh cụ thể (trong kết hợp với yếu tố Hán Việt khác để tạo thành từ, trong một câu văn, đoạn văn,.... )</a:t>
            </a:r>
          </a:p>
          <a:p>
            <a:r>
              <a:rPr lang="en-US" sz="3200" smtClean="0">
                <a:latin typeface="Times New Roman" panose="02020603050405020304" pitchFamily="18" charset="0"/>
                <a:cs typeface="Times New Roman" panose="02020603050405020304" pitchFamily="18" charset="0"/>
              </a:rPr>
              <a:t>+ Sau </a:t>
            </a:r>
            <a:r>
              <a:rPr lang="en-US" sz="3200">
                <a:latin typeface="Times New Roman" panose="02020603050405020304" pitchFamily="18" charset="0"/>
                <a:cs typeface="Times New Roman" panose="02020603050405020304" pitchFamily="18" charset="0"/>
              </a:rPr>
              <a:t>khi suy đoán nghĩa của từ có yếu tố Hán Việt, nên kiểm chứng lại bằng cách tra từ điển hoặc đặt từ trong nhiều ngữ cảnh khác nhau xem nghĩa của từ có đúng như  kết quả suy đoán không.</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4788131" y="473825"/>
            <a:ext cx="2286000" cy="97259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Lưu ý:</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06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65" y="232756"/>
            <a:ext cx="1148819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PHIẾU HỌC TẬP SỐ 2: </a:t>
            </a:r>
            <a:r>
              <a:rPr lang="en-US" sz="3200">
                <a:latin typeface="Times New Roman" panose="02020603050405020304" pitchFamily="18" charset="0"/>
                <a:cs typeface="Times New Roman" panose="02020603050405020304" pitchFamily="18" charset="0"/>
              </a:rPr>
              <a:t>Tìm từ Hán Việt có yếu tố Hán Việt trong bản dưới đây. Sau đó đặt câu với một trong số các từ  </a:t>
            </a:r>
            <a:r>
              <a:rPr lang="en-US" sz="3200">
                <a:latin typeface="Times New Roman" panose="02020603050405020304" pitchFamily="18" charset="0"/>
                <a:cs typeface="Times New Roman" panose="02020603050405020304" pitchFamily="18" charset="0"/>
              </a:rPr>
              <a:t>tìm </a:t>
            </a:r>
            <a:r>
              <a:rPr lang="en-US" sz="3200" smtClean="0">
                <a:latin typeface="Times New Roman" panose="02020603050405020304" pitchFamily="18" charset="0"/>
                <a:cs typeface="Times New Roman" panose="02020603050405020304" pitchFamily="18" charset="0"/>
              </a:rPr>
              <a:t>được</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61114638"/>
              </p:ext>
            </p:extLst>
          </p:nvPr>
        </p:nvGraphicFramePr>
        <p:xfrm>
          <a:off x="565264" y="1802579"/>
          <a:ext cx="11388437" cy="2926080"/>
        </p:xfrm>
        <a:graphic>
          <a:graphicData uri="http://schemas.openxmlformats.org/drawingml/2006/table">
            <a:tbl>
              <a:tblPr firstRow="1" firstCol="1" bandRow="1">
                <a:tableStyleId>{5C22544A-7EE6-4342-B048-85BDC9FD1C3A}</a:tableStyleId>
              </a:tblPr>
              <a:tblGrid>
                <a:gridCol w="1080656">
                  <a:extLst>
                    <a:ext uri="{9D8B030D-6E8A-4147-A177-3AD203B41FA5}">
                      <a16:colId xmlns:a16="http://schemas.microsoft.com/office/drawing/2014/main" val="2248427895"/>
                    </a:ext>
                  </a:extLst>
                </a:gridCol>
                <a:gridCol w="3283527">
                  <a:extLst>
                    <a:ext uri="{9D8B030D-6E8A-4147-A177-3AD203B41FA5}">
                      <a16:colId xmlns:a16="http://schemas.microsoft.com/office/drawing/2014/main" val="3617788567"/>
                    </a:ext>
                  </a:extLst>
                </a:gridCol>
                <a:gridCol w="7024254">
                  <a:extLst>
                    <a:ext uri="{9D8B030D-6E8A-4147-A177-3AD203B41FA5}">
                      <a16:colId xmlns:a16="http://schemas.microsoft.com/office/drawing/2014/main" val="3286117860"/>
                    </a:ext>
                  </a:extLst>
                </a:gridCol>
              </a:tblGrid>
              <a:tr h="0">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STT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Yếu tố Hán Việt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Từ Hán Việt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19138623"/>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hương( quê </a:t>
                      </a:r>
                      <a:r>
                        <a:rPr lang="nl-NL" sz="3200">
                          <a:solidFill>
                            <a:schemeClr val="tx1"/>
                          </a:solidFill>
                          <a:effectLst/>
                          <a:latin typeface="Times New Roman" panose="02020603050405020304" pitchFamily="18" charset="0"/>
                          <a:cs typeface="Times New Roman" panose="02020603050405020304" pitchFamily="18" charset="0"/>
                        </a:rPr>
                        <a:t>nhà</a:t>
                      </a:r>
                      <a:r>
                        <a:rPr lang="nl-NL" sz="3200" smtClean="0">
                          <a:solidFill>
                            <a:schemeClr val="tx1"/>
                          </a:solidFill>
                          <a:effectLst/>
                          <a:latin typeface="Times New Roman" panose="02020603050405020304" pitchFamily="18" charset="0"/>
                          <a:cs typeface="Times New Roman" panose="02020603050405020304" pitchFamily="18" charset="0"/>
                        </a:rPr>
                        <a:t>)</a:t>
                      </a:r>
                    </a:p>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40195180"/>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hương( </a:t>
                      </a:r>
                      <a:r>
                        <a:rPr lang="nl-NL" sz="3200">
                          <a:solidFill>
                            <a:schemeClr val="tx1"/>
                          </a:solidFill>
                          <a:effectLst/>
                          <a:latin typeface="Times New Roman" panose="02020603050405020304" pitchFamily="18" charset="0"/>
                          <a:cs typeface="Times New Roman" panose="02020603050405020304" pitchFamily="18" charset="0"/>
                        </a:rPr>
                        <a:t>mùi</a:t>
                      </a:r>
                      <a:r>
                        <a:rPr lang="nl-NL" sz="3200" smtClean="0">
                          <a:solidFill>
                            <a:schemeClr val="tx1"/>
                          </a:solidFill>
                          <a:effectLst/>
                          <a:latin typeface="Times New Roman" panose="02020603050405020304" pitchFamily="18" charset="0"/>
                          <a:cs typeface="Times New Roman" panose="02020603050405020304" pitchFamily="18" charset="0"/>
                        </a:rPr>
                        <a:t>)</a:t>
                      </a:r>
                    </a:p>
                    <a:p>
                      <a:pPr algn="just">
                        <a:spcAft>
                          <a:spcPts val="0"/>
                        </a:spcAft>
                      </a:pPr>
                      <a:endParaRPr lang="nl-NL" sz="32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77512005"/>
                  </a:ext>
                </a:extLst>
              </a:tr>
            </a:tbl>
          </a:graphicData>
        </a:graphic>
      </p:graphicFrame>
      <p:sp>
        <p:nvSpPr>
          <p:cNvPr id="4" name="TextBox 3"/>
          <p:cNvSpPr txBox="1"/>
          <p:nvPr/>
        </p:nvSpPr>
        <p:spPr>
          <a:xfrm>
            <a:off x="5112327" y="2227811"/>
            <a:ext cx="6758248" cy="107721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đ</a:t>
            </a:r>
            <a:r>
              <a:rPr lang="en-US" sz="3200" smtClean="0">
                <a:solidFill>
                  <a:srgbClr val="FF0000"/>
                </a:solidFill>
                <a:latin typeface="Times New Roman" panose="02020603050405020304" pitchFamily="18" charset="0"/>
                <a:cs typeface="Times New Roman" panose="02020603050405020304" pitchFamily="18" charset="0"/>
              </a:rPr>
              <a:t>ồng hương, hồi hương, tha hương, li hương, cố hương....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29201" y="3305029"/>
            <a:ext cx="6758248" cy="1077218"/>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  hương liệu,</a:t>
            </a:r>
            <a:r>
              <a:rPr lang="en-US" sz="3200">
                <a:solidFill>
                  <a:srgbClr val="FF0000"/>
                </a:solidFill>
                <a:latin typeface="Times New Roman" panose="02020603050405020304" pitchFamily="18" charset="0"/>
                <a:cs typeface="Times New Roman" panose="02020603050405020304" pitchFamily="18" charset="0"/>
              </a:rPr>
              <a:t> </a:t>
            </a:r>
            <a:r>
              <a:rPr lang="en-US" sz="3200" smtClean="0">
                <a:solidFill>
                  <a:srgbClr val="FF0000"/>
                </a:solidFill>
                <a:latin typeface="Times New Roman" panose="02020603050405020304" pitchFamily="18" charset="0"/>
                <a:cs typeface="Times New Roman" panose="02020603050405020304" pitchFamily="18" charset="0"/>
              </a:rPr>
              <a:t>hương vị, hương hoa, hương án.....  </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614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65" y="232756"/>
            <a:ext cx="1148819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PHIẾU HỌC TẬP SỐ 2: </a:t>
            </a:r>
            <a:r>
              <a:rPr lang="en-US" sz="3200">
                <a:latin typeface="Times New Roman" panose="02020603050405020304" pitchFamily="18" charset="0"/>
                <a:cs typeface="Times New Roman" panose="02020603050405020304" pitchFamily="18" charset="0"/>
              </a:rPr>
              <a:t>Tìm từ Hán Việt có yếu tố Hán Việt trong bản dưới đây. Sau đó đặt câu với một trong số các từ  </a:t>
            </a:r>
            <a:r>
              <a:rPr lang="en-US" sz="3200">
                <a:latin typeface="Times New Roman" panose="02020603050405020304" pitchFamily="18" charset="0"/>
                <a:cs typeface="Times New Roman" panose="02020603050405020304" pitchFamily="18" charset="0"/>
              </a:rPr>
              <a:t>tìm </a:t>
            </a:r>
            <a:r>
              <a:rPr lang="en-US" sz="3200" smtClean="0">
                <a:latin typeface="Times New Roman" panose="02020603050405020304" pitchFamily="18" charset="0"/>
                <a:cs typeface="Times New Roman" panose="02020603050405020304" pitchFamily="18" charset="0"/>
              </a:rPr>
              <a:t>được</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565264" y="1802579"/>
          <a:ext cx="11388437" cy="2926080"/>
        </p:xfrm>
        <a:graphic>
          <a:graphicData uri="http://schemas.openxmlformats.org/drawingml/2006/table">
            <a:tbl>
              <a:tblPr firstRow="1" firstCol="1" bandRow="1">
                <a:tableStyleId>{5C22544A-7EE6-4342-B048-85BDC9FD1C3A}</a:tableStyleId>
              </a:tblPr>
              <a:tblGrid>
                <a:gridCol w="1080656">
                  <a:extLst>
                    <a:ext uri="{9D8B030D-6E8A-4147-A177-3AD203B41FA5}">
                      <a16:colId xmlns:a16="http://schemas.microsoft.com/office/drawing/2014/main" val="2248427895"/>
                    </a:ext>
                  </a:extLst>
                </a:gridCol>
                <a:gridCol w="3283527">
                  <a:extLst>
                    <a:ext uri="{9D8B030D-6E8A-4147-A177-3AD203B41FA5}">
                      <a16:colId xmlns:a16="http://schemas.microsoft.com/office/drawing/2014/main" val="3617788567"/>
                    </a:ext>
                  </a:extLst>
                </a:gridCol>
                <a:gridCol w="7024254">
                  <a:extLst>
                    <a:ext uri="{9D8B030D-6E8A-4147-A177-3AD203B41FA5}">
                      <a16:colId xmlns:a16="http://schemas.microsoft.com/office/drawing/2014/main" val="3286117860"/>
                    </a:ext>
                  </a:extLst>
                </a:gridCol>
              </a:tblGrid>
              <a:tr h="0">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STT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Yếu tố Hán Việt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Từ Hán Việt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19138623"/>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hương( quê </a:t>
                      </a:r>
                      <a:r>
                        <a:rPr lang="nl-NL" sz="3200">
                          <a:solidFill>
                            <a:schemeClr val="tx1"/>
                          </a:solidFill>
                          <a:effectLst/>
                          <a:latin typeface="Times New Roman" panose="02020603050405020304" pitchFamily="18" charset="0"/>
                          <a:cs typeface="Times New Roman" panose="02020603050405020304" pitchFamily="18" charset="0"/>
                        </a:rPr>
                        <a:t>nhà</a:t>
                      </a:r>
                      <a:r>
                        <a:rPr lang="nl-NL" sz="3200" smtClean="0">
                          <a:solidFill>
                            <a:schemeClr val="tx1"/>
                          </a:solidFill>
                          <a:effectLst/>
                          <a:latin typeface="Times New Roman" panose="02020603050405020304" pitchFamily="18" charset="0"/>
                          <a:cs typeface="Times New Roman" panose="02020603050405020304" pitchFamily="18" charset="0"/>
                        </a:rPr>
                        <a:t>)</a:t>
                      </a:r>
                    </a:p>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40195180"/>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hương( </a:t>
                      </a:r>
                      <a:r>
                        <a:rPr lang="nl-NL" sz="3200">
                          <a:solidFill>
                            <a:schemeClr val="tx1"/>
                          </a:solidFill>
                          <a:effectLst/>
                          <a:latin typeface="Times New Roman" panose="02020603050405020304" pitchFamily="18" charset="0"/>
                          <a:cs typeface="Times New Roman" panose="02020603050405020304" pitchFamily="18" charset="0"/>
                        </a:rPr>
                        <a:t>mùi</a:t>
                      </a:r>
                      <a:r>
                        <a:rPr lang="nl-NL" sz="3200" smtClean="0">
                          <a:solidFill>
                            <a:schemeClr val="tx1"/>
                          </a:solidFill>
                          <a:effectLst/>
                          <a:latin typeface="Times New Roman" panose="02020603050405020304" pitchFamily="18" charset="0"/>
                          <a:cs typeface="Times New Roman" panose="02020603050405020304" pitchFamily="18" charset="0"/>
                        </a:rPr>
                        <a:t>)</a:t>
                      </a:r>
                    </a:p>
                    <a:p>
                      <a:pPr algn="just">
                        <a:spcAft>
                          <a:spcPts val="0"/>
                        </a:spcAft>
                      </a:pPr>
                      <a:endParaRPr lang="nl-NL" sz="32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77512005"/>
                  </a:ext>
                </a:extLst>
              </a:tr>
            </a:tbl>
          </a:graphicData>
        </a:graphic>
      </p:graphicFrame>
      <p:sp>
        <p:nvSpPr>
          <p:cNvPr id="4" name="TextBox 3"/>
          <p:cNvSpPr txBox="1"/>
          <p:nvPr/>
        </p:nvSpPr>
        <p:spPr>
          <a:xfrm>
            <a:off x="5112327" y="2227811"/>
            <a:ext cx="6758248" cy="1077218"/>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Sau 20 năm lưu lạc, ông ấy mới trở về </a:t>
            </a:r>
            <a:r>
              <a:rPr lang="en-US" sz="3200" smtClean="0">
                <a:latin typeface="Times New Roman" panose="02020603050405020304" pitchFamily="18" charset="0"/>
                <a:cs typeface="Times New Roman" panose="02020603050405020304" pitchFamily="18" charset="0"/>
              </a:rPr>
              <a:t>cố hương</a:t>
            </a:r>
            <a:r>
              <a:rPr lang="en-US" sz="3200" smtClean="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29201" y="3305029"/>
            <a:ext cx="6758248" cy="1077218"/>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Hương vị </a:t>
            </a:r>
            <a:r>
              <a:rPr lang="en-US" sz="3200" smtClean="0">
                <a:solidFill>
                  <a:srgbClr val="FF0000"/>
                </a:solidFill>
                <a:latin typeface="Times New Roman" panose="02020603050405020304" pitchFamily="18" charset="0"/>
                <a:cs typeface="Times New Roman" panose="02020603050405020304" pitchFamily="18" charset="0"/>
              </a:rPr>
              <a:t>là yếu tố vô cùng quan trọng để làm nên một món ăn ngon.</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765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5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22218" y="1438101"/>
            <a:ext cx="10740043" cy="35910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 Em hiểu như thế nào về nghĩa của các yếu tố Hán Việt tạo nên từ tín ngưỡng được dùng trong văn bản Lễ rửa làng của người Lô Lô? Theo em, khi chưa có từ điển trong tay ta có thể suy đoán nghĩa của các yếu tố đó và nghĩa của từ chứa đựng chúng theo cách nào?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4430684" y="822960"/>
            <a:ext cx="3616037" cy="7730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1</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34564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07571" y="565265"/>
            <a:ext cx="11413374" cy="481307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a:solidFill>
                  <a:schemeClr val="tx1"/>
                </a:solidFill>
                <a:latin typeface="Times New Roman" panose="02020603050405020304" pitchFamily="18" charset="0"/>
                <a:cs typeface="Times New Roman" panose="02020603050405020304" pitchFamily="18" charset="0"/>
              </a:rPr>
              <a:t>Bước 1: </a:t>
            </a:r>
            <a:r>
              <a:rPr lang="nl-NL" sz="3200">
                <a:solidFill>
                  <a:schemeClr val="tx1"/>
                </a:solidFill>
                <a:latin typeface="Times New Roman" panose="02020603050405020304" pitchFamily="18" charset="0"/>
                <a:cs typeface="Times New Roman" panose="02020603050405020304" pitchFamily="18" charset="0"/>
              </a:rPr>
              <a:t>Tách  từ “tín ngưỡng” thành hai yếu tố “tín” và “ngưỡng”</a:t>
            </a:r>
            <a:r>
              <a:rPr lang="nl-NL" sz="3200" b="1">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a:p>
            <a:r>
              <a:rPr lang="nl-NL" sz="3200" b="1">
                <a:solidFill>
                  <a:schemeClr val="tx1"/>
                </a:solidFill>
                <a:latin typeface="Times New Roman" panose="02020603050405020304" pitchFamily="18" charset="0"/>
                <a:cs typeface="Times New Roman" panose="02020603050405020304" pitchFamily="18" charset="0"/>
              </a:rPr>
              <a:t>Bước 2: Tập hợp những từ đã biết có chứa các yếu tố của từ đã cho vào các nhóm khác nhau:</a:t>
            </a:r>
            <a:endParaRPr lang="en-US" sz="3200">
              <a:solidFill>
                <a:schemeClr val="tx1"/>
              </a:solidFill>
              <a:latin typeface="Times New Roman" panose="02020603050405020304" pitchFamily="18" charset="0"/>
              <a:cs typeface="Times New Roman" panose="02020603050405020304" pitchFamily="18" charset="0"/>
            </a:endParaRPr>
          </a:p>
          <a:p>
            <a:r>
              <a:rPr lang="nl-NL" sz="3200" b="1">
                <a:solidFill>
                  <a:schemeClr val="tx1"/>
                </a:solidFill>
                <a:latin typeface="Times New Roman" panose="02020603050405020304" pitchFamily="18" charset="0"/>
                <a:cs typeface="Times New Roman" panose="02020603050405020304" pitchFamily="18" charset="0"/>
              </a:rPr>
              <a:t>- </a:t>
            </a:r>
            <a:r>
              <a:rPr lang="nl-NL" sz="3200">
                <a:solidFill>
                  <a:schemeClr val="tx1"/>
                </a:solidFill>
                <a:latin typeface="Times New Roman" panose="02020603050405020304" pitchFamily="18" charset="0"/>
                <a:cs typeface="Times New Roman" panose="02020603050405020304" pitchFamily="18" charset="0"/>
              </a:rPr>
              <a:t>Nhóm các yếu tố “tín”:  tín nghĩa, tín nhiệm, tín đồ, uy tín, điện tín, thư tín, tín hiệu....</a:t>
            </a:r>
            <a:endParaRPr lang="en-US" sz="3200">
              <a:solidFill>
                <a:schemeClr val="tx1"/>
              </a:solidFill>
              <a:latin typeface="Times New Roman" panose="02020603050405020304" pitchFamily="18" charset="0"/>
              <a:cs typeface="Times New Roman" panose="02020603050405020304" pitchFamily="18" charset="0"/>
            </a:endParaRPr>
          </a:p>
          <a:p>
            <a:r>
              <a:rPr lang="nl-NL" sz="3200">
                <a:solidFill>
                  <a:schemeClr val="tx1"/>
                </a:solidFill>
                <a:latin typeface="Times New Roman" panose="02020603050405020304" pitchFamily="18" charset="0"/>
                <a:cs typeface="Times New Roman" panose="02020603050405020304" pitchFamily="18" charset="0"/>
              </a:rPr>
              <a:t>- Nhóm có yếu tố “ngưỡng”:  ngưỡng mộ, chiêm ngưỡng, ngưỡng vọng, kính ngưỡng,...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76526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32756" y="706582"/>
            <a:ext cx="11795759" cy="58355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Bước 3</a:t>
            </a:r>
            <a:r>
              <a:rPr lang="nl-NL" sz="3200">
                <a:latin typeface="Times New Roman" panose="02020603050405020304" pitchFamily="18" charset="0"/>
                <a:cs typeface="Times New Roman" panose="02020603050405020304" pitchFamily="18" charset="0"/>
              </a:rPr>
              <a:t>: Suy đoán nghĩa của từng yếu tố và nghĩa của từ</a:t>
            </a:r>
            <a:r>
              <a:rPr lang="nl-NL" sz="3200">
                <a:latin typeface="Times New Roman" panose="02020603050405020304" pitchFamily="18" charset="0"/>
                <a:cs typeface="Times New Roman" panose="02020603050405020304" pitchFamily="18" charset="0"/>
              </a:rPr>
              <a:t>: </a:t>
            </a:r>
            <a:endParaRPr lang="nl-NL" sz="3200" smtClean="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Yếu tố “tín” có nghĩa là tin, tin tưởng( tín nghĩa, </a:t>
            </a:r>
            <a:r>
              <a:rPr lang="nl-NL" sz="3200">
                <a:latin typeface="Times New Roman" panose="02020603050405020304" pitchFamily="18" charset="0"/>
                <a:cs typeface="Times New Roman" panose="02020603050405020304" pitchFamily="18" charset="0"/>
              </a:rPr>
              <a:t>tín</a:t>
            </a:r>
            <a:r>
              <a:rPr lang="nl-NL" sz="3200" b="1">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nhiệm,</a:t>
            </a:r>
            <a:r>
              <a:rPr lang="nl-NL" sz="3200" b="1">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tín đồ, uy tín) hoặc mang nghĩa là thư từ (điện tín, thư tín).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Yếu tố “ngưỡng” có nghĩa là ngước nhìn lên (chiêm ngưỡng, ngưỡng vọng) hoặc là kính mến (kính ngưỡng ngưỡng mộ )</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Trong ngữ cảnh kết hợp giữa hai yếu tố “tín” và “ ngưỡng” thì yếu tố “tín” mang nghĩa là “tin”, tin tưởng, còn yếu tố “ngưỡng” mang nghĩa là kính mến. Vậy nghĩa của từ “tín ngưỡng” là “tin theo và kính mến một tôn giáo hay bực giá trị thiêng liêng nào đó”</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29505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22218" y="1438101"/>
            <a:ext cx="10740043" cy="27016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solidFill>
                  <a:schemeClr val="tx1"/>
                </a:solidFill>
                <a:latin typeface="Times New Roman" panose="02020603050405020304" pitchFamily="18" charset="0"/>
                <a:cs typeface="Times New Roman" panose="02020603050405020304" pitchFamily="18" charset="0"/>
              </a:rPr>
              <a:t> </a:t>
            </a:r>
            <a:r>
              <a:rPr lang="vi-VN" sz="3200" i="1">
                <a:solidFill>
                  <a:schemeClr val="tx1"/>
                </a:solidFill>
                <a:latin typeface="Times New Roman" panose="02020603050405020304" pitchFamily="18" charset="0"/>
                <a:cs typeface="Times New Roman" panose="02020603050405020304" pitchFamily="18" charset="0"/>
              </a:rPr>
              <a:t>Bản sắc, ưu tư, truyền thông</a:t>
            </a:r>
            <a:r>
              <a:rPr lang="vi-VN" sz="3200">
                <a:solidFill>
                  <a:schemeClr val="tx1"/>
                </a:solidFill>
                <a:latin typeface="Times New Roman" panose="02020603050405020304" pitchFamily="18" charset="0"/>
                <a:cs typeface="Times New Roman" panose="02020603050405020304" pitchFamily="18" charset="0"/>
              </a:rPr>
              <a:t> là các từ có yếu tố Hán Việt. Lập bảng theo mẫu được gợi ý sau đây để xác định nghĩa của chúng: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4430684" y="822960"/>
            <a:ext cx="3616037" cy="7730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TẬP 2</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07535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0006672"/>
              </p:ext>
            </p:extLst>
          </p:nvPr>
        </p:nvGraphicFramePr>
        <p:xfrm>
          <a:off x="207819" y="124462"/>
          <a:ext cx="11829010" cy="6371844"/>
        </p:xfrm>
        <a:graphic>
          <a:graphicData uri="http://schemas.openxmlformats.org/drawingml/2006/table">
            <a:tbl>
              <a:tblPr firstRow="1" firstCol="1" bandRow="1">
                <a:tableStyleId>{5C22544A-7EE6-4342-B048-85BDC9FD1C3A}</a:tableStyleId>
              </a:tblPr>
              <a:tblGrid>
                <a:gridCol w="1852989">
                  <a:extLst>
                    <a:ext uri="{9D8B030D-6E8A-4147-A177-3AD203B41FA5}">
                      <a16:colId xmlns:a16="http://schemas.microsoft.com/office/drawing/2014/main" val="1653761972"/>
                    </a:ext>
                  </a:extLst>
                </a:gridCol>
                <a:gridCol w="1995803">
                  <a:extLst>
                    <a:ext uri="{9D8B030D-6E8A-4147-A177-3AD203B41FA5}">
                      <a16:colId xmlns:a16="http://schemas.microsoft.com/office/drawing/2014/main" val="3726497472"/>
                    </a:ext>
                  </a:extLst>
                </a:gridCol>
                <a:gridCol w="3958983">
                  <a:extLst>
                    <a:ext uri="{9D8B030D-6E8A-4147-A177-3AD203B41FA5}">
                      <a16:colId xmlns:a16="http://schemas.microsoft.com/office/drawing/2014/main" val="3435850931"/>
                    </a:ext>
                  </a:extLst>
                </a:gridCol>
                <a:gridCol w="1700617">
                  <a:extLst>
                    <a:ext uri="{9D8B030D-6E8A-4147-A177-3AD203B41FA5}">
                      <a16:colId xmlns:a16="http://schemas.microsoft.com/office/drawing/2014/main" val="1883812946"/>
                    </a:ext>
                  </a:extLst>
                </a:gridCol>
                <a:gridCol w="2320618">
                  <a:extLst>
                    <a:ext uri="{9D8B030D-6E8A-4147-A177-3AD203B41FA5}">
                      <a16:colId xmlns:a16="http://schemas.microsoft.com/office/drawing/2014/main" val="556774040"/>
                    </a:ext>
                  </a:extLst>
                </a:gridCol>
              </a:tblGrid>
              <a:tr h="339090">
                <a:tc grid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Từ cần xác định nghĩa</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Những từ khác có yếu tố Hán Việt tương tự</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Nghĩa của từng yếu tố</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Nghĩa chung của từ</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extLst>
                  <a:ext uri="{0D108BD9-81ED-4DB2-BD59-A6C34878D82A}">
                    <a16:rowId xmlns:a16="http://schemas.microsoft.com/office/drawing/2014/main" val="3292722279"/>
                  </a:ext>
                </a:extLst>
              </a:tr>
              <a:tr h="379095">
                <a:tc row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Bản sắc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bản chất, bản lĩnh, bản quán, nguyên 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row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Bản sắc:...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extLst>
                  <a:ext uri="{0D108BD9-81ED-4DB2-BD59-A6C34878D82A}">
                    <a16:rowId xmlns:a16="http://schemas.microsoft.com/office/drawing/2014/main" val="3082548367"/>
                  </a:ext>
                </a:extLst>
              </a:tr>
              <a:tr h="229235">
                <a:tc vMerge="1">
                  <a:txBody>
                    <a:bodyPr/>
                    <a:lstStyle/>
                    <a:p>
                      <a:endParaRPr lang="en-US"/>
                    </a:p>
                  </a:txBody>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Sắc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sắc thái, sắc độ, sắc tố,...</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Sắc:...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417434767"/>
                  </a:ext>
                </a:extLst>
              </a:tr>
              <a:tr h="219075">
                <a:tc row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Ưu tư</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Ưu</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row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extLst>
                  <a:ext uri="{0D108BD9-81ED-4DB2-BD59-A6C34878D82A}">
                    <a16:rowId xmlns:a16="http://schemas.microsoft.com/office/drawing/2014/main" val="1281237740"/>
                  </a:ext>
                </a:extLst>
              </a:tr>
              <a:tr h="229235">
                <a:tc vMerge="1">
                  <a:txBody>
                    <a:bodyPr/>
                    <a:lstStyle/>
                    <a:p>
                      <a:endParaRPr lang="en-US"/>
                    </a:p>
                  </a:txBody>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Tư</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41077696"/>
                  </a:ext>
                </a:extLst>
              </a:tr>
              <a:tr h="219075">
                <a:tc row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rowSpan="2">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extLst>
                  <a:ext uri="{0D108BD9-81ED-4DB2-BD59-A6C34878D82A}">
                    <a16:rowId xmlns:a16="http://schemas.microsoft.com/office/drawing/2014/main" val="1253180861"/>
                  </a:ext>
                </a:extLst>
              </a:tr>
              <a:tr h="229235">
                <a:tc vMerge="1">
                  <a:txBody>
                    <a:bodyPr/>
                    <a:lstStyle/>
                    <a:p>
                      <a:endParaRPr lang="en-US"/>
                    </a:p>
                  </a:txBody>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a:txBody>
                    <a:bodyPr/>
                    <a:lstStyle/>
                    <a:p>
                      <a:pPr>
                        <a:lnSpc>
                          <a:spcPct val="107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2491820054"/>
                  </a:ext>
                </a:extLst>
              </a:tr>
            </a:tbl>
          </a:graphicData>
        </a:graphic>
      </p:graphicFrame>
    </p:spTree>
    <p:extLst>
      <p:ext uri="{BB962C8B-B14F-4D97-AF65-F5344CB8AC3E}">
        <p14:creationId xmlns:p14="http://schemas.microsoft.com/office/powerpoint/2010/main" val="95092920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55351"/>
              </p:ext>
            </p:extLst>
          </p:nvPr>
        </p:nvGraphicFramePr>
        <p:xfrm>
          <a:off x="108064" y="-15323"/>
          <a:ext cx="11986954" cy="5967358"/>
        </p:xfrm>
        <a:graphic>
          <a:graphicData uri="http://schemas.openxmlformats.org/drawingml/2006/table">
            <a:tbl>
              <a:tblPr firstRow="1" firstCol="1" bandRow="1">
                <a:tableStyleId>{5C22544A-7EE6-4342-B048-85BDC9FD1C3A}</a:tableStyleId>
              </a:tblPr>
              <a:tblGrid>
                <a:gridCol w="1130646">
                  <a:extLst>
                    <a:ext uri="{9D8B030D-6E8A-4147-A177-3AD203B41FA5}">
                      <a16:colId xmlns:a16="http://schemas.microsoft.com/office/drawing/2014/main" val="2119570392"/>
                    </a:ext>
                  </a:extLst>
                </a:gridCol>
                <a:gridCol w="1471637">
                  <a:extLst>
                    <a:ext uri="{9D8B030D-6E8A-4147-A177-3AD203B41FA5}">
                      <a16:colId xmlns:a16="http://schemas.microsoft.com/office/drawing/2014/main" val="2017694776"/>
                    </a:ext>
                  </a:extLst>
                </a:gridCol>
                <a:gridCol w="3688064">
                  <a:extLst>
                    <a:ext uri="{9D8B030D-6E8A-4147-A177-3AD203B41FA5}">
                      <a16:colId xmlns:a16="http://schemas.microsoft.com/office/drawing/2014/main" val="1343838846"/>
                    </a:ext>
                  </a:extLst>
                </a:gridCol>
                <a:gridCol w="3345004">
                  <a:extLst>
                    <a:ext uri="{9D8B030D-6E8A-4147-A177-3AD203B41FA5}">
                      <a16:colId xmlns:a16="http://schemas.microsoft.com/office/drawing/2014/main" val="722857037"/>
                    </a:ext>
                  </a:extLst>
                </a:gridCol>
                <a:gridCol w="2351603">
                  <a:extLst>
                    <a:ext uri="{9D8B030D-6E8A-4147-A177-3AD203B41FA5}">
                      <a16:colId xmlns:a16="http://schemas.microsoft.com/office/drawing/2014/main" val="2030016733"/>
                    </a:ext>
                  </a:extLst>
                </a:gridCol>
              </a:tblGrid>
              <a:tr h="353857">
                <a:tc gridSpan="2">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Từ cần xác định nghĩa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Những từ khác có yếu tố Hán Việt tương tự</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Nghĩa của từng yếu tố</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Nghĩa chung của từ</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extLst>
                  <a:ext uri="{0D108BD9-81ED-4DB2-BD59-A6C34878D82A}">
                    <a16:rowId xmlns:a16="http://schemas.microsoft.com/office/drawing/2014/main" val="479098796"/>
                  </a:ext>
                </a:extLst>
              </a:tr>
              <a:tr h="978636">
                <a:tc rowSpan="2">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Bản sắc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Bản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bản chất, bản lĩnh, bản quán, nguyên bản, bản</a:t>
                      </a:r>
                      <a:r>
                        <a:rPr lang="en-US" sz="2800">
                          <a:solidFill>
                            <a:schemeClr val="tx1"/>
                          </a:solidFill>
                          <a:effectLst/>
                          <a:latin typeface="Times New Roman" panose="02020603050405020304" pitchFamily="18" charset="0"/>
                          <a:cs typeface="Times New Roman" panose="02020603050405020304" pitchFamily="18" charset="0"/>
                        </a:rPr>
                        <a:t> quyền, đọc </a:t>
                      </a:r>
                      <a:r>
                        <a:rPr lang="vi-VN" sz="2800">
                          <a:solidFill>
                            <a:schemeClr val="tx1"/>
                          </a:solidFill>
                          <a:effectLst/>
                          <a:latin typeface="Times New Roman" panose="02020603050405020304" pitchFamily="18" charset="0"/>
                          <a:cs typeface="Times New Roman" panose="02020603050405020304" pitchFamily="18" charset="0"/>
                        </a:rPr>
                        <a:t>bản</a:t>
                      </a:r>
                      <a:r>
                        <a:rPr lang="en-US" sz="2800">
                          <a:solidFill>
                            <a:schemeClr val="tx1"/>
                          </a:solidFill>
                          <a:effectLst/>
                          <a:latin typeface="Times New Roman" panose="02020603050405020304" pitchFamily="18" charset="0"/>
                          <a:cs typeface="Times New Roman" panose="02020603050405020304" pitchFamily="18" charset="0"/>
                        </a:rPr>
                        <a:t>, văn </a:t>
                      </a:r>
                      <a:r>
                        <a:rPr lang="vi-VN" sz="2800">
                          <a:solidFill>
                            <a:schemeClr val="tx1"/>
                          </a:solidFill>
                          <a:effectLst/>
                          <a:latin typeface="Times New Roman" panose="02020603050405020304" pitchFamily="18" charset="0"/>
                          <a:cs typeface="Times New Roman" panose="02020603050405020304" pitchFamily="18" charset="0"/>
                        </a:rPr>
                        <a:t>bản</a:t>
                      </a:r>
                      <a:r>
                        <a:rPr lang="en-US" sz="2800">
                          <a:solidFill>
                            <a:schemeClr val="tx1"/>
                          </a:solidFill>
                          <a:effectLst/>
                          <a:latin typeface="Times New Roman" panose="02020603050405020304" pitchFamily="18" charset="0"/>
                          <a:cs typeface="Times New Roman" panose="02020603050405020304" pitchFamily="18" charset="0"/>
                        </a:rPr>
                        <a:t>, tư </a:t>
                      </a:r>
                      <a:r>
                        <a:rPr lang="vi-VN" sz="2800">
                          <a:solidFill>
                            <a:schemeClr val="tx1"/>
                          </a:solidFill>
                          <a:effectLst/>
                          <a:latin typeface="Times New Roman" panose="02020603050405020304" pitchFamily="18" charset="0"/>
                          <a:cs typeface="Times New Roman" panose="02020603050405020304" pitchFamily="18" charset="0"/>
                        </a:rPr>
                        <a:t>bản</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Bản:...</a:t>
                      </a:r>
                      <a:endParaRPr lang="en-US" sz="28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Gốc rễ</a:t>
                      </a:r>
                      <a:endParaRPr lang="en-US" sz="28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Tiền vốn</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Ban đầu, lúc đầu</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Cuốn, quyển sách và tài liệu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rowSpan="2">
                  <a:txBody>
                    <a:bodyPr/>
                    <a:lstStyle/>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Sắc thái nguyên gốc của sự vật</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Những yếu tố tốt đẹp tạo nên một tính chất đặc thù của đối tượng</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extLst>
                  <a:ext uri="{0D108BD9-81ED-4DB2-BD59-A6C34878D82A}">
                    <a16:rowId xmlns:a16="http://schemas.microsoft.com/office/drawing/2014/main" val="4253653660"/>
                  </a:ext>
                </a:extLst>
              </a:tr>
              <a:tr h="900539">
                <a:tc vMerge="1">
                  <a:txBody>
                    <a:bodyPr/>
                    <a:lstStyle/>
                    <a:p>
                      <a:endParaRPr lang="en-US"/>
                    </a:p>
                  </a:txBody>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Sắc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sắc thái, sắc độ, sắc tố, nhan sắc</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sắc</a:t>
                      </a:r>
                      <a:r>
                        <a:rPr lang="en-US" sz="2800">
                          <a:solidFill>
                            <a:schemeClr val="tx1"/>
                          </a:solidFill>
                          <a:effectLst/>
                          <a:latin typeface="Times New Roman" panose="02020603050405020304" pitchFamily="18" charset="0"/>
                          <a:cs typeface="Times New Roman" panose="02020603050405020304" pitchFamily="18" charset="0"/>
                        </a:rPr>
                        <a:t> lệnh, </a:t>
                      </a:r>
                      <a:r>
                        <a:rPr lang="vi-VN" sz="2800">
                          <a:solidFill>
                            <a:schemeClr val="tx1"/>
                          </a:solidFill>
                          <a:effectLst/>
                          <a:latin typeface="Times New Roman" panose="02020603050405020304" pitchFamily="18" charset="0"/>
                          <a:cs typeface="Times New Roman" panose="02020603050405020304" pitchFamily="18" charset="0"/>
                        </a:rPr>
                        <a:t>sắc</a:t>
                      </a:r>
                      <a:r>
                        <a:rPr lang="en-US" sz="2800">
                          <a:solidFill>
                            <a:schemeClr val="tx1"/>
                          </a:solidFill>
                          <a:effectLst/>
                          <a:latin typeface="Times New Roman" panose="02020603050405020304" pitchFamily="18" charset="0"/>
                          <a:cs typeface="Times New Roman" panose="02020603050405020304" pitchFamily="18" charset="0"/>
                        </a:rPr>
                        <a:t> hương, </a:t>
                      </a:r>
                      <a:r>
                        <a:rPr lang="vi-VN" sz="2800">
                          <a:solidFill>
                            <a:schemeClr val="tx1"/>
                          </a:solidFill>
                          <a:effectLst/>
                          <a:latin typeface="Times New Roman" panose="02020603050405020304" pitchFamily="18" charset="0"/>
                          <a:cs typeface="Times New Roman" panose="02020603050405020304" pitchFamily="18" charset="0"/>
                        </a:rPr>
                        <a:t>sắc</a:t>
                      </a:r>
                      <a:r>
                        <a:rPr lang="en-US" sz="2800">
                          <a:solidFill>
                            <a:schemeClr val="tx1"/>
                          </a:solidFill>
                          <a:effectLst/>
                          <a:latin typeface="Times New Roman" panose="02020603050405020304" pitchFamily="18" charset="0"/>
                          <a:cs typeface="Times New Roman" panose="02020603050405020304" pitchFamily="18" charset="0"/>
                        </a:rPr>
                        <a:t> màu, </a:t>
                      </a:r>
                      <a:r>
                        <a:rPr lang="vi-VN" sz="2800">
                          <a:solidFill>
                            <a:schemeClr val="tx1"/>
                          </a:solidFill>
                          <a:effectLst/>
                          <a:latin typeface="Times New Roman" panose="02020603050405020304" pitchFamily="18" charset="0"/>
                          <a:cs typeface="Times New Roman" panose="02020603050405020304" pitchFamily="18" charset="0"/>
                        </a:rPr>
                        <a:t>sắc</a:t>
                      </a:r>
                      <a:r>
                        <a:rPr lang="en-US" sz="2800">
                          <a:solidFill>
                            <a:schemeClr val="tx1"/>
                          </a:solidFill>
                          <a:effectLst/>
                          <a:latin typeface="Times New Roman" panose="02020603050405020304" pitchFamily="18" charset="0"/>
                          <a:cs typeface="Times New Roman" panose="02020603050405020304" pitchFamily="18" charset="0"/>
                        </a:rPr>
                        <a:t> đẹp, sắc diện,..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Màu</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dáng vẻ</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Vẻ đẹp bên ngaoif( diện mạo) của người con gái.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3256223392"/>
                  </a:ext>
                </a:extLst>
              </a:tr>
            </a:tbl>
          </a:graphicData>
        </a:graphic>
      </p:graphicFrame>
    </p:spTree>
    <p:extLst>
      <p:ext uri="{BB962C8B-B14F-4D97-AF65-F5344CB8AC3E}">
        <p14:creationId xmlns:p14="http://schemas.microsoft.com/office/powerpoint/2010/main" val="13092499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164472"/>
              </p:ext>
            </p:extLst>
          </p:nvPr>
        </p:nvGraphicFramePr>
        <p:xfrm>
          <a:off x="108064" y="225747"/>
          <a:ext cx="11986954" cy="6337187"/>
        </p:xfrm>
        <a:graphic>
          <a:graphicData uri="http://schemas.openxmlformats.org/drawingml/2006/table">
            <a:tbl>
              <a:tblPr firstRow="1" firstCol="1" bandRow="1">
                <a:tableStyleId>{5C22544A-7EE6-4342-B048-85BDC9FD1C3A}</a:tableStyleId>
              </a:tblPr>
              <a:tblGrid>
                <a:gridCol w="1130646">
                  <a:extLst>
                    <a:ext uri="{9D8B030D-6E8A-4147-A177-3AD203B41FA5}">
                      <a16:colId xmlns:a16="http://schemas.microsoft.com/office/drawing/2014/main" val="2119570392"/>
                    </a:ext>
                  </a:extLst>
                </a:gridCol>
                <a:gridCol w="1471637">
                  <a:extLst>
                    <a:ext uri="{9D8B030D-6E8A-4147-A177-3AD203B41FA5}">
                      <a16:colId xmlns:a16="http://schemas.microsoft.com/office/drawing/2014/main" val="2017694776"/>
                    </a:ext>
                  </a:extLst>
                </a:gridCol>
                <a:gridCol w="3688064">
                  <a:extLst>
                    <a:ext uri="{9D8B030D-6E8A-4147-A177-3AD203B41FA5}">
                      <a16:colId xmlns:a16="http://schemas.microsoft.com/office/drawing/2014/main" val="1343838846"/>
                    </a:ext>
                  </a:extLst>
                </a:gridCol>
                <a:gridCol w="3345004">
                  <a:extLst>
                    <a:ext uri="{9D8B030D-6E8A-4147-A177-3AD203B41FA5}">
                      <a16:colId xmlns:a16="http://schemas.microsoft.com/office/drawing/2014/main" val="722857037"/>
                    </a:ext>
                  </a:extLst>
                </a:gridCol>
                <a:gridCol w="2351603">
                  <a:extLst>
                    <a:ext uri="{9D8B030D-6E8A-4147-A177-3AD203B41FA5}">
                      <a16:colId xmlns:a16="http://schemas.microsoft.com/office/drawing/2014/main" val="2030016733"/>
                    </a:ext>
                  </a:extLst>
                </a:gridCol>
              </a:tblGrid>
              <a:tr h="353857">
                <a:tc gridSpan="2">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Từ cần xác định nghĩa</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Những từ khác có yếu tố Hán Việt tương tự</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Nghĩa của từng yếu tố</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Nghĩa chung của từ</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extLst>
                  <a:ext uri="{0D108BD9-81ED-4DB2-BD59-A6C34878D82A}">
                    <a16:rowId xmlns:a16="http://schemas.microsoft.com/office/drawing/2014/main" val="479098796"/>
                  </a:ext>
                </a:extLst>
              </a:tr>
              <a:tr h="431955">
                <a:tc rowSpan="2">
                  <a:txBody>
                    <a:bodyPr/>
                    <a:lstStyle/>
                    <a:p>
                      <a:pPr>
                        <a:lnSpc>
                          <a:spcPct val="107000"/>
                        </a:lnSpc>
                        <a:spcAft>
                          <a:spcPts val="0"/>
                        </a:spcAft>
                      </a:pPr>
                      <a:endParaRPr lang="en-US" sz="240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vi-VN" sz="2400" smtClean="0">
                          <a:solidFill>
                            <a:schemeClr val="tx1"/>
                          </a:solidFill>
                          <a:effectLst/>
                          <a:latin typeface="Times New Roman" panose="02020603050405020304" pitchFamily="18" charset="0"/>
                          <a:cs typeface="Times New Roman" panose="02020603050405020304" pitchFamily="18" charset="0"/>
                        </a:rPr>
                        <a:t>Ưu </a:t>
                      </a:r>
                      <a:r>
                        <a:rPr lang="vi-VN" sz="2400">
                          <a:solidFill>
                            <a:schemeClr val="tx1"/>
                          </a:solidFill>
                          <a:effectLst/>
                          <a:latin typeface="Times New Roman" panose="02020603050405020304" pitchFamily="18" charset="0"/>
                          <a:cs typeface="Times New Roman" panose="02020603050405020304" pitchFamily="18" charset="0"/>
                        </a:rPr>
                        <a:t>tư</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Ưu</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ưu ái, ưu  tư, ưu  tú, ưu  phiền, ưu  việt, ưu  tiên, vô ưu , ưu  thế</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Hơn, vượt trội lên</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Lo lắng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rowSpan="2">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lo nghĩ, sâu sắc, kín đáo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extLst>
                  <a:ext uri="{0D108BD9-81ED-4DB2-BD59-A6C34878D82A}">
                    <a16:rowId xmlns:a16="http://schemas.microsoft.com/office/drawing/2014/main" val="3664630433"/>
                  </a:ext>
                </a:extLst>
              </a:tr>
              <a:tr h="431955">
                <a:tc vMerge="1">
                  <a:txBody>
                    <a:bodyPr/>
                    <a:lstStyle/>
                    <a:p>
                      <a:endParaRPr lang="en-US"/>
                    </a:p>
                  </a:txBody>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Tư</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tư tưởng, tư </a:t>
                      </a:r>
                      <a:r>
                        <a:rPr lang="en-US" sz="2400">
                          <a:solidFill>
                            <a:schemeClr val="tx1"/>
                          </a:solidFill>
                          <a:effectLst/>
                          <a:latin typeface="Times New Roman" panose="02020603050405020304" pitchFamily="18" charset="0"/>
                          <a:cs typeface="Times New Roman" panose="02020603050405020304" pitchFamily="18" charset="0"/>
                        </a:rPr>
                        <a:t>duy, </a:t>
                      </a:r>
                      <a:r>
                        <a:rPr lang="vi-VN" sz="2400">
                          <a:solidFill>
                            <a:schemeClr val="tx1"/>
                          </a:solidFill>
                          <a:effectLst/>
                          <a:latin typeface="Times New Roman" panose="02020603050405020304" pitchFamily="18" charset="0"/>
                          <a:cs typeface="Times New Roman" panose="02020603050405020304" pitchFamily="18" charset="0"/>
                        </a:rPr>
                        <a:t>tư </a:t>
                      </a:r>
                      <a:r>
                        <a:rPr lang="en-US" sz="2400">
                          <a:solidFill>
                            <a:schemeClr val="tx1"/>
                          </a:solidFill>
                          <a:effectLst/>
                          <a:latin typeface="Times New Roman" panose="02020603050405020304" pitchFamily="18" charset="0"/>
                          <a:cs typeface="Times New Roman" panose="02020603050405020304" pitchFamily="18" charset="0"/>
                        </a:rPr>
                        <a:t> nhân, </a:t>
                      </a:r>
                      <a:r>
                        <a:rPr lang="vi-VN" sz="2400">
                          <a:solidFill>
                            <a:schemeClr val="tx1"/>
                          </a:solidFill>
                          <a:effectLst/>
                          <a:latin typeface="Times New Roman" panose="02020603050405020304" pitchFamily="18" charset="0"/>
                          <a:cs typeface="Times New Roman" panose="02020603050405020304" pitchFamily="18" charset="0"/>
                        </a:rPr>
                        <a:t>tư </a:t>
                      </a:r>
                      <a:r>
                        <a:rPr lang="en-US" sz="2400">
                          <a:solidFill>
                            <a:schemeClr val="tx1"/>
                          </a:solidFill>
                          <a:effectLst/>
                          <a:latin typeface="Times New Roman" panose="02020603050405020304" pitchFamily="18" charset="0"/>
                          <a:cs typeface="Times New Roman" panose="02020603050405020304" pitchFamily="18" charset="0"/>
                        </a:rPr>
                        <a:t>lợi, </a:t>
                      </a:r>
                      <a:r>
                        <a:rPr lang="vi-VN" sz="2400">
                          <a:solidFill>
                            <a:schemeClr val="tx1"/>
                          </a:solidFill>
                          <a:effectLst/>
                          <a:latin typeface="Times New Roman" panose="02020603050405020304" pitchFamily="18" charset="0"/>
                          <a:cs typeface="Times New Roman" panose="02020603050405020304" pitchFamily="18" charset="0"/>
                        </a:rPr>
                        <a:t>tư </a:t>
                      </a:r>
                      <a:r>
                        <a:rPr lang="en-US" sz="2400">
                          <a:solidFill>
                            <a:schemeClr val="tx1"/>
                          </a:solidFill>
                          <a:effectLst/>
                          <a:latin typeface="Times New Roman" panose="02020603050405020304" pitchFamily="18" charset="0"/>
                          <a:cs typeface="Times New Roman" panose="02020603050405020304" pitchFamily="18" charset="0"/>
                        </a:rPr>
                        <a:t> cách, tâm </a:t>
                      </a:r>
                      <a:r>
                        <a:rPr lang="vi-VN" sz="2400">
                          <a:solidFill>
                            <a:schemeClr val="tx1"/>
                          </a:solidFill>
                          <a:effectLst/>
                          <a:latin typeface="Times New Roman" panose="02020603050405020304" pitchFamily="18" charset="0"/>
                          <a:cs typeface="Times New Roman" panose="02020603050405020304" pitchFamily="18" charset="0"/>
                        </a:rPr>
                        <a:t>tư</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tư </a:t>
                      </a:r>
                      <a:r>
                        <a:rPr lang="en-US" sz="2400">
                          <a:solidFill>
                            <a:schemeClr val="tx1"/>
                          </a:solidFill>
                          <a:effectLst/>
                          <a:latin typeface="Times New Roman" panose="02020603050405020304" pitchFamily="18" charset="0"/>
                          <a:cs typeface="Times New Roman" panose="02020603050405020304" pitchFamily="18" charset="0"/>
                        </a:rPr>
                        <a:t> hữu, </a:t>
                      </a:r>
                      <a:r>
                        <a:rPr lang="vi-VN" sz="2400">
                          <a:solidFill>
                            <a:schemeClr val="tx1"/>
                          </a:solidFill>
                          <a:effectLst/>
                          <a:latin typeface="Times New Roman" panose="02020603050405020304" pitchFamily="18" charset="0"/>
                          <a:cs typeface="Times New Roman" panose="02020603050405020304" pitchFamily="18" charset="0"/>
                        </a:rPr>
                        <a:t>tư </a:t>
                      </a:r>
                      <a:r>
                        <a:rPr lang="en-US" sz="2400">
                          <a:solidFill>
                            <a:schemeClr val="tx1"/>
                          </a:solidFill>
                          <a:effectLst/>
                          <a:latin typeface="Times New Roman" panose="02020603050405020304" pitchFamily="18" charset="0"/>
                          <a:cs typeface="Times New Roman" panose="02020603050405020304" pitchFamily="18" charset="0"/>
                        </a:rPr>
                        <a:t>vấn,...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suy nghĩ, nhớ mong</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riêng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4235297130"/>
                  </a:ext>
                </a:extLst>
              </a:tr>
              <a:tr h="588149">
                <a:tc rowSpan="2">
                  <a:txBody>
                    <a:bodyPr/>
                    <a:lstStyle/>
                    <a:p>
                      <a:pPr>
                        <a:lnSpc>
                          <a:spcPct val="107000"/>
                        </a:lnSpc>
                        <a:spcAft>
                          <a:spcPts val="0"/>
                        </a:spcAft>
                      </a:pPr>
                      <a:endParaRPr lang="en-US" sz="240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smtClean="0">
                          <a:solidFill>
                            <a:schemeClr val="tx1"/>
                          </a:solidFill>
                          <a:effectLst/>
                          <a:latin typeface="Times New Roman" panose="02020603050405020304" pitchFamily="18" charset="0"/>
                          <a:cs typeface="Times New Roman" panose="02020603050405020304" pitchFamily="18" charset="0"/>
                        </a:rPr>
                        <a:t>truyền </a:t>
                      </a:r>
                      <a:r>
                        <a:rPr lang="en-US" sz="2400">
                          <a:solidFill>
                            <a:schemeClr val="tx1"/>
                          </a:solidFill>
                          <a:effectLst/>
                          <a:latin typeface="Times New Roman" panose="02020603050405020304" pitchFamily="18" charset="0"/>
                          <a:cs typeface="Times New Roman" panose="02020603050405020304" pitchFamily="18" charset="0"/>
                        </a:rPr>
                        <a:t>thông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r>
                        <a:rPr lang="en-US" sz="2400">
                          <a:solidFill>
                            <a:schemeClr val="tx1"/>
                          </a:solidFill>
                          <a:effectLst/>
                          <a:latin typeface="Times New Roman" panose="02020603050405020304" pitchFamily="18" charset="0"/>
                          <a:cs typeface="Times New Roman" panose="02020603050405020304" pitchFamily="18" charset="0"/>
                        </a:rPr>
                        <a:t>truyền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truyền bá, truyền lưu, truyền thuyết, truyền thừa, truyền hình, truyền cảm, truyền khẩu,..</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Trao truyền lại</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Lây lan, lan tỏa</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rowSpan="2">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Đưa thông tin rộng rãi cho nhiều người  biết đến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extLst>
                  <a:ext uri="{0D108BD9-81ED-4DB2-BD59-A6C34878D82A}">
                    <a16:rowId xmlns:a16="http://schemas.microsoft.com/office/drawing/2014/main" val="2017115935"/>
                  </a:ext>
                </a:extLst>
              </a:tr>
              <a:tr h="666247">
                <a:tc vMerge="1">
                  <a:txBody>
                    <a:bodyPr/>
                    <a:lstStyle/>
                    <a:p>
                      <a:endParaRPr lang="en-US"/>
                    </a:p>
                  </a:txBody>
                  <a:tcPr/>
                </a:tc>
                <a:tc>
                  <a:txBody>
                    <a:bodyPr/>
                    <a:lstStyle/>
                    <a:p>
                      <a:pPr>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thông cáo, thông thương, thông dụng, thông tin, thông viễn, thông minh, thông cảm...</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Nối liền một mạch</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Hiểu rõ</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Nắm thành thạo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4" marR="20734" marT="20734" marB="20734">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790655003"/>
                  </a:ext>
                </a:extLst>
              </a:tr>
            </a:tbl>
          </a:graphicData>
        </a:graphic>
      </p:graphicFrame>
    </p:spTree>
    <p:extLst>
      <p:ext uri="{BB962C8B-B14F-4D97-AF65-F5344CB8AC3E}">
        <p14:creationId xmlns:p14="http://schemas.microsoft.com/office/powerpoint/2010/main" val="130913955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18509" y="671946"/>
            <a:ext cx="6068291" cy="7232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Tìm từ khác loại trong dãy từ sau:</a:t>
            </a:r>
          </a:p>
        </p:txBody>
      </p:sp>
      <p:sp>
        <p:nvSpPr>
          <p:cNvPr id="3" name="Rounded Rectangle 2"/>
          <p:cNvSpPr/>
          <p:nvPr/>
        </p:nvSpPr>
        <p:spPr>
          <a:xfrm>
            <a:off x="2784764" y="2003367"/>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công viên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784764" y="3444240"/>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công lao</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5829992" y="2003367"/>
            <a:ext cx="2441171"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công chức</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5829993" y="3444240"/>
            <a:ext cx="2499360"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công </a:t>
            </a:r>
            <a:r>
              <a:rPr lang="en-US" sz="3200" b="1" smtClean="0">
                <a:latin typeface="Times New Roman" panose="02020603050405020304" pitchFamily="18" charset="0"/>
                <a:cs typeface="Times New Roman" panose="02020603050405020304" pitchFamily="18" charset="0"/>
              </a:rPr>
              <a:t>ích</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5829992" y="2003367"/>
            <a:ext cx="2430088" cy="9476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công chức</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30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18509" y="671946"/>
            <a:ext cx="6068291" cy="7232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Tìm từ khác loại trong dãy từ sau:</a:t>
            </a:r>
          </a:p>
        </p:txBody>
      </p:sp>
      <p:sp>
        <p:nvSpPr>
          <p:cNvPr id="3" name="Rounded Rectangle 2"/>
          <p:cNvSpPr/>
          <p:nvPr/>
        </p:nvSpPr>
        <p:spPr>
          <a:xfrm>
            <a:off x="2784764" y="2003367"/>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nhân dân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784764" y="3444240"/>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nhân hậu</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5829992" y="2003367"/>
            <a:ext cx="2441171"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nhân vật</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5829993" y="3444240"/>
            <a:ext cx="2499360"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Nhân chứng</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2784764" y="3449780"/>
            <a:ext cx="1928552" cy="9476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nhân hậu</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55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18509" y="671946"/>
            <a:ext cx="6068291" cy="7232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Tìm từ khác loại trong dãy từ sau:</a:t>
            </a:r>
          </a:p>
        </p:txBody>
      </p:sp>
      <p:sp>
        <p:nvSpPr>
          <p:cNvPr id="3" name="Rounded Rectangle 2"/>
          <p:cNvSpPr/>
          <p:nvPr/>
        </p:nvSpPr>
        <p:spPr>
          <a:xfrm>
            <a:off x="2784764" y="2003367"/>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t</a:t>
            </a:r>
            <a:r>
              <a:rPr lang="en-US" sz="3200" b="1" smtClean="0">
                <a:latin typeface="Times New Roman" panose="02020603050405020304" pitchFamily="18" charset="0"/>
                <a:cs typeface="Times New Roman" panose="02020603050405020304" pitchFamily="18" charset="0"/>
              </a:rPr>
              <a:t>hần tiên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784764" y="3444240"/>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tiên tiến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829992" y="2003367"/>
            <a:ext cx="2441171"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u tiên</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5829993" y="3444240"/>
            <a:ext cx="2499360"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tiên phong</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2784761" y="2008914"/>
            <a:ext cx="1928552" cy="9476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thần tiên</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11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18509" y="671946"/>
            <a:ext cx="6068291" cy="7232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Tìm từ khác loại trong dãy từ sau:</a:t>
            </a:r>
          </a:p>
        </p:txBody>
      </p:sp>
      <p:sp>
        <p:nvSpPr>
          <p:cNvPr id="3" name="Rounded Rectangle 2"/>
          <p:cNvSpPr/>
          <p:nvPr/>
        </p:nvSpPr>
        <p:spPr>
          <a:xfrm>
            <a:off x="2784764" y="2003367"/>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a:latin typeface="Times New Roman" panose="02020603050405020304" pitchFamily="18" charset="0"/>
                <a:cs typeface="Times New Roman" panose="02020603050405020304" pitchFamily="18" charset="0"/>
              </a:rPr>
              <a:t>vũ khí</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784764" y="3444240"/>
            <a:ext cx="1928552"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smtClean="0">
                <a:latin typeface="+mj-lt"/>
              </a:rPr>
              <a:t>Vũ</a:t>
            </a:r>
            <a:r>
              <a:rPr lang="en-US" sz="3200" b="1" smtClean="0">
                <a:latin typeface="+mj-lt"/>
              </a:rPr>
              <a:t> </a:t>
            </a:r>
            <a:r>
              <a:rPr lang="en-US" sz="3200" b="1" smtClean="0">
                <a:latin typeface="Times New Roman" panose="02020603050405020304" pitchFamily="18" charset="0"/>
                <a:cs typeface="Times New Roman" panose="02020603050405020304" pitchFamily="18" charset="0"/>
              </a:rPr>
              <a:t>trang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829992" y="2003367"/>
            <a:ext cx="2441171"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smtClean="0">
                <a:latin typeface="Times New Roman" panose="02020603050405020304" pitchFamily="18" charset="0"/>
                <a:cs typeface="Times New Roman" panose="02020603050405020304" pitchFamily="18" charset="0"/>
              </a:rPr>
              <a:t>Vũ</a:t>
            </a:r>
            <a:r>
              <a:rPr lang="en-US" sz="3200" b="1" smtClean="0">
                <a:latin typeface="Times New Roman" panose="02020603050405020304" pitchFamily="18" charset="0"/>
                <a:cs typeface="Times New Roman" panose="02020603050405020304" pitchFamily="18" charset="0"/>
              </a:rPr>
              <a:t> bão</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5829993" y="3444240"/>
            <a:ext cx="2499360" cy="947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smtClean="0">
                <a:latin typeface="Times New Roman" panose="02020603050405020304" pitchFamily="18" charset="0"/>
                <a:cs typeface="Times New Roman" panose="02020603050405020304" pitchFamily="18" charset="0"/>
              </a:rPr>
              <a:t>Vũ</a:t>
            </a:r>
            <a:r>
              <a:rPr lang="en-US" sz="3200" b="1" smtClean="0">
                <a:latin typeface="Times New Roman" panose="02020603050405020304" pitchFamily="18" charset="0"/>
                <a:cs typeface="Times New Roman" panose="02020603050405020304" pitchFamily="18" charset="0"/>
              </a:rPr>
              <a:t> lực</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5829991" y="1999215"/>
            <a:ext cx="2441171" cy="9476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Vũ</a:t>
            </a:r>
            <a:r>
              <a:rPr lang="en-US" sz="3200" b="1">
                <a:solidFill>
                  <a:srgbClr val="FF0000"/>
                </a:solidFill>
                <a:latin typeface="Times New Roman" panose="02020603050405020304" pitchFamily="18" charset="0"/>
                <a:cs typeface="Times New Roman" panose="02020603050405020304" pitchFamily="18" charset="0"/>
              </a:rPr>
              <a:t> bão</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6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5963" y="116378"/>
            <a:ext cx="10665229" cy="15711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THỰC HÀNH TIẾNG VIỆT</a:t>
            </a:r>
            <a:endParaRPr lang="en-US" sz="2800">
              <a:solidFill>
                <a:schemeClr val="tx1"/>
              </a:solidFill>
              <a:latin typeface="Times New Roman" panose="02020603050405020304" pitchFamily="18" charset="0"/>
              <a:cs typeface="Times New Roman" panose="02020603050405020304" pitchFamily="18" charset="0"/>
            </a:endParaRPr>
          </a:p>
          <a:p>
            <a:r>
              <a:rPr lang="en-US" sz="2800" b="1">
                <a:solidFill>
                  <a:schemeClr val="tx1"/>
                </a:solidFill>
                <a:latin typeface="Times New Roman" panose="02020603050405020304" pitchFamily="18" charset="0"/>
                <a:cs typeface="Times New Roman" panose="02020603050405020304" pitchFamily="18" charset="0"/>
              </a:rPr>
              <a:t>NGHĨA CỦA MỘT SỐ YẾU TỐ HÁN VIỆT THÔNG DỤNG VÀ NGHĨA CỦA NHỮNG TỪ CÓ YẾU TỐ HÁN VIỆT ĐÓ</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8" y="1745673"/>
            <a:ext cx="29094" cy="480475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0204" y="2078182"/>
            <a:ext cx="5170516"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Nhắc nhớ kiến thức về từ Hán Việt</a:t>
            </a:r>
            <a:r>
              <a:rPr lang="en-US" sz="3200">
                <a:latin typeface="Times New Roman" panose="02020603050405020304" pitchFamily="18" charset="0"/>
                <a:cs typeface="Times New Roman" panose="02020603050405020304" pitchFamily="18" charset="0"/>
              </a:rPr>
              <a:t> </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41070" y="1679276"/>
          <a:ext cx="11870574" cy="4876800"/>
        </p:xfrm>
        <a:graphic>
          <a:graphicData uri="http://schemas.openxmlformats.org/drawingml/2006/table">
            <a:tbl>
              <a:tblPr firstRow="1" firstCol="1" bandRow="1">
                <a:tableStyleId>{5C22544A-7EE6-4342-B048-85BDC9FD1C3A}</a:tableStyleId>
              </a:tblPr>
              <a:tblGrid>
                <a:gridCol w="1662545">
                  <a:extLst>
                    <a:ext uri="{9D8B030D-6E8A-4147-A177-3AD203B41FA5}">
                      <a16:colId xmlns:a16="http://schemas.microsoft.com/office/drawing/2014/main" val="2550452272"/>
                    </a:ext>
                  </a:extLst>
                </a:gridCol>
                <a:gridCol w="10208029">
                  <a:extLst>
                    <a:ext uri="{9D8B030D-6E8A-4147-A177-3AD203B41FA5}">
                      <a16:colId xmlns:a16="http://schemas.microsoft.com/office/drawing/2014/main" val="3250790518"/>
                    </a:ext>
                  </a:extLst>
                </a:gridCol>
              </a:tblGrid>
              <a:tr h="0">
                <a:tc gridSpan="2">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TỪ HÁN VIỆT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399151785"/>
                  </a:ext>
                </a:extLst>
              </a:tr>
              <a:tr h="117476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a:t>
                      </a:r>
                      <a:r>
                        <a:rPr lang="en-US" sz="3200" smtClean="0">
                          <a:solidFill>
                            <a:schemeClr val="tx1"/>
                          </a:solidFill>
                          <a:effectLst/>
                          <a:latin typeface="Times New Roman" panose="02020603050405020304" pitchFamily="18" charset="0"/>
                          <a:cs typeface="Times New Roman" panose="02020603050405020304" pitchFamily="18" charset="0"/>
                        </a:rPr>
                        <a:t>niệm</a:t>
                      </a:r>
                    </a:p>
                    <a:p>
                      <a:pPr algn="just">
                        <a:spcAft>
                          <a:spcPts val="0"/>
                        </a:spcAft>
                      </a:pPr>
                      <a:endParaRPr lang="en-US" sz="3200" smtClean="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95021144"/>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Công </a:t>
                      </a:r>
                      <a:r>
                        <a:rPr lang="en-US" sz="3200" smtClean="0">
                          <a:solidFill>
                            <a:schemeClr val="tx1"/>
                          </a:solidFill>
                          <a:effectLst/>
                          <a:latin typeface="Times New Roman" panose="02020603050405020304" pitchFamily="18" charset="0"/>
                          <a:cs typeface="Times New Roman" panose="02020603050405020304" pitchFamily="18" charset="0"/>
                        </a:rPr>
                        <a:t>dụng</a:t>
                      </a:r>
                    </a:p>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6740270"/>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Cách </a:t>
                      </a:r>
                      <a:endParaRPr lang="en-US" sz="320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en-US" sz="320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3200" smtClean="0">
                          <a:solidFill>
                            <a:schemeClr val="tx1"/>
                          </a:solidFill>
                          <a:effectLst/>
                          <a:latin typeface="Times New Roman" panose="02020603050405020304" pitchFamily="18" charset="0"/>
                          <a:cs typeface="Times New Roman" panose="02020603050405020304" pitchFamily="18" charset="0"/>
                        </a:rPr>
                        <a:t>dùng</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80909293"/>
                  </a:ext>
                </a:extLst>
              </a:tr>
            </a:tbl>
          </a:graphicData>
        </a:graphic>
      </p:graphicFrame>
      <p:sp>
        <p:nvSpPr>
          <p:cNvPr id="4" name="TextBox 3"/>
          <p:cNvSpPr txBox="1"/>
          <p:nvPr/>
        </p:nvSpPr>
        <p:spPr>
          <a:xfrm>
            <a:off x="2352502" y="2261062"/>
            <a:ext cx="946819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Từ mà tiếng Việt mượn từ tiếng hán (tiếng Trung Quốc) được đọc theo cách đọc Hán Việt. </a:t>
            </a:r>
          </a:p>
        </p:txBody>
      </p:sp>
      <p:sp>
        <p:nvSpPr>
          <p:cNvPr id="5" name="TextBox 4"/>
          <p:cNvSpPr txBox="1"/>
          <p:nvPr/>
        </p:nvSpPr>
        <p:spPr>
          <a:xfrm>
            <a:off x="2069868" y="3819932"/>
            <a:ext cx="981733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Sử dụng từ Hán Việt có tác dụng tạo sắc thái trang trọng, thể hiện thái độ tôn kính, trang nhã  để tránh được cảm giác thô tục, ghê sợ. </a:t>
            </a:r>
          </a:p>
        </p:txBody>
      </p:sp>
      <p:sp>
        <p:nvSpPr>
          <p:cNvPr id="6" name="TextBox 5"/>
          <p:cNvSpPr txBox="1"/>
          <p:nvPr/>
        </p:nvSpPr>
        <p:spPr>
          <a:xfrm>
            <a:off x="2069868" y="5296633"/>
            <a:ext cx="981733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Khi sử dụng từ hán Việt cần chú ý tới hoàn cảnh giao tiếp, đối tượng cũng như mục đích giao tiếp.</a:t>
            </a:r>
          </a:p>
        </p:txBody>
      </p:sp>
      <p:sp>
        <p:nvSpPr>
          <p:cNvPr id="7" name="TextBox 6"/>
          <p:cNvSpPr txBox="1"/>
          <p:nvPr/>
        </p:nvSpPr>
        <p:spPr>
          <a:xfrm>
            <a:off x="3167149" y="311060"/>
            <a:ext cx="6683433"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b="1">
                <a:latin typeface="Times New Roman" panose="02020603050405020304" pitchFamily="18" charset="0"/>
                <a:cs typeface="Times New Roman" panose="02020603050405020304" pitchFamily="18" charset="0"/>
              </a:rPr>
              <a:t>PHIẾU HỌC TẬP SỐ </a:t>
            </a:r>
            <a:r>
              <a:rPr lang="en-US" sz="3200">
                <a:latin typeface="Times New Roman" panose="02020603050405020304" pitchFamily="18" charset="0"/>
                <a:cs typeface="Times New Roman" panose="02020603050405020304" pitchFamily="18" charset="0"/>
              </a:rPr>
              <a:t>1:    </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Hoàn </a:t>
            </a:r>
            <a:r>
              <a:rPr lang="en-US" sz="3200">
                <a:latin typeface="Times New Roman" panose="02020603050405020304" pitchFamily="18" charset="0"/>
                <a:cs typeface="Times New Roman" panose="02020603050405020304" pitchFamily="18" charset="0"/>
              </a:rPr>
              <a:t>thành phiếu học tập sau</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54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7156" y="207818"/>
            <a:ext cx="10158153" cy="13300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solidFill>
                  <a:schemeClr val="tx1"/>
                </a:solidFill>
                <a:latin typeface="Times New Roman" panose="02020603050405020304" pitchFamily="18" charset="0"/>
                <a:cs typeface="Times New Roman" panose="02020603050405020304" pitchFamily="18" charset="0"/>
              </a:rPr>
              <a:t>Có những cách nào giúp ta xác định nghĩa của một yếu tố Hán Việt và nghĩa của từ có chứa yếu tố Hán Việt đó?</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4788131" y="2347020"/>
            <a:ext cx="2676698" cy="250213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Cách 1</a:t>
            </a:r>
            <a:r>
              <a:rPr lang="nl-NL" sz="3200">
                <a:latin typeface="Times New Roman" panose="02020603050405020304" pitchFamily="18" charset="0"/>
                <a:cs typeface="Times New Roman" panose="02020603050405020304" pitchFamily="18" charset="0"/>
              </a:rPr>
              <a:t>: Tra từ điển</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963288" y="2427316"/>
            <a:ext cx="2193075" cy="3000895"/>
          </a:xfrm>
          <a:prstGeom prst="rect">
            <a:avLst/>
          </a:prstGeom>
        </p:spPr>
      </p:pic>
      <p:pic>
        <p:nvPicPr>
          <p:cNvPr id="5" name="Picture 4"/>
          <p:cNvPicPr>
            <a:picLocks noChangeAspect="1"/>
          </p:cNvPicPr>
          <p:nvPr/>
        </p:nvPicPr>
        <p:blipFill>
          <a:blip r:embed="rId4"/>
          <a:stretch>
            <a:fillRect/>
          </a:stretch>
        </p:blipFill>
        <p:spPr>
          <a:xfrm>
            <a:off x="7772400" y="2457825"/>
            <a:ext cx="2186247" cy="2939875"/>
          </a:xfrm>
          <a:prstGeom prst="rect">
            <a:avLst/>
          </a:prstGeom>
        </p:spPr>
      </p:pic>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1805</TotalTime>
  <Words>1918</Words>
  <Application>Microsoft Office PowerPoint</Application>
  <PresentationFormat>Widescreen</PresentationFormat>
  <Paragraphs>213</Paragraphs>
  <Slides>27</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186</cp:revision>
  <dcterms:created xsi:type="dcterms:W3CDTF">2022-06-02T15:23:58Z</dcterms:created>
  <dcterms:modified xsi:type="dcterms:W3CDTF">2023-04-07T15:39:57Z</dcterms:modified>
</cp:coreProperties>
</file>