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43"/>
  </p:notesMasterIdLst>
  <p:sldIdLst>
    <p:sldId id="1080" r:id="rId5"/>
    <p:sldId id="1163" r:id="rId6"/>
    <p:sldId id="1169" r:id="rId7"/>
    <p:sldId id="1125" r:id="rId8"/>
    <p:sldId id="1161" r:id="rId9"/>
    <p:sldId id="1170" r:id="rId10"/>
    <p:sldId id="1171" r:id="rId11"/>
    <p:sldId id="1172" r:id="rId12"/>
    <p:sldId id="1174" r:id="rId13"/>
    <p:sldId id="1175" r:id="rId14"/>
    <p:sldId id="1173" r:id="rId15"/>
    <p:sldId id="1176" r:id="rId16"/>
    <p:sldId id="1181" r:id="rId17"/>
    <p:sldId id="1177" r:id="rId18"/>
    <p:sldId id="1178" r:id="rId19"/>
    <p:sldId id="1179" r:id="rId20"/>
    <p:sldId id="1180" r:id="rId21"/>
    <p:sldId id="1182" r:id="rId22"/>
    <p:sldId id="1183" r:id="rId23"/>
    <p:sldId id="1184" r:id="rId24"/>
    <p:sldId id="1185" r:id="rId25"/>
    <p:sldId id="1187" r:id="rId26"/>
    <p:sldId id="1186" r:id="rId27"/>
    <p:sldId id="1188" r:id="rId28"/>
    <p:sldId id="1189" r:id="rId29"/>
    <p:sldId id="1190" r:id="rId30"/>
    <p:sldId id="1191" r:id="rId31"/>
    <p:sldId id="1192" r:id="rId32"/>
    <p:sldId id="1193" r:id="rId33"/>
    <p:sldId id="1194" r:id="rId34"/>
    <p:sldId id="1195" r:id="rId35"/>
    <p:sldId id="1196" r:id="rId36"/>
    <p:sldId id="1197" r:id="rId37"/>
    <p:sldId id="1198" r:id="rId38"/>
    <p:sldId id="1202" r:id="rId39"/>
    <p:sldId id="1200" r:id="rId40"/>
    <p:sldId id="1201" r:id="rId41"/>
    <p:sldId id="116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AB5E91-6011-49B8-A63B-F8C23F09917F}" type="slidenum">
              <a:rPr lang="en-US" altLang="en-US" smtClean="0"/>
              <a:pPr/>
              <a:t>26</a:t>
            </a:fld>
            <a:endParaRPr lang="en-US" altLang="en-US" smtClean="0"/>
          </a:p>
        </p:txBody>
      </p:sp>
    </p:spTree>
    <p:extLst>
      <p:ext uri="{BB962C8B-B14F-4D97-AF65-F5344CB8AC3E}">
        <p14:creationId xmlns:p14="http://schemas.microsoft.com/office/powerpoint/2010/main" val="103050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2F1052-6801-4A8D-82FD-0A40E5FF94CE}" type="slidenum">
              <a:rPr lang="en-US" altLang="en-US" smtClean="0"/>
              <a:pPr/>
              <a:t>27</a:t>
            </a:fld>
            <a:endParaRPr lang="en-US" altLang="en-US" smtClean="0"/>
          </a:p>
        </p:txBody>
      </p:sp>
    </p:spTree>
    <p:extLst>
      <p:ext uri="{BB962C8B-B14F-4D97-AF65-F5344CB8AC3E}">
        <p14:creationId xmlns:p14="http://schemas.microsoft.com/office/powerpoint/2010/main" val="199999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6EDC93-EE80-454E-AA90-00F8CE2590CC}" type="slidenum">
              <a:rPr lang="en-US" altLang="en-US" smtClean="0"/>
              <a:pPr/>
              <a:t>31</a:t>
            </a:fld>
            <a:endParaRPr lang="en-US" altLang="en-US" smtClean="0"/>
          </a:p>
        </p:txBody>
      </p:sp>
    </p:spTree>
    <p:extLst>
      <p:ext uri="{BB962C8B-B14F-4D97-AF65-F5344CB8AC3E}">
        <p14:creationId xmlns:p14="http://schemas.microsoft.com/office/powerpoint/2010/main" val="361618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9A019E-A903-46AD-801D-19DF1AEDA818}" type="slidenum">
              <a:rPr lang="en-US" altLang="en-US" smtClean="0"/>
              <a:pPr/>
              <a:t>33</a:t>
            </a:fld>
            <a:endParaRPr lang="en-US" altLang="en-US" smtClean="0"/>
          </a:p>
        </p:txBody>
      </p:sp>
    </p:spTree>
    <p:extLst>
      <p:ext uri="{BB962C8B-B14F-4D97-AF65-F5344CB8AC3E}">
        <p14:creationId xmlns:p14="http://schemas.microsoft.com/office/powerpoint/2010/main" val="238961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A5D855-8D5A-4540-88BD-02872C570057}" type="slidenum">
              <a:rPr lang="en-US" altLang="en-US" smtClean="0"/>
              <a:pPr/>
              <a:t>34</a:t>
            </a:fld>
            <a:endParaRPr lang="en-US" altLang="en-US" smtClean="0"/>
          </a:p>
        </p:txBody>
      </p:sp>
    </p:spTree>
    <p:extLst>
      <p:ext uri="{BB962C8B-B14F-4D97-AF65-F5344CB8AC3E}">
        <p14:creationId xmlns:p14="http://schemas.microsoft.com/office/powerpoint/2010/main" val="239758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8B644D-CC54-4DFD-9D4A-36E7277EFDC9}" type="slidenum">
              <a:rPr lang="en-US" altLang="en-US" smtClean="0"/>
              <a:pPr/>
              <a:t>36</a:t>
            </a:fld>
            <a:endParaRPr lang="en-US" altLang="en-US" smtClean="0"/>
          </a:p>
        </p:txBody>
      </p:sp>
    </p:spTree>
    <p:extLst>
      <p:ext uri="{BB962C8B-B14F-4D97-AF65-F5344CB8AC3E}">
        <p14:creationId xmlns:p14="http://schemas.microsoft.com/office/powerpoint/2010/main" val="3794333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38</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605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22</a:t>
            </a:fld>
            <a:endParaRPr lang="en-US" altLang="zh-CN" smtClean="0">
              <a:latin typeface="等线"/>
              <a:ea typeface="等线"/>
              <a:cs typeface="等线"/>
            </a:endParaRPr>
          </a:p>
        </p:txBody>
      </p:sp>
    </p:spTree>
    <p:extLst>
      <p:ext uri="{BB962C8B-B14F-4D97-AF65-F5344CB8AC3E}">
        <p14:creationId xmlns:p14="http://schemas.microsoft.com/office/powerpoint/2010/main" val="21000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FF790AB-39A9-41C3-AB1F-5BC3CBA1E520}" type="slidenum">
              <a:rPr lang="en-US" altLang="en-US" smtClean="0"/>
              <a:pPr/>
              <a:t>23</a:t>
            </a:fld>
            <a:endParaRPr lang="en-US" altLang="en-US" smtClean="0"/>
          </a:p>
        </p:txBody>
      </p:sp>
    </p:spTree>
    <p:extLst>
      <p:ext uri="{BB962C8B-B14F-4D97-AF65-F5344CB8AC3E}">
        <p14:creationId xmlns:p14="http://schemas.microsoft.com/office/powerpoint/2010/main" val="398247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A6FB8B-92C2-4698-ADE7-2F573160F81E}" type="slidenum">
              <a:rPr lang="en-US" altLang="en-US" smtClean="0"/>
              <a:pPr/>
              <a:t>24</a:t>
            </a:fld>
            <a:endParaRPr lang="en-US" altLang="en-US" smtClean="0"/>
          </a:p>
        </p:txBody>
      </p:sp>
    </p:spTree>
    <p:extLst>
      <p:ext uri="{BB962C8B-B14F-4D97-AF65-F5344CB8AC3E}">
        <p14:creationId xmlns:p14="http://schemas.microsoft.com/office/powerpoint/2010/main" val="150530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BC6176-2DE6-421B-B18A-0007D8C89A37}" type="slidenum">
              <a:rPr lang="en-US" altLang="en-US" smtClean="0"/>
              <a:pPr/>
              <a:t>25</a:t>
            </a:fld>
            <a:endParaRPr lang="en-US" altLang="en-US" smtClean="0"/>
          </a:p>
        </p:txBody>
      </p:sp>
    </p:spTree>
    <p:extLst>
      <p:ext uri="{BB962C8B-B14F-4D97-AF65-F5344CB8AC3E}">
        <p14:creationId xmlns:p14="http://schemas.microsoft.com/office/powerpoint/2010/main" val="378550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3/25/2023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25/03/2023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2023/3/25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1.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000" b="1">
                <a:solidFill>
                  <a:schemeClr val="tx1"/>
                </a:solidFill>
                <a:latin typeface="+mj-lt"/>
              </a:rPr>
              <a:t>THỰC HÀNH TIẾNG VIỆT : CƯỚC CHÚ</a:t>
            </a:r>
            <a:endParaRPr lang="en-US" sz="4000">
              <a:solidFill>
                <a:schemeClr val="tx1"/>
              </a:solidFill>
              <a:latin typeface="+mj-lt"/>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3331" y="1388225"/>
            <a:ext cx="2219498" cy="1820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3200">
                <a:solidFill>
                  <a:schemeClr val="tx1"/>
                </a:solidFill>
                <a:latin typeface="Times New Roman" panose="02020603050405020304" pitchFamily="18" charset="0"/>
                <a:cs typeface="Times New Roman" panose="02020603050405020304" pitchFamily="18" charset="0"/>
              </a:rPr>
              <a:t>Chức năng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92830" y="1047404"/>
            <a:ext cx="8636924" cy="2468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Giúp người đọc có điều kiện để nắm bắt được một cách chính xác những thông tin, thông điệp, ý nghĩa của văn bản.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985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2435629"/>
            <a:ext cx="1562792" cy="20283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3200">
                <a:solidFill>
                  <a:schemeClr val="tx1"/>
                </a:solidFill>
                <a:latin typeface="Times New Roman" panose="02020603050405020304" pitchFamily="18" charset="0"/>
                <a:cs typeface="Times New Roman" panose="02020603050405020304" pitchFamily="18" charset="0"/>
              </a:rPr>
              <a:t>Cách ghi</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2853266" y="623455"/>
            <a:ext cx="9058872" cy="15295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Bước 1:</a:t>
            </a:r>
            <a:r>
              <a:rPr lang="nl-NL" sz="3200">
                <a:latin typeface="Times New Roman" panose="02020603050405020304" pitchFamily="18" charset="0"/>
                <a:cs typeface="Times New Roman" panose="02020603050405020304" pitchFamily="18" charset="0"/>
              </a:rPr>
              <a:t>  Đánh dấu từ ngữ, nội dung cần cước chú bằng số hoặc bằng dấu hoa thị.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927080" y="2934393"/>
            <a:ext cx="8911243" cy="2876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Bước 2:</a:t>
            </a:r>
            <a:r>
              <a:rPr lang="nl-NL" sz="3200">
                <a:latin typeface="Times New Roman" panose="02020603050405020304" pitchFamily="18" charset="0"/>
                <a:cs typeface="Times New Roman" panose="02020603050405020304" pitchFamily="18" charset="0"/>
              </a:rPr>
              <a:t>  ở chân trang hoặc cuối văn bản, lần lượt chú thích về những từ ngữ hay nội dung đã được đánh dấu để tạo thành một cước chú hoàn chỉnh gồm các thành phần: ký hiệu đánh dấu đối tượng, tên đối tượng, dấu hai chấm, nội dung giải thích.</a:t>
            </a:r>
            <a:endParaRPr lang="en-US" sz="320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EA278526-4C74-B970-5FA7-2D4F747F3840}"/>
              </a:ext>
            </a:extLst>
          </p:cNvPr>
          <p:cNvCxnSpPr>
            <a:cxnSpLocks/>
            <a:stCxn id="2" idx="3"/>
          </p:cNvCxnSpPr>
          <p:nvPr/>
        </p:nvCxnSpPr>
        <p:spPr>
          <a:xfrm flipV="1">
            <a:off x="1961803" y="1574137"/>
            <a:ext cx="891463" cy="187564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278526-4C74-B970-5FA7-2D4F747F3840}"/>
              </a:ext>
            </a:extLst>
          </p:cNvPr>
          <p:cNvCxnSpPr>
            <a:cxnSpLocks/>
            <a:stCxn id="2" idx="3"/>
          </p:cNvCxnSpPr>
          <p:nvPr/>
        </p:nvCxnSpPr>
        <p:spPr>
          <a:xfrm>
            <a:off x="1961803" y="3449782"/>
            <a:ext cx="965277" cy="135800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985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742" y="1655025"/>
            <a:ext cx="11831836" cy="5054138"/>
          </a:xfrm>
          <a:prstGeom prst="rect">
            <a:avLst/>
          </a:prstGeom>
        </p:spPr>
      </p:pic>
      <p:sp>
        <p:nvSpPr>
          <p:cNvPr id="3" name="Rectangle 2"/>
          <p:cNvSpPr/>
          <p:nvPr/>
        </p:nvSpPr>
        <p:spPr>
          <a:xfrm>
            <a:off x="1188721" y="329387"/>
            <a:ext cx="10548850" cy="1077218"/>
          </a:xfrm>
          <a:prstGeom prst="rect">
            <a:avLst/>
          </a:prstGeom>
          <a:solidFill>
            <a:schemeClr val="accent4">
              <a:lumMod val="20000"/>
              <a:lumOff val="80000"/>
            </a:schemeClr>
          </a:solidFill>
        </p:spPr>
        <p:txBody>
          <a:bodyPr wrap="square">
            <a:spAutoFit/>
          </a:bodyPr>
          <a:lstStyle/>
          <a:p>
            <a:pPr>
              <a:spcAft>
                <a:spcPts val="0"/>
              </a:spcAft>
            </a:pPr>
            <a:r>
              <a:rPr lang="nl-NL" sz="3200">
                <a:solidFill>
                  <a:srgbClr val="000000"/>
                </a:solidFill>
                <a:latin typeface="Times New Roman" panose="02020603050405020304" pitchFamily="18" charset="0"/>
                <a:ea typeface="Times New Roman" panose="02020603050405020304" pitchFamily="18" charset="0"/>
              </a:rPr>
              <a:t>PHIẾU HỌC TẬP SỐ 2: </a:t>
            </a:r>
            <a:r>
              <a:rPr lang="en-US" sz="3200" b="1">
                <a:solidFill>
                  <a:srgbClr val="000000"/>
                </a:solidFill>
                <a:latin typeface="Times New Roman" panose="02020603050405020304" pitchFamily="18" charset="0"/>
                <a:ea typeface="Times New Roman" panose="02020603050405020304" pitchFamily="18" charset="0"/>
              </a:rPr>
              <a:t>Xác định các thành phần của cước chú trong ảnh dưới đây:</a:t>
            </a:r>
            <a:endParaRPr lang="en-US" sz="3200">
              <a:effectLst/>
              <a:latin typeface="Times New Roman" panose="02020603050405020304" pitchFamily="18" charset="0"/>
              <a:ea typeface="Times New Roman" panose="02020603050405020304" pitchFamily="18" charset="0"/>
            </a:endParaRPr>
          </a:p>
        </p:txBody>
      </p:sp>
      <p:sp>
        <p:nvSpPr>
          <p:cNvPr id="6" name="Oval 5"/>
          <p:cNvSpPr/>
          <p:nvPr/>
        </p:nvSpPr>
        <p:spPr>
          <a:xfrm>
            <a:off x="1555115" y="2261061"/>
            <a:ext cx="340187" cy="324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1895302" y="1885603"/>
            <a:ext cx="6209607" cy="6483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Kí hiệu đánh dấu từ ngữ cần chú thích</a:t>
            </a:r>
            <a:endParaRPr lang="en-US" sz="2800">
              <a:latin typeface="Times New Roman" panose="02020603050405020304" pitchFamily="18" charset="0"/>
              <a:cs typeface="Times New Roman" panose="02020603050405020304" pitchFamily="18" charset="0"/>
            </a:endParaRPr>
          </a:p>
        </p:txBody>
      </p:sp>
      <p:sp>
        <p:nvSpPr>
          <p:cNvPr id="8" name="Oval 7"/>
          <p:cNvSpPr/>
          <p:nvPr/>
        </p:nvSpPr>
        <p:spPr>
          <a:xfrm>
            <a:off x="477230" y="6120933"/>
            <a:ext cx="312477" cy="324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1188721" y="5042264"/>
            <a:ext cx="1981199" cy="8112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Kí hiệu đánh  </a:t>
            </a:r>
            <a:endParaRPr lang="en-US" sz="2800">
              <a:latin typeface="Times New Roman" panose="02020603050405020304" pitchFamily="18" charset="0"/>
              <a:cs typeface="Times New Roman" panose="02020603050405020304" pitchFamily="18" charset="0"/>
            </a:endParaRPr>
          </a:p>
        </p:txBody>
      </p:sp>
      <p:cxnSp>
        <p:nvCxnSpPr>
          <p:cNvPr id="11" name="Straight Arrow Connector 10"/>
          <p:cNvCxnSpPr>
            <a:stCxn id="9" idx="1"/>
            <a:endCxn id="8" idx="7"/>
          </p:cNvCxnSpPr>
          <p:nvPr/>
        </p:nvCxnSpPr>
        <p:spPr>
          <a:xfrm flipH="1">
            <a:off x="743946" y="5447903"/>
            <a:ext cx="444775" cy="7205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Oval 13"/>
          <p:cNvSpPr/>
          <p:nvPr/>
        </p:nvSpPr>
        <p:spPr>
          <a:xfrm>
            <a:off x="864763" y="6151411"/>
            <a:ext cx="690352" cy="324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3614695" y="4590104"/>
            <a:ext cx="2385511" cy="7053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Tên đối tượng</a:t>
            </a:r>
            <a:endParaRPr lang="en-US" sz="280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H="1">
            <a:off x="1482728" y="5295499"/>
            <a:ext cx="2319203" cy="10180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Rounded Rectangle 19"/>
          <p:cNvSpPr/>
          <p:nvPr/>
        </p:nvSpPr>
        <p:spPr>
          <a:xfrm>
            <a:off x="3801931" y="5482738"/>
            <a:ext cx="3008174" cy="70539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Nội dung cước chú</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H="1">
            <a:off x="3036523" y="5966603"/>
            <a:ext cx="822511" cy="2962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a:xfrm>
            <a:off x="7690824" y="5451806"/>
            <a:ext cx="4109290" cy="70539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Vị trí cước chú chân trang</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711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circle(in)">
                                      <p:cBhvr>
                                        <p:cTn id="58" dur="2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circle(in)">
                                      <p:cBhvr>
                                        <p:cTn id="6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20"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8395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mj-lt"/>
              </a:rPr>
              <a:t>THỰC HÀNH TIẾNG VIỆT : CƯỚC CHÚ</a:t>
            </a:r>
            <a:endParaRPr lang="en-US" sz="3200">
              <a:solidFill>
                <a:schemeClr val="tx1"/>
              </a:solidFill>
              <a:latin typeface="+mj-lt"/>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3825" y="1305098"/>
            <a:ext cx="5361710" cy="1077218"/>
          </a:xfrm>
          <a:prstGeom prst="rect">
            <a:avLst/>
          </a:prstGeom>
          <a:noFill/>
        </p:spPr>
        <p:txBody>
          <a:bodyPr wrap="square" rtlCol="0">
            <a:spAutoFit/>
          </a:bodyPr>
          <a:lstStyle/>
          <a:p>
            <a:pPr marL="571500" indent="-571500">
              <a:buAutoNum type="romanUcPeriod"/>
            </a:pPr>
            <a:r>
              <a:rPr lang="en-US" sz="3200" b="1" smtClean="0">
                <a:latin typeface="Times New Roman" panose="02020603050405020304" pitchFamily="18" charset="0"/>
                <a:cs typeface="Times New Roman" panose="02020603050405020304" pitchFamily="18" charset="0"/>
              </a:rPr>
              <a:t>NHẬN </a:t>
            </a:r>
            <a:r>
              <a:rPr lang="en-US" sz="3200" b="1">
                <a:latin typeface="Times New Roman" panose="02020603050405020304" pitchFamily="18" charset="0"/>
                <a:cs typeface="Times New Roman" panose="02020603050405020304" pitchFamily="18" charset="0"/>
              </a:rPr>
              <a:t>BIẾT CƯỚC CHÚ </a:t>
            </a:r>
            <a:endParaRPr lang="en-US" sz="3200" b="1" smtClean="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TÀI LIỆU THAM KHẢO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15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331" y="1999621"/>
            <a:ext cx="11619047" cy="4304069"/>
          </a:xfrm>
          <a:prstGeom prst="rect">
            <a:avLst/>
          </a:prstGeom>
        </p:spPr>
      </p:pic>
      <p:sp>
        <p:nvSpPr>
          <p:cNvPr id="3" name="Rounded Rectangle 2"/>
          <p:cNvSpPr/>
          <p:nvPr/>
        </p:nvSpPr>
        <p:spPr>
          <a:xfrm>
            <a:off x="371789" y="341645"/>
            <a:ext cx="11503589" cy="125604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pt-BR" sz="3200">
                <a:solidFill>
                  <a:schemeClr val="tx1"/>
                </a:solidFill>
                <a:latin typeface="Times New Roman" panose="02020603050405020304" pitchFamily="18" charset="0"/>
                <a:cs typeface="Times New Roman" panose="02020603050405020304" pitchFamily="18" charset="0"/>
              </a:rPr>
              <a:t>Hãy cho biết phần chữ được gạch chân trong ảnh dưới đây có vai trò gì trong văn bản</a:t>
            </a:r>
            <a:r>
              <a:rPr lang="pt-BR"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Minus 3"/>
          <p:cNvSpPr/>
          <p:nvPr/>
        </p:nvSpPr>
        <p:spPr>
          <a:xfrm flipV="1">
            <a:off x="-557775" y="2584162"/>
            <a:ext cx="13701019" cy="169086"/>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 name="Cloud Callout 4"/>
          <p:cNvSpPr/>
          <p:nvPr/>
        </p:nvSpPr>
        <p:spPr>
          <a:xfrm>
            <a:off x="3356149" y="3024554"/>
            <a:ext cx="7013750" cy="2903973"/>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Cung cấp  thông tin về người đề xuất thuật ngữ “sự bất thường của Trái Đất”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193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947" y="412828"/>
            <a:ext cx="11657143" cy="6050866"/>
          </a:xfrm>
          <a:prstGeom prst="rect">
            <a:avLst/>
          </a:prstGeom>
        </p:spPr>
      </p:pic>
      <p:sp>
        <p:nvSpPr>
          <p:cNvPr id="3" name="Minus 2"/>
          <p:cNvSpPr/>
          <p:nvPr/>
        </p:nvSpPr>
        <p:spPr>
          <a:xfrm flipV="1">
            <a:off x="-316199" y="1198333"/>
            <a:ext cx="9500198" cy="271541"/>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 name="Minus 3"/>
          <p:cNvSpPr/>
          <p:nvPr/>
        </p:nvSpPr>
        <p:spPr>
          <a:xfrm flipV="1">
            <a:off x="-539816" y="1931847"/>
            <a:ext cx="9500198" cy="271541"/>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 name="Down Arrow 4"/>
          <p:cNvSpPr/>
          <p:nvPr/>
        </p:nvSpPr>
        <p:spPr>
          <a:xfrm>
            <a:off x="3819970" y="2110811"/>
            <a:ext cx="376015" cy="1196411"/>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Rounded Rectangle 5"/>
          <p:cNvSpPr/>
          <p:nvPr/>
        </p:nvSpPr>
        <p:spPr>
          <a:xfrm>
            <a:off x="948582" y="3352800"/>
            <a:ext cx="6640083" cy="11337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Cung cấp thông tin về người có ý kiến được trích dẫn trong ngoặc kép.</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81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419" y="2166165"/>
            <a:ext cx="6503349" cy="3456968"/>
          </a:xfrm>
          <a:prstGeom prst="rect">
            <a:avLst/>
          </a:prstGeom>
        </p:spPr>
      </p:pic>
      <p:sp>
        <p:nvSpPr>
          <p:cNvPr id="3" name="TextBox 2"/>
          <p:cNvSpPr txBox="1"/>
          <p:nvPr/>
        </p:nvSpPr>
        <p:spPr>
          <a:xfrm>
            <a:off x="1777524" y="581114"/>
            <a:ext cx="9255097"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smtClean="0">
                <a:latin typeface="Times New Roman" panose="02020603050405020304" pitchFamily="18" charset="0"/>
                <a:cs typeface="Times New Roman" panose="02020603050405020304" pitchFamily="18" charset="0"/>
              </a:rPr>
              <a:t>Hãy cho biết phần chữ được đóng khung trong ảnh dưới đây có vai trò gì trong văn bản?</a:t>
            </a:r>
            <a:endParaRPr lang="en-US" sz="3200">
              <a:latin typeface="Times New Roman" panose="02020603050405020304" pitchFamily="18" charset="0"/>
              <a:cs typeface="Times New Roman" panose="02020603050405020304" pitchFamily="18" charset="0"/>
            </a:endParaRPr>
          </a:p>
        </p:txBody>
      </p:sp>
      <p:sp>
        <p:nvSpPr>
          <p:cNvPr id="4" name="Cloud Callout 3"/>
          <p:cNvSpPr/>
          <p:nvPr/>
        </p:nvSpPr>
        <p:spPr>
          <a:xfrm>
            <a:off x="7075918" y="2572284"/>
            <a:ext cx="4922377" cy="299102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Tổng hợp nguồn tài liệu tham khảo được sử dụng trong văn bản.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717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519" y="833648"/>
            <a:ext cx="10300961" cy="584775"/>
          </a:xfrm>
          <a:prstGeom prst="rect">
            <a:avLst/>
          </a:prstGeom>
          <a:solidFill>
            <a:schemeClr val="accent4">
              <a:lumMod val="60000"/>
              <a:lumOff val="40000"/>
            </a:schemeClr>
          </a:solidFill>
        </p:spPr>
        <p:txBody>
          <a:bodyPr wrap="none">
            <a:spAutoFit/>
          </a:bodyPr>
          <a:lstStyle/>
          <a:p>
            <a:pPr algn="just">
              <a:spcAft>
                <a:spcPts val="0"/>
              </a:spcAft>
            </a:pPr>
            <a:r>
              <a:rPr lang="nl-NL" sz="3200">
                <a:solidFill>
                  <a:srgbClr val="000000"/>
                </a:solidFill>
                <a:latin typeface="Times New Roman" panose="02020603050405020304" pitchFamily="18" charset="0"/>
                <a:ea typeface="Times New Roman" panose="02020603050405020304" pitchFamily="18" charset="0"/>
              </a:rPr>
              <a:t>PHIẾU HỌC TẬP SỐ </a:t>
            </a:r>
            <a:r>
              <a:rPr lang="nl-NL" sz="3200" smtClean="0">
                <a:solidFill>
                  <a:srgbClr val="000000"/>
                </a:solidFill>
                <a:latin typeface="Times New Roman" panose="02020603050405020304" pitchFamily="18" charset="0"/>
                <a:ea typeface="Times New Roman" panose="02020603050405020304" pitchFamily="18" charset="0"/>
              </a:rPr>
              <a:t>3: </a:t>
            </a:r>
            <a:r>
              <a:rPr lang="nl-NL" sz="3200">
                <a:solidFill>
                  <a:srgbClr val="000000"/>
                </a:solidFill>
                <a:latin typeface="Times New Roman" panose="02020603050405020304" pitchFamily="18" charset="0"/>
                <a:ea typeface="Times New Roman" panose="02020603050405020304" pitchFamily="18" charset="0"/>
              </a:rPr>
              <a:t>Hoàn thiện nội dung bảng dưới đây:</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98114484"/>
              </p:ext>
            </p:extLst>
          </p:nvPr>
        </p:nvGraphicFramePr>
        <p:xfrm>
          <a:off x="1307508" y="2194661"/>
          <a:ext cx="9798296" cy="2926080"/>
        </p:xfrm>
        <a:graphic>
          <a:graphicData uri="http://schemas.openxmlformats.org/drawingml/2006/table">
            <a:tbl>
              <a:tblPr firstRow="1" firstCol="1" bandRow="1">
                <a:tableStyleId>{5C22544A-7EE6-4342-B048-85BDC9FD1C3A}</a:tableStyleId>
              </a:tblPr>
              <a:tblGrid>
                <a:gridCol w="2309619">
                  <a:extLst>
                    <a:ext uri="{9D8B030D-6E8A-4147-A177-3AD203B41FA5}">
                      <a16:colId xmlns:a16="http://schemas.microsoft.com/office/drawing/2014/main" val="157124535"/>
                    </a:ext>
                  </a:extLst>
                </a:gridCol>
                <a:gridCol w="7488677">
                  <a:extLst>
                    <a:ext uri="{9D8B030D-6E8A-4147-A177-3AD203B41FA5}">
                      <a16:colId xmlns:a16="http://schemas.microsoft.com/office/drawing/2014/main" val="3500166430"/>
                    </a:ext>
                  </a:extLst>
                </a:gridCol>
              </a:tblGrid>
              <a:tr h="0">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Yếu tố</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nl-NL" sz="3200" b="1" kern="1200" smtClean="0">
                          <a:solidFill>
                            <a:schemeClr val="tx1"/>
                          </a:solidFill>
                          <a:effectLst/>
                          <a:latin typeface="Times New Roman" panose="02020603050405020304" pitchFamily="18" charset="0"/>
                          <a:ea typeface="+mn-ea"/>
                          <a:cs typeface="Times New Roman" panose="02020603050405020304" pitchFamily="18" charset="0"/>
                        </a:rPr>
                        <a:t>Tài liệu tham khảo</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976637447"/>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05973510"/>
                  </a:ext>
                </a:extLst>
              </a:tr>
              <a:tr h="0">
                <a:tc>
                  <a:txBody>
                    <a:bodyPr/>
                    <a:lstStyle/>
                    <a:p>
                      <a:pPr algn="just">
                        <a:spcAft>
                          <a:spcPts val="0"/>
                        </a:spcAft>
                      </a:pPr>
                      <a:r>
                        <a:rPr lang="nl-NL"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 trí</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726140291"/>
                  </a:ext>
                </a:extLst>
              </a:tr>
              <a:tr h="0">
                <a:tc>
                  <a:txBody>
                    <a:bodyPr/>
                    <a:lstStyle/>
                    <a:p>
                      <a:pPr algn="just">
                        <a:spcAft>
                          <a:spcPts val="0"/>
                        </a:spcAft>
                      </a:pPr>
                      <a:r>
                        <a:rPr lang="nl-NL"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Vai trò</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658822057"/>
                  </a:ext>
                </a:extLst>
              </a:tr>
              <a:tr h="0">
                <a:tc>
                  <a:txBody>
                    <a:bodyPr/>
                    <a:lstStyle/>
                    <a:p>
                      <a:pPr algn="just">
                        <a:spcAft>
                          <a:spcPts val="0"/>
                        </a:spcAft>
                      </a:pPr>
                      <a:r>
                        <a:rPr lang="nl-NL"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Thao tác trích dẫn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215054486"/>
                  </a:ext>
                </a:extLst>
              </a:tr>
            </a:tbl>
          </a:graphicData>
        </a:graphic>
      </p:graphicFrame>
    </p:spTree>
    <p:extLst>
      <p:ext uri="{BB962C8B-B14F-4D97-AF65-F5344CB8AC3E}">
        <p14:creationId xmlns:p14="http://schemas.microsoft.com/office/powerpoint/2010/main" val="288789526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4049" y="2606040"/>
            <a:ext cx="2219498" cy="1820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3200" smtClean="0">
                <a:solidFill>
                  <a:schemeClr val="tx1"/>
                </a:solidFill>
                <a:latin typeface="Times New Roman" panose="02020603050405020304" pitchFamily="18" charset="0"/>
                <a:cs typeface="Times New Roman" panose="02020603050405020304" pitchFamily="18" charset="0"/>
              </a:rPr>
              <a:t>KHÁI NIỆM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653547" y="2606040"/>
            <a:ext cx="8636924" cy="2468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Tài liệu tham khảo là những tài liệu mà người tạo lập văn bản tìm đọc và khai thác các thông tin cần thiết có liên quan tới vấn đề được trình bày trong văn bản.</a:t>
            </a:r>
          </a:p>
        </p:txBody>
      </p:sp>
      <p:sp>
        <p:nvSpPr>
          <p:cNvPr id="4" name="Rounded Rectangle 3"/>
          <p:cNvSpPr/>
          <p:nvPr/>
        </p:nvSpPr>
        <p:spPr>
          <a:xfrm>
            <a:off x="2196269" y="358922"/>
            <a:ext cx="4435268" cy="1034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spcAft>
                <a:spcPts val="0"/>
              </a:spcAft>
            </a:pPr>
            <a:r>
              <a:rPr lang="nl-NL" sz="3200" b="1">
                <a:solidFill>
                  <a:schemeClr val="tx1"/>
                </a:solidFill>
                <a:latin typeface="Times New Roman" panose="02020603050405020304" pitchFamily="18" charset="0"/>
                <a:cs typeface="Times New Roman" panose="02020603050405020304" pitchFamily="18" charset="0"/>
              </a:rPr>
              <a:t>Tài liệu tham khảo</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769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4049" y="2606040"/>
            <a:ext cx="2219498" cy="1820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spcAft>
                <a:spcPts val="0"/>
              </a:spcAft>
            </a:pPr>
            <a:r>
              <a:rPr lang="nl-NL"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 trí</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2653547" y="2606040"/>
            <a:ext cx="8636924" cy="2468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Tài liệu tham khảo thường được ghi sau phần kết thúc của văn bản, có thể có nhiều đơn vị, được đánh số và sắp xếp theo một qui ước thống nhất.</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196269" y="358922"/>
            <a:ext cx="4435268" cy="1034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spcAft>
                <a:spcPts val="0"/>
              </a:spcAft>
            </a:pPr>
            <a:r>
              <a:rPr lang="nl-NL" sz="3200" b="1">
                <a:solidFill>
                  <a:schemeClr val="tx1"/>
                </a:solidFill>
                <a:latin typeface="Times New Roman" panose="02020603050405020304" pitchFamily="18" charset="0"/>
                <a:cs typeface="Times New Roman" panose="02020603050405020304" pitchFamily="18" charset="0"/>
              </a:rPr>
              <a:t>Tài liệu tham khảo</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04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4049" y="2606040"/>
            <a:ext cx="2219498" cy="1820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spcAft>
                <a:spcPts val="0"/>
              </a:spcAft>
            </a:pPr>
            <a:r>
              <a:rPr lang="nl-NL"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Vai trò</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2653547" y="2238998"/>
            <a:ext cx="8636924" cy="28359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Thông qua danh mục tài liệu tham khảo được tác giả ghi lại, người đọc có thể có được những nhận định bước đầu về độ tin cậy của nội dung thông tin trong văn bản hay giá trị chuyên môn, khoa học của văn bản.</a:t>
            </a:r>
          </a:p>
        </p:txBody>
      </p:sp>
      <p:sp>
        <p:nvSpPr>
          <p:cNvPr id="4" name="Rounded Rectangle 3"/>
          <p:cNvSpPr/>
          <p:nvPr/>
        </p:nvSpPr>
        <p:spPr>
          <a:xfrm>
            <a:off x="2196269" y="358922"/>
            <a:ext cx="4435268" cy="1034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spcAft>
                <a:spcPts val="0"/>
              </a:spcAft>
            </a:pPr>
            <a:r>
              <a:rPr lang="nl-NL" sz="3200" b="1">
                <a:solidFill>
                  <a:schemeClr val="tx1"/>
                </a:solidFill>
                <a:latin typeface="Times New Roman" panose="02020603050405020304" pitchFamily="18" charset="0"/>
                <a:cs typeface="Times New Roman" panose="02020603050405020304" pitchFamily="18" charset="0"/>
              </a:rPr>
              <a:t>Tài liệu tham khảo</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13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2435629"/>
            <a:ext cx="1562792" cy="20283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3200">
                <a:solidFill>
                  <a:schemeClr val="tx1"/>
                </a:solidFill>
                <a:latin typeface="Times New Roman" panose="02020603050405020304" pitchFamily="18" charset="0"/>
                <a:cs typeface="Times New Roman" panose="02020603050405020304" pitchFamily="18" charset="0"/>
              </a:rPr>
              <a:t>Thao tác trích dẫn</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2853266" y="1204957"/>
            <a:ext cx="9058872" cy="10796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2800">
                <a:latin typeface="Times New Roman" panose="02020603050405020304" pitchFamily="18" charset="0"/>
                <a:cs typeface="Times New Roman" panose="02020603050405020304" pitchFamily="18" charset="0"/>
              </a:rPr>
              <a:t>Đặt trong dấu ngoặc kép đoạn trích dẫn nguyên văn một ý kiến, nhận định nào đó.</a:t>
            </a:r>
            <a:endParaRPr lang="en-US" sz="2800">
              <a:latin typeface="Times New Roman" panose="02020603050405020304" pitchFamily="18" charset="0"/>
              <a:cs typeface="Times New Roman" panose="02020603050405020304" pitchFamily="18" charset="0"/>
            </a:endParaRPr>
          </a:p>
        </p:txBody>
      </p:sp>
      <p:sp>
        <p:nvSpPr>
          <p:cNvPr id="4" name="Rounded Rectangle 3"/>
          <p:cNvSpPr/>
          <p:nvPr/>
        </p:nvSpPr>
        <p:spPr>
          <a:xfrm>
            <a:off x="2927080" y="2666289"/>
            <a:ext cx="8911243" cy="12220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2800">
                <a:latin typeface="Times New Roman" panose="02020603050405020304" pitchFamily="18" charset="0"/>
                <a:cs typeface="Times New Roman" panose="02020603050405020304" pitchFamily="18" charset="0"/>
              </a:rPr>
              <a:t>Nêu thông tin về họ, tên tác giả của ý kiến, nhận định được trích dẫn( có thể đặt trước hoặc sau đoạn trích dẫn)</a:t>
            </a:r>
            <a:endParaRPr lang="en-US" sz="280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EA278526-4C74-B970-5FA7-2D4F747F3840}"/>
              </a:ext>
            </a:extLst>
          </p:cNvPr>
          <p:cNvCxnSpPr>
            <a:cxnSpLocks/>
            <a:stCxn id="2" idx="3"/>
            <a:endCxn id="3" idx="1"/>
          </p:cNvCxnSpPr>
          <p:nvPr/>
        </p:nvCxnSpPr>
        <p:spPr>
          <a:xfrm flipV="1">
            <a:off x="1961803" y="1744781"/>
            <a:ext cx="891463" cy="170500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278526-4C74-B970-5FA7-2D4F747F3840}"/>
              </a:ext>
            </a:extLst>
          </p:cNvPr>
          <p:cNvCxnSpPr>
            <a:cxnSpLocks/>
            <a:stCxn id="2" idx="3"/>
            <a:endCxn id="4" idx="1"/>
          </p:cNvCxnSpPr>
          <p:nvPr/>
        </p:nvCxnSpPr>
        <p:spPr>
          <a:xfrm flipV="1">
            <a:off x="1961803" y="3277313"/>
            <a:ext cx="965277" cy="17246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26807" y="207897"/>
            <a:ext cx="4435268" cy="71870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spcAft>
                <a:spcPts val="0"/>
              </a:spcAft>
            </a:pPr>
            <a:r>
              <a:rPr lang="nl-NL" sz="3200" b="1">
                <a:solidFill>
                  <a:schemeClr val="tx1"/>
                </a:solidFill>
                <a:latin typeface="Times New Roman" panose="02020603050405020304" pitchFamily="18" charset="0"/>
                <a:cs typeface="Times New Roman" panose="02020603050405020304" pitchFamily="18" charset="0"/>
              </a:rPr>
              <a:t>Tài liệu tham khảo</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9"/>
          <p:cNvSpPr/>
          <p:nvPr/>
        </p:nvSpPr>
        <p:spPr>
          <a:xfrm>
            <a:off x="2853266" y="4233276"/>
            <a:ext cx="8911243" cy="18940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2800">
                <a:latin typeface="Times New Roman" panose="02020603050405020304" pitchFamily="18" charset="0"/>
                <a:cs typeface="Times New Roman" panose="02020603050405020304" pitchFamily="18" charset="0"/>
              </a:rPr>
              <a:t>Ghi  đầy đủ tên tài liệu được trích dẫn cùng nơi xuất bản, thời gian xuất bản vào vị trí thích hợp( ghi như cước chú, ở ngay sau đoạn trích dẫn hoặc ghi ở phần cuối văn bản trong mục Tài liệu tham khảo)</a:t>
            </a:r>
            <a:endParaRPr lang="en-US" sz="280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2" idx="3"/>
            <a:endCxn id="10" idx="1"/>
          </p:cNvCxnSpPr>
          <p:nvPr/>
        </p:nvCxnSpPr>
        <p:spPr>
          <a:xfrm>
            <a:off x="1961803" y="3449782"/>
            <a:ext cx="891463" cy="17305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473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7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200" y="152400"/>
            <a:ext cx="3200400" cy="8382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Bài tập 1: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1143000"/>
            <a:ext cx="9906000" cy="830263"/>
          </a:xfrm>
          <a:prstGeom prst="rect">
            <a:avLst/>
          </a:prstGeom>
          <a:noFill/>
        </p:spPr>
        <p:txBody>
          <a:bodyPr>
            <a:spAutoFit/>
          </a:bodyPr>
          <a:lstStyle/>
          <a:p>
            <a:pPr>
              <a:defRPr/>
            </a:pPr>
            <a:r>
              <a:rPr lang="vi-VN" sz="2400" b="1" dirty="0">
                <a:solidFill>
                  <a:srgbClr val="FF0000"/>
                </a:solidFill>
                <a:latin typeface="+mj-lt"/>
              </a:rPr>
              <a:t>Kẻ bảng sau vào vở. Ghi những từ ngữ, nội dung có cước chú trong văn bản Thủy tiên tháng Một vào các cột phù hợp</a:t>
            </a:r>
            <a:endParaRPr lang="en-US" sz="2400" b="1" dirty="0">
              <a:solidFill>
                <a:srgbClr val="FF0000"/>
              </a:solidFill>
              <a:latin typeface="+mj-lt"/>
            </a:endParaRPr>
          </a:p>
        </p:txBody>
      </p:sp>
      <p:graphicFrame>
        <p:nvGraphicFramePr>
          <p:cNvPr id="4" name="Table 3"/>
          <p:cNvGraphicFramePr>
            <a:graphicFrameLocks noGrp="1"/>
          </p:cNvGraphicFramePr>
          <p:nvPr/>
        </p:nvGraphicFramePr>
        <p:xfrm>
          <a:off x="1752600" y="2581275"/>
          <a:ext cx="9144000" cy="3130805"/>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1956594">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Từ ngữ được giải thích nghĩa</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Đối tượng được cung cấp thông tin về xuất xứ</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Sự việc, hiện tượng được miêu tả, giải thích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1173956">
                <a:tc>
                  <a:txBody>
                    <a:bodyPr/>
                    <a:lstStyle/>
                    <a:p>
                      <a:pPr marL="342900" lvl="0" indent="-342900" algn="just">
                        <a:lnSpc>
                          <a:spcPct val="107000"/>
                        </a:lnSpc>
                        <a:spcAft>
                          <a:spcPts val="0"/>
                        </a:spcAft>
                        <a:buFont typeface="Times New Roman" panose="02020603050405020304" pitchFamily="18" charset="0"/>
                        <a:buChar char="-"/>
                        <a:tabLst>
                          <a:tab pos="457200" algn="l"/>
                        </a:tabLst>
                      </a:pPr>
                      <a:r>
                        <a:rPr lang="vi-VN" sz="2400">
                          <a:solidFill>
                            <a:schemeClr val="tx1"/>
                          </a:solidFill>
                          <a:effectLst/>
                          <a:latin typeface="Times New Roman" panose="02020603050405020304" pitchFamily="18" charset="0"/>
                          <a:cs typeface="Times New Roman" panose="02020603050405020304" pitchFamily="18" charset="0"/>
                        </a:rPr>
                        <a:t>Thái cực</a:t>
                      </a:r>
                      <a:endParaRPr lang="en-US" sz="240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vi-VN"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342900" lvl="0" indent="-342900" algn="just">
                        <a:lnSpc>
                          <a:spcPct val="107000"/>
                        </a:lnSpc>
                        <a:spcAft>
                          <a:spcPts val="0"/>
                        </a:spcAft>
                        <a:buFont typeface="Times New Roman" panose="02020603050405020304" pitchFamily="18" charset="0"/>
                        <a:buChar char="-"/>
                        <a:tabLst>
                          <a:tab pos="457200" algn="l"/>
                        </a:tabLst>
                      </a:pPr>
                      <a:r>
                        <a:rPr lang="vi-VN" sz="2400">
                          <a:solidFill>
                            <a:schemeClr val="tx1"/>
                          </a:solidFill>
                          <a:effectLst/>
                          <a:latin typeface="Times New Roman" panose="02020603050405020304" pitchFamily="18" charset="0"/>
                          <a:cs typeface="Times New Roman" panose="02020603050405020304" pitchFamily="18" charset="0"/>
                        </a:rPr>
                        <a:t>Ảnh của Quốc Trung</a:t>
                      </a:r>
                      <a:endParaRPr lang="en-US" sz="240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vi-VN"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smtClean="0">
                          <a:solidFill>
                            <a:schemeClr val="tx1"/>
                          </a:solidFill>
                          <a:effectLst/>
                          <a:latin typeface="Times New Roman" panose="02020603050405020304" pitchFamily="18" charset="0"/>
                          <a:cs typeface="Times New Roman" panose="02020603050405020304" pitchFamily="18" charset="0"/>
                        </a:rPr>
                        <a:t>Min-nét-xô-ta</a:t>
                      </a:r>
                      <a:endParaRPr lang="en-US" sz="240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smtClean="0">
                          <a:solidFill>
                            <a:schemeClr val="tx1"/>
                          </a:solidFill>
                          <a:effectLst/>
                          <a:latin typeface="Times New Roman" panose="02020603050405020304" pitchFamily="18" charset="0"/>
                          <a:cs typeface="Times New Roman" panose="02020603050405020304" pitchFamily="18" charset="0"/>
                        </a:rPr>
                        <a:t> </a:t>
                      </a:r>
                      <a:endParaRPr lang="en-US" sz="240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648850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674875484"/>
              </p:ext>
            </p:extLst>
          </p:nvPr>
        </p:nvGraphicFramePr>
        <p:xfrm>
          <a:off x="465514" y="465340"/>
          <a:ext cx="11363496" cy="4462907"/>
        </p:xfrm>
        <a:graphic>
          <a:graphicData uri="http://schemas.openxmlformats.org/drawingml/2006/table">
            <a:tbl>
              <a:tblPr firstRow="1" firstCol="1" bandRow="1">
                <a:tableStyleId>{5C22544A-7EE6-4342-B048-85BDC9FD1C3A}</a:tableStyleId>
              </a:tblPr>
              <a:tblGrid>
                <a:gridCol w="3591287">
                  <a:extLst>
                    <a:ext uri="{9D8B030D-6E8A-4147-A177-3AD203B41FA5}">
                      <a16:colId xmlns:a16="http://schemas.microsoft.com/office/drawing/2014/main" val="20000"/>
                    </a:ext>
                  </a:extLst>
                </a:gridCol>
                <a:gridCol w="3315676">
                  <a:extLst>
                    <a:ext uri="{9D8B030D-6E8A-4147-A177-3AD203B41FA5}">
                      <a16:colId xmlns:a16="http://schemas.microsoft.com/office/drawing/2014/main" val="20001"/>
                    </a:ext>
                  </a:extLst>
                </a:gridCol>
                <a:gridCol w="4456533">
                  <a:extLst>
                    <a:ext uri="{9D8B030D-6E8A-4147-A177-3AD203B41FA5}">
                      <a16:colId xmlns:a16="http://schemas.microsoft.com/office/drawing/2014/main" val="20002"/>
                    </a:ext>
                  </a:extLst>
                </a:gridCol>
              </a:tblGrid>
              <a:tr h="1055889">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Từ ngữ được giải thích nghĩa</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4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Đối tượng được cung cấp thông tin về xuất xứ</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Sự việc, hiện tượng được miêu tả, giải thích</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2347480">
                <a:tc>
                  <a:txBody>
                    <a:bodyPr/>
                    <a:lstStyle/>
                    <a:p>
                      <a:pPr marL="342900" lvl="0" indent="-342900" algn="just">
                        <a:lnSpc>
                          <a:spcPct val="107000"/>
                        </a:lnSpc>
                        <a:spcAft>
                          <a:spcPts val="0"/>
                        </a:spcAft>
                        <a:buFont typeface="Times New Roman" panose="02020603050405020304" pitchFamily="18" charset="0"/>
                        <a:buChar char="-"/>
                        <a:tabLst>
                          <a:tab pos="457200" algn="l"/>
                        </a:tabLst>
                      </a:pPr>
                      <a:r>
                        <a:rPr lang="vi-VN" sz="2400">
                          <a:solidFill>
                            <a:schemeClr val="tx1"/>
                          </a:solidFill>
                          <a:effectLst/>
                          <a:latin typeface="Times New Roman" panose="02020603050405020304" pitchFamily="18" charset="0"/>
                          <a:cs typeface="Times New Roman" panose="02020603050405020304" pitchFamily="18" charset="0"/>
                        </a:rPr>
                        <a:t>Thái cực</a:t>
                      </a:r>
                      <a:endParaRPr lang="en-US" sz="2400">
                        <a:solidFill>
                          <a:schemeClr val="tx1"/>
                        </a:solidFill>
                        <a:effectLst/>
                        <a:latin typeface="Times New Roman" panose="02020603050405020304" pitchFamily="18" charset="0"/>
                        <a:cs typeface="Times New Roman" panose="02020603050405020304" pitchFamily="18" charset="0"/>
                      </a:endParaRPr>
                    </a:p>
                    <a:p>
                      <a:pPr marL="228600"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Đồng loại</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 Hải lưu</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 Cực đoan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6000"/>
                        </a:lnSpc>
                        <a:tabLst>
                          <a:tab pos="457200" algn="l"/>
                        </a:tabLst>
                      </a:pPr>
                      <a:r>
                        <a:rPr lang="en-US" sz="2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 của Quốc Trung</a:t>
                      </a:r>
                      <a:endParaRPr lang="en-US" sz="1100">
                        <a:effectLst/>
                        <a:latin typeface="Times New Roman" panose="02020603050405020304" pitchFamily="18" charset="0"/>
                        <a:cs typeface="Times New Roman" panose="02020603050405020304" pitchFamily="18" charset="0"/>
                      </a:endParaRPr>
                    </a:p>
                    <a:p>
                      <a:pPr algn="just">
                        <a:lnSpc>
                          <a:spcPct val="106000"/>
                        </a:lnSpc>
                        <a:tabLst>
                          <a:tab pos="457200" algn="l"/>
                        </a:tabLst>
                      </a:pPr>
                      <a:r>
                        <a:rPr lang="en-US" sz="2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Thoai-lai Dôn</a:t>
                      </a:r>
                      <a:endParaRPr lang="en-US" sz="1100">
                        <a:effectLst/>
                        <a:latin typeface="Times New Roman" panose="02020603050405020304" pitchFamily="18" charset="0"/>
                        <a:cs typeface="Times New Roman" panose="02020603050405020304" pitchFamily="18" charset="0"/>
                      </a:endParaRPr>
                    </a:p>
                    <a:p>
                      <a:pPr algn="just">
                        <a:lnSpc>
                          <a:spcPct val="106000"/>
                        </a:lnSpc>
                        <a:tabLst>
                          <a:tab pos="457200" algn="l"/>
                        </a:tabLst>
                      </a:pPr>
                      <a:r>
                        <a:rPr lang="en-US" sz="2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Thô-mat L.Phrit-man, Nóng, Phẳng, Chật, Nguyễn Hằng dịch, NXB Trẻ, Thành phố Hồ Chí Minh, 2016, trang 179-181</a:t>
                      </a:r>
                      <a:endParaRPr lang="en-US" sz="1100">
                        <a:effectLst/>
                        <a:latin typeface="Times New Roman" panose="02020603050405020304" pitchFamily="18" charset="0"/>
                        <a:cs typeface="Times New Roman" panose="02020603050405020304" pitchFamily="18" charset="0"/>
                      </a:endParaRPr>
                    </a:p>
                    <a:p>
                      <a:pPr>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342900" lvl="0" indent="-342900" algn="just">
                        <a:lnSpc>
                          <a:spcPct val="107000"/>
                        </a:lnSpc>
                        <a:spcAft>
                          <a:spcPts val="0"/>
                        </a:spcAft>
                        <a:buFont typeface="Times New Roman" panose="02020603050405020304" pitchFamily="18" charset="0"/>
                        <a:buChar char="-"/>
                        <a:tabLst>
                          <a:tab pos="457200" algn="l"/>
                        </a:tabLst>
                      </a:pPr>
                      <a:r>
                        <a:rPr lang="vi-VN" sz="2400" dirty="0">
                          <a:solidFill>
                            <a:schemeClr val="tx1"/>
                          </a:solidFill>
                          <a:effectLst/>
                          <a:latin typeface="Times New Roman" panose="02020603050405020304" pitchFamily="18" charset="0"/>
                          <a:cs typeface="Times New Roman" panose="02020603050405020304" pitchFamily="18" charset="0"/>
                        </a:rPr>
                        <a:t>Min-nét-xô-ta</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457200" algn="l"/>
                        </a:tabLst>
                      </a:pPr>
                      <a:r>
                        <a:rPr lang="vi-VN" sz="2400" dirty="0">
                          <a:solidFill>
                            <a:schemeClr val="tx1"/>
                          </a:solidFill>
                          <a:effectLst/>
                          <a:latin typeface="Times New Roman" panose="02020603050405020304" pitchFamily="18" charset="0"/>
                          <a:cs typeface="Times New Roman" panose="02020603050405020304" pitchFamily="18" charset="0"/>
                        </a:rPr>
                        <a:t>Thoai-lai Dôn (Twilight Zone)</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Hiện tượng “nước trồi”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895514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200" y="152400"/>
            <a:ext cx="3200400" cy="8382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cs typeface="Times New Roman" panose="02020603050405020304" pitchFamily="18" charset="0"/>
              </a:rPr>
              <a:t> 2: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1143000"/>
            <a:ext cx="9906000" cy="830263"/>
          </a:xfrm>
          <a:prstGeom prst="rect">
            <a:avLst/>
          </a:prstGeom>
          <a:noFill/>
        </p:spPr>
        <p:txBody>
          <a:bodyPr>
            <a:spAutoFit/>
          </a:bodyPr>
          <a:lstStyle/>
          <a:p>
            <a:pPr>
              <a:defRPr/>
            </a:pPr>
            <a:r>
              <a:rPr lang="vi-VN" sz="2400" dirty="0">
                <a:latin typeface="+mj-lt"/>
              </a:rPr>
              <a:t>Dựa trên quan sát của em về những cước chú trong văn bản Thủy tiên tháng Một, hãy kẻ bảng sau vào vở và điền nội dung cần thiết vào ô trống.</a:t>
            </a:r>
            <a:endParaRPr lang="en-US" sz="2400" dirty="0">
              <a:latin typeface="+mj-lt"/>
            </a:endParaRPr>
          </a:p>
        </p:txBody>
      </p:sp>
      <p:graphicFrame>
        <p:nvGraphicFramePr>
          <p:cNvPr id="5" name="Table 4"/>
          <p:cNvGraphicFramePr>
            <a:graphicFrameLocks noGrp="1"/>
          </p:cNvGraphicFramePr>
          <p:nvPr/>
        </p:nvGraphicFramePr>
        <p:xfrm>
          <a:off x="1752600" y="2576513"/>
          <a:ext cx="8686800" cy="3130805"/>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1173956">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Các thành phần của cước chú</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Vị trí đặt cước chú</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Nội dung cước chú</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Ngôn ngữ của cước chú</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1956594">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Kí hiệu đánh dấu đối tượng được chú thích</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Chân trang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Giải thích nghĩa của từ ngữ</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Ngắn gọn</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342847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503282923"/>
              </p:ext>
            </p:extLst>
          </p:nvPr>
        </p:nvGraphicFramePr>
        <p:xfrm>
          <a:off x="990600" y="1182688"/>
          <a:ext cx="10363200" cy="5447983"/>
        </p:xfrm>
        <a:graphic>
          <a:graphicData uri="http://schemas.openxmlformats.org/drawingml/2006/table">
            <a:tbl>
              <a:tblPr firstRow="1" firstCol="1" bandRow="1">
                <a:tableStyleId>{5C22544A-7EE6-4342-B048-85BDC9FD1C3A}</a:tableStyleId>
              </a:tblPr>
              <a:tblGrid>
                <a:gridCol w="2590063">
                  <a:extLst>
                    <a:ext uri="{9D8B030D-6E8A-4147-A177-3AD203B41FA5}">
                      <a16:colId xmlns:a16="http://schemas.microsoft.com/office/drawing/2014/main" val="20000"/>
                    </a:ext>
                  </a:extLst>
                </a:gridCol>
                <a:gridCol w="2590063">
                  <a:extLst>
                    <a:ext uri="{9D8B030D-6E8A-4147-A177-3AD203B41FA5}">
                      <a16:colId xmlns:a16="http://schemas.microsoft.com/office/drawing/2014/main" val="20001"/>
                    </a:ext>
                  </a:extLst>
                </a:gridCol>
                <a:gridCol w="2591537">
                  <a:extLst>
                    <a:ext uri="{9D8B030D-6E8A-4147-A177-3AD203B41FA5}">
                      <a16:colId xmlns:a16="http://schemas.microsoft.com/office/drawing/2014/main" val="20002"/>
                    </a:ext>
                  </a:extLst>
                </a:gridCol>
                <a:gridCol w="2591537">
                  <a:extLst>
                    <a:ext uri="{9D8B030D-6E8A-4147-A177-3AD203B41FA5}">
                      <a16:colId xmlns:a16="http://schemas.microsoft.com/office/drawing/2014/main" val="20003"/>
                    </a:ext>
                  </a:extLst>
                </a:gridCol>
              </a:tblGrid>
              <a:tr h="912957">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Các thành phần của cước chú</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Vị trí đặt cước chú</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Nội dung cước chú</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Ngôn ngữ của cước chú</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4108305">
                <a:tc>
                  <a:txBody>
                    <a:bodyPr/>
                    <a:lstStyle/>
                    <a:p>
                      <a:pPr algn="just">
                        <a:lnSpc>
                          <a:spcPct val="107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Kí hiệu đánh dấu đối tượng được chú thích</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Tên đối tượng được chú thích</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Dấu hai chấm</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Nội dung cước chú</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Chân trang</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Đánh dấu hoa thị, hoặc số, chữ cái ở tên đối tượng cần chú thích ngay trong văn bản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Giải thích nghĩa của từ ngữ</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Cung cấp thông tin về xuất xứ của đối tượng</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Miêu tả, giải thích sự vật, hiện </a:t>
                      </a:r>
                      <a:r>
                        <a:rPr lang="vi-VN" sz="2800" smtClean="0">
                          <a:solidFill>
                            <a:schemeClr val="tx1"/>
                          </a:solidFill>
                          <a:effectLst/>
                          <a:latin typeface="Times New Roman" panose="02020603050405020304" pitchFamily="18" charset="0"/>
                          <a:cs typeface="Times New Roman" panose="02020603050405020304" pitchFamily="18" charset="0"/>
                        </a:rPr>
                        <a:t>tượng</a:t>
                      </a:r>
                      <a:r>
                        <a:rPr lang="en-US" sz="2800" smtClean="0">
                          <a:solidFill>
                            <a:schemeClr val="tx1"/>
                          </a:solidFill>
                          <a:effectLst/>
                          <a:latin typeface="Times New Roman" panose="02020603050405020304" pitchFamily="18" charset="0"/>
                          <a:cs typeface="Times New Roman" panose="02020603050405020304" pitchFamily="18" charset="0"/>
                        </a:rPr>
                        <a:t> được</a:t>
                      </a:r>
                      <a:r>
                        <a:rPr lang="en-US" sz="2800" baseline="0" smtClean="0">
                          <a:solidFill>
                            <a:schemeClr val="tx1"/>
                          </a:solidFill>
                          <a:effectLst/>
                          <a:latin typeface="Times New Roman" panose="02020603050405020304" pitchFamily="18" charset="0"/>
                          <a:cs typeface="Times New Roman" panose="02020603050405020304" pitchFamily="18" charset="0"/>
                        </a:rPr>
                        <a:t> nói tới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Ngắn gọn</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582702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199" y="152400"/>
            <a:ext cx="3839095" cy="8382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tập</a:t>
            </a:r>
            <a:r>
              <a:rPr lang="en-US" sz="2800" b="1">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3 và 4: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1982585"/>
            <a:ext cx="7543800"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vi-VN" sz="3200" smtClean="0">
                <a:latin typeface="Times New Roman" panose="02020603050405020304" pitchFamily="18" charset="0"/>
                <a:cs typeface="Times New Roman" panose="02020603050405020304" pitchFamily="18" charset="0"/>
              </a:rPr>
              <a:t>Theo em, cần có thêm cước chú cho từ ngữ, nội dung nào có trong văn bản đã đọc ở trên? Vì sao? Hãy trình bày về cách ghi cước chú cho một trong những từ ngữ, nội dung được </a:t>
            </a:r>
            <a:r>
              <a:rPr lang="en-US" sz="3200" smtClean="0">
                <a:latin typeface="Times New Roman" panose="02020603050405020304" pitchFamily="18" charset="0"/>
                <a:cs typeface="Times New Roman" panose="02020603050405020304" pitchFamily="18" charset="0"/>
              </a:rPr>
              <a:t>yêu cầu ở trên?</a:t>
            </a:r>
          </a:p>
        </p:txBody>
      </p:sp>
      <p:pic>
        <p:nvPicPr>
          <p:cNvPr id="32774" name="Picture 15" descr="ea913b84-73eb-494c-81f5-5abd5be96b1f_Group%20Discuss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07538" y="17621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83611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7492494"/>
              </p:ext>
            </p:extLst>
          </p:nvPr>
        </p:nvGraphicFramePr>
        <p:xfrm>
          <a:off x="606829" y="445712"/>
          <a:ext cx="11230495" cy="2696499"/>
        </p:xfrm>
        <a:graphic>
          <a:graphicData uri="http://schemas.openxmlformats.org/drawingml/2006/table">
            <a:tbl>
              <a:tblPr firstRow="1" firstCol="1" bandRow="1">
                <a:tableStyleId>{5C22544A-7EE6-4342-B048-85BDC9FD1C3A}</a:tableStyleId>
              </a:tblPr>
              <a:tblGrid>
                <a:gridCol w="11230495">
                  <a:extLst>
                    <a:ext uri="{9D8B030D-6E8A-4147-A177-3AD203B41FA5}">
                      <a16:colId xmlns:a16="http://schemas.microsoft.com/office/drawing/2014/main" val="696661719"/>
                    </a:ext>
                  </a:extLst>
                </a:gridCol>
              </a:tblGrid>
              <a:tr h="2696499">
                <a:tc>
                  <a:txBody>
                    <a:bodyPr/>
                    <a:lstStyle/>
                    <a:p>
                      <a:pPr algn="just">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Bài 3: Một số từ ngữ, nội dung trong văn bản “ Thủy tiên tháng một” có thể thêm cước chú như</a:t>
                      </a:r>
                      <a:r>
                        <a:rPr lang="en-US" sz="3200">
                          <a:solidFill>
                            <a:schemeClr val="tx1"/>
                          </a:solidFill>
                          <a:effectLst/>
                          <a:latin typeface="Times New Roman" panose="02020603050405020304" pitchFamily="18" charset="0"/>
                          <a:cs typeface="Times New Roman" panose="02020603050405020304" pitchFamily="18" charset="0"/>
                        </a:rPr>
                        <a:t>: </a:t>
                      </a:r>
                      <a:endParaRPr lang="en-US" sz="320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smtClean="0">
                          <a:solidFill>
                            <a:schemeClr val="tx1"/>
                          </a:solidFill>
                          <a:effectLst/>
                          <a:latin typeface="Times New Roman" panose="02020603050405020304" pitchFamily="18" charset="0"/>
                          <a:cs typeface="Times New Roman" panose="02020603050405020304" pitchFamily="18" charset="0"/>
                        </a:rPr>
                        <a:t>+ Gió </a:t>
                      </a:r>
                      <a:r>
                        <a:rPr lang="en-US" sz="3200">
                          <a:solidFill>
                            <a:schemeClr val="tx1"/>
                          </a:solidFill>
                          <a:effectLst/>
                          <a:latin typeface="Times New Roman" panose="02020603050405020304" pitchFamily="18" charset="0"/>
                          <a:cs typeface="Times New Roman" panose="02020603050405020304" pitchFamily="18" charset="0"/>
                        </a:rPr>
                        <a:t>mùa, bay hơi</a:t>
                      </a:r>
                      <a:r>
                        <a:rPr lang="en-US" sz="3200">
                          <a:solidFill>
                            <a:schemeClr val="tx1"/>
                          </a:solidFill>
                          <a:effectLst/>
                          <a:latin typeface="Times New Roman" panose="02020603050405020304" pitchFamily="18" charset="0"/>
                          <a:cs typeface="Times New Roman" panose="02020603050405020304" pitchFamily="18" charset="0"/>
                        </a:rPr>
                        <a:t>, </a:t>
                      </a:r>
                      <a:r>
                        <a:rPr lang="en-US" sz="3200" smtClean="0">
                          <a:solidFill>
                            <a:schemeClr val="tx1"/>
                          </a:solidFill>
                          <a:effectLst/>
                          <a:latin typeface="Times New Roman" panose="02020603050405020304" pitchFamily="18" charset="0"/>
                          <a:cs typeface="Times New Roman" panose="02020603050405020304" pitchFamily="18" charset="0"/>
                        </a:rPr>
                        <a:t>Thủy </a:t>
                      </a:r>
                      <a:r>
                        <a:rPr lang="en-US" sz="3200">
                          <a:solidFill>
                            <a:schemeClr val="tx1"/>
                          </a:solidFill>
                          <a:effectLst/>
                          <a:latin typeface="Times New Roman" panose="02020603050405020304" pitchFamily="18" charset="0"/>
                          <a:cs typeface="Times New Roman" panose="02020603050405020304" pitchFamily="18" charset="0"/>
                        </a:rPr>
                        <a:t>văn học.</a:t>
                      </a:r>
                    </a:p>
                    <a:p>
                      <a:pPr algn="just">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r>
                        <a:rPr lang="en-US" sz="3200" smtClean="0">
                          <a:solidFill>
                            <a:schemeClr val="tx1"/>
                          </a:solidFill>
                          <a:effectLst/>
                          <a:latin typeface="Times New Roman" panose="02020603050405020304" pitchFamily="18" charset="0"/>
                          <a:cs typeface="Times New Roman" panose="02020603050405020304" pitchFamily="18" charset="0"/>
                        </a:rPr>
                        <a:t>+ Hiện </a:t>
                      </a:r>
                      <a:r>
                        <a:rPr lang="en-US" sz="3200">
                          <a:solidFill>
                            <a:schemeClr val="tx1"/>
                          </a:solidFill>
                          <a:effectLst/>
                          <a:latin typeface="Times New Roman" panose="02020603050405020304" pitchFamily="18" charset="0"/>
                          <a:cs typeface="Times New Roman" panose="02020603050405020304" pitchFamily="18" charset="0"/>
                        </a:rPr>
                        <a:t>tượng biến đổi khí hậu, hoa thủy tiên, tổ chức khí tượng thế giới</a:t>
                      </a: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61" marR="65361" marT="0" marB="0">
                    <a:solidFill>
                      <a:schemeClr val="accent4">
                        <a:lumMod val="20000"/>
                        <a:lumOff val="80000"/>
                      </a:schemeClr>
                    </a:solidFill>
                  </a:tcPr>
                </a:tc>
                <a:extLst>
                  <a:ext uri="{0D108BD9-81ED-4DB2-BD59-A6C34878D82A}">
                    <a16:rowId xmlns:a16="http://schemas.microsoft.com/office/drawing/2014/main" val="2466021747"/>
                  </a:ext>
                </a:extLst>
              </a:tr>
            </a:tbl>
          </a:graphicData>
        </a:graphic>
      </p:graphicFrame>
      <p:sp>
        <p:nvSpPr>
          <p:cNvPr id="5" name="Right Arrow 4"/>
          <p:cNvSpPr/>
          <p:nvPr/>
        </p:nvSpPr>
        <p:spPr>
          <a:xfrm>
            <a:off x="498764" y="4405745"/>
            <a:ext cx="1147156" cy="822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62050" y="4272742"/>
            <a:ext cx="8977745"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Bởi vì: khi cung </a:t>
            </a:r>
            <a:r>
              <a:rPr lang="en-US" sz="3200">
                <a:latin typeface="Times New Roman" panose="02020603050405020304" pitchFamily="18" charset="0"/>
                <a:cs typeface="Times New Roman" panose="02020603050405020304" pitchFamily="18" charset="0"/>
              </a:rPr>
              <a:t>cấp </a:t>
            </a:r>
            <a:r>
              <a:rPr lang="en-US" sz="3200" smtClean="0">
                <a:latin typeface="Times New Roman" panose="02020603050405020304" pitchFamily="18" charset="0"/>
                <a:cs typeface="Times New Roman" panose="02020603050405020304" pitchFamily="18" charset="0"/>
              </a:rPr>
              <a:t>cước chú </a:t>
            </a:r>
            <a:r>
              <a:rPr lang="en-US" sz="3200">
                <a:latin typeface="Times New Roman" panose="02020603050405020304" pitchFamily="18" charset="0"/>
                <a:cs typeface="Times New Roman" panose="02020603050405020304" pitchFamily="18" charset="0"/>
              </a:rPr>
              <a:t>cho các </a:t>
            </a:r>
            <a:r>
              <a:rPr lang="en-US" sz="3200">
                <a:latin typeface="Times New Roman" panose="02020603050405020304" pitchFamily="18" charset="0"/>
                <a:cs typeface="Times New Roman" panose="02020603050405020304" pitchFamily="18" charset="0"/>
              </a:rPr>
              <a:t>từ </a:t>
            </a:r>
            <a:r>
              <a:rPr lang="en-US" sz="3200" smtClean="0">
                <a:latin typeface="Times New Roman" panose="02020603050405020304" pitchFamily="18" charset="0"/>
                <a:cs typeface="Times New Roman" panose="02020603050405020304" pitchFamily="18" charset="0"/>
              </a:rPr>
              <a:t>ngữ/ </a:t>
            </a:r>
            <a:r>
              <a:rPr lang="en-US" sz="3200">
                <a:latin typeface="Times New Roman" panose="02020603050405020304" pitchFamily="18" charset="0"/>
                <a:cs typeface="Times New Roman" panose="02020603050405020304" pitchFamily="18" charset="0"/>
              </a:rPr>
              <a:t>nội dung trên sẽ giúp người đọc nắm bắt thêm thông tin liên quan đến nội dung văn bản.</a:t>
            </a:r>
            <a:endParaRPr lang="en-US" sz="3200"/>
          </a:p>
        </p:txBody>
      </p:sp>
    </p:spTree>
    <p:extLst>
      <p:ext uri="{BB962C8B-B14F-4D97-AF65-F5344CB8AC3E}">
        <p14:creationId xmlns:p14="http://schemas.microsoft.com/office/powerpoint/2010/main" val="1744452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9139924"/>
              </p:ext>
            </p:extLst>
          </p:nvPr>
        </p:nvGraphicFramePr>
        <p:xfrm>
          <a:off x="340824" y="1739943"/>
          <a:ext cx="11529751" cy="3901440"/>
        </p:xfrm>
        <a:graphic>
          <a:graphicData uri="http://schemas.openxmlformats.org/drawingml/2006/table">
            <a:tbl>
              <a:tblPr firstRow="1" firstCol="1" bandRow="1">
                <a:tableStyleId>{5C22544A-7EE6-4342-B048-85BDC9FD1C3A}</a:tableStyleId>
              </a:tblPr>
              <a:tblGrid>
                <a:gridCol w="1172353">
                  <a:extLst>
                    <a:ext uri="{9D8B030D-6E8A-4147-A177-3AD203B41FA5}">
                      <a16:colId xmlns:a16="http://schemas.microsoft.com/office/drawing/2014/main" val="857237565"/>
                    </a:ext>
                  </a:extLst>
                </a:gridCol>
                <a:gridCol w="3433088">
                  <a:extLst>
                    <a:ext uri="{9D8B030D-6E8A-4147-A177-3AD203B41FA5}">
                      <a16:colId xmlns:a16="http://schemas.microsoft.com/office/drawing/2014/main" val="1232548904"/>
                    </a:ext>
                  </a:extLst>
                </a:gridCol>
                <a:gridCol w="6924310">
                  <a:extLst>
                    <a:ext uri="{9D8B030D-6E8A-4147-A177-3AD203B41FA5}">
                      <a16:colId xmlns:a16="http://schemas.microsoft.com/office/drawing/2014/main" val="1586758767"/>
                    </a:ext>
                  </a:extLst>
                </a:gridCol>
              </a:tblGrid>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STT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Từ ngữ, đối tượng cần ghi cước chú</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Nội dung của cước chú</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78671781"/>
                  </a:ext>
                </a:extLst>
              </a:tr>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Gió mùa</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Gió có hướng và tính chất khác nhau theo mùa trong phạm vi rộng lớn.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37921504"/>
                  </a:ext>
                </a:extLst>
              </a:tr>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Bay hơi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Hiện tượng chất lỏng chuyển thành hơi ở lớp bề mặt.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71677019"/>
                  </a:ext>
                </a:extLst>
              </a:tr>
              <a:tr h="55753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3</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Thủy văn học.</a:t>
                      </a:r>
                    </a:p>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Ngành khoa học nghiên cứu về nước trong tự nhiên.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54887147"/>
                  </a:ext>
                </a:extLst>
              </a:tr>
            </a:tbl>
          </a:graphicData>
        </a:graphic>
      </p:graphicFrame>
      <p:sp>
        <p:nvSpPr>
          <p:cNvPr id="5" name="Oval 4"/>
          <p:cNvSpPr/>
          <p:nvPr/>
        </p:nvSpPr>
        <p:spPr>
          <a:xfrm>
            <a:off x="3665913" y="332509"/>
            <a:ext cx="3516283" cy="7897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Bài </a:t>
            </a:r>
            <a:r>
              <a:rPr lang="en-US" sz="3600" b="1">
                <a:latin typeface="Times New Roman" panose="02020603050405020304" pitchFamily="18" charset="0"/>
                <a:cs typeface="Times New Roman" panose="02020603050405020304" pitchFamily="18" charset="0"/>
              </a:rPr>
              <a:t>tập </a:t>
            </a:r>
            <a:r>
              <a:rPr lang="en-US" sz="3600" b="1" smtClean="0">
                <a:latin typeface="Times New Roman" panose="02020603050405020304" pitchFamily="18" charset="0"/>
                <a:cs typeface="Times New Roman" panose="02020603050405020304" pitchFamily="18" charset="0"/>
              </a:rPr>
              <a:t>4 </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2388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99505" y="257696"/>
            <a:ext cx="11720946" cy="6367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Đọc ví dụ sau và cho biết các chú thích 1, 2 có vai trò gì trongh đoạn trích: Các loài động vật và thực vật thường tồn tại và phát triển thành từng quần xã(2), trong những biome(2) khác nhau. Mỗi quần xã có thể được xem như một thế giới riêng, trong đó có sự xung sống của một số loại nhất định với số lượng cá thể hết sức khác nhau ở riêng từng loài.( Trích “ Các loài chung sống với nhau như thế nào?”)</a:t>
            </a:r>
          </a:p>
          <a:p>
            <a:r>
              <a:rPr lang="en-US" sz="2800">
                <a:solidFill>
                  <a:schemeClr val="tx1"/>
                </a:solidFill>
                <a:latin typeface="Times New Roman" panose="02020603050405020304" pitchFamily="18" charset="0"/>
                <a:cs typeface="Times New Roman" panose="02020603050405020304" pitchFamily="18" charset="0"/>
              </a:rPr>
              <a:t> </a:t>
            </a:r>
          </a:p>
          <a:p>
            <a:pPr lvl="0"/>
            <a:r>
              <a:rPr lang="en-US" sz="2800" b="1" smtClean="0">
                <a:solidFill>
                  <a:srgbClr val="FF0000"/>
                </a:solidFill>
                <a:latin typeface="Times New Roman" panose="02020603050405020304" pitchFamily="18" charset="0"/>
                <a:cs typeface="Times New Roman" panose="02020603050405020304" pitchFamily="18" charset="0"/>
              </a:rPr>
              <a:t>(1)Quần </a:t>
            </a:r>
            <a:r>
              <a:rPr lang="en-US" sz="2800" b="1">
                <a:solidFill>
                  <a:srgbClr val="FF0000"/>
                </a:solidFill>
                <a:latin typeface="Times New Roman" panose="02020603050405020304" pitchFamily="18" charset="0"/>
                <a:cs typeface="Times New Roman" panose="02020603050405020304" pitchFamily="18" charset="0"/>
              </a:rPr>
              <a:t>xã: </a:t>
            </a:r>
            <a:r>
              <a:rPr lang="en-US" sz="2800">
                <a:solidFill>
                  <a:schemeClr val="tx1"/>
                </a:solidFill>
                <a:latin typeface="Times New Roman" panose="02020603050405020304" pitchFamily="18" charset="0"/>
                <a:cs typeface="Times New Roman" panose="02020603050405020304" pitchFamily="18" charset="0"/>
              </a:rPr>
              <a:t>tập hợp tất cả các sinh vật cùng loài và khác loài, cùng sống trong một khu vực xác định vào một thời gian nhất định.</a:t>
            </a:r>
          </a:p>
          <a:p>
            <a:pPr lvl="0"/>
            <a:r>
              <a:rPr lang="en-US" sz="2800" b="1" smtClean="0">
                <a:solidFill>
                  <a:srgbClr val="FF0000"/>
                </a:solidFill>
                <a:latin typeface="Times New Roman" panose="02020603050405020304" pitchFamily="18" charset="0"/>
                <a:cs typeface="Times New Roman" panose="02020603050405020304" pitchFamily="18" charset="0"/>
              </a:rPr>
              <a:t>(2)Biome(có </a:t>
            </a:r>
            <a:r>
              <a:rPr lang="en-US" sz="2800" b="1">
                <a:solidFill>
                  <a:srgbClr val="FF0000"/>
                </a:solidFill>
                <a:latin typeface="Times New Roman" panose="02020603050405020304" pitchFamily="18" charset="0"/>
                <a:cs typeface="Times New Roman" panose="02020603050405020304" pitchFamily="18" charset="0"/>
              </a:rPr>
              <a:t>thể đọc là bai-ôm): </a:t>
            </a:r>
            <a:r>
              <a:rPr lang="en-US" sz="2800">
                <a:solidFill>
                  <a:schemeClr val="tx1"/>
                </a:solidFill>
                <a:latin typeface="Times New Roman" panose="02020603050405020304" pitchFamily="18" charset="0"/>
                <a:cs typeface="Times New Roman" panose="02020603050405020304" pitchFamily="18" charset="0"/>
              </a:rPr>
              <a:t>chỉ tập hợp sinh vật cùng môi trường sống mang những nét đặc thù của chúng, thường được dịch là khu sinh học. Tên gọi của các Biome  luôn thể hiện rõ đặc điểm của từng hệ sinh thái riêng biệt.</a:t>
            </a:r>
          </a:p>
        </p:txBody>
      </p:sp>
    </p:spTree>
    <p:extLst>
      <p:ext uri="{BB962C8B-B14F-4D97-AF65-F5344CB8AC3E}">
        <p14:creationId xmlns:p14="http://schemas.microsoft.com/office/powerpoint/2010/main" val="2565589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9276251"/>
              </p:ext>
            </p:extLst>
          </p:nvPr>
        </p:nvGraphicFramePr>
        <p:xfrm>
          <a:off x="108065" y="1340932"/>
          <a:ext cx="11920451" cy="4876800"/>
        </p:xfrm>
        <a:graphic>
          <a:graphicData uri="http://schemas.openxmlformats.org/drawingml/2006/table">
            <a:tbl>
              <a:tblPr firstRow="1" firstCol="1" bandRow="1">
                <a:tableStyleId>{5C22544A-7EE6-4342-B048-85BDC9FD1C3A}</a:tableStyleId>
              </a:tblPr>
              <a:tblGrid>
                <a:gridCol w="1030779">
                  <a:extLst>
                    <a:ext uri="{9D8B030D-6E8A-4147-A177-3AD203B41FA5}">
                      <a16:colId xmlns:a16="http://schemas.microsoft.com/office/drawing/2014/main" val="857237565"/>
                    </a:ext>
                  </a:extLst>
                </a:gridCol>
                <a:gridCol w="3730724">
                  <a:extLst>
                    <a:ext uri="{9D8B030D-6E8A-4147-A177-3AD203B41FA5}">
                      <a16:colId xmlns:a16="http://schemas.microsoft.com/office/drawing/2014/main" val="1232548904"/>
                    </a:ext>
                  </a:extLst>
                </a:gridCol>
                <a:gridCol w="7158948">
                  <a:extLst>
                    <a:ext uri="{9D8B030D-6E8A-4147-A177-3AD203B41FA5}">
                      <a16:colId xmlns:a16="http://schemas.microsoft.com/office/drawing/2014/main" val="1586758767"/>
                    </a:ext>
                  </a:extLst>
                </a:gridCol>
              </a:tblGrid>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STT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Từ ngữ, đối tượng cần ghi cước chú</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Nội dung của cước chú</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78671781"/>
                  </a:ext>
                </a:extLst>
              </a:tr>
              <a:tr h="0">
                <a:tc>
                  <a:txBody>
                    <a:bodyPr/>
                    <a:lstStyle/>
                    <a:p>
                      <a:pPr algn="ctr">
                        <a:spcAft>
                          <a:spcPts val="0"/>
                        </a:spcAft>
                      </a:pPr>
                      <a:endParaRPr lang="en-US" sz="320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endParaRPr lang="en-US" sz="320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3200" smtClean="0">
                          <a:solidFill>
                            <a:schemeClr val="tx1"/>
                          </a:solidFill>
                          <a:effectLst/>
                          <a:latin typeface="Times New Roman" panose="02020603050405020304" pitchFamily="18" charset="0"/>
                          <a:cs typeface="Times New Roman" panose="02020603050405020304" pitchFamily="18" charset="0"/>
                        </a:rPr>
                        <a:t>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endParaRPr lang="en-US" sz="3200" kern="1200" smtClean="0">
                        <a:solidFill>
                          <a:schemeClr val="dk1"/>
                        </a:solidFill>
                        <a:effectLst/>
                        <a:latin typeface="Times New Roman" panose="02020603050405020304" pitchFamily="18" charset="0"/>
                        <a:ea typeface="+mn-ea"/>
                        <a:cs typeface="Times New Roman" panose="02020603050405020304" pitchFamily="18" charset="0"/>
                      </a:endParaRPr>
                    </a:p>
                    <a:p>
                      <a:pPr algn="just">
                        <a:spcAft>
                          <a:spcPts val="0"/>
                        </a:spcAft>
                      </a:pPr>
                      <a:endParaRPr lang="en-US" sz="3200" kern="1200" smtClean="0">
                        <a:solidFill>
                          <a:schemeClr val="dk1"/>
                        </a:solidFill>
                        <a:effectLst/>
                        <a:latin typeface="Times New Roman" panose="02020603050405020304" pitchFamily="18" charset="0"/>
                        <a:ea typeface="+mn-ea"/>
                        <a:cs typeface="Times New Roman" panose="02020603050405020304" pitchFamily="18" charset="0"/>
                      </a:endParaRPr>
                    </a:p>
                    <a:p>
                      <a:pPr algn="just">
                        <a:spcAft>
                          <a:spcPts val="0"/>
                        </a:spcAft>
                      </a:pPr>
                      <a:r>
                        <a:rPr lang="en-US" sz="3200" kern="1200" smtClean="0">
                          <a:solidFill>
                            <a:schemeClr val="dk1"/>
                          </a:solidFill>
                          <a:effectLst/>
                          <a:latin typeface="Times New Roman" panose="02020603050405020304" pitchFamily="18" charset="0"/>
                          <a:ea typeface="+mn-ea"/>
                          <a:cs typeface="Times New Roman" panose="02020603050405020304" pitchFamily="18" charset="0"/>
                        </a:rPr>
                        <a:t>Hiện tượng biến đổi khí hậu.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en-US" sz="3200" kern="1200" smtClean="0">
                          <a:solidFill>
                            <a:schemeClr val="dk1"/>
                          </a:solidFill>
                          <a:effectLst/>
                          <a:latin typeface="Times New Roman" panose="02020603050405020304" pitchFamily="18" charset="0"/>
                          <a:ea typeface="+mn-ea"/>
                          <a:cs typeface="Times New Roman" panose="02020603050405020304" pitchFamily="18" charset="0"/>
                        </a:rPr>
                        <a:t>Là sự thay đổi của khí hậu mà hoặc trực tiếp hoặc gián tiếp do tác động của hoạt động con người dẫn đến thay đổi thành phần khí quyển toàn cầu và ngoài ra là những biến thiên tự nhiên của khí hậu được quan sát trên một chu kỳ thời gian dài thích công ước khung của liên hợp quốc về biến đổi khí hậu.</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37921504"/>
                  </a:ext>
                </a:extLst>
              </a:tr>
            </a:tbl>
          </a:graphicData>
        </a:graphic>
      </p:graphicFrame>
      <p:sp>
        <p:nvSpPr>
          <p:cNvPr id="5" name="Oval 4"/>
          <p:cNvSpPr/>
          <p:nvPr/>
        </p:nvSpPr>
        <p:spPr>
          <a:xfrm>
            <a:off x="3665913" y="332509"/>
            <a:ext cx="3516283" cy="7897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Bài </a:t>
            </a:r>
            <a:r>
              <a:rPr lang="en-US" sz="3600" b="1">
                <a:latin typeface="Times New Roman" panose="02020603050405020304" pitchFamily="18" charset="0"/>
                <a:cs typeface="Times New Roman" panose="02020603050405020304" pitchFamily="18" charset="0"/>
              </a:rPr>
              <a:t>tập </a:t>
            </a:r>
            <a:r>
              <a:rPr lang="en-US" sz="3600" b="1" smtClean="0">
                <a:latin typeface="Times New Roman" panose="02020603050405020304" pitchFamily="18" charset="0"/>
                <a:cs typeface="Times New Roman" panose="02020603050405020304" pitchFamily="18" charset="0"/>
              </a:rPr>
              <a:t>4 </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0632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200" y="152400"/>
            <a:ext cx="3200400" cy="8382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cs typeface="Times New Roman" panose="02020603050405020304" pitchFamily="18" charset="0"/>
              </a:rPr>
              <a:t> 5: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1143000"/>
            <a:ext cx="9906000" cy="830263"/>
          </a:xfrm>
          <a:prstGeom prst="rect">
            <a:avLst/>
          </a:prstGeom>
          <a:noFill/>
        </p:spPr>
        <p:txBody>
          <a:bodyPr>
            <a:spAutoFit/>
          </a:bodyPr>
          <a:lstStyle/>
          <a:p>
            <a:pPr>
              <a:defRPr/>
            </a:pPr>
            <a:r>
              <a:rPr lang="vi-VN" sz="2400" dirty="0">
                <a:latin typeface="+mj-lt"/>
              </a:rPr>
              <a:t>Việc cung cấp thông tin về tài liệu tham khảo được Thô-mát L. Phrít-man thực hiện như thế nào trong Thủy tiên tháng Một?</a:t>
            </a:r>
            <a:endParaRPr lang="en-US" sz="2400" dirty="0">
              <a:latin typeface="+mj-lt"/>
            </a:endParaRPr>
          </a:p>
        </p:txBody>
      </p:sp>
      <p:pic>
        <p:nvPicPr>
          <p:cNvPr id="6" name="Content Placeholder 5"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743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9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420493"/>
              </p:ext>
            </p:extLst>
          </p:nvPr>
        </p:nvGraphicFramePr>
        <p:xfrm>
          <a:off x="91440" y="70827"/>
          <a:ext cx="11937076" cy="6331268"/>
        </p:xfrm>
        <a:graphic>
          <a:graphicData uri="http://schemas.openxmlformats.org/drawingml/2006/table">
            <a:tbl>
              <a:tblPr firstRow="1" firstCol="1" bandRow="1">
                <a:tableStyleId>{5C22544A-7EE6-4342-B048-85BDC9FD1C3A}</a:tableStyleId>
              </a:tblPr>
              <a:tblGrid>
                <a:gridCol w="11937076">
                  <a:extLst>
                    <a:ext uri="{9D8B030D-6E8A-4147-A177-3AD203B41FA5}">
                      <a16:colId xmlns:a16="http://schemas.microsoft.com/office/drawing/2014/main" val="1727025886"/>
                    </a:ext>
                  </a:extLst>
                </a:gridCol>
              </a:tblGrid>
              <a:tr h="4351338">
                <a:tc>
                  <a:txBody>
                    <a:bodyPr/>
                    <a:lstStyle/>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Bài tập 5</a:t>
                      </a:r>
                      <a:r>
                        <a:rPr lang="en-US" sz="2600">
                          <a:solidFill>
                            <a:schemeClr val="tx1"/>
                          </a:solidFill>
                          <a:effectLst/>
                          <a:latin typeface="Times New Roman" panose="02020603050405020304" pitchFamily="18" charset="0"/>
                          <a:cs typeface="Times New Roman" panose="02020603050405020304" pitchFamily="18" charset="0"/>
                        </a:rPr>
                        <a:t>:  </a:t>
                      </a:r>
                      <a:endParaRPr lang="en-US" sz="26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Cách tác giả cung cấp thông tin về tài liệu tham khảo: </a:t>
                      </a: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 Tác giả cung cấp thông tin về thuật ngữ được sử dụng: “sự bất thường của Trái Đất” của Hân-tơ Lo-vin.</a:t>
                      </a: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 Tác giả cung cấp thông tin về quan điểm cho rằng thuật ngữ “sự nóng lên của Trái Đất” phải được thay thế bằng thuật ngữ “sự rối loạn của khí hậu toàn cầu” của Giôn Hô-đơ-rơn. </a:t>
                      </a: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 Tác giả cung cấp thông tin tham khảo về nguồn thông tin được trích dẫn trong báo cáo của Tổ chức Khí tượng thế giới được đăng tải trên CNN.com( ngày 07/8/2007)</a:t>
                      </a: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 Tác giả cung cấp thông tin tham khảo về nguồn thông tin được trích dẫn trong báo cáo của tổ chức khí tượng thế giới được đăng tải trên CNN.com( ngày 07/8/2007). </a:t>
                      </a: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 Tác giả cung cấp thông tin về lời nhận định của nhà Thủy văn học Giép Dooc được đăng tải trên báo New York Thai-mơ( Ngày 13/6/2008) </a:t>
                      </a:r>
                    </a:p>
                    <a:p>
                      <a:pPr algn="just">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=&gt; Tác giả rất chú trọng và nghiêm túc trong việc cung cấp các thông tin tham khảo.</a:t>
                      </a:r>
                      <a:endPar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208" marR="24208" marT="0" marB="0">
                    <a:solidFill>
                      <a:schemeClr val="accent4">
                        <a:lumMod val="20000"/>
                        <a:lumOff val="80000"/>
                      </a:schemeClr>
                    </a:solidFill>
                  </a:tcPr>
                </a:tc>
                <a:extLst>
                  <a:ext uri="{0D108BD9-81ED-4DB2-BD59-A6C34878D82A}">
                    <a16:rowId xmlns:a16="http://schemas.microsoft.com/office/drawing/2014/main" val="594040531"/>
                  </a:ext>
                </a:extLst>
              </a:tr>
            </a:tbl>
          </a:graphicData>
        </a:graphic>
      </p:graphicFrame>
    </p:spTree>
    <p:extLst>
      <p:ext uri="{BB962C8B-B14F-4D97-AF65-F5344CB8AC3E}">
        <p14:creationId xmlns:p14="http://schemas.microsoft.com/office/powerpoint/2010/main" val="145266294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200" y="152400"/>
            <a:ext cx="3200400" cy="8382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cs typeface="Times New Roman" panose="02020603050405020304" pitchFamily="18" charset="0"/>
              </a:rPr>
              <a:t> 6: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1143000"/>
            <a:ext cx="9906000" cy="1816100"/>
          </a:xfrm>
          <a:prstGeom prst="rect">
            <a:avLst/>
          </a:prstGeom>
          <a:noFill/>
        </p:spPr>
        <p:txBody>
          <a:bodyPr>
            <a:spAutoFit/>
          </a:bodyPr>
          <a:lstStyle/>
          <a:p>
            <a:pPr>
              <a:defRPr/>
            </a:pPr>
            <a:r>
              <a:rPr lang="vi-VN" sz="2800" dirty="0">
                <a:latin typeface="+mj-lt"/>
              </a:rPr>
              <a:t>Trong văn bản Thủy tiên tháng Một, tác giả Thô-mát L. Phrít-ma đã ghi nguồn tài liệu tham khảo ở ngay các đoạn có thông tin được trích dẫn. Nguồn tài liệu tham khảo đó có thể được trình bày theo cách khác: đặt ở một phần riêng cuối văn bản. Cụ thể như sau:</a:t>
            </a:r>
            <a:endParaRPr lang="en-US" sz="2800" dirty="0">
              <a:latin typeface="+mj-lt"/>
            </a:endParaRPr>
          </a:p>
        </p:txBody>
      </p:sp>
    </p:spTree>
    <p:extLst>
      <p:ext uri="{BB962C8B-B14F-4D97-AF65-F5344CB8AC3E}">
        <p14:creationId xmlns:p14="http://schemas.microsoft.com/office/powerpoint/2010/main" val="287777248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066800" y="762000"/>
            <a:ext cx="10744200" cy="5562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400" dirty="0">
                <a:solidFill>
                  <a:schemeClr val="tx1"/>
                </a:solidFill>
                <a:latin typeface="Times New Roman" panose="02020603050405020304" pitchFamily="18" charset="0"/>
                <a:cs typeface="Times New Roman" panose="02020603050405020304" pitchFamily="18" charset="0"/>
              </a:rPr>
              <a:t>Tài liệu tham khảo</a:t>
            </a:r>
            <a:endParaRPr lang="en-US" sz="2400" dirty="0">
              <a:solidFill>
                <a:schemeClr val="tx1"/>
              </a:solidFill>
              <a:latin typeface="Times New Roman" panose="02020603050405020304" pitchFamily="18" charset="0"/>
              <a:cs typeface="Times New Roman" panose="02020603050405020304" pitchFamily="18" charset="0"/>
            </a:endParaRPr>
          </a:p>
          <a:p>
            <a:pPr>
              <a:defRPr/>
            </a:pP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a:defRPr/>
            </a:pPr>
            <a:r>
              <a:rPr lang="vi-VN" sz="2400" dirty="0">
                <a:solidFill>
                  <a:schemeClr val="tx1"/>
                </a:solidFill>
                <a:latin typeface="Times New Roman" panose="02020603050405020304" pitchFamily="18" charset="0"/>
                <a:cs typeface="Times New Roman" panose="02020603050405020304" pitchFamily="18" charset="0"/>
              </a:rPr>
              <a:t>1. Tổ chức khí tượng thế giới (07/8/2007), "Trên toàn cầu, năm 2007 đang trên đà trở thành một năm thời tiết khắc nghiệt", http://edition.cnn.com/2007/TECH/science/08/07/weather.extremes/index.html</a:t>
            </a:r>
            <a:endParaRPr lang="en-US" sz="2400" dirty="0">
              <a:solidFill>
                <a:schemeClr val="tx1"/>
              </a:solidFill>
              <a:latin typeface="Times New Roman" panose="02020603050405020304" pitchFamily="18" charset="0"/>
              <a:cs typeface="Times New Roman" panose="02020603050405020304" pitchFamily="18" charset="0"/>
            </a:endParaRPr>
          </a:p>
          <a:p>
            <a:pPr>
              <a:defRPr/>
            </a:pPr>
            <a:r>
              <a:rPr lang="vi-VN" sz="2400" dirty="0">
                <a:solidFill>
                  <a:schemeClr val="tx1"/>
                </a:solidFill>
                <a:latin typeface="Times New Roman" panose="02020603050405020304" pitchFamily="18" charset="0"/>
                <a:cs typeface="Times New Roman" panose="02020603050405020304" pitchFamily="18" charset="0"/>
              </a:rPr>
              <a:t>2. Cri-xtốp-phơ Ma-gơ (Christopher Maag) (13/6/2008), "Ở phía đông Ai-o-oa, thành phố "sẽ không bao giờ ngập lụt" nằm dưới độ sâu 12 feet", https://www/nytimes.com/2008/06/13/us/13flood.html</a:t>
            </a:r>
            <a:endParaRPr lang="en-US" sz="2400" dirty="0">
              <a:solidFill>
                <a:schemeClr val="tx1"/>
              </a:solidFill>
              <a:latin typeface="Times New Roman" panose="02020603050405020304" pitchFamily="18" charset="0"/>
              <a:cs typeface="Times New Roman" panose="02020603050405020304" pitchFamily="18" charset="0"/>
            </a:endParaRPr>
          </a:p>
          <a:p>
            <a:pPr>
              <a:defRPr/>
            </a:pP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a:defRPr/>
            </a:pPr>
            <a:r>
              <a:rPr lang="vi-VN" sz="2400" dirty="0">
                <a:solidFill>
                  <a:schemeClr val="tx1"/>
                </a:solidFill>
                <a:latin typeface="Times New Roman" panose="02020603050405020304" pitchFamily="18" charset="0"/>
                <a:cs typeface="Times New Roman" panose="02020603050405020304" pitchFamily="18" charset="0"/>
              </a:rPr>
              <a:t>Hãy chỉ ra sự khác biệt giữa hai cách ghi nguồn tài liệu tham khảo nêu trên. Theo tìm hiểu của em, trong hai cách ghi đó, cách nào được sử dụng phổ biến hơn trên sách báo hiện nay</a:t>
            </a:r>
            <a:r>
              <a:rPr lang="vi-VN" sz="2400" b="1" i="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35134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49382" y="370898"/>
          <a:ext cx="11729257" cy="5478780"/>
        </p:xfrm>
        <a:graphic>
          <a:graphicData uri="http://schemas.openxmlformats.org/drawingml/2006/table">
            <a:tbl>
              <a:tblPr firstRow="1" firstCol="1" bandRow="1">
                <a:tableStyleId>{5C22544A-7EE6-4342-B048-85BDC9FD1C3A}</a:tableStyleId>
              </a:tblPr>
              <a:tblGrid>
                <a:gridCol w="11729257">
                  <a:extLst>
                    <a:ext uri="{9D8B030D-6E8A-4147-A177-3AD203B41FA5}">
                      <a16:colId xmlns:a16="http://schemas.microsoft.com/office/drawing/2014/main" val="2268484044"/>
                    </a:ext>
                  </a:extLst>
                </a:gridCol>
              </a:tblGrid>
              <a:tr h="4351338">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Bài 6</a:t>
                      </a:r>
                    </a:p>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Sự khác biệt trong cách ghi nguồn tài liệu tham khảo:</a:t>
                      </a:r>
                    </a:p>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Tác giả Phrit- man: cung cấp thông tin tham khảo ngay trong phần nội dung chính của văn bản, có thông tin chị cung cấp tên tác giả ( được trích dẫn), có thông tin cung cấp nguồn trích dẫn, thời gian xuất bản...</a:t>
                      </a:r>
                    </a:p>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Cách ghi nguồn tài liệu tham khảo trong bài tập này: trình bày ở cuối văn bản, trình bày theo một trình tự nhất quán và đầy đủ( số thứ tự, tác giả tài liệu, thời gian xuất bản, tên tài liệu, nơi xuất bản.</a:t>
                      </a:r>
                    </a:p>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Cách ghi nguồn tài liệu tham khảo thứ hai đòi hỏi tính hệ thống, chi tiết, chính xác cao hơn. Đây thường là cách trình bày được lựa chọn trong các văn bản khoa học. Trong các sách báo ở lĩnh vực khác, người ta vẫn sử dụng cách ghi nguồn tài liệu tham khảo thứ nhất.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709" marR="29709" marT="0" marB="0">
                    <a:solidFill>
                      <a:schemeClr val="accent2">
                        <a:lumMod val="20000"/>
                        <a:lumOff val="80000"/>
                      </a:schemeClr>
                    </a:solidFill>
                  </a:tcPr>
                </a:tc>
                <a:extLst>
                  <a:ext uri="{0D108BD9-81ED-4DB2-BD59-A6C34878D82A}">
                    <a16:rowId xmlns:a16="http://schemas.microsoft.com/office/drawing/2014/main" val="3935761771"/>
                  </a:ext>
                </a:extLst>
              </a:tr>
            </a:tbl>
          </a:graphicData>
        </a:graphic>
      </p:graphicFrame>
    </p:spTree>
    <p:extLst>
      <p:ext uri="{BB962C8B-B14F-4D97-AF65-F5344CB8AC3E}">
        <p14:creationId xmlns:p14="http://schemas.microsoft.com/office/powerpoint/2010/main" val="235395314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967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8200" y="152400"/>
            <a:ext cx="3200400" cy="838200"/>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cs typeface="Times New Roman" panose="02020603050405020304" pitchFamily="18" charset="0"/>
              </a:rPr>
              <a:t> 7: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1143000"/>
            <a:ext cx="9906000" cy="830263"/>
          </a:xfrm>
          <a:prstGeom prst="rect">
            <a:avLst/>
          </a:prstGeom>
          <a:noFill/>
        </p:spPr>
        <p:txBody>
          <a:bodyPr>
            <a:spAutoFit/>
          </a:bodyPr>
          <a:lstStyle/>
          <a:p>
            <a:pPr>
              <a:defRPr/>
            </a:pPr>
            <a:r>
              <a:rPr lang="vi-VN" sz="2400" b="1" i="1" dirty="0">
                <a:latin typeface="+mj-lt"/>
              </a:rPr>
              <a:t>Lập bảng theo mẫu sau để đánh giá tác dụng của việc viện dẫn thông tin và sử dụng tài liệu tham khảo trong Thủy tiên tháng Một:</a:t>
            </a:r>
            <a:endParaRPr lang="en-US" sz="2400" dirty="0">
              <a:latin typeface="+mj-lt"/>
            </a:endParaRPr>
          </a:p>
        </p:txBody>
      </p:sp>
      <p:graphicFrame>
        <p:nvGraphicFramePr>
          <p:cNvPr id="4" name="Table 3"/>
          <p:cNvGraphicFramePr>
            <a:graphicFrameLocks noGrp="1"/>
          </p:cNvGraphicFramePr>
          <p:nvPr/>
        </p:nvGraphicFramePr>
        <p:xfrm>
          <a:off x="1701800" y="2755900"/>
          <a:ext cx="9829800" cy="2739390"/>
        </p:xfrm>
        <a:graphic>
          <a:graphicData uri="http://schemas.openxmlformats.org/drawingml/2006/table">
            <a:tbl>
              <a:tblPr firstRow="1" firstCol="1" bandRow="1">
                <a:tableStyleId>{5C22544A-7EE6-4342-B048-85BDC9FD1C3A}</a:tableStyleId>
              </a:tblPr>
              <a:tblGrid>
                <a:gridCol w="1003708">
                  <a:extLst>
                    <a:ext uri="{9D8B030D-6E8A-4147-A177-3AD203B41FA5}">
                      <a16:colId xmlns:a16="http://schemas.microsoft.com/office/drawing/2014/main" val="20000"/>
                    </a:ext>
                  </a:extLst>
                </a:gridCol>
                <a:gridCol w="4463444">
                  <a:extLst>
                    <a:ext uri="{9D8B030D-6E8A-4147-A177-3AD203B41FA5}">
                      <a16:colId xmlns:a16="http://schemas.microsoft.com/office/drawing/2014/main" val="20001"/>
                    </a:ext>
                  </a:extLst>
                </a:gridCol>
                <a:gridCol w="4362648">
                  <a:extLst>
                    <a:ext uri="{9D8B030D-6E8A-4147-A177-3AD203B41FA5}">
                      <a16:colId xmlns:a16="http://schemas.microsoft.com/office/drawing/2014/main" val="20002"/>
                    </a:ext>
                  </a:extLst>
                </a:gridCol>
              </a:tblGrid>
              <a:tr h="1369219">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STT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Thông tin được viện dẫn và tài liệu tham khảo đã sử dụng</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Tác dụng của việc viện dẫn thông tin và sử dụng tài liệu tham khảo</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456406">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456406">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456406">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2907428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3812275"/>
              </p:ext>
            </p:extLst>
          </p:nvPr>
        </p:nvGraphicFramePr>
        <p:xfrm>
          <a:off x="182880" y="197113"/>
          <a:ext cx="11679383" cy="6261609"/>
        </p:xfrm>
        <a:graphic>
          <a:graphicData uri="http://schemas.openxmlformats.org/drawingml/2006/table">
            <a:tbl>
              <a:tblPr firstRow="1" firstCol="1" bandRow="1">
                <a:tableStyleId>{5C22544A-7EE6-4342-B048-85BDC9FD1C3A}</a:tableStyleId>
              </a:tblPr>
              <a:tblGrid>
                <a:gridCol w="774653">
                  <a:extLst>
                    <a:ext uri="{9D8B030D-6E8A-4147-A177-3AD203B41FA5}">
                      <a16:colId xmlns:a16="http://schemas.microsoft.com/office/drawing/2014/main" val="1043855266"/>
                    </a:ext>
                  </a:extLst>
                </a:gridCol>
                <a:gridCol w="5499184">
                  <a:extLst>
                    <a:ext uri="{9D8B030D-6E8A-4147-A177-3AD203B41FA5}">
                      <a16:colId xmlns:a16="http://schemas.microsoft.com/office/drawing/2014/main" val="1454733037"/>
                    </a:ext>
                  </a:extLst>
                </a:gridCol>
                <a:gridCol w="5405546">
                  <a:extLst>
                    <a:ext uri="{9D8B030D-6E8A-4147-A177-3AD203B41FA5}">
                      <a16:colId xmlns:a16="http://schemas.microsoft.com/office/drawing/2014/main" val="3409575208"/>
                    </a:ext>
                  </a:extLst>
                </a:gridCol>
              </a:tblGrid>
              <a:tr h="621619">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STT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Thông tin được viện dẫn và tài liệu tham khảo đã sử dụng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Tác dụng của việc viện dẫn thông tin và sử dụng tài liệu tham khảo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extLst>
                  <a:ext uri="{0D108BD9-81ED-4DB2-BD59-A6C34878D82A}">
                    <a16:rowId xmlns:a16="http://schemas.microsoft.com/office/drawing/2014/main" val="1956366054"/>
                  </a:ext>
                </a:extLst>
              </a:tr>
              <a:tr h="1087834">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Thuật ngữ </a:t>
                      </a:r>
                      <a:r>
                        <a:rPr lang="en-US" sz="2400">
                          <a:solidFill>
                            <a:schemeClr val="tx1"/>
                          </a:solidFill>
                          <a:effectLst/>
                          <a:latin typeface="Times New Roman" panose="02020603050405020304" pitchFamily="18" charset="0"/>
                          <a:cs typeface="Times New Roman" panose="02020603050405020304" pitchFamily="18" charset="0"/>
                        </a:rPr>
                        <a:t>“S</a:t>
                      </a:r>
                      <a:r>
                        <a:rPr lang="vi-VN" sz="2400">
                          <a:solidFill>
                            <a:schemeClr val="tx1"/>
                          </a:solidFill>
                          <a:effectLst/>
                          <a:latin typeface="Times New Roman" panose="02020603050405020304" pitchFamily="18" charset="0"/>
                          <a:cs typeface="Times New Roman" panose="02020603050405020304" pitchFamily="18" charset="0"/>
                        </a:rPr>
                        <a:t>ự bất thường của </a:t>
                      </a:r>
                      <a:r>
                        <a:rPr lang="en-US" sz="2400">
                          <a:solidFill>
                            <a:schemeClr val="tx1"/>
                          </a:solidFill>
                          <a:effectLst/>
                          <a:latin typeface="Times New Roman" panose="02020603050405020304" pitchFamily="18" charset="0"/>
                          <a:cs typeface="Times New Roman" panose="02020603050405020304" pitchFamily="18" charset="0"/>
                        </a:rPr>
                        <a:t>T</a:t>
                      </a:r>
                      <a:r>
                        <a:rPr lang="vi-VN" sz="2400">
                          <a:solidFill>
                            <a:schemeClr val="tx1"/>
                          </a:solidFill>
                          <a:effectLst/>
                          <a:latin typeface="Times New Roman" panose="02020603050405020304" pitchFamily="18" charset="0"/>
                          <a:cs typeface="Times New Roman" panose="02020603050405020304" pitchFamily="18" charset="0"/>
                        </a:rPr>
                        <a:t>rái </a:t>
                      </a:r>
                      <a:r>
                        <a:rPr lang="en-US" sz="2400">
                          <a:solidFill>
                            <a:schemeClr val="tx1"/>
                          </a:solidFill>
                          <a:effectLst/>
                          <a:latin typeface="Times New Roman" panose="02020603050405020304" pitchFamily="18" charset="0"/>
                          <a:cs typeface="Times New Roman" panose="02020603050405020304" pitchFamily="18" charset="0"/>
                        </a:rPr>
                        <a:t>Đ</a:t>
                      </a:r>
                      <a:r>
                        <a:rPr lang="vi-VN" sz="2400">
                          <a:solidFill>
                            <a:schemeClr val="tx1"/>
                          </a:solidFill>
                          <a:effectLst/>
                          <a:latin typeface="Times New Roman" panose="02020603050405020304" pitchFamily="18" charset="0"/>
                          <a:cs typeface="Times New Roman" panose="02020603050405020304" pitchFamily="18" charset="0"/>
                        </a:rPr>
                        <a:t>ất</a:t>
                      </a:r>
                      <a:r>
                        <a:rPr lang="en-US" sz="2400">
                          <a:solidFill>
                            <a:schemeClr val="tx1"/>
                          </a:solidFill>
                          <a:effectLst/>
                          <a:latin typeface="Times New Roman" panose="02020603050405020304" pitchFamily="18" charset="0"/>
                          <a:cs typeface="Times New Roman" panose="02020603050405020304" pitchFamily="18" charset="0"/>
                        </a:rPr>
                        <a:t>”</a:t>
                      </a:r>
                      <a:r>
                        <a:rPr lang="vi-VN" sz="2400">
                          <a:solidFill>
                            <a:schemeClr val="tx1"/>
                          </a:solidFill>
                          <a:effectLst/>
                          <a:latin typeface="Times New Roman" panose="02020603050405020304" pitchFamily="18" charset="0"/>
                          <a:cs typeface="Times New Roman" panose="02020603050405020304" pitchFamily="18" charset="0"/>
                        </a:rPr>
                        <a:t> của </a:t>
                      </a:r>
                      <a:r>
                        <a:rPr lang="en-US" sz="2400">
                          <a:solidFill>
                            <a:schemeClr val="tx1"/>
                          </a:solidFill>
                          <a:effectLst/>
                          <a:latin typeface="Times New Roman" panose="02020603050405020304" pitchFamily="18" charset="0"/>
                          <a:cs typeface="Times New Roman" panose="02020603050405020304" pitchFamily="18" charset="0"/>
                        </a:rPr>
                        <a:t>Hân-tơ Lo-vin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Tăng tính khách quan và sự tin cậy cho nội dung thông tin của văn bản.</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 </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Nhìn nhận vấn đề một cách sâu sắc</a:t>
                      </a:r>
                      <a:r>
                        <a:rPr lang="en-US" sz="2400">
                          <a:solidFill>
                            <a:schemeClr val="tx1"/>
                          </a:solidFill>
                          <a:effectLst/>
                          <a:latin typeface="Times New Roman" panose="02020603050405020304" pitchFamily="18" charset="0"/>
                          <a:cs typeface="Times New Roman" panose="02020603050405020304" pitchFamily="18" charset="0"/>
                        </a:rPr>
                        <a:t>,</a:t>
                      </a:r>
                      <a:r>
                        <a:rPr lang="vi-VN" sz="2400">
                          <a:solidFill>
                            <a:schemeClr val="tx1"/>
                          </a:solidFill>
                          <a:effectLst/>
                          <a:latin typeface="Times New Roman" panose="02020603050405020304" pitchFamily="18" charset="0"/>
                          <a:cs typeface="Times New Roman" panose="02020603050405020304" pitchFamily="18" charset="0"/>
                        </a:rPr>
                        <a:t> chính xác</a:t>
                      </a:r>
                      <a:r>
                        <a:rPr lang="en-US"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extLst>
                  <a:ext uri="{0D108BD9-81ED-4DB2-BD59-A6C34878D82A}">
                    <a16:rowId xmlns:a16="http://schemas.microsoft.com/office/drawing/2014/main" val="676269494"/>
                  </a:ext>
                </a:extLst>
              </a:tr>
              <a:tr h="1087834">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vi-VN" sz="2400">
                          <a:solidFill>
                            <a:schemeClr val="tx1"/>
                          </a:solidFill>
                          <a:effectLst/>
                          <a:latin typeface="Times New Roman" panose="02020603050405020304" pitchFamily="18" charset="0"/>
                          <a:cs typeface="Times New Roman" panose="02020603050405020304" pitchFamily="18" charset="0"/>
                        </a:rPr>
                        <a:t>Thuật ngữ </a:t>
                      </a:r>
                      <a:r>
                        <a:rPr lang="en-US" sz="2400">
                          <a:solidFill>
                            <a:schemeClr val="tx1"/>
                          </a:solidFill>
                          <a:effectLst/>
                          <a:latin typeface="Times New Roman" panose="02020603050405020304" pitchFamily="18" charset="0"/>
                          <a:cs typeface="Times New Roman" panose="02020603050405020304" pitchFamily="18" charset="0"/>
                        </a:rPr>
                        <a:t>“ S</a:t>
                      </a:r>
                      <a:r>
                        <a:rPr lang="vi-VN" sz="2400">
                          <a:solidFill>
                            <a:schemeClr val="tx1"/>
                          </a:solidFill>
                          <a:effectLst/>
                          <a:latin typeface="Times New Roman" panose="02020603050405020304" pitchFamily="18" charset="0"/>
                          <a:cs typeface="Times New Roman" panose="02020603050405020304" pitchFamily="18" charset="0"/>
                        </a:rPr>
                        <a:t>ự rối loạn khí hậu toàn cầu</a:t>
                      </a:r>
                      <a:r>
                        <a:rPr lang="en-US" sz="2400">
                          <a:solidFill>
                            <a:schemeClr val="tx1"/>
                          </a:solidFill>
                          <a:effectLst/>
                          <a:latin typeface="Times New Roman" panose="02020603050405020304" pitchFamily="18" charset="0"/>
                          <a:cs typeface="Times New Roman" panose="02020603050405020304" pitchFamily="18" charset="0"/>
                        </a:rPr>
                        <a:t>”</a:t>
                      </a:r>
                      <a:r>
                        <a:rPr lang="vi-VN" sz="2400">
                          <a:solidFill>
                            <a:schemeClr val="tx1"/>
                          </a:solidFill>
                          <a:effectLst/>
                          <a:latin typeface="Times New Roman" panose="02020603050405020304" pitchFamily="18" charset="0"/>
                          <a:cs typeface="Times New Roman" panose="02020603050405020304" pitchFamily="18" charset="0"/>
                        </a:rPr>
                        <a:t> và những đặc điểm của nó. Quan điểm của </a:t>
                      </a:r>
                      <a:r>
                        <a:rPr lang="en-US" sz="2400">
                          <a:solidFill>
                            <a:schemeClr val="tx1"/>
                          </a:solidFill>
                          <a:effectLst/>
                          <a:latin typeface="Times New Roman" panose="02020603050405020304" pitchFamily="18" charset="0"/>
                          <a:cs typeface="Times New Roman" panose="02020603050405020304" pitchFamily="18" charset="0"/>
                        </a:rPr>
                        <a:t>Giôn Hô-đơ-rôn</a:t>
                      </a:r>
                      <a:r>
                        <a:rPr lang="vi-VN"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Tăng tính khách quan và sự tin cậy nội dung</a:t>
                      </a:r>
                      <a:r>
                        <a:rPr lang="en-US" sz="2400">
                          <a:solidFill>
                            <a:schemeClr val="tx1"/>
                          </a:solidFill>
                          <a:effectLst/>
                          <a:latin typeface="Times New Roman" panose="02020603050405020304" pitchFamily="18" charset="0"/>
                          <a:cs typeface="Times New Roman" panose="02020603050405020304" pitchFamily="18" charset="0"/>
                        </a:rPr>
                        <a:t> thông tin</a:t>
                      </a:r>
                      <a:r>
                        <a:rPr lang="vi-VN" sz="2400">
                          <a:solidFill>
                            <a:schemeClr val="tx1"/>
                          </a:solidFill>
                          <a:effectLst/>
                          <a:latin typeface="Times New Roman" panose="02020603050405020304" pitchFamily="18" charset="0"/>
                          <a:cs typeface="Times New Roman" panose="02020603050405020304" pitchFamily="18" charset="0"/>
                        </a:rPr>
                        <a:t> của văn bản. </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Nhìn nhận vấn đề một cách sâu sắc</a:t>
                      </a:r>
                      <a:r>
                        <a:rPr lang="en-US" sz="2400">
                          <a:solidFill>
                            <a:schemeClr val="tx1"/>
                          </a:solidFill>
                          <a:effectLst/>
                          <a:latin typeface="Times New Roman" panose="02020603050405020304" pitchFamily="18" charset="0"/>
                          <a:cs typeface="Times New Roman" panose="02020603050405020304" pitchFamily="18" charset="0"/>
                        </a:rPr>
                        <a:t>,</a:t>
                      </a:r>
                      <a:r>
                        <a:rPr lang="vi-VN" sz="2400">
                          <a:solidFill>
                            <a:schemeClr val="tx1"/>
                          </a:solidFill>
                          <a:effectLst/>
                          <a:latin typeface="Times New Roman" panose="02020603050405020304" pitchFamily="18" charset="0"/>
                          <a:cs typeface="Times New Roman" panose="02020603050405020304" pitchFamily="18" charset="0"/>
                        </a:rPr>
                        <a:t> chính xác</a:t>
                      </a:r>
                      <a:r>
                        <a:rPr lang="en-US"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extLst>
                  <a:ext uri="{0D108BD9-81ED-4DB2-BD59-A6C34878D82A}">
                    <a16:rowId xmlns:a16="http://schemas.microsoft.com/office/drawing/2014/main" val="1679655754"/>
                  </a:ext>
                </a:extLst>
              </a:tr>
              <a:tr h="777025">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3</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Báo cáo “ Sự  bất thường của Trái Đất năm 2007” từ tổ chức Khí tượng thế giới được đăng tải trên CNN.com ngày 7/8/2007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Cung cấp những số liệu thực tế cụ thể, đầy đủ, toàn diện, tiêu biểu.</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extLst>
                  <a:ext uri="{0D108BD9-81ED-4DB2-BD59-A6C34878D82A}">
                    <a16:rowId xmlns:a16="http://schemas.microsoft.com/office/drawing/2014/main" val="2242070719"/>
                  </a:ext>
                </a:extLst>
              </a:tr>
              <a:tr h="777025">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4</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Lời nhận định của Giép Dooc về sự bất thường của khí hậu Trái Đất, được đăng tải trên báo Niu Ooc Thai –mơ.</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tc>
                  <a:txBody>
                    <a:bodyPr/>
                    <a:lstStyle/>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Tăng tính khách quan và sự tin cậy nội dung</a:t>
                      </a:r>
                      <a:r>
                        <a:rPr lang="en-US" sz="2400">
                          <a:solidFill>
                            <a:schemeClr val="tx1"/>
                          </a:solidFill>
                          <a:effectLst/>
                          <a:latin typeface="Times New Roman" panose="02020603050405020304" pitchFamily="18" charset="0"/>
                          <a:cs typeface="Times New Roman" panose="02020603050405020304" pitchFamily="18" charset="0"/>
                        </a:rPr>
                        <a:t> thông tin</a:t>
                      </a:r>
                      <a:r>
                        <a:rPr lang="vi-VN" sz="2400">
                          <a:solidFill>
                            <a:schemeClr val="tx1"/>
                          </a:solidFill>
                          <a:effectLst/>
                          <a:latin typeface="Times New Roman" panose="02020603050405020304" pitchFamily="18" charset="0"/>
                          <a:cs typeface="Times New Roman" panose="02020603050405020304" pitchFamily="18" charset="0"/>
                        </a:rPr>
                        <a:t> của văn bản. </a:t>
                      </a:r>
                      <a:endParaRPr lang="en-US" sz="24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86" marR="46686" marT="0" marB="0">
                    <a:solidFill>
                      <a:schemeClr val="accent2">
                        <a:lumMod val="20000"/>
                        <a:lumOff val="80000"/>
                      </a:schemeClr>
                    </a:solidFill>
                  </a:tcPr>
                </a:tc>
                <a:extLst>
                  <a:ext uri="{0D108BD9-81ED-4DB2-BD59-A6C34878D82A}">
                    <a16:rowId xmlns:a16="http://schemas.microsoft.com/office/drawing/2014/main" val="2524265878"/>
                  </a:ext>
                </a:extLst>
              </a:tr>
            </a:tbl>
          </a:graphicData>
        </a:graphic>
      </p:graphicFrame>
    </p:spTree>
    <p:extLst>
      <p:ext uri="{BB962C8B-B14F-4D97-AF65-F5344CB8AC3E}">
        <p14:creationId xmlns:p14="http://schemas.microsoft.com/office/powerpoint/2010/main" val="327880609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8395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mj-lt"/>
              </a:rPr>
              <a:t>THỰC HÀNH TIẾNG VIỆT : CƯỚC CHÚ</a:t>
            </a:r>
            <a:endParaRPr lang="en-US" sz="3200">
              <a:solidFill>
                <a:schemeClr val="tx1"/>
              </a:solidFill>
              <a:latin typeface="+mj-lt"/>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3825" y="1305098"/>
            <a:ext cx="536171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NHẬN BIẾT CƯỚC CHÚ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853738" y="2003569"/>
            <a:ext cx="8836429" cy="3607521"/>
          </a:xfrm>
          <a:prstGeom prst="rect">
            <a:avLst/>
          </a:prstGeom>
        </p:spPr>
      </p:pic>
      <p:sp>
        <p:nvSpPr>
          <p:cNvPr id="3" name="Minus 2"/>
          <p:cNvSpPr/>
          <p:nvPr/>
        </p:nvSpPr>
        <p:spPr>
          <a:xfrm flipV="1">
            <a:off x="457200" y="4131425"/>
            <a:ext cx="11313622" cy="133004"/>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6" name="Minus 5"/>
          <p:cNvSpPr/>
          <p:nvPr/>
        </p:nvSpPr>
        <p:spPr>
          <a:xfrm flipH="1">
            <a:off x="10241276" y="2211186"/>
            <a:ext cx="45719" cy="527027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1945179" y="2410691"/>
            <a:ext cx="45719" cy="4871258"/>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flipV="1">
            <a:off x="457200" y="5478086"/>
            <a:ext cx="11313622" cy="133004"/>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2344189" y="340820"/>
            <a:ext cx="8262851" cy="1077218"/>
          </a:xfrm>
          <a:prstGeom prst="rect">
            <a:avLst/>
          </a:prstGeom>
          <a:solidFill>
            <a:schemeClr val="accent4">
              <a:lumMod val="60000"/>
              <a:lumOff val="40000"/>
            </a:schemeClr>
          </a:solid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Hãy cho biết phần chữ trong khung đỏ dưới đây có vai trò gì trong văn bản?</a:t>
            </a:r>
            <a:endParaRPr lang="en-US" sz="3200">
              <a:latin typeface="Times New Roman" panose="02020603050405020304" pitchFamily="18" charset="0"/>
              <a:cs typeface="Times New Roman" panose="02020603050405020304" pitchFamily="18" charset="0"/>
            </a:endParaRPr>
          </a:p>
        </p:txBody>
      </p:sp>
      <p:sp>
        <p:nvSpPr>
          <p:cNvPr id="10" name="Cloud Callout 9"/>
          <p:cNvSpPr/>
          <p:nvPr/>
        </p:nvSpPr>
        <p:spPr>
          <a:xfrm>
            <a:off x="124691" y="2103120"/>
            <a:ext cx="8952807" cy="162929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Giải thích những từ ngữ khó xuất hiện trong văn bản.</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5257"/>
            <a:ext cx="11800000" cy="6752381"/>
          </a:xfrm>
          <a:prstGeom prst="rect">
            <a:avLst/>
          </a:prstGeom>
        </p:spPr>
      </p:pic>
      <p:sp>
        <p:nvSpPr>
          <p:cNvPr id="5" name="Minus 4"/>
          <p:cNvSpPr/>
          <p:nvPr/>
        </p:nvSpPr>
        <p:spPr>
          <a:xfrm flipV="1">
            <a:off x="1612669" y="5478087"/>
            <a:ext cx="11313622" cy="133004"/>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6" name="Minus 5"/>
          <p:cNvSpPr/>
          <p:nvPr/>
        </p:nvSpPr>
        <p:spPr>
          <a:xfrm flipV="1">
            <a:off x="1612669" y="6295505"/>
            <a:ext cx="11313622" cy="133004"/>
          </a:xfrm>
          <a:prstGeom prst="mathMinus">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7" name="Minus 6"/>
          <p:cNvSpPr/>
          <p:nvPr/>
        </p:nvSpPr>
        <p:spPr>
          <a:xfrm flipH="1">
            <a:off x="3075709" y="4214072"/>
            <a:ext cx="45719" cy="347813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flipH="1">
            <a:off x="11382894" y="4214071"/>
            <a:ext cx="45719" cy="347813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980902" y="2514857"/>
            <a:ext cx="8952807" cy="162929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3200" smtClean="0">
                <a:solidFill>
                  <a:schemeClr val="tx1"/>
                </a:solidFill>
                <a:latin typeface="Times New Roman" panose="02020603050405020304" pitchFamily="18" charset="0"/>
                <a:cs typeface="Times New Roman" panose="02020603050405020304" pitchFamily="18" charset="0"/>
              </a:rPr>
              <a:t>Cung cấp thông tin về nguồn gốc của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749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519" y="833648"/>
            <a:ext cx="10300961" cy="584775"/>
          </a:xfrm>
          <a:prstGeom prst="rect">
            <a:avLst/>
          </a:prstGeom>
          <a:solidFill>
            <a:schemeClr val="accent4">
              <a:lumMod val="60000"/>
              <a:lumOff val="40000"/>
            </a:schemeClr>
          </a:solidFill>
        </p:spPr>
        <p:txBody>
          <a:bodyPr wrap="none">
            <a:spAutoFit/>
          </a:bodyPr>
          <a:lstStyle/>
          <a:p>
            <a:pPr algn="just">
              <a:spcAft>
                <a:spcPts val="0"/>
              </a:spcAft>
            </a:pPr>
            <a:r>
              <a:rPr lang="nl-NL" sz="3200">
                <a:solidFill>
                  <a:srgbClr val="000000"/>
                </a:solidFill>
                <a:latin typeface="Times New Roman" panose="02020603050405020304" pitchFamily="18" charset="0"/>
                <a:ea typeface="Times New Roman" panose="02020603050405020304" pitchFamily="18" charset="0"/>
              </a:rPr>
              <a:t>PHIẾU HỌC TẬP SỐ 1: Hoàn thiện nội dung bảng dưới đây:</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57545547"/>
              </p:ext>
            </p:extLst>
          </p:nvPr>
        </p:nvGraphicFramePr>
        <p:xfrm>
          <a:off x="2019992" y="2194661"/>
          <a:ext cx="9085811" cy="2438400"/>
        </p:xfrm>
        <a:graphic>
          <a:graphicData uri="http://schemas.openxmlformats.org/drawingml/2006/table">
            <a:tbl>
              <a:tblPr firstRow="1" firstCol="1" bandRow="1">
                <a:tableStyleId>{5C22544A-7EE6-4342-B048-85BDC9FD1C3A}</a:tableStyleId>
              </a:tblPr>
              <a:tblGrid>
                <a:gridCol w="2141675">
                  <a:extLst>
                    <a:ext uri="{9D8B030D-6E8A-4147-A177-3AD203B41FA5}">
                      <a16:colId xmlns:a16="http://schemas.microsoft.com/office/drawing/2014/main" val="157124535"/>
                    </a:ext>
                  </a:extLst>
                </a:gridCol>
                <a:gridCol w="6944136">
                  <a:extLst>
                    <a:ext uri="{9D8B030D-6E8A-4147-A177-3AD203B41FA5}">
                      <a16:colId xmlns:a16="http://schemas.microsoft.com/office/drawing/2014/main" val="3500166430"/>
                    </a:ext>
                  </a:extLst>
                </a:gridCol>
              </a:tblGrid>
              <a:tr h="0">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Yếu tố</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nl-NL" sz="3200">
                          <a:solidFill>
                            <a:schemeClr val="tx1"/>
                          </a:solidFill>
                          <a:effectLst/>
                          <a:latin typeface="Times New Roman" panose="02020603050405020304" pitchFamily="18" charset="0"/>
                          <a:cs typeface="Times New Roman" panose="02020603050405020304" pitchFamily="18" charset="0"/>
                        </a:rPr>
                        <a:t>Cước chú</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976637447"/>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05973510"/>
                  </a:ext>
                </a:extLst>
              </a:tr>
              <a:tr h="0">
                <a:tc>
                  <a:txBody>
                    <a:bodyPr/>
                    <a:lstStyle/>
                    <a:p>
                      <a:r>
                        <a:rPr lang="en-US" sz="3200" b="1" smtClean="0">
                          <a:solidFill>
                            <a:schemeClr val="tx1"/>
                          </a:solidFill>
                          <a:latin typeface="Times New Roman" panose="02020603050405020304" pitchFamily="18" charset="0"/>
                          <a:cs typeface="Times New Roman" panose="02020603050405020304" pitchFamily="18" charset="0"/>
                        </a:rPr>
                        <a:t>Xuất</a:t>
                      </a:r>
                      <a:r>
                        <a:rPr lang="en-US" sz="3200" b="1" baseline="0" smtClean="0">
                          <a:solidFill>
                            <a:schemeClr val="tx1"/>
                          </a:solidFill>
                          <a:latin typeface="Times New Roman" panose="02020603050405020304" pitchFamily="18" charset="0"/>
                          <a:cs typeface="Times New Roman" panose="02020603050405020304" pitchFamily="18" charset="0"/>
                        </a:rPr>
                        <a:t> hiện</a:t>
                      </a:r>
                      <a:endParaRPr lang="en-US" sz="3200" b="1">
                        <a:solidFill>
                          <a:schemeClr val="tx1"/>
                        </a:solidFill>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726140291"/>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Chức năng</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658822057"/>
                  </a:ext>
                </a:extLst>
              </a:tr>
              <a:tr h="0">
                <a:tc>
                  <a:txBody>
                    <a:bodyPr/>
                    <a:lstStyle/>
                    <a:p>
                      <a:pPr algn="just">
                        <a:spcAft>
                          <a:spcPts val="0"/>
                        </a:spcAft>
                      </a:pPr>
                      <a:r>
                        <a:rPr lang="nl-NL" sz="3200">
                          <a:solidFill>
                            <a:schemeClr val="tx1"/>
                          </a:solidFill>
                          <a:effectLst/>
                          <a:latin typeface="Times New Roman" panose="02020603050405020304" pitchFamily="18" charset="0"/>
                          <a:cs typeface="Times New Roman" panose="02020603050405020304" pitchFamily="18" charset="0"/>
                        </a:rPr>
                        <a:t>Cách ghi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215054486"/>
                  </a:ext>
                </a:extLst>
              </a:tr>
            </a:tbl>
          </a:graphicData>
        </a:graphic>
      </p:graphicFrame>
    </p:spTree>
    <p:extLst>
      <p:ext uri="{BB962C8B-B14F-4D97-AF65-F5344CB8AC3E}">
        <p14:creationId xmlns:p14="http://schemas.microsoft.com/office/powerpoint/2010/main" val="14690159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2435629"/>
            <a:ext cx="1562792" cy="20283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3200">
                <a:solidFill>
                  <a:schemeClr val="tx1"/>
                </a:solidFill>
                <a:latin typeface="Times New Roman" panose="02020603050405020304" pitchFamily="18" charset="0"/>
                <a:cs typeface="Times New Roman" panose="02020603050405020304" pitchFamily="18" charset="0"/>
              </a:rPr>
              <a:t>Khái niệm</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2853266" y="1222049"/>
            <a:ext cx="9058872" cy="24782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Cước chú là loại chú thích đặt ở chân trang hoặc cuối văn bản về một từ ngữ khó hiểu hay một nội dung chưa quen với phần lớn độc giả, vốn xuất hiện ở phần chính của trang hoặc của văn bản.</a:t>
            </a:r>
          </a:p>
        </p:txBody>
      </p:sp>
      <p:sp>
        <p:nvSpPr>
          <p:cNvPr id="4" name="Rounded Rectangle 3"/>
          <p:cNvSpPr/>
          <p:nvPr/>
        </p:nvSpPr>
        <p:spPr>
          <a:xfrm>
            <a:off x="2927080" y="3981797"/>
            <a:ext cx="8911243"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Cước chú còn là loại chú thích cho thấy văn bản hoặc một số yếu tố của văn bản được lấy từ nguồn nào.</a:t>
            </a:r>
          </a:p>
        </p:txBody>
      </p:sp>
      <p:cxnSp>
        <p:nvCxnSpPr>
          <p:cNvPr id="5" name="Straight Arrow Connector 4">
            <a:extLst>
              <a:ext uri="{FF2B5EF4-FFF2-40B4-BE49-F238E27FC236}">
                <a16:creationId xmlns:a16="http://schemas.microsoft.com/office/drawing/2014/main" id="{EA278526-4C74-B970-5FA7-2D4F747F3840}"/>
              </a:ext>
            </a:extLst>
          </p:cNvPr>
          <p:cNvCxnSpPr>
            <a:cxnSpLocks/>
            <a:stCxn id="2" idx="3"/>
          </p:cNvCxnSpPr>
          <p:nvPr/>
        </p:nvCxnSpPr>
        <p:spPr>
          <a:xfrm flipV="1">
            <a:off x="1961803" y="2435629"/>
            <a:ext cx="891463" cy="101415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278526-4C74-B970-5FA7-2D4F747F3840}"/>
              </a:ext>
            </a:extLst>
          </p:cNvPr>
          <p:cNvCxnSpPr>
            <a:cxnSpLocks/>
            <a:stCxn id="2" idx="3"/>
          </p:cNvCxnSpPr>
          <p:nvPr/>
        </p:nvCxnSpPr>
        <p:spPr>
          <a:xfrm>
            <a:off x="1961803" y="3449782"/>
            <a:ext cx="965277" cy="135800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99012" y="316194"/>
            <a:ext cx="2694566" cy="7007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CƯỚC CHÚ</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02087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3331" y="1388225"/>
            <a:ext cx="2219498" cy="1820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3200" smtClean="0">
                <a:solidFill>
                  <a:schemeClr val="tx1"/>
                </a:solidFill>
                <a:latin typeface="Times New Roman" panose="02020603050405020304" pitchFamily="18" charset="0"/>
                <a:cs typeface="Times New Roman" panose="02020603050405020304" pitchFamily="18" charset="0"/>
              </a:rPr>
              <a:t>Xuất hiện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92830" y="1047404"/>
            <a:ext cx="8636924" cy="2468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smtClean="0">
                <a:latin typeface="Times New Roman" panose="02020603050405020304" pitchFamily="18" charset="0"/>
                <a:cs typeface="Times New Roman" panose="02020603050405020304" pitchFamily="18" charset="0"/>
              </a:rPr>
              <a:t>Cước chú thường xuất hiện nhiều trong các văn bản thông tin, văn bản nghị luận và văn bản văn học cổ được đời sau in lại.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525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1826</TotalTime>
  <Words>2267</Words>
  <Application>Microsoft Office PowerPoint</Application>
  <PresentationFormat>Widescreen</PresentationFormat>
  <Paragraphs>251</Paragraphs>
  <Slides>38</Slides>
  <Notes>16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38</vt:i4>
      </vt:variant>
    </vt:vector>
  </HeadingPairs>
  <TitlesOfParts>
    <vt:vector size="53"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214</cp:revision>
  <dcterms:created xsi:type="dcterms:W3CDTF">2022-06-02T15:23:58Z</dcterms:created>
  <dcterms:modified xsi:type="dcterms:W3CDTF">2023-03-25T09:59:46Z</dcterms:modified>
</cp:coreProperties>
</file>