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24.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 id="2147483762" r:id="rId3"/>
    <p:sldMasterId id="2147483788" r:id="rId4"/>
  </p:sldMasterIdLst>
  <p:notesMasterIdLst>
    <p:notesMasterId r:id="rId22"/>
  </p:notesMasterIdLst>
  <p:sldIdLst>
    <p:sldId id="1080" r:id="rId5"/>
    <p:sldId id="1125" r:id="rId6"/>
    <p:sldId id="1169" r:id="rId7"/>
    <p:sldId id="1170" r:id="rId8"/>
    <p:sldId id="1171" r:id="rId9"/>
    <p:sldId id="1172" r:id="rId10"/>
    <p:sldId id="1173" r:id="rId11"/>
    <p:sldId id="1174" r:id="rId12"/>
    <p:sldId id="1175" r:id="rId13"/>
    <p:sldId id="1177" r:id="rId14"/>
    <p:sldId id="1176" r:id="rId15"/>
    <p:sldId id="1161" r:id="rId16"/>
    <p:sldId id="1178" r:id="rId17"/>
    <p:sldId id="1179" r:id="rId18"/>
    <p:sldId id="1180" r:id="rId19"/>
    <p:sldId id="1181" r:id="rId20"/>
    <p:sldId id="116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6404" autoAdjust="0"/>
  </p:normalViewPr>
  <p:slideViewPr>
    <p:cSldViewPr snapToGrid="0">
      <p:cViewPr varScale="1">
        <p:scale>
          <a:sx n="115" d="100"/>
          <a:sy n="115" d="100"/>
        </p:scale>
        <p:origin x="57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4/8/2023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A148-B6FD-4690-BFD2-8ACA5A2DBA9A}" type="slidenum">
              <a:rPr lang="en-US" smtClean="0"/>
              <a:t>1</a:t>
            </a:fld>
            <a:endParaRPr lang="en-US"/>
          </a:p>
        </p:txBody>
      </p:sp>
    </p:spTree>
    <p:extLst>
      <p:ext uri="{BB962C8B-B14F-4D97-AF65-F5344CB8AC3E}">
        <p14:creationId xmlns:p14="http://schemas.microsoft.com/office/powerpoint/2010/main" val="684892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09985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DC09EF-DEF0-4C7A-8BC2-A5571C701A3B}" type="slidenum">
              <a:rPr lang="zh-CN" altLang="en-US" smtClean="0"/>
              <a:pPr/>
              <a:t>17</a:t>
            </a:fld>
            <a:endParaRPr lang="zh-CN" altLang="en-US" smtClean="0"/>
          </a:p>
        </p:txBody>
      </p:sp>
    </p:spTree>
    <p:extLst>
      <p:ext uri="{BB962C8B-B14F-4D97-AF65-F5344CB8AC3E}">
        <p14:creationId xmlns:p14="http://schemas.microsoft.com/office/powerpoint/2010/main" val="336544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mtClean="0"/>
              <a:t>THU NGUYỄN</a:t>
            </a:r>
            <a:r>
              <a:rPr lang="en-US" altLang="zh-CN" baseline="0" smtClean="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02688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775106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41174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113623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82085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t>
            </a:r>
          </a:p>
          <a:p>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2F73832-0CA6-499A-88BC-162C196381A4}" type="slidenum">
              <a:rPr lang="en-US" altLang="en-US" smtClean="0"/>
              <a:pPr/>
              <a:t>8</a:t>
            </a:fld>
            <a:endParaRPr lang="en-US" altLang="en-US" smtClean="0"/>
          </a:p>
        </p:txBody>
      </p:sp>
    </p:spTree>
    <p:extLst>
      <p:ext uri="{BB962C8B-B14F-4D97-AF65-F5344CB8AC3E}">
        <p14:creationId xmlns:p14="http://schemas.microsoft.com/office/powerpoint/2010/main" val="2715258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 </a:t>
            </a:r>
          </a:p>
          <a:p>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94D8954-E883-4652-87BF-EB74CF5E6934}" type="slidenum">
              <a:rPr lang="en-US" altLang="en-US" smtClean="0"/>
              <a:pPr/>
              <a:t>9</a:t>
            </a:fld>
            <a:endParaRPr lang="en-US" altLang="en-US" smtClean="0"/>
          </a:p>
        </p:txBody>
      </p:sp>
    </p:spTree>
    <p:extLst>
      <p:ext uri="{BB962C8B-B14F-4D97-AF65-F5344CB8AC3E}">
        <p14:creationId xmlns:p14="http://schemas.microsoft.com/office/powerpoint/2010/main" val="2025936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11</a:t>
            </a:fld>
            <a:endParaRPr lang="en-US" altLang="zh-CN" smtClean="0">
              <a:latin typeface="等线"/>
              <a:ea typeface="等线"/>
              <a:cs typeface="等线"/>
            </a:endParaRPr>
          </a:p>
        </p:txBody>
      </p:sp>
    </p:spTree>
    <p:extLst>
      <p:ext uri="{BB962C8B-B14F-4D97-AF65-F5344CB8AC3E}">
        <p14:creationId xmlns:p14="http://schemas.microsoft.com/office/powerpoint/2010/main" val="2567217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Chỗ dành sẵn cho Ngày tháng 3"/>
          <p:cNvSpPr>
            <a:spLocks noGrp="1"/>
          </p:cNvSpPr>
          <p:nvPr>
            <p:ph type="dt" sz="half" idx="10"/>
          </p:nvPr>
        </p:nvSpPr>
        <p:spPr/>
        <p:txBody>
          <a:bodyPr rtlCol="0"/>
          <a:lstStyle>
            <a:lvl1pPr>
              <a:defRPr baseline="0">
                <a:solidFill>
                  <a:schemeClr val="tx1">
                    <a:lumMod val="20000"/>
                    <a:lumOff val="8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62A524-D553-4150-B31D-CC2921A3C179}" type="datetime1">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lvl1pPr>
              <a:defRPr baseline="0">
                <a:solidFill>
                  <a:schemeClr val="tx1">
                    <a:lumMod val="20000"/>
                    <a:lumOff val="8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lvl1pPr>
              <a:defRPr baseline="0">
                <a:solidFill>
                  <a:schemeClr val="tx1">
                    <a:lumMod val="20000"/>
                    <a:lumOff val="8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120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F48432CE-9B19-4D50-9877-D9B3D5A56E6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58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n-US" noProof="0" smtClean="0"/>
              <a:t>Click icon to add picture</a:t>
            </a:r>
            <a:endParaRPr lang="vi-VN" noProof="0"/>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Hình ảnh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80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p:grpSpPr>
        <p:grpSp>
          <p:nvGrpSpPr>
            <p:cNvPr id="9" name="Nhóm 8"/>
            <p:cNvGrpSpPr/>
            <p:nvPr/>
          </p:nvGrpSpPr>
          <p:grpSpPr>
            <a:xfrm>
              <a:off x="647402" y="2514600"/>
              <a:ext cx="10838688" cy="63125"/>
              <a:chOff x="507492" y="1501519"/>
              <a:chExt cx="8129016" cy="63125"/>
            </a:xfrm>
          </p:grpSpPr>
          <p:cxnSp>
            <p:nvCxnSpPr>
              <p:cNvPr id="14" name="Đường nối Thẳng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 name="Nhóm 10"/>
            <p:cNvGrpSpPr/>
            <p:nvPr/>
          </p:nvGrpSpPr>
          <p:grpSpPr>
            <a:xfrm rot="10800000">
              <a:off x="647402" y="5645510"/>
              <a:ext cx="10838688" cy="63125"/>
              <a:chOff x="507492" y="1501519"/>
              <a:chExt cx="8129016" cy="63125"/>
            </a:xfrm>
          </p:grpSpPr>
          <p:cxnSp>
            <p:nvCxnSpPr>
              <p:cNvPr id="12" name="Đường nối Thẳng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a:t>Bấm để chỉnh sửa kiểu văn bản Bản cái</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1537BAA-94AF-4BB2-B5CD-9D7D39829126}"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933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E42CA78C-E794-464E-9E53-85D796E007EB}"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95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4" name="Chỗ dành sẵn cho Nội dung 3"/>
          <p:cNvSpPr>
            <a:spLocks noGrp="1"/>
          </p:cNvSpPr>
          <p:nvPr>
            <p:ph sz="half" idx="2" hasCustomPrompt="1"/>
          </p:nvPr>
        </p:nvSpPr>
        <p:spPr>
          <a:xfrm>
            <a:off x="110490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Văn bản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6" name="Chỗ dành sẵn cho Nội dung 5"/>
          <p:cNvSpPr>
            <a:spLocks noGrp="1"/>
          </p:cNvSpPr>
          <p:nvPr>
            <p:ph sz="quarter" idx="4" hasCustomPrompt="1"/>
          </p:nvPr>
        </p:nvSpPr>
        <p:spPr>
          <a:xfrm>
            <a:off x="616611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7" name="Chỗ dành sẵn cho Ngày tháng 6"/>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F02C9D8-A4BA-4B1F-9D4C-F8A2801E9099}"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8" name="Chỗ dành sẵn cho Chân trang 7"/>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9" name="Chỗ dành sẵn cho Số hiệu Bản chiếu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748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gày tháng 2"/>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D496535-7181-4DCE-B5FF-CF08423E869A}"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Chân trang 3"/>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Số hiệu Bản chiếu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16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B4702B9-3BAD-477C-A9F6-8D20C16F0B9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3" name="Chỗ dành sẵn cho Chân trang 2"/>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Số hiệu Bản chiếu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958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Nội dung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70DFE86-86E7-44B0-B670-DF786F8D427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73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Hình ảnh 2" descr="Chỗ dành sẵn trống để thêm một hình ảnh. Bấm vào chỗ dành sẵn, rồi chọn hình ảnh mà bạn muốn thêm."/>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smtClean="0"/>
              <a:t>Click icon to add picture</a:t>
            </a:r>
            <a:endParaRPr lang="vi-VN" noProof="0"/>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A4E5610-4918-48A8-8C52-2B00BFDF87E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042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DC0E1A-71D8-40A3-BC24-669FAC7D422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44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CEA59D-308E-4F63-B4DE-D4E03AE8D94C}"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086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4/8/2023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4/8/2023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4/8/2023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3.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4/8/2023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vi-VN" noProof="0"/>
              <a:t>Bấm để chỉnh sửa kiểu tiêu đề Bản cái</a:t>
            </a:r>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a:p>
            <a:pPr lvl="5" rtl="0"/>
            <a:r>
              <a:rPr lang="vi-VN" noProof="0"/>
              <a:t>Mức sáu</a:t>
            </a:r>
          </a:p>
          <a:p>
            <a:pPr lvl="6" rtl="0"/>
            <a:r>
              <a:rPr lang="vi-VN" noProof="0"/>
              <a:t>Mức bảy</a:t>
            </a:r>
          </a:p>
          <a:p>
            <a:pPr lvl="7" rtl="0"/>
            <a:r>
              <a:rPr lang="vi-VN" noProof="0"/>
              <a:t>Mức tám</a:t>
            </a:r>
          </a:p>
          <a:p>
            <a:pPr lvl="8" rtl="0"/>
            <a:r>
              <a:rPr lang="vi-VN" noProof="0"/>
              <a:t>Mức chín</a:t>
            </a:r>
          </a:p>
        </p:txBody>
      </p:sp>
      <p:sp>
        <p:nvSpPr>
          <p:cNvPr id="4" name="Chỗ dành sẵn cho Ngày tháng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9F846-5AEB-445A-8D59-5D5072F11D5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08/04/2023</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56771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2023/4/8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png"/><Relationship Id="rId21" Type="http://schemas.openxmlformats.org/officeDocument/2006/relationships/image" Target="../media/image43.png"/><Relationship Id="rId34" Type="http://schemas.openxmlformats.org/officeDocument/2006/relationships/image" Target="../media/image56.png"/><Relationship Id="rId42" Type="http://schemas.openxmlformats.org/officeDocument/2006/relationships/image" Target="../media/image64.png"/><Relationship Id="rId7" Type="http://schemas.openxmlformats.org/officeDocument/2006/relationships/image" Target="../media/image29.png"/><Relationship Id="rId2" Type="http://schemas.openxmlformats.org/officeDocument/2006/relationships/notesSlide" Target="../notesSlides/notesSlide9.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41" Type="http://schemas.openxmlformats.org/officeDocument/2006/relationships/image" Target="../media/image63.png"/><Relationship Id="rId1" Type="http://schemas.openxmlformats.org/officeDocument/2006/relationships/slideLayout" Target="../slideLayouts/slideLayout50.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40" Type="http://schemas.openxmlformats.org/officeDocument/2006/relationships/image" Target="../media/image62.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8.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 Id="rId43" Type="http://schemas.openxmlformats.org/officeDocument/2006/relationships/image" Target="../media/image65.png"/><Relationship Id="rId8" Type="http://schemas.openxmlformats.org/officeDocument/2006/relationships/image" Target="../media/image30.png"/><Relationship Id="rId3" Type="http://schemas.openxmlformats.org/officeDocument/2006/relationships/image" Target="../media/image25.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68.pn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648393" y="1620982"/>
            <a:ext cx="10914611" cy="271826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a:solidFill>
                  <a:schemeClr val="tx1"/>
                </a:solidFill>
                <a:latin typeface="+mj-lt"/>
              </a:rPr>
              <a:t>NÓI VÀ NGHE: </a:t>
            </a:r>
            <a:r>
              <a:rPr lang="vi-VN" sz="3200" b="1">
                <a:solidFill>
                  <a:schemeClr val="tx1"/>
                </a:solidFill>
                <a:latin typeface="+mj-lt"/>
              </a:rPr>
              <a:t>GIẢI THÍCH QUY TẮC HOẶC LUẬT LỆ </a:t>
            </a:r>
            <a:endParaRPr lang="en-US" sz="3200">
              <a:solidFill>
                <a:schemeClr val="tx1"/>
              </a:solidFill>
              <a:latin typeface="+mj-lt"/>
            </a:endParaRPr>
          </a:p>
          <a:p>
            <a:r>
              <a:rPr lang="vi-VN" sz="3200" b="1">
                <a:solidFill>
                  <a:schemeClr val="tx1"/>
                </a:solidFill>
                <a:latin typeface="+mj-lt"/>
              </a:rPr>
              <a:t>TRONG MỘT TRÒ CHƠI HAY HOẠT ĐỘNG</a:t>
            </a:r>
            <a:endParaRPr lang="en-US" sz="3200">
              <a:solidFill>
                <a:schemeClr val="tx1"/>
              </a:solidFill>
              <a:latin typeface="+mj-lt"/>
            </a:endParaRPr>
          </a:p>
        </p:txBody>
      </p:sp>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166256" y="22268"/>
          <a:ext cx="11912138" cy="6858000"/>
        </p:xfrm>
        <a:graphic>
          <a:graphicData uri="http://schemas.openxmlformats.org/drawingml/2006/table">
            <a:tbl>
              <a:tblPr firstRow="1" firstCol="1" bandRow="1">
                <a:tableStyleId>{5C22544A-7EE6-4342-B048-85BDC9FD1C3A}</a:tableStyleId>
              </a:tblPr>
              <a:tblGrid>
                <a:gridCol w="857873">
                  <a:extLst>
                    <a:ext uri="{9D8B030D-6E8A-4147-A177-3AD203B41FA5}">
                      <a16:colId xmlns:a16="http://schemas.microsoft.com/office/drawing/2014/main" val="1106954471"/>
                    </a:ext>
                  </a:extLst>
                </a:gridCol>
                <a:gridCol w="8207688">
                  <a:extLst>
                    <a:ext uri="{9D8B030D-6E8A-4147-A177-3AD203B41FA5}">
                      <a16:colId xmlns:a16="http://schemas.microsoft.com/office/drawing/2014/main" val="4046280039"/>
                    </a:ext>
                  </a:extLst>
                </a:gridCol>
                <a:gridCol w="1172189">
                  <a:extLst>
                    <a:ext uri="{9D8B030D-6E8A-4147-A177-3AD203B41FA5}">
                      <a16:colId xmlns:a16="http://schemas.microsoft.com/office/drawing/2014/main" val="2801280849"/>
                    </a:ext>
                  </a:extLst>
                </a:gridCol>
                <a:gridCol w="1674388">
                  <a:extLst>
                    <a:ext uri="{9D8B030D-6E8A-4147-A177-3AD203B41FA5}">
                      <a16:colId xmlns:a16="http://schemas.microsoft.com/office/drawing/2014/main" val="3477937263"/>
                    </a:ext>
                  </a:extLst>
                </a:gridCol>
              </a:tblGrid>
              <a:tr h="0">
                <a:tc>
                  <a:txBody>
                    <a:bodyPr/>
                    <a:lstStyle/>
                    <a:p>
                      <a:pPr algn="ctr">
                        <a:spcAft>
                          <a:spcPts val="0"/>
                        </a:spcAft>
                      </a:pPr>
                      <a:r>
                        <a:rPr lang="pt-BR" sz="2500">
                          <a:effectLst/>
                          <a:latin typeface="Times New Roman" panose="02020603050405020304" pitchFamily="18" charset="0"/>
                          <a:cs typeface="Times New Roman" panose="02020603050405020304" pitchFamily="18" charset="0"/>
                        </a:rPr>
                        <a:t>STT</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BR" sz="2500">
                          <a:effectLst/>
                          <a:latin typeface="Times New Roman" panose="02020603050405020304" pitchFamily="18" charset="0"/>
                          <a:cs typeface="Times New Roman" panose="02020603050405020304" pitchFamily="18" charset="0"/>
                        </a:rPr>
                        <a:t>Nội dung cần kiểm tra</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BR" sz="2500">
                          <a:effectLst/>
                          <a:latin typeface="Times New Roman" panose="02020603050405020304" pitchFamily="18" charset="0"/>
                          <a:cs typeface="Times New Roman" panose="02020603050405020304" pitchFamily="18" charset="0"/>
                        </a:rPr>
                        <a:t>Đạt</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pt-BR" sz="2500">
                          <a:effectLst/>
                          <a:latin typeface="Times New Roman" panose="02020603050405020304" pitchFamily="18" charset="0"/>
                          <a:cs typeface="Times New Roman" panose="02020603050405020304" pitchFamily="18" charset="0"/>
                        </a:rPr>
                        <a:t>Chưa đạt</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23250887"/>
                  </a:ext>
                </a:extLst>
              </a:tr>
              <a:tr h="0">
                <a:tc>
                  <a:txBody>
                    <a:bodyPr/>
                    <a:lstStyle/>
                    <a:p>
                      <a:pPr>
                        <a:spcAft>
                          <a:spcPts val="0"/>
                        </a:spcAft>
                      </a:pPr>
                      <a:r>
                        <a:rPr lang="pt-BR" sz="2500">
                          <a:effectLst/>
                          <a:latin typeface="Times New Roman" panose="02020603050405020304" pitchFamily="18" charset="0"/>
                          <a:cs typeface="Times New Roman" panose="02020603050405020304" pitchFamily="18" charset="0"/>
                        </a:rPr>
                        <a:t>1</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BR" sz="2500">
                          <a:effectLst/>
                          <a:latin typeface="Times New Roman" panose="02020603050405020304" pitchFamily="18" charset="0"/>
                          <a:cs typeface="Times New Roman" panose="02020603050405020304" pitchFamily="18" charset="0"/>
                        </a:rPr>
                        <a:t>Người nói giới thiệu tên mình.  . </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BR" sz="2500">
                          <a:effectLst/>
                          <a:latin typeface="Times New Roman" panose="02020603050405020304" pitchFamily="18" charset="0"/>
                          <a:cs typeface="Times New Roman" panose="02020603050405020304" pitchFamily="18" charset="0"/>
                        </a:rPr>
                        <a:t> </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BR" sz="2500">
                          <a:effectLst/>
                          <a:latin typeface="Times New Roman" panose="02020603050405020304" pitchFamily="18" charset="0"/>
                          <a:cs typeface="Times New Roman" panose="02020603050405020304" pitchFamily="18" charset="0"/>
                        </a:rPr>
                        <a:t> </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36921385"/>
                  </a:ext>
                </a:extLst>
              </a:tr>
              <a:tr h="0">
                <a:tc>
                  <a:txBody>
                    <a:bodyPr/>
                    <a:lstStyle/>
                    <a:p>
                      <a:pPr>
                        <a:spcAft>
                          <a:spcPts val="0"/>
                        </a:spcAft>
                      </a:pPr>
                      <a:r>
                        <a:rPr lang="pt-BR" sz="2500">
                          <a:effectLst/>
                          <a:latin typeface="Times New Roman" panose="02020603050405020304" pitchFamily="18" charset="0"/>
                          <a:cs typeface="Times New Roman" panose="02020603050405020304" pitchFamily="18" charset="0"/>
                        </a:rPr>
                        <a:t>2</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BR" sz="2500">
                          <a:effectLst/>
                          <a:latin typeface="Times New Roman" panose="02020603050405020304" pitchFamily="18" charset="0"/>
                          <a:cs typeface="Times New Roman" panose="02020603050405020304" pitchFamily="18" charset="0"/>
                        </a:rPr>
                        <a:t>Phần mở đầu ấn tượng, tạo được sự thu hút. </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BR" sz="2500">
                          <a:effectLst/>
                          <a:latin typeface="Times New Roman" panose="02020603050405020304" pitchFamily="18" charset="0"/>
                          <a:cs typeface="Times New Roman" panose="02020603050405020304" pitchFamily="18" charset="0"/>
                        </a:rPr>
                        <a:t> </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BR" sz="2500">
                          <a:effectLst/>
                          <a:latin typeface="Times New Roman" panose="02020603050405020304" pitchFamily="18" charset="0"/>
                          <a:cs typeface="Times New Roman" panose="02020603050405020304" pitchFamily="18" charset="0"/>
                        </a:rPr>
                        <a:t> </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82662121"/>
                  </a:ext>
                </a:extLst>
              </a:tr>
              <a:tr h="0">
                <a:tc>
                  <a:txBody>
                    <a:bodyPr/>
                    <a:lstStyle/>
                    <a:p>
                      <a:pPr>
                        <a:spcAft>
                          <a:spcPts val="0"/>
                        </a:spcAft>
                      </a:pPr>
                      <a:r>
                        <a:rPr lang="pt-BR" sz="2500">
                          <a:effectLst/>
                          <a:latin typeface="Times New Roman" panose="02020603050405020304" pitchFamily="18" charset="0"/>
                          <a:cs typeface="Times New Roman" panose="02020603050405020304" pitchFamily="18" charset="0"/>
                        </a:rPr>
                        <a:t>3</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BR" sz="2500">
                          <a:effectLst/>
                          <a:latin typeface="Times New Roman" panose="02020603050405020304" pitchFamily="18" charset="0"/>
                          <a:cs typeface="Times New Roman" panose="02020603050405020304" pitchFamily="18" charset="0"/>
                        </a:rPr>
                        <a:t>Phần kết thúc ngắn gọn, lịch sự và tạo được sự khích lệ với người nghe.</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BR" sz="2500">
                          <a:effectLst/>
                          <a:latin typeface="Times New Roman" panose="02020603050405020304" pitchFamily="18" charset="0"/>
                          <a:cs typeface="Times New Roman" panose="02020603050405020304" pitchFamily="18" charset="0"/>
                        </a:rPr>
                        <a:t> </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BR" sz="2500">
                          <a:effectLst/>
                          <a:latin typeface="Times New Roman" panose="02020603050405020304" pitchFamily="18" charset="0"/>
                          <a:cs typeface="Times New Roman" panose="02020603050405020304" pitchFamily="18" charset="0"/>
                        </a:rPr>
                        <a:t> </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66995713"/>
                  </a:ext>
                </a:extLst>
              </a:tr>
              <a:tr h="0">
                <a:tc>
                  <a:txBody>
                    <a:bodyPr/>
                    <a:lstStyle/>
                    <a:p>
                      <a:pPr>
                        <a:spcAft>
                          <a:spcPts val="0"/>
                        </a:spcAft>
                      </a:pPr>
                      <a:r>
                        <a:rPr lang="pt-BR" sz="2500">
                          <a:effectLst/>
                          <a:latin typeface="Times New Roman" panose="02020603050405020304" pitchFamily="18" charset="0"/>
                          <a:cs typeface="Times New Roman" panose="02020603050405020304" pitchFamily="18" charset="0"/>
                        </a:rPr>
                        <a:t>4</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BR" sz="2500">
                          <a:effectLst/>
                          <a:latin typeface="Times New Roman" panose="02020603050405020304" pitchFamily="18" charset="0"/>
                          <a:cs typeface="Times New Roman" panose="02020603050405020304" pitchFamily="18" charset="0"/>
                        </a:rPr>
                        <a:t>Giới thiệu sơ lược về hoạt động/ trò chơi. </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BR" sz="2500">
                          <a:effectLst/>
                          <a:latin typeface="Times New Roman" panose="02020603050405020304" pitchFamily="18" charset="0"/>
                          <a:cs typeface="Times New Roman" panose="02020603050405020304" pitchFamily="18" charset="0"/>
                        </a:rPr>
                        <a:t> </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BR" sz="2500">
                          <a:effectLst/>
                          <a:latin typeface="Times New Roman" panose="02020603050405020304" pitchFamily="18" charset="0"/>
                          <a:cs typeface="Times New Roman" panose="02020603050405020304" pitchFamily="18" charset="0"/>
                        </a:rPr>
                        <a:t> </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86143208"/>
                  </a:ext>
                </a:extLst>
              </a:tr>
              <a:tr h="0">
                <a:tc>
                  <a:txBody>
                    <a:bodyPr/>
                    <a:lstStyle/>
                    <a:p>
                      <a:pPr>
                        <a:spcAft>
                          <a:spcPts val="0"/>
                        </a:spcAft>
                      </a:pPr>
                      <a:r>
                        <a:rPr lang="pt-BR" sz="2500">
                          <a:effectLst/>
                          <a:latin typeface="Times New Roman" panose="02020603050405020304" pitchFamily="18" charset="0"/>
                          <a:cs typeface="Times New Roman" panose="02020603050405020304" pitchFamily="18" charset="0"/>
                        </a:rPr>
                        <a:t>5</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BR" sz="2500">
                          <a:effectLst/>
                          <a:latin typeface="Times New Roman" panose="02020603050405020304" pitchFamily="18" charset="0"/>
                          <a:cs typeface="Times New Roman" panose="02020603050405020304" pitchFamily="18" charset="0"/>
                        </a:rPr>
                        <a:t>Trình bày ngắn gọn, rõ ràng những nội dung cần chuẩn bị cho hoạt động/ trò chơi. </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BR" sz="2500">
                          <a:effectLst/>
                          <a:latin typeface="Times New Roman" panose="02020603050405020304" pitchFamily="18" charset="0"/>
                          <a:cs typeface="Times New Roman" panose="02020603050405020304" pitchFamily="18" charset="0"/>
                        </a:rPr>
                        <a:t> </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BR" sz="2500">
                          <a:effectLst/>
                          <a:latin typeface="Times New Roman" panose="02020603050405020304" pitchFamily="18" charset="0"/>
                          <a:cs typeface="Times New Roman" panose="02020603050405020304" pitchFamily="18" charset="0"/>
                        </a:rPr>
                        <a:t> </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96353363"/>
                  </a:ext>
                </a:extLst>
              </a:tr>
              <a:tr h="0">
                <a:tc>
                  <a:txBody>
                    <a:bodyPr/>
                    <a:lstStyle/>
                    <a:p>
                      <a:pPr>
                        <a:spcAft>
                          <a:spcPts val="0"/>
                        </a:spcAft>
                      </a:pPr>
                      <a:r>
                        <a:rPr lang="pt-BR" sz="2500">
                          <a:effectLst/>
                          <a:latin typeface="Times New Roman" panose="02020603050405020304" pitchFamily="18" charset="0"/>
                          <a:cs typeface="Times New Roman" panose="02020603050405020304" pitchFamily="18" charset="0"/>
                        </a:rPr>
                        <a:t>6</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BR" sz="2500">
                          <a:effectLst/>
                          <a:latin typeface="Times New Roman" panose="02020603050405020304" pitchFamily="18" charset="0"/>
                          <a:cs typeface="Times New Roman" panose="02020603050405020304" pitchFamily="18" charset="0"/>
                        </a:rPr>
                        <a:t>Giải thích rõ ràng, dễ hiểu quy tắc/ luật lệ của hoạt động/ trò chơi( cách thức) thực hiện, những điều cần lưu ý (nếu có). </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BR" sz="2500">
                          <a:effectLst/>
                          <a:latin typeface="Times New Roman" panose="02020603050405020304" pitchFamily="18" charset="0"/>
                          <a:cs typeface="Times New Roman" panose="02020603050405020304" pitchFamily="18" charset="0"/>
                        </a:rPr>
                        <a:t> </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BR" sz="2500">
                          <a:effectLst/>
                          <a:latin typeface="Times New Roman" panose="02020603050405020304" pitchFamily="18" charset="0"/>
                          <a:cs typeface="Times New Roman" panose="02020603050405020304" pitchFamily="18" charset="0"/>
                        </a:rPr>
                        <a:t> </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13601359"/>
                  </a:ext>
                </a:extLst>
              </a:tr>
              <a:tr h="0">
                <a:tc>
                  <a:txBody>
                    <a:bodyPr/>
                    <a:lstStyle/>
                    <a:p>
                      <a:pPr>
                        <a:spcAft>
                          <a:spcPts val="0"/>
                        </a:spcAft>
                      </a:pPr>
                      <a:r>
                        <a:rPr lang="pt-BR" sz="2500">
                          <a:effectLst/>
                          <a:latin typeface="Times New Roman" panose="02020603050405020304" pitchFamily="18" charset="0"/>
                          <a:cs typeface="Times New Roman" panose="02020603050405020304" pitchFamily="18" charset="0"/>
                        </a:rPr>
                        <a:t>7</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BR" sz="2500">
                          <a:effectLst/>
                          <a:latin typeface="Times New Roman" panose="02020603050405020304" pitchFamily="18" charset="0"/>
                          <a:cs typeface="Times New Roman" panose="02020603050405020304" pitchFamily="18" charset="0"/>
                        </a:rPr>
                        <a:t>Sử dụng từ ngữ phù hợp để làm rõ nội dung, thứ tự sắp xếp các nội dung của quy tắc/ luật lệ. </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BR" sz="2500">
                          <a:effectLst/>
                          <a:latin typeface="Times New Roman" panose="02020603050405020304" pitchFamily="18" charset="0"/>
                          <a:cs typeface="Times New Roman" panose="02020603050405020304" pitchFamily="18" charset="0"/>
                        </a:rPr>
                        <a:t> </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BR" sz="2500">
                          <a:effectLst/>
                          <a:latin typeface="Times New Roman" panose="02020603050405020304" pitchFamily="18" charset="0"/>
                          <a:cs typeface="Times New Roman" panose="02020603050405020304" pitchFamily="18" charset="0"/>
                        </a:rPr>
                        <a:t> </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81730145"/>
                  </a:ext>
                </a:extLst>
              </a:tr>
              <a:tr h="0">
                <a:tc>
                  <a:txBody>
                    <a:bodyPr/>
                    <a:lstStyle/>
                    <a:p>
                      <a:pPr>
                        <a:spcAft>
                          <a:spcPts val="0"/>
                        </a:spcAft>
                      </a:pPr>
                      <a:r>
                        <a:rPr lang="pt-BR" sz="2500">
                          <a:effectLst/>
                          <a:latin typeface="Times New Roman" panose="02020603050405020304" pitchFamily="18" charset="0"/>
                          <a:cs typeface="Times New Roman" panose="02020603050405020304" pitchFamily="18" charset="0"/>
                        </a:rPr>
                        <a:t>8</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BR" sz="2500">
                          <a:effectLst/>
                          <a:latin typeface="Times New Roman" panose="02020603050405020304" pitchFamily="18" charset="0"/>
                          <a:cs typeface="Times New Roman" panose="02020603050405020304" pitchFamily="18" charset="0"/>
                        </a:rPr>
                        <a:t>Sử dụng cử chỉ, điệu bộ, ánh mắt và  ngữ điệu phù hợp với nội dung. </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BR" sz="2500">
                          <a:effectLst/>
                          <a:latin typeface="Times New Roman" panose="02020603050405020304" pitchFamily="18" charset="0"/>
                          <a:cs typeface="Times New Roman" panose="02020603050405020304" pitchFamily="18" charset="0"/>
                        </a:rPr>
                        <a:t> </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BR" sz="2500">
                          <a:effectLst/>
                          <a:latin typeface="Times New Roman" panose="02020603050405020304" pitchFamily="18" charset="0"/>
                          <a:cs typeface="Times New Roman" panose="02020603050405020304" pitchFamily="18" charset="0"/>
                        </a:rPr>
                        <a:t> </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6395782"/>
                  </a:ext>
                </a:extLst>
              </a:tr>
              <a:tr h="0">
                <a:tc>
                  <a:txBody>
                    <a:bodyPr/>
                    <a:lstStyle/>
                    <a:p>
                      <a:pPr>
                        <a:spcAft>
                          <a:spcPts val="0"/>
                        </a:spcAft>
                      </a:pPr>
                      <a:r>
                        <a:rPr lang="pt-BR" sz="2500">
                          <a:effectLst/>
                          <a:latin typeface="Times New Roman" panose="02020603050405020304" pitchFamily="18" charset="0"/>
                          <a:cs typeface="Times New Roman" panose="02020603050405020304" pitchFamily="18" charset="0"/>
                        </a:rPr>
                        <a:t>9</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BR" sz="2500">
                          <a:effectLst/>
                          <a:latin typeface="Times New Roman" panose="02020603050405020304" pitchFamily="18" charset="0"/>
                          <a:cs typeface="Times New Roman" panose="02020603050405020304" pitchFamily="18" charset="0"/>
                        </a:rPr>
                        <a:t>Kết hợp sử dụng các phương tiện trực quan để làm rõ nội dung trình bày.</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BR" sz="2500">
                          <a:effectLst/>
                          <a:latin typeface="Times New Roman" panose="02020603050405020304" pitchFamily="18" charset="0"/>
                          <a:cs typeface="Times New Roman" panose="02020603050405020304" pitchFamily="18" charset="0"/>
                        </a:rPr>
                        <a:t> </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BR" sz="2500">
                          <a:effectLst/>
                          <a:latin typeface="Times New Roman" panose="02020603050405020304" pitchFamily="18" charset="0"/>
                          <a:cs typeface="Times New Roman" panose="02020603050405020304" pitchFamily="18" charset="0"/>
                        </a:rPr>
                        <a:t> </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97308"/>
                  </a:ext>
                </a:extLst>
              </a:tr>
              <a:tr h="0">
                <a:tc>
                  <a:txBody>
                    <a:bodyPr/>
                    <a:lstStyle/>
                    <a:p>
                      <a:pPr>
                        <a:spcAft>
                          <a:spcPts val="0"/>
                        </a:spcAft>
                      </a:pPr>
                      <a:r>
                        <a:rPr lang="pt-BR" sz="2500">
                          <a:effectLst/>
                          <a:latin typeface="Times New Roman" panose="02020603050405020304" pitchFamily="18" charset="0"/>
                          <a:cs typeface="Times New Roman" panose="02020603050405020304" pitchFamily="18" charset="0"/>
                        </a:rPr>
                        <a:t>10</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BR" sz="2500">
                          <a:effectLst/>
                          <a:latin typeface="Times New Roman" panose="02020603050405020304" pitchFamily="18" charset="0"/>
                          <a:cs typeface="Times New Roman" panose="02020603050405020304" pitchFamily="18" charset="0"/>
                        </a:rPr>
                        <a:t>Tương tác với người nghe. </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BR" sz="2500">
                          <a:effectLst/>
                          <a:latin typeface="Times New Roman" panose="02020603050405020304" pitchFamily="18" charset="0"/>
                          <a:cs typeface="Times New Roman" panose="02020603050405020304" pitchFamily="18" charset="0"/>
                        </a:rPr>
                        <a:t> </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BR" sz="2500">
                          <a:effectLst/>
                          <a:latin typeface="Times New Roman" panose="02020603050405020304" pitchFamily="18" charset="0"/>
                          <a:cs typeface="Times New Roman" panose="02020603050405020304" pitchFamily="18" charset="0"/>
                        </a:rPr>
                        <a:t> </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22267334"/>
                  </a:ext>
                </a:extLst>
              </a:tr>
              <a:tr h="0">
                <a:tc>
                  <a:txBody>
                    <a:bodyPr/>
                    <a:lstStyle/>
                    <a:p>
                      <a:pPr>
                        <a:spcAft>
                          <a:spcPts val="0"/>
                        </a:spcAft>
                      </a:pPr>
                      <a:r>
                        <a:rPr lang="pt-BR" sz="2500">
                          <a:effectLst/>
                          <a:latin typeface="Times New Roman" panose="02020603050405020304" pitchFamily="18" charset="0"/>
                          <a:cs typeface="Times New Roman" panose="02020603050405020304" pitchFamily="18" charset="0"/>
                        </a:rPr>
                        <a:t>11</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BR" sz="2500">
                          <a:effectLst/>
                          <a:latin typeface="Times New Roman" panose="02020603050405020304" pitchFamily="18" charset="0"/>
                          <a:cs typeface="Times New Roman" panose="02020603050405020304" pitchFamily="18" charset="0"/>
                        </a:rPr>
                        <a:t>Chào và cảm ơn người nghe</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BR" sz="2500">
                          <a:effectLst/>
                          <a:latin typeface="Times New Roman" panose="02020603050405020304" pitchFamily="18" charset="0"/>
                          <a:cs typeface="Times New Roman" panose="02020603050405020304" pitchFamily="18" charset="0"/>
                        </a:rPr>
                        <a:t> </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pt-BR" sz="2500">
                          <a:effectLst/>
                          <a:latin typeface="Times New Roman" panose="02020603050405020304" pitchFamily="18" charset="0"/>
                          <a:cs typeface="Times New Roman" panose="02020603050405020304" pitchFamily="18" charset="0"/>
                        </a:rPr>
                        <a:t> </a:t>
                      </a:r>
                      <a:endParaRPr lang="en-US" sz="2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9294117"/>
                  </a:ext>
                </a:extLst>
              </a:tr>
            </a:tbl>
          </a:graphicData>
        </a:graphic>
      </p:graphicFrame>
    </p:spTree>
    <p:extLst>
      <p:ext uri="{BB962C8B-B14F-4D97-AF65-F5344CB8AC3E}">
        <p14:creationId xmlns:p14="http://schemas.microsoft.com/office/powerpoint/2010/main" val="199792322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LUYỆN TẬP</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339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45672" y="1197033"/>
            <a:ext cx="8362603" cy="19451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latin typeface="Times New Roman" panose="02020603050405020304" pitchFamily="18" charset="0"/>
                <a:cs typeface="Times New Roman" panose="02020603050405020304" pitchFamily="18" charset="0"/>
              </a:rPr>
              <a:t>Đề bài: </a:t>
            </a:r>
            <a:r>
              <a:rPr lang="en-US" sz="3200">
                <a:latin typeface="Times New Roman" panose="02020603050405020304" pitchFamily="18" charset="0"/>
                <a:cs typeface="Times New Roman" panose="02020603050405020304" pitchFamily="18" charset="0"/>
              </a:rPr>
              <a:t>Trình bày bài nói thuyết mình về hoạt động trò chơi nhảy bao bố</a:t>
            </a:r>
          </a:p>
          <a:p>
            <a:r>
              <a:rPr lang="en-US" sz="3200" b="1" i="1" u="sng">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59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2756" y="282632"/>
            <a:ext cx="11795760" cy="65088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US" sz="3200" b="1" smtClean="0">
              <a:latin typeface="Times New Roman" panose="02020603050405020304" pitchFamily="18" charset="0"/>
              <a:cs typeface="Times New Roman" panose="02020603050405020304" pitchFamily="18" charset="0"/>
            </a:endParaRPr>
          </a:p>
          <a:p>
            <a:r>
              <a:rPr lang="en-US" sz="3200" b="1" smtClean="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Bài nói mẫu tham khảo: </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Kính chào thầy cô và các bạn. Tôi tên là............học sinh.........trường.........</a:t>
            </a:r>
          </a:p>
          <a:p>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 Các bạn đã bao giờ chơi </a:t>
            </a:r>
            <a:r>
              <a:rPr lang="en-US" sz="3200">
                <a:latin typeface="Times New Roman" panose="02020603050405020304" pitchFamily="18" charset="0"/>
                <a:cs typeface="Times New Roman" panose="02020603050405020304" pitchFamily="18" charset="0"/>
              </a:rPr>
              <a:t>chơi nhảy bao bố </a:t>
            </a:r>
            <a:r>
              <a:rPr lang="vi-VN" sz="3200">
                <a:latin typeface="Times New Roman" panose="02020603050405020304" pitchFamily="18" charset="0"/>
                <a:cs typeface="Times New Roman" panose="02020603050405020304" pitchFamily="18" charset="0"/>
              </a:rPr>
              <a:t>chưa? Đây là một trò chơi dân gian vô cùng thú vị.</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Sau đây mình xin giải thích cho các bạn về quy tắc của trò chơi nhảy bao bố</a:t>
            </a:r>
          </a:p>
          <a:p>
            <a:r>
              <a:rPr lang="en-US" sz="3200">
                <a:latin typeface="Times New Roman" panose="02020603050405020304" pitchFamily="18" charset="0"/>
                <a:cs typeface="Times New Roman" panose="02020603050405020304" pitchFamily="18" charset="0"/>
              </a:rPr>
              <a:t>nhé.</a:t>
            </a:r>
          </a:p>
          <a:p>
            <a:r>
              <a:rPr lang="en-US" sz="3200">
                <a:latin typeface="Times New Roman" panose="02020603050405020304" pitchFamily="18" charset="0"/>
                <a:cs typeface="Times New Roman" panose="02020603050405020304" pitchFamily="18" charset="0"/>
              </a:rPr>
              <a:t>Từ ngàn năm nay, nền văn học dân gian đã thấm nhuần trong đời sống của nhân dân ta, ngay đến những trò chơi dân gian cũng được phổ biến rộng rãi và quen thuộc, nhất là ở những vùng nông thôn. Một trong những trò chơi như vậy là trò chơi dân gian nhảy bao bố.</a:t>
            </a:r>
          </a:p>
          <a:p>
            <a:r>
              <a:rPr lang="en-US" sz="3200"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623188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9505" y="332510"/>
            <a:ext cx="11795760" cy="627610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Nhảy bao bố là một trò chơi dân gian rất được ưu chuộng trong các hoạt động tập thể tại trường học hoặc trong các đợt tổ chức lễ hội, thi tập thể ở các địa phương tại Việt Nam nói riêng và trên thế giới nói chung. Trò chơi này giúp tăng cường sức khỏe, sự nhanh nhẹn của người tham gia, đồng thời cũng đầy ắp tiếng cười, sự sảng </a:t>
            </a:r>
            <a:r>
              <a:rPr lang="en-US" sz="3200">
                <a:latin typeface="Times New Roman" panose="02020603050405020304" pitchFamily="18" charset="0"/>
                <a:cs typeface="Times New Roman" panose="02020603050405020304" pitchFamily="18" charset="0"/>
              </a:rPr>
              <a:t>khoái</a:t>
            </a:r>
            <a:r>
              <a:rPr lang="en-US" sz="3200" smtClean="0">
                <a:latin typeface="Times New Roman" panose="02020603050405020304" pitchFamily="18" charset="0"/>
                <a:cs typeface="Times New Roman" panose="02020603050405020304" pitchFamily="18" charset="0"/>
              </a:rPr>
              <a:t>.</a:t>
            </a:r>
          </a:p>
          <a:p>
            <a:r>
              <a:rPr lang="en-US" sz="3200">
                <a:latin typeface="Times New Roman" panose="02020603050405020304" pitchFamily="18" charset="0"/>
                <a:cs typeface="Times New Roman" panose="02020603050405020304" pitchFamily="18" charset="0"/>
              </a:rPr>
              <a:t>Nhảy bao bố là trò chơi giúp rèn luyện thể lực, sức bật, sự khéo léo trong việc giữ thăng bằng. Tạo không khí vui vẻ, đoàn kết khi tham gia. Trò chơi nhảy bao bố không hạn chế số lượng người tham gia, nếu đông người tham gia có thể chia thành đội để thi đấu tại sân trường, bãi đất trống rộng rãi và bằng phẳng.</a:t>
            </a: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263049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9505" y="332510"/>
            <a:ext cx="11795760" cy="627610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Trước khi chơi nhảy bao bố chúng ta cần chuẩn bị sẵn một bao bố (bao tải). Kẻ vạch xuất phát và đích đến. Sau khi chuẩn bị xông, tất cả người chơi đứng thành hàng ngang trước vạch xuất phát, cho cả hai chân vào trong bao tải kéo lên cao hai tay cầm hai bên miệng bao để ngang hông. Khi có hiệu lệnh xuất phát người chơi bắt đầu nhảy về phía trước, chỉ được phép nhảy không được phép đi hoặc chạy. Người nào đến đích đầu tiên thì là người thắng cuộc</a:t>
            </a:r>
          </a:p>
          <a:p>
            <a:r>
              <a:rPr lang="en-US" sz="3200">
                <a:latin typeface="Times New Roman" panose="02020603050405020304" pitchFamily="18" charset="0"/>
                <a:cs typeface="Times New Roman" panose="02020603050405020304" pitchFamily="18" charset="0"/>
              </a:rPr>
              <a:t>Phải quy định và thống nhất kích cỡ bao bố ngay từ đầu. Người nào nhảy mà bị té ngã coi như là thua cuộc, tuy nhiên vẫn phải đứng lên hoàn thành phần thi. Kỹ năng </a:t>
            </a:r>
            <a:r>
              <a:rPr lang="en-US" sz="3200">
                <a:latin typeface="Times New Roman" panose="02020603050405020304" pitchFamily="18" charset="0"/>
                <a:cs typeface="Times New Roman" panose="02020603050405020304" pitchFamily="18" charset="0"/>
              </a:rPr>
              <a:t>nhảy </a:t>
            </a:r>
            <a:r>
              <a:rPr lang="en-US" sz="3200">
                <a:latin typeface="Times New Roman" panose="02020603050405020304" pitchFamily="18" charset="0"/>
                <a:cs typeface="Times New Roman" panose="02020603050405020304" pitchFamily="18" charset="0"/>
              </a:rPr>
              <a:t>bao bố vô cùng quan trọng, người nhảy phải khéo léo để không bị té ngã, di chuyển nhanh sẽ là người dành chiến thắng.</a:t>
            </a: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621138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9505" y="332510"/>
            <a:ext cx="11795760" cy="42644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smtClean="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Hiện nay, có rất nhiều trò chơi dân gian đã bị thay thế bởi những trò chơi game hiện đại, cuốn hút. Thế nhưng, trò chơi nhảy bao bố chắc chắn vẫn luôn được yêu mến, giữ gìn bởi những thế hệ về sau.</a:t>
            </a:r>
          </a:p>
          <a:p>
            <a:r>
              <a:rPr lang="en-US" sz="3200">
                <a:latin typeface="Times New Roman" panose="02020603050405020304" pitchFamily="18" charset="0"/>
                <a:cs typeface="Times New Roman" panose="02020603050405020304" pitchFamily="18" charset="0"/>
              </a:rPr>
              <a:t>Cảm ơn thầy cô và các bạn đã lắng nghe. Tôi rất vinh hạnh nếu được nghe chia sẻ của thầy cô và các bạn vấn đề khác mà mọi người quan tâm. </a:t>
            </a:r>
          </a:p>
        </p:txBody>
      </p:sp>
    </p:spTree>
    <p:extLst>
      <p:ext uri="{BB962C8B-B14F-4D97-AF65-F5344CB8AC3E}">
        <p14:creationId xmlns:p14="http://schemas.microsoft.com/office/powerpoint/2010/main" val="369172149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8588" y="520700"/>
            <a:ext cx="4259262"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59975" y="0"/>
            <a:ext cx="223202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332288"/>
            <a:ext cx="1963738"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文本框 9"/>
          <p:cNvSpPr txBox="1">
            <a:spLocks noChangeArrowheads="1"/>
          </p:cNvSpPr>
          <p:nvPr/>
        </p:nvSpPr>
        <p:spPr bwMode="auto">
          <a:xfrm>
            <a:off x="2400300" y="4854575"/>
            <a:ext cx="8004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zh-CN"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Tạm biệt các em! Chúc các em học tốt!!!</a:t>
            </a:r>
            <a:endParaRPr lang="zh-CN" altLang="en-US"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2534" name="TextBox 1"/>
          <p:cNvSpPr txBox="1">
            <a:spLocks noChangeArrowheads="1"/>
          </p:cNvSpPr>
          <p:nvPr/>
        </p:nvSpPr>
        <p:spPr bwMode="auto">
          <a:xfrm>
            <a:off x="11353800" y="30480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Times New Roman" panose="02020603050405020304" pitchFamily="18" charset="0"/>
                <a:cs typeface="Times New Roman" panose="02020603050405020304" pitchFamily="18" charset="0"/>
              </a:rPr>
              <a:t>0368218377</a:t>
            </a:r>
          </a:p>
        </p:txBody>
      </p:sp>
    </p:spTree>
    <p:extLst>
      <p:ext uri="{BB962C8B-B14F-4D97-AF65-F5344CB8AC3E}">
        <p14:creationId xmlns:p14="http://schemas.microsoft.com/office/powerpoint/2010/main" val="142921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chemeClr val="tx1"/>
                </a:solidFill>
                <a:latin typeface="+mj-lt"/>
              </a:rPr>
              <a:t>NÓI VÀ NGHE: </a:t>
            </a:r>
            <a:r>
              <a:rPr lang="vi-VN" sz="3200" b="1">
                <a:solidFill>
                  <a:schemeClr val="tx1"/>
                </a:solidFill>
                <a:latin typeface="+mj-lt"/>
              </a:rPr>
              <a:t>GIẢI THÍCH QUY TẮC HOẶC LUẬT LỆ </a:t>
            </a:r>
            <a:endParaRPr lang="en-US" sz="3200">
              <a:solidFill>
                <a:schemeClr val="tx1"/>
              </a:solidFill>
              <a:latin typeface="+mj-lt"/>
            </a:endParaRPr>
          </a:p>
          <a:p>
            <a:pPr algn="ctr"/>
            <a:r>
              <a:rPr lang="vi-VN" sz="3200" b="1">
                <a:solidFill>
                  <a:schemeClr val="tx1"/>
                </a:solidFill>
                <a:latin typeface="+mj-lt"/>
              </a:rPr>
              <a:t>TRONG MỘT TRÒ CHƠI HAY HOẠT ĐỘNG</a:t>
            </a:r>
            <a:endParaRPr lang="en-US" sz="3200">
              <a:solidFill>
                <a:schemeClr val="tx1"/>
              </a:solidFill>
              <a:latin typeface="+mj-lt"/>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382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3208713" y="166255"/>
            <a:ext cx="5178829" cy="206155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smtClean="0">
                <a:solidFill>
                  <a:schemeClr val="tx1"/>
                </a:solidFill>
                <a:latin typeface="Times New Roman" panose="02020603050405020304" pitchFamily="18" charset="0"/>
                <a:cs typeface="Times New Roman" panose="02020603050405020304" pitchFamily="18" charset="0"/>
              </a:rPr>
              <a:t>I.TRƯỚC</a:t>
            </a:r>
            <a:r>
              <a:rPr lang="en-US" sz="3200" b="1" smtClean="0">
                <a:solidFill>
                  <a:schemeClr val="tx1"/>
                </a:solidFill>
                <a:latin typeface="Times New Roman" panose="02020603050405020304" pitchFamily="18" charset="0"/>
                <a:cs typeface="Times New Roman" panose="02020603050405020304" pitchFamily="18" charset="0"/>
              </a:rPr>
              <a:t> </a:t>
            </a:r>
            <a:r>
              <a:rPr lang="vi-VN" sz="3200" b="1" smtClean="0">
                <a:solidFill>
                  <a:schemeClr val="tx1"/>
                </a:solidFill>
                <a:latin typeface="Times New Roman" panose="02020603050405020304" pitchFamily="18" charset="0"/>
                <a:cs typeface="Times New Roman" panose="02020603050405020304" pitchFamily="18" charset="0"/>
              </a:rPr>
              <a:t>KHI </a:t>
            </a:r>
            <a:r>
              <a:rPr lang="vi-VN" sz="3200" b="1">
                <a:solidFill>
                  <a:schemeClr val="tx1"/>
                </a:solidFill>
                <a:latin typeface="Times New Roman" panose="02020603050405020304" pitchFamily="18" charset="0"/>
                <a:cs typeface="Times New Roman" panose="02020603050405020304" pitchFamily="18" charset="0"/>
              </a:rPr>
              <a:t>NÓI</a:t>
            </a:r>
            <a:endParaRPr lang="en-US" sz="320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0173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49629" y="889462"/>
            <a:ext cx="11887200" cy="566928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r>
              <a:rPr lang="vi-VN" sz="3200" b="1">
                <a:solidFill>
                  <a:schemeClr val="tx1"/>
                </a:solidFill>
                <a:latin typeface="Times New Roman" panose="02020603050405020304" pitchFamily="18" charset="0"/>
                <a:cs typeface="Times New Roman" panose="02020603050405020304" pitchFamily="18" charset="0"/>
              </a:rPr>
              <a:t>1. Chuẩn bị nội dung </a:t>
            </a:r>
            <a:r>
              <a:rPr lang="vi-VN" sz="3200" b="1" smtClean="0">
                <a:solidFill>
                  <a:schemeClr val="tx1"/>
                </a:solidFill>
                <a:latin typeface="Times New Roman" panose="02020603050405020304" pitchFamily="18" charset="0"/>
                <a:cs typeface="Times New Roman" panose="02020603050405020304" pitchFamily="18" charset="0"/>
              </a:rPr>
              <a:t>nói</a:t>
            </a:r>
            <a:endParaRPr lang="en-US" sz="3200">
              <a:solidFill>
                <a:schemeClr val="tx1"/>
              </a:solidFill>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Đánh dấu đoạn giải thích quy tắc hoặc luật lệ của trò chơi hay hoạt động trong bài viết</a:t>
            </a:r>
          </a:p>
          <a:p>
            <a:r>
              <a:rPr lang="en-US" sz="3200">
                <a:latin typeface="Times New Roman" panose="02020603050405020304" pitchFamily="18" charset="0"/>
                <a:cs typeface="Times New Roman" panose="02020603050405020304" pitchFamily="18" charset="0"/>
              </a:rPr>
              <a:t>– Tóm lược những ý chính của đoạn văn đó</a:t>
            </a:r>
          </a:p>
          <a:p>
            <a:r>
              <a:rPr lang="en-US" sz="3200">
                <a:latin typeface="Times New Roman" panose="02020603050405020304" pitchFamily="18" charset="0"/>
                <a:cs typeface="Times New Roman" panose="02020603050405020304" pitchFamily="18" charset="0"/>
              </a:rPr>
              <a:t>– Chuẩn bị tranh ảnh, hình vẽ dạng sơ đồ, dụng cụ liên quan đến trò chơi hay </a:t>
            </a:r>
            <a:r>
              <a:rPr lang="en-US" sz="3200">
                <a:latin typeface="Times New Roman" panose="02020603050405020304" pitchFamily="18" charset="0"/>
                <a:cs typeface="Times New Roman" panose="02020603050405020304" pitchFamily="18" charset="0"/>
              </a:rPr>
              <a:t>hoạt </a:t>
            </a:r>
            <a:r>
              <a:rPr lang="en-US" sz="3200" smtClean="0">
                <a:latin typeface="Times New Roman" panose="02020603050405020304" pitchFamily="18" charset="0"/>
                <a:cs typeface="Times New Roman" panose="02020603050405020304" pitchFamily="18" charset="0"/>
              </a:rPr>
              <a:t>động</a:t>
            </a:r>
            <a:endParaRPr lang="en-US" sz="3200">
              <a:solidFill>
                <a:schemeClr val="tx1"/>
              </a:solidFill>
              <a:latin typeface="Times New Roman" panose="02020603050405020304" pitchFamily="18" charset="0"/>
              <a:cs typeface="Times New Roman" panose="02020603050405020304" pitchFamily="18" charset="0"/>
            </a:endParaRPr>
          </a:p>
          <a:p>
            <a:r>
              <a:rPr lang="en-US" sz="3200" b="1">
                <a:solidFill>
                  <a:schemeClr val="tx1"/>
                </a:solidFill>
                <a:latin typeface="Times New Roman" panose="02020603050405020304" pitchFamily="18" charset="0"/>
                <a:cs typeface="Times New Roman" panose="02020603050405020304" pitchFamily="18" charset="0"/>
              </a:rPr>
              <a:t> </a:t>
            </a:r>
            <a:r>
              <a:rPr lang="vi-VN" sz="3200" b="1">
                <a:solidFill>
                  <a:schemeClr val="tx1"/>
                </a:solidFill>
                <a:latin typeface="Times New Roman" panose="02020603050405020304" pitchFamily="18" charset="0"/>
                <a:cs typeface="Times New Roman" panose="02020603050405020304" pitchFamily="18" charset="0"/>
              </a:rPr>
              <a:t>2. Tập luyện </a:t>
            </a:r>
            <a:endParaRPr lang="en-US" sz="3200">
              <a:solidFill>
                <a:schemeClr val="tx1"/>
              </a:solidFill>
              <a:latin typeface="Times New Roman" panose="02020603050405020304" pitchFamily="18" charset="0"/>
              <a:cs typeface="Times New Roman" panose="02020603050405020304" pitchFamily="18" charset="0"/>
            </a:endParaRPr>
          </a:p>
          <a:p>
            <a:r>
              <a:rPr lang="vi-VN" sz="3200">
                <a:solidFill>
                  <a:schemeClr val="tx1"/>
                </a:solidFill>
                <a:latin typeface="Times New Roman" panose="02020603050405020304" pitchFamily="18" charset="0"/>
                <a:cs typeface="Times New Roman" panose="02020603050405020304" pitchFamily="18" charset="0"/>
              </a:rPr>
              <a:t>- Nói một mình trước gương, nói cho người thân nghe</a:t>
            </a:r>
            <a:endParaRPr lang="en-US" sz="3200">
              <a:solidFill>
                <a:schemeClr val="tx1"/>
              </a:solidFill>
              <a:latin typeface="Times New Roman" panose="02020603050405020304" pitchFamily="18" charset="0"/>
              <a:cs typeface="Times New Roman" panose="02020603050405020304" pitchFamily="18" charset="0"/>
            </a:endParaRPr>
          </a:p>
          <a:p>
            <a:r>
              <a:rPr lang="vi-VN" sz="3200">
                <a:solidFill>
                  <a:schemeClr val="tx1"/>
                </a:solidFill>
                <a:latin typeface="Times New Roman" panose="02020603050405020304" pitchFamily="18" charset="0"/>
                <a:cs typeface="Times New Roman" panose="02020603050405020304" pitchFamily="18" charset="0"/>
              </a:rPr>
              <a:t>- Tập nói trước nhóm/tổ.</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9344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3208713" y="166255"/>
            <a:ext cx="6658494" cy="206155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II.</a:t>
            </a:r>
            <a:r>
              <a:rPr lang="en-US" sz="3200">
                <a:solidFill>
                  <a:schemeClr val="tx1"/>
                </a:solidFill>
                <a:latin typeface="Times New Roman" panose="02020603050405020304" pitchFamily="18" charset="0"/>
                <a:cs typeface="Times New Roman" panose="02020603050405020304" pitchFamily="18" charset="0"/>
              </a:rPr>
              <a:t> </a:t>
            </a:r>
            <a:r>
              <a:rPr lang="vi-VN" sz="3200" b="1">
                <a:solidFill>
                  <a:schemeClr val="tx1"/>
                </a:solidFill>
                <a:latin typeface="Times New Roman" panose="02020603050405020304" pitchFamily="18" charset="0"/>
                <a:cs typeface="Times New Roman" panose="02020603050405020304" pitchFamily="18" charset="0"/>
              </a:rPr>
              <a:t>TRÌNH BÀY BÀI NÓI</a:t>
            </a:r>
            <a:endParaRPr lang="en-US" sz="320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15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96080877"/>
              </p:ext>
            </p:extLst>
          </p:nvPr>
        </p:nvGraphicFramePr>
        <p:xfrm>
          <a:off x="249381" y="580610"/>
          <a:ext cx="11737571" cy="4876800"/>
        </p:xfrm>
        <a:graphic>
          <a:graphicData uri="http://schemas.openxmlformats.org/drawingml/2006/table">
            <a:tbl>
              <a:tblPr firstRow="1" firstCol="1" bandRow="1">
                <a:tableStyleId>{5C22544A-7EE6-4342-B048-85BDC9FD1C3A}</a:tableStyleId>
              </a:tblPr>
              <a:tblGrid>
                <a:gridCol w="11737571">
                  <a:extLst>
                    <a:ext uri="{9D8B030D-6E8A-4147-A177-3AD203B41FA5}">
                      <a16:colId xmlns:a16="http://schemas.microsoft.com/office/drawing/2014/main" val="2132670621"/>
                    </a:ext>
                  </a:extLst>
                </a:gridCol>
              </a:tblGrid>
              <a:tr h="0">
                <a:tc>
                  <a:txBody>
                    <a:bodyPr/>
                    <a:lstStyle/>
                    <a:p>
                      <a:pPr>
                        <a:spcAft>
                          <a:spcPts val="0"/>
                        </a:spcAft>
                      </a:pPr>
                      <a:r>
                        <a:rPr lang="en-US" sz="3200">
                          <a:solidFill>
                            <a:schemeClr val="tx1"/>
                          </a:solidFill>
                          <a:effectLst/>
                          <a:latin typeface="Times New Roman" panose="02020603050405020304" pitchFamily="18" charset="0"/>
                          <a:cs typeface="Times New Roman" panose="02020603050405020304" pitchFamily="18" charset="0"/>
                        </a:rPr>
                        <a:t>a. </a:t>
                      </a:r>
                      <a:r>
                        <a:rPr lang="vi-VN" sz="3200">
                          <a:solidFill>
                            <a:schemeClr val="tx1"/>
                          </a:solidFill>
                          <a:effectLst/>
                          <a:latin typeface="Times New Roman" panose="02020603050405020304" pitchFamily="18" charset="0"/>
                          <a:cs typeface="Times New Roman" panose="02020603050405020304" pitchFamily="18" charset="0"/>
                        </a:rPr>
                        <a:t>Mở đầu</a:t>
                      </a:r>
                      <a:endParaRPr lang="en-US" sz="3200">
                        <a:solidFill>
                          <a:schemeClr val="tx1"/>
                        </a:solidFill>
                        <a:effectLst/>
                        <a:latin typeface="Times New Roman" panose="02020603050405020304" pitchFamily="18" charset="0"/>
                        <a:cs typeface="Times New Roman" panose="02020603050405020304" pitchFamily="18" charset="0"/>
                      </a:endParaRPr>
                    </a:p>
                    <a:p>
                      <a:pPr>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r>
                        <a:rPr lang="vi-VN" sz="3200">
                          <a:solidFill>
                            <a:schemeClr val="tx1"/>
                          </a:solidFill>
                          <a:effectLst/>
                          <a:latin typeface="Times New Roman" panose="02020603050405020304" pitchFamily="18" charset="0"/>
                          <a:cs typeface="Times New Roman" panose="02020603050405020304" pitchFamily="18" charset="0"/>
                        </a:rPr>
                        <a:t> Hãy thu hút người nghe bằng thái độ hào hứng của em với trò chơi hay hoạt động</a:t>
                      </a:r>
                      <a:endParaRPr lang="en-US" sz="3200">
                        <a:solidFill>
                          <a:schemeClr val="tx1"/>
                        </a:solidFill>
                        <a:effectLst/>
                        <a:latin typeface="Times New Roman" panose="02020603050405020304" pitchFamily="18" charset="0"/>
                        <a:cs typeface="Times New Roman" panose="02020603050405020304" pitchFamily="18" charset="0"/>
                      </a:endParaRPr>
                    </a:p>
                    <a:p>
                      <a:pPr>
                        <a:spcAft>
                          <a:spcPts val="0"/>
                        </a:spcAft>
                      </a:pPr>
                      <a:r>
                        <a:rPr lang="en-US" sz="3200">
                          <a:solidFill>
                            <a:schemeClr val="tx1"/>
                          </a:solidFill>
                          <a:effectLst/>
                          <a:latin typeface="Times New Roman" panose="02020603050405020304" pitchFamily="18" charset="0"/>
                          <a:cs typeface="Times New Roman" panose="02020603050405020304" pitchFamily="18" charset="0"/>
                        </a:rPr>
                        <a:t>– Em hãy đặt câu hỏi cho người nghe</a:t>
                      </a:r>
                    </a:p>
                    <a:p>
                      <a:pPr>
                        <a:spcAft>
                          <a:spcPts val="0"/>
                        </a:spcAft>
                      </a:pPr>
                      <a:r>
                        <a:rPr lang="vi-VN" sz="3200">
                          <a:solidFill>
                            <a:schemeClr val="tx1"/>
                          </a:solidFill>
                          <a:effectLst/>
                          <a:latin typeface="Times New Roman" panose="02020603050405020304" pitchFamily="18" charset="0"/>
                          <a:cs typeface="Times New Roman" panose="02020603050405020304" pitchFamily="18" charset="0"/>
                        </a:rPr>
                        <a:t>b. Triển khai</a:t>
                      </a:r>
                      <a:endParaRPr lang="en-US" sz="3200">
                        <a:solidFill>
                          <a:schemeClr val="tx1"/>
                        </a:solidFill>
                        <a:effectLst/>
                        <a:latin typeface="Times New Roman" panose="02020603050405020304" pitchFamily="18" charset="0"/>
                        <a:cs typeface="Times New Roman" panose="02020603050405020304" pitchFamily="18" charset="0"/>
                      </a:endParaRPr>
                    </a:p>
                    <a:p>
                      <a:pPr>
                        <a:spcAft>
                          <a:spcPts val="0"/>
                        </a:spcAft>
                      </a:pPr>
                      <a:r>
                        <a:rPr lang="en-US" sz="3200">
                          <a:solidFill>
                            <a:schemeClr val="tx1"/>
                          </a:solidFill>
                          <a:effectLst/>
                          <a:latin typeface="Times New Roman" panose="02020603050405020304" pitchFamily="18" charset="0"/>
                          <a:cs typeface="Times New Roman" panose="02020603050405020304" pitchFamily="18" charset="0"/>
                        </a:rPr>
                        <a:t>– Trình bày theo đề cương đã chuẩn bị</a:t>
                      </a:r>
                    </a:p>
                    <a:p>
                      <a:pPr>
                        <a:spcAft>
                          <a:spcPts val="0"/>
                        </a:spcAft>
                      </a:pPr>
                      <a:r>
                        <a:rPr lang="en-US" sz="3200">
                          <a:solidFill>
                            <a:schemeClr val="tx1"/>
                          </a:solidFill>
                          <a:effectLst/>
                          <a:latin typeface="Times New Roman" panose="02020603050405020304" pitchFamily="18" charset="0"/>
                          <a:cs typeface="Times New Roman" panose="02020603050405020304" pitchFamily="18" charset="0"/>
                        </a:rPr>
                        <a:t>– Trong khi nói, em có thể dùng cử chỉ, điệu bộ</a:t>
                      </a:r>
                    </a:p>
                    <a:p>
                      <a:pPr>
                        <a:spcAft>
                          <a:spcPts val="0"/>
                        </a:spcAft>
                      </a:pPr>
                      <a:r>
                        <a:rPr lang="en-US" sz="3200">
                          <a:solidFill>
                            <a:schemeClr val="tx1"/>
                          </a:solidFill>
                          <a:effectLst/>
                          <a:latin typeface="Times New Roman" panose="02020603050405020304" pitchFamily="18" charset="0"/>
                          <a:cs typeface="Times New Roman" panose="02020603050405020304" pitchFamily="18" charset="0"/>
                        </a:rPr>
                        <a:t>c. Kết luận</a:t>
                      </a:r>
                    </a:p>
                    <a:p>
                      <a:pPr>
                        <a:spcAft>
                          <a:spcPts val="0"/>
                        </a:spcAft>
                      </a:pPr>
                      <a:r>
                        <a:rPr lang="en-US" sz="3200">
                          <a:solidFill>
                            <a:schemeClr val="tx1"/>
                          </a:solidFill>
                          <a:effectLst/>
                          <a:latin typeface="Times New Roman" panose="02020603050405020304" pitchFamily="18" charset="0"/>
                          <a:cs typeface="Times New Roman" panose="02020603050405020304" pitchFamily="18" charset="0"/>
                        </a:rPr>
                        <a:t>– Em khẳng định sự thú vị của trò chơi hay hoạt động</a:t>
                      </a:r>
                    </a:p>
                    <a:p>
                      <a:pPr>
                        <a:spcAft>
                          <a:spcPts val="0"/>
                        </a:spcAft>
                      </a:pPr>
                      <a:r>
                        <a:rPr lang="en-US" sz="3200">
                          <a:solidFill>
                            <a:schemeClr val="tx1"/>
                          </a:solidFill>
                          <a:effectLst/>
                          <a:latin typeface="Times New Roman" panose="02020603050405020304" pitchFamily="18" charset="0"/>
                          <a:cs typeface="Times New Roman" panose="02020603050405020304" pitchFamily="18" charset="0"/>
                        </a:rPr>
                        <a:t>– Em hẹn các bạn cùng tham gia chơi vào một dịp phù hợp-</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55046863"/>
                  </a:ext>
                </a:extLst>
              </a:tr>
            </a:tbl>
          </a:graphicData>
        </a:graphic>
      </p:graphicFrame>
    </p:spTree>
    <p:extLst>
      <p:ext uri="{BB962C8B-B14F-4D97-AF65-F5344CB8AC3E}">
        <p14:creationId xmlns:p14="http://schemas.microsoft.com/office/powerpoint/2010/main" val="79728618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3208713" y="166255"/>
            <a:ext cx="6658494" cy="206155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III. TRAO ĐỔI SAU KHI NÓI</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8198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ecision 2"/>
          <p:cNvSpPr/>
          <p:nvPr/>
        </p:nvSpPr>
        <p:spPr>
          <a:xfrm>
            <a:off x="1981200" y="152400"/>
            <a:ext cx="6858000" cy="914400"/>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US" sz="3200" b="1" dirty="0" err="1">
                <a:solidFill>
                  <a:schemeClr val="tx1"/>
                </a:solidFill>
                <a:latin typeface="Times New Roman" panose="02020603050405020304" pitchFamily="18" charset="0"/>
                <a:cs typeface="Times New Roman" panose="02020603050405020304" pitchFamily="18" charset="0"/>
              </a:rPr>
              <a:t>Với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người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nói</a:t>
            </a:r>
            <a:r>
              <a:rPr lang="en-US" sz="3200" b="1" dirty="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371600" y="1508125"/>
            <a:ext cx="10210800" cy="3606800"/>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defRPr/>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a:t>
            </a:r>
            <a:r>
              <a:rPr lang="en-US" sz="3200" dirty="0">
                <a:latin typeface="Times New Roman" panose="02020603050405020304" pitchFamily="18" charset="0"/>
                <a:cs typeface="Times New Roman" panose="02020603050405020304" pitchFamily="18" charset="0"/>
              </a:rPr>
              <a:t>.</a:t>
            </a:r>
          </a:p>
          <a:p>
            <a:pPr>
              <a:defRPr/>
            </a:pP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thêm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chỗ</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mắc</a:t>
            </a:r>
            <a:r>
              <a:rPr lang="en-US" sz="3200" dirty="0">
                <a:latin typeface="Times New Roman" panose="02020603050405020304" pitchFamily="18" charset="0"/>
                <a:cs typeface="Times New Roman" panose="02020603050405020304" pitchFamily="18" charset="0"/>
              </a:rPr>
              <a:t>. </a:t>
            </a:r>
          </a:p>
          <a:p>
            <a:pPr>
              <a:defRPr/>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p>
          <a:p>
            <a:pPr>
              <a:defRPr/>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Lưu</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3396270"/>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ecision 2"/>
          <p:cNvSpPr/>
          <p:nvPr/>
        </p:nvSpPr>
        <p:spPr>
          <a:xfrm>
            <a:off x="3429000" y="152400"/>
            <a:ext cx="7848600" cy="914400"/>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US" sz="3200" b="1" dirty="0" err="1">
                <a:solidFill>
                  <a:schemeClr val="tx1"/>
                </a:solidFill>
                <a:latin typeface="Times New Roman" panose="02020603050405020304" pitchFamily="18" charset="0"/>
                <a:cs typeface="Times New Roman" panose="02020603050405020304" pitchFamily="18" charset="0"/>
              </a:rPr>
              <a:t>Với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người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nghe</a:t>
            </a:r>
            <a:r>
              <a:rPr lang="en-US" sz="3200" b="1" dirty="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990600" y="1066800"/>
            <a:ext cx="10591800" cy="4876800"/>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defRPr/>
            </a:pPr>
            <a:r>
              <a:rPr lang="en-US" sz="280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Người nghe có thể trao đổi về bài nói theo một số ý sau: </a:t>
            </a:r>
          </a:p>
          <a:p>
            <a:pPr>
              <a:defRPr/>
            </a:pPr>
            <a:r>
              <a:rPr lang="en-US" sz="3200">
                <a:latin typeface="Times New Roman" panose="02020603050405020304" pitchFamily="18" charset="0"/>
                <a:cs typeface="Times New Roman" panose="02020603050405020304" pitchFamily="18" charset="0"/>
              </a:rPr>
              <a:t>+ Tập trung nhận xét, trao đổi về những ý chính của bài nói. + Nêu những ưu điểm nổi bật về nội dung và cách trình bày bài nói.</a:t>
            </a:r>
          </a:p>
          <a:p>
            <a:pPr>
              <a:defRPr/>
            </a:pPr>
            <a:r>
              <a:rPr lang="en-US" sz="3200">
                <a:latin typeface="Times New Roman" panose="02020603050405020304" pitchFamily="18" charset="0"/>
                <a:cs typeface="Times New Roman" panose="02020603050405020304" pitchFamily="18" charset="0"/>
              </a:rPr>
              <a:t>+  Nêu những điều em thấy chưa hợp lý trong nội dung và cách trình bày bài nói ( chú ý nêu bằng chứng).</a:t>
            </a:r>
          </a:p>
          <a:p>
            <a:pPr>
              <a:defRPr/>
            </a:pPr>
            <a:r>
              <a:rPr lang="en-US" sz="3200">
                <a:latin typeface="Times New Roman" panose="02020603050405020304" pitchFamily="18" charset="0"/>
                <a:cs typeface="Times New Roman" panose="02020603050405020304" pitchFamily="18" charset="0"/>
              </a:rPr>
              <a:t>+  Bổ sung những nội dung cần thiết mà em cho là bài nói của bạn còn thiếu.</a:t>
            </a:r>
          </a:p>
          <a:p>
            <a:pPr>
              <a:defRPr/>
            </a:pP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6375877"/>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ăn học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3_TF03431380_Win32" id="{97A0B05D-6A43-465A-975C-5643A4A8F354}" vid="{9870D970-F83A-40C9-94BE-B2C804BC00AB}"/>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1335</TotalTime>
  <Words>978</Words>
  <Application>Microsoft Office PowerPoint</Application>
  <PresentationFormat>Widescreen</PresentationFormat>
  <Paragraphs>117</Paragraphs>
  <Slides>17</Slides>
  <Notes>11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17</vt:i4>
      </vt:variant>
    </vt:vector>
  </HeadingPairs>
  <TitlesOfParts>
    <vt:vector size="32" baseType="lpstr">
      <vt:lpstr>Microsoft YaHei</vt:lpstr>
      <vt:lpstr>Arial</vt:lpstr>
      <vt:lpstr>Arial Unicode MS</vt:lpstr>
      <vt:lpstr>Calibri</vt:lpstr>
      <vt:lpstr>Calibri Light</vt:lpstr>
      <vt:lpstr>等线</vt:lpstr>
      <vt:lpstr>等线 Light</vt:lpstr>
      <vt:lpstr>Plantagenet Cherokee</vt:lpstr>
      <vt:lpstr>Times New Roman</vt:lpstr>
      <vt:lpstr>Wingdings</vt:lpstr>
      <vt:lpstr>博洋柳体</vt:lpstr>
      <vt:lpstr>Office Theme</vt:lpstr>
      <vt:lpstr>Văn học 16x9</vt:lpstr>
      <vt:lpstr>Contents Slide Master</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166</cp:revision>
  <dcterms:created xsi:type="dcterms:W3CDTF">2022-06-02T15:23:58Z</dcterms:created>
  <dcterms:modified xsi:type="dcterms:W3CDTF">2023-04-08T02:57:58Z</dcterms:modified>
</cp:coreProperties>
</file>