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0"/>
  </p:notesMasterIdLst>
  <p:sldIdLst>
    <p:sldId id="478" r:id="rId3"/>
    <p:sldId id="1775" r:id="rId4"/>
    <p:sldId id="1776" r:id="rId5"/>
    <p:sldId id="1777" r:id="rId6"/>
    <p:sldId id="1779" r:id="rId7"/>
    <p:sldId id="1780" r:id="rId8"/>
    <p:sldId id="479" r:id="rId9"/>
    <p:sldId id="1788" r:id="rId10"/>
    <p:sldId id="1789" r:id="rId11"/>
    <p:sldId id="1790" r:id="rId12"/>
    <p:sldId id="1783" r:id="rId13"/>
    <p:sldId id="1781" r:id="rId14"/>
    <p:sldId id="1784" r:id="rId15"/>
    <p:sldId id="1785" r:id="rId16"/>
    <p:sldId id="1787" r:id="rId17"/>
    <p:sldId id="1786" r:id="rId18"/>
    <p:sldId id="494" r:id="rId19"/>
  </p:sldIdLst>
  <p:sldSz cx="9144000" cy="5143500" type="screen16x9"/>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p15:clr>
            <a:srgbClr val="A4A3A4"/>
          </p15:clr>
        </p15:guide>
        <p15:guide id="3" orient="horz" pos="1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AAA"/>
    <a:srgbClr val="445E84"/>
    <a:srgbClr val="0C4F9B"/>
    <a:srgbClr val="093B74"/>
    <a:srgbClr val="010E19"/>
    <a:srgbClr val="02203C"/>
    <a:srgbClr val="0855AB"/>
    <a:srgbClr val="2A66AC"/>
    <a:srgbClr val="043766"/>
    <a:srgbClr val="3D6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34"/>
  </p:normalViewPr>
  <p:slideViewPr>
    <p:cSldViewPr>
      <p:cViewPr varScale="1">
        <p:scale>
          <a:sx n="117" d="100"/>
          <a:sy n="117" d="100"/>
        </p:scale>
        <p:origin x="379" y="82"/>
      </p:cViewPr>
      <p:guideLst>
        <p:guide orient="horz" pos="259"/>
        <p:guide pos="2880"/>
        <p:guide orient="horz" pos="1938"/>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2023/6/28</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52428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281243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327052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303808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10557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60207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58990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375246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17</a:t>
            </a:fld>
            <a:endParaRPr lang="zh-CN" altLang="en-US" dirty="0">
              <a:solidFill>
                <a:prstClr val="black"/>
              </a:solidFill>
            </a:endParaRPr>
          </a:p>
        </p:txBody>
      </p:sp>
    </p:spTree>
    <p:extLst>
      <p:ext uri="{BB962C8B-B14F-4D97-AF65-F5344CB8AC3E}">
        <p14:creationId xmlns:p14="http://schemas.microsoft.com/office/powerpoint/2010/main" val="352428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273713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355485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87780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08189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153708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271884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167094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124764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3297107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9141674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489234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20478" y="4876006"/>
            <a:ext cx="1800200" cy="118430"/>
          </a:xfrm>
          <a:prstGeom prst="rect">
            <a:avLst/>
          </a:prstGeom>
          <a:noFill/>
        </p:spPr>
        <p:txBody>
          <a:bodyPr wrap="square" rtlCol="0">
            <a:spAutoFit/>
          </a:bodyPr>
          <a:lstStyle/>
          <a:p>
            <a:pPr fontAlgn="auto">
              <a:lnSpc>
                <a:spcPct val="200000"/>
              </a:lnSpc>
              <a:spcBef>
                <a:spcPts val="0"/>
              </a:spcBef>
              <a:spcAft>
                <a:spcPts val="0"/>
              </a:spcAft>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895306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516468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767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6522169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a:ea typeface="宋体"/>
              </a:rPr>
              <a:pPr fontAlgn="auto">
                <a:spcBef>
                  <a:spcPts val="0"/>
                </a:spcBef>
                <a:spcAft>
                  <a:spcPts val="0"/>
                </a:spcAft>
              </a:pPr>
              <a:t>2023/6/28</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a:ea typeface="宋体"/>
              </a:rPr>
              <a:pPr fontAlgn="auto">
                <a:spcBef>
                  <a:spcPts val="0"/>
                </a:spcBef>
                <a:spcAft>
                  <a:spcPts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166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a:ea typeface="宋体"/>
              </a:rPr>
              <a:pPr fontAlgn="auto">
                <a:spcBef>
                  <a:spcPts val="0"/>
                </a:spcBef>
                <a:spcAft>
                  <a:spcPts val="0"/>
                </a:spcAft>
              </a:pPr>
              <a:t>2023/6/28</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a:ea typeface="宋体"/>
              </a:rPr>
              <a:pPr fontAlgn="auto">
                <a:spcBef>
                  <a:spcPts val="0"/>
                </a:spcBef>
                <a:spcAft>
                  <a:spcPts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26524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21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D27A221-2601-4E58-A27F-638253748186}"/>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9144000" cy="2533639"/>
          </a:xfrm>
          <a:prstGeom prst="rect">
            <a:avLst/>
          </a:prstGeom>
        </p:spPr>
      </p:pic>
      <p:pic>
        <p:nvPicPr>
          <p:cNvPr id="3" name="图片 2">
            <a:extLst>
              <a:ext uri="{FF2B5EF4-FFF2-40B4-BE49-F238E27FC236}">
                <a16:creationId xmlns:a16="http://schemas.microsoft.com/office/drawing/2014/main" id="{AAF9DD41-DE52-44AC-9AD7-6483A56E71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9578177">
            <a:off x="6685910" y="-1486662"/>
            <a:ext cx="3444811" cy="2951670"/>
          </a:xfrm>
          <a:prstGeom prst="rect">
            <a:avLst/>
          </a:prstGeom>
        </p:spPr>
      </p:pic>
      <p:pic>
        <p:nvPicPr>
          <p:cNvPr id="4" name="图片 3">
            <a:extLst>
              <a:ext uri="{FF2B5EF4-FFF2-40B4-BE49-F238E27FC236}">
                <a16:creationId xmlns:a16="http://schemas.microsoft.com/office/drawing/2014/main" id="{EF6FE358-D543-4759-9099-F4F9733345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473" y="3939902"/>
            <a:ext cx="2088277" cy="2092373"/>
          </a:xfrm>
          <a:prstGeom prst="rect">
            <a:avLst/>
          </a:prstGeom>
        </p:spPr>
      </p:pic>
      <p:pic>
        <p:nvPicPr>
          <p:cNvPr id="5" name="图片 4">
            <a:extLst>
              <a:ext uri="{FF2B5EF4-FFF2-40B4-BE49-F238E27FC236}">
                <a16:creationId xmlns:a16="http://schemas.microsoft.com/office/drawing/2014/main" id="{78EE9226-7C3D-4DBE-BD0F-5945DEA046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9688" y="4420803"/>
            <a:ext cx="1622543" cy="1625725"/>
          </a:xfrm>
          <a:prstGeom prst="rect">
            <a:avLst/>
          </a:prstGeom>
        </p:spPr>
      </p:pic>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452DC-D315-46EC-9627-24325CC7C8A7}"/>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0339569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3249316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95056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5533987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2529941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4754645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5949596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642B89-1E36-4012-A788-C1C60CAFE28D}"/>
              </a:ext>
            </a:extLst>
          </p:cNvPr>
          <p:cNvPicPr>
            <a:picLocks noChangeAspect="1"/>
          </p:cNvPicPr>
          <p:nvPr userDrawn="1"/>
        </p:nvPicPr>
        <p:blipFill>
          <a:blip r:embed="rId18"/>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64293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jpeg"/><Relationship Id="rId9"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jpeg"/><Relationship Id="rId9" Type="http://schemas.openxmlformats.org/officeDocument/2006/relationships/hyperlink" Target="https://www.freeppt7.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ideo" Target="https://www.youtube.com/embed/VcXWebskM88?feature=oembed" TargetMode="Externa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8.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8CB855-5AA0-42EC-B9F8-65F14429E90C}"/>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3" name="图片 12">
            <a:extLst>
              <a:ext uri="{FF2B5EF4-FFF2-40B4-BE49-F238E27FC236}">
                <a16:creationId xmlns:a16="http://schemas.microsoft.com/office/drawing/2014/main" id="{FA28262B-DBB3-43DE-BDE0-60188F51F3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7835" y="-15776"/>
            <a:ext cx="5136165" cy="5143500"/>
          </a:xfrm>
          <a:prstGeom prst="rect">
            <a:avLst/>
          </a:prstGeom>
        </p:spPr>
      </p:pic>
      <p:pic>
        <p:nvPicPr>
          <p:cNvPr id="7" name="图片 6">
            <a:extLst>
              <a:ext uri="{FF2B5EF4-FFF2-40B4-BE49-F238E27FC236}">
                <a16:creationId xmlns:a16="http://schemas.microsoft.com/office/drawing/2014/main" id="{35646738-5A5C-4739-B30F-A9B2DECBED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1986" y="-1100658"/>
            <a:ext cx="5150782" cy="4413423"/>
          </a:xfrm>
          <a:prstGeom prst="rect">
            <a:avLst/>
          </a:prstGeom>
        </p:spPr>
      </p:pic>
      <p:sp>
        <p:nvSpPr>
          <p:cNvPr id="328" name="TextBox 71">
            <a:extLst>
              <a:ext uri="{FF2B5EF4-FFF2-40B4-BE49-F238E27FC236}">
                <a16:creationId xmlns:a16="http://schemas.microsoft.com/office/drawing/2014/main" id="{2331B0CC-4ADC-47AF-9DE8-9AFC6CDB8D49}"/>
              </a:ext>
            </a:extLst>
          </p:cNvPr>
          <p:cNvSpPr txBox="1"/>
          <p:nvPr/>
        </p:nvSpPr>
        <p:spPr>
          <a:xfrm>
            <a:off x="753844" y="1394942"/>
            <a:ext cx="7418556" cy="1815882"/>
          </a:xfrm>
          <a:prstGeom prst="rect">
            <a:avLst/>
          </a:prstGeom>
          <a:noFill/>
        </p:spPr>
        <p:txBody>
          <a:bodyPr wrap="square" rtlCol="0">
            <a:spAutoFit/>
          </a:bodyPr>
          <a:lstStyle/>
          <a:p>
            <a:pPr algn="ctr"/>
            <a:r>
              <a:rPr lang="en-US" sz="2800" b="1"/>
              <a:t>NÓI VÀ NGHE: THẢO LUẬN VỀ MỘT VẤN ĐỀ TRONG ĐỜI SỐNG PHÙ HỢP VỚI LỨA TUỔI ( TỔ CHỨC HỢP LÍ NỀ NẾP SINH HOẠT CỦA BẢN THÂN)</a:t>
            </a:r>
            <a:endParaRPr lang="en-US" sz="2800"/>
          </a:p>
        </p:txBody>
      </p:sp>
      <p:sp>
        <p:nvSpPr>
          <p:cNvPr id="329" name="矩形 328">
            <a:extLst>
              <a:ext uri="{FF2B5EF4-FFF2-40B4-BE49-F238E27FC236}">
                <a16:creationId xmlns:a16="http://schemas.microsoft.com/office/drawing/2014/main" id="{42A1F7B7-0787-458E-8EE1-E2726AE6DFF8}"/>
              </a:ext>
            </a:extLst>
          </p:cNvPr>
          <p:cNvSpPr/>
          <p:nvPr/>
        </p:nvSpPr>
        <p:spPr>
          <a:xfrm>
            <a:off x="456813" y="7116"/>
            <a:ext cx="8035789" cy="707886"/>
          </a:xfrm>
          <a:prstGeom prst="rect">
            <a:avLst/>
          </a:prstGeom>
        </p:spPr>
        <p:txBody>
          <a:bodyPr wrap="square">
            <a:spAutoFit/>
          </a:bodyPr>
          <a:lstStyle/>
          <a:p>
            <a:r>
              <a:rPr lang="en-US" altLang="zh-CN" sz="4000">
                <a:solidFill>
                  <a:srgbClr val="445E84"/>
                </a:solidFill>
                <a:effectLst>
                  <a:outerShdw blurRad="38100" dist="38100" dir="2700000" algn="tl">
                    <a:srgbClr val="000000">
                      <a:alpha val="43137"/>
                    </a:srgbClr>
                  </a:outerShdw>
                </a:effectLst>
                <a:latin typeface="+mn-lt"/>
                <a:ea typeface="+mn-ea"/>
                <a:cs typeface="+mn-ea"/>
                <a:sym typeface="+mn-lt"/>
              </a:rPr>
              <a:t>BÀI 9: HÔM NAY VÀ NGÀY MAI</a:t>
            </a:r>
            <a:endParaRPr lang="zh-CN" altLang="en-US" sz="4000" dirty="0">
              <a:solidFill>
                <a:srgbClr val="445E84"/>
              </a:solidFill>
              <a:effectLst>
                <a:outerShdw blurRad="38100" dist="38100" dir="2700000" algn="tl">
                  <a:srgbClr val="000000">
                    <a:alpha val="43137"/>
                  </a:srgbClr>
                </a:outerShdw>
              </a:effectLst>
              <a:latin typeface="+mn-lt"/>
              <a:ea typeface="+mn-ea"/>
              <a:cs typeface="+mn-ea"/>
              <a:sym typeface="+mn-lt"/>
            </a:endParaRPr>
          </a:p>
        </p:txBody>
      </p:sp>
      <p:pic>
        <p:nvPicPr>
          <p:cNvPr id="27" name="图片 26">
            <a:extLst>
              <a:ext uri="{FF2B5EF4-FFF2-40B4-BE49-F238E27FC236}">
                <a16:creationId xmlns:a16="http://schemas.microsoft.com/office/drawing/2014/main" id="{A5B2D2C0-9673-4320-AE15-6C57594F3D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89289" y="398790"/>
            <a:ext cx="1365422" cy="1368101"/>
          </a:xfrm>
          <a:prstGeom prst="rect">
            <a:avLst/>
          </a:prstGeom>
        </p:spPr>
      </p:pic>
      <p:pic>
        <p:nvPicPr>
          <p:cNvPr id="334" name="图片 333">
            <a:extLst>
              <a:ext uri="{FF2B5EF4-FFF2-40B4-BE49-F238E27FC236}">
                <a16:creationId xmlns:a16="http://schemas.microsoft.com/office/drawing/2014/main" id="{5C0A5CA4-4285-4339-A410-5263530DA6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827" y="2509416"/>
            <a:ext cx="2357695" cy="2362320"/>
          </a:xfrm>
          <a:prstGeom prst="rect">
            <a:avLst/>
          </a:prstGeom>
        </p:spPr>
      </p:pic>
      <p:sp>
        <p:nvSpPr>
          <p:cNvPr id="12" name="TextBox 3">
            <a:hlinkClick r:id="rId9"/>
            <a:extLst>
              <a:ext uri="{FF2B5EF4-FFF2-40B4-BE49-F238E27FC236}">
                <a16:creationId xmlns:a16="http://schemas.microsoft.com/office/drawing/2014/main" id="{85F6187B-0798-4227-A296-2D466C654B1A}"/>
              </a:ext>
            </a:extLst>
          </p:cNvPr>
          <p:cNvSpPr txBox="1"/>
          <p:nvPr/>
        </p:nvSpPr>
        <p:spPr>
          <a:xfrm>
            <a:off x="424643" y="4905528"/>
            <a:ext cx="5169613" cy="246221"/>
          </a:xfrm>
          <a:prstGeom prst="rect">
            <a:avLst/>
          </a:prstGeom>
          <a:noFill/>
        </p:spPr>
        <p:txBody>
          <a:bodyPr wrap="square" rtlCol="0">
            <a:spAutoFit/>
          </a:bodyPr>
          <a:lstStyle/>
          <a:p>
            <a:r>
              <a:rPr lang="en-US" altLang="zh-CN" sz="1000" dirty="0">
                <a:solidFill>
                  <a:srgbClr val="597AAA"/>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rgbClr val="597AAA"/>
              </a:solidFill>
              <a:cs typeface="Arial" panose="020B0604020202020204" pitchFamily="34" charset="0"/>
            </a:endParaRPr>
          </a:p>
        </p:txBody>
      </p:sp>
    </p:spTree>
    <p:extLst>
      <p:ext uri="{BB962C8B-B14F-4D97-AF65-F5344CB8AC3E}">
        <p14:creationId xmlns:p14="http://schemas.microsoft.com/office/powerpoint/2010/main" val="201170938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29"/>
                                        </p:tgtEl>
                                        <p:attrNameLst>
                                          <p:attrName>style.visibility</p:attrName>
                                        </p:attrNameLst>
                                      </p:cBhvr>
                                      <p:to>
                                        <p:strVal val="visible"/>
                                      </p:to>
                                    </p:set>
                                    <p:anim calcmode="lin" valueType="num">
                                      <p:cBhvr>
                                        <p:cTn id="17" dur="500" fill="hold"/>
                                        <p:tgtEl>
                                          <p:spTgt spid="329"/>
                                        </p:tgtEl>
                                        <p:attrNameLst>
                                          <p:attrName>ppt_w</p:attrName>
                                        </p:attrNameLst>
                                      </p:cBhvr>
                                      <p:tavLst>
                                        <p:tav tm="0">
                                          <p:val>
                                            <p:fltVal val="0"/>
                                          </p:val>
                                        </p:tav>
                                        <p:tav tm="100000">
                                          <p:val>
                                            <p:strVal val="#ppt_w"/>
                                          </p:val>
                                        </p:tav>
                                      </p:tavLst>
                                    </p:anim>
                                    <p:anim calcmode="lin" valueType="num">
                                      <p:cBhvr>
                                        <p:cTn id="18" dur="500" fill="hold"/>
                                        <p:tgtEl>
                                          <p:spTgt spid="329"/>
                                        </p:tgtEl>
                                        <p:attrNameLst>
                                          <p:attrName>ppt_h</p:attrName>
                                        </p:attrNameLst>
                                      </p:cBhvr>
                                      <p:tavLst>
                                        <p:tav tm="0">
                                          <p:val>
                                            <p:fltVal val="0"/>
                                          </p:val>
                                        </p:tav>
                                        <p:tav tm="100000">
                                          <p:val>
                                            <p:strVal val="#ppt_h"/>
                                          </p:val>
                                        </p:tav>
                                      </p:tavLst>
                                    </p:anim>
                                    <p:animEffect transition="in" filter="fade">
                                      <p:cBhvr>
                                        <p:cTn id="19" dur="500"/>
                                        <p:tgtEl>
                                          <p:spTgt spid="329"/>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28"/>
                                        </p:tgtEl>
                                        <p:attrNameLst>
                                          <p:attrName>style.visibility</p:attrName>
                                        </p:attrNameLst>
                                      </p:cBhvr>
                                      <p:to>
                                        <p:strVal val="visible"/>
                                      </p:to>
                                    </p:set>
                                    <p:animEffect transition="in" filter="fade">
                                      <p:cBhvr>
                                        <p:cTn id="23" dur="1000"/>
                                        <p:tgtEl>
                                          <p:spTgt spid="328"/>
                                        </p:tgtEl>
                                      </p:cBhvr>
                                    </p:animEffect>
                                    <p:anim calcmode="lin" valueType="num">
                                      <p:cBhvr>
                                        <p:cTn id="24" dur="1000" fill="hold"/>
                                        <p:tgtEl>
                                          <p:spTgt spid="328"/>
                                        </p:tgtEl>
                                        <p:attrNameLst>
                                          <p:attrName>ppt_x</p:attrName>
                                        </p:attrNameLst>
                                      </p:cBhvr>
                                      <p:tavLst>
                                        <p:tav tm="0">
                                          <p:val>
                                            <p:strVal val="#ppt_x"/>
                                          </p:val>
                                        </p:tav>
                                        <p:tav tm="100000">
                                          <p:val>
                                            <p:strVal val="#ppt_x"/>
                                          </p:val>
                                        </p:tav>
                                      </p:tavLst>
                                    </p:anim>
                                    <p:anim calcmode="lin" valueType="num">
                                      <p:cBhvr>
                                        <p:cTn id="25" dur="1000" fill="hold"/>
                                        <p:tgtEl>
                                          <p:spTgt spid="3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1"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ppt_x"/>
                                          </p:val>
                                        </p:tav>
                                        <p:tav tm="100000">
                                          <p:val>
                                            <p:strVal val="#ppt_x"/>
                                          </p:val>
                                        </p:tav>
                                      </p:tavLst>
                                    </p:anim>
                                    <p:anim calcmode="lin" valueType="num">
                                      <p:cBhvr additive="base">
                                        <p:cTn id="30" dur="1000" fill="hold"/>
                                        <p:tgtEl>
                                          <p:spTgt spid="27"/>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500"/>
                                  </p:stCondLst>
                                  <p:childTnLst>
                                    <p:set>
                                      <p:cBhvr>
                                        <p:cTn id="32" dur="1" fill="hold">
                                          <p:stCondLst>
                                            <p:cond delay="0"/>
                                          </p:stCondLst>
                                        </p:cTn>
                                        <p:tgtEl>
                                          <p:spTgt spid="334"/>
                                        </p:tgtEl>
                                        <p:attrNameLst>
                                          <p:attrName>style.visibility</p:attrName>
                                        </p:attrNameLst>
                                      </p:cBhvr>
                                      <p:to>
                                        <p:strVal val="visible"/>
                                      </p:to>
                                    </p:set>
                                    <p:anim calcmode="lin" valueType="num">
                                      <p:cBhvr additive="base">
                                        <p:cTn id="33" dur="1000" fill="hold"/>
                                        <p:tgtEl>
                                          <p:spTgt spid="334"/>
                                        </p:tgtEl>
                                        <p:attrNameLst>
                                          <p:attrName>ppt_x</p:attrName>
                                        </p:attrNameLst>
                                      </p:cBhvr>
                                      <p:tavLst>
                                        <p:tav tm="0">
                                          <p:val>
                                            <p:strVal val="#ppt_x"/>
                                          </p:val>
                                        </p:tav>
                                        <p:tav tm="100000">
                                          <p:val>
                                            <p:strVal val="#ppt_x"/>
                                          </p:val>
                                        </p:tav>
                                      </p:tavLst>
                                    </p:anim>
                                    <p:anim calcmode="lin" valueType="num">
                                      <p:cBhvr additive="base">
                                        <p:cTn id="34" dur="1000" fill="hold"/>
                                        <p:tgtEl>
                                          <p:spTgt spid="334"/>
                                        </p:tgtEl>
                                        <p:attrNameLst>
                                          <p:attrName>ppt_y</p:attrName>
                                        </p:attrNameLst>
                                      </p:cBhvr>
                                      <p:tavLst>
                                        <p:tav tm="0">
                                          <p:val>
                                            <p:strVal val="0-#ppt_h/2"/>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2000" fill="hold"/>
                                        <p:tgtEl>
                                          <p:spTgt spid="27"/>
                                        </p:tgtEl>
                                        <p:attrNameLst>
                                          <p:attrName>ppt_w</p:attrName>
                                        </p:attrNameLst>
                                      </p:cBhvr>
                                      <p:tavLst>
                                        <p:tav tm="0">
                                          <p:val>
                                            <p:fltVal val="0"/>
                                          </p:val>
                                        </p:tav>
                                        <p:tav tm="100000">
                                          <p:val>
                                            <p:strVal val="#ppt_w"/>
                                          </p:val>
                                        </p:tav>
                                      </p:tavLst>
                                    </p:anim>
                                    <p:anim calcmode="lin" valueType="num">
                                      <p:cBhvr>
                                        <p:cTn id="38" dur="2000" fill="hold"/>
                                        <p:tgtEl>
                                          <p:spTgt spid="27"/>
                                        </p:tgtEl>
                                        <p:attrNameLst>
                                          <p:attrName>ppt_h</p:attrName>
                                        </p:attrNameLst>
                                      </p:cBhvr>
                                      <p:tavLst>
                                        <p:tav tm="0">
                                          <p:val>
                                            <p:fltVal val="0"/>
                                          </p:val>
                                        </p:tav>
                                        <p:tav tm="100000">
                                          <p:val>
                                            <p:strVal val="#ppt_h"/>
                                          </p:val>
                                        </p:tav>
                                      </p:tavLst>
                                    </p:anim>
                                    <p:anim calcmode="lin" valueType="num">
                                      <p:cBhvr>
                                        <p:cTn id="39" dur="2000" fill="hold"/>
                                        <p:tgtEl>
                                          <p:spTgt spid="27"/>
                                        </p:tgtEl>
                                        <p:attrNameLst>
                                          <p:attrName>style.rotation</p:attrName>
                                        </p:attrNameLst>
                                      </p:cBhvr>
                                      <p:tavLst>
                                        <p:tav tm="0">
                                          <p:val>
                                            <p:fltVal val="90"/>
                                          </p:val>
                                        </p:tav>
                                        <p:tav tm="100000">
                                          <p:val>
                                            <p:fltVal val="0"/>
                                          </p:val>
                                        </p:tav>
                                      </p:tavLst>
                                    </p:anim>
                                    <p:animEffect transition="in" filter="fade">
                                      <p:cBhvr>
                                        <p:cTn id="40" dur="2000"/>
                                        <p:tgtEl>
                                          <p:spTgt spid="27"/>
                                        </p:tgtEl>
                                      </p:cBhvr>
                                    </p:animEffect>
                                  </p:childTnLst>
                                </p:cTn>
                              </p:par>
                              <p:par>
                                <p:cTn id="41" presetID="31" presetClass="entr" presetSubtype="0" fill="hold" nodeType="withEffect">
                                  <p:stCondLst>
                                    <p:cond delay="500"/>
                                  </p:stCondLst>
                                  <p:childTnLst>
                                    <p:set>
                                      <p:cBhvr>
                                        <p:cTn id="42" dur="1" fill="hold">
                                          <p:stCondLst>
                                            <p:cond delay="0"/>
                                          </p:stCondLst>
                                        </p:cTn>
                                        <p:tgtEl>
                                          <p:spTgt spid="334"/>
                                        </p:tgtEl>
                                        <p:attrNameLst>
                                          <p:attrName>style.visibility</p:attrName>
                                        </p:attrNameLst>
                                      </p:cBhvr>
                                      <p:to>
                                        <p:strVal val="visible"/>
                                      </p:to>
                                    </p:set>
                                    <p:anim calcmode="lin" valueType="num">
                                      <p:cBhvr>
                                        <p:cTn id="43" dur="2750" fill="hold"/>
                                        <p:tgtEl>
                                          <p:spTgt spid="334"/>
                                        </p:tgtEl>
                                        <p:attrNameLst>
                                          <p:attrName>ppt_w</p:attrName>
                                        </p:attrNameLst>
                                      </p:cBhvr>
                                      <p:tavLst>
                                        <p:tav tm="0">
                                          <p:val>
                                            <p:fltVal val="0"/>
                                          </p:val>
                                        </p:tav>
                                        <p:tav tm="100000">
                                          <p:val>
                                            <p:strVal val="#ppt_w"/>
                                          </p:val>
                                        </p:tav>
                                      </p:tavLst>
                                    </p:anim>
                                    <p:anim calcmode="lin" valueType="num">
                                      <p:cBhvr>
                                        <p:cTn id="44" dur="2750" fill="hold"/>
                                        <p:tgtEl>
                                          <p:spTgt spid="334"/>
                                        </p:tgtEl>
                                        <p:attrNameLst>
                                          <p:attrName>ppt_h</p:attrName>
                                        </p:attrNameLst>
                                      </p:cBhvr>
                                      <p:tavLst>
                                        <p:tav tm="0">
                                          <p:val>
                                            <p:fltVal val="0"/>
                                          </p:val>
                                        </p:tav>
                                        <p:tav tm="100000">
                                          <p:val>
                                            <p:strVal val="#ppt_h"/>
                                          </p:val>
                                        </p:tav>
                                      </p:tavLst>
                                    </p:anim>
                                    <p:anim calcmode="lin" valueType="num">
                                      <p:cBhvr>
                                        <p:cTn id="45" dur="2750" fill="hold"/>
                                        <p:tgtEl>
                                          <p:spTgt spid="334"/>
                                        </p:tgtEl>
                                        <p:attrNameLst>
                                          <p:attrName>style.rotation</p:attrName>
                                        </p:attrNameLst>
                                      </p:cBhvr>
                                      <p:tavLst>
                                        <p:tav tm="0">
                                          <p:val>
                                            <p:fltVal val="90"/>
                                          </p:val>
                                        </p:tav>
                                        <p:tav tm="100000">
                                          <p:val>
                                            <p:fltVal val="0"/>
                                          </p:val>
                                        </p:tav>
                                      </p:tavLst>
                                    </p:anim>
                                    <p:animEffect transition="in" filter="fade">
                                      <p:cBhvr>
                                        <p:cTn id="46" dur="275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6BCD1AF-5DC6-4F68-B412-B5FA8D550717}"/>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756" y="0"/>
            <a:ext cx="9144000" cy="5143500"/>
          </a:xfrm>
          <a:prstGeom prst="rect">
            <a:avLst/>
          </a:prstGeom>
        </p:spPr>
      </p:pic>
      <p:sp>
        <p:nvSpPr>
          <p:cNvPr id="14" name="矩形 13">
            <a:extLst>
              <a:ext uri="{FF2B5EF4-FFF2-40B4-BE49-F238E27FC236}">
                <a16:creationId xmlns:a16="http://schemas.microsoft.com/office/drawing/2014/main" id="{6E048C05-AE20-4E4F-BE76-CE688EA98CF9}"/>
              </a:ext>
            </a:extLst>
          </p:cNvPr>
          <p:cNvSpPr/>
          <p:nvPr/>
        </p:nvSpPr>
        <p:spPr>
          <a:xfrm>
            <a:off x="179512" y="123478"/>
            <a:ext cx="6984775" cy="523220"/>
          </a:xfrm>
          <a:prstGeom prst="rect">
            <a:avLst/>
          </a:prstGeom>
        </p:spPr>
        <p:txBody>
          <a:bodyPr wrap="square">
            <a:spAutoFit/>
          </a:bodyPr>
          <a:lstStyle/>
          <a:p>
            <a:r>
              <a:rPr lang="en-US" altLang="zh-CN" sz="2800" spc="300">
                <a:latin typeface="Times New Roman" panose="02020603050405020304" pitchFamily="18" charset="0"/>
                <a:ea typeface="+mn-ea"/>
                <a:cs typeface="Times New Roman" panose="02020603050405020304" pitchFamily="18" charset="0"/>
                <a:sym typeface="+mn-lt"/>
              </a:rPr>
              <a:t>Xây dựng nội dung thảo luận:</a:t>
            </a:r>
            <a:endParaRPr lang="zh-CN" altLang="en-US" sz="2800" spc="300" dirty="0">
              <a:latin typeface="Times New Roman" panose="02020603050405020304" pitchFamily="18" charset="0"/>
              <a:ea typeface="+mn-ea"/>
              <a:cs typeface="Times New Roman" panose="02020603050405020304" pitchFamily="18" charset="0"/>
              <a:sym typeface="+mn-lt"/>
            </a:endParaRPr>
          </a:p>
        </p:txBody>
      </p:sp>
      <p:pic>
        <p:nvPicPr>
          <p:cNvPr id="15" name="图片 14">
            <a:extLst>
              <a:ext uri="{FF2B5EF4-FFF2-40B4-BE49-F238E27FC236}">
                <a16:creationId xmlns:a16="http://schemas.microsoft.com/office/drawing/2014/main" id="{19FDA2A0-AAEF-4F03-93DA-6276242F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3214" y="3981403"/>
            <a:ext cx="1365422" cy="1368101"/>
          </a:xfrm>
          <a:prstGeom prst="rect">
            <a:avLst/>
          </a:prstGeom>
        </p:spPr>
      </p:pic>
      <p:pic>
        <p:nvPicPr>
          <p:cNvPr id="18" name="图片 17">
            <a:extLst>
              <a:ext uri="{FF2B5EF4-FFF2-40B4-BE49-F238E27FC236}">
                <a16:creationId xmlns:a16="http://schemas.microsoft.com/office/drawing/2014/main" id="{A8B7684B-4FD5-4B4C-A381-0F751D767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544" y="2898437"/>
            <a:ext cx="2651870" cy="2657072"/>
          </a:xfrm>
          <a:prstGeom prst="rect">
            <a:avLst/>
          </a:prstGeom>
        </p:spPr>
      </p:pic>
      <p:pic>
        <p:nvPicPr>
          <p:cNvPr id="19" name="图片 18">
            <a:extLst>
              <a:ext uri="{FF2B5EF4-FFF2-40B4-BE49-F238E27FC236}">
                <a16:creationId xmlns:a16="http://schemas.microsoft.com/office/drawing/2014/main" id="{8948A3C3-8FF4-41F3-B323-DA589E8C3D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0" name="图片 19">
            <a:extLst>
              <a:ext uri="{FF2B5EF4-FFF2-40B4-BE49-F238E27FC236}">
                <a16:creationId xmlns:a16="http://schemas.microsoft.com/office/drawing/2014/main" id="{1AD4D45A-F265-417F-BEDF-0ED224C0A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1" name="图片 20">
            <a:extLst>
              <a:ext uri="{FF2B5EF4-FFF2-40B4-BE49-F238E27FC236}">
                <a16:creationId xmlns:a16="http://schemas.microsoft.com/office/drawing/2014/main" id="{09989773-A3FE-4A8C-9C26-3A2208D716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graphicFrame>
        <p:nvGraphicFramePr>
          <p:cNvPr id="2" name="Table 1">
            <a:extLst>
              <a:ext uri="{FF2B5EF4-FFF2-40B4-BE49-F238E27FC236}">
                <a16:creationId xmlns:a16="http://schemas.microsoft.com/office/drawing/2014/main" id="{CED93FB9-BC03-46C4-1DA3-5B7757622462}"/>
              </a:ext>
            </a:extLst>
          </p:cNvPr>
          <p:cNvGraphicFramePr>
            <a:graphicFrameLocks noGrp="1"/>
          </p:cNvGraphicFramePr>
          <p:nvPr>
            <p:extLst>
              <p:ext uri="{D42A27DB-BD31-4B8C-83A1-F6EECF244321}">
                <p14:modId xmlns:p14="http://schemas.microsoft.com/office/powerpoint/2010/main" val="1197054858"/>
              </p:ext>
            </p:extLst>
          </p:nvPr>
        </p:nvGraphicFramePr>
        <p:xfrm>
          <a:off x="0" y="1416507"/>
          <a:ext cx="9152756" cy="3834282"/>
        </p:xfrm>
        <a:graphic>
          <a:graphicData uri="http://schemas.openxmlformats.org/drawingml/2006/table">
            <a:tbl>
              <a:tblPr firstRow="1" bandRow="1">
                <a:tableStyleId>{00A15C55-8517-42AA-B614-E9B94910E393}</a:tableStyleId>
              </a:tblPr>
              <a:tblGrid>
                <a:gridCol w="1949326">
                  <a:extLst>
                    <a:ext uri="{9D8B030D-6E8A-4147-A177-3AD203B41FA5}">
                      <a16:colId xmlns:a16="http://schemas.microsoft.com/office/drawing/2014/main" val="3526451817"/>
                    </a:ext>
                  </a:extLst>
                </a:gridCol>
                <a:gridCol w="7203430">
                  <a:extLst>
                    <a:ext uri="{9D8B030D-6E8A-4147-A177-3AD203B41FA5}">
                      <a16:colId xmlns:a16="http://schemas.microsoft.com/office/drawing/2014/main" val="1219994651"/>
                    </a:ext>
                  </a:extLst>
                </a:gridCol>
              </a:tblGrid>
              <a:tr h="566611">
                <a:tc>
                  <a:txBody>
                    <a:bodyPr/>
                    <a:lstStyle/>
                    <a:p>
                      <a:pPr algn="ct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latin typeface="Arial" panose="020B0604020202020204" pitchFamily="34" charset="0"/>
                          <a:cs typeface="Arial" panose="020B0604020202020204" pitchFamily="34" charset="0"/>
                        </a:rPr>
                        <a:t>Nội</a:t>
                      </a:r>
                      <a:r>
                        <a:rPr lang="en-US" sz="1800" baseline="0">
                          <a:latin typeface="Arial" panose="020B0604020202020204" pitchFamily="34" charset="0"/>
                          <a:cs typeface="Arial" panose="020B0604020202020204" pitchFamily="34" charset="0"/>
                        </a:rPr>
                        <a:t> dung chính bài thảo luận</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98421"/>
                  </a:ext>
                </a:extLst>
              </a:tr>
              <a:tr h="1473188">
                <a:tc>
                  <a:txBody>
                    <a:bodyPr/>
                    <a:lstStyle/>
                    <a:p>
                      <a:r>
                        <a:rPr lang="en-US" sz="1800">
                          <a:latin typeface="Arial" panose="020B0604020202020204" pitchFamily="34" charset="0"/>
                          <a:cs typeface="Arial" panose="020B0604020202020204" pitchFamily="34" charset="0"/>
                        </a:rPr>
                        <a:t>Vấn đề trong đời sống phù hợp với lứa tuổi</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buFont typeface="+mj-lt"/>
                        <a:buAutoNum type="arabicPeriod"/>
                      </a:pPr>
                      <a:r>
                        <a:rPr lang="en-US" sz="1800">
                          <a:latin typeface="Arial" panose="020B0604020202020204" pitchFamily="34" charset="0"/>
                          <a:cs typeface="Arial" panose="020B0604020202020204" pitchFamily="34" charset="0"/>
                        </a:rPr>
                        <a:t>Khái</a:t>
                      </a:r>
                      <a:r>
                        <a:rPr lang="en-US" sz="1800" baseline="0">
                          <a:latin typeface="Arial" panose="020B0604020202020204" pitchFamily="34" charset="0"/>
                          <a:cs typeface="Arial" panose="020B0604020202020204" pitchFamily="34" charset="0"/>
                        </a:rPr>
                        <a:t> quát các vấn đề phù hợp với lứa tuổi.</a:t>
                      </a:r>
                    </a:p>
                    <a:p>
                      <a:pPr marL="457200" indent="-457200">
                        <a:buFont typeface="+mj-lt"/>
                        <a:buAutoNum type="arabicPeriod"/>
                      </a:pPr>
                      <a:r>
                        <a:rPr lang="en-US" sz="1800" baseline="0">
                          <a:latin typeface="Arial" panose="020B0604020202020204" pitchFamily="34" charset="0"/>
                          <a:cs typeface="Arial" panose="020B0604020202020204" pitchFamily="34" charset="0"/>
                        </a:rPr>
                        <a:t>Biểu hiện cụ thể của vấn đề thảo luận</a:t>
                      </a:r>
                    </a:p>
                    <a:p>
                      <a:pPr marL="457200" indent="-457200">
                        <a:buFont typeface="+mj-lt"/>
                        <a:buAutoNum type="arabicPeriod"/>
                      </a:pPr>
                      <a:r>
                        <a:rPr lang="en-US" sz="1800" baseline="0">
                          <a:latin typeface="Arial" panose="020B0604020202020204" pitchFamily="34" charset="0"/>
                          <a:cs typeface="Arial" panose="020B0604020202020204" pitchFamily="34" charset="0"/>
                        </a:rPr>
                        <a:t>Thái độ của em trước vấn đề đó</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815377"/>
                  </a:ext>
                </a:extLst>
              </a:tr>
              <a:tr h="1794483">
                <a:tc>
                  <a:txBody>
                    <a:bodyPr/>
                    <a:lstStyle/>
                    <a:p>
                      <a:r>
                        <a:rPr lang="en-US" sz="1800">
                          <a:latin typeface="Arial" panose="020B0604020202020204" pitchFamily="34" charset="0"/>
                          <a:cs typeface="Arial" panose="020B0604020202020204" pitchFamily="34" charset="0"/>
                        </a:rPr>
                        <a:t>Cách tổ chức hợp lí nề nếp sinh hoạt của bản thân</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buAutoNum type="arabicPeriod"/>
                      </a:pPr>
                      <a:r>
                        <a:rPr lang="en-US" sz="1800" kern="1200">
                          <a:solidFill>
                            <a:schemeClr val="dk1"/>
                          </a:solidFill>
                          <a:effectLst/>
                          <a:latin typeface="Arial" panose="020B0604020202020204" pitchFamily="34" charset="0"/>
                          <a:ea typeface="+mn-ea"/>
                          <a:cs typeface="Arial" panose="020B0604020202020204" pitchFamily="34" charset="0"/>
                        </a:rPr>
                        <a:t>Sinh hoạt nề nếp là thức dậy đúng giờ, rèn luyện thân thể hàng ngày, sắp xếp đồ dụng gọn gàng ngăn nắp…</a:t>
                      </a:r>
                      <a:endParaRPr lang="en-US" sz="1800" kern="1200" baseline="0">
                        <a:solidFill>
                          <a:schemeClr val="dk1"/>
                        </a:solidFill>
                        <a:effectLst/>
                        <a:latin typeface="Arial" panose="020B0604020202020204" pitchFamily="34" charset="0"/>
                        <a:ea typeface="+mn-ea"/>
                        <a:cs typeface="Arial" panose="020B0604020202020204" pitchFamily="34" charset="0"/>
                      </a:endParaRPr>
                    </a:p>
                    <a:p>
                      <a:pPr marL="0" indent="0">
                        <a:buNone/>
                      </a:pPr>
                      <a:r>
                        <a:rPr lang="en-US" sz="1800" baseline="0">
                          <a:latin typeface="Arial" panose="020B0604020202020204" pitchFamily="34" charset="0"/>
                          <a:cs typeface="Arial" panose="020B0604020202020204" pitchFamily="34" charset="0"/>
                        </a:rPr>
                        <a:t>2. Bản thân đã tổ chức hợp lí nề nếp sinh hoạt như thế nào và ý nghĩa của nó với cuộc sống?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762731"/>
                  </a:ext>
                </a:extLst>
              </a:tr>
            </a:tbl>
          </a:graphicData>
        </a:graphic>
      </p:graphicFrame>
      <p:sp>
        <p:nvSpPr>
          <p:cNvPr id="4" name="TextBox 3">
            <a:extLst>
              <a:ext uri="{FF2B5EF4-FFF2-40B4-BE49-F238E27FC236}">
                <a16:creationId xmlns:a16="http://schemas.microsoft.com/office/drawing/2014/main" id="{A901A4E2-C0CA-9CEF-778F-84C88D028EB2}"/>
              </a:ext>
            </a:extLst>
          </p:cNvPr>
          <p:cNvSpPr txBox="1"/>
          <p:nvPr/>
        </p:nvSpPr>
        <p:spPr>
          <a:xfrm>
            <a:off x="312941" y="770176"/>
            <a:ext cx="7269705" cy="646331"/>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Dựa vào </a:t>
            </a:r>
            <a:r>
              <a:rPr lang="en-US">
                <a:latin typeface="Arial" panose="020B0604020202020204" pitchFamily="34" charset="0"/>
                <a:cs typeface="Arial" panose="020B0604020202020204" pitchFamily="34" charset="0"/>
              </a:rPr>
              <a:t>các bài </a:t>
            </a:r>
            <a:r>
              <a:rPr lang="en-US" sz="1800">
                <a:latin typeface="Arial" panose="020B0604020202020204" pitchFamily="34" charset="0"/>
                <a:cs typeface="Arial" panose="020B0604020202020204" pitchFamily="34" charset="0"/>
              </a:rPr>
              <a:t>đã học kết hợp trải nghiệm chọn nội dung, lập đề cương cho bài </a:t>
            </a:r>
            <a:r>
              <a:rPr lang="en-US">
                <a:latin typeface="Arial" panose="020B0604020202020204" pitchFamily="34" charset="0"/>
                <a:cs typeface="Arial" panose="020B0604020202020204" pitchFamily="34" charset="0"/>
              </a:rPr>
              <a:t>thảo luận</a:t>
            </a:r>
            <a:endParaRPr lang="en-US"/>
          </a:p>
        </p:txBody>
      </p:sp>
    </p:spTree>
    <p:extLst>
      <p:ext uri="{BB962C8B-B14F-4D97-AF65-F5344CB8AC3E}">
        <p14:creationId xmlns:p14="http://schemas.microsoft.com/office/powerpoint/2010/main" val="121402440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ppt_x"/>
                                          </p:val>
                                        </p:tav>
                                        <p:tav tm="100000">
                                          <p:val>
                                            <p:strVal val="#ppt_x"/>
                                          </p:val>
                                        </p:tav>
                                      </p:tavLst>
                                    </p:anim>
                                    <p:anim calcmode="lin" valueType="num">
                                      <p:cBhvr additive="base">
                                        <p:cTn id="14" dur="1000" fill="hold"/>
                                        <p:tgtEl>
                                          <p:spTgt spid="1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5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000" fill="hold"/>
                                        <p:tgtEl>
                                          <p:spTgt spid="15"/>
                                        </p:tgtEl>
                                        <p:attrNameLst>
                                          <p:attrName>ppt_w</p:attrName>
                                        </p:attrNameLst>
                                      </p:cBhvr>
                                      <p:tavLst>
                                        <p:tav tm="0">
                                          <p:val>
                                            <p:fltVal val="0"/>
                                          </p:val>
                                        </p:tav>
                                        <p:tav tm="100000">
                                          <p:val>
                                            <p:strVal val="#ppt_w"/>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style.rotation</p:attrName>
                                        </p:attrNameLst>
                                      </p:cBhvr>
                                      <p:tavLst>
                                        <p:tav tm="0">
                                          <p:val>
                                            <p:fltVal val="90"/>
                                          </p:val>
                                        </p:tav>
                                        <p:tav tm="100000">
                                          <p:val>
                                            <p:fltVal val="0"/>
                                          </p:val>
                                        </p:tav>
                                      </p:tavLst>
                                    </p:anim>
                                    <p:animEffect transition="in" filter="fade">
                                      <p:cBhvr>
                                        <p:cTn id="24" dur="2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750" fill="hold"/>
                                        <p:tgtEl>
                                          <p:spTgt spid="18"/>
                                        </p:tgtEl>
                                        <p:attrNameLst>
                                          <p:attrName>ppt_w</p:attrName>
                                        </p:attrNameLst>
                                      </p:cBhvr>
                                      <p:tavLst>
                                        <p:tav tm="0">
                                          <p:val>
                                            <p:fltVal val="0"/>
                                          </p:val>
                                        </p:tav>
                                        <p:tav tm="100000">
                                          <p:val>
                                            <p:strVal val="#ppt_w"/>
                                          </p:val>
                                        </p:tav>
                                      </p:tavLst>
                                    </p:anim>
                                    <p:anim calcmode="lin" valueType="num">
                                      <p:cBhvr>
                                        <p:cTn id="28" dur="2750" fill="hold"/>
                                        <p:tgtEl>
                                          <p:spTgt spid="18"/>
                                        </p:tgtEl>
                                        <p:attrNameLst>
                                          <p:attrName>ppt_h</p:attrName>
                                        </p:attrNameLst>
                                      </p:cBhvr>
                                      <p:tavLst>
                                        <p:tav tm="0">
                                          <p:val>
                                            <p:fltVal val="0"/>
                                          </p:val>
                                        </p:tav>
                                        <p:tav tm="100000">
                                          <p:val>
                                            <p:strVal val="#ppt_h"/>
                                          </p:val>
                                        </p:tav>
                                      </p:tavLst>
                                    </p:anim>
                                    <p:anim calcmode="lin" valueType="num">
                                      <p:cBhvr>
                                        <p:cTn id="29" dur="2750" fill="hold"/>
                                        <p:tgtEl>
                                          <p:spTgt spid="18"/>
                                        </p:tgtEl>
                                        <p:attrNameLst>
                                          <p:attrName>style.rotation</p:attrName>
                                        </p:attrNameLst>
                                      </p:cBhvr>
                                      <p:tavLst>
                                        <p:tav tm="0">
                                          <p:val>
                                            <p:fltVal val="90"/>
                                          </p:val>
                                        </p:tav>
                                        <p:tav tm="100000">
                                          <p:val>
                                            <p:fltVal val="0"/>
                                          </p:val>
                                        </p:tav>
                                      </p:tavLst>
                                    </p:anim>
                                    <p:animEffect transition="in" filter="fade">
                                      <p:cBhvr>
                                        <p:cTn id="30" dur="2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 y="1544866"/>
            <a:ext cx="9143998" cy="2335604"/>
            <a:chOff x="1" y="1544866"/>
            <a:chExt cx="9143998" cy="2335604"/>
          </a:xfrm>
        </p:grpSpPr>
        <p:grpSp>
          <p:nvGrpSpPr>
            <p:cNvPr id="11" name="组合 10"/>
            <p:cNvGrpSpPr/>
            <p:nvPr/>
          </p:nvGrpSpPr>
          <p:grpSpPr>
            <a:xfrm>
              <a:off x="1" y="1544866"/>
              <a:ext cx="2733824" cy="626833"/>
              <a:chOff x="-542553" y="3139323"/>
              <a:chExt cx="3645099" cy="835777"/>
            </a:xfrm>
          </p:grpSpPr>
          <p:sp>
            <p:nvSpPr>
              <p:cNvPr id="25" name="文本框 15"/>
              <p:cNvSpPr txBox="1"/>
              <p:nvPr/>
            </p:nvSpPr>
            <p:spPr>
              <a:xfrm>
                <a:off x="-542553" y="3385544"/>
                <a:ext cx="3645099" cy="589556"/>
              </a:xfrm>
              <a:prstGeom prst="rect">
                <a:avLst/>
              </a:prstGeom>
              <a:noFill/>
            </p:spPr>
            <p:txBody>
              <a:bodyPr wrap="square" lIns="72000" tIns="0" rIns="72000" bIns="0" anchor="ctr" anchorCtr="0">
                <a:normAutofit/>
              </a:bodyPr>
              <a:lstStyle/>
              <a:p>
                <a:pPr algn="r" defTabSz="914378">
                  <a:lnSpc>
                    <a:spcPct val="120000"/>
                  </a:lnSpc>
                  <a:defRPr/>
                </a:pPr>
                <a:r>
                  <a:rPr lang="en-US" altLang="zh-CN" sz="1400">
                    <a:latin typeface="Times New Roman" panose="02020603050405020304" pitchFamily="18" charset="0"/>
                    <a:ea typeface="+mn-ea"/>
                    <a:cs typeface="Times New Roman" panose="02020603050405020304" pitchFamily="18" charset="0"/>
                    <a:sym typeface="+mn-lt"/>
                  </a:rPr>
                  <a:t>Nên đứng trước gương để nói</a:t>
                </a:r>
                <a:r>
                  <a:rPr lang="en-US" altLang="zh-CN" sz="1000">
                    <a:latin typeface="+mn-lt"/>
                    <a:ea typeface="+mn-ea"/>
                    <a:cs typeface="+mn-ea"/>
                    <a:sym typeface="+mn-lt"/>
                  </a:rPr>
                  <a:t>.</a:t>
                </a:r>
                <a:br>
                  <a:rPr lang="zh-CN" altLang="en-US" sz="1000" dirty="0">
                    <a:latin typeface="+mn-lt"/>
                    <a:ea typeface="+mn-ea"/>
                    <a:cs typeface="+mn-ea"/>
                    <a:sym typeface="+mn-lt"/>
                  </a:rPr>
                </a:br>
                <a:endParaRPr lang="zh-CN" altLang="en-US" sz="1000" dirty="0">
                  <a:latin typeface="+mn-lt"/>
                  <a:ea typeface="+mn-ea"/>
                  <a:cs typeface="+mn-ea"/>
                  <a:sym typeface="+mn-lt"/>
                </a:endParaRPr>
              </a:p>
            </p:txBody>
          </p:sp>
          <p:sp>
            <p:nvSpPr>
              <p:cNvPr id="26" name="矩形 25"/>
              <p:cNvSpPr/>
              <p:nvPr/>
            </p:nvSpPr>
            <p:spPr>
              <a:xfrm>
                <a:off x="609599" y="3139323"/>
                <a:ext cx="2407615" cy="246221"/>
              </a:xfrm>
              <a:prstGeom prst="rect">
                <a:avLst/>
              </a:prstGeom>
            </p:spPr>
            <p:txBody>
              <a:bodyPr wrap="none" lIns="72000" tIns="0" rIns="72000" bIns="0">
                <a:noAutofit/>
              </a:bodyPr>
              <a:lstStyle/>
              <a:p>
                <a:pPr lvl="0" algn="ctr" defTabSz="914378">
                  <a:defRPr/>
                </a:pPr>
                <a:r>
                  <a:rPr lang="en-US" altLang="zh-CN" sz="1600" b="1">
                    <a:latin typeface="Times New Roman" panose="02020603050405020304" pitchFamily="18" charset="0"/>
                    <a:ea typeface="+mn-ea"/>
                    <a:cs typeface="Times New Roman" panose="02020603050405020304" pitchFamily="18" charset="0"/>
                    <a:sym typeface="+mn-lt"/>
                  </a:rPr>
                  <a:t>Phương pháp</a:t>
                </a:r>
                <a:endParaRPr lang="zh-CN" altLang="en-US" sz="1600" b="1" dirty="0">
                  <a:latin typeface="Times New Roman" panose="02020603050405020304" pitchFamily="18" charset="0"/>
                  <a:ea typeface="+mn-ea"/>
                  <a:cs typeface="Times New Roman" panose="02020603050405020304" pitchFamily="18" charset="0"/>
                  <a:sym typeface="+mn-lt"/>
                </a:endParaRPr>
              </a:p>
            </p:txBody>
          </p:sp>
        </p:grpSp>
        <p:grpSp>
          <p:nvGrpSpPr>
            <p:cNvPr id="12" name="组合 11"/>
            <p:cNvGrpSpPr/>
            <p:nvPr/>
          </p:nvGrpSpPr>
          <p:grpSpPr>
            <a:xfrm>
              <a:off x="6519525" y="1544866"/>
              <a:ext cx="2624474" cy="1208255"/>
              <a:chOff x="9029821" y="3139323"/>
              <a:chExt cx="3499298" cy="1611006"/>
            </a:xfrm>
          </p:grpSpPr>
          <p:sp>
            <p:nvSpPr>
              <p:cNvPr id="23" name="文本框 18"/>
              <p:cNvSpPr txBox="1"/>
              <p:nvPr/>
            </p:nvSpPr>
            <p:spPr>
              <a:xfrm>
                <a:off x="9029821" y="3569923"/>
                <a:ext cx="3499298" cy="1180406"/>
              </a:xfrm>
              <a:prstGeom prst="rect">
                <a:avLst/>
              </a:prstGeom>
              <a:noFill/>
            </p:spPr>
            <p:txBody>
              <a:bodyPr wrap="square" lIns="72000" tIns="0" rIns="72000" bIns="0" anchor="ctr" anchorCtr="0">
                <a:normAutofit fontScale="62500" lnSpcReduction="20000"/>
              </a:bodyPr>
              <a:lstStyle/>
              <a:p>
                <a:pPr defTabSz="914378">
                  <a:lnSpc>
                    <a:spcPct val="120000"/>
                  </a:lnSpc>
                  <a:defRPr/>
                </a:pPr>
                <a:r>
                  <a:rPr lang="en-US" sz="2200" kern="1200">
                    <a:latin typeface="Times New Roman" panose="02020603050405020304" pitchFamily="18" charset="0"/>
                    <a:cs typeface="Times New Roman" panose="02020603050405020304" pitchFamily="18" charset="0"/>
                  </a:rPr>
                  <a:t>Kết hợp điều chỉnh ngôn ngữ cơ thể (cử chỉ, nét mặt) tạo hấp dẫn cho bài thảo luận</a:t>
                </a:r>
                <a:endParaRPr lang="vi-VN" sz="2200" kern="1200">
                  <a:latin typeface="Times New Roman" panose="02020603050405020304" pitchFamily="18" charset="0"/>
                  <a:cs typeface="Times New Roman" panose="02020603050405020304" pitchFamily="18" charset="0"/>
                </a:endParaRPr>
              </a:p>
              <a:p>
                <a:pPr defTabSz="914378">
                  <a:lnSpc>
                    <a:spcPct val="120000"/>
                  </a:lnSpc>
                  <a:defRPr/>
                </a:pPr>
                <a:br>
                  <a:rPr lang="zh-CN" altLang="en-US" sz="1000">
                    <a:latin typeface="+mn-lt"/>
                    <a:ea typeface="+mn-ea"/>
                    <a:cs typeface="+mn-ea"/>
                    <a:sym typeface="+mn-lt"/>
                  </a:rPr>
                </a:br>
                <a:endParaRPr lang="zh-CN" altLang="en-US" sz="1000" dirty="0">
                  <a:latin typeface="+mn-lt"/>
                  <a:ea typeface="+mn-ea"/>
                  <a:cs typeface="+mn-ea"/>
                  <a:sym typeface="+mn-lt"/>
                </a:endParaRPr>
              </a:p>
            </p:txBody>
          </p:sp>
          <p:sp>
            <p:nvSpPr>
              <p:cNvPr id="24" name="矩形 23"/>
              <p:cNvSpPr/>
              <p:nvPr/>
            </p:nvSpPr>
            <p:spPr>
              <a:xfrm>
                <a:off x="9029821" y="3139323"/>
                <a:ext cx="2457329" cy="246221"/>
              </a:xfrm>
              <a:prstGeom prst="rect">
                <a:avLst/>
              </a:prstGeom>
            </p:spPr>
            <p:txBody>
              <a:bodyPr wrap="none" lIns="72000" tIns="0" rIns="72000" bIns="0">
                <a:noAutofit/>
              </a:bodyPr>
              <a:lstStyle/>
              <a:p>
                <a:pPr lvl="0" algn="ctr" defTabSz="914378">
                  <a:defRPr/>
                </a:pPr>
                <a:r>
                  <a:rPr lang="en-US" altLang="zh-CN" sz="1600" b="1">
                    <a:latin typeface="Times New Roman" panose="02020603050405020304" pitchFamily="18" charset="0"/>
                    <a:ea typeface="+mn-ea"/>
                    <a:cs typeface="Times New Roman" panose="02020603050405020304" pitchFamily="18" charset="0"/>
                    <a:sym typeface="+mn-lt"/>
                  </a:rPr>
                  <a:t>Dáng điệu</a:t>
                </a:r>
                <a:endParaRPr lang="zh-CN" altLang="en-US" sz="1600" b="1" dirty="0">
                  <a:latin typeface="Times New Roman" panose="02020603050405020304" pitchFamily="18" charset="0"/>
                  <a:ea typeface="+mn-ea"/>
                  <a:cs typeface="Times New Roman" panose="02020603050405020304" pitchFamily="18" charset="0"/>
                  <a:sym typeface="+mn-lt"/>
                </a:endParaRPr>
              </a:p>
            </p:txBody>
          </p:sp>
        </p:grpSp>
        <p:grpSp>
          <p:nvGrpSpPr>
            <p:cNvPr id="13" name="组合 12"/>
            <p:cNvGrpSpPr/>
            <p:nvPr/>
          </p:nvGrpSpPr>
          <p:grpSpPr>
            <a:xfrm>
              <a:off x="864115" y="3253637"/>
              <a:ext cx="1805711" cy="626833"/>
              <a:chOff x="609599" y="3139323"/>
              <a:chExt cx="2407615" cy="835777"/>
            </a:xfrm>
          </p:grpSpPr>
          <p:sp>
            <p:nvSpPr>
              <p:cNvPr id="21" name="文本框 21"/>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378">
                  <a:lnSpc>
                    <a:spcPct val="120000"/>
                  </a:lnSpc>
                  <a:defRPr/>
                </a:pPr>
                <a:r>
                  <a:rPr lang="en-US" altLang="zh-CN" sz="1000">
                    <a:latin typeface="+mn-lt"/>
                    <a:ea typeface="+mn-ea"/>
                    <a:cs typeface="+mn-ea"/>
                    <a:sym typeface="+mn-lt"/>
                  </a:rPr>
                  <a:t>.</a:t>
                </a:r>
                <a:br>
                  <a:rPr lang="zh-CN" altLang="en-US" sz="1000" dirty="0">
                    <a:latin typeface="+mn-lt"/>
                    <a:ea typeface="+mn-ea"/>
                    <a:cs typeface="+mn-ea"/>
                    <a:sym typeface="+mn-lt"/>
                  </a:rPr>
                </a:br>
                <a:endParaRPr lang="zh-CN" altLang="en-US" sz="1000" dirty="0">
                  <a:latin typeface="+mn-lt"/>
                  <a:ea typeface="+mn-ea"/>
                  <a:cs typeface="+mn-ea"/>
                  <a:sym typeface="+mn-lt"/>
                </a:endParaRPr>
              </a:p>
            </p:txBody>
          </p:sp>
          <p:sp>
            <p:nvSpPr>
              <p:cNvPr id="22" name="矩形 21"/>
              <p:cNvSpPr/>
              <p:nvPr/>
            </p:nvSpPr>
            <p:spPr>
              <a:xfrm>
                <a:off x="609599" y="3139323"/>
                <a:ext cx="2407615" cy="246221"/>
              </a:xfrm>
              <a:prstGeom prst="rect">
                <a:avLst/>
              </a:prstGeom>
            </p:spPr>
            <p:txBody>
              <a:bodyPr wrap="none" lIns="72000" tIns="0" rIns="72000" bIns="0">
                <a:noAutofit/>
              </a:bodyPr>
              <a:lstStyle/>
              <a:p>
                <a:pPr lvl="0" algn="ctr" defTabSz="914378">
                  <a:defRPr/>
                </a:pPr>
                <a:r>
                  <a:rPr lang="en-US" altLang="zh-CN" sz="1600" b="1">
                    <a:latin typeface="Times New Roman" panose="02020603050405020304" pitchFamily="18" charset="0"/>
                    <a:ea typeface="+mn-ea"/>
                    <a:cs typeface="Times New Roman" panose="02020603050405020304" pitchFamily="18" charset="0"/>
                    <a:sym typeface="+mn-lt"/>
                  </a:rPr>
                  <a:t>Ngữ điệu</a:t>
                </a:r>
                <a:endParaRPr lang="zh-CN" altLang="en-US" sz="1600" b="1" dirty="0">
                  <a:latin typeface="Times New Roman" panose="02020603050405020304" pitchFamily="18" charset="0"/>
                  <a:ea typeface="+mn-ea"/>
                  <a:cs typeface="Times New Roman" panose="02020603050405020304" pitchFamily="18" charset="0"/>
                  <a:sym typeface="+mn-lt"/>
                </a:endParaRPr>
              </a:p>
            </p:txBody>
          </p:sp>
        </p:grpSp>
        <p:grpSp>
          <p:nvGrpSpPr>
            <p:cNvPr id="14" name="组合 13"/>
            <p:cNvGrpSpPr/>
            <p:nvPr/>
          </p:nvGrpSpPr>
          <p:grpSpPr>
            <a:xfrm>
              <a:off x="6519525" y="3253637"/>
              <a:ext cx="2624474" cy="626833"/>
              <a:chOff x="9029821" y="3139323"/>
              <a:chExt cx="3499298" cy="835777"/>
            </a:xfrm>
          </p:grpSpPr>
          <p:sp>
            <p:nvSpPr>
              <p:cNvPr id="19" name="文本框 24"/>
              <p:cNvSpPr txBox="1"/>
              <p:nvPr/>
            </p:nvSpPr>
            <p:spPr>
              <a:xfrm>
                <a:off x="9029821" y="3385544"/>
                <a:ext cx="3499298" cy="589556"/>
              </a:xfrm>
              <a:prstGeom prst="rect">
                <a:avLst/>
              </a:prstGeom>
              <a:noFill/>
            </p:spPr>
            <p:txBody>
              <a:bodyPr wrap="square" lIns="72000" tIns="0" rIns="72000" bIns="0" anchor="ctr" anchorCtr="0">
                <a:normAutofit/>
              </a:bodyPr>
              <a:lstStyle/>
              <a:p>
                <a:pPr defTabSz="914378">
                  <a:lnSpc>
                    <a:spcPct val="120000"/>
                  </a:lnSpc>
                  <a:defRPr/>
                </a:pPr>
                <a:r>
                  <a:rPr lang="en-US" altLang="zh-CN" sz="1400">
                    <a:latin typeface="Times New Roman" panose="02020603050405020304" pitchFamily="18" charset="0"/>
                    <a:ea typeface="+mn-ea"/>
                    <a:cs typeface="Times New Roman" panose="02020603050405020304" pitchFamily="18" charset="0"/>
                    <a:sym typeface="+mn-lt"/>
                  </a:rPr>
                  <a:t>Làm chủ được thời gian phù hợp .</a:t>
                </a:r>
                <a:br>
                  <a:rPr lang="zh-CN" altLang="en-US" sz="1000" dirty="0">
                    <a:latin typeface="+mn-lt"/>
                    <a:ea typeface="+mn-ea"/>
                    <a:cs typeface="+mn-ea"/>
                    <a:sym typeface="+mn-lt"/>
                  </a:rPr>
                </a:br>
                <a:endParaRPr lang="zh-CN" altLang="en-US" sz="1000" dirty="0">
                  <a:latin typeface="+mn-lt"/>
                  <a:ea typeface="+mn-ea"/>
                  <a:cs typeface="+mn-ea"/>
                  <a:sym typeface="+mn-lt"/>
                </a:endParaRPr>
              </a:p>
            </p:txBody>
          </p:sp>
          <p:sp>
            <p:nvSpPr>
              <p:cNvPr id="20" name="矩形 19"/>
              <p:cNvSpPr/>
              <p:nvPr/>
            </p:nvSpPr>
            <p:spPr>
              <a:xfrm>
                <a:off x="9029821" y="3139323"/>
                <a:ext cx="2457329" cy="246221"/>
              </a:xfrm>
              <a:prstGeom prst="rect">
                <a:avLst/>
              </a:prstGeom>
            </p:spPr>
            <p:txBody>
              <a:bodyPr wrap="none" lIns="72000" tIns="0" rIns="72000" bIns="0">
                <a:noAutofit/>
              </a:bodyPr>
              <a:lstStyle/>
              <a:p>
                <a:pPr lvl="0" algn="ctr" defTabSz="914378">
                  <a:defRPr/>
                </a:pPr>
                <a:r>
                  <a:rPr lang="en-US" altLang="zh-CN" sz="1600" b="1">
                    <a:latin typeface="Times New Roman" panose="02020603050405020304" pitchFamily="18" charset="0"/>
                    <a:ea typeface="+mn-ea"/>
                    <a:cs typeface="Times New Roman" panose="02020603050405020304" pitchFamily="18" charset="0"/>
                    <a:sym typeface="+mn-lt"/>
                  </a:rPr>
                  <a:t>Dung lượng</a:t>
                </a:r>
                <a:endParaRPr lang="zh-CN" altLang="en-US" sz="1600" b="1" dirty="0">
                  <a:latin typeface="Times New Roman" panose="02020603050405020304" pitchFamily="18" charset="0"/>
                  <a:ea typeface="+mn-ea"/>
                  <a:cs typeface="Times New Roman" panose="02020603050405020304" pitchFamily="18" charset="0"/>
                  <a:sym typeface="+mn-lt"/>
                </a:endParaRPr>
              </a:p>
            </p:txBody>
          </p:sp>
        </p:grpSp>
      </p:grpSp>
      <p:grpSp>
        <p:nvGrpSpPr>
          <p:cNvPr id="33" name="组合 32"/>
          <p:cNvGrpSpPr/>
          <p:nvPr/>
        </p:nvGrpSpPr>
        <p:grpSpPr>
          <a:xfrm>
            <a:off x="2742526" y="920084"/>
            <a:ext cx="3681464" cy="3556853"/>
            <a:chOff x="2742526" y="920084"/>
            <a:chExt cx="3681464" cy="3556853"/>
          </a:xfrm>
        </p:grpSpPr>
        <p:sp>
          <p:nvSpPr>
            <p:cNvPr id="5" name="等腰三角形 4"/>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箭头: 五边形 5"/>
            <p:cNvSpPr/>
            <p:nvPr/>
          </p:nvSpPr>
          <p:spPr>
            <a:xfrm rot="8100000" flipH="1">
              <a:off x="5057043" y="920084"/>
              <a:ext cx="1219420" cy="1514475"/>
            </a:xfrm>
            <a:prstGeom prst="homePlate">
              <a:avLst>
                <a:gd name="adj" fmla="val 3007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等腰三角形 6"/>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箭头: 五边形 7"/>
            <p:cNvSpPr/>
            <p:nvPr/>
          </p:nvSpPr>
          <p:spPr>
            <a:xfrm rot="8100000" flipV="1">
              <a:off x="2890053" y="2962462"/>
              <a:ext cx="1219420" cy="1514475"/>
            </a:xfrm>
            <a:prstGeom prst="homePlate">
              <a:avLst>
                <a:gd name="adj" fmla="val 3007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等腰三角形 8"/>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箭头: 五边形 9"/>
            <p:cNvSpPr/>
            <p:nvPr/>
          </p:nvSpPr>
          <p:spPr>
            <a:xfrm rot="13500000" flipH="1" flipV="1">
              <a:off x="5057043" y="2991525"/>
              <a:ext cx="1219420" cy="1514475"/>
            </a:xfrm>
            <a:prstGeom prst="homePlate">
              <a:avLst>
                <a:gd name="adj" fmla="val 30072"/>
              </a:avLst>
            </a:pr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mn-lt"/>
                <a:ea typeface="+mn-ea"/>
                <a:cs typeface="+mn-ea"/>
                <a:sym typeface="+mn-lt"/>
              </a:endParaRPr>
            </a:p>
          </p:txBody>
        </p:sp>
        <p:sp>
          <p:nvSpPr>
            <p:cNvPr id="15" name="任意多边形: 形状 14"/>
            <p:cNvSpPr>
              <a:spLocks/>
            </p:cNvSpPr>
            <p:nvPr/>
          </p:nvSpPr>
          <p:spPr bwMode="auto">
            <a:xfrm>
              <a:off x="3317425" y="3456177"/>
              <a:ext cx="499455" cy="42207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30" name="任意多边形: 形状 29"/>
            <p:cNvSpPr>
              <a:spLocks noChangeAspect="1"/>
            </p:cNvSpPr>
            <p:nvPr/>
          </p:nvSpPr>
          <p:spPr bwMode="auto">
            <a:xfrm>
              <a:off x="5407652" y="1460834"/>
              <a:ext cx="457830" cy="490039"/>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grpSp>
          <p:nvGrpSpPr>
            <p:cNvPr id="2" name="组合 1"/>
            <p:cNvGrpSpPr/>
            <p:nvPr/>
          </p:nvGrpSpPr>
          <p:grpSpPr>
            <a:xfrm>
              <a:off x="2742526" y="1067611"/>
              <a:ext cx="2119879" cy="1461574"/>
              <a:chOff x="2742526" y="1067611"/>
              <a:chExt cx="2119879" cy="1461574"/>
            </a:xfrm>
          </p:grpSpPr>
          <p:grpSp>
            <p:nvGrpSpPr>
              <p:cNvPr id="4" name="组合 3"/>
              <p:cNvGrpSpPr/>
              <p:nvPr/>
            </p:nvGrpSpPr>
            <p:grpSpPr>
              <a:xfrm>
                <a:off x="2742526" y="1067611"/>
                <a:ext cx="2119879" cy="1461574"/>
                <a:chOff x="3656701" y="1423482"/>
                <a:chExt cx="2826506" cy="1948765"/>
              </a:xfrm>
            </p:grpSpPr>
            <p:sp>
              <p:nvSpPr>
                <p:cNvPr id="27" name="等腰三角形 26"/>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箭头: 五边形 27"/>
                <p:cNvSpPr/>
                <p:nvPr/>
              </p:nvSpPr>
              <p:spPr>
                <a:xfrm rot="13500000">
                  <a:off x="3853404" y="1226779"/>
                  <a:ext cx="1625894" cy="2019300"/>
                </a:xfrm>
                <a:prstGeom prst="homePlate">
                  <a:avLst>
                    <a:gd name="adj" fmla="val 30072"/>
                  </a:avLst>
                </a:pr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mn-lt"/>
                    <a:ea typeface="+mn-ea"/>
                    <a:cs typeface="+mn-ea"/>
                    <a:sym typeface="+mn-lt"/>
                  </a:endParaRPr>
                </a:p>
              </p:txBody>
            </p:sp>
          </p:grpSp>
          <p:sp>
            <p:nvSpPr>
              <p:cNvPr id="29" name="任意多边形: 形状 28"/>
              <p:cNvSpPr>
                <a:spLocks/>
              </p:cNvSpPr>
              <p:nvPr/>
            </p:nvSpPr>
            <p:spPr bwMode="auto">
              <a:xfrm>
                <a:off x="3363557" y="1495192"/>
                <a:ext cx="407191" cy="421321"/>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grpSp>
        <p:sp>
          <p:nvSpPr>
            <p:cNvPr id="31" name="任意多边形: 形状 30"/>
            <p:cNvSpPr>
              <a:spLocks/>
            </p:cNvSpPr>
            <p:nvPr/>
          </p:nvSpPr>
          <p:spPr bwMode="auto">
            <a:xfrm>
              <a:off x="5402325" y="3447935"/>
              <a:ext cx="468486" cy="438561"/>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endParaRPr>
                <a:latin typeface="+mn-lt"/>
                <a:ea typeface="+mn-ea"/>
                <a:cs typeface="+mn-ea"/>
                <a:sym typeface="+mn-lt"/>
              </a:endParaRPr>
            </a:p>
          </p:txBody>
        </p:sp>
      </p:grpSp>
      <p:sp>
        <p:nvSpPr>
          <p:cNvPr id="32" name="文本框 30"/>
          <p:cNvSpPr txBox="1"/>
          <p:nvPr/>
        </p:nvSpPr>
        <p:spPr>
          <a:xfrm>
            <a:off x="-180528" y="123478"/>
            <a:ext cx="2578345" cy="428531"/>
          </a:xfrm>
          <a:prstGeom prst="rect">
            <a:avLst/>
          </a:prstGeom>
          <a:noFill/>
        </p:spPr>
        <p:txBody>
          <a:bodyPr wrap="none" lIns="0" tIns="0" rIns="0" bIns="0" anchor="ctr" anchorCtr="0">
            <a:noAutofit/>
          </a:bodyPr>
          <a:lstStyle/>
          <a:p>
            <a:pPr marL="457200" indent="-457200" algn="ctr" defTabSz="914378">
              <a:buAutoNum type="arabicPeriod"/>
              <a:defRPr/>
            </a:pPr>
            <a:r>
              <a:rPr lang="en-US" altLang="zh-CN" sz="1600" b="1">
                <a:latin typeface="Times New Roman" panose="02020603050405020304" pitchFamily="18" charset="0"/>
                <a:ea typeface="+mn-ea"/>
                <a:cs typeface="Times New Roman" panose="02020603050405020304" pitchFamily="18" charset="0"/>
                <a:sym typeface="+mn-lt"/>
              </a:rPr>
              <a:t>Trước khi nói.</a:t>
            </a:r>
            <a:endParaRPr lang="en-US" altLang="zh-CN" sz="1600" b="1" dirty="0">
              <a:latin typeface="Times New Roman" panose="02020603050405020304" pitchFamily="18" charset="0"/>
              <a:ea typeface="+mn-ea"/>
              <a:cs typeface="Times New Roman" panose="02020603050405020304" pitchFamily="18" charset="0"/>
              <a:sym typeface="+mn-lt"/>
            </a:endParaRPr>
          </a:p>
          <a:p>
            <a:pPr algn="ctr" defTabSz="914378">
              <a:defRPr/>
            </a:pPr>
            <a:r>
              <a:rPr lang="en-US" altLang="zh-CN" sz="1600" b="1">
                <a:latin typeface="Times New Roman" panose="02020603050405020304" pitchFamily="18" charset="0"/>
                <a:ea typeface="+mn-ea"/>
                <a:cs typeface="Times New Roman" panose="02020603050405020304" pitchFamily="18" charset="0"/>
                <a:sym typeface="+mn-lt"/>
              </a:rPr>
              <a:t>b. Luyện nói</a:t>
            </a:r>
          </a:p>
        </p:txBody>
      </p:sp>
      <p:pic>
        <p:nvPicPr>
          <p:cNvPr id="35" name="图片 34">
            <a:extLst>
              <a:ext uri="{FF2B5EF4-FFF2-40B4-BE49-F238E27FC236}">
                <a16:creationId xmlns:a16="http://schemas.microsoft.com/office/drawing/2014/main" id="{5D6AFCB0-748B-40C7-A567-FBF8D674E1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3371" y="1030668"/>
            <a:ext cx="3406608" cy="3413290"/>
          </a:xfrm>
          <a:prstGeom prst="rect">
            <a:avLst/>
          </a:prstGeom>
        </p:spPr>
      </p:pic>
      <p:sp>
        <p:nvSpPr>
          <p:cNvPr id="3" name="文本框 21">
            <a:extLst>
              <a:ext uri="{FF2B5EF4-FFF2-40B4-BE49-F238E27FC236}">
                <a16:creationId xmlns:a16="http://schemas.microsoft.com/office/drawing/2014/main" id="{50006A15-AD90-D434-D22F-6057F0A3FEBA}"/>
              </a:ext>
            </a:extLst>
          </p:cNvPr>
          <p:cNvSpPr txBox="1"/>
          <p:nvPr/>
        </p:nvSpPr>
        <p:spPr>
          <a:xfrm>
            <a:off x="107504" y="3456177"/>
            <a:ext cx="2906569" cy="1414767"/>
          </a:xfrm>
          <a:prstGeom prst="rect">
            <a:avLst/>
          </a:prstGeom>
          <a:noFill/>
        </p:spPr>
        <p:txBody>
          <a:bodyPr wrap="square" lIns="72000" tIns="0" rIns="72000" bIns="0" anchor="ctr" anchorCtr="0">
            <a:noAutofit/>
          </a:bodyPr>
          <a:lstStyle/>
          <a:p>
            <a:pPr algn="ctr" defTabSz="914378">
              <a:lnSpc>
                <a:spcPct val="120000"/>
              </a:lnSpc>
              <a:defRPr/>
            </a:pPr>
            <a:r>
              <a:rPr lang="en-US" altLang="zh-CN" sz="14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Giọng điệu (cao, thấp) tốc độ (nhanh, chậm) cường độ (to, nhỏ…) phù hợp với nội dung bài nói</a:t>
            </a:r>
            <a:endParaRPr lang="vi-VN" sz="1400" kern="1200">
              <a:solidFill>
                <a:schemeClr val="tx1"/>
              </a:solidFill>
              <a:latin typeface="Times New Roman" panose="02020603050405020304" pitchFamily="18" charset="0"/>
              <a:cs typeface="Times New Roman" panose="02020603050405020304" pitchFamily="18" charset="0"/>
            </a:endParaRPr>
          </a:p>
          <a:p>
            <a:pPr algn="r" defTabSz="914378">
              <a:lnSpc>
                <a:spcPct val="120000"/>
              </a:lnSpc>
              <a:defRPr/>
            </a:pPr>
            <a:r>
              <a:rPr lang="en-US" altLang="zh-CN" sz="1400">
                <a:latin typeface="Times New Roman" panose="02020603050405020304" pitchFamily="18" charset="0"/>
                <a:ea typeface="+mn-ea"/>
                <a:cs typeface="Times New Roman" panose="02020603050405020304" pitchFamily="18" charset="0"/>
                <a:sym typeface="+mn-lt"/>
              </a:rPr>
              <a:t>.</a:t>
            </a:r>
            <a:br>
              <a:rPr lang="zh-CN" altLang="en-US" sz="1400" dirty="0">
                <a:latin typeface="Times New Roman" panose="02020603050405020304" pitchFamily="18" charset="0"/>
                <a:ea typeface="+mn-ea"/>
                <a:cs typeface="Times New Roman" panose="02020603050405020304" pitchFamily="18" charset="0"/>
                <a:sym typeface="+mn-lt"/>
              </a:rPr>
            </a:br>
            <a:endParaRPr lang="zh-CN" altLang="en-US" sz="1400" dirty="0">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71466110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90"/>
                                          </p:val>
                                        </p:tav>
                                        <p:tav tm="100000">
                                          <p:val>
                                            <p:fltVal val="0"/>
                                          </p:val>
                                        </p:tav>
                                      </p:tavLst>
                                    </p:anim>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fltVal val="0"/>
                                          </p:val>
                                        </p:tav>
                                        <p:tav tm="100000">
                                          <p:val>
                                            <p:strVal val="#ppt_w"/>
                                          </p:val>
                                        </p:tav>
                                      </p:tavLst>
                                    </p:anim>
                                    <p:anim calcmode="lin" valueType="num">
                                      <p:cBhvr>
                                        <p:cTn id="16" dur="1000" fill="hold"/>
                                        <p:tgtEl>
                                          <p:spTgt spid="33"/>
                                        </p:tgtEl>
                                        <p:attrNameLst>
                                          <p:attrName>ppt_h</p:attrName>
                                        </p:attrNameLst>
                                      </p:cBhvr>
                                      <p:tavLst>
                                        <p:tav tm="0">
                                          <p:val>
                                            <p:fltVal val="0"/>
                                          </p:val>
                                        </p:tav>
                                        <p:tav tm="100000">
                                          <p:val>
                                            <p:strVal val="#ppt_h"/>
                                          </p:val>
                                        </p:tav>
                                      </p:tavLst>
                                    </p:anim>
                                    <p:anim calcmode="lin" valueType="num">
                                      <p:cBhvr>
                                        <p:cTn id="17" dur="1000" fill="hold"/>
                                        <p:tgtEl>
                                          <p:spTgt spid="33"/>
                                        </p:tgtEl>
                                        <p:attrNameLst>
                                          <p:attrName>style.rotation</p:attrName>
                                        </p:attrNameLst>
                                      </p:cBhvr>
                                      <p:tavLst>
                                        <p:tav tm="0">
                                          <p:val>
                                            <p:fltVal val="360"/>
                                          </p:val>
                                        </p:tav>
                                        <p:tav tm="100000">
                                          <p:val>
                                            <p:fltVal val="0"/>
                                          </p:val>
                                        </p:tav>
                                      </p:tavLst>
                                    </p:anim>
                                    <p:animEffect transition="in" filter="fade">
                                      <p:cBhvr>
                                        <p:cTn id="18" dur="1000"/>
                                        <p:tgtEl>
                                          <p:spTgt spid="3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39C8BD2-EE95-4A53-B299-9658542379D0}"/>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466088"/>
            <a:ext cx="9972600" cy="5609588"/>
          </a:xfrm>
          <a:prstGeom prst="rect">
            <a:avLst/>
          </a:prstGeom>
        </p:spPr>
      </p:pic>
      <p:sp>
        <p:nvSpPr>
          <p:cNvPr id="17" name="矩形 16">
            <a:extLst>
              <a:ext uri="{FF2B5EF4-FFF2-40B4-BE49-F238E27FC236}">
                <a16:creationId xmlns:a16="http://schemas.microsoft.com/office/drawing/2014/main" id="{17F5BDEE-4CFC-44D0-8BAA-3430979A94B2}"/>
              </a:ext>
            </a:extLst>
          </p:cNvPr>
          <p:cNvSpPr/>
          <p:nvPr/>
        </p:nvSpPr>
        <p:spPr>
          <a:xfrm>
            <a:off x="1390598" y="2163721"/>
            <a:ext cx="6133730" cy="461665"/>
          </a:xfrm>
          <a:prstGeom prst="rect">
            <a:avLst/>
          </a:prstGeom>
        </p:spPr>
        <p:txBody>
          <a:bodyPr wrap="square">
            <a:spAutoFit/>
          </a:bodyPr>
          <a:lstStyle/>
          <a:p>
            <a:pPr fontAlgn="auto">
              <a:spcBef>
                <a:spcPts val="0"/>
              </a:spcBef>
              <a:spcAft>
                <a:spcPts val="0"/>
              </a:spcAft>
              <a:defRPr/>
            </a:pPr>
            <a:r>
              <a:rPr lang="en-US" altLang="zh-CN" sz="2400" spc="300" dirty="0">
                <a:solidFill>
                  <a:srgbClr val="445E84"/>
                </a:solidFill>
                <a:latin typeface="+mn-lt"/>
                <a:ea typeface="+mn-ea"/>
                <a:cs typeface="+mn-ea"/>
                <a:sym typeface="+mn-lt"/>
              </a:rPr>
              <a:t>Add title text</a:t>
            </a:r>
            <a:endParaRPr lang="zh-CN" altLang="en-US" sz="2400" spc="300" dirty="0">
              <a:solidFill>
                <a:srgbClr val="445E84"/>
              </a:solidFill>
              <a:latin typeface="+mn-lt"/>
              <a:ea typeface="+mn-ea"/>
              <a:cs typeface="+mn-ea"/>
              <a:sym typeface="+mn-lt"/>
            </a:endParaRPr>
          </a:p>
        </p:txBody>
      </p:sp>
      <p:sp>
        <p:nvSpPr>
          <p:cNvPr id="18" name="矩形 17">
            <a:extLst>
              <a:ext uri="{FF2B5EF4-FFF2-40B4-BE49-F238E27FC236}">
                <a16:creationId xmlns:a16="http://schemas.microsoft.com/office/drawing/2014/main" id="{07C33AD8-DB50-4989-987B-5A150F999CE9}"/>
              </a:ext>
            </a:extLst>
          </p:cNvPr>
          <p:cNvSpPr/>
          <p:nvPr/>
        </p:nvSpPr>
        <p:spPr>
          <a:xfrm>
            <a:off x="617283" y="179611"/>
            <a:ext cx="5926962" cy="400110"/>
          </a:xfrm>
          <a:prstGeom prst="rect">
            <a:avLst/>
          </a:prstGeom>
        </p:spPr>
        <p:txBody>
          <a:bodyPr wrap="square">
            <a:spAutoFit/>
          </a:bodyPr>
          <a:lstStyle/>
          <a:p>
            <a:r>
              <a:rPr lang="en-US" altLang="zh-CN" sz="2000" spc="300">
                <a:solidFill>
                  <a:srgbClr val="445E84"/>
                </a:solidFill>
                <a:latin typeface="+mn-lt"/>
                <a:ea typeface="+mn-ea"/>
                <a:cs typeface="+mn-ea"/>
                <a:sym typeface="+mn-lt"/>
              </a:rPr>
              <a:t>2.	</a:t>
            </a:r>
            <a:r>
              <a:rPr lang="en-US" altLang="zh-CN" sz="2000" spc="300">
                <a:latin typeface="Times New Roman" panose="02020603050405020304" pitchFamily="18" charset="0"/>
                <a:ea typeface="+mn-ea"/>
                <a:cs typeface="Times New Roman" panose="02020603050405020304" pitchFamily="18" charset="0"/>
                <a:sym typeface="+mn-lt"/>
              </a:rPr>
              <a:t>Trình bày thảo luận</a:t>
            </a:r>
            <a:endParaRPr lang="zh-CN" altLang="en-US" sz="6600" spc="300" dirty="0">
              <a:latin typeface="+mn-lt"/>
              <a:ea typeface="+mn-ea"/>
              <a:cs typeface="+mn-ea"/>
              <a:sym typeface="+mn-lt"/>
            </a:endParaRPr>
          </a:p>
        </p:txBody>
      </p:sp>
      <p:pic>
        <p:nvPicPr>
          <p:cNvPr id="19" name="图片 18">
            <a:extLst>
              <a:ext uri="{FF2B5EF4-FFF2-40B4-BE49-F238E27FC236}">
                <a16:creationId xmlns:a16="http://schemas.microsoft.com/office/drawing/2014/main" id="{21482EB6-5182-497A-9616-FE2146331C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21" name="图片 20">
            <a:extLst>
              <a:ext uri="{FF2B5EF4-FFF2-40B4-BE49-F238E27FC236}">
                <a16:creationId xmlns:a16="http://schemas.microsoft.com/office/drawing/2014/main" id="{0ED6A935-D1B9-40D5-9C17-48E4824049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2" name="图片 21">
            <a:extLst>
              <a:ext uri="{FF2B5EF4-FFF2-40B4-BE49-F238E27FC236}">
                <a16:creationId xmlns:a16="http://schemas.microsoft.com/office/drawing/2014/main" id="{BA85779F-6380-4D72-9650-A2A9601C4E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3" name="图片 22">
            <a:extLst>
              <a:ext uri="{FF2B5EF4-FFF2-40B4-BE49-F238E27FC236}">
                <a16:creationId xmlns:a16="http://schemas.microsoft.com/office/drawing/2014/main" id="{8FB82F81-8BEC-4EFE-83B5-A894BDE320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graphicFrame>
        <p:nvGraphicFramePr>
          <p:cNvPr id="2" name="Table 1">
            <a:extLst>
              <a:ext uri="{FF2B5EF4-FFF2-40B4-BE49-F238E27FC236}">
                <a16:creationId xmlns:a16="http://schemas.microsoft.com/office/drawing/2014/main" id="{72985360-4D7E-B28F-A470-E0956E1F1F56}"/>
              </a:ext>
            </a:extLst>
          </p:cNvPr>
          <p:cNvGraphicFramePr>
            <a:graphicFrameLocks noGrp="1"/>
          </p:cNvGraphicFramePr>
          <p:nvPr>
            <p:extLst>
              <p:ext uri="{D42A27DB-BD31-4B8C-83A1-F6EECF244321}">
                <p14:modId xmlns:p14="http://schemas.microsoft.com/office/powerpoint/2010/main" val="3562321163"/>
              </p:ext>
            </p:extLst>
          </p:nvPr>
        </p:nvGraphicFramePr>
        <p:xfrm>
          <a:off x="173527" y="1290895"/>
          <a:ext cx="9503618" cy="3833118"/>
        </p:xfrm>
        <a:graphic>
          <a:graphicData uri="http://schemas.openxmlformats.org/drawingml/2006/table">
            <a:tbl>
              <a:tblPr firstRow="1" bandRow="1">
                <a:tableStyleId>{00A15C55-8517-42AA-B614-E9B94910E393}</a:tableStyleId>
              </a:tblPr>
              <a:tblGrid>
                <a:gridCol w="5143228">
                  <a:extLst>
                    <a:ext uri="{9D8B030D-6E8A-4147-A177-3AD203B41FA5}">
                      <a16:colId xmlns:a16="http://schemas.microsoft.com/office/drawing/2014/main" val="36760338"/>
                    </a:ext>
                  </a:extLst>
                </a:gridCol>
                <a:gridCol w="4360390">
                  <a:extLst>
                    <a:ext uri="{9D8B030D-6E8A-4147-A177-3AD203B41FA5}">
                      <a16:colId xmlns:a16="http://schemas.microsoft.com/office/drawing/2014/main" val="2189075527"/>
                    </a:ext>
                  </a:extLst>
                </a:gridCol>
              </a:tblGrid>
              <a:tr h="383312">
                <a:tc>
                  <a:txBody>
                    <a:bodyPr/>
                    <a:lstStyle/>
                    <a:p>
                      <a:pPr algn="ctr"/>
                      <a:r>
                        <a:rPr lang="en-US" sz="1800" baseline="0">
                          <a:latin typeface="Arial" panose="020B0604020202020204" pitchFamily="34" charset="0"/>
                          <a:cs typeface="Arial" panose="020B0604020202020204" pitchFamily="34" charset="0"/>
                        </a:rPr>
                        <a:t>N</a:t>
                      </a:r>
                      <a:r>
                        <a:rPr lang="vi-VN" sz="1800" baseline="0">
                          <a:latin typeface="Arial" panose="020B0604020202020204" pitchFamily="34" charset="0"/>
                          <a:cs typeface="Arial" panose="020B0604020202020204" pitchFamily="34" charset="0"/>
                        </a:rPr>
                        <a:t>gười nói</a:t>
                      </a:r>
                      <a:endParaRPr lang="vi-VN" sz="1800">
                        <a:latin typeface="Arial" panose="020B0604020202020204" pitchFamily="34" charset="0"/>
                        <a:cs typeface="Arial" panose="020B0604020202020204" pitchFamily="34" charset="0"/>
                      </a:endParaRPr>
                    </a:p>
                  </a:txBody>
                  <a:tcPr/>
                </a:tc>
                <a:tc>
                  <a:txBody>
                    <a:bodyPr/>
                    <a:lstStyle/>
                    <a:p>
                      <a:pPr algn="ctr"/>
                      <a:r>
                        <a:rPr lang="en-US" sz="1800" baseline="0">
                          <a:latin typeface="Arial" panose="020B0604020202020204" pitchFamily="34" charset="0"/>
                          <a:cs typeface="Arial" panose="020B0604020202020204" pitchFamily="34" charset="0"/>
                        </a:rPr>
                        <a:t>N</a:t>
                      </a:r>
                      <a:r>
                        <a:rPr lang="vi-VN" sz="1800" baseline="0">
                          <a:latin typeface="Arial" panose="020B0604020202020204" pitchFamily="34" charset="0"/>
                          <a:cs typeface="Arial" panose="020B0604020202020204" pitchFamily="34" charset="0"/>
                        </a:rPr>
                        <a:t>gười nghe</a:t>
                      </a:r>
                      <a:endParaRPr lang="vi-VN"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8132144"/>
                  </a:ext>
                </a:extLst>
              </a:tr>
              <a:tr h="3449806">
                <a:tc>
                  <a:txBody>
                    <a:bodyPr/>
                    <a:lstStyle/>
                    <a:p>
                      <a:pPr marL="342900" indent="-342900">
                        <a:buAutoNum type="arabicPeriod"/>
                      </a:pPr>
                      <a:r>
                        <a:rPr lang="vi-VN" sz="1800" b="1">
                          <a:solidFill>
                            <a:srgbClr val="C00000"/>
                          </a:solidFill>
                          <a:latin typeface="Arial" panose="020B0604020202020204" pitchFamily="34" charset="0"/>
                          <a:cs typeface="Arial" panose="020B0604020202020204" pitchFamily="34" charset="0"/>
                        </a:rPr>
                        <a:t>Yêu cầu về hình thức:</a:t>
                      </a:r>
                    </a:p>
                    <a:p>
                      <a:pPr marL="60325" lvl="1" indent="228600">
                        <a:buFont typeface="Arial" panose="020B0604020202020204" pitchFamily="34" charset="0"/>
                        <a:buChar char="•"/>
                        <a:tabLst>
                          <a:tab pos="228600" algn="l"/>
                        </a:tabLst>
                      </a:pPr>
                      <a:r>
                        <a:rPr lang="vi-VN" sz="1800">
                          <a:latin typeface="Arial" panose="020B0604020202020204" pitchFamily="34" charset="0"/>
                          <a:cs typeface="Arial" panose="020B0604020202020204" pitchFamily="34" charset="0"/>
                        </a:rPr>
                        <a:t>Lên bảng trình bày nội dung bài </a:t>
                      </a:r>
                      <a:r>
                        <a:rPr lang="en-US" sz="1800">
                          <a:latin typeface="Arial" panose="020B0604020202020204" pitchFamily="34" charset="0"/>
                          <a:cs typeface="Arial" panose="020B0604020202020204" pitchFamily="34" charset="0"/>
                        </a:rPr>
                        <a:t>thảo luận</a:t>
                      </a:r>
                      <a:endParaRPr lang="vi-VN" sz="1800">
                        <a:latin typeface="Arial" panose="020B0604020202020204" pitchFamily="34" charset="0"/>
                        <a:cs typeface="Arial" panose="020B0604020202020204" pitchFamily="34" charset="0"/>
                      </a:endParaRPr>
                    </a:p>
                    <a:p>
                      <a:pPr marL="60325" lvl="1" indent="228600">
                        <a:buFont typeface="Arial" panose="020B0604020202020204" pitchFamily="34" charset="0"/>
                        <a:buChar char="•"/>
                        <a:tabLst>
                          <a:tab pos="228600" algn="l"/>
                        </a:tabLst>
                      </a:pPr>
                      <a:r>
                        <a:rPr lang="vi-VN" sz="1800">
                          <a:latin typeface="Arial" panose="020B0604020202020204" pitchFamily="34" charset="0"/>
                          <a:cs typeface="Arial" panose="020B0604020202020204" pitchFamily="34" charset="0"/>
                        </a:rPr>
                        <a:t>Thời gian: 3 phút/1HS</a:t>
                      </a:r>
                    </a:p>
                    <a:p>
                      <a:pPr marL="60325" lvl="1" indent="228600">
                        <a:buFont typeface="Arial" panose="020B0604020202020204" pitchFamily="34" charset="0"/>
                        <a:buChar char="•"/>
                        <a:tabLst>
                          <a:tab pos="228600" algn="l"/>
                        </a:tabLst>
                      </a:pPr>
                      <a:r>
                        <a:rPr lang="vi-VN" sz="1800">
                          <a:latin typeface="Arial" panose="020B0604020202020204" pitchFamily="34" charset="0"/>
                          <a:cs typeface="Arial" panose="020B0604020202020204" pitchFamily="34" charset="0"/>
                        </a:rPr>
                        <a:t>Có sử dụng phương tiện hỗ trợ (tranh ảnh, thơ, powerpoint, phim...)</a:t>
                      </a:r>
                    </a:p>
                    <a:p>
                      <a:pPr marL="342900" indent="-342900">
                        <a:buAutoNum type="arabicPeriod"/>
                      </a:pPr>
                      <a:r>
                        <a:rPr lang="vi-VN" sz="1800" b="1">
                          <a:solidFill>
                            <a:srgbClr val="C00000"/>
                          </a:solidFill>
                          <a:latin typeface="Arial" panose="020B0604020202020204" pitchFamily="34" charset="0"/>
                          <a:cs typeface="Arial" panose="020B0604020202020204" pitchFamily="34" charset="0"/>
                        </a:rPr>
                        <a:t>Yêu cầu về nội dung:</a:t>
                      </a:r>
                    </a:p>
                    <a:p>
                      <a:pPr marL="285750" indent="-285750">
                        <a:buFont typeface="Arial" panose="020B0604020202020204" pitchFamily="34" charset="0"/>
                        <a:buChar char="•"/>
                      </a:pPr>
                      <a:r>
                        <a:rPr lang="vi-VN" sz="1800">
                          <a:latin typeface="Arial" panose="020B0604020202020204" pitchFamily="34" charset="0"/>
                          <a:cs typeface="Arial" panose="020B0604020202020204" pitchFamily="34" charset="0"/>
                        </a:rPr>
                        <a:t>Trình bày đúng chủ đề, nội dung rõ ràng</a:t>
                      </a:r>
                    </a:p>
                    <a:p>
                      <a:pPr marL="285750" indent="-285750">
                        <a:buFont typeface="Arial" panose="020B0604020202020204" pitchFamily="34" charset="0"/>
                        <a:buChar char="•"/>
                      </a:pPr>
                      <a:r>
                        <a:rPr lang="vi-VN" sz="1800">
                          <a:latin typeface="Arial" panose="020B0604020202020204" pitchFamily="34" charset="0"/>
                          <a:cs typeface="Arial" panose="020B0604020202020204" pitchFamily="34" charset="0"/>
                        </a:rPr>
                        <a:t>thể hiện rõ thái độ, suy nghĩ về vấn đề trình bày</a:t>
                      </a:r>
                    </a:p>
                    <a:p>
                      <a:pPr marL="285750" indent="-285750">
                        <a:buFont typeface="Arial" panose="020B0604020202020204" pitchFamily="34" charset="0"/>
                        <a:buChar char="•"/>
                      </a:pPr>
                      <a:r>
                        <a:rPr lang="vi-VN" sz="1800">
                          <a:latin typeface="Arial" panose="020B0604020202020204" pitchFamily="34" charset="0"/>
                          <a:cs typeface="Arial" panose="020B0604020202020204" pitchFamily="34" charset="0"/>
                        </a:rPr>
                        <a:t>Nội dung thuyết phục</a:t>
                      </a:r>
                    </a:p>
                  </a:txBody>
                  <a:tcPr/>
                </a:tc>
                <a:tc>
                  <a:txBody>
                    <a:bodyPr/>
                    <a:lstStyle/>
                    <a:p>
                      <a:pPr marL="342900" indent="-342900">
                        <a:buAutoNum type="arabicPeriod"/>
                      </a:pPr>
                      <a:r>
                        <a:rPr lang="vi-VN" sz="1800" b="1">
                          <a:solidFill>
                            <a:srgbClr val="C00000"/>
                          </a:solidFill>
                          <a:latin typeface="Arial" panose="020B0604020202020204" pitchFamily="34" charset="0"/>
                          <a:cs typeface="Arial" panose="020B0604020202020204" pitchFamily="34" charset="0"/>
                        </a:rPr>
                        <a:t>Khi bạn</a:t>
                      </a:r>
                      <a:r>
                        <a:rPr lang="vi-VN" sz="1800" b="1" baseline="0">
                          <a:solidFill>
                            <a:srgbClr val="C00000"/>
                          </a:solidFill>
                          <a:latin typeface="Arial" panose="020B0604020202020204" pitchFamily="34" charset="0"/>
                          <a:cs typeface="Arial" panose="020B0604020202020204" pitchFamily="34" charset="0"/>
                        </a:rPr>
                        <a:t> trình bày</a:t>
                      </a:r>
                      <a:r>
                        <a:rPr lang="vi-VN" sz="1800" b="1">
                          <a:solidFill>
                            <a:srgbClr val="C00000"/>
                          </a:solidFill>
                          <a:latin typeface="Arial" panose="020B0604020202020204" pitchFamily="34" charset="0"/>
                          <a:cs typeface="Arial" panose="020B0604020202020204" pitchFamily="34" charset="0"/>
                        </a:rPr>
                        <a:t>:</a:t>
                      </a:r>
                    </a:p>
                    <a:p>
                      <a:pPr marL="60325" lvl="1" indent="228600">
                        <a:buFont typeface="Arial" panose="020B0604020202020204" pitchFamily="34" charset="0"/>
                        <a:buChar char="•"/>
                        <a:tabLst>
                          <a:tab pos="228600" algn="l"/>
                        </a:tabLst>
                      </a:pPr>
                      <a:r>
                        <a:rPr lang="vi-VN" sz="1800">
                          <a:latin typeface="Arial" panose="020B0604020202020204" pitchFamily="34" charset="0"/>
                          <a:cs typeface="Arial" panose="020B0604020202020204" pitchFamily="34" charset="0"/>
                        </a:rPr>
                        <a:t>Lắng</a:t>
                      </a:r>
                      <a:r>
                        <a:rPr lang="vi-VN" sz="1800" baseline="0">
                          <a:latin typeface="Arial" panose="020B0604020202020204" pitchFamily="34" charset="0"/>
                          <a:cs typeface="Arial" panose="020B0604020202020204" pitchFamily="34" charset="0"/>
                        </a:rPr>
                        <a:t> nghe, phản hỏi ý kiến vào phiếu nhận xét</a:t>
                      </a:r>
                      <a:endParaRPr lang="vi-VN" sz="1800">
                        <a:latin typeface="Arial" panose="020B0604020202020204" pitchFamily="34" charset="0"/>
                        <a:cs typeface="Arial" panose="020B0604020202020204" pitchFamily="34" charset="0"/>
                      </a:endParaRPr>
                    </a:p>
                    <a:p>
                      <a:pPr marL="342900" indent="-342900">
                        <a:buAutoNum type="arabicPeriod"/>
                      </a:pPr>
                      <a:r>
                        <a:rPr lang="vi-VN" sz="1800" b="1">
                          <a:solidFill>
                            <a:srgbClr val="C00000"/>
                          </a:solidFill>
                          <a:latin typeface="Arial" panose="020B0604020202020204" pitchFamily="34" charset="0"/>
                          <a:cs typeface="Arial" panose="020B0604020202020204" pitchFamily="34" charset="0"/>
                        </a:rPr>
                        <a:t>Khi bạn</a:t>
                      </a:r>
                      <a:r>
                        <a:rPr lang="vi-VN" sz="1800" b="1" baseline="0">
                          <a:solidFill>
                            <a:srgbClr val="C00000"/>
                          </a:solidFill>
                          <a:latin typeface="Arial" panose="020B0604020202020204" pitchFamily="34" charset="0"/>
                          <a:cs typeface="Arial" panose="020B0604020202020204" pitchFamily="34" charset="0"/>
                        </a:rPr>
                        <a:t> trình bày xong</a:t>
                      </a:r>
                      <a:endParaRPr lang="vi-VN" sz="1800" b="1">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vi-VN" sz="1800">
                          <a:latin typeface="Arial" panose="020B0604020202020204" pitchFamily="34" charset="0"/>
                          <a:cs typeface="Arial" panose="020B0604020202020204" pitchFamily="34" charset="0"/>
                        </a:rPr>
                        <a:t>Nhận</a:t>
                      </a:r>
                      <a:r>
                        <a:rPr lang="vi-VN" sz="1800" baseline="0">
                          <a:latin typeface="Arial" panose="020B0604020202020204" pitchFamily="34" charset="0"/>
                          <a:cs typeface="Arial" panose="020B0604020202020204" pitchFamily="34" charset="0"/>
                        </a:rPr>
                        <a:t> xét bài trình bày</a:t>
                      </a:r>
                    </a:p>
                    <a:p>
                      <a:pPr marL="285750" indent="-285750">
                        <a:buFont typeface="Arial" panose="020B0604020202020204" pitchFamily="34" charset="0"/>
                        <a:buChar char="•"/>
                      </a:pPr>
                      <a:r>
                        <a:rPr lang="vi-VN" sz="1800" baseline="0">
                          <a:latin typeface="Arial" panose="020B0604020202020204" pitchFamily="34" charset="0"/>
                          <a:cs typeface="Arial" panose="020B0604020202020204" pitchFamily="34" charset="0"/>
                        </a:rPr>
                        <a:t>Đặt câu hỏi với nội dung còn chưa rõ trong bài </a:t>
                      </a:r>
                      <a:r>
                        <a:rPr lang="en-US" sz="1800" baseline="0">
                          <a:latin typeface="Arial" panose="020B0604020202020204" pitchFamily="34" charset="0"/>
                          <a:cs typeface="Arial" panose="020B0604020202020204" pitchFamily="34" charset="0"/>
                        </a:rPr>
                        <a:t>thảo luận</a:t>
                      </a:r>
                      <a:r>
                        <a:rPr lang="vi-VN" sz="1800" baseline="0">
                          <a:latin typeface="Arial" panose="020B0604020202020204" pitchFamily="34" charset="0"/>
                          <a:cs typeface="Arial" panose="020B0604020202020204" pitchFamily="34" charset="0"/>
                        </a:rPr>
                        <a:t> của bạn</a:t>
                      </a:r>
                      <a:endParaRPr lang="vi-VN" sz="1800">
                        <a:latin typeface="Arial" panose="020B0604020202020204" pitchFamily="34" charset="0"/>
                        <a:cs typeface="Arial" panose="020B0604020202020204" pitchFamily="34" charset="0"/>
                      </a:endParaRPr>
                    </a:p>
                    <a:p>
                      <a:endParaRPr lang="vi-VN"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5704498"/>
                  </a:ext>
                </a:extLst>
              </a:tr>
            </a:tbl>
          </a:graphicData>
        </a:graphic>
      </p:graphicFrame>
    </p:spTree>
    <p:extLst>
      <p:ext uri="{BB962C8B-B14F-4D97-AF65-F5344CB8AC3E}">
        <p14:creationId xmlns:p14="http://schemas.microsoft.com/office/powerpoint/2010/main" val="314732021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style.rotation</p:attrName>
                                        </p:attrNameLst>
                                      </p:cBhvr>
                                      <p:tavLst>
                                        <p:tav tm="0">
                                          <p:val>
                                            <p:fltVal val="90"/>
                                          </p:val>
                                        </p:tav>
                                        <p:tav tm="100000">
                                          <p:val>
                                            <p:fltVal val="0"/>
                                          </p:val>
                                        </p:tav>
                                      </p:tavLst>
                                    </p:anim>
                                    <p:animEffect transition="in" filter="fade">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6BCD1AF-5DC6-4F68-B412-B5FA8D550717}"/>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矩形 13">
            <a:extLst>
              <a:ext uri="{FF2B5EF4-FFF2-40B4-BE49-F238E27FC236}">
                <a16:creationId xmlns:a16="http://schemas.microsoft.com/office/drawing/2014/main" id="{6E048C05-AE20-4E4F-BE76-CE688EA98CF9}"/>
              </a:ext>
            </a:extLst>
          </p:cNvPr>
          <p:cNvSpPr/>
          <p:nvPr/>
        </p:nvSpPr>
        <p:spPr>
          <a:xfrm>
            <a:off x="192817" y="82300"/>
            <a:ext cx="7398586" cy="461665"/>
          </a:xfrm>
          <a:prstGeom prst="rect">
            <a:avLst/>
          </a:prstGeom>
        </p:spPr>
        <p:txBody>
          <a:bodyPr wrap="square">
            <a:spAutoFit/>
          </a:bodyPr>
          <a:lstStyle/>
          <a:p>
            <a:r>
              <a:rPr lang="en-US" altLang="zh-CN" sz="2400" b="1" spc="300">
                <a:latin typeface="Times New Roman" panose="02020603050405020304" pitchFamily="18" charset="0"/>
                <a:ea typeface="+mn-ea"/>
                <a:cs typeface="Times New Roman" panose="02020603050405020304" pitchFamily="18" charset="0"/>
                <a:sym typeface="+mn-lt"/>
              </a:rPr>
              <a:t>3. Trao đổi về bài thảo luận</a:t>
            </a:r>
            <a:endParaRPr lang="zh-CN" altLang="en-US" sz="2400" b="1" spc="300" dirty="0">
              <a:latin typeface="Times New Roman" panose="02020603050405020304" pitchFamily="18" charset="0"/>
              <a:ea typeface="+mn-ea"/>
              <a:cs typeface="Times New Roman" panose="02020603050405020304" pitchFamily="18" charset="0"/>
              <a:sym typeface="+mn-lt"/>
            </a:endParaRPr>
          </a:p>
        </p:txBody>
      </p:sp>
      <p:pic>
        <p:nvPicPr>
          <p:cNvPr id="15" name="图片 14">
            <a:extLst>
              <a:ext uri="{FF2B5EF4-FFF2-40B4-BE49-F238E27FC236}">
                <a16:creationId xmlns:a16="http://schemas.microsoft.com/office/drawing/2014/main" id="{19FDA2A0-AAEF-4F03-93DA-6276242F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18" name="图片 17">
            <a:extLst>
              <a:ext uri="{FF2B5EF4-FFF2-40B4-BE49-F238E27FC236}">
                <a16:creationId xmlns:a16="http://schemas.microsoft.com/office/drawing/2014/main" id="{A8B7684B-4FD5-4B4C-A381-0F751D767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3608" y="987574"/>
            <a:ext cx="2651870" cy="2657072"/>
          </a:xfrm>
          <a:prstGeom prst="rect">
            <a:avLst/>
          </a:prstGeom>
        </p:spPr>
      </p:pic>
      <p:pic>
        <p:nvPicPr>
          <p:cNvPr id="19" name="图片 18">
            <a:extLst>
              <a:ext uri="{FF2B5EF4-FFF2-40B4-BE49-F238E27FC236}">
                <a16:creationId xmlns:a16="http://schemas.microsoft.com/office/drawing/2014/main" id="{8948A3C3-8FF4-41F3-B323-DA589E8C3D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0" name="图片 19">
            <a:extLst>
              <a:ext uri="{FF2B5EF4-FFF2-40B4-BE49-F238E27FC236}">
                <a16:creationId xmlns:a16="http://schemas.microsoft.com/office/drawing/2014/main" id="{1AD4D45A-F265-417F-BEDF-0ED224C0A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1" name="图片 20">
            <a:extLst>
              <a:ext uri="{FF2B5EF4-FFF2-40B4-BE49-F238E27FC236}">
                <a16:creationId xmlns:a16="http://schemas.microsoft.com/office/drawing/2014/main" id="{09989773-A3FE-4A8C-9C26-3A2208D716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graphicFrame>
        <p:nvGraphicFramePr>
          <p:cNvPr id="2" name="Table 1">
            <a:extLst>
              <a:ext uri="{FF2B5EF4-FFF2-40B4-BE49-F238E27FC236}">
                <a16:creationId xmlns:a16="http://schemas.microsoft.com/office/drawing/2014/main" id="{B8C3BCDE-31AF-DDD4-7D77-8373D793A883}"/>
              </a:ext>
            </a:extLst>
          </p:cNvPr>
          <p:cNvGraphicFramePr>
            <a:graphicFrameLocks noGrp="1"/>
          </p:cNvGraphicFramePr>
          <p:nvPr>
            <p:extLst>
              <p:ext uri="{D42A27DB-BD31-4B8C-83A1-F6EECF244321}">
                <p14:modId xmlns:p14="http://schemas.microsoft.com/office/powerpoint/2010/main" val="1463383309"/>
              </p:ext>
            </p:extLst>
          </p:nvPr>
        </p:nvGraphicFramePr>
        <p:xfrm>
          <a:off x="-29945" y="997782"/>
          <a:ext cx="9203890" cy="3634740"/>
        </p:xfrm>
        <a:graphic>
          <a:graphicData uri="http://schemas.openxmlformats.org/drawingml/2006/table">
            <a:tbl>
              <a:tblPr firstRow="1" bandRow="1">
                <a:tableStyleId>{7DF18680-E054-41AD-8BC1-D1AEF772440D}</a:tableStyleId>
              </a:tblPr>
              <a:tblGrid>
                <a:gridCol w="2288740">
                  <a:extLst>
                    <a:ext uri="{9D8B030D-6E8A-4147-A177-3AD203B41FA5}">
                      <a16:colId xmlns:a16="http://schemas.microsoft.com/office/drawing/2014/main" val="2277952581"/>
                    </a:ext>
                  </a:extLst>
                </a:gridCol>
                <a:gridCol w="4514850">
                  <a:extLst>
                    <a:ext uri="{9D8B030D-6E8A-4147-A177-3AD203B41FA5}">
                      <a16:colId xmlns:a16="http://schemas.microsoft.com/office/drawing/2014/main" val="1369284861"/>
                    </a:ext>
                  </a:extLst>
                </a:gridCol>
                <a:gridCol w="1200150">
                  <a:extLst>
                    <a:ext uri="{9D8B030D-6E8A-4147-A177-3AD203B41FA5}">
                      <a16:colId xmlns:a16="http://schemas.microsoft.com/office/drawing/2014/main" val="3286403776"/>
                    </a:ext>
                  </a:extLst>
                </a:gridCol>
                <a:gridCol w="1200150">
                  <a:extLst>
                    <a:ext uri="{9D8B030D-6E8A-4147-A177-3AD203B41FA5}">
                      <a16:colId xmlns:a16="http://schemas.microsoft.com/office/drawing/2014/main" val="613972466"/>
                    </a:ext>
                  </a:extLst>
                </a:gridCol>
              </a:tblGrid>
              <a:tr h="617220">
                <a:tc>
                  <a:txBody>
                    <a:bodyPr/>
                    <a:lstStyle/>
                    <a:p>
                      <a:pPr algn="ctr"/>
                      <a:r>
                        <a:rPr lang="vi-VN" sz="1800">
                          <a:latin typeface="Arial" panose="020B0604020202020204" pitchFamily="34" charset="0"/>
                          <a:cs typeface="Arial" panose="020B0604020202020204" pitchFamily="34" charset="0"/>
                        </a:rPr>
                        <a:t>Các</a:t>
                      </a:r>
                      <a:r>
                        <a:rPr lang="vi-VN" sz="1800" baseline="0">
                          <a:latin typeface="Arial" panose="020B0604020202020204" pitchFamily="34" charset="0"/>
                          <a:cs typeface="Arial" panose="020B0604020202020204" pitchFamily="34" charset="0"/>
                        </a:rPr>
                        <a:t> nội dung nhận xét</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a:latin typeface="Arial" panose="020B0604020202020204" pitchFamily="34" charset="0"/>
                          <a:cs typeface="Arial" panose="020B0604020202020204" pitchFamily="34" charset="0"/>
                        </a:rPr>
                        <a:t>Các</a:t>
                      </a:r>
                      <a:r>
                        <a:rPr lang="vi-VN" sz="1800" baseline="0">
                          <a:latin typeface="Arial" panose="020B0604020202020204" pitchFamily="34" charset="0"/>
                          <a:cs typeface="Arial" panose="020B0604020202020204" pitchFamily="34" charset="0"/>
                        </a:rPr>
                        <a:t> yêu cầu</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a:latin typeface="Arial" panose="020B0604020202020204" pitchFamily="34" charset="0"/>
                          <a:cs typeface="Arial" panose="020B0604020202020204" pitchFamily="34" charset="0"/>
                        </a:rPr>
                        <a:t>Có</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a:latin typeface="Arial" panose="020B0604020202020204" pitchFamily="34" charset="0"/>
                          <a:cs typeface="Arial" panose="020B0604020202020204" pitchFamily="34" charset="0"/>
                        </a:rPr>
                        <a:t>Không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064691"/>
                  </a:ext>
                </a:extLst>
              </a:tr>
              <a:tr h="342900">
                <a:tc rowSpan="3">
                  <a:txBody>
                    <a:bodyPr/>
                    <a:lstStyle/>
                    <a:p>
                      <a:r>
                        <a:rPr lang="vi-VN" sz="1800">
                          <a:latin typeface="Arial" panose="020B0604020202020204" pitchFamily="34" charset="0"/>
                          <a:cs typeface="Arial" panose="020B0604020202020204" pitchFamily="34" charset="0"/>
                        </a:rPr>
                        <a:t>Nội</a:t>
                      </a:r>
                      <a:r>
                        <a:rPr lang="vi-VN" sz="1800" baseline="0">
                          <a:latin typeface="Arial" panose="020B0604020202020204" pitchFamily="34" charset="0"/>
                          <a:cs typeface="Arial" panose="020B0604020202020204" pitchFamily="34" charset="0"/>
                        </a:rPr>
                        <a:t> dung bài </a:t>
                      </a:r>
                      <a:r>
                        <a:rPr lang="en-US" sz="1800" baseline="0">
                          <a:latin typeface="Arial" panose="020B0604020202020204" pitchFamily="34" charset="0"/>
                          <a:cs typeface="Arial" panose="020B0604020202020204" pitchFamily="34" charset="0"/>
                        </a:rPr>
                        <a:t>thảo luận</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Giới</a:t>
                      </a:r>
                      <a:r>
                        <a:rPr lang="vi-VN" sz="1800" baseline="0">
                          <a:latin typeface="Arial" panose="020B0604020202020204" pitchFamily="34" charset="0"/>
                          <a:cs typeface="Arial" panose="020B0604020202020204" pitchFamily="34" charset="0"/>
                        </a:rPr>
                        <a:t> thiệu chung về vấn đề</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732636"/>
                  </a:ext>
                </a:extLst>
              </a:tr>
              <a:tr h="617220">
                <a:tc vMerge="1">
                  <a:txBody>
                    <a:bodyPr/>
                    <a:lstStyle/>
                    <a:p>
                      <a:endParaRPr lang="vi-VN"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Nêu</a:t>
                      </a:r>
                      <a:r>
                        <a:rPr lang="vi-VN" sz="1800" baseline="0">
                          <a:latin typeface="Arial" panose="020B0604020202020204" pitchFamily="34" charset="0"/>
                          <a:cs typeface="Arial" panose="020B0604020202020204" pitchFamily="34" charset="0"/>
                        </a:rPr>
                        <a:t> những suy nghĩ về các khía cạnh khác nhau của vấn đề</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185866"/>
                  </a:ext>
                </a:extLst>
              </a:tr>
              <a:tr h="342900">
                <a:tc vMerge="1">
                  <a:txBody>
                    <a:bodyPr/>
                    <a:lstStyle/>
                    <a:p>
                      <a:endParaRPr lang="vi-VN"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Khái</a:t>
                      </a:r>
                      <a:r>
                        <a:rPr lang="vi-VN" sz="1800" baseline="0">
                          <a:latin typeface="Arial" panose="020B0604020202020204" pitchFamily="34" charset="0"/>
                          <a:cs typeface="Arial" panose="020B0604020202020204" pitchFamily="34" charset="0"/>
                        </a:rPr>
                        <a:t> quát lại suy nghĩ về vấn đề</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741530"/>
                  </a:ext>
                </a:extLst>
              </a:tr>
              <a:tr h="342900">
                <a:tc rowSpan="5">
                  <a:txBody>
                    <a:bodyPr/>
                    <a:lstStyle/>
                    <a:p>
                      <a:r>
                        <a:rPr lang="vi-VN" sz="1800">
                          <a:latin typeface="Arial" panose="020B0604020202020204" pitchFamily="34" charset="0"/>
                          <a:cs typeface="Arial" panose="020B0604020202020204" pitchFamily="34" charset="0"/>
                        </a:rPr>
                        <a:t>Hình</a:t>
                      </a:r>
                      <a:r>
                        <a:rPr lang="vi-VN" sz="1800" baseline="0">
                          <a:latin typeface="Arial" panose="020B0604020202020204" pitchFamily="34" charset="0"/>
                          <a:cs typeface="Arial" panose="020B0604020202020204" pitchFamily="34" charset="0"/>
                        </a:rPr>
                        <a:t> thức trình bày</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Tốc</a:t>
                      </a:r>
                      <a:r>
                        <a:rPr lang="vi-VN" sz="1800" baseline="0">
                          <a:latin typeface="Arial" panose="020B0604020202020204" pitchFamily="34" charset="0"/>
                          <a:cs typeface="Arial" panose="020B0604020202020204" pitchFamily="34" charset="0"/>
                        </a:rPr>
                        <a:t> độ nói vừa phải</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128567"/>
                  </a:ext>
                </a:extLst>
              </a:tr>
              <a:tr h="342900">
                <a:tc vMerge="1">
                  <a:txBody>
                    <a:bodyPr/>
                    <a:lstStyle/>
                    <a:p>
                      <a:endParaRPr lang="vi-VN"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Âm</a:t>
                      </a:r>
                      <a:r>
                        <a:rPr lang="vi-VN" sz="1800" baseline="0">
                          <a:latin typeface="Arial" panose="020B0604020202020204" pitchFamily="34" charset="0"/>
                          <a:cs typeface="Arial" panose="020B0604020202020204" pitchFamily="34" charset="0"/>
                        </a:rPr>
                        <a:t> lượng vừa đủ</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0398076"/>
                  </a:ext>
                </a:extLst>
              </a:tr>
              <a:tr h="342900">
                <a:tc vMerge="1">
                  <a:txBody>
                    <a:bodyPr/>
                    <a:lstStyle/>
                    <a:p>
                      <a:endParaRPr lang="vi-VN"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Giọng</a:t>
                      </a:r>
                      <a:r>
                        <a:rPr lang="vi-VN" sz="1800" baseline="0">
                          <a:latin typeface="Arial" panose="020B0604020202020204" pitchFamily="34" charset="0"/>
                          <a:cs typeface="Arial" panose="020B0604020202020204" pitchFamily="34" charset="0"/>
                        </a:rPr>
                        <a:t> nói truyền cảm</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983049"/>
                  </a:ext>
                </a:extLst>
              </a:tr>
              <a:tr h="342900">
                <a:tc vMerge="1">
                  <a:txBody>
                    <a:bodyPr/>
                    <a:lstStyle/>
                    <a:p>
                      <a:endParaRPr lang="vi-VN"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Cử</a:t>
                      </a:r>
                      <a:r>
                        <a:rPr lang="vi-VN" sz="1800" baseline="0">
                          <a:latin typeface="Arial" panose="020B0604020202020204" pitchFamily="34" charset="0"/>
                          <a:cs typeface="Arial" panose="020B0604020202020204" pitchFamily="34" charset="0"/>
                        </a:rPr>
                        <a:t> chỉ, dáng điệu đúng mực</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523503"/>
                  </a:ext>
                </a:extLst>
              </a:tr>
              <a:tr h="342900">
                <a:tc vMerge="1">
                  <a:txBody>
                    <a:bodyPr/>
                    <a:lstStyle/>
                    <a:p>
                      <a:endParaRPr lang="vi-VN" sz="2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800">
                          <a:latin typeface="Arial" panose="020B0604020202020204" pitchFamily="34" charset="0"/>
                          <a:cs typeface="Arial" panose="020B0604020202020204" pitchFamily="34" charset="0"/>
                        </a:rPr>
                        <a:t>Tương</a:t>
                      </a:r>
                      <a:r>
                        <a:rPr lang="vi-VN" sz="1800" baseline="0">
                          <a:latin typeface="Arial" panose="020B0604020202020204" pitchFamily="34" charset="0"/>
                          <a:cs typeface="Arial" panose="020B0604020202020204" pitchFamily="34" charset="0"/>
                        </a:rPr>
                        <a:t> tác với người nghe phù hợp</a:t>
                      </a:r>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665467"/>
                  </a:ext>
                </a:extLst>
              </a:tr>
            </a:tbl>
          </a:graphicData>
        </a:graphic>
      </p:graphicFrame>
    </p:spTree>
    <p:extLst>
      <p:ext uri="{BB962C8B-B14F-4D97-AF65-F5344CB8AC3E}">
        <p14:creationId xmlns:p14="http://schemas.microsoft.com/office/powerpoint/2010/main" val="208952128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ppt_x"/>
                                          </p:val>
                                        </p:tav>
                                        <p:tav tm="100000">
                                          <p:val>
                                            <p:strVal val="#ppt_x"/>
                                          </p:val>
                                        </p:tav>
                                      </p:tavLst>
                                    </p:anim>
                                    <p:anim calcmode="lin" valueType="num">
                                      <p:cBhvr additive="base">
                                        <p:cTn id="14" dur="1000" fill="hold"/>
                                        <p:tgtEl>
                                          <p:spTgt spid="1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5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000" fill="hold"/>
                                        <p:tgtEl>
                                          <p:spTgt spid="15"/>
                                        </p:tgtEl>
                                        <p:attrNameLst>
                                          <p:attrName>ppt_w</p:attrName>
                                        </p:attrNameLst>
                                      </p:cBhvr>
                                      <p:tavLst>
                                        <p:tav tm="0">
                                          <p:val>
                                            <p:fltVal val="0"/>
                                          </p:val>
                                        </p:tav>
                                        <p:tav tm="100000">
                                          <p:val>
                                            <p:strVal val="#ppt_w"/>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style.rotation</p:attrName>
                                        </p:attrNameLst>
                                      </p:cBhvr>
                                      <p:tavLst>
                                        <p:tav tm="0">
                                          <p:val>
                                            <p:fltVal val="90"/>
                                          </p:val>
                                        </p:tav>
                                        <p:tav tm="100000">
                                          <p:val>
                                            <p:fltVal val="0"/>
                                          </p:val>
                                        </p:tav>
                                      </p:tavLst>
                                    </p:anim>
                                    <p:animEffect transition="in" filter="fade">
                                      <p:cBhvr>
                                        <p:cTn id="24" dur="2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750" fill="hold"/>
                                        <p:tgtEl>
                                          <p:spTgt spid="18"/>
                                        </p:tgtEl>
                                        <p:attrNameLst>
                                          <p:attrName>ppt_w</p:attrName>
                                        </p:attrNameLst>
                                      </p:cBhvr>
                                      <p:tavLst>
                                        <p:tav tm="0">
                                          <p:val>
                                            <p:fltVal val="0"/>
                                          </p:val>
                                        </p:tav>
                                        <p:tav tm="100000">
                                          <p:val>
                                            <p:strVal val="#ppt_w"/>
                                          </p:val>
                                        </p:tav>
                                      </p:tavLst>
                                    </p:anim>
                                    <p:anim calcmode="lin" valueType="num">
                                      <p:cBhvr>
                                        <p:cTn id="28" dur="2750" fill="hold"/>
                                        <p:tgtEl>
                                          <p:spTgt spid="18"/>
                                        </p:tgtEl>
                                        <p:attrNameLst>
                                          <p:attrName>ppt_h</p:attrName>
                                        </p:attrNameLst>
                                      </p:cBhvr>
                                      <p:tavLst>
                                        <p:tav tm="0">
                                          <p:val>
                                            <p:fltVal val="0"/>
                                          </p:val>
                                        </p:tav>
                                        <p:tav tm="100000">
                                          <p:val>
                                            <p:strVal val="#ppt_h"/>
                                          </p:val>
                                        </p:tav>
                                      </p:tavLst>
                                    </p:anim>
                                    <p:anim calcmode="lin" valueType="num">
                                      <p:cBhvr>
                                        <p:cTn id="29" dur="2750" fill="hold"/>
                                        <p:tgtEl>
                                          <p:spTgt spid="18"/>
                                        </p:tgtEl>
                                        <p:attrNameLst>
                                          <p:attrName>style.rotation</p:attrName>
                                        </p:attrNameLst>
                                      </p:cBhvr>
                                      <p:tavLst>
                                        <p:tav tm="0">
                                          <p:val>
                                            <p:fltVal val="90"/>
                                          </p:val>
                                        </p:tav>
                                        <p:tav tm="100000">
                                          <p:val>
                                            <p:fltVal val="0"/>
                                          </p:val>
                                        </p:tav>
                                      </p:tavLst>
                                    </p:anim>
                                    <p:animEffect transition="in" filter="fade">
                                      <p:cBhvr>
                                        <p:cTn id="30" dur="2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16EA6081-2A9A-4615-90CE-3BD669291E98}"/>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2799" y="-48346"/>
            <a:ext cx="9144000" cy="5143500"/>
          </a:xfrm>
          <a:prstGeom prst="rect">
            <a:avLst/>
          </a:prstGeom>
        </p:spPr>
      </p:pic>
      <p:sp>
        <p:nvSpPr>
          <p:cNvPr id="18" name="矩形 17">
            <a:extLst>
              <a:ext uri="{FF2B5EF4-FFF2-40B4-BE49-F238E27FC236}">
                <a16:creationId xmlns:a16="http://schemas.microsoft.com/office/drawing/2014/main" id="{2955A8DD-85E0-4C52-A680-AC277C29FD2A}"/>
              </a:ext>
            </a:extLst>
          </p:cNvPr>
          <p:cNvSpPr/>
          <p:nvPr/>
        </p:nvSpPr>
        <p:spPr>
          <a:xfrm>
            <a:off x="2195736" y="1217981"/>
            <a:ext cx="4752528" cy="646331"/>
          </a:xfrm>
          <a:prstGeom prst="rect">
            <a:avLst/>
          </a:prstGeom>
        </p:spPr>
        <p:txBody>
          <a:bodyPr wrap="square">
            <a:spAutoFit/>
          </a:bodyPr>
          <a:lstStyle/>
          <a:p>
            <a:pPr algn="ctr"/>
            <a:r>
              <a:rPr lang="en-US" altLang="zh-CN" sz="3600" b="1" spc="300">
                <a:latin typeface="Times New Roman" panose="02020603050405020304" pitchFamily="18" charset="0"/>
                <a:ea typeface="+mn-ea"/>
                <a:cs typeface="Times New Roman" panose="02020603050405020304" pitchFamily="18" charset="0"/>
                <a:sym typeface="+mn-lt"/>
              </a:rPr>
              <a:t>VẬN DỤNG</a:t>
            </a:r>
            <a:endParaRPr lang="zh-CN" altLang="en-US" sz="3600" b="1" spc="300" dirty="0">
              <a:latin typeface="Times New Roman" panose="02020603050405020304" pitchFamily="18" charset="0"/>
              <a:ea typeface="+mn-ea"/>
              <a:cs typeface="Times New Roman" panose="02020603050405020304" pitchFamily="18" charset="0"/>
              <a:sym typeface="+mn-lt"/>
            </a:endParaRPr>
          </a:p>
        </p:txBody>
      </p:sp>
      <p:pic>
        <p:nvPicPr>
          <p:cNvPr id="19" name="图片 18">
            <a:extLst>
              <a:ext uri="{FF2B5EF4-FFF2-40B4-BE49-F238E27FC236}">
                <a16:creationId xmlns:a16="http://schemas.microsoft.com/office/drawing/2014/main" id="{3725AE11-CFF6-48BF-83B4-E8F60ED504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20" name="图片 19">
            <a:extLst>
              <a:ext uri="{FF2B5EF4-FFF2-40B4-BE49-F238E27FC236}">
                <a16:creationId xmlns:a16="http://schemas.microsoft.com/office/drawing/2014/main" id="{617E52C4-4F4E-4F62-95FB-2FDEE8F0B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574" y="915566"/>
            <a:ext cx="2651870" cy="2657072"/>
          </a:xfrm>
          <a:prstGeom prst="rect">
            <a:avLst/>
          </a:prstGeom>
        </p:spPr>
      </p:pic>
      <p:pic>
        <p:nvPicPr>
          <p:cNvPr id="21" name="图片 20">
            <a:extLst>
              <a:ext uri="{FF2B5EF4-FFF2-40B4-BE49-F238E27FC236}">
                <a16:creationId xmlns:a16="http://schemas.microsoft.com/office/drawing/2014/main" id="{146DB165-27D5-49C5-A453-3383652698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2" name="图片 21">
            <a:extLst>
              <a:ext uri="{FF2B5EF4-FFF2-40B4-BE49-F238E27FC236}">
                <a16:creationId xmlns:a16="http://schemas.microsoft.com/office/drawing/2014/main" id="{66A7E2AC-CB79-4D1F-B4CB-051F99971F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3" name="图片 22">
            <a:extLst>
              <a:ext uri="{FF2B5EF4-FFF2-40B4-BE49-F238E27FC236}">
                <a16:creationId xmlns:a16="http://schemas.microsoft.com/office/drawing/2014/main" id="{A8DCE781-61CF-4D7A-9BC5-F543CABBA5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Tree>
    <p:extLst>
      <p:ext uri="{BB962C8B-B14F-4D97-AF65-F5344CB8AC3E}">
        <p14:creationId xmlns:p14="http://schemas.microsoft.com/office/powerpoint/2010/main" val="18918480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style.rotation</p:attrName>
                                        </p:attrNameLst>
                                      </p:cBhvr>
                                      <p:tavLst>
                                        <p:tav tm="0">
                                          <p:val>
                                            <p:fltVal val="90"/>
                                          </p:val>
                                        </p:tav>
                                        <p:tav tm="100000">
                                          <p:val>
                                            <p:fltVal val="0"/>
                                          </p:val>
                                        </p:tav>
                                      </p:tavLst>
                                    </p:anim>
                                    <p:animEffect transition="in" filter="fade">
                                      <p:cBhvr>
                                        <p:cTn id="24" dur="2000"/>
                                        <p:tgtEl>
                                          <p:spTgt spid="19"/>
                                        </p:tgtEl>
                                      </p:cBhvr>
                                    </p:animEffect>
                                  </p:childTnLst>
                                </p:cTn>
                              </p:par>
                              <p:par>
                                <p:cTn id="25" presetID="3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750" fill="hold"/>
                                        <p:tgtEl>
                                          <p:spTgt spid="20"/>
                                        </p:tgtEl>
                                        <p:attrNameLst>
                                          <p:attrName>ppt_w</p:attrName>
                                        </p:attrNameLst>
                                      </p:cBhvr>
                                      <p:tavLst>
                                        <p:tav tm="0">
                                          <p:val>
                                            <p:fltVal val="0"/>
                                          </p:val>
                                        </p:tav>
                                        <p:tav tm="100000">
                                          <p:val>
                                            <p:strVal val="#ppt_w"/>
                                          </p:val>
                                        </p:tav>
                                      </p:tavLst>
                                    </p:anim>
                                    <p:anim calcmode="lin" valueType="num">
                                      <p:cBhvr>
                                        <p:cTn id="28" dur="2750" fill="hold"/>
                                        <p:tgtEl>
                                          <p:spTgt spid="20"/>
                                        </p:tgtEl>
                                        <p:attrNameLst>
                                          <p:attrName>ppt_h</p:attrName>
                                        </p:attrNameLst>
                                      </p:cBhvr>
                                      <p:tavLst>
                                        <p:tav tm="0">
                                          <p:val>
                                            <p:fltVal val="0"/>
                                          </p:val>
                                        </p:tav>
                                        <p:tav tm="100000">
                                          <p:val>
                                            <p:strVal val="#ppt_h"/>
                                          </p:val>
                                        </p:tav>
                                      </p:tavLst>
                                    </p:anim>
                                    <p:anim calcmode="lin" valueType="num">
                                      <p:cBhvr>
                                        <p:cTn id="29" dur="2750" fill="hold"/>
                                        <p:tgtEl>
                                          <p:spTgt spid="20"/>
                                        </p:tgtEl>
                                        <p:attrNameLst>
                                          <p:attrName>style.rotation</p:attrName>
                                        </p:attrNameLst>
                                      </p:cBhvr>
                                      <p:tavLst>
                                        <p:tav tm="0">
                                          <p:val>
                                            <p:fltVal val="90"/>
                                          </p:val>
                                        </p:tav>
                                        <p:tav tm="100000">
                                          <p:val>
                                            <p:fltVal val="0"/>
                                          </p:val>
                                        </p:tav>
                                      </p:tavLst>
                                    </p:anim>
                                    <p:animEffect transition="in" filter="fade">
                                      <p:cBhvr>
                                        <p:cTn id="30" dur="2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16EA6081-2A9A-4615-90CE-3BD669291E98}"/>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2799" y="-48346"/>
            <a:ext cx="9144000" cy="5143500"/>
          </a:xfrm>
          <a:prstGeom prst="rect">
            <a:avLst/>
          </a:prstGeom>
        </p:spPr>
      </p:pic>
      <p:sp>
        <p:nvSpPr>
          <p:cNvPr id="18" name="矩形 17">
            <a:extLst>
              <a:ext uri="{FF2B5EF4-FFF2-40B4-BE49-F238E27FC236}">
                <a16:creationId xmlns:a16="http://schemas.microsoft.com/office/drawing/2014/main" id="{2955A8DD-85E0-4C52-A680-AC277C29FD2A}"/>
              </a:ext>
            </a:extLst>
          </p:cNvPr>
          <p:cNvSpPr/>
          <p:nvPr/>
        </p:nvSpPr>
        <p:spPr>
          <a:xfrm>
            <a:off x="827584" y="1217981"/>
            <a:ext cx="6912768" cy="2031325"/>
          </a:xfrm>
          <a:prstGeom prst="rect">
            <a:avLst/>
          </a:prstGeom>
        </p:spPr>
        <p:txBody>
          <a:bodyPr wrap="square">
            <a:spAutoFit/>
          </a:bodyPr>
          <a:lstStyle/>
          <a:p>
            <a:pPr algn="ctr"/>
            <a:r>
              <a:rPr lang="en-US" altLang="zh-CN" sz="3600" b="1" spc="300">
                <a:latin typeface="Times New Roman" panose="02020603050405020304" pitchFamily="18" charset="0"/>
                <a:ea typeface="+mn-ea"/>
                <a:cs typeface="Times New Roman" panose="02020603050405020304" pitchFamily="18" charset="0"/>
                <a:sym typeface="+mn-lt"/>
              </a:rPr>
              <a:t>Bài tập:</a:t>
            </a:r>
          </a:p>
          <a:p>
            <a:r>
              <a:rPr lang="en-US" b="1"/>
              <a:t>-</a:t>
            </a:r>
            <a:r>
              <a:rPr lang="vi-VN"/>
              <a:t>Tìm và xác định </a:t>
            </a:r>
            <a:r>
              <a:rPr lang="en-US"/>
              <a:t>thêm các </a:t>
            </a:r>
            <a:r>
              <a:rPr lang="vi-VN"/>
              <a:t>vấn đề </a:t>
            </a:r>
            <a:r>
              <a:rPr lang="en-US"/>
              <a:t>trong đời sống phù hợp với lứa tuổi </a:t>
            </a:r>
            <a:endParaRPr lang="en-US" b="1"/>
          </a:p>
          <a:p>
            <a:r>
              <a:rPr lang="en-US"/>
              <a:t>-</a:t>
            </a:r>
            <a:r>
              <a:rPr lang="vi-VN"/>
              <a:t>Lựa chọn một vấn đề, xây dựng nội dung và đề cương bài </a:t>
            </a:r>
            <a:r>
              <a:rPr lang="en-US"/>
              <a:t>thảo luận(tổ chức hợp lí nề nếp sinh hoạt của bản thân).</a:t>
            </a:r>
          </a:p>
          <a:p>
            <a:pPr algn="ctr"/>
            <a:endParaRPr lang="zh-CN" altLang="en-US" sz="3600" b="1" spc="300" dirty="0">
              <a:latin typeface="Times New Roman" panose="02020603050405020304" pitchFamily="18" charset="0"/>
              <a:ea typeface="+mn-ea"/>
              <a:cs typeface="Times New Roman" panose="02020603050405020304" pitchFamily="18" charset="0"/>
              <a:sym typeface="+mn-lt"/>
            </a:endParaRPr>
          </a:p>
        </p:txBody>
      </p:sp>
      <p:pic>
        <p:nvPicPr>
          <p:cNvPr id="19" name="图片 18">
            <a:extLst>
              <a:ext uri="{FF2B5EF4-FFF2-40B4-BE49-F238E27FC236}">
                <a16:creationId xmlns:a16="http://schemas.microsoft.com/office/drawing/2014/main" id="{3725AE11-CFF6-48BF-83B4-E8F60ED504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20" name="图片 19">
            <a:extLst>
              <a:ext uri="{FF2B5EF4-FFF2-40B4-BE49-F238E27FC236}">
                <a16:creationId xmlns:a16="http://schemas.microsoft.com/office/drawing/2014/main" id="{617E52C4-4F4E-4F62-95FB-2FDEE8F0B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351" y="-284929"/>
            <a:ext cx="2651870" cy="2657072"/>
          </a:xfrm>
          <a:prstGeom prst="rect">
            <a:avLst/>
          </a:prstGeom>
        </p:spPr>
      </p:pic>
      <p:pic>
        <p:nvPicPr>
          <p:cNvPr id="21" name="图片 20">
            <a:extLst>
              <a:ext uri="{FF2B5EF4-FFF2-40B4-BE49-F238E27FC236}">
                <a16:creationId xmlns:a16="http://schemas.microsoft.com/office/drawing/2014/main" id="{146DB165-27D5-49C5-A453-3383652698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2" name="图片 21">
            <a:extLst>
              <a:ext uri="{FF2B5EF4-FFF2-40B4-BE49-F238E27FC236}">
                <a16:creationId xmlns:a16="http://schemas.microsoft.com/office/drawing/2014/main" id="{66A7E2AC-CB79-4D1F-B4CB-051F99971F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3" name="图片 22">
            <a:extLst>
              <a:ext uri="{FF2B5EF4-FFF2-40B4-BE49-F238E27FC236}">
                <a16:creationId xmlns:a16="http://schemas.microsoft.com/office/drawing/2014/main" id="{A8DCE781-61CF-4D7A-9BC5-F543CABBA5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Tree>
    <p:extLst>
      <p:ext uri="{BB962C8B-B14F-4D97-AF65-F5344CB8AC3E}">
        <p14:creationId xmlns:p14="http://schemas.microsoft.com/office/powerpoint/2010/main" val="324210757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style.rotation</p:attrName>
                                        </p:attrNameLst>
                                      </p:cBhvr>
                                      <p:tavLst>
                                        <p:tav tm="0">
                                          <p:val>
                                            <p:fltVal val="90"/>
                                          </p:val>
                                        </p:tav>
                                        <p:tav tm="100000">
                                          <p:val>
                                            <p:fltVal val="0"/>
                                          </p:val>
                                        </p:tav>
                                      </p:tavLst>
                                    </p:anim>
                                    <p:animEffect transition="in" filter="fade">
                                      <p:cBhvr>
                                        <p:cTn id="24" dur="2000"/>
                                        <p:tgtEl>
                                          <p:spTgt spid="19"/>
                                        </p:tgtEl>
                                      </p:cBhvr>
                                    </p:animEffect>
                                  </p:childTnLst>
                                </p:cTn>
                              </p:par>
                              <p:par>
                                <p:cTn id="25" presetID="3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750" fill="hold"/>
                                        <p:tgtEl>
                                          <p:spTgt spid="20"/>
                                        </p:tgtEl>
                                        <p:attrNameLst>
                                          <p:attrName>ppt_w</p:attrName>
                                        </p:attrNameLst>
                                      </p:cBhvr>
                                      <p:tavLst>
                                        <p:tav tm="0">
                                          <p:val>
                                            <p:fltVal val="0"/>
                                          </p:val>
                                        </p:tav>
                                        <p:tav tm="100000">
                                          <p:val>
                                            <p:strVal val="#ppt_w"/>
                                          </p:val>
                                        </p:tav>
                                      </p:tavLst>
                                    </p:anim>
                                    <p:anim calcmode="lin" valueType="num">
                                      <p:cBhvr>
                                        <p:cTn id="28" dur="2750" fill="hold"/>
                                        <p:tgtEl>
                                          <p:spTgt spid="20"/>
                                        </p:tgtEl>
                                        <p:attrNameLst>
                                          <p:attrName>ppt_h</p:attrName>
                                        </p:attrNameLst>
                                      </p:cBhvr>
                                      <p:tavLst>
                                        <p:tav tm="0">
                                          <p:val>
                                            <p:fltVal val="0"/>
                                          </p:val>
                                        </p:tav>
                                        <p:tav tm="100000">
                                          <p:val>
                                            <p:strVal val="#ppt_h"/>
                                          </p:val>
                                        </p:tav>
                                      </p:tavLst>
                                    </p:anim>
                                    <p:anim calcmode="lin" valueType="num">
                                      <p:cBhvr>
                                        <p:cTn id="29" dur="2750" fill="hold"/>
                                        <p:tgtEl>
                                          <p:spTgt spid="20"/>
                                        </p:tgtEl>
                                        <p:attrNameLst>
                                          <p:attrName>style.rotation</p:attrName>
                                        </p:attrNameLst>
                                      </p:cBhvr>
                                      <p:tavLst>
                                        <p:tav tm="0">
                                          <p:val>
                                            <p:fltVal val="90"/>
                                          </p:val>
                                        </p:tav>
                                        <p:tav tm="100000">
                                          <p:val>
                                            <p:fltVal val="0"/>
                                          </p:val>
                                        </p:tav>
                                      </p:tavLst>
                                    </p:anim>
                                    <p:animEffect transition="in" filter="fade">
                                      <p:cBhvr>
                                        <p:cTn id="30" dur="2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16EA6081-2A9A-4615-90CE-3BD669291E98}"/>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2799" y="-48346"/>
            <a:ext cx="9144000" cy="5143500"/>
          </a:xfrm>
          <a:prstGeom prst="rect">
            <a:avLst/>
          </a:prstGeom>
        </p:spPr>
      </p:pic>
      <p:sp>
        <p:nvSpPr>
          <p:cNvPr id="18" name="矩形 17">
            <a:extLst>
              <a:ext uri="{FF2B5EF4-FFF2-40B4-BE49-F238E27FC236}">
                <a16:creationId xmlns:a16="http://schemas.microsoft.com/office/drawing/2014/main" id="{2955A8DD-85E0-4C52-A680-AC277C29FD2A}"/>
              </a:ext>
            </a:extLst>
          </p:cNvPr>
          <p:cNvSpPr/>
          <p:nvPr/>
        </p:nvSpPr>
        <p:spPr>
          <a:xfrm>
            <a:off x="2195735" y="1217981"/>
            <a:ext cx="5898955" cy="2031325"/>
          </a:xfrm>
          <a:prstGeom prst="rect">
            <a:avLst/>
          </a:prstGeom>
        </p:spPr>
        <p:txBody>
          <a:bodyPr wrap="square">
            <a:spAutoFit/>
          </a:bodyPr>
          <a:lstStyle/>
          <a:p>
            <a:pPr algn="ctr"/>
            <a:r>
              <a:rPr lang="en-US" altLang="zh-CN" sz="3600" b="1" spc="300">
                <a:latin typeface="Times New Roman" panose="02020603050405020304" pitchFamily="18" charset="0"/>
                <a:ea typeface="+mn-ea"/>
                <a:cs typeface="Times New Roman" panose="02020603050405020304" pitchFamily="18" charset="0"/>
                <a:sym typeface="+mn-lt"/>
              </a:rPr>
              <a:t>HƯỚNG DẪN VỀ NHÀ</a:t>
            </a:r>
          </a:p>
          <a:p>
            <a:pPr lvl="0"/>
            <a:r>
              <a:rPr lang="en-US"/>
              <a:t>1. </a:t>
            </a:r>
            <a:r>
              <a:rPr lang="vi-VN"/>
              <a:t>Ôn lại kiến thức đã học</a:t>
            </a:r>
            <a:endParaRPr lang="en-US"/>
          </a:p>
          <a:p>
            <a:pPr lvl="0"/>
            <a:r>
              <a:rPr lang="en-US"/>
              <a:t>2. </a:t>
            </a:r>
            <a:r>
              <a:rPr lang="vi-VN"/>
              <a:t>Chuẩn bị </a:t>
            </a:r>
            <a:r>
              <a:rPr lang="en-US" b="1"/>
              <a:t>B</a:t>
            </a:r>
            <a:r>
              <a:rPr lang="vi-VN" b="1"/>
              <a:t>ài </a:t>
            </a:r>
            <a:r>
              <a:rPr lang="en-US" b="1"/>
              <a:t>10: Sách người bạn đồng hành</a:t>
            </a:r>
            <a:r>
              <a:rPr lang="vi-VN" b="1"/>
              <a:t>: Soạn văn bản : “</a:t>
            </a:r>
            <a:r>
              <a:rPr lang="en-US"/>
              <a:t> Thách thức đầu tiên: đọc như một hành trình</a:t>
            </a:r>
            <a:r>
              <a:rPr lang="vi-VN"/>
              <a:t>”</a:t>
            </a:r>
            <a:endParaRPr lang="en-US"/>
          </a:p>
          <a:p>
            <a:pPr algn="ctr"/>
            <a:endParaRPr lang="zh-CN" altLang="en-US" sz="3600" b="1" spc="300" dirty="0">
              <a:latin typeface="Times New Roman" panose="02020603050405020304" pitchFamily="18" charset="0"/>
              <a:ea typeface="+mn-ea"/>
              <a:cs typeface="Times New Roman" panose="02020603050405020304" pitchFamily="18" charset="0"/>
              <a:sym typeface="+mn-lt"/>
            </a:endParaRPr>
          </a:p>
        </p:txBody>
      </p:sp>
      <p:pic>
        <p:nvPicPr>
          <p:cNvPr id="19" name="图片 18">
            <a:extLst>
              <a:ext uri="{FF2B5EF4-FFF2-40B4-BE49-F238E27FC236}">
                <a16:creationId xmlns:a16="http://schemas.microsoft.com/office/drawing/2014/main" id="{3725AE11-CFF6-48BF-83B4-E8F60ED504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20" name="图片 19">
            <a:extLst>
              <a:ext uri="{FF2B5EF4-FFF2-40B4-BE49-F238E27FC236}">
                <a16:creationId xmlns:a16="http://schemas.microsoft.com/office/drawing/2014/main" id="{617E52C4-4F4E-4F62-95FB-2FDEE8F0B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071" y="1194868"/>
            <a:ext cx="2651870" cy="2657072"/>
          </a:xfrm>
          <a:prstGeom prst="rect">
            <a:avLst/>
          </a:prstGeom>
        </p:spPr>
      </p:pic>
      <p:pic>
        <p:nvPicPr>
          <p:cNvPr id="21" name="图片 20">
            <a:extLst>
              <a:ext uri="{FF2B5EF4-FFF2-40B4-BE49-F238E27FC236}">
                <a16:creationId xmlns:a16="http://schemas.microsoft.com/office/drawing/2014/main" id="{146DB165-27D5-49C5-A453-3383652698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2" name="图片 21">
            <a:extLst>
              <a:ext uri="{FF2B5EF4-FFF2-40B4-BE49-F238E27FC236}">
                <a16:creationId xmlns:a16="http://schemas.microsoft.com/office/drawing/2014/main" id="{66A7E2AC-CB79-4D1F-B4CB-051F99971F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3" name="图片 22">
            <a:extLst>
              <a:ext uri="{FF2B5EF4-FFF2-40B4-BE49-F238E27FC236}">
                <a16:creationId xmlns:a16="http://schemas.microsoft.com/office/drawing/2014/main" id="{A8DCE781-61CF-4D7A-9BC5-F543CABBA5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Tree>
    <p:extLst>
      <p:ext uri="{BB962C8B-B14F-4D97-AF65-F5344CB8AC3E}">
        <p14:creationId xmlns:p14="http://schemas.microsoft.com/office/powerpoint/2010/main" val="145384928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style.rotation</p:attrName>
                                        </p:attrNameLst>
                                      </p:cBhvr>
                                      <p:tavLst>
                                        <p:tav tm="0">
                                          <p:val>
                                            <p:fltVal val="90"/>
                                          </p:val>
                                        </p:tav>
                                        <p:tav tm="100000">
                                          <p:val>
                                            <p:fltVal val="0"/>
                                          </p:val>
                                        </p:tav>
                                      </p:tavLst>
                                    </p:anim>
                                    <p:animEffect transition="in" filter="fade">
                                      <p:cBhvr>
                                        <p:cTn id="24" dur="2000"/>
                                        <p:tgtEl>
                                          <p:spTgt spid="19"/>
                                        </p:tgtEl>
                                      </p:cBhvr>
                                    </p:animEffect>
                                  </p:childTnLst>
                                </p:cTn>
                              </p:par>
                              <p:par>
                                <p:cTn id="25" presetID="3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750" fill="hold"/>
                                        <p:tgtEl>
                                          <p:spTgt spid="20"/>
                                        </p:tgtEl>
                                        <p:attrNameLst>
                                          <p:attrName>ppt_w</p:attrName>
                                        </p:attrNameLst>
                                      </p:cBhvr>
                                      <p:tavLst>
                                        <p:tav tm="0">
                                          <p:val>
                                            <p:fltVal val="0"/>
                                          </p:val>
                                        </p:tav>
                                        <p:tav tm="100000">
                                          <p:val>
                                            <p:strVal val="#ppt_w"/>
                                          </p:val>
                                        </p:tav>
                                      </p:tavLst>
                                    </p:anim>
                                    <p:anim calcmode="lin" valueType="num">
                                      <p:cBhvr>
                                        <p:cTn id="28" dur="2750" fill="hold"/>
                                        <p:tgtEl>
                                          <p:spTgt spid="20"/>
                                        </p:tgtEl>
                                        <p:attrNameLst>
                                          <p:attrName>ppt_h</p:attrName>
                                        </p:attrNameLst>
                                      </p:cBhvr>
                                      <p:tavLst>
                                        <p:tav tm="0">
                                          <p:val>
                                            <p:fltVal val="0"/>
                                          </p:val>
                                        </p:tav>
                                        <p:tav tm="100000">
                                          <p:val>
                                            <p:strVal val="#ppt_h"/>
                                          </p:val>
                                        </p:tav>
                                      </p:tavLst>
                                    </p:anim>
                                    <p:anim calcmode="lin" valueType="num">
                                      <p:cBhvr>
                                        <p:cTn id="29" dur="2750" fill="hold"/>
                                        <p:tgtEl>
                                          <p:spTgt spid="20"/>
                                        </p:tgtEl>
                                        <p:attrNameLst>
                                          <p:attrName>style.rotation</p:attrName>
                                        </p:attrNameLst>
                                      </p:cBhvr>
                                      <p:tavLst>
                                        <p:tav tm="0">
                                          <p:val>
                                            <p:fltVal val="90"/>
                                          </p:val>
                                        </p:tav>
                                        <p:tav tm="100000">
                                          <p:val>
                                            <p:fltVal val="0"/>
                                          </p:val>
                                        </p:tav>
                                      </p:tavLst>
                                    </p:anim>
                                    <p:animEffect transition="in" filter="fade">
                                      <p:cBhvr>
                                        <p:cTn id="30" dur="2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8CB855-5AA0-42EC-B9F8-65F14429E90C}"/>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3" name="图片 12">
            <a:extLst>
              <a:ext uri="{FF2B5EF4-FFF2-40B4-BE49-F238E27FC236}">
                <a16:creationId xmlns:a16="http://schemas.microsoft.com/office/drawing/2014/main" id="{FA28262B-DBB3-43DE-BDE0-60188F51F3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1333" y="0"/>
            <a:ext cx="5136165" cy="5143500"/>
          </a:xfrm>
          <a:prstGeom prst="rect">
            <a:avLst/>
          </a:prstGeom>
        </p:spPr>
      </p:pic>
      <p:pic>
        <p:nvPicPr>
          <p:cNvPr id="7" name="图片 6">
            <a:extLst>
              <a:ext uri="{FF2B5EF4-FFF2-40B4-BE49-F238E27FC236}">
                <a16:creationId xmlns:a16="http://schemas.microsoft.com/office/drawing/2014/main" id="{35646738-5A5C-4739-B30F-A9B2DECBED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1986" y="-1100658"/>
            <a:ext cx="5150782" cy="4413423"/>
          </a:xfrm>
          <a:prstGeom prst="rect">
            <a:avLst/>
          </a:prstGeom>
        </p:spPr>
      </p:pic>
      <p:pic>
        <p:nvPicPr>
          <p:cNvPr id="27" name="图片 26">
            <a:extLst>
              <a:ext uri="{FF2B5EF4-FFF2-40B4-BE49-F238E27FC236}">
                <a16:creationId xmlns:a16="http://schemas.microsoft.com/office/drawing/2014/main" id="{A5B2D2C0-9673-4320-AE15-6C57594F3D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66132" y="627534"/>
            <a:ext cx="1365422" cy="1368101"/>
          </a:xfrm>
          <a:prstGeom prst="rect">
            <a:avLst/>
          </a:prstGeom>
        </p:spPr>
      </p:pic>
      <p:pic>
        <p:nvPicPr>
          <p:cNvPr id="334" name="图片 333">
            <a:extLst>
              <a:ext uri="{FF2B5EF4-FFF2-40B4-BE49-F238E27FC236}">
                <a16:creationId xmlns:a16="http://schemas.microsoft.com/office/drawing/2014/main" id="{5C0A5CA4-4285-4339-A410-5263530DA6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3298" y="2427734"/>
            <a:ext cx="2357695" cy="2362320"/>
          </a:xfrm>
          <a:prstGeom prst="rect">
            <a:avLst/>
          </a:prstGeom>
        </p:spPr>
      </p:pic>
      <p:sp>
        <p:nvSpPr>
          <p:cNvPr id="11" name="矩形 10">
            <a:extLst>
              <a:ext uri="{FF2B5EF4-FFF2-40B4-BE49-F238E27FC236}">
                <a16:creationId xmlns:a16="http://schemas.microsoft.com/office/drawing/2014/main" id="{27160A53-3BEB-47FC-8577-875373F4BDD3}"/>
              </a:ext>
            </a:extLst>
          </p:cNvPr>
          <p:cNvSpPr/>
          <p:nvPr/>
        </p:nvSpPr>
        <p:spPr>
          <a:xfrm>
            <a:off x="467512" y="1695610"/>
            <a:ext cx="3881331" cy="830997"/>
          </a:xfrm>
          <a:prstGeom prst="rect">
            <a:avLst/>
          </a:prstGeom>
        </p:spPr>
        <p:txBody>
          <a:bodyPr wrap="square">
            <a:spAutoFit/>
          </a:bodyPr>
          <a:lstStyle/>
          <a:p>
            <a:r>
              <a:rPr lang="en-US" altLang="zh-CN" sz="4800" dirty="0">
                <a:solidFill>
                  <a:srgbClr val="445E84"/>
                </a:solidFill>
                <a:effectLst>
                  <a:outerShdw blurRad="38100" dist="38100" dir="2700000" algn="tl">
                    <a:srgbClr val="000000">
                      <a:alpha val="43137"/>
                    </a:srgbClr>
                  </a:outerShdw>
                </a:effectLst>
                <a:latin typeface="+mn-lt"/>
                <a:ea typeface="+mn-ea"/>
                <a:cs typeface="+mn-ea"/>
                <a:sym typeface="+mn-lt"/>
              </a:rPr>
              <a:t>THANK YOU</a:t>
            </a:r>
            <a:endParaRPr lang="zh-CN" altLang="en-US" sz="4800" dirty="0">
              <a:solidFill>
                <a:srgbClr val="445E84"/>
              </a:solidFill>
              <a:effectLst>
                <a:outerShdw blurRad="38100" dist="38100" dir="2700000" algn="tl">
                  <a:srgbClr val="000000">
                    <a:alpha val="43137"/>
                  </a:srgbClr>
                </a:outerShdw>
              </a:effectLst>
              <a:latin typeface="+mn-lt"/>
              <a:ea typeface="+mn-ea"/>
              <a:cs typeface="+mn-ea"/>
              <a:sym typeface="+mn-lt"/>
            </a:endParaRPr>
          </a:p>
        </p:txBody>
      </p:sp>
      <p:sp>
        <p:nvSpPr>
          <p:cNvPr id="14" name="TextBox 3">
            <a:hlinkClick r:id="rId9"/>
            <a:extLst>
              <a:ext uri="{FF2B5EF4-FFF2-40B4-BE49-F238E27FC236}">
                <a16:creationId xmlns:a16="http://schemas.microsoft.com/office/drawing/2014/main" id="{EED7BA04-53C7-4013-8555-A56318EA1EAE}"/>
              </a:ext>
            </a:extLst>
          </p:cNvPr>
          <p:cNvSpPr txBox="1"/>
          <p:nvPr/>
        </p:nvSpPr>
        <p:spPr>
          <a:xfrm>
            <a:off x="424643" y="4905528"/>
            <a:ext cx="5169613" cy="246221"/>
          </a:xfrm>
          <a:prstGeom prst="rect">
            <a:avLst/>
          </a:prstGeom>
          <a:noFill/>
        </p:spPr>
        <p:txBody>
          <a:bodyPr wrap="square" rtlCol="0">
            <a:spAutoFit/>
          </a:bodyPr>
          <a:lstStyle/>
          <a:p>
            <a:r>
              <a:rPr lang="en-US" altLang="zh-CN" sz="1000" dirty="0">
                <a:solidFill>
                  <a:srgbClr val="597AAA"/>
                </a:solidFill>
                <a:cs typeface="Arial" panose="020B0604020202020204"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rgbClr val="597AAA"/>
              </a:solidFill>
              <a:cs typeface="Arial" panose="020B0604020202020204" pitchFamily="34" charset="0"/>
            </a:endParaRPr>
          </a:p>
        </p:txBody>
      </p:sp>
    </p:spTree>
    <p:extLst>
      <p:ext uri="{BB962C8B-B14F-4D97-AF65-F5344CB8AC3E}">
        <p14:creationId xmlns:p14="http://schemas.microsoft.com/office/powerpoint/2010/main" val="18180951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34"/>
                                        </p:tgtEl>
                                        <p:attrNameLst>
                                          <p:attrName>style.visibility</p:attrName>
                                        </p:attrNameLst>
                                      </p:cBhvr>
                                      <p:to>
                                        <p:strVal val="visible"/>
                                      </p:to>
                                    </p:set>
                                    <p:anim calcmode="lin" valueType="num">
                                      <p:cBhvr additive="base">
                                        <p:cTn id="21" dur="1000" fill="hold"/>
                                        <p:tgtEl>
                                          <p:spTgt spid="334"/>
                                        </p:tgtEl>
                                        <p:attrNameLst>
                                          <p:attrName>ppt_x</p:attrName>
                                        </p:attrNameLst>
                                      </p:cBhvr>
                                      <p:tavLst>
                                        <p:tav tm="0">
                                          <p:val>
                                            <p:strVal val="#ppt_x"/>
                                          </p:val>
                                        </p:tav>
                                        <p:tav tm="100000">
                                          <p:val>
                                            <p:strVal val="#ppt_x"/>
                                          </p:val>
                                        </p:tav>
                                      </p:tavLst>
                                    </p:anim>
                                    <p:anim calcmode="lin" valueType="num">
                                      <p:cBhvr additive="base">
                                        <p:cTn id="22" dur="1000" fill="hold"/>
                                        <p:tgtEl>
                                          <p:spTgt spid="334"/>
                                        </p:tgtEl>
                                        <p:attrNameLst>
                                          <p:attrName>ppt_y</p:attrName>
                                        </p:attrNameLst>
                                      </p:cBhvr>
                                      <p:tavLst>
                                        <p:tav tm="0">
                                          <p:val>
                                            <p:strVal val="0-#ppt_h/2"/>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2000" fill="hold"/>
                                        <p:tgtEl>
                                          <p:spTgt spid="27"/>
                                        </p:tgtEl>
                                        <p:attrNameLst>
                                          <p:attrName>ppt_w</p:attrName>
                                        </p:attrNameLst>
                                      </p:cBhvr>
                                      <p:tavLst>
                                        <p:tav tm="0">
                                          <p:val>
                                            <p:fltVal val="0"/>
                                          </p:val>
                                        </p:tav>
                                        <p:tav tm="100000">
                                          <p:val>
                                            <p:strVal val="#ppt_w"/>
                                          </p:val>
                                        </p:tav>
                                      </p:tavLst>
                                    </p:anim>
                                    <p:anim calcmode="lin" valueType="num">
                                      <p:cBhvr>
                                        <p:cTn id="26" dur="2000" fill="hold"/>
                                        <p:tgtEl>
                                          <p:spTgt spid="27"/>
                                        </p:tgtEl>
                                        <p:attrNameLst>
                                          <p:attrName>ppt_h</p:attrName>
                                        </p:attrNameLst>
                                      </p:cBhvr>
                                      <p:tavLst>
                                        <p:tav tm="0">
                                          <p:val>
                                            <p:fltVal val="0"/>
                                          </p:val>
                                        </p:tav>
                                        <p:tav tm="100000">
                                          <p:val>
                                            <p:strVal val="#ppt_h"/>
                                          </p:val>
                                        </p:tav>
                                      </p:tavLst>
                                    </p:anim>
                                    <p:anim calcmode="lin" valueType="num">
                                      <p:cBhvr>
                                        <p:cTn id="27" dur="2000" fill="hold"/>
                                        <p:tgtEl>
                                          <p:spTgt spid="27"/>
                                        </p:tgtEl>
                                        <p:attrNameLst>
                                          <p:attrName>style.rotation</p:attrName>
                                        </p:attrNameLst>
                                      </p:cBhvr>
                                      <p:tavLst>
                                        <p:tav tm="0">
                                          <p:val>
                                            <p:fltVal val="90"/>
                                          </p:val>
                                        </p:tav>
                                        <p:tav tm="100000">
                                          <p:val>
                                            <p:fltVal val="0"/>
                                          </p:val>
                                        </p:tav>
                                      </p:tavLst>
                                    </p:anim>
                                    <p:animEffect transition="in" filter="fade">
                                      <p:cBhvr>
                                        <p:cTn id="28" dur="2000"/>
                                        <p:tgtEl>
                                          <p:spTgt spid="27"/>
                                        </p:tgtEl>
                                      </p:cBhvr>
                                    </p:animEffect>
                                  </p:childTnLst>
                                </p:cTn>
                              </p:par>
                              <p:par>
                                <p:cTn id="29" presetID="31" presetClass="entr" presetSubtype="0" fill="hold" nodeType="withEffect">
                                  <p:stCondLst>
                                    <p:cond delay="500"/>
                                  </p:stCondLst>
                                  <p:childTnLst>
                                    <p:set>
                                      <p:cBhvr>
                                        <p:cTn id="30" dur="1" fill="hold">
                                          <p:stCondLst>
                                            <p:cond delay="0"/>
                                          </p:stCondLst>
                                        </p:cTn>
                                        <p:tgtEl>
                                          <p:spTgt spid="334"/>
                                        </p:tgtEl>
                                        <p:attrNameLst>
                                          <p:attrName>style.visibility</p:attrName>
                                        </p:attrNameLst>
                                      </p:cBhvr>
                                      <p:to>
                                        <p:strVal val="visible"/>
                                      </p:to>
                                    </p:set>
                                    <p:anim calcmode="lin" valueType="num">
                                      <p:cBhvr>
                                        <p:cTn id="31" dur="2750" fill="hold"/>
                                        <p:tgtEl>
                                          <p:spTgt spid="334"/>
                                        </p:tgtEl>
                                        <p:attrNameLst>
                                          <p:attrName>ppt_w</p:attrName>
                                        </p:attrNameLst>
                                      </p:cBhvr>
                                      <p:tavLst>
                                        <p:tav tm="0">
                                          <p:val>
                                            <p:fltVal val="0"/>
                                          </p:val>
                                        </p:tav>
                                        <p:tav tm="100000">
                                          <p:val>
                                            <p:strVal val="#ppt_w"/>
                                          </p:val>
                                        </p:tav>
                                      </p:tavLst>
                                    </p:anim>
                                    <p:anim calcmode="lin" valueType="num">
                                      <p:cBhvr>
                                        <p:cTn id="32" dur="2750" fill="hold"/>
                                        <p:tgtEl>
                                          <p:spTgt spid="334"/>
                                        </p:tgtEl>
                                        <p:attrNameLst>
                                          <p:attrName>ppt_h</p:attrName>
                                        </p:attrNameLst>
                                      </p:cBhvr>
                                      <p:tavLst>
                                        <p:tav tm="0">
                                          <p:val>
                                            <p:fltVal val="0"/>
                                          </p:val>
                                        </p:tav>
                                        <p:tav tm="100000">
                                          <p:val>
                                            <p:strVal val="#ppt_h"/>
                                          </p:val>
                                        </p:tav>
                                      </p:tavLst>
                                    </p:anim>
                                    <p:anim calcmode="lin" valueType="num">
                                      <p:cBhvr>
                                        <p:cTn id="33" dur="2750" fill="hold"/>
                                        <p:tgtEl>
                                          <p:spTgt spid="334"/>
                                        </p:tgtEl>
                                        <p:attrNameLst>
                                          <p:attrName>style.rotation</p:attrName>
                                        </p:attrNameLst>
                                      </p:cBhvr>
                                      <p:tavLst>
                                        <p:tav tm="0">
                                          <p:val>
                                            <p:fltVal val="90"/>
                                          </p:val>
                                        </p:tav>
                                        <p:tav tm="100000">
                                          <p:val>
                                            <p:fltVal val="0"/>
                                          </p:val>
                                        </p:tav>
                                      </p:tavLst>
                                    </p:anim>
                                    <p:animEffect transition="in" filter="fade">
                                      <p:cBhvr>
                                        <p:cTn id="34" dur="2750"/>
                                        <p:tgtEl>
                                          <p:spTgt spid="334"/>
                                        </p:tgtEl>
                                      </p:cBhvr>
                                    </p:animEffect>
                                  </p:childTnLst>
                                </p:cTn>
                              </p:par>
                            </p:childTnLst>
                          </p:cTn>
                        </p:par>
                        <p:par>
                          <p:cTn id="35" fill="hold">
                            <p:stCondLst>
                              <p:cond delay="475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6BCD1AF-5DC6-4F68-B412-B5FA8D550717}"/>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矩形 12">
            <a:extLst>
              <a:ext uri="{FF2B5EF4-FFF2-40B4-BE49-F238E27FC236}">
                <a16:creationId xmlns:a16="http://schemas.microsoft.com/office/drawing/2014/main" id="{93AFF422-BB5E-41E7-8B6E-135EE6A973AC}"/>
              </a:ext>
            </a:extLst>
          </p:cNvPr>
          <p:cNvSpPr/>
          <p:nvPr/>
        </p:nvSpPr>
        <p:spPr>
          <a:xfrm>
            <a:off x="3519758" y="2231889"/>
            <a:ext cx="3799692" cy="584775"/>
          </a:xfrm>
          <a:prstGeom prst="rect">
            <a:avLst/>
          </a:prstGeom>
        </p:spPr>
        <p:txBody>
          <a:bodyPr wrap="square">
            <a:spAutoFit/>
          </a:bodyPr>
          <a:lstStyle/>
          <a:p>
            <a:pPr fontAlgn="auto">
              <a:spcBef>
                <a:spcPts val="0"/>
              </a:spcBef>
              <a:spcAft>
                <a:spcPts val="0"/>
              </a:spcAft>
              <a:defRPr/>
            </a:pPr>
            <a:r>
              <a:rPr lang="en-US" altLang="zh-CN" sz="3200" spc="300">
                <a:solidFill>
                  <a:srgbClr val="445E84"/>
                </a:solidFill>
                <a:latin typeface="Times New Roman" panose="02020603050405020304" pitchFamily="18" charset="0"/>
                <a:ea typeface="+mn-ea"/>
                <a:cs typeface="Times New Roman" panose="02020603050405020304" pitchFamily="18" charset="0"/>
                <a:sym typeface="+mn-lt"/>
              </a:rPr>
              <a:t>KHỞI ĐỘNG</a:t>
            </a:r>
            <a:endParaRPr lang="zh-CN" altLang="en-US" sz="3200" spc="300" dirty="0">
              <a:solidFill>
                <a:srgbClr val="445E84"/>
              </a:solidFill>
              <a:latin typeface="Times New Roman" panose="02020603050405020304" pitchFamily="18" charset="0"/>
              <a:ea typeface="+mn-ea"/>
              <a:cs typeface="Times New Roman" panose="02020603050405020304" pitchFamily="18" charset="0"/>
              <a:sym typeface="+mn-lt"/>
            </a:endParaRPr>
          </a:p>
        </p:txBody>
      </p:sp>
      <p:pic>
        <p:nvPicPr>
          <p:cNvPr id="15" name="图片 14">
            <a:extLst>
              <a:ext uri="{FF2B5EF4-FFF2-40B4-BE49-F238E27FC236}">
                <a16:creationId xmlns:a16="http://schemas.microsoft.com/office/drawing/2014/main" id="{19FDA2A0-AAEF-4F03-93DA-6276242F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18" name="图片 17">
            <a:extLst>
              <a:ext uri="{FF2B5EF4-FFF2-40B4-BE49-F238E27FC236}">
                <a16:creationId xmlns:a16="http://schemas.microsoft.com/office/drawing/2014/main" id="{A8B7684B-4FD5-4B4C-A381-0F751D767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6913" y="997441"/>
            <a:ext cx="2651870" cy="2657072"/>
          </a:xfrm>
          <a:prstGeom prst="rect">
            <a:avLst/>
          </a:prstGeom>
        </p:spPr>
      </p:pic>
      <p:pic>
        <p:nvPicPr>
          <p:cNvPr id="19" name="图片 18">
            <a:extLst>
              <a:ext uri="{FF2B5EF4-FFF2-40B4-BE49-F238E27FC236}">
                <a16:creationId xmlns:a16="http://schemas.microsoft.com/office/drawing/2014/main" id="{8948A3C3-8FF4-41F3-B323-DA589E8C3D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0" name="图片 19">
            <a:extLst>
              <a:ext uri="{FF2B5EF4-FFF2-40B4-BE49-F238E27FC236}">
                <a16:creationId xmlns:a16="http://schemas.microsoft.com/office/drawing/2014/main" id="{1AD4D45A-F265-417F-BEDF-0ED224C0A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1" name="图片 20">
            <a:extLst>
              <a:ext uri="{FF2B5EF4-FFF2-40B4-BE49-F238E27FC236}">
                <a16:creationId xmlns:a16="http://schemas.microsoft.com/office/drawing/2014/main" id="{09989773-A3FE-4A8C-9C26-3A2208D716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Tree>
    <p:extLst>
      <p:ext uri="{BB962C8B-B14F-4D97-AF65-F5344CB8AC3E}">
        <p14:creationId xmlns:p14="http://schemas.microsoft.com/office/powerpoint/2010/main" val="17476882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 calcmode="lin" valueType="num">
                                      <p:cBhvr>
                                        <p:cTn id="21" dur="2000" fill="hold"/>
                                        <p:tgtEl>
                                          <p:spTgt spid="15"/>
                                        </p:tgtEl>
                                        <p:attrNameLst>
                                          <p:attrName>style.rotation</p:attrName>
                                        </p:attrNameLst>
                                      </p:cBhvr>
                                      <p:tavLst>
                                        <p:tav tm="0">
                                          <p:val>
                                            <p:fltVal val="90"/>
                                          </p:val>
                                        </p:tav>
                                        <p:tav tm="100000">
                                          <p:val>
                                            <p:fltVal val="0"/>
                                          </p:val>
                                        </p:tav>
                                      </p:tavLst>
                                    </p:anim>
                                    <p:animEffect transition="in" filter="fade">
                                      <p:cBhvr>
                                        <p:cTn id="22" dur="2000"/>
                                        <p:tgtEl>
                                          <p:spTgt spid="15"/>
                                        </p:tgtEl>
                                      </p:cBhvr>
                                    </p:animEffect>
                                  </p:childTnLst>
                                </p:cTn>
                              </p:par>
                              <p:par>
                                <p:cTn id="23" presetID="3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2750" fill="hold"/>
                                        <p:tgtEl>
                                          <p:spTgt spid="18"/>
                                        </p:tgtEl>
                                        <p:attrNameLst>
                                          <p:attrName>ppt_w</p:attrName>
                                        </p:attrNameLst>
                                      </p:cBhvr>
                                      <p:tavLst>
                                        <p:tav tm="0">
                                          <p:val>
                                            <p:fltVal val="0"/>
                                          </p:val>
                                        </p:tav>
                                        <p:tav tm="100000">
                                          <p:val>
                                            <p:strVal val="#ppt_w"/>
                                          </p:val>
                                        </p:tav>
                                      </p:tavLst>
                                    </p:anim>
                                    <p:anim calcmode="lin" valueType="num">
                                      <p:cBhvr>
                                        <p:cTn id="26" dur="2750" fill="hold"/>
                                        <p:tgtEl>
                                          <p:spTgt spid="18"/>
                                        </p:tgtEl>
                                        <p:attrNameLst>
                                          <p:attrName>ppt_h</p:attrName>
                                        </p:attrNameLst>
                                      </p:cBhvr>
                                      <p:tavLst>
                                        <p:tav tm="0">
                                          <p:val>
                                            <p:fltVal val="0"/>
                                          </p:val>
                                        </p:tav>
                                        <p:tav tm="100000">
                                          <p:val>
                                            <p:strVal val="#ppt_h"/>
                                          </p:val>
                                        </p:tav>
                                      </p:tavLst>
                                    </p:anim>
                                    <p:anim calcmode="lin" valueType="num">
                                      <p:cBhvr>
                                        <p:cTn id="27" dur="2750" fill="hold"/>
                                        <p:tgtEl>
                                          <p:spTgt spid="18"/>
                                        </p:tgtEl>
                                        <p:attrNameLst>
                                          <p:attrName>style.rotation</p:attrName>
                                        </p:attrNameLst>
                                      </p:cBhvr>
                                      <p:tavLst>
                                        <p:tav tm="0">
                                          <p:val>
                                            <p:fltVal val="90"/>
                                          </p:val>
                                        </p:tav>
                                        <p:tav tm="100000">
                                          <p:val>
                                            <p:fltVal val="0"/>
                                          </p:val>
                                        </p:tav>
                                      </p:tavLst>
                                    </p:anim>
                                    <p:animEffect transition="in" filter="fade">
                                      <p:cBhvr>
                                        <p:cTn id="28" dur="2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6BCD1AF-5DC6-4F68-B412-B5FA8D550717}"/>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5" name="图片 14">
            <a:extLst>
              <a:ext uri="{FF2B5EF4-FFF2-40B4-BE49-F238E27FC236}">
                <a16:creationId xmlns:a16="http://schemas.microsoft.com/office/drawing/2014/main" id="{19FDA2A0-AAEF-4F03-93DA-6276242F1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1630" y="2523404"/>
            <a:ext cx="1365422" cy="1368101"/>
          </a:xfrm>
          <a:prstGeom prst="rect">
            <a:avLst/>
          </a:prstGeom>
        </p:spPr>
      </p:pic>
      <p:pic>
        <p:nvPicPr>
          <p:cNvPr id="18" name="图片 17">
            <a:extLst>
              <a:ext uri="{FF2B5EF4-FFF2-40B4-BE49-F238E27FC236}">
                <a16:creationId xmlns:a16="http://schemas.microsoft.com/office/drawing/2014/main" id="{A8B7684B-4FD5-4B4C-A381-0F751D7676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80" y="903353"/>
            <a:ext cx="2651870" cy="2657072"/>
          </a:xfrm>
          <a:prstGeom prst="rect">
            <a:avLst/>
          </a:prstGeom>
        </p:spPr>
      </p:pic>
      <p:pic>
        <p:nvPicPr>
          <p:cNvPr id="19" name="图片 18">
            <a:extLst>
              <a:ext uri="{FF2B5EF4-FFF2-40B4-BE49-F238E27FC236}">
                <a16:creationId xmlns:a16="http://schemas.microsoft.com/office/drawing/2014/main" id="{8948A3C3-8FF4-41F3-B323-DA589E8C3D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0" name="图片 19">
            <a:extLst>
              <a:ext uri="{FF2B5EF4-FFF2-40B4-BE49-F238E27FC236}">
                <a16:creationId xmlns:a16="http://schemas.microsoft.com/office/drawing/2014/main" id="{1AD4D45A-F265-417F-BEDF-0ED224C0A2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1" name="图片 20">
            <a:extLst>
              <a:ext uri="{FF2B5EF4-FFF2-40B4-BE49-F238E27FC236}">
                <a16:creationId xmlns:a16="http://schemas.microsoft.com/office/drawing/2014/main" id="{09989773-A3FE-4A8C-9C26-3A2208D716D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
        <p:nvSpPr>
          <p:cNvPr id="5" name="TextBox 4">
            <a:extLst>
              <a:ext uri="{FF2B5EF4-FFF2-40B4-BE49-F238E27FC236}">
                <a16:creationId xmlns:a16="http://schemas.microsoft.com/office/drawing/2014/main" id="{1B27E16D-0F49-91EB-7A23-F1FF7DB66071}"/>
              </a:ext>
            </a:extLst>
          </p:cNvPr>
          <p:cNvSpPr txBox="1"/>
          <p:nvPr/>
        </p:nvSpPr>
        <p:spPr>
          <a:xfrm>
            <a:off x="0" y="0"/>
            <a:ext cx="9036496" cy="1547475"/>
          </a:xfrm>
          <a:prstGeom prst="rect">
            <a:avLst/>
          </a:prstGeom>
          <a:noFill/>
        </p:spPr>
        <p:txBody>
          <a:bodyPr wrap="square">
            <a:spAutoFit/>
          </a:bodyPr>
          <a:lstStyle/>
          <a:p>
            <a:pPr algn="ctr">
              <a:lnSpc>
                <a:spcPct val="115000"/>
              </a:lnSpc>
              <a:spcAft>
                <a:spcPts val="1000"/>
              </a:spcAft>
            </a:pP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 xem video “Tập thể dục buổi sáng” và cho biết: video sau gợi cho em thói quen sinh hoạt nào? Em có nhận xét gì về thói quen sinh hoạt đó.</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Nhạc thiếu nhi vui nhộn cho bé: Tập thể dục buổi sáng">
            <a:hlinkClick r:id="" action="ppaction://media"/>
            <a:extLst>
              <a:ext uri="{FF2B5EF4-FFF2-40B4-BE49-F238E27FC236}">
                <a16:creationId xmlns:a16="http://schemas.microsoft.com/office/drawing/2014/main" id="{2FA86F0B-4702-9FA9-AE80-F96457687397}"/>
              </a:ext>
            </a:extLst>
          </p:cNvPr>
          <p:cNvPicPr>
            <a:picLocks noRot="1" noChangeAspect="1"/>
          </p:cNvPicPr>
          <p:nvPr>
            <a:videoFile r:link="rId1"/>
          </p:nvPr>
        </p:nvPicPr>
        <p:blipFill>
          <a:blip r:embed="rId10"/>
          <a:stretch>
            <a:fillRect/>
          </a:stretch>
        </p:blipFill>
        <p:spPr>
          <a:xfrm>
            <a:off x="0" y="1494937"/>
            <a:ext cx="9144000" cy="3741109"/>
          </a:xfrm>
          <a:prstGeom prst="rect">
            <a:avLst/>
          </a:prstGeom>
        </p:spPr>
      </p:pic>
    </p:spTree>
    <p:extLst>
      <p:ext uri="{BB962C8B-B14F-4D97-AF65-F5344CB8AC3E}">
        <p14:creationId xmlns:p14="http://schemas.microsoft.com/office/powerpoint/2010/main" val="364245198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000" fill="hold"/>
                                        <p:tgtEl>
                                          <p:spTgt spid="15"/>
                                        </p:tgtEl>
                                        <p:attrNameLst>
                                          <p:attrName>ppt_w</p:attrName>
                                        </p:attrNameLst>
                                      </p:cBhvr>
                                      <p:tavLst>
                                        <p:tav tm="0">
                                          <p:val>
                                            <p:fltVal val="0"/>
                                          </p:val>
                                        </p:tav>
                                        <p:tav tm="100000">
                                          <p:val>
                                            <p:strVal val="#ppt_w"/>
                                          </p:val>
                                        </p:tav>
                                      </p:tavLst>
                                    </p:anim>
                                    <p:anim calcmode="lin" valueType="num">
                                      <p:cBhvr>
                                        <p:cTn id="16" dur="2000" fill="hold"/>
                                        <p:tgtEl>
                                          <p:spTgt spid="15"/>
                                        </p:tgtEl>
                                        <p:attrNameLst>
                                          <p:attrName>ppt_h</p:attrName>
                                        </p:attrNameLst>
                                      </p:cBhvr>
                                      <p:tavLst>
                                        <p:tav tm="0">
                                          <p:val>
                                            <p:fltVal val="0"/>
                                          </p:val>
                                        </p:tav>
                                        <p:tav tm="100000">
                                          <p:val>
                                            <p:strVal val="#ppt_h"/>
                                          </p:val>
                                        </p:tav>
                                      </p:tavLst>
                                    </p:anim>
                                    <p:anim calcmode="lin" valueType="num">
                                      <p:cBhvr>
                                        <p:cTn id="17" dur="2000" fill="hold"/>
                                        <p:tgtEl>
                                          <p:spTgt spid="15"/>
                                        </p:tgtEl>
                                        <p:attrNameLst>
                                          <p:attrName>style.rotation</p:attrName>
                                        </p:attrNameLst>
                                      </p:cBhvr>
                                      <p:tavLst>
                                        <p:tav tm="0">
                                          <p:val>
                                            <p:fltVal val="90"/>
                                          </p:val>
                                        </p:tav>
                                        <p:tav tm="100000">
                                          <p:val>
                                            <p:fltVal val="0"/>
                                          </p:val>
                                        </p:tav>
                                      </p:tavLst>
                                    </p:anim>
                                    <p:animEffect transition="in" filter="fade">
                                      <p:cBhvr>
                                        <p:cTn id="18" dur="2000"/>
                                        <p:tgtEl>
                                          <p:spTgt spid="15"/>
                                        </p:tgtEl>
                                      </p:cBhvr>
                                    </p:animEffect>
                                  </p:childTnLst>
                                </p:cTn>
                              </p:par>
                              <p:par>
                                <p:cTn id="19" presetID="3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750" fill="hold"/>
                                        <p:tgtEl>
                                          <p:spTgt spid="18"/>
                                        </p:tgtEl>
                                        <p:attrNameLst>
                                          <p:attrName>ppt_w</p:attrName>
                                        </p:attrNameLst>
                                      </p:cBhvr>
                                      <p:tavLst>
                                        <p:tav tm="0">
                                          <p:val>
                                            <p:fltVal val="0"/>
                                          </p:val>
                                        </p:tav>
                                        <p:tav tm="100000">
                                          <p:val>
                                            <p:strVal val="#ppt_w"/>
                                          </p:val>
                                        </p:tav>
                                      </p:tavLst>
                                    </p:anim>
                                    <p:anim calcmode="lin" valueType="num">
                                      <p:cBhvr>
                                        <p:cTn id="22" dur="2750" fill="hold"/>
                                        <p:tgtEl>
                                          <p:spTgt spid="18"/>
                                        </p:tgtEl>
                                        <p:attrNameLst>
                                          <p:attrName>ppt_h</p:attrName>
                                        </p:attrNameLst>
                                      </p:cBhvr>
                                      <p:tavLst>
                                        <p:tav tm="0">
                                          <p:val>
                                            <p:fltVal val="0"/>
                                          </p:val>
                                        </p:tav>
                                        <p:tav tm="100000">
                                          <p:val>
                                            <p:strVal val="#ppt_h"/>
                                          </p:val>
                                        </p:tav>
                                      </p:tavLst>
                                    </p:anim>
                                    <p:anim calcmode="lin" valueType="num">
                                      <p:cBhvr>
                                        <p:cTn id="23" dur="2750" fill="hold"/>
                                        <p:tgtEl>
                                          <p:spTgt spid="18"/>
                                        </p:tgtEl>
                                        <p:attrNameLst>
                                          <p:attrName>style.rotation</p:attrName>
                                        </p:attrNameLst>
                                      </p:cBhvr>
                                      <p:tavLst>
                                        <p:tav tm="0">
                                          <p:val>
                                            <p:fltVal val="90"/>
                                          </p:val>
                                        </p:tav>
                                        <p:tav tm="100000">
                                          <p:val>
                                            <p:fltVal val="0"/>
                                          </p:val>
                                        </p:tav>
                                      </p:tavLst>
                                    </p:anim>
                                    <p:animEffect transition="in" filter="fade">
                                      <p:cBhvr>
                                        <p:cTn id="24" dur="27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6"/>
                </p:tgtEl>
              </p:cMediaNode>
            </p:video>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6BCD1AF-5DC6-4F68-B412-B5FA8D550717}"/>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矩形 12">
            <a:extLst>
              <a:ext uri="{FF2B5EF4-FFF2-40B4-BE49-F238E27FC236}">
                <a16:creationId xmlns:a16="http://schemas.microsoft.com/office/drawing/2014/main" id="{93AFF422-BB5E-41E7-8B6E-135EE6A973AC}"/>
              </a:ext>
            </a:extLst>
          </p:cNvPr>
          <p:cNvSpPr/>
          <p:nvPr/>
        </p:nvSpPr>
        <p:spPr>
          <a:xfrm>
            <a:off x="2267744" y="915566"/>
            <a:ext cx="5051706" cy="1569660"/>
          </a:xfrm>
          <a:prstGeom prst="rect">
            <a:avLst/>
          </a:prstGeom>
        </p:spPr>
        <p:txBody>
          <a:bodyPr wrap="square">
            <a:spAutoFit/>
          </a:bodyPr>
          <a:lstStyle/>
          <a:p>
            <a:pPr algn="ctr" fontAlgn="auto">
              <a:spcBef>
                <a:spcPts val="0"/>
              </a:spcBef>
              <a:spcAft>
                <a:spcPts val="0"/>
              </a:spcAft>
              <a:defRPr/>
            </a:pPr>
            <a:r>
              <a:rPr lang="en-US" altLang="zh-CN" sz="3200" spc="300">
                <a:latin typeface="Times New Roman" panose="02020603050405020304" pitchFamily="18" charset="0"/>
                <a:ea typeface="+mn-ea"/>
                <a:cs typeface="Times New Roman" panose="02020603050405020304" pitchFamily="18" charset="0"/>
                <a:sym typeface="+mn-lt"/>
              </a:rPr>
              <a:t>HÌNH THÀNH KIẾN THỨC</a:t>
            </a:r>
          </a:p>
          <a:p>
            <a:pPr fontAlgn="auto">
              <a:spcBef>
                <a:spcPts val="0"/>
              </a:spcBef>
              <a:spcAft>
                <a:spcPts val="0"/>
              </a:spcAft>
              <a:defRPr/>
            </a:pPr>
            <a:endParaRPr lang="zh-CN" altLang="en-US" sz="3200" spc="300" dirty="0">
              <a:solidFill>
                <a:srgbClr val="445E84"/>
              </a:solidFill>
              <a:latin typeface="Times New Roman" panose="02020603050405020304" pitchFamily="18" charset="0"/>
              <a:ea typeface="+mn-ea"/>
              <a:cs typeface="Times New Roman" panose="02020603050405020304" pitchFamily="18" charset="0"/>
              <a:sym typeface="+mn-lt"/>
            </a:endParaRPr>
          </a:p>
        </p:txBody>
      </p:sp>
      <p:pic>
        <p:nvPicPr>
          <p:cNvPr id="15" name="图片 14">
            <a:extLst>
              <a:ext uri="{FF2B5EF4-FFF2-40B4-BE49-F238E27FC236}">
                <a16:creationId xmlns:a16="http://schemas.microsoft.com/office/drawing/2014/main" id="{19FDA2A0-AAEF-4F03-93DA-6276242F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5856" y="2490611"/>
            <a:ext cx="1365422" cy="1368101"/>
          </a:xfrm>
          <a:prstGeom prst="rect">
            <a:avLst/>
          </a:prstGeom>
        </p:spPr>
      </p:pic>
      <p:pic>
        <p:nvPicPr>
          <p:cNvPr id="18" name="图片 17">
            <a:extLst>
              <a:ext uri="{FF2B5EF4-FFF2-40B4-BE49-F238E27FC236}">
                <a16:creationId xmlns:a16="http://schemas.microsoft.com/office/drawing/2014/main" id="{A8B7684B-4FD5-4B4C-A381-0F751D767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145" y="339502"/>
            <a:ext cx="2651870" cy="2657072"/>
          </a:xfrm>
          <a:prstGeom prst="rect">
            <a:avLst/>
          </a:prstGeom>
        </p:spPr>
      </p:pic>
      <p:pic>
        <p:nvPicPr>
          <p:cNvPr id="19" name="图片 18">
            <a:extLst>
              <a:ext uri="{FF2B5EF4-FFF2-40B4-BE49-F238E27FC236}">
                <a16:creationId xmlns:a16="http://schemas.microsoft.com/office/drawing/2014/main" id="{8948A3C3-8FF4-41F3-B323-DA589E8C3D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9450" y="536117"/>
            <a:ext cx="2357695" cy="2362320"/>
          </a:xfrm>
          <a:prstGeom prst="rect">
            <a:avLst/>
          </a:prstGeom>
        </p:spPr>
      </p:pic>
      <p:pic>
        <p:nvPicPr>
          <p:cNvPr id="20" name="图片 19">
            <a:extLst>
              <a:ext uri="{FF2B5EF4-FFF2-40B4-BE49-F238E27FC236}">
                <a16:creationId xmlns:a16="http://schemas.microsoft.com/office/drawing/2014/main" id="{1AD4D45A-F265-417F-BEDF-0ED224C0A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1" name="图片 20">
            <a:extLst>
              <a:ext uri="{FF2B5EF4-FFF2-40B4-BE49-F238E27FC236}">
                <a16:creationId xmlns:a16="http://schemas.microsoft.com/office/drawing/2014/main" id="{09989773-A3FE-4A8C-9C26-3A2208D716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Tree>
    <p:extLst>
      <p:ext uri="{BB962C8B-B14F-4D97-AF65-F5344CB8AC3E}">
        <p14:creationId xmlns:p14="http://schemas.microsoft.com/office/powerpoint/2010/main" val="172467620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 calcmode="lin" valueType="num">
                                      <p:cBhvr>
                                        <p:cTn id="21" dur="2000" fill="hold"/>
                                        <p:tgtEl>
                                          <p:spTgt spid="15"/>
                                        </p:tgtEl>
                                        <p:attrNameLst>
                                          <p:attrName>style.rotation</p:attrName>
                                        </p:attrNameLst>
                                      </p:cBhvr>
                                      <p:tavLst>
                                        <p:tav tm="0">
                                          <p:val>
                                            <p:fltVal val="90"/>
                                          </p:val>
                                        </p:tav>
                                        <p:tav tm="100000">
                                          <p:val>
                                            <p:fltVal val="0"/>
                                          </p:val>
                                        </p:tav>
                                      </p:tavLst>
                                    </p:anim>
                                    <p:animEffect transition="in" filter="fade">
                                      <p:cBhvr>
                                        <p:cTn id="22" dur="2000"/>
                                        <p:tgtEl>
                                          <p:spTgt spid="15"/>
                                        </p:tgtEl>
                                      </p:cBhvr>
                                    </p:animEffect>
                                  </p:childTnLst>
                                </p:cTn>
                              </p:par>
                              <p:par>
                                <p:cTn id="23" presetID="3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2750" fill="hold"/>
                                        <p:tgtEl>
                                          <p:spTgt spid="18"/>
                                        </p:tgtEl>
                                        <p:attrNameLst>
                                          <p:attrName>ppt_w</p:attrName>
                                        </p:attrNameLst>
                                      </p:cBhvr>
                                      <p:tavLst>
                                        <p:tav tm="0">
                                          <p:val>
                                            <p:fltVal val="0"/>
                                          </p:val>
                                        </p:tav>
                                        <p:tav tm="100000">
                                          <p:val>
                                            <p:strVal val="#ppt_w"/>
                                          </p:val>
                                        </p:tav>
                                      </p:tavLst>
                                    </p:anim>
                                    <p:anim calcmode="lin" valueType="num">
                                      <p:cBhvr>
                                        <p:cTn id="26" dur="2750" fill="hold"/>
                                        <p:tgtEl>
                                          <p:spTgt spid="18"/>
                                        </p:tgtEl>
                                        <p:attrNameLst>
                                          <p:attrName>ppt_h</p:attrName>
                                        </p:attrNameLst>
                                      </p:cBhvr>
                                      <p:tavLst>
                                        <p:tav tm="0">
                                          <p:val>
                                            <p:fltVal val="0"/>
                                          </p:val>
                                        </p:tav>
                                        <p:tav tm="100000">
                                          <p:val>
                                            <p:strVal val="#ppt_h"/>
                                          </p:val>
                                        </p:tav>
                                      </p:tavLst>
                                    </p:anim>
                                    <p:anim calcmode="lin" valueType="num">
                                      <p:cBhvr>
                                        <p:cTn id="27" dur="2750" fill="hold"/>
                                        <p:tgtEl>
                                          <p:spTgt spid="18"/>
                                        </p:tgtEl>
                                        <p:attrNameLst>
                                          <p:attrName>style.rotation</p:attrName>
                                        </p:attrNameLst>
                                      </p:cBhvr>
                                      <p:tavLst>
                                        <p:tav tm="0">
                                          <p:val>
                                            <p:fltVal val="90"/>
                                          </p:val>
                                        </p:tav>
                                        <p:tav tm="100000">
                                          <p:val>
                                            <p:fltVal val="0"/>
                                          </p:val>
                                        </p:tav>
                                      </p:tavLst>
                                    </p:anim>
                                    <p:animEffect transition="in" filter="fade">
                                      <p:cBhvr>
                                        <p:cTn id="28" dur="2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BF031C5F-FD96-495A-9C61-C6ACAF9FC56F}"/>
              </a:ext>
            </a:extLst>
          </p:cNvPr>
          <p:cNvGrpSpPr/>
          <p:nvPr/>
        </p:nvGrpSpPr>
        <p:grpSpPr>
          <a:xfrm>
            <a:off x="637030" y="1918360"/>
            <a:ext cx="2424579" cy="1526291"/>
            <a:chOff x="637030" y="1113588"/>
            <a:chExt cx="2424579" cy="1526291"/>
          </a:xfrm>
        </p:grpSpPr>
        <p:sp>
          <p:nvSpPr>
            <p:cNvPr id="10" name="Rectangle: Rounded Corners 8">
              <a:extLst>
                <a:ext uri="{FF2B5EF4-FFF2-40B4-BE49-F238E27FC236}">
                  <a16:creationId xmlns:a16="http://schemas.microsoft.com/office/drawing/2014/main" id="{0EB65B4B-58FB-4100-B897-5A1E05C12685}"/>
                </a:ext>
              </a:extLst>
            </p:cNvPr>
            <p:cNvSpPr/>
            <p:nvPr/>
          </p:nvSpPr>
          <p:spPr>
            <a:xfrm>
              <a:off x="637031" y="1113588"/>
              <a:ext cx="2424578" cy="1526291"/>
            </a:xfrm>
            <a:prstGeom prst="roundRect">
              <a:avLst>
                <a:gd name="adj" fmla="val 2812"/>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Freeform: Shape 11">
              <a:extLst>
                <a:ext uri="{FF2B5EF4-FFF2-40B4-BE49-F238E27FC236}">
                  <a16:creationId xmlns:a16="http://schemas.microsoft.com/office/drawing/2014/main" id="{E5851945-BFE3-4FEE-9B7D-44A04CB6C6CD}"/>
                </a:ext>
              </a:extLst>
            </p:cNvPr>
            <p:cNvSpPr/>
            <p:nvPr/>
          </p:nvSpPr>
          <p:spPr>
            <a:xfrm>
              <a:off x="637030"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TextBox 12">
              <a:extLst>
                <a:ext uri="{FF2B5EF4-FFF2-40B4-BE49-F238E27FC236}">
                  <a16:creationId xmlns:a16="http://schemas.microsoft.com/office/drawing/2014/main" id="{D46833E1-5385-4FC4-B201-B5A1AEF90C07}"/>
                </a:ext>
              </a:extLst>
            </p:cNvPr>
            <p:cNvSpPr txBox="1"/>
            <p:nvPr/>
          </p:nvSpPr>
          <p:spPr>
            <a:xfrm>
              <a:off x="735125" y="1162356"/>
              <a:ext cx="439064" cy="392415"/>
            </a:xfrm>
            <a:prstGeom prst="rect">
              <a:avLst/>
            </a:prstGeom>
            <a:noFill/>
          </p:spPr>
          <p:txBody>
            <a:bodyPr wrap="none">
              <a:normAutofit fontScale="85000" lnSpcReduction="20000"/>
            </a:bodyPr>
            <a:lstStyle/>
            <a:p>
              <a:pPr algn="ctr"/>
              <a:r>
                <a:rPr lang="en-US" sz="2800">
                  <a:solidFill>
                    <a:schemeClr val="accent1"/>
                  </a:solidFill>
                  <a:latin typeface="+mn-lt"/>
                  <a:ea typeface="+mn-ea"/>
                  <a:cs typeface="+mn-ea"/>
                  <a:sym typeface="+mn-lt"/>
                </a:rPr>
                <a:t>01</a:t>
              </a:r>
            </a:p>
          </p:txBody>
        </p:sp>
        <p:sp>
          <p:nvSpPr>
            <p:cNvPr id="15" name="TextBox 13">
              <a:extLst>
                <a:ext uri="{FF2B5EF4-FFF2-40B4-BE49-F238E27FC236}">
                  <a16:creationId xmlns:a16="http://schemas.microsoft.com/office/drawing/2014/main" id="{1F961A60-64B5-48FD-B8D2-31011BBB1EF6}"/>
                </a:ext>
              </a:extLst>
            </p:cNvPr>
            <p:cNvSpPr txBox="1"/>
            <p:nvPr/>
          </p:nvSpPr>
          <p:spPr>
            <a:xfrm>
              <a:off x="1272282" y="1250653"/>
              <a:ext cx="830997" cy="207749"/>
            </a:xfrm>
            <a:prstGeom prst="rect">
              <a:avLst/>
            </a:prstGeom>
            <a:noFill/>
          </p:spPr>
          <p:txBody>
            <a:bodyPr wrap="none">
              <a:noAutofit/>
            </a:bodyPr>
            <a:lstStyle/>
            <a:p>
              <a:endParaRPr lang="zh-CN" altLang="en-US" sz="1400" b="1" dirty="0">
                <a:solidFill>
                  <a:schemeClr val="accent1"/>
                </a:solidFill>
                <a:latin typeface="+mn-lt"/>
                <a:ea typeface="+mn-ea"/>
                <a:cs typeface="+mn-ea"/>
                <a:sym typeface="+mn-lt"/>
              </a:endParaRPr>
            </a:p>
          </p:txBody>
        </p:sp>
        <p:sp>
          <p:nvSpPr>
            <p:cNvPr id="31" name="Rectangle 29">
              <a:extLst>
                <a:ext uri="{FF2B5EF4-FFF2-40B4-BE49-F238E27FC236}">
                  <a16:creationId xmlns:a16="http://schemas.microsoft.com/office/drawing/2014/main" id="{E00522D1-B2FF-4AC3-ADE7-B358047E7F1B}"/>
                </a:ext>
              </a:extLst>
            </p:cNvPr>
            <p:cNvSpPr/>
            <p:nvPr/>
          </p:nvSpPr>
          <p:spPr>
            <a:xfrm>
              <a:off x="1272282" y="1789571"/>
              <a:ext cx="1701881" cy="669414"/>
            </a:xfrm>
            <a:prstGeom prst="rect">
              <a:avLst/>
            </a:prstGeom>
          </p:spPr>
          <p:txBody>
            <a:bodyPr wrap="square">
              <a:normAutofit/>
            </a:bodyPr>
            <a:lstStyle/>
            <a:p>
              <a:pPr>
                <a:lnSpc>
                  <a:spcPct val="120000"/>
                </a:lnSpc>
              </a:pPr>
              <a:r>
                <a:rPr lang="en-US" altLang="zh-CN" sz="1000">
                  <a:latin typeface="Times New Roman" panose="02020603050405020304" pitchFamily="18" charset="0"/>
                  <a:ea typeface="+mn-ea"/>
                  <a:cs typeface="Times New Roman" panose="02020603050405020304" pitchFamily="18" charset="0"/>
                  <a:sym typeface="+mn-lt"/>
                </a:rPr>
                <a:t>TRƯỚC KHI THẢO LUẬN</a:t>
              </a:r>
              <a:endParaRPr lang="zh-CN" altLang="en-US" sz="1000" dirty="0">
                <a:latin typeface="Times New Roman" panose="02020603050405020304" pitchFamily="18" charset="0"/>
                <a:ea typeface="+mn-ea"/>
                <a:cs typeface="Times New Roman" panose="02020603050405020304" pitchFamily="18" charset="0"/>
                <a:sym typeface="+mn-lt"/>
              </a:endParaRPr>
            </a:p>
          </p:txBody>
        </p:sp>
        <p:sp>
          <p:nvSpPr>
            <p:cNvPr id="34" name="Freeform: Shape 32">
              <a:extLst>
                <a:ext uri="{FF2B5EF4-FFF2-40B4-BE49-F238E27FC236}">
                  <a16:creationId xmlns:a16="http://schemas.microsoft.com/office/drawing/2014/main" id="{81AF6B74-E740-4069-B958-ABB83C11827E}"/>
                </a:ext>
              </a:extLst>
            </p:cNvPr>
            <p:cNvSpPr/>
            <p:nvPr/>
          </p:nvSpPr>
          <p:spPr>
            <a:xfrm>
              <a:off x="765237" y="1979204"/>
              <a:ext cx="393382" cy="38441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2"/>
            </a:solidFill>
            <a:ln w="12700">
              <a:miter lim="400000"/>
            </a:ln>
          </p:spPr>
          <p:txBody>
            <a:bodyPr anchor="ctr"/>
            <a:lstStyle/>
            <a:p>
              <a:pPr algn="ctr"/>
              <a:endParaRPr>
                <a:latin typeface="+mn-lt"/>
                <a:ea typeface="+mn-ea"/>
                <a:cs typeface="+mn-ea"/>
                <a:sym typeface="+mn-lt"/>
              </a:endParaRPr>
            </a:p>
          </p:txBody>
        </p:sp>
      </p:grpSp>
      <p:grpSp>
        <p:nvGrpSpPr>
          <p:cNvPr id="42" name="组合 41">
            <a:extLst>
              <a:ext uri="{FF2B5EF4-FFF2-40B4-BE49-F238E27FC236}">
                <a16:creationId xmlns:a16="http://schemas.microsoft.com/office/drawing/2014/main" id="{A253C222-DCFA-40E0-A572-87E360FE14BA}"/>
              </a:ext>
            </a:extLst>
          </p:cNvPr>
          <p:cNvGrpSpPr/>
          <p:nvPr/>
        </p:nvGrpSpPr>
        <p:grpSpPr>
          <a:xfrm>
            <a:off x="6082392" y="1918360"/>
            <a:ext cx="2424578" cy="1526291"/>
            <a:chOff x="6082392" y="1113588"/>
            <a:chExt cx="2424578" cy="1526291"/>
          </a:xfrm>
        </p:grpSpPr>
        <p:sp>
          <p:nvSpPr>
            <p:cNvPr id="12" name="Rectangle: Rounded Corners 10">
              <a:extLst>
                <a:ext uri="{FF2B5EF4-FFF2-40B4-BE49-F238E27FC236}">
                  <a16:creationId xmlns:a16="http://schemas.microsoft.com/office/drawing/2014/main" id="{A313D5AE-FFA9-4EE3-B849-BFA3A726E03F}"/>
                </a:ext>
              </a:extLst>
            </p:cNvPr>
            <p:cNvSpPr/>
            <p:nvPr/>
          </p:nvSpPr>
          <p:spPr>
            <a:xfrm>
              <a:off x="6082392" y="1113588"/>
              <a:ext cx="2424578" cy="1526291"/>
            </a:xfrm>
            <a:prstGeom prst="roundRect">
              <a:avLst>
                <a:gd name="adj" fmla="val 2812"/>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Freeform: Shape 17">
              <a:extLst>
                <a:ext uri="{FF2B5EF4-FFF2-40B4-BE49-F238E27FC236}">
                  <a16:creationId xmlns:a16="http://schemas.microsoft.com/office/drawing/2014/main" id="{28B0CF3F-C5CF-45CF-A036-995088D9E8E7}"/>
                </a:ext>
              </a:extLst>
            </p:cNvPr>
            <p:cNvSpPr/>
            <p:nvPr/>
          </p:nvSpPr>
          <p:spPr>
            <a:xfrm>
              <a:off x="6082392"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TextBox 18">
              <a:extLst>
                <a:ext uri="{FF2B5EF4-FFF2-40B4-BE49-F238E27FC236}">
                  <a16:creationId xmlns:a16="http://schemas.microsoft.com/office/drawing/2014/main" id="{BE0D873E-E2C3-4C40-B066-C92F75D95304}"/>
                </a:ext>
              </a:extLst>
            </p:cNvPr>
            <p:cNvSpPr txBox="1"/>
            <p:nvPr/>
          </p:nvSpPr>
          <p:spPr>
            <a:xfrm>
              <a:off x="6180487" y="1162356"/>
              <a:ext cx="439063" cy="392415"/>
            </a:xfrm>
            <a:prstGeom prst="rect">
              <a:avLst/>
            </a:prstGeom>
            <a:noFill/>
          </p:spPr>
          <p:txBody>
            <a:bodyPr wrap="none">
              <a:normAutofit fontScale="85000" lnSpcReduction="20000"/>
            </a:bodyPr>
            <a:lstStyle/>
            <a:p>
              <a:pPr algn="ctr"/>
              <a:r>
                <a:rPr lang="en-US" sz="2800">
                  <a:solidFill>
                    <a:schemeClr val="accent3"/>
                  </a:solidFill>
                  <a:latin typeface="+mn-lt"/>
                  <a:ea typeface="+mn-ea"/>
                  <a:cs typeface="+mn-ea"/>
                  <a:sym typeface="+mn-lt"/>
                </a:rPr>
                <a:t>03</a:t>
              </a:r>
            </a:p>
          </p:txBody>
        </p:sp>
        <p:sp>
          <p:nvSpPr>
            <p:cNvPr id="21" name="TextBox 19">
              <a:extLst>
                <a:ext uri="{FF2B5EF4-FFF2-40B4-BE49-F238E27FC236}">
                  <a16:creationId xmlns:a16="http://schemas.microsoft.com/office/drawing/2014/main" id="{F7B063F9-5568-457B-963E-170F63144109}"/>
                </a:ext>
              </a:extLst>
            </p:cNvPr>
            <p:cNvSpPr txBox="1"/>
            <p:nvPr/>
          </p:nvSpPr>
          <p:spPr>
            <a:xfrm>
              <a:off x="6717644" y="1250653"/>
              <a:ext cx="830997" cy="207749"/>
            </a:xfrm>
            <a:prstGeom prst="rect">
              <a:avLst/>
            </a:prstGeom>
            <a:noFill/>
          </p:spPr>
          <p:txBody>
            <a:bodyPr wrap="none">
              <a:noAutofit/>
            </a:bodyPr>
            <a:lstStyle/>
            <a:p>
              <a:endParaRPr lang="zh-CN" altLang="en-US" sz="1400" b="1" dirty="0">
                <a:solidFill>
                  <a:schemeClr val="accent3"/>
                </a:solidFill>
                <a:latin typeface="+mn-lt"/>
                <a:ea typeface="+mn-ea"/>
                <a:cs typeface="+mn-ea"/>
                <a:sym typeface="+mn-lt"/>
              </a:endParaRPr>
            </a:p>
          </p:txBody>
        </p:sp>
        <p:sp>
          <p:nvSpPr>
            <p:cNvPr id="33" name="Rectangle 31">
              <a:extLst>
                <a:ext uri="{FF2B5EF4-FFF2-40B4-BE49-F238E27FC236}">
                  <a16:creationId xmlns:a16="http://schemas.microsoft.com/office/drawing/2014/main" id="{8B6B6C93-CA2C-44F0-94D6-B0EC5C35C761}"/>
                </a:ext>
              </a:extLst>
            </p:cNvPr>
            <p:cNvSpPr/>
            <p:nvPr/>
          </p:nvSpPr>
          <p:spPr>
            <a:xfrm>
              <a:off x="6717643" y="1789571"/>
              <a:ext cx="1701881" cy="669414"/>
            </a:xfrm>
            <a:prstGeom prst="rect">
              <a:avLst/>
            </a:prstGeom>
          </p:spPr>
          <p:txBody>
            <a:bodyPr wrap="square">
              <a:normAutofit/>
            </a:bodyPr>
            <a:lstStyle/>
            <a:p>
              <a:pPr>
                <a:lnSpc>
                  <a:spcPct val="120000"/>
                </a:lnSpc>
              </a:pPr>
              <a:r>
                <a:rPr lang="en-US" altLang="zh-CN" sz="1000">
                  <a:latin typeface="Times New Roman" panose="02020603050405020304" pitchFamily="18" charset="0"/>
                  <a:ea typeface="+mn-ea"/>
                  <a:cs typeface="Times New Roman" panose="02020603050405020304" pitchFamily="18" charset="0"/>
                  <a:sym typeface="+mn-lt"/>
                </a:rPr>
                <a:t>SAU KHI THẢO LUẬN</a:t>
              </a:r>
              <a:endParaRPr lang="zh-CN" altLang="en-US" sz="1000" dirty="0">
                <a:latin typeface="Times New Roman" panose="02020603050405020304" pitchFamily="18" charset="0"/>
                <a:ea typeface="+mn-ea"/>
                <a:cs typeface="Times New Roman" panose="02020603050405020304" pitchFamily="18" charset="0"/>
                <a:sym typeface="+mn-lt"/>
              </a:endParaRPr>
            </a:p>
          </p:txBody>
        </p:sp>
        <p:sp>
          <p:nvSpPr>
            <p:cNvPr id="35" name="Freeform: Shape 33">
              <a:extLst>
                <a:ext uri="{FF2B5EF4-FFF2-40B4-BE49-F238E27FC236}">
                  <a16:creationId xmlns:a16="http://schemas.microsoft.com/office/drawing/2014/main" id="{1A2E55EE-F6B2-4443-AA7C-76CFEBD7F773}"/>
                </a:ext>
              </a:extLst>
            </p:cNvPr>
            <p:cNvSpPr/>
            <p:nvPr/>
          </p:nvSpPr>
          <p:spPr>
            <a:xfrm>
              <a:off x="6232698" y="1971019"/>
              <a:ext cx="321857" cy="393351"/>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2"/>
            </a:solidFill>
            <a:ln w="12700">
              <a:miter lim="400000"/>
            </a:ln>
          </p:spPr>
          <p:txBody>
            <a:bodyPr anchor="ctr"/>
            <a:lstStyle/>
            <a:p>
              <a:pPr algn="ctr"/>
              <a:endParaRPr>
                <a:latin typeface="+mn-lt"/>
                <a:ea typeface="+mn-ea"/>
                <a:cs typeface="+mn-ea"/>
                <a:sym typeface="+mn-lt"/>
              </a:endParaRPr>
            </a:p>
          </p:txBody>
        </p:sp>
      </p:grpSp>
      <p:grpSp>
        <p:nvGrpSpPr>
          <p:cNvPr id="41" name="组合 40">
            <a:extLst>
              <a:ext uri="{FF2B5EF4-FFF2-40B4-BE49-F238E27FC236}">
                <a16:creationId xmlns:a16="http://schemas.microsoft.com/office/drawing/2014/main" id="{3712665C-C160-4ED9-930C-58C6075CEA16}"/>
              </a:ext>
            </a:extLst>
          </p:cNvPr>
          <p:cNvGrpSpPr/>
          <p:nvPr/>
        </p:nvGrpSpPr>
        <p:grpSpPr>
          <a:xfrm>
            <a:off x="3359711" y="1918360"/>
            <a:ext cx="2424579" cy="1526291"/>
            <a:chOff x="3359711" y="1113588"/>
            <a:chExt cx="2424579" cy="1526291"/>
          </a:xfrm>
        </p:grpSpPr>
        <p:sp>
          <p:nvSpPr>
            <p:cNvPr id="11" name="Rectangle: Rounded Corners 9">
              <a:extLst>
                <a:ext uri="{FF2B5EF4-FFF2-40B4-BE49-F238E27FC236}">
                  <a16:creationId xmlns:a16="http://schemas.microsoft.com/office/drawing/2014/main" id="{3D475664-2A9D-4C0C-9A56-758A52483272}"/>
                </a:ext>
              </a:extLst>
            </p:cNvPr>
            <p:cNvSpPr/>
            <p:nvPr/>
          </p:nvSpPr>
          <p:spPr>
            <a:xfrm>
              <a:off x="3359712" y="1113588"/>
              <a:ext cx="2424578" cy="1526291"/>
            </a:xfrm>
            <a:prstGeom prst="roundRect">
              <a:avLst>
                <a:gd name="adj" fmla="val 281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Freeform: Shape 14">
              <a:extLst>
                <a:ext uri="{FF2B5EF4-FFF2-40B4-BE49-F238E27FC236}">
                  <a16:creationId xmlns:a16="http://schemas.microsoft.com/office/drawing/2014/main" id="{A5ACF86E-99FA-4D2D-8217-639D919E1373}"/>
                </a:ext>
              </a:extLst>
            </p:cNvPr>
            <p:cNvSpPr/>
            <p:nvPr/>
          </p:nvSpPr>
          <p:spPr>
            <a:xfrm>
              <a:off x="3359711" y="113073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TextBox 15">
              <a:extLst>
                <a:ext uri="{FF2B5EF4-FFF2-40B4-BE49-F238E27FC236}">
                  <a16:creationId xmlns:a16="http://schemas.microsoft.com/office/drawing/2014/main" id="{C67A9B47-D6D3-4458-8C85-FD84D3247551}"/>
                </a:ext>
              </a:extLst>
            </p:cNvPr>
            <p:cNvSpPr txBox="1"/>
            <p:nvPr/>
          </p:nvSpPr>
          <p:spPr>
            <a:xfrm>
              <a:off x="3457806" y="1162356"/>
              <a:ext cx="439064" cy="392415"/>
            </a:xfrm>
            <a:prstGeom prst="rect">
              <a:avLst/>
            </a:prstGeom>
            <a:noFill/>
          </p:spPr>
          <p:txBody>
            <a:bodyPr wrap="none">
              <a:normAutofit fontScale="85000" lnSpcReduction="20000"/>
            </a:bodyPr>
            <a:lstStyle/>
            <a:p>
              <a:pPr algn="ctr"/>
              <a:r>
                <a:rPr lang="en-US" sz="2800">
                  <a:solidFill>
                    <a:schemeClr val="accent2"/>
                  </a:solidFill>
                  <a:latin typeface="+mn-lt"/>
                  <a:ea typeface="+mn-ea"/>
                  <a:cs typeface="+mn-ea"/>
                  <a:sym typeface="+mn-lt"/>
                </a:rPr>
                <a:t>02</a:t>
              </a:r>
            </a:p>
          </p:txBody>
        </p:sp>
        <p:sp>
          <p:nvSpPr>
            <p:cNvPr id="18" name="TextBox 16">
              <a:extLst>
                <a:ext uri="{FF2B5EF4-FFF2-40B4-BE49-F238E27FC236}">
                  <a16:creationId xmlns:a16="http://schemas.microsoft.com/office/drawing/2014/main" id="{D93860A8-2DE2-485E-A8AD-17A2DE63BD1A}"/>
                </a:ext>
              </a:extLst>
            </p:cNvPr>
            <p:cNvSpPr txBox="1"/>
            <p:nvPr/>
          </p:nvSpPr>
          <p:spPr>
            <a:xfrm>
              <a:off x="3994964" y="1250653"/>
              <a:ext cx="830997" cy="207749"/>
            </a:xfrm>
            <a:prstGeom prst="rect">
              <a:avLst/>
            </a:prstGeom>
            <a:noFill/>
          </p:spPr>
          <p:txBody>
            <a:bodyPr wrap="none">
              <a:noAutofit/>
            </a:bodyPr>
            <a:lstStyle/>
            <a:p>
              <a:endParaRPr lang="zh-CN" altLang="en-US" sz="1400" b="1" dirty="0">
                <a:solidFill>
                  <a:schemeClr val="accent2"/>
                </a:solidFill>
                <a:latin typeface="+mn-lt"/>
                <a:ea typeface="+mn-ea"/>
                <a:cs typeface="+mn-ea"/>
                <a:sym typeface="+mn-lt"/>
              </a:endParaRPr>
            </a:p>
          </p:txBody>
        </p:sp>
        <p:sp>
          <p:nvSpPr>
            <p:cNvPr id="32" name="Rectangle 30">
              <a:extLst>
                <a:ext uri="{FF2B5EF4-FFF2-40B4-BE49-F238E27FC236}">
                  <a16:creationId xmlns:a16="http://schemas.microsoft.com/office/drawing/2014/main" id="{7B4B71B8-9D21-4565-B3D0-4385F872B03D}"/>
                </a:ext>
              </a:extLst>
            </p:cNvPr>
            <p:cNvSpPr/>
            <p:nvPr/>
          </p:nvSpPr>
          <p:spPr>
            <a:xfrm>
              <a:off x="3994962" y="1789571"/>
              <a:ext cx="1701881" cy="669414"/>
            </a:xfrm>
            <a:prstGeom prst="rect">
              <a:avLst/>
            </a:prstGeom>
          </p:spPr>
          <p:txBody>
            <a:bodyPr wrap="square">
              <a:normAutofit/>
            </a:bodyPr>
            <a:lstStyle/>
            <a:p>
              <a:pPr>
                <a:lnSpc>
                  <a:spcPct val="120000"/>
                </a:lnSpc>
              </a:pPr>
              <a:r>
                <a:rPr lang="en-US" altLang="zh-CN" sz="1000">
                  <a:latin typeface="Times New Roman" panose="02020603050405020304" pitchFamily="18" charset="0"/>
                  <a:ea typeface="+mn-ea"/>
                  <a:cs typeface="Times New Roman" panose="02020603050405020304" pitchFamily="18" charset="0"/>
                  <a:sym typeface="+mn-lt"/>
                </a:rPr>
                <a:t>TRÌNH BÀY THẢO LUẬN</a:t>
              </a:r>
              <a:endParaRPr lang="zh-CN" altLang="en-US" sz="1000" dirty="0">
                <a:latin typeface="Times New Roman" panose="02020603050405020304" pitchFamily="18" charset="0"/>
                <a:ea typeface="+mn-ea"/>
                <a:cs typeface="Times New Roman" panose="02020603050405020304" pitchFamily="18" charset="0"/>
                <a:sym typeface="+mn-lt"/>
              </a:endParaRPr>
            </a:p>
          </p:txBody>
        </p:sp>
        <p:sp>
          <p:nvSpPr>
            <p:cNvPr id="36" name="Freeform: Shape 34">
              <a:extLst>
                <a:ext uri="{FF2B5EF4-FFF2-40B4-BE49-F238E27FC236}">
                  <a16:creationId xmlns:a16="http://schemas.microsoft.com/office/drawing/2014/main" id="{B41A0D1B-8C89-497B-AE11-1513EACF9253}"/>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a:latin typeface="+mn-lt"/>
                <a:ea typeface="+mn-ea"/>
                <a:cs typeface="+mn-ea"/>
                <a:sym typeface="+mn-lt"/>
              </a:endParaRPr>
            </a:p>
          </p:txBody>
        </p:sp>
      </p:grpSp>
      <p:sp>
        <p:nvSpPr>
          <p:cNvPr id="47" name="文本框 30">
            <a:extLst>
              <a:ext uri="{FF2B5EF4-FFF2-40B4-BE49-F238E27FC236}">
                <a16:creationId xmlns:a16="http://schemas.microsoft.com/office/drawing/2014/main" id="{0C6C5E83-3545-4ACD-9CAF-E40EDF8E3B2C}"/>
              </a:ext>
            </a:extLst>
          </p:cNvPr>
          <p:cNvSpPr txBox="1"/>
          <p:nvPr/>
        </p:nvSpPr>
        <p:spPr>
          <a:xfrm>
            <a:off x="2411760" y="483518"/>
            <a:ext cx="3528392" cy="633507"/>
          </a:xfrm>
          <a:prstGeom prst="rect">
            <a:avLst/>
          </a:prstGeom>
          <a:noFill/>
        </p:spPr>
        <p:txBody>
          <a:bodyPr wrap="none" lIns="0" tIns="0" rIns="0" bIns="0" anchor="ctr" anchorCtr="0">
            <a:normAutofit/>
          </a:bodyPr>
          <a:lstStyle/>
          <a:p>
            <a:pPr algn="ctr" defTabSz="914378">
              <a:defRPr/>
            </a:pPr>
            <a:r>
              <a:rPr lang="en-US" altLang="zh-CN" sz="2000" b="1">
                <a:solidFill>
                  <a:srgbClr val="002060"/>
                </a:solidFill>
                <a:latin typeface="Times New Roman" panose="02020603050405020304" pitchFamily="18" charset="0"/>
                <a:ea typeface="+mn-ea"/>
                <a:cs typeface="Times New Roman" panose="02020603050405020304" pitchFamily="18" charset="0"/>
                <a:sym typeface="+mn-lt"/>
              </a:rPr>
              <a:t>NỘI DUNG CHÍNH</a:t>
            </a:r>
            <a:endParaRPr lang="zh-CN" altLang="en-US" sz="2000" b="1" dirty="0">
              <a:solidFill>
                <a:srgbClr val="002060"/>
              </a:solidFill>
              <a:latin typeface="Times New Roman" panose="02020603050405020304" pitchFamily="18" charset="0"/>
              <a:ea typeface="+mn-ea"/>
              <a:cs typeface="Times New Roman" panose="02020603050405020304" pitchFamily="18" charset="0"/>
              <a:sym typeface="+mn-lt"/>
            </a:endParaRPr>
          </a:p>
        </p:txBody>
      </p:sp>
      <p:pic>
        <p:nvPicPr>
          <p:cNvPr id="48" name="图片 47">
            <a:extLst>
              <a:ext uri="{FF2B5EF4-FFF2-40B4-BE49-F238E27FC236}">
                <a16:creationId xmlns:a16="http://schemas.microsoft.com/office/drawing/2014/main" id="{1616CDA3-72C4-4F0E-9E15-4CFDE7AF73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4890" y="2919148"/>
            <a:ext cx="963865" cy="965756"/>
          </a:xfrm>
          <a:prstGeom prst="rect">
            <a:avLst/>
          </a:prstGeom>
        </p:spPr>
      </p:pic>
      <p:pic>
        <p:nvPicPr>
          <p:cNvPr id="49" name="图片 48">
            <a:extLst>
              <a:ext uri="{FF2B5EF4-FFF2-40B4-BE49-F238E27FC236}">
                <a16:creationId xmlns:a16="http://schemas.microsoft.com/office/drawing/2014/main" id="{E5CAA361-89E6-494A-9D19-52B1DA6AEF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5435" y="2919148"/>
            <a:ext cx="963865" cy="965756"/>
          </a:xfrm>
          <a:prstGeom prst="rect">
            <a:avLst/>
          </a:prstGeom>
        </p:spPr>
      </p:pic>
      <p:pic>
        <p:nvPicPr>
          <p:cNvPr id="50" name="图片 49">
            <a:extLst>
              <a:ext uri="{FF2B5EF4-FFF2-40B4-BE49-F238E27FC236}">
                <a16:creationId xmlns:a16="http://schemas.microsoft.com/office/drawing/2014/main" id="{7EC3B186-FD8B-494C-95F0-773308F78D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3624" y="2919148"/>
            <a:ext cx="963865" cy="965756"/>
          </a:xfrm>
          <a:prstGeom prst="rect">
            <a:avLst/>
          </a:prstGeom>
        </p:spPr>
      </p:pic>
    </p:spTree>
    <p:extLst>
      <p:ext uri="{BB962C8B-B14F-4D97-AF65-F5344CB8AC3E}">
        <p14:creationId xmlns:p14="http://schemas.microsoft.com/office/powerpoint/2010/main" val="310937665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ppt_x"/>
                                          </p:val>
                                        </p:tav>
                                        <p:tav tm="100000">
                                          <p:val>
                                            <p:strVal val="#ppt_x"/>
                                          </p:val>
                                        </p:tav>
                                      </p:tavLst>
                                    </p:anim>
                                    <p:anim calcmode="lin" valueType="num">
                                      <p:cBhvr additive="base">
                                        <p:cTn id="8" dur="25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250" fill="hold"/>
                                        <p:tgtEl>
                                          <p:spTgt spid="41"/>
                                        </p:tgtEl>
                                        <p:attrNameLst>
                                          <p:attrName>ppt_x</p:attrName>
                                        </p:attrNameLst>
                                      </p:cBhvr>
                                      <p:tavLst>
                                        <p:tav tm="0">
                                          <p:val>
                                            <p:strVal val="#ppt_x"/>
                                          </p:val>
                                        </p:tav>
                                        <p:tav tm="100000">
                                          <p:val>
                                            <p:strVal val="#ppt_x"/>
                                          </p:val>
                                        </p:tav>
                                      </p:tavLst>
                                    </p:anim>
                                    <p:anim calcmode="lin" valueType="num">
                                      <p:cBhvr additive="base">
                                        <p:cTn id="13" dur="25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250" fill="hold"/>
                                        <p:tgtEl>
                                          <p:spTgt spid="42"/>
                                        </p:tgtEl>
                                        <p:attrNameLst>
                                          <p:attrName>ppt_x</p:attrName>
                                        </p:attrNameLst>
                                      </p:cBhvr>
                                      <p:tavLst>
                                        <p:tav tm="0">
                                          <p:val>
                                            <p:strVal val="#ppt_x"/>
                                          </p:val>
                                        </p:tav>
                                        <p:tav tm="100000">
                                          <p:val>
                                            <p:strVal val="#ppt_x"/>
                                          </p:val>
                                        </p:tav>
                                      </p:tavLst>
                                    </p:anim>
                                    <p:anim calcmode="lin" valueType="num">
                                      <p:cBhvr additive="base">
                                        <p:cTn id="18" dur="2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 calcmode="lin" valueType="num">
                                      <p:cBhvr>
                                        <p:cTn id="24" dur="500" fill="hold"/>
                                        <p:tgtEl>
                                          <p:spTgt spid="48"/>
                                        </p:tgtEl>
                                        <p:attrNameLst>
                                          <p:attrName>style.rotation</p:attrName>
                                        </p:attrNameLst>
                                      </p:cBhvr>
                                      <p:tavLst>
                                        <p:tav tm="0">
                                          <p:val>
                                            <p:fltVal val="90"/>
                                          </p:val>
                                        </p:tav>
                                        <p:tav tm="100000">
                                          <p:val>
                                            <p:fltVal val="0"/>
                                          </p:val>
                                        </p:tav>
                                      </p:tavLst>
                                    </p:anim>
                                    <p:animEffect transition="in" filter="fade">
                                      <p:cBhvr>
                                        <p:cTn id="25" dur="500"/>
                                        <p:tgtEl>
                                          <p:spTgt spid="48"/>
                                        </p:tgtEl>
                                      </p:cBhvr>
                                    </p:animEffect>
                                  </p:childTnLst>
                                </p:cTn>
                              </p:par>
                              <p:par>
                                <p:cTn id="26" presetID="31"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 calcmode="lin" valueType="num">
                                      <p:cBhvr>
                                        <p:cTn id="30" dur="500" fill="hold"/>
                                        <p:tgtEl>
                                          <p:spTgt spid="49"/>
                                        </p:tgtEl>
                                        <p:attrNameLst>
                                          <p:attrName>style.rotation</p:attrName>
                                        </p:attrNameLst>
                                      </p:cBhvr>
                                      <p:tavLst>
                                        <p:tav tm="0">
                                          <p:val>
                                            <p:fltVal val="90"/>
                                          </p:val>
                                        </p:tav>
                                        <p:tav tm="100000">
                                          <p:val>
                                            <p:fltVal val="0"/>
                                          </p:val>
                                        </p:tav>
                                      </p:tavLst>
                                    </p:anim>
                                    <p:animEffect transition="in" filter="fade">
                                      <p:cBhvr>
                                        <p:cTn id="31" dur="500"/>
                                        <p:tgtEl>
                                          <p:spTgt spid="49"/>
                                        </p:tgtEl>
                                      </p:cBhvr>
                                    </p:animEffect>
                                  </p:childTnLst>
                                </p:cTn>
                              </p:par>
                              <p:par>
                                <p:cTn id="32" presetID="3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 calcmode="lin" valueType="num">
                                      <p:cBhvr>
                                        <p:cTn id="36" dur="500" fill="hold"/>
                                        <p:tgtEl>
                                          <p:spTgt spid="50"/>
                                        </p:tgtEl>
                                        <p:attrNameLst>
                                          <p:attrName>style.rotation</p:attrName>
                                        </p:attrNameLst>
                                      </p:cBhvr>
                                      <p:tavLst>
                                        <p:tav tm="0">
                                          <p:val>
                                            <p:fltVal val="90"/>
                                          </p:val>
                                        </p:tav>
                                        <p:tav tm="100000">
                                          <p:val>
                                            <p:fltVal val="0"/>
                                          </p:val>
                                        </p:tav>
                                      </p:tavLst>
                                    </p:anim>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0">
            <a:extLst>
              <a:ext uri="{FF2B5EF4-FFF2-40B4-BE49-F238E27FC236}">
                <a16:creationId xmlns:a16="http://schemas.microsoft.com/office/drawing/2014/main" id="{E0D68698-5EFC-427B-8C84-ADFA8B9509FD}"/>
              </a:ext>
            </a:extLst>
          </p:cNvPr>
          <p:cNvSpPr txBox="1"/>
          <p:nvPr/>
        </p:nvSpPr>
        <p:spPr>
          <a:xfrm>
            <a:off x="-180528" y="123478"/>
            <a:ext cx="7535250" cy="881212"/>
          </a:xfrm>
          <a:prstGeom prst="rect">
            <a:avLst/>
          </a:prstGeom>
          <a:noFill/>
        </p:spPr>
        <p:txBody>
          <a:bodyPr wrap="none" lIns="0" tIns="0" rIns="0" bIns="0" anchor="ctr" anchorCtr="0">
            <a:normAutofit/>
          </a:bodyPr>
          <a:lstStyle/>
          <a:p>
            <a:pPr algn="ctr" defTabSz="914378">
              <a:defRPr/>
            </a:pPr>
            <a:r>
              <a:rPr lang="en-US" altLang="zh-CN" sz="2000" b="1">
                <a:latin typeface="Times New Roman" panose="02020603050405020304" pitchFamily="18" charset="0"/>
                <a:ea typeface="+mn-ea"/>
                <a:cs typeface="Times New Roman" panose="02020603050405020304" pitchFamily="18" charset="0"/>
                <a:sym typeface="+mn-lt"/>
              </a:rPr>
              <a:t>1. TRƯỚC KHI THẢO LUẬN</a:t>
            </a:r>
            <a:endParaRPr lang="zh-CN" altLang="en-US" sz="2000" b="1" dirty="0">
              <a:latin typeface="Times New Roman" panose="02020603050405020304" pitchFamily="18" charset="0"/>
              <a:ea typeface="+mn-ea"/>
              <a:cs typeface="Times New Roman" panose="02020603050405020304" pitchFamily="18" charset="0"/>
              <a:sym typeface="+mn-lt"/>
            </a:endParaRPr>
          </a:p>
        </p:txBody>
      </p:sp>
      <p:grpSp>
        <p:nvGrpSpPr>
          <p:cNvPr id="2" name="组合 1">
            <a:extLst>
              <a:ext uri="{FF2B5EF4-FFF2-40B4-BE49-F238E27FC236}">
                <a16:creationId xmlns:a16="http://schemas.microsoft.com/office/drawing/2014/main" id="{0F1787AB-9B49-46F0-B4F7-6720B47301D2}"/>
              </a:ext>
            </a:extLst>
          </p:cNvPr>
          <p:cNvGrpSpPr/>
          <p:nvPr/>
        </p:nvGrpSpPr>
        <p:grpSpPr>
          <a:xfrm>
            <a:off x="1835696" y="890849"/>
            <a:ext cx="2181448" cy="3354515"/>
            <a:chOff x="1835696" y="890849"/>
            <a:chExt cx="2181448" cy="3354515"/>
          </a:xfrm>
        </p:grpSpPr>
        <p:pic>
          <p:nvPicPr>
            <p:cNvPr id="38" name="图片 37">
              <a:extLst>
                <a:ext uri="{FF2B5EF4-FFF2-40B4-BE49-F238E27FC236}">
                  <a16:creationId xmlns:a16="http://schemas.microsoft.com/office/drawing/2014/main" id="{4F3B7D3C-6055-4C2F-AB98-7E75C10DFC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890849"/>
              <a:ext cx="2181448" cy="2185726"/>
            </a:xfrm>
            <a:prstGeom prst="rect">
              <a:avLst/>
            </a:prstGeom>
          </p:spPr>
        </p:pic>
        <p:grpSp>
          <p:nvGrpSpPr>
            <p:cNvPr id="33" name="组合 32">
              <a:extLst>
                <a:ext uri="{FF2B5EF4-FFF2-40B4-BE49-F238E27FC236}">
                  <a16:creationId xmlns:a16="http://schemas.microsoft.com/office/drawing/2014/main" id="{EF098D8E-9319-460A-B617-C497F6E083FD}"/>
                </a:ext>
              </a:extLst>
            </p:cNvPr>
            <p:cNvGrpSpPr/>
            <p:nvPr/>
          </p:nvGrpSpPr>
          <p:grpSpPr>
            <a:xfrm>
              <a:off x="2121441" y="1776450"/>
              <a:ext cx="1501094" cy="2468914"/>
              <a:chOff x="894523" y="1704423"/>
              <a:chExt cx="1501094" cy="2468914"/>
            </a:xfrm>
          </p:grpSpPr>
          <p:sp>
            <p:nvSpPr>
              <p:cNvPr id="13" name="Freeform: Shape 3">
                <a:extLst>
                  <a:ext uri="{FF2B5EF4-FFF2-40B4-BE49-F238E27FC236}">
                    <a16:creationId xmlns:a16="http://schemas.microsoft.com/office/drawing/2014/main" id="{6752BF86-C6EC-4AD4-9CF5-7F3D14FF6984}"/>
                  </a:ext>
                </a:extLst>
              </p:cNvPr>
              <p:cNvSpPr/>
              <p:nvPr/>
            </p:nvSpPr>
            <p:spPr>
              <a:xfrm flipV="1">
                <a:off x="894523" y="2724473"/>
                <a:ext cx="150109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TextBox 50">
                <a:extLst>
                  <a:ext uri="{FF2B5EF4-FFF2-40B4-BE49-F238E27FC236}">
                    <a16:creationId xmlns:a16="http://schemas.microsoft.com/office/drawing/2014/main" id="{572410AB-7A80-4940-8A98-4AC5E9B8AF43}"/>
                  </a:ext>
                </a:extLst>
              </p:cNvPr>
              <p:cNvSpPr txBox="1">
                <a:spLocks/>
              </p:cNvSpPr>
              <p:nvPr/>
            </p:nvSpPr>
            <p:spPr bwMode="auto">
              <a:xfrm>
                <a:off x="894523" y="3090514"/>
                <a:ext cx="1501094" cy="550993"/>
              </a:xfrm>
              <a:prstGeom prst="rect">
                <a:avLst/>
              </a:prstGeom>
              <a:noFill/>
              <a:ln w="9525">
                <a:noFill/>
                <a:miter lim="800000"/>
                <a:headEnd/>
                <a:tailEnd/>
              </a:ln>
            </p:spPr>
            <p:txBody>
              <a:bodyPr wrap="square" lIns="144000" tIns="0" rIns="144000" bIns="0" anchor="ctr" anchorCtr="1">
                <a:noAutofit/>
                <a:scene3d>
                  <a:camera prst="orthographicFront"/>
                  <a:lightRig rig="threePt" dir="t"/>
                </a:scene3d>
                <a:sp3d>
                  <a:bevelT w="0" h="0"/>
                </a:sp3d>
              </a:bodyPr>
              <a:lstStyle/>
              <a:p>
                <a:pPr algn="ctr">
                  <a:lnSpc>
                    <a:spcPct val="120000"/>
                  </a:lnSpc>
                  <a:defRPr/>
                </a:pPr>
                <a:r>
                  <a:rPr lang="en-US" altLang="zh-CN" sz="1600">
                    <a:latin typeface="Times New Roman" panose="02020603050405020304" pitchFamily="18" charset="0"/>
                    <a:ea typeface="+mn-ea"/>
                    <a:cs typeface="Times New Roman" panose="02020603050405020304" pitchFamily="18" charset="0"/>
                    <a:sym typeface="+mn-lt"/>
                  </a:rPr>
                  <a:t>a. Chuẩn bị nội dung thảo luận</a:t>
                </a:r>
                <a:endParaRPr lang="zh-CN" altLang="en-US" sz="1600" dirty="0">
                  <a:latin typeface="Times New Roman" panose="02020603050405020304" pitchFamily="18" charset="0"/>
                  <a:ea typeface="+mn-ea"/>
                  <a:cs typeface="Times New Roman" panose="02020603050405020304" pitchFamily="18" charset="0"/>
                  <a:sym typeface="+mn-lt"/>
                </a:endParaRPr>
              </a:p>
            </p:txBody>
          </p:sp>
          <p:sp>
            <p:nvSpPr>
              <p:cNvPr id="15" name="Freeform: Shape 42">
                <a:extLst>
                  <a:ext uri="{FF2B5EF4-FFF2-40B4-BE49-F238E27FC236}">
                    <a16:creationId xmlns:a16="http://schemas.microsoft.com/office/drawing/2014/main" id="{5DAC311A-9D56-4FBF-8797-9CDE81312AB5}"/>
                  </a:ext>
                </a:extLst>
              </p:cNvPr>
              <p:cNvSpPr>
                <a:spLocks/>
              </p:cNvSpPr>
              <p:nvPr/>
            </p:nvSpPr>
            <p:spPr bwMode="auto">
              <a:xfrm>
                <a:off x="1407618" y="1704423"/>
                <a:ext cx="474903" cy="4749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093B74"/>
              </a:solidFill>
              <a:ln>
                <a:noFill/>
              </a:ln>
            </p:spPr>
            <p:txBody>
              <a:bodyPr anchor="ctr"/>
              <a:lstStyle/>
              <a:p>
                <a:pPr algn="ctr"/>
                <a:endParaRPr>
                  <a:latin typeface="+mn-lt"/>
                  <a:ea typeface="+mn-ea"/>
                  <a:cs typeface="+mn-ea"/>
                  <a:sym typeface="+mn-lt"/>
                </a:endParaRPr>
              </a:p>
            </p:txBody>
          </p:sp>
        </p:grpSp>
      </p:grpSp>
      <p:grpSp>
        <p:nvGrpSpPr>
          <p:cNvPr id="42" name="组合 41">
            <a:extLst>
              <a:ext uri="{FF2B5EF4-FFF2-40B4-BE49-F238E27FC236}">
                <a16:creationId xmlns:a16="http://schemas.microsoft.com/office/drawing/2014/main" id="{4F491723-9382-4F08-A28D-30AF92C7CAF9}"/>
              </a:ext>
            </a:extLst>
          </p:cNvPr>
          <p:cNvGrpSpPr/>
          <p:nvPr/>
        </p:nvGrpSpPr>
        <p:grpSpPr>
          <a:xfrm>
            <a:off x="5622331" y="902289"/>
            <a:ext cx="2181448" cy="3284916"/>
            <a:chOff x="5622331" y="902289"/>
            <a:chExt cx="2181448" cy="3284916"/>
          </a:xfrm>
        </p:grpSpPr>
        <p:pic>
          <p:nvPicPr>
            <p:cNvPr id="39" name="图片 38">
              <a:extLst>
                <a:ext uri="{FF2B5EF4-FFF2-40B4-BE49-F238E27FC236}">
                  <a16:creationId xmlns:a16="http://schemas.microsoft.com/office/drawing/2014/main" id="{79195B6C-35C0-409F-A94F-5B6BC8856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2331" y="902289"/>
              <a:ext cx="2181448" cy="2185726"/>
            </a:xfrm>
            <a:prstGeom prst="rect">
              <a:avLst/>
            </a:prstGeom>
          </p:spPr>
        </p:pic>
        <p:grpSp>
          <p:nvGrpSpPr>
            <p:cNvPr id="35" name="组合 34">
              <a:extLst>
                <a:ext uri="{FF2B5EF4-FFF2-40B4-BE49-F238E27FC236}">
                  <a16:creationId xmlns:a16="http://schemas.microsoft.com/office/drawing/2014/main" id="{A3BCE378-7365-4523-B2AF-367E545637A2}"/>
                </a:ext>
              </a:extLst>
            </p:cNvPr>
            <p:cNvGrpSpPr/>
            <p:nvPr/>
          </p:nvGrpSpPr>
          <p:grpSpPr>
            <a:xfrm>
              <a:off x="5853628" y="2738341"/>
              <a:ext cx="1501094" cy="1448864"/>
              <a:chOff x="4794463" y="2724471"/>
              <a:chExt cx="1501094" cy="1448864"/>
            </a:xfrm>
          </p:grpSpPr>
          <p:sp>
            <p:nvSpPr>
              <p:cNvPr id="11" name="Freeform: Shape 23">
                <a:extLst>
                  <a:ext uri="{FF2B5EF4-FFF2-40B4-BE49-F238E27FC236}">
                    <a16:creationId xmlns:a16="http://schemas.microsoft.com/office/drawing/2014/main" id="{C74BBC90-BD2B-43FA-9612-C0BAE93B10E0}"/>
                  </a:ext>
                </a:extLst>
              </p:cNvPr>
              <p:cNvSpPr/>
              <p:nvPr/>
            </p:nvSpPr>
            <p:spPr>
              <a:xfrm flipV="1">
                <a:off x="4794463" y="2724471"/>
                <a:ext cx="150109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TextBox 36">
                <a:extLst>
                  <a:ext uri="{FF2B5EF4-FFF2-40B4-BE49-F238E27FC236}">
                    <a16:creationId xmlns:a16="http://schemas.microsoft.com/office/drawing/2014/main" id="{E5188A34-7D37-4B67-9D04-5989FF5AF7A9}"/>
                  </a:ext>
                </a:extLst>
              </p:cNvPr>
              <p:cNvSpPr txBox="1">
                <a:spLocks/>
              </p:cNvSpPr>
              <p:nvPr/>
            </p:nvSpPr>
            <p:spPr bwMode="auto">
              <a:xfrm>
                <a:off x="4794463" y="3090514"/>
                <a:ext cx="1501094" cy="550993"/>
              </a:xfrm>
              <a:prstGeom prst="rect">
                <a:avLst/>
              </a:prstGeom>
              <a:noFill/>
              <a:ln w="9525">
                <a:noFill/>
                <a:miter lim="800000"/>
                <a:headEnd/>
                <a:tailEnd/>
              </a:ln>
            </p:spPr>
            <p:txBody>
              <a:bodyPr wrap="square" lIns="144000" tIns="0" rIns="144000" bIns="0" anchor="ctr" anchorCtr="1">
                <a:normAutofit/>
                <a:scene3d>
                  <a:camera prst="orthographicFront"/>
                  <a:lightRig rig="threePt" dir="t"/>
                </a:scene3d>
                <a:sp3d>
                  <a:bevelT w="0" h="0"/>
                </a:sp3d>
              </a:bodyPr>
              <a:lstStyle/>
              <a:p>
                <a:pPr algn="ctr">
                  <a:lnSpc>
                    <a:spcPct val="120000"/>
                  </a:lnSpc>
                  <a:defRPr/>
                </a:pPr>
                <a:r>
                  <a:rPr lang="en-US" altLang="zh-CN" sz="1600">
                    <a:latin typeface="Times New Roman" panose="02020603050405020304" pitchFamily="18" charset="0"/>
                    <a:ea typeface="+mn-ea"/>
                    <a:cs typeface="Times New Roman" panose="02020603050405020304" pitchFamily="18" charset="0"/>
                    <a:sym typeface="+mn-lt"/>
                  </a:rPr>
                  <a:t>b. Tập luyện</a:t>
                </a:r>
                <a:endParaRPr lang="zh-CN" altLang="en-US" sz="1600" dirty="0">
                  <a:latin typeface="Times New Roman" panose="02020603050405020304" pitchFamily="18" charset="0"/>
                  <a:ea typeface="+mn-ea"/>
                  <a:cs typeface="Times New Roman" panose="02020603050405020304" pitchFamily="18" charset="0"/>
                  <a:sym typeface="+mn-lt"/>
                </a:endParaRPr>
              </a:p>
            </p:txBody>
          </p:sp>
        </p:grpSp>
      </p:grpSp>
      <p:grpSp>
        <p:nvGrpSpPr>
          <p:cNvPr id="3" name="组合 2">
            <a:extLst>
              <a:ext uri="{FF2B5EF4-FFF2-40B4-BE49-F238E27FC236}">
                <a16:creationId xmlns:a16="http://schemas.microsoft.com/office/drawing/2014/main" id="{F8A86A0F-1BEF-469D-B3BF-E5E4EE92EDA9}"/>
              </a:ext>
            </a:extLst>
          </p:cNvPr>
          <p:cNvGrpSpPr/>
          <p:nvPr/>
        </p:nvGrpSpPr>
        <p:grpSpPr>
          <a:xfrm>
            <a:off x="3632445" y="2173479"/>
            <a:ext cx="2181448" cy="2426446"/>
            <a:chOff x="3638814" y="2187349"/>
            <a:chExt cx="2181448" cy="2426446"/>
          </a:xfrm>
        </p:grpSpPr>
        <p:pic>
          <p:nvPicPr>
            <p:cNvPr id="40" name="图片 39">
              <a:extLst>
                <a:ext uri="{FF2B5EF4-FFF2-40B4-BE49-F238E27FC236}">
                  <a16:creationId xmlns:a16="http://schemas.microsoft.com/office/drawing/2014/main" id="{958158A7-A6CF-4923-9E6A-17571E93DA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8814" y="2428069"/>
              <a:ext cx="2181448" cy="2185726"/>
            </a:xfrm>
            <a:prstGeom prst="rect">
              <a:avLst/>
            </a:prstGeom>
          </p:spPr>
        </p:pic>
        <p:grpSp>
          <p:nvGrpSpPr>
            <p:cNvPr id="34" name="组合 33">
              <a:extLst>
                <a:ext uri="{FF2B5EF4-FFF2-40B4-BE49-F238E27FC236}">
                  <a16:creationId xmlns:a16="http://schemas.microsoft.com/office/drawing/2014/main" id="{0C22A59D-DFFF-4E3D-98FB-12B70105CD94}"/>
                </a:ext>
              </a:extLst>
            </p:cNvPr>
            <p:cNvGrpSpPr/>
            <p:nvPr/>
          </p:nvGrpSpPr>
          <p:grpSpPr>
            <a:xfrm>
              <a:off x="3909511" y="2187349"/>
              <a:ext cx="1501094" cy="1557724"/>
              <a:chOff x="2850346" y="2173479"/>
              <a:chExt cx="1501094" cy="1557724"/>
            </a:xfrm>
          </p:grpSpPr>
          <p:sp>
            <p:nvSpPr>
              <p:cNvPr id="16" name="Freeform: Shape 43">
                <a:extLst>
                  <a:ext uri="{FF2B5EF4-FFF2-40B4-BE49-F238E27FC236}">
                    <a16:creationId xmlns:a16="http://schemas.microsoft.com/office/drawing/2014/main" id="{8E626A6B-880B-47A2-933B-E4CD10C438E2}"/>
                  </a:ext>
                </a:extLst>
              </p:cNvPr>
              <p:cNvSpPr>
                <a:spLocks/>
              </p:cNvSpPr>
              <p:nvPr/>
            </p:nvSpPr>
            <p:spPr bwMode="auto">
              <a:xfrm>
                <a:off x="3363441" y="3256300"/>
                <a:ext cx="474903" cy="4749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093B74"/>
              </a:solidFill>
              <a:ln>
                <a:noFill/>
              </a:ln>
            </p:spPr>
            <p:txBody>
              <a:bodyPr anchor="ctr"/>
              <a:lstStyle/>
              <a:p>
                <a:pPr algn="ctr"/>
                <a:endParaRPr>
                  <a:latin typeface="+mn-lt"/>
                  <a:ea typeface="+mn-ea"/>
                  <a:cs typeface="+mn-ea"/>
                  <a:sym typeface="+mn-lt"/>
                </a:endParaRPr>
              </a:p>
            </p:txBody>
          </p:sp>
          <p:sp>
            <p:nvSpPr>
              <p:cNvPr id="23" name="TextBox 53">
                <a:extLst>
                  <a:ext uri="{FF2B5EF4-FFF2-40B4-BE49-F238E27FC236}">
                    <a16:creationId xmlns:a16="http://schemas.microsoft.com/office/drawing/2014/main" id="{E71E574E-D35E-4CA5-9B33-BC6F576B04C3}"/>
                  </a:ext>
                </a:extLst>
              </p:cNvPr>
              <p:cNvSpPr txBox="1">
                <a:spLocks/>
              </p:cNvSpPr>
              <p:nvPr/>
            </p:nvSpPr>
            <p:spPr bwMode="auto">
              <a:xfrm>
                <a:off x="2850346" y="2173479"/>
                <a:ext cx="1501094" cy="550993"/>
              </a:xfrm>
              <a:prstGeom prst="rect">
                <a:avLst/>
              </a:prstGeom>
              <a:noFill/>
              <a:ln w="9525">
                <a:noFill/>
                <a:miter lim="800000"/>
                <a:headEnd/>
                <a:tailEnd/>
              </a:ln>
            </p:spPr>
            <p:txBody>
              <a:bodyPr wrap="square" lIns="144000" tIns="0" rIns="144000" bIns="0" anchor="ctr" anchorCtr="1">
                <a:normAutofit/>
                <a:scene3d>
                  <a:camera prst="orthographicFront"/>
                  <a:lightRig rig="threePt" dir="t"/>
                </a:scene3d>
                <a:sp3d>
                  <a:bevelT w="0" h="0"/>
                </a:sp3d>
              </a:bodyPr>
              <a:lstStyle/>
              <a:p>
                <a:pPr algn="ctr">
                  <a:lnSpc>
                    <a:spcPct val="120000"/>
                  </a:lnSpc>
                  <a:defRPr/>
                </a:pPr>
                <a:r>
                  <a:rPr lang="en-US" altLang="zh-CN" sz="1100">
                    <a:solidFill>
                      <a:schemeClr val="bg1"/>
                    </a:solidFill>
                    <a:latin typeface="+mn-lt"/>
                    <a:ea typeface="+mn-ea"/>
                    <a:cs typeface="+mn-ea"/>
                    <a:sym typeface="+mn-lt"/>
                  </a:rPr>
                  <a:t>.</a:t>
                </a:r>
                <a:endParaRPr lang="zh-CN" altLang="en-US" sz="1100" dirty="0">
                  <a:solidFill>
                    <a:schemeClr val="bg1"/>
                  </a:solidFill>
                  <a:latin typeface="+mn-lt"/>
                  <a:ea typeface="+mn-ea"/>
                  <a:cs typeface="+mn-ea"/>
                  <a:sym typeface="+mn-lt"/>
                </a:endParaRPr>
              </a:p>
            </p:txBody>
          </p:sp>
        </p:grpSp>
      </p:grpSp>
      <p:sp>
        <p:nvSpPr>
          <p:cNvPr id="31" name="TextBox 30"/>
          <p:cNvSpPr txBox="1"/>
          <p:nvPr/>
        </p:nvSpPr>
        <p:spPr>
          <a:xfrm>
            <a:off x="2216944" y="4876006"/>
            <a:ext cx="1800200" cy="123111"/>
          </a:xfrm>
          <a:prstGeom prst="rect">
            <a:avLst/>
          </a:prstGeom>
          <a:noFill/>
        </p:spPr>
        <p:txBody>
          <a:bodyPr wrap="square" rtlCol="0">
            <a:spAutoFit/>
          </a:bodyPr>
          <a:lstStyle/>
          <a:p>
            <a:pPr fontAlgn="auto">
              <a:lnSpc>
                <a:spcPct val="200000"/>
              </a:lnSpc>
              <a:spcBef>
                <a:spcPts val="0"/>
              </a:spcBef>
              <a:spcAft>
                <a:spcPts val="0"/>
              </a:spcAft>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591522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a:extLst>
              <a:ext uri="{FF2B5EF4-FFF2-40B4-BE49-F238E27FC236}">
                <a16:creationId xmlns:a16="http://schemas.microsoft.com/office/drawing/2014/main" id="{73C7A8FF-99E8-42AF-AFC3-6277B5E383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1986" y="-1100658"/>
            <a:ext cx="5150782" cy="4413423"/>
          </a:xfrm>
          <a:prstGeom prst="rect">
            <a:avLst/>
          </a:prstGeom>
        </p:spPr>
      </p:pic>
      <p:sp>
        <p:nvSpPr>
          <p:cNvPr id="55" name="Rectangle 17">
            <a:extLst>
              <a:ext uri="{FF2B5EF4-FFF2-40B4-BE49-F238E27FC236}">
                <a16:creationId xmlns:a16="http://schemas.microsoft.com/office/drawing/2014/main" id="{4C3E511D-1C31-48A6-BA90-8A8219CC7EA8}"/>
              </a:ext>
            </a:extLst>
          </p:cNvPr>
          <p:cNvSpPr/>
          <p:nvPr/>
        </p:nvSpPr>
        <p:spPr>
          <a:xfrm>
            <a:off x="1376040" y="1182542"/>
            <a:ext cx="4060056" cy="652699"/>
          </a:xfrm>
          <a:prstGeom prst="rect">
            <a:avLst/>
          </a:prstGeom>
        </p:spPr>
        <p:txBody>
          <a:bodyPr wrap="square">
            <a:normAutofit fontScale="25000" lnSpcReduction="20000"/>
          </a:bodyPr>
          <a:lstStyle/>
          <a:p>
            <a:pPr marL="914400" indent="-914400">
              <a:buAutoNum type="arabicPeriod"/>
            </a:pPr>
            <a:r>
              <a:rPr lang="en-US" altLang="zh-CN" sz="5400" b="1">
                <a:solidFill>
                  <a:srgbClr val="445E84"/>
                </a:solidFill>
                <a:latin typeface="Times New Roman" panose="02020603050405020304" pitchFamily="18" charset="0"/>
                <a:ea typeface="+mn-ea"/>
                <a:cs typeface="Times New Roman" panose="02020603050405020304" pitchFamily="18" charset="0"/>
                <a:sym typeface="+mn-lt"/>
              </a:rPr>
              <a:t>TRƯỚC KHI THẢO LUẬN</a:t>
            </a:r>
          </a:p>
          <a:p>
            <a:r>
              <a:rPr lang="en-US" altLang="zh-CN" sz="5400" b="1">
                <a:solidFill>
                  <a:srgbClr val="445E84"/>
                </a:solidFill>
                <a:latin typeface="Times New Roman" panose="02020603050405020304" pitchFamily="18" charset="0"/>
                <a:ea typeface="+mn-ea"/>
                <a:cs typeface="Times New Roman" panose="02020603050405020304" pitchFamily="18" charset="0"/>
                <a:sym typeface="+mn-lt"/>
              </a:rPr>
              <a:t>A. CHUẨN BỊ NỘI DUNG THẢO LUẬN</a:t>
            </a:r>
            <a:endParaRPr lang="en-US" altLang="zh-CN" sz="5400" b="1" dirty="0">
              <a:solidFill>
                <a:srgbClr val="445E84"/>
              </a:solidFill>
              <a:latin typeface="Times New Roman" panose="02020603050405020304" pitchFamily="18" charset="0"/>
              <a:ea typeface="+mn-ea"/>
              <a:cs typeface="Times New Roman" panose="02020603050405020304" pitchFamily="18" charset="0"/>
              <a:sym typeface="+mn-lt"/>
            </a:endParaRPr>
          </a:p>
        </p:txBody>
      </p:sp>
      <p:grpSp>
        <p:nvGrpSpPr>
          <p:cNvPr id="56" name="Group 5">
            <a:extLst>
              <a:ext uri="{FF2B5EF4-FFF2-40B4-BE49-F238E27FC236}">
                <a16:creationId xmlns:a16="http://schemas.microsoft.com/office/drawing/2014/main" id="{88A61FA6-124C-43BB-8A41-96DEF9919DFC}"/>
              </a:ext>
            </a:extLst>
          </p:cNvPr>
          <p:cNvGrpSpPr/>
          <p:nvPr/>
        </p:nvGrpSpPr>
        <p:grpSpPr>
          <a:xfrm>
            <a:off x="1519887" y="2156131"/>
            <a:ext cx="5932433" cy="530915"/>
            <a:chOff x="1598315" y="1418185"/>
            <a:chExt cx="7909912" cy="707886"/>
          </a:xfrm>
        </p:grpSpPr>
        <p:sp>
          <p:nvSpPr>
            <p:cNvPr id="57" name="TextBox 6">
              <a:extLst>
                <a:ext uri="{FF2B5EF4-FFF2-40B4-BE49-F238E27FC236}">
                  <a16:creationId xmlns:a16="http://schemas.microsoft.com/office/drawing/2014/main" id="{27F3EDCB-7AC4-4C51-A616-9BCF7819BE15}"/>
                </a:ext>
              </a:extLst>
            </p:cNvPr>
            <p:cNvSpPr txBox="1"/>
            <p:nvPr/>
          </p:nvSpPr>
          <p:spPr>
            <a:xfrm>
              <a:off x="1598315" y="1418185"/>
              <a:ext cx="655949" cy="707886"/>
            </a:xfrm>
            <a:prstGeom prst="rect">
              <a:avLst/>
            </a:prstGeom>
            <a:noFill/>
          </p:spPr>
          <p:txBody>
            <a:bodyPr wrap="none" anchor="ctr">
              <a:normAutofit fontScale="85000" lnSpcReduction="20000"/>
            </a:bodyPr>
            <a:lstStyle/>
            <a:p>
              <a:r>
                <a:rPr lang="en-US" altLang="zh-CN" sz="4000" dirty="0">
                  <a:solidFill>
                    <a:srgbClr val="445E84"/>
                  </a:solidFill>
                  <a:latin typeface="+mn-lt"/>
                  <a:ea typeface="+mn-ea"/>
                  <a:cs typeface="+mn-ea"/>
                  <a:sym typeface="+mn-lt"/>
                </a:rPr>
                <a:t>01</a:t>
              </a:r>
            </a:p>
          </p:txBody>
        </p:sp>
        <p:grpSp>
          <p:nvGrpSpPr>
            <p:cNvPr id="58" name="Group 7">
              <a:extLst>
                <a:ext uri="{FF2B5EF4-FFF2-40B4-BE49-F238E27FC236}">
                  <a16:creationId xmlns:a16="http://schemas.microsoft.com/office/drawing/2014/main" id="{5EF43422-806A-43DB-B9BF-C2B31FAA8142}"/>
                </a:ext>
              </a:extLst>
            </p:cNvPr>
            <p:cNvGrpSpPr/>
            <p:nvPr/>
          </p:nvGrpSpPr>
          <p:grpSpPr>
            <a:xfrm>
              <a:off x="2066367" y="1451759"/>
              <a:ext cx="7441860" cy="640735"/>
              <a:chOff x="3943834" y="626904"/>
              <a:chExt cx="7441860" cy="640735"/>
            </a:xfrm>
          </p:grpSpPr>
          <p:sp>
            <p:nvSpPr>
              <p:cNvPr id="59" name="TextBox 8">
                <a:extLst>
                  <a:ext uri="{FF2B5EF4-FFF2-40B4-BE49-F238E27FC236}">
                    <a16:creationId xmlns:a16="http://schemas.microsoft.com/office/drawing/2014/main" id="{0FFF92BF-DEC3-49C1-8225-55353250ED0D}"/>
                  </a:ext>
                </a:extLst>
              </p:cNvPr>
              <p:cNvSpPr txBox="1"/>
              <p:nvPr/>
            </p:nvSpPr>
            <p:spPr>
              <a:xfrm>
                <a:off x="3943834" y="626904"/>
                <a:ext cx="3962574" cy="320369"/>
              </a:xfrm>
              <a:prstGeom prst="rect">
                <a:avLst/>
              </a:prstGeom>
              <a:noFill/>
            </p:spPr>
            <p:txBody>
              <a:bodyPr wrap="none" lIns="360000" tIns="0" rIns="0" bIns="0" anchor="b" anchorCtr="0">
                <a:normAutofit lnSpcReduction="10000"/>
              </a:bodyPr>
              <a:lstStyle/>
              <a:p>
                <a:r>
                  <a:rPr lang="en-US" altLang="zh-CN" sz="1600" b="1">
                    <a:solidFill>
                      <a:srgbClr val="445E84"/>
                    </a:solidFill>
                    <a:latin typeface="Times New Roman" panose="02020603050405020304" pitchFamily="18" charset="0"/>
                    <a:ea typeface="+mn-ea"/>
                    <a:cs typeface="Times New Roman" panose="02020603050405020304" pitchFamily="18" charset="0"/>
                    <a:sym typeface="+mn-lt"/>
                  </a:rPr>
                  <a:t>Xác định mục đích thảo luận</a:t>
                </a:r>
                <a:endParaRPr lang="zh-CN" altLang="en-US" sz="1600" b="1" dirty="0">
                  <a:solidFill>
                    <a:srgbClr val="445E84"/>
                  </a:solidFill>
                  <a:latin typeface="Times New Roman" panose="02020603050405020304" pitchFamily="18" charset="0"/>
                  <a:ea typeface="+mn-ea"/>
                  <a:cs typeface="Times New Roman" panose="02020603050405020304" pitchFamily="18" charset="0"/>
                  <a:sym typeface="+mn-lt"/>
                </a:endParaRPr>
              </a:p>
            </p:txBody>
          </p:sp>
          <p:sp>
            <p:nvSpPr>
              <p:cNvPr id="60" name="TextBox 9">
                <a:extLst>
                  <a:ext uri="{FF2B5EF4-FFF2-40B4-BE49-F238E27FC236}">
                    <a16:creationId xmlns:a16="http://schemas.microsoft.com/office/drawing/2014/main" id="{64AC5D1B-C22C-4F1F-A2DF-444C6921A82A}"/>
                  </a:ext>
                </a:extLst>
              </p:cNvPr>
              <p:cNvSpPr txBox="1">
                <a:spLocks/>
              </p:cNvSpPr>
              <p:nvPr/>
            </p:nvSpPr>
            <p:spPr>
              <a:xfrm>
                <a:off x="3943834" y="947271"/>
                <a:ext cx="7441860" cy="320368"/>
              </a:xfrm>
              <a:prstGeom prst="rect">
                <a:avLst/>
              </a:prstGeom>
            </p:spPr>
            <p:txBody>
              <a:bodyPr vert="horz" wrap="square" lIns="360000" tIns="0" rIns="0" bIns="0" anchor="ctr" anchorCtr="0">
                <a:noAutofit/>
              </a:bodyPr>
              <a:lstStyle/>
              <a:p>
                <a:pPr algn="l">
                  <a:lnSpc>
                    <a:spcPct val="120000"/>
                  </a:lnSpc>
                </a:pPr>
                <a:r>
                  <a:rPr lang="en-US" sz="1200" kern="0">
                    <a:solidFill>
                      <a:srgbClr val="000000"/>
                    </a:solidFill>
                    <a:latin typeface="Times New Roman" panose="02020603050405020304" pitchFamily="18" charset="0"/>
                    <a:ea typeface="Calibri" panose="020F0502020204030204" pitchFamily="34" charset="0"/>
                  </a:rPr>
                  <a:t>T</a:t>
                </a:r>
                <a:r>
                  <a:rPr lang="en-US" sz="1200" kern="0">
                    <a:solidFill>
                      <a:srgbClr val="000000"/>
                    </a:solidFill>
                    <a:effectLst/>
                    <a:latin typeface="Times New Roman" panose="02020603050405020304" pitchFamily="18" charset="0"/>
                    <a:ea typeface="Calibri" panose="020F0502020204030204" pitchFamily="34" charset="0"/>
                  </a:rPr>
                  <a:t>hảo luận về một vấn đề trong đời sống phù hợp với lứa tuổi (tổ chức hợp lí nề nếp sinh hoạt của bản thân).</a:t>
                </a:r>
                <a:endParaRPr lang="zh-CN" altLang="en-US" sz="1200" dirty="0">
                  <a:solidFill>
                    <a:srgbClr val="445E84"/>
                  </a:solidFill>
                  <a:latin typeface="+mn-lt"/>
                  <a:ea typeface="+mn-ea"/>
                  <a:cs typeface="+mn-ea"/>
                  <a:sym typeface="+mn-lt"/>
                </a:endParaRPr>
              </a:p>
            </p:txBody>
          </p:sp>
        </p:grpSp>
      </p:grpSp>
      <p:grpSp>
        <p:nvGrpSpPr>
          <p:cNvPr id="61" name="Group 10">
            <a:extLst>
              <a:ext uri="{FF2B5EF4-FFF2-40B4-BE49-F238E27FC236}">
                <a16:creationId xmlns:a16="http://schemas.microsoft.com/office/drawing/2014/main" id="{78913CEC-E2F6-4442-B49B-BFF12E0484B1}"/>
              </a:ext>
            </a:extLst>
          </p:cNvPr>
          <p:cNvGrpSpPr/>
          <p:nvPr/>
        </p:nvGrpSpPr>
        <p:grpSpPr>
          <a:xfrm>
            <a:off x="1519887" y="2732195"/>
            <a:ext cx="5860425" cy="530915"/>
            <a:chOff x="1598315" y="2786337"/>
            <a:chExt cx="7813901" cy="707886"/>
          </a:xfrm>
        </p:grpSpPr>
        <p:sp>
          <p:nvSpPr>
            <p:cNvPr id="62" name="TextBox 11">
              <a:extLst>
                <a:ext uri="{FF2B5EF4-FFF2-40B4-BE49-F238E27FC236}">
                  <a16:creationId xmlns:a16="http://schemas.microsoft.com/office/drawing/2014/main" id="{80DD77EF-DDDB-4272-A102-C1947DE56E2C}"/>
                </a:ext>
              </a:extLst>
            </p:cNvPr>
            <p:cNvSpPr txBox="1"/>
            <p:nvPr/>
          </p:nvSpPr>
          <p:spPr>
            <a:xfrm>
              <a:off x="1598315" y="2786337"/>
              <a:ext cx="718466" cy="707886"/>
            </a:xfrm>
            <a:prstGeom prst="rect">
              <a:avLst/>
            </a:prstGeom>
            <a:noFill/>
          </p:spPr>
          <p:txBody>
            <a:bodyPr wrap="none" anchor="ctr">
              <a:normAutofit fontScale="85000" lnSpcReduction="20000"/>
            </a:bodyPr>
            <a:lstStyle/>
            <a:p>
              <a:r>
                <a:rPr lang="en-US" altLang="zh-CN" sz="4000">
                  <a:solidFill>
                    <a:srgbClr val="445E84"/>
                  </a:solidFill>
                  <a:latin typeface="+mn-lt"/>
                  <a:ea typeface="+mn-ea"/>
                  <a:cs typeface="+mn-ea"/>
                  <a:sym typeface="+mn-lt"/>
                </a:rPr>
                <a:t>02</a:t>
              </a:r>
            </a:p>
          </p:txBody>
        </p:sp>
        <p:grpSp>
          <p:nvGrpSpPr>
            <p:cNvPr id="63" name="Group 12">
              <a:extLst>
                <a:ext uri="{FF2B5EF4-FFF2-40B4-BE49-F238E27FC236}">
                  <a16:creationId xmlns:a16="http://schemas.microsoft.com/office/drawing/2014/main" id="{A15F08FF-8F03-418F-ACD2-D03087899438}"/>
                </a:ext>
              </a:extLst>
            </p:cNvPr>
            <p:cNvGrpSpPr/>
            <p:nvPr/>
          </p:nvGrpSpPr>
          <p:grpSpPr>
            <a:xfrm>
              <a:off x="2066367" y="2930992"/>
              <a:ext cx="7345849" cy="529656"/>
              <a:chOff x="3943834" y="737985"/>
              <a:chExt cx="7345849" cy="529656"/>
            </a:xfrm>
          </p:grpSpPr>
          <p:sp>
            <p:nvSpPr>
              <p:cNvPr id="64" name="TextBox 13">
                <a:extLst>
                  <a:ext uri="{FF2B5EF4-FFF2-40B4-BE49-F238E27FC236}">
                    <a16:creationId xmlns:a16="http://schemas.microsoft.com/office/drawing/2014/main" id="{70427E53-6007-4347-9CA5-B390F1FD0A75}"/>
                  </a:ext>
                </a:extLst>
              </p:cNvPr>
              <p:cNvSpPr txBox="1"/>
              <p:nvPr/>
            </p:nvSpPr>
            <p:spPr>
              <a:xfrm>
                <a:off x="4009403" y="737985"/>
                <a:ext cx="3962574" cy="242864"/>
              </a:xfrm>
              <a:prstGeom prst="rect">
                <a:avLst/>
              </a:prstGeom>
              <a:noFill/>
            </p:spPr>
            <p:txBody>
              <a:bodyPr wrap="none" lIns="360000" tIns="0" rIns="0" bIns="0" anchor="b" anchorCtr="0">
                <a:normAutofit fontScale="85000" lnSpcReduction="20000"/>
              </a:bodyPr>
              <a:lstStyle/>
              <a:p>
                <a:r>
                  <a:rPr lang="en-US" altLang="zh-CN" sz="1600" b="1">
                    <a:solidFill>
                      <a:srgbClr val="445E84"/>
                    </a:solidFill>
                    <a:latin typeface="Times New Roman" panose="02020603050405020304" pitchFamily="18" charset="0"/>
                    <a:ea typeface="+mn-ea"/>
                    <a:cs typeface="Times New Roman" panose="02020603050405020304" pitchFamily="18" charset="0"/>
                    <a:sym typeface="+mn-lt"/>
                  </a:rPr>
                  <a:t>Xác định đối tượng nghe</a:t>
                </a:r>
                <a:endParaRPr lang="zh-CN" altLang="en-US" sz="1600" b="1" dirty="0">
                  <a:solidFill>
                    <a:srgbClr val="445E84"/>
                  </a:solidFill>
                  <a:latin typeface="Times New Roman" panose="02020603050405020304" pitchFamily="18" charset="0"/>
                  <a:ea typeface="+mn-ea"/>
                  <a:cs typeface="Times New Roman" panose="02020603050405020304" pitchFamily="18" charset="0"/>
                  <a:sym typeface="+mn-lt"/>
                </a:endParaRPr>
              </a:p>
            </p:txBody>
          </p:sp>
          <p:sp>
            <p:nvSpPr>
              <p:cNvPr id="65" name="TextBox 14">
                <a:extLst>
                  <a:ext uri="{FF2B5EF4-FFF2-40B4-BE49-F238E27FC236}">
                    <a16:creationId xmlns:a16="http://schemas.microsoft.com/office/drawing/2014/main" id="{569E10E5-E60C-4D53-908D-C1095582BAB2}"/>
                  </a:ext>
                </a:extLst>
              </p:cNvPr>
              <p:cNvSpPr txBox="1">
                <a:spLocks/>
              </p:cNvSpPr>
              <p:nvPr/>
            </p:nvSpPr>
            <p:spPr>
              <a:xfrm>
                <a:off x="3943834" y="947273"/>
                <a:ext cx="7345849" cy="320368"/>
              </a:xfrm>
              <a:prstGeom prst="rect">
                <a:avLst/>
              </a:prstGeom>
            </p:spPr>
            <p:txBody>
              <a:bodyPr vert="horz" wrap="square" lIns="360000" tIns="0" rIns="0" bIns="0" anchor="ctr" anchorCtr="0">
                <a:normAutofit/>
              </a:bodyPr>
              <a:lstStyle/>
              <a:p>
                <a:pPr algn="l">
                  <a:lnSpc>
                    <a:spcPct val="120000"/>
                  </a:lnSpc>
                </a:pPr>
                <a:r>
                  <a:rPr lang="en-US" altLang="zh-CN" sz="1200">
                    <a:latin typeface="Times New Roman" panose="02020603050405020304" pitchFamily="18" charset="0"/>
                    <a:ea typeface="+mn-ea"/>
                    <a:cs typeface="Times New Roman" panose="02020603050405020304" pitchFamily="18" charset="0"/>
                    <a:sym typeface="+mn-lt"/>
                  </a:rPr>
                  <a:t>Thầy cô, bạn bè, người thân….</a:t>
                </a:r>
                <a:endParaRPr lang="zh-CN" altLang="en-US" sz="1200" dirty="0">
                  <a:latin typeface="Times New Roman" panose="02020603050405020304" pitchFamily="18" charset="0"/>
                  <a:ea typeface="+mn-ea"/>
                  <a:cs typeface="Times New Roman" panose="02020603050405020304" pitchFamily="18" charset="0"/>
                  <a:sym typeface="+mn-lt"/>
                </a:endParaRPr>
              </a:p>
            </p:txBody>
          </p:sp>
        </p:grpSp>
      </p:grpSp>
      <p:grpSp>
        <p:nvGrpSpPr>
          <p:cNvPr id="66" name="Group 15">
            <a:extLst>
              <a:ext uri="{FF2B5EF4-FFF2-40B4-BE49-F238E27FC236}">
                <a16:creationId xmlns:a16="http://schemas.microsoft.com/office/drawing/2014/main" id="{419FADCD-E1F4-4661-BC4A-8F6B73888FD5}"/>
              </a:ext>
            </a:extLst>
          </p:cNvPr>
          <p:cNvGrpSpPr/>
          <p:nvPr/>
        </p:nvGrpSpPr>
        <p:grpSpPr>
          <a:xfrm>
            <a:off x="1519887" y="3308259"/>
            <a:ext cx="5932433" cy="530915"/>
            <a:chOff x="1598315" y="4154489"/>
            <a:chExt cx="7909912" cy="707886"/>
          </a:xfrm>
        </p:grpSpPr>
        <p:sp>
          <p:nvSpPr>
            <p:cNvPr id="67" name="TextBox 16">
              <a:extLst>
                <a:ext uri="{FF2B5EF4-FFF2-40B4-BE49-F238E27FC236}">
                  <a16:creationId xmlns:a16="http://schemas.microsoft.com/office/drawing/2014/main" id="{7E65CD70-E1C0-443E-BAF3-360EC7B20DA8}"/>
                </a:ext>
              </a:extLst>
            </p:cNvPr>
            <p:cNvSpPr txBox="1"/>
            <p:nvPr/>
          </p:nvSpPr>
          <p:spPr>
            <a:xfrm>
              <a:off x="1598315" y="4154489"/>
              <a:ext cx="732893" cy="707886"/>
            </a:xfrm>
            <a:prstGeom prst="rect">
              <a:avLst/>
            </a:prstGeom>
            <a:noFill/>
          </p:spPr>
          <p:txBody>
            <a:bodyPr wrap="none" anchor="ctr">
              <a:normAutofit fontScale="85000" lnSpcReduction="20000"/>
            </a:bodyPr>
            <a:lstStyle/>
            <a:p>
              <a:r>
                <a:rPr lang="en-US" altLang="zh-CN" sz="4000">
                  <a:solidFill>
                    <a:srgbClr val="445E84"/>
                  </a:solidFill>
                  <a:latin typeface="+mn-lt"/>
                  <a:ea typeface="+mn-ea"/>
                  <a:cs typeface="+mn-ea"/>
                  <a:sym typeface="+mn-lt"/>
                </a:rPr>
                <a:t>03</a:t>
              </a:r>
            </a:p>
          </p:txBody>
        </p:sp>
        <p:grpSp>
          <p:nvGrpSpPr>
            <p:cNvPr id="68" name="Group 17">
              <a:extLst>
                <a:ext uri="{FF2B5EF4-FFF2-40B4-BE49-F238E27FC236}">
                  <a16:creationId xmlns:a16="http://schemas.microsoft.com/office/drawing/2014/main" id="{6721FF9E-EE87-4FFD-9264-F4946CCC7250}"/>
                </a:ext>
              </a:extLst>
            </p:cNvPr>
            <p:cNvGrpSpPr/>
            <p:nvPr/>
          </p:nvGrpSpPr>
          <p:grpSpPr>
            <a:xfrm>
              <a:off x="2066367" y="4265568"/>
              <a:ext cx="7441860" cy="563232"/>
              <a:chOff x="3943834" y="704409"/>
              <a:chExt cx="7441860" cy="563232"/>
            </a:xfrm>
          </p:grpSpPr>
          <p:sp>
            <p:nvSpPr>
              <p:cNvPr id="69" name="TextBox 18">
                <a:extLst>
                  <a:ext uri="{FF2B5EF4-FFF2-40B4-BE49-F238E27FC236}">
                    <a16:creationId xmlns:a16="http://schemas.microsoft.com/office/drawing/2014/main" id="{4B13AC21-224A-442C-A89D-24E62418104D}"/>
                  </a:ext>
                </a:extLst>
              </p:cNvPr>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en-US" altLang="zh-CN" sz="1600" b="1">
                    <a:solidFill>
                      <a:srgbClr val="445E84"/>
                    </a:solidFill>
                    <a:latin typeface="Times New Roman" panose="02020603050405020304" pitchFamily="18" charset="0"/>
                    <a:ea typeface="+mn-ea"/>
                    <a:cs typeface="Times New Roman" panose="02020603050405020304" pitchFamily="18" charset="0"/>
                    <a:sym typeface="+mn-lt"/>
                  </a:rPr>
                  <a:t>Xây dựng nội dung thảo luận</a:t>
                </a:r>
                <a:endParaRPr lang="zh-CN" altLang="en-US" sz="1600" b="1" dirty="0">
                  <a:solidFill>
                    <a:srgbClr val="445E84"/>
                  </a:solidFill>
                  <a:latin typeface="Times New Roman" panose="02020603050405020304" pitchFamily="18" charset="0"/>
                  <a:ea typeface="+mn-ea"/>
                  <a:cs typeface="Times New Roman" panose="02020603050405020304" pitchFamily="18" charset="0"/>
                  <a:sym typeface="+mn-lt"/>
                </a:endParaRPr>
              </a:p>
            </p:txBody>
          </p:sp>
          <p:sp>
            <p:nvSpPr>
              <p:cNvPr id="70" name="TextBox 19">
                <a:extLst>
                  <a:ext uri="{FF2B5EF4-FFF2-40B4-BE49-F238E27FC236}">
                    <a16:creationId xmlns:a16="http://schemas.microsoft.com/office/drawing/2014/main" id="{DCC7B22C-2DCD-45C4-8A76-8569AE062AC1}"/>
                  </a:ext>
                </a:extLst>
              </p:cNvPr>
              <p:cNvSpPr txBox="1">
                <a:spLocks/>
              </p:cNvSpPr>
              <p:nvPr/>
            </p:nvSpPr>
            <p:spPr>
              <a:xfrm>
                <a:off x="3943834" y="947273"/>
                <a:ext cx="7441860" cy="320368"/>
              </a:xfrm>
              <a:prstGeom prst="rect">
                <a:avLst/>
              </a:prstGeom>
            </p:spPr>
            <p:txBody>
              <a:bodyPr vert="horz" wrap="square" lIns="360000" tIns="0" rIns="0" bIns="0" anchor="ctr" anchorCtr="0">
                <a:noAutofit/>
              </a:bodyPr>
              <a:lstStyle/>
              <a:p>
                <a:pPr algn="l">
                  <a:lnSpc>
                    <a:spcPct val="120000"/>
                  </a:lnSpc>
                </a:pPr>
                <a:r>
                  <a:rPr lang="en-US" altLang="zh-CN" sz="1200">
                    <a:latin typeface="Times New Roman" panose="02020603050405020304" pitchFamily="18" charset="0"/>
                    <a:ea typeface="+mn-ea"/>
                    <a:cs typeface="Times New Roman" panose="02020603050405020304" pitchFamily="18" charset="0"/>
                    <a:sym typeface="+mn-lt"/>
                  </a:rPr>
                  <a:t>Dựa vào kiến thức đã học kết hợp trải nghiệm, chọn nội dung và đề cương cho bài thảo luận.</a:t>
                </a:r>
                <a:endParaRPr lang="zh-CN" altLang="en-US" sz="1200" dirty="0">
                  <a:latin typeface="Times New Roman" panose="02020603050405020304" pitchFamily="18" charset="0"/>
                  <a:ea typeface="+mn-ea"/>
                  <a:cs typeface="Times New Roman" panose="02020603050405020304" pitchFamily="18" charset="0"/>
                  <a:sym typeface="+mn-lt"/>
                </a:endParaRPr>
              </a:p>
            </p:txBody>
          </p:sp>
        </p:grpSp>
      </p:grpSp>
      <p:grpSp>
        <p:nvGrpSpPr>
          <p:cNvPr id="71" name="Group 20">
            <a:extLst>
              <a:ext uri="{FF2B5EF4-FFF2-40B4-BE49-F238E27FC236}">
                <a16:creationId xmlns:a16="http://schemas.microsoft.com/office/drawing/2014/main" id="{04FF1748-AF19-4A25-99C6-0A8AFE69C956}"/>
              </a:ext>
            </a:extLst>
          </p:cNvPr>
          <p:cNvGrpSpPr/>
          <p:nvPr/>
        </p:nvGrpSpPr>
        <p:grpSpPr>
          <a:xfrm>
            <a:off x="1479382" y="3884323"/>
            <a:ext cx="6292473" cy="530915"/>
            <a:chOff x="1598315" y="5522641"/>
            <a:chExt cx="8389965" cy="707886"/>
          </a:xfrm>
        </p:grpSpPr>
        <p:sp>
          <p:nvSpPr>
            <p:cNvPr id="72" name="TextBox 21">
              <a:extLst>
                <a:ext uri="{FF2B5EF4-FFF2-40B4-BE49-F238E27FC236}">
                  <a16:creationId xmlns:a16="http://schemas.microsoft.com/office/drawing/2014/main" id="{AADCB234-D9CC-4628-BE68-E31B3ABD83F0}"/>
                </a:ext>
              </a:extLst>
            </p:cNvPr>
            <p:cNvSpPr txBox="1"/>
            <p:nvPr/>
          </p:nvSpPr>
          <p:spPr>
            <a:xfrm>
              <a:off x="1598315" y="5522641"/>
              <a:ext cx="716863" cy="707886"/>
            </a:xfrm>
            <a:prstGeom prst="rect">
              <a:avLst/>
            </a:prstGeom>
            <a:noFill/>
          </p:spPr>
          <p:txBody>
            <a:bodyPr wrap="none" anchor="ctr">
              <a:normAutofit fontScale="85000" lnSpcReduction="20000"/>
            </a:bodyPr>
            <a:lstStyle/>
            <a:p>
              <a:r>
                <a:rPr lang="en-US" altLang="zh-CN" sz="4000">
                  <a:solidFill>
                    <a:srgbClr val="445E84"/>
                  </a:solidFill>
                  <a:latin typeface="+mn-lt"/>
                  <a:ea typeface="+mn-ea"/>
                  <a:cs typeface="+mn-ea"/>
                  <a:sym typeface="+mn-lt"/>
                </a:rPr>
                <a:t>04</a:t>
              </a:r>
            </a:p>
          </p:txBody>
        </p:sp>
        <p:grpSp>
          <p:nvGrpSpPr>
            <p:cNvPr id="73" name="Group 22">
              <a:extLst>
                <a:ext uri="{FF2B5EF4-FFF2-40B4-BE49-F238E27FC236}">
                  <a16:creationId xmlns:a16="http://schemas.microsoft.com/office/drawing/2014/main" id="{73FEAF26-D2CF-4461-910E-5DC413A25BD1}"/>
                </a:ext>
              </a:extLst>
            </p:cNvPr>
            <p:cNvGrpSpPr/>
            <p:nvPr/>
          </p:nvGrpSpPr>
          <p:grpSpPr>
            <a:xfrm>
              <a:off x="2066367" y="5633720"/>
              <a:ext cx="7921913" cy="563232"/>
              <a:chOff x="3943834" y="704409"/>
              <a:chExt cx="7921913" cy="563232"/>
            </a:xfrm>
          </p:grpSpPr>
          <p:sp>
            <p:nvSpPr>
              <p:cNvPr id="74" name="TextBox 23">
                <a:extLst>
                  <a:ext uri="{FF2B5EF4-FFF2-40B4-BE49-F238E27FC236}">
                    <a16:creationId xmlns:a16="http://schemas.microsoft.com/office/drawing/2014/main" id="{ED58F945-554E-4984-B073-6475EDB13AE5}"/>
                  </a:ext>
                </a:extLst>
              </p:cNvPr>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en-US" altLang="zh-CN" sz="1600" b="1">
                    <a:solidFill>
                      <a:srgbClr val="445E84"/>
                    </a:solidFill>
                    <a:latin typeface="Times New Roman" panose="02020603050405020304" pitchFamily="18" charset="0"/>
                    <a:ea typeface="+mn-ea"/>
                    <a:cs typeface="Times New Roman" panose="02020603050405020304" pitchFamily="18" charset="0"/>
                    <a:sym typeface="+mn-lt"/>
                  </a:rPr>
                  <a:t>Xác định phương tiện hỗ trợ</a:t>
                </a:r>
                <a:endParaRPr lang="zh-CN" altLang="en-US" sz="1600" b="1" dirty="0">
                  <a:solidFill>
                    <a:srgbClr val="445E84"/>
                  </a:solidFill>
                  <a:latin typeface="Times New Roman" panose="02020603050405020304" pitchFamily="18" charset="0"/>
                  <a:ea typeface="+mn-ea"/>
                  <a:cs typeface="Times New Roman" panose="02020603050405020304" pitchFamily="18" charset="0"/>
                  <a:sym typeface="+mn-lt"/>
                </a:endParaRPr>
              </a:p>
            </p:txBody>
          </p:sp>
          <p:sp>
            <p:nvSpPr>
              <p:cNvPr id="75" name="TextBox 24">
                <a:extLst>
                  <a:ext uri="{FF2B5EF4-FFF2-40B4-BE49-F238E27FC236}">
                    <a16:creationId xmlns:a16="http://schemas.microsoft.com/office/drawing/2014/main" id="{6862FBCA-671F-449E-8A67-C6F22742E0B3}"/>
                  </a:ext>
                </a:extLst>
              </p:cNvPr>
              <p:cNvSpPr txBox="1">
                <a:spLocks/>
              </p:cNvSpPr>
              <p:nvPr/>
            </p:nvSpPr>
            <p:spPr>
              <a:xfrm>
                <a:off x="3943834" y="947273"/>
                <a:ext cx="7921913" cy="320368"/>
              </a:xfrm>
              <a:prstGeom prst="rect">
                <a:avLst/>
              </a:prstGeom>
            </p:spPr>
            <p:txBody>
              <a:bodyPr vert="horz" wrap="square" lIns="360000" tIns="0" rIns="0" bIns="0" anchor="ctr" anchorCtr="0">
                <a:normAutofit/>
              </a:bodyPr>
              <a:lstStyle/>
              <a:p>
                <a:pPr algn="l">
                  <a:lnSpc>
                    <a:spcPct val="120000"/>
                  </a:lnSpc>
                </a:pPr>
                <a:r>
                  <a:rPr lang="en-US" altLang="zh-CN" sz="1200">
                    <a:latin typeface="Times New Roman" panose="02020603050405020304" pitchFamily="18" charset="0"/>
                    <a:ea typeface="+mn-ea"/>
                    <a:cs typeface="Times New Roman" panose="02020603050405020304" pitchFamily="18" charset="0"/>
                    <a:sym typeface="+mn-lt"/>
                  </a:rPr>
                  <a:t>Truyện kể, tranh ảnh, đoạn phim</a:t>
                </a:r>
                <a:r>
                  <a:rPr lang="en-US" altLang="zh-CN" sz="1200">
                    <a:solidFill>
                      <a:srgbClr val="445E84"/>
                    </a:solidFill>
                    <a:latin typeface="Times New Roman" panose="02020603050405020304" pitchFamily="18" charset="0"/>
                    <a:ea typeface="+mn-ea"/>
                    <a:cs typeface="Times New Roman" panose="02020603050405020304" pitchFamily="18" charset="0"/>
                    <a:sym typeface="+mn-lt"/>
                  </a:rPr>
                  <a:t>…</a:t>
                </a:r>
                <a:r>
                  <a:rPr lang="en-US" altLang="zh-CN" sz="1050">
                    <a:solidFill>
                      <a:srgbClr val="445E84"/>
                    </a:solidFill>
                    <a:latin typeface="+mn-lt"/>
                    <a:ea typeface="+mn-ea"/>
                    <a:cs typeface="+mn-ea"/>
                    <a:sym typeface="+mn-lt"/>
                  </a:rPr>
                  <a:t>.</a:t>
                </a:r>
                <a:endParaRPr lang="zh-CN" altLang="en-US" sz="1050" dirty="0">
                  <a:solidFill>
                    <a:srgbClr val="445E84"/>
                  </a:solidFill>
                  <a:latin typeface="+mn-lt"/>
                  <a:ea typeface="+mn-ea"/>
                  <a:cs typeface="+mn-ea"/>
                  <a:sym typeface="+mn-lt"/>
                </a:endParaRPr>
              </a:p>
            </p:txBody>
          </p:sp>
        </p:grpSp>
      </p:grpSp>
      <p:pic>
        <p:nvPicPr>
          <p:cNvPr id="76" name="图片 75">
            <a:extLst>
              <a:ext uri="{FF2B5EF4-FFF2-40B4-BE49-F238E27FC236}">
                <a16:creationId xmlns:a16="http://schemas.microsoft.com/office/drawing/2014/main" id="{BF002566-1CCB-4EA8-83BC-3288F436C3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6016" y="1141259"/>
            <a:ext cx="963865" cy="965756"/>
          </a:xfrm>
          <a:prstGeom prst="rect">
            <a:avLst/>
          </a:prstGeom>
        </p:spPr>
      </p:pic>
    </p:spTree>
    <p:extLst>
      <p:ext uri="{BB962C8B-B14F-4D97-AF65-F5344CB8AC3E}">
        <p14:creationId xmlns:p14="http://schemas.microsoft.com/office/powerpoint/2010/main" val="219474318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childTnLst>
                              </p:cTn>
                            </p:par>
                            <p:par>
                              <p:cTn id="8" fill="hold">
                                <p:stCondLst>
                                  <p:cond delay="500"/>
                                </p:stCondLst>
                                <p:childTnLst>
                                  <p:par>
                                    <p:cTn id="9" presetID="2" presetClass="entr" presetSubtype="2" fill="hold" nodeType="afterEffect" p14:presetBounceEnd="34000">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14:bounceEnd="34000">
                                          <p:cBhvr additive="base">
                                            <p:cTn id="11" dur="500" fill="hold"/>
                                            <p:tgtEl>
                                              <p:spTgt spid="56"/>
                                            </p:tgtEl>
                                            <p:attrNameLst>
                                              <p:attrName>ppt_x</p:attrName>
                                            </p:attrNameLst>
                                          </p:cBhvr>
                                          <p:tavLst>
                                            <p:tav tm="0">
                                              <p:val>
                                                <p:strVal val="1+#ppt_w/2"/>
                                              </p:val>
                                            </p:tav>
                                            <p:tav tm="100000">
                                              <p:val>
                                                <p:strVal val="#ppt_x"/>
                                              </p:val>
                                            </p:tav>
                                          </p:tavLst>
                                        </p:anim>
                                        <p:anim calcmode="lin" valueType="num" p14:bounceEnd="34000">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34000">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14:bounceEnd="34000">
                                          <p:cBhvr additive="base">
                                            <p:cTn id="16" dur="500" fill="hold"/>
                                            <p:tgtEl>
                                              <p:spTgt spid="61"/>
                                            </p:tgtEl>
                                            <p:attrNameLst>
                                              <p:attrName>ppt_x</p:attrName>
                                            </p:attrNameLst>
                                          </p:cBhvr>
                                          <p:tavLst>
                                            <p:tav tm="0">
                                              <p:val>
                                                <p:strVal val="1+#ppt_w/2"/>
                                              </p:val>
                                            </p:tav>
                                            <p:tav tm="100000">
                                              <p:val>
                                                <p:strVal val="#ppt_x"/>
                                              </p:val>
                                            </p:tav>
                                          </p:tavLst>
                                        </p:anim>
                                        <p:anim calcmode="lin" valueType="num" p14:bounceEnd="34000">
                                          <p:cBhvr additive="base">
                                            <p:cTn id="17" dur="500" fill="hold"/>
                                            <p:tgtEl>
                                              <p:spTgt spid="6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34000">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14:bounceEnd="34000">
                                          <p:cBhvr additive="base">
                                            <p:cTn id="21" dur="500" fill="hold"/>
                                            <p:tgtEl>
                                              <p:spTgt spid="66"/>
                                            </p:tgtEl>
                                            <p:attrNameLst>
                                              <p:attrName>ppt_x</p:attrName>
                                            </p:attrNameLst>
                                          </p:cBhvr>
                                          <p:tavLst>
                                            <p:tav tm="0">
                                              <p:val>
                                                <p:strVal val="1+#ppt_w/2"/>
                                              </p:val>
                                            </p:tav>
                                            <p:tav tm="100000">
                                              <p:val>
                                                <p:strVal val="#ppt_x"/>
                                              </p:val>
                                            </p:tav>
                                          </p:tavLst>
                                        </p:anim>
                                        <p:anim calcmode="lin" valueType="num" p14:bounceEnd="34000">
                                          <p:cBhvr additive="base">
                                            <p:cTn id="22" dur="5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34000">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14:bounceEnd="34000">
                                          <p:cBhvr additive="base">
                                            <p:cTn id="26" dur="500" fill="hold"/>
                                            <p:tgtEl>
                                              <p:spTgt spid="71"/>
                                            </p:tgtEl>
                                            <p:attrNameLst>
                                              <p:attrName>ppt_x</p:attrName>
                                            </p:attrNameLst>
                                          </p:cBhvr>
                                          <p:tavLst>
                                            <p:tav tm="0">
                                              <p:val>
                                                <p:strVal val="1+#ppt_w/2"/>
                                              </p:val>
                                            </p:tav>
                                            <p:tav tm="100000">
                                              <p:val>
                                                <p:strVal val="#ppt_x"/>
                                              </p:val>
                                            </p:tav>
                                          </p:tavLst>
                                        </p:anim>
                                        <p:anim calcmode="lin" valueType="num" p14:bounceEnd="34000">
                                          <p:cBhvr additive="base">
                                            <p:cTn id="27" dur="500" fill="hold"/>
                                            <p:tgtEl>
                                              <p:spTgt spid="7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1000" fill="hold"/>
                                            <p:tgtEl>
                                              <p:spTgt spid="76"/>
                                            </p:tgtEl>
                                            <p:attrNameLst>
                                              <p:attrName>ppt_w</p:attrName>
                                            </p:attrNameLst>
                                          </p:cBhvr>
                                          <p:tavLst>
                                            <p:tav tm="0">
                                              <p:val>
                                                <p:fltVal val="0"/>
                                              </p:val>
                                            </p:tav>
                                            <p:tav tm="100000">
                                              <p:val>
                                                <p:strVal val="#ppt_w"/>
                                              </p:val>
                                            </p:tav>
                                          </p:tavLst>
                                        </p:anim>
                                        <p:anim calcmode="lin" valueType="num">
                                          <p:cBhvr>
                                            <p:cTn id="32" dur="1000" fill="hold"/>
                                            <p:tgtEl>
                                              <p:spTgt spid="76"/>
                                            </p:tgtEl>
                                            <p:attrNameLst>
                                              <p:attrName>ppt_h</p:attrName>
                                            </p:attrNameLst>
                                          </p:cBhvr>
                                          <p:tavLst>
                                            <p:tav tm="0">
                                              <p:val>
                                                <p:fltVal val="0"/>
                                              </p:val>
                                            </p:tav>
                                            <p:tav tm="100000">
                                              <p:val>
                                                <p:strVal val="#ppt_h"/>
                                              </p:val>
                                            </p:tav>
                                          </p:tavLst>
                                        </p:anim>
                                        <p:anim calcmode="lin" valueType="num">
                                          <p:cBhvr>
                                            <p:cTn id="33" dur="1000" fill="hold"/>
                                            <p:tgtEl>
                                              <p:spTgt spid="76"/>
                                            </p:tgtEl>
                                            <p:attrNameLst>
                                              <p:attrName>style.rotation</p:attrName>
                                            </p:attrNameLst>
                                          </p:cBhvr>
                                          <p:tavLst>
                                            <p:tav tm="0">
                                              <p:val>
                                                <p:fltVal val="90"/>
                                              </p:val>
                                            </p:tav>
                                            <p:tav tm="100000">
                                              <p:val>
                                                <p:fltVal val="0"/>
                                              </p:val>
                                            </p:tav>
                                          </p:tavLst>
                                        </p:anim>
                                        <p:animEffect transition="in" filter="fade">
                                          <p:cBhvr>
                                            <p:cTn id="3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1+#ppt_w/2"/>
                                              </p:val>
                                            </p:tav>
                                            <p:tav tm="100000">
                                              <p:val>
                                                <p:strVal val="#ppt_x"/>
                                              </p:val>
                                            </p:tav>
                                          </p:tavLst>
                                        </p:anim>
                                        <p:anim calcmode="lin" valueType="num">
                                          <p:cBhvr additive="base">
                                            <p:cTn id="17" dur="500" fill="hold"/>
                                            <p:tgtEl>
                                              <p:spTgt spid="6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1+#ppt_w/2"/>
                                              </p:val>
                                            </p:tav>
                                            <p:tav tm="100000">
                                              <p:val>
                                                <p:strVal val="#ppt_x"/>
                                              </p:val>
                                            </p:tav>
                                          </p:tavLst>
                                        </p:anim>
                                        <p:anim calcmode="lin" valueType="num">
                                          <p:cBhvr additive="base">
                                            <p:cTn id="22" dur="5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1+#ppt_w/2"/>
                                              </p:val>
                                            </p:tav>
                                            <p:tav tm="100000">
                                              <p:val>
                                                <p:strVal val="#ppt_x"/>
                                              </p:val>
                                            </p:tav>
                                          </p:tavLst>
                                        </p:anim>
                                        <p:anim calcmode="lin" valueType="num">
                                          <p:cBhvr additive="base">
                                            <p:cTn id="27" dur="500" fill="hold"/>
                                            <p:tgtEl>
                                              <p:spTgt spid="7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1000" fill="hold"/>
                                            <p:tgtEl>
                                              <p:spTgt spid="76"/>
                                            </p:tgtEl>
                                            <p:attrNameLst>
                                              <p:attrName>ppt_w</p:attrName>
                                            </p:attrNameLst>
                                          </p:cBhvr>
                                          <p:tavLst>
                                            <p:tav tm="0">
                                              <p:val>
                                                <p:fltVal val="0"/>
                                              </p:val>
                                            </p:tav>
                                            <p:tav tm="100000">
                                              <p:val>
                                                <p:strVal val="#ppt_w"/>
                                              </p:val>
                                            </p:tav>
                                          </p:tavLst>
                                        </p:anim>
                                        <p:anim calcmode="lin" valueType="num">
                                          <p:cBhvr>
                                            <p:cTn id="32" dur="1000" fill="hold"/>
                                            <p:tgtEl>
                                              <p:spTgt spid="76"/>
                                            </p:tgtEl>
                                            <p:attrNameLst>
                                              <p:attrName>ppt_h</p:attrName>
                                            </p:attrNameLst>
                                          </p:cBhvr>
                                          <p:tavLst>
                                            <p:tav tm="0">
                                              <p:val>
                                                <p:fltVal val="0"/>
                                              </p:val>
                                            </p:tav>
                                            <p:tav tm="100000">
                                              <p:val>
                                                <p:strVal val="#ppt_h"/>
                                              </p:val>
                                            </p:tav>
                                          </p:tavLst>
                                        </p:anim>
                                        <p:anim calcmode="lin" valueType="num">
                                          <p:cBhvr>
                                            <p:cTn id="33" dur="1000" fill="hold"/>
                                            <p:tgtEl>
                                              <p:spTgt spid="76"/>
                                            </p:tgtEl>
                                            <p:attrNameLst>
                                              <p:attrName>style.rotation</p:attrName>
                                            </p:attrNameLst>
                                          </p:cBhvr>
                                          <p:tavLst>
                                            <p:tav tm="0">
                                              <p:val>
                                                <p:fltVal val="90"/>
                                              </p:val>
                                            </p:tav>
                                            <p:tav tm="100000">
                                              <p:val>
                                                <p:fltVal val="0"/>
                                              </p:val>
                                            </p:tav>
                                          </p:tavLst>
                                        </p:anim>
                                        <p:animEffect transition="in" filter="fade">
                                          <p:cBhvr>
                                            <p:cTn id="3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0209564A-9B1D-4AD4-98E4-DA4987C8D7A3}"/>
              </a:ext>
            </a:extLst>
          </p:cNvPr>
          <p:cNvGrpSpPr/>
          <p:nvPr/>
        </p:nvGrpSpPr>
        <p:grpSpPr>
          <a:xfrm>
            <a:off x="-28262" y="1421479"/>
            <a:ext cx="9136766" cy="1043879"/>
            <a:chOff x="-28262" y="1421479"/>
            <a:chExt cx="9136766" cy="1043879"/>
          </a:xfrm>
        </p:grpSpPr>
        <p:sp>
          <p:nvSpPr>
            <p:cNvPr id="4" name="Arrow: Pentagon 4">
              <a:extLst>
                <a:ext uri="{FF2B5EF4-FFF2-40B4-BE49-F238E27FC236}">
                  <a16:creationId xmlns:a16="http://schemas.microsoft.com/office/drawing/2014/main" id="{0C708487-56AC-4BD9-92A6-E540BDDBF8D2}"/>
                </a:ext>
              </a:extLst>
            </p:cNvPr>
            <p:cNvSpPr/>
            <p:nvPr/>
          </p:nvSpPr>
          <p:spPr>
            <a:xfrm>
              <a:off x="1636852" y="1421479"/>
              <a:ext cx="7471652" cy="1035396"/>
            </a:xfrm>
            <a:prstGeom prst="homePlat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17500" algn="just">
                <a:lnSpc>
                  <a:spcPct val="123000"/>
                </a:lnSpc>
                <a:spcAft>
                  <a:spcPts val="600"/>
                </a:spcAft>
              </a:pPr>
              <a:r>
                <a:rPr lang="en-US" sz="1400" kern="100">
                  <a:solidFill>
                    <a:srgbClr val="000000"/>
                  </a:solidFill>
                  <a:effectLst/>
                  <a:latin typeface="Times New Roman" panose="02020603050405020304" pitchFamily="18" charset="0"/>
                  <a:ea typeface="Times New Roman" panose="02020603050405020304" pitchFamily="18" charset="0"/>
                </a:rPr>
                <a:t>+ Nề nếp sinh hoạt của bản thân là nét ổn định trong cách một cá nhân thực hiện những hoạt động mang tính cá nhân hằng ngày. </a:t>
              </a:r>
              <a:endParaRPr lang="en-US" sz="1400" kern="100">
                <a:effectLst/>
                <a:latin typeface="Times New Roman" panose="02020603050405020304" pitchFamily="18" charset="0"/>
                <a:ea typeface="Times New Roman" panose="02020603050405020304" pitchFamily="18" charset="0"/>
              </a:endParaRPr>
            </a:p>
          </p:txBody>
        </p:sp>
        <p:sp>
          <p:nvSpPr>
            <p:cNvPr id="5" name="Freeform: Shape 5">
              <a:extLst>
                <a:ext uri="{FF2B5EF4-FFF2-40B4-BE49-F238E27FC236}">
                  <a16:creationId xmlns:a16="http://schemas.microsoft.com/office/drawing/2014/main" id="{70B27B3A-5E2A-4B38-97D2-D0B2B381D2D3}"/>
                </a:ext>
              </a:extLst>
            </p:cNvPr>
            <p:cNvSpPr/>
            <p:nvPr/>
          </p:nvSpPr>
          <p:spPr>
            <a:xfrm rot="5400000" flipV="1">
              <a:off x="290155" y="1111545"/>
              <a:ext cx="1035396" cy="1672230"/>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3" name="组合 52">
            <a:extLst>
              <a:ext uri="{FF2B5EF4-FFF2-40B4-BE49-F238E27FC236}">
                <a16:creationId xmlns:a16="http://schemas.microsoft.com/office/drawing/2014/main" id="{F79C6AE3-7231-4907-A00A-A4BE85AB390C}"/>
              </a:ext>
            </a:extLst>
          </p:cNvPr>
          <p:cNvGrpSpPr/>
          <p:nvPr/>
        </p:nvGrpSpPr>
        <p:grpSpPr>
          <a:xfrm>
            <a:off x="-17610" y="2174153"/>
            <a:ext cx="9126113" cy="695657"/>
            <a:chOff x="-17610" y="2174153"/>
            <a:chExt cx="9126113" cy="695657"/>
          </a:xfrm>
        </p:grpSpPr>
        <p:sp>
          <p:nvSpPr>
            <p:cNvPr id="6" name="Arrow: Pentagon 6">
              <a:extLst>
                <a:ext uri="{FF2B5EF4-FFF2-40B4-BE49-F238E27FC236}">
                  <a16:creationId xmlns:a16="http://schemas.microsoft.com/office/drawing/2014/main" id="{28C781CA-8E23-43AA-89AA-8171C5838151}"/>
                </a:ext>
              </a:extLst>
            </p:cNvPr>
            <p:cNvSpPr/>
            <p:nvPr/>
          </p:nvSpPr>
          <p:spPr>
            <a:xfrm>
              <a:off x="1636851" y="2448785"/>
              <a:ext cx="7471652" cy="412778"/>
            </a:xfrm>
            <a:prstGeom prst="homePlat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16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 ổn định này được tạo nên qua một quá trình, mà ở đó có sự tổng hoà giữa điểu kiện,</a:t>
              </a:r>
            </a:p>
            <a:p>
              <a:pPr algn="ctr"/>
              <a:r>
                <a:rPr lang="en-US"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thói quen và quan niệm của mỗi người về “vùng trời riêng” do chính họ làm chủ</a:t>
              </a:r>
              <a:endParaRPr lang="zh-CN" altLang="en-US" sz="1400" b="1" dirty="0">
                <a:solidFill>
                  <a:schemeClr val="bg1"/>
                </a:solidFill>
                <a:latin typeface="Times New Roman" panose="02020603050405020304" pitchFamily="18" charset="0"/>
                <a:cs typeface="Times New Roman" panose="02020603050405020304" pitchFamily="18" charset="0"/>
                <a:sym typeface="+mn-lt"/>
              </a:endParaRPr>
            </a:p>
          </p:txBody>
        </p:sp>
        <p:sp>
          <p:nvSpPr>
            <p:cNvPr id="7" name="Freeform: Shape 7">
              <a:extLst>
                <a:ext uri="{FF2B5EF4-FFF2-40B4-BE49-F238E27FC236}">
                  <a16:creationId xmlns:a16="http://schemas.microsoft.com/office/drawing/2014/main" id="{C1A73AB5-622A-4ECC-A1FA-20F1DF5FD690}"/>
                </a:ext>
              </a:extLst>
            </p:cNvPr>
            <p:cNvSpPr/>
            <p:nvPr/>
          </p:nvSpPr>
          <p:spPr>
            <a:xfrm rot="5400000" flipV="1">
              <a:off x="465351" y="1691192"/>
              <a:ext cx="695657" cy="166157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4" name="组合 53">
            <a:extLst>
              <a:ext uri="{FF2B5EF4-FFF2-40B4-BE49-F238E27FC236}">
                <a16:creationId xmlns:a16="http://schemas.microsoft.com/office/drawing/2014/main" id="{47E13A45-3816-40EF-81D5-F8CAC7DB76A0}"/>
              </a:ext>
            </a:extLst>
          </p:cNvPr>
          <p:cNvGrpSpPr/>
          <p:nvPr/>
        </p:nvGrpSpPr>
        <p:grpSpPr>
          <a:xfrm>
            <a:off x="-17610" y="2771800"/>
            <a:ext cx="9161610" cy="1239499"/>
            <a:chOff x="-17610" y="2771800"/>
            <a:chExt cx="9161610" cy="1239499"/>
          </a:xfrm>
        </p:grpSpPr>
        <p:sp>
          <p:nvSpPr>
            <p:cNvPr id="8" name="Arrow: Pentagon 8">
              <a:extLst>
                <a:ext uri="{FF2B5EF4-FFF2-40B4-BE49-F238E27FC236}">
                  <a16:creationId xmlns:a16="http://schemas.microsoft.com/office/drawing/2014/main" id="{00DDCD02-2EFA-473A-AC27-A329C1D5CC0C}"/>
                </a:ext>
              </a:extLst>
            </p:cNvPr>
            <p:cNvSpPr/>
            <p:nvPr/>
          </p:nvSpPr>
          <p:spPr>
            <a:xfrm>
              <a:off x="1636854" y="2876161"/>
              <a:ext cx="7507146" cy="1135138"/>
            </a:xfrm>
            <a:prstGeom prst="homePlat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nể nếp sinh hoạt của bản thần có thể có yếu tố tích cực, </a:t>
              </a:r>
              <a:r>
                <a:rPr lang="en-US" sz="1400" i="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thể có yếu tố tiêu cực. </a:t>
              </a:r>
            </a:p>
            <a:p>
              <a:pPr algn="ctr"/>
              <a:r>
                <a:rPr lang="en-US"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nó có mối liên hệ mật thiết với hiệu suất công việc mà mỗi cá nhân phải đảm nhiệm, nề nếp sinh hoạt cá nhân cũng cần được điểu chỉnh hay cấu trúc lại,</a:t>
              </a:r>
            </a:p>
            <a:p>
              <a:pPr algn="ctr"/>
              <a:r>
                <a:rPr lang="en-US"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mà ở đó, yếu tố tiêu cực cần được sửa chữa, khắc phục còn yếu tố tích cực cần được phát huy, được thực hiện một cách đầy ý thức</a:t>
              </a:r>
              <a:endParaRPr lang="zh-CN" altLang="en-US" sz="1400" dirty="0">
                <a:latin typeface="Times New Roman" panose="02020603050405020304" pitchFamily="18" charset="0"/>
                <a:cs typeface="Times New Roman" panose="02020603050405020304" pitchFamily="18" charset="0"/>
                <a:sym typeface="+mn-lt"/>
              </a:endParaRPr>
            </a:p>
          </p:txBody>
        </p:sp>
        <p:sp>
          <p:nvSpPr>
            <p:cNvPr id="9" name="Freeform: Shape 9">
              <a:extLst>
                <a:ext uri="{FF2B5EF4-FFF2-40B4-BE49-F238E27FC236}">
                  <a16:creationId xmlns:a16="http://schemas.microsoft.com/office/drawing/2014/main" id="{34CA10F8-6AC6-463A-BF80-16D65FA07AF1}"/>
                </a:ext>
              </a:extLst>
            </p:cNvPr>
            <p:cNvSpPr/>
            <p:nvPr/>
          </p:nvSpPr>
          <p:spPr>
            <a:xfrm rot="5400000" flipV="1">
              <a:off x="523255" y="2230935"/>
              <a:ext cx="590500" cy="1672230"/>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5" name="组合 54">
            <a:extLst>
              <a:ext uri="{FF2B5EF4-FFF2-40B4-BE49-F238E27FC236}">
                <a16:creationId xmlns:a16="http://schemas.microsoft.com/office/drawing/2014/main" id="{0A1056F8-98C2-4A9D-A57A-C4C16E1CFE16}"/>
              </a:ext>
            </a:extLst>
          </p:cNvPr>
          <p:cNvGrpSpPr/>
          <p:nvPr/>
        </p:nvGrpSpPr>
        <p:grpSpPr>
          <a:xfrm>
            <a:off x="-7567" y="3289096"/>
            <a:ext cx="9262861" cy="1260625"/>
            <a:chOff x="-47655" y="2425682"/>
            <a:chExt cx="3718263" cy="1260625"/>
          </a:xfrm>
        </p:grpSpPr>
        <p:sp>
          <p:nvSpPr>
            <p:cNvPr id="10" name="Arrow: Pentagon 10">
              <a:extLst>
                <a:ext uri="{FF2B5EF4-FFF2-40B4-BE49-F238E27FC236}">
                  <a16:creationId xmlns:a16="http://schemas.microsoft.com/office/drawing/2014/main" id="{E828B4A2-EFD7-41A3-BC16-EFD67DDC7574}"/>
                </a:ext>
              </a:extLst>
            </p:cNvPr>
            <p:cNvSpPr/>
            <p:nvPr/>
          </p:nvSpPr>
          <p:spPr>
            <a:xfrm>
              <a:off x="637978" y="3162483"/>
              <a:ext cx="3032630" cy="523824"/>
            </a:xfrm>
            <a:prstGeom prst="homePlate">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400" ker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Một số biểu hiện của việc sinh hoạt nề nếp là thực dậy đúng giờ, rèn luyện thân thể </a:t>
              </a:r>
            </a:p>
            <a:p>
              <a:pPr algn="ctr"/>
              <a:r>
                <a:rPr lang="en-US" sz="1400" ker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hàng ngày, sắp xếp đồ dụng gọn gàng ngăn nắp…</a:t>
              </a:r>
              <a:endParaRPr lang="zh-CN" altLang="en-US" sz="1400" b="1" dirty="0">
                <a:solidFill>
                  <a:schemeClr val="tx1"/>
                </a:solidFill>
                <a:latin typeface="Times New Roman" panose="02020603050405020304" pitchFamily="18" charset="0"/>
                <a:cs typeface="Times New Roman" panose="02020603050405020304" pitchFamily="18" charset="0"/>
                <a:sym typeface="+mn-lt"/>
              </a:endParaRPr>
            </a:p>
          </p:txBody>
        </p:sp>
        <p:sp>
          <p:nvSpPr>
            <p:cNvPr id="11" name="Freeform: Shape 11">
              <a:extLst>
                <a:ext uri="{FF2B5EF4-FFF2-40B4-BE49-F238E27FC236}">
                  <a16:creationId xmlns:a16="http://schemas.microsoft.com/office/drawing/2014/main" id="{E13880CD-DF60-411E-AD68-A1FCB22B27A1}"/>
                </a:ext>
              </a:extLst>
            </p:cNvPr>
            <p:cNvSpPr/>
            <p:nvPr/>
          </p:nvSpPr>
          <p:spPr>
            <a:xfrm rot="5400000" flipV="1">
              <a:off x="-56449" y="2434476"/>
              <a:ext cx="703221" cy="685633"/>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blipFill dpi="0" rotWithShape="1">
              <a:blip r:embed="rId10"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60" name="文本框 30">
            <a:extLst>
              <a:ext uri="{FF2B5EF4-FFF2-40B4-BE49-F238E27FC236}">
                <a16:creationId xmlns:a16="http://schemas.microsoft.com/office/drawing/2014/main" id="{7F860C12-C575-4B30-B445-CFF9AA9AC5D2}"/>
              </a:ext>
            </a:extLst>
          </p:cNvPr>
          <p:cNvSpPr txBox="1"/>
          <p:nvPr/>
        </p:nvSpPr>
        <p:spPr>
          <a:xfrm>
            <a:off x="-252536" y="70912"/>
            <a:ext cx="5935818" cy="428531"/>
          </a:xfrm>
          <a:prstGeom prst="rect">
            <a:avLst/>
          </a:prstGeom>
          <a:noFill/>
        </p:spPr>
        <p:txBody>
          <a:bodyPr wrap="none" lIns="0" tIns="0" rIns="0" bIns="0" anchor="ctr" anchorCtr="0">
            <a:normAutofit/>
          </a:bodyPr>
          <a:lstStyle/>
          <a:p>
            <a:pPr algn="ctr" defTabSz="914378">
              <a:defRPr/>
            </a:pPr>
            <a:r>
              <a:rPr lang="en-US" altLang="zh-CN" sz="2400">
                <a:latin typeface="Times New Roman" panose="02020603050405020304" pitchFamily="18" charset="0"/>
                <a:ea typeface="+mn-ea"/>
                <a:cs typeface="Times New Roman" panose="02020603050405020304" pitchFamily="18" charset="0"/>
                <a:sym typeface="+mn-lt"/>
              </a:rPr>
              <a:t>Xác định mục đích nói</a:t>
            </a:r>
            <a:endParaRPr lang="zh-CN" altLang="en-US" sz="2400" dirty="0">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197922604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6BCD1AF-5DC6-4F68-B412-B5FA8D550717}"/>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矩形 12">
            <a:extLst>
              <a:ext uri="{FF2B5EF4-FFF2-40B4-BE49-F238E27FC236}">
                <a16:creationId xmlns:a16="http://schemas.microsoft.com/office/drawing/2014/main" id="{93AFF422-BB5E-41E7-8B6E-135EE6A973AC}"/>
              </a:ext>
            </a:extLst>
          </p:cNvPr>
          <p:cNvSpPr/>
          <p:nvPr/>
        </p:nvSpPr>
        <p:spPr>
          <a:xfrm>
            <a:off x="755576" y="2231889"/>
            <a:ext cx="6984776" cy="707886"/>
          </a:xfrm>
          <a:prstGeom prst="rect">
            <a:avLst/>
          </a:prstGeom>
        </p:spPr>
        <p:txBody>
          <a:bodyPr wrap="square">
            <a:spAutoFit/>
          </a:bodyPr>
          <a:lstStyle/>
          <a:p>
            <a:pPr algn="ctr"/>
            <a:r>
              <a:rPr lang="en-US" sz="2000">
                <a:latin typeface="Times New Roman" panose="02020603050405020304" pitchFamily="18" charset="0"/>
                <a:cs typeface="Times New Roman" panose="02020603050405020304" pitchFamily="18" charset="0"/>
              </a:rPr>
              <a:t>Cần xưng hô như thế nào khi đối tượng nghe khác nhau hoặc cùng lúc nhiều đối tượng nghe?</a:t>
            </a:r>
            <a:endParaRPr lang="vi-VN" sz="200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6E048C05-AE20-4E4F-BE76-CE688EA98CF9}"/>
              </a:ext>
            </a:extLst>
          </p:cNvPr>
          <p:cNvSpPr/>
          <p:nvPr/>
        </p:nvSpPr>
        <p:spPr>
          <a:xfrm>
            <a:off x="590385" y="1217981"/>
            <a:ext cx="8014063" cy="830997"/>
          </a:xfrm>
          <a:prstGeom prst="rect">
            <a:avLst/>
          </a:prstGeom>
        </p:spPr>
        <p:txBody>
          <a:bodyPr wrap="square">
            <a:spAutoFit/>
          </a:bodyPr>
          <a:lstStyle/>
          <a:p>
            <a:r>
              <a:rPr lang="en-US" altLang="zh-CN" sz="2400" b="1" spc="300">
                <a:latin typeface="Times New Roman" panose="02020603050405020304" pitchFamily="18" charset="0"/>
                <a:ea typeface="+mn-ea"/>
                <a:cs typeface="Times New Roman" panose="02020603050405020304" pitchFamily="18" charset="0"/>
                <a:sym typeface="+mn-lt"/>
              </a:rPr>
              <a:t>Xác định đối tượng nghe: thầy cô, bạn bè, người thân….</a:t>
            </a:r>
            <a:endParaRPr lang="zh-CN" altLang="en-US" sz="2400" b="1" spc="300" dirty="0">
              <a:latin typeface="Times New Roman" panose="02020603050405020304" pitchFamily="18" charset="0"/>
              <a:ea typeface="+mn-ea"/>
              <a:cs typeface="Times New Roman" panose="02020603050405020304" pitchFamily="18" charset="0"/>
              <a:sym typeface="+mn-lt"/>
            </a:endParaRPr>
          </a:p>
        </p:txBody>
      </p:sp>
      <p:pic>
        <p:nvPicPr>
          <p:cNvPr id="15" name="图片 14">
            <a:extLst>
              <a:ext uri="{FF2B5EF4-FFF2-40B4-BE49-F238E27FC236}">
                <a16:creationId xmlns:a16="http://schemas.microsoft.com/office/drawing/2014/main" id="{19FDA2A0-AAEF-4F03-93DA-6276242F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5318" y="4024387"/>
            <a:ext cx="1365422" cy="1368101"/>
          </a:xfrm>
          <a:prstGeom prst="rect">
            <a:avLst/>
          </a:prstGeom>
        </p:spPr>
      </p:pic>
      <p:pic>
        <p:nvPicPr>
          <p:cNvPr id="18" name="图片 17">
            <a:extLst>
              <a:ext uri="{FF2B5EF4-FFF2-40B4-BE49-F238E27FC236}">
                <a16:creationId xmlns:a16="http://schemas.microsoft.com/office/drawing/2014/main" id="{A8B7684B-4FD5-4B4C-A381-0F751D767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552" y="2908307"/>
            <a:ext cx="2651870" cy="2657072"/>
          </a:xfrm>
          <a:prstGeom prst="rect">
            <a:avLst/>
          </a:prstGeom>
        </p:spPr>
      </p:pic>
      <p:pic>
        <p:nvPicPr>
          <p:cNvPr id="19" name="图片 18">
            <a:extLst>
              <a:ext uri="{FF2B5EF4-FFF2-40B4-BE49-F238E27FC236}">
                <a16:creationId xmlns:a16="http://schemas.microsoft.com/office/drawing/2014/main" id="{8948A3C3-8FF4-41F3-B323-DA589E8C3D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6296" y="757840"/>
            <a:ext cx="2357695" cy="2362320"/>
          </a:xfrm>
          <a:prstGeom prst="rect">
            <a:avLst/>
          </a:prstGeom>
        </p:spPr>
      </p:pic>
      <p:pic>
        <p:nvPicPr>
          <p:cNvPr id="20" name="图片 19">
            <a:extLst>
              <a:ext uri="{FF2B5EF4-FFF2-40B4-BE49-F238E27FC236}">
                <a16:creationId xmlns:a16="http://schemas.microsoft.com/office/drawing/2014/main" id="{1AD4D45A-F265-417F-BEDF-0ED224C0A2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9700" y="-222340"/>
            <a:ext cx="1713915" cy="1717277"/>
          </a:xfrm>
          <a:prstGeom prst="rect">
            <a:avLst/>
          </a:prstGeom>
        </p:spPr>
      </p:pic>
      <p:pic>
        <p:nvPicPr>
          <p:cNvPr id="21" name="图片 20">
            <a:extLst>
              <a:ext uri="{FF2B5EF4-FFF2-40B4-BE49-F238E27FC236}">
                <a16:creationId xmlns:a16="http://schemas.microsoft.com/office/drawing/2014/main" id="{09989773-A3FE-4A8C-9C26-3A2208D716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81788" y="-367577"/>
            <a:ext cx="1582454" cy="1585558"/>
          </a:xfrm>
          <a:prstGeom prst="rect">
            <a:avLst/>
          </a:prstGeom>
        </p:spPr>
      </p:pic>
    </p:spTree>
    <p:extLst>
      <p:ext uri="{BB962C8B-B14F-4D97-AF65-F5344CB8AC3E}">
        <p14:creationId xmlns:p14="http://schemas.microsoft.com/office/powerpoint/2010/main" val="100354840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 calcmode="lin" valueType="num">
                                      <p:cBhvr>
                                        <p:cTn id="27" dur="2000" fill="hold"/>
                                        <p:tgtEl>
                                          <p:spTgt spid="15"/>
                                        </p:tgtEl>
                                        <p:attrNameLst>
                                          <p:attrName>style.rotation</p:attrName>
                                        </p:attrNameLst>
                                      </p:cBhvr>
                                      <p:tavLst>
                                        <p:tav tm="0">
                                          <p:val>
                                            <p:fltVal val="90"/>
                                          </p:val>
                                        </p:tav>
                                        <p:tav tm="100000">
                                          <p:val>
                                            <p:fltVal val="0"/>
                                          </p:val>
                                        </p:tav>
                                      </p:tavLst>
                                    </p:anim>
                                    <p:animEffect transition="in" filter="fade">
                                      <p:cBhvr>
                                        <p:cTn id="28" dur="2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2750" fill="hold"/>
                                        <p:tgtEl>
                                          <p:spTgt spid="18"/>
                                        </p:tgtEl>
                                        <p:attrNameLst>
                                          <p:attrName>ppt_w</p:attrName>
                                        </p:attrNameLst>
                                      </p:cBhvr>
                                      <p:tavLst>
                                        <p:tav tm="0">
                                          <p:val>
                                            <p:fltVal val="0"/>
                                          </p:val>
                                        </p:tav>
                                        <p:tav tm="100000">
                                          <p:val>
                                            <p:strVal val="#ppt_w"/>
                                          </p:val>
                                        </p:tav>
                                      </p:tavLst>
                                    </p:anim>
                                    <p:anim calcmode="lin" valueType="num">
                                      <p:cBhvr>
                                        <p:cTn id="32" dur="2750" fill="hold"/>
                                        <p:tgtEl>
                                          <p:spTgt spid="18"/>
                                        </p:tgtEl>
                                        <p:attrNameLst>
                                          <p:attrName>ppt_h</p:attrName>
                                        </p:attrNameLst>
                                      </p:cBhvr>
                                      <p:tavLst>
                                        <p:tav tm="0">
                                          <p:val>
                                            <p:fltVal val="0"/>
                                          </p:val>
                                        </p:tav>
                                        <p:tav tm="100000">
                                          <p:val>
                                            <p:strVal val="#ppt_h"/>
                                          </p:val>
                                        </p:tav>
                                      </p:tavLst>
                                    </p:anim>
                                    <p:anim calcmode="lin" valueType="num">
                                      <p:cBhvr>
                                        <p:cTn id="33" dur="2750" fill="hold"/>
                                        <p:tgtEl>
                                          <p:spTgt spid="18"/>
                                        </p:tgtEl>
                                        <p:attrNameLst>
                                          <p:attrName>style.rotation</p:attrName>
                                        </p:attrNameLst>
                                      </p:cBhvr>
                                      <p:tavLst>
                                        <p:tav tm="0">
                                          <p:val>
                                            <p:fltVal val="90"/>
                                          </p:val>
                                        </p:tav>
                                        <p:tav tm="100000">
                                          <p:val>
                                            <p:fltVal val="0"/>
                                          </p:val>
                                        </p:tav>
                                      </p:tavLst>
                                    </p:anim>
                                    <p:animEffect transition="in" filter="fade">
                                      <p:cBhvr>
                                        <p:cTn id="34" dur="2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 name="ISPRING_SCORM_RATE_SLIDES" val="0"/>
  <p:tag name="ISPRING_SCORM_RATE_QUIZZES" val="0"/>
  <p:tag name="ISPRING_SCORM_PASSING_SCORE" val="0.000000"/>
  <p:tag name="ISPRING_ULTRA_SCORM_COURSE_ID" val="116727D0-3D95-4FE5-A1F9-A37A802ACE7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八批已完成作品\304588"/>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www.freeppt7.com">
  <a:themeElements>
    <a:clrScheme name="自定义 2">
      <a:dk1>
        <a:srgbClr val="000000"/>
      </a:dk1>
      <a:lt1>
        <a:srgbClr val="FFFFFF"/>
      </a:lt1>
      <a:dk2>
        <a:srgbClr val="FFFFFF"/>
      </a:dk2>
      <a:lt2>
        <a:srgbClr val="FFFFFF"/>
      </a:lt2>
      <a:accent1>
        <a:srgbClr val="445E84"/>
      </a:accent1>
      <a:accent2>
        <a:srgbClr val="445E84"/>
      </a:accent2>
      <a:accent3>
        <a:srgbClr val="445E84"/>
      </a:accent3>
      <a:accent4>
        <a:srgbClr val="445E84"/>
      </a:accent4>
      <a:accent5>
        <a:srgbClr val="445E84"/>
      </a:accent5>
      <a:accent6>
        <a:srgbClr val="445E84"/>
      </a:accent6>
      <a:hlink>
        <a:srgbClr val="D58F91"/>
      </a:hlink>
      <a:folHlink>
        <a:srgbClr val="6CAECE"/>
      </a:folHlink>
    </a:clrScheme>
    <a:fontScheme name="sec3bvs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445E84"/>
    </a:accent1>
    <a:accent2>
      <a:srgbClr val="445E84"/>
    </a:accent2>
    <a:accent3>
      <a:srgbClr val="445E84"/>
    </a:accent3>
    <a:accent4>
      <a:srgbClr val="445E84"/>
    </a:accent4>
    <a:accent5>
      <a:srgbClr val="445E84"/>
    </a:accent5>
    <a:accent6>
      <a:srgbClr val="445E84"/>
    </a:accent6>
    <a:hlink>
      <a:srgbClr val="D58F91"/>
    </a:hlink>
    <a:folHlink>
      <a:srgbClr val="6CAECE"/>
    </a:folHlink>
  </a:clrScheme>
</a:themeOverride>
</file>

<file path=ppt/theme/themeOverride2.xml><?xml version="1.0" encoding="utf-8"?>
<a:themeOverride xmlns:a="http://schemas.openxmlformats.org/drawingml/2006/main">
  <a:clrScheme name="自定义 2">
    <a:dk1>
      <a:srgbClr val="000000"/>
    </a:dk1>
    <a:lt1>
      <a:srgbClr val="FFFFFF"/>
    </a:lt1>
    <a:dk2>
      <a:srgbClr val="FFFFFF"/>
    </a:dk2>
    <a:lt2>
      <a:srgbClr val="FFFFFF"/>
    </a:lt2>
    <a:accent1>
      <a:srgbClr val="445E84"/>
    </a:accent1>
    <a:accent2>
      <a:srgbClr val="445E84"/>
    </a:accent2>
    <a:accent3>
      <a:srgbClr val="445E84"/>
    </a:accent3>
    <a:accent4>
      <a:srgbClr val="445E84"/>
    </a:accent4>
    <a:accent5>
      <a:srgbClr val="445E84"/>
    </a:accent5>
    <a:accent6>
      <a:srgbClr val="445E84"/>
    </a:accent6>
    <a:hlink>
      <a:srgbClr val="D58F91"/>
    </a:hlink>
    <a:folHlink>
      <a:srgbClr val="6CAECE"/>
    </a:folHlink>
  </a:clrScheme>
</a:themeOverride>
</file>

<file path=ppt/theme/themeOverride3.xml><?xml version="1.0" encoding="utf-8"?>
<a:themeOverride xmlns:a="http://schemas.openxmlformats.org/drawingml/2006/main">
  <a:clrScheme name="自定义 2">
    <a:dk1>
      <a:srgbClr val="000000"/>
    </a:dk1>
    <a:lt1>
      <a:srgbClr val="FFFFFF"/>
    </a:lt1>
    <a:dk2>
      <a:srgbClr val="FFFFFF"/>
    </a:dk2>
    <a:lt2>
      <a:srgbClr val="FFFFFF"/>
    </a:lt2>
    <a:accent1>
      <a:srgbClr val="445E84"/>
    </a:accent1>
    <a:accent2>
      <a:srgbClr val="445E84"/>
    </a:accent2>
    <a:accent3>
      <a:srgbClr val="445E84"/>
    </a:accent3>
    <a:accent4>
      <a:srgbClr val="445E84"/>
    </a:accent4>
    <a:accent5>
      <a:srgbClr val="445E84"/>
    </a:accent5>
    <a:accent6>
      <a:srgbClr val="445E84"/>
    </a:accent6>
    <a:hlink>
      <a:srgbClr val="D58F91"/>
    </a:hlink>
    <a:folHlink>
      <a:srgbClr val="6CAECE"/>
    </a:folHlink>
  </a:clrScheme>
</a:themeOverride>
</file>

<file path=docProps/app.xml><?xml version="1.0" encoding="utf-8"?>
<Properties xmlns="http://schemas.openxmlformats.org/officeDocument/2006/extended-properties" xmlns:vt="http://schemas.openxmlformats.org/officeDocument/2006/docPropsVTypes">
  <Template/>
  <TotalTime>9862</TotalTime>
  <Words>1040</Words>
  <Application>Microsoft Office PowerPoint</Application>
  <PresentationFormat>On-screen Show (16:9)</PresentationFormat>
  <Paragraphs>124</Paragraphs>
  <Slides>17</Slides>
  <Notes>17</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cp:lastModifiedBy>
  <cp:revision>1032</cp:revision>
  <dcterms:created xsi:type="dcterms:W3CDTF">2015-04-24T01:01:13Z</dcterms:created>
  <dcterms:modified xsi:type="dcterms:W3CDTF">2023-06-28T14:32:14Z</dcterms:modified>
</cp:coreProperties>
</file>