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90" r:id="rId2"/>
    <p:sldId id="292" r:id="rId3"/>
    <p:sldId id="293" r:id="rId4"/>
    <p:sldId id="260" r:id="rId5"/>
    <p:sldId id="261" r:id="rId6"/>
    <p:sldId id="294" r:id="rId7"/>
    <p:sldId id="264" r:id="rId8"/>
    <p:sldId id="296" r:id="rId9"/>
    <p:sldId id="259" r:id="rId10"/>
    <p:sldId id="257" r:id="rId11"/>
    <p:sldId id="258" r:id="rId12"/>
    <p:sldId id="262" r:id="rId13"/>
    <p:sldId id="272" r:id="rId14"/>
    <p:sldId id="270" r:id="rId15"/>
    <p:sldId id="285" r:id="rId16"/>
    <p:sldId id="265" r:id="rId17"/>
    <p:sldId id="287" r:id="rId18"/>
    <p:sldId id="289" r:id="rId19"/>
  </p:sldIdLst>
  <p:sldSz cx="9144000" cy="5143500" type="screen16x9"/>
  <p:notesSz cx="6858000" cy="9144000"/>
  <p:embeddedFontLst>
    <p:embeddedFont>
      <p:font typeface="Lato Light" panose="020F0302020204030203" charset="0"/>
      <p:regular r:id="rId21"/>
      <p:bold r:id="rId22"/>
      <p:italic r:id="rId23"/>
      <p:boldItalic r:id="rId24"/>
    </p:embeddedFont>
    <p:embeddedFont>
      <p:font typeface="#9Slide07 SVNRevolution" panose="02040603050506020204" charset="0"/>
      <p:regular r:id="rId25"/>
    </p:embeddedFont>
    <p:embeddedFont>
      <p:font typeface="#9Slide03 Arima Madurai Black" panose="020B0604020202020204" charset="0"/>
      <p:bold r:id="rId26"/>
    </p:embeddedFont>
    <p:embeddedFont>
      <p:font typeface="SimSun" panose="02010600030101010101" pitchFamily="2" charset="-122"/>
      <p:regular r:id="rId27"/>
    </p:embeddedFont>
    <p:embeddedFont>
      <p:font typeface="#9Slide04 Manuale SemiBold" panose="020B0604020202020204" charset="0"/>
      <p:bold r:id="rId28"/>
    </p:embeddedFont>
    <p:embeddedFont>
      <p:font typeface="#9Slide04 Spectral SemiBold" panose="020B060402020202020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#9Slide04 SVNConqueror Didot" panose="02080303080502020204" charset="0"/>
      <p:regular r:id="rId34"/>
    </p:embeddedFont>
    <p:embeddedFont>
      <p:font typeface="#9Slide07 FS North Land Sans" panose="020B0604020202020204" charset="0"/>
      <p:regular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#9Slide07 Itim" panose="020B0604020202020204" charset="-34"/>
      <p:regular r:id="rId40"/>
    </p:embeddedFont>
    <p:embeddedFont>
      <p:font typeface="Roboto Slab Regular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46"/>
    <a:srgbClr val="3F6F4E"/>
    <a:srgbClr val="02BDC7"/>
    <a:srgbClr val="FD5753"/>
    <a:srgbClr val="FC4067"/>
    <a:srgbClr val="FFB600"/>
    <a:srgbClr val="FFFFFF"/>
    <a:srgbClr val="FD5E33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93C0B1-C3EF-405F-B1E8-830ADC564B1F}">
  <a:tblStyle styleId="{C693C0B1-C3EF-405F-B1E8-830ADC564B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/>
    <p:restoredTop sz="94712"/>
  </p:normalViewPr>
  <p:slideViewPr>
    <p:cSldViewPr snapToGrid="0" snapToObjects="1">
      <p:cViewPr varScale="1">
        <p:scale>
          <a:sx n="92" d="100"/>
          <a:sy n="92" d="100"/>
        </p:scale>
        <p:origin x="88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506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6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8C803-2AF5-0955-657D-C55A70AE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3F64-39DE-4EB0-B0CD-0A21A34F56A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47F92-78EB-BD3C-A5D3-1B72756F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771EB-8E64-FA56-4E33-B3DCCF38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6920-F787-401F-84AD-E64894E7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6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8" r:id="rId5"/>
    <p:sldLayoutId id="2147483659" r:id="rId6"/>
    <p:sldLayoutId id="2147483660" r:id="rId7"/>
    <p:sldLayoutId id="2147483662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3" name="Google Shape;533;p31"/>
          <p:cNvCxnSpPr>
            <a:cxnSpLocks/>
          </p:cNvCxnSpPr>
          <p:nvPr/>
        </p:nvCxnSpPr>
        <p:spPr>
          <a:xfrm flipH="1">
            <a:off x="3438618" y="12275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cxnSpLocks/>
          </p:cNvCxnSpPr>
          <p:nvPr/>
        </p:nvCxnSpPr>
        <p:spPr>
          <a:xfrm>
            <a:off x="3438618" y="1840775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cxnSpLocks/>
          </p:cNvCxnSpPr>
          <p:nvPr/>
        </p:nvCxnSpPr>
        <p:spPr>
          <a:xfrm>
            <a:off x="3438618" y="4373700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cxnSpLocks/>
          </p:cNvCxnSpPr>
          <p:nvPr/>
        </p:nvCxnSpPr>
        <p:spPr>
          <a:xfrm flipH="1">
            <a:off x="3438618" y="3107238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6309227" y="4181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26339-7FAA-2B60-E8F1-295E5AFF0C84}"/>
              </a:ext>
            </a:extLst>
          </p:cNvPr>
          <p:cNvSpPr txBox="1"/>
          <p:nvPr/>
        </p:nvSpPr>
        <p:spPr>
          <a:xfrm>
            <a:off x="3707026" y="771575"/>
            <a:ext cx="4861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#9Slide04 Spectral SemiBold" panose="02020702060000000000" pitchFamily="18" charset="0"/>
              </a:rPr>
              <a:t>Các em xem những hình ảnh sau đây và cho biết đó là địa điểm hay hiện tượng tự nhiên gì ?</a:t>
            </a:r>
          </a:p>
        </p:txBody>
      </p:sp>
    </p:spTree>
    <p:extLst>
      <p:ext uri="{BB962C8B-B14F-4D97-AF65-F5344CB8AC3E}">
        <p14:creationId xmlns:p14="http://schemas.microsoft.com/office/powerpoint/2010/main" val="259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" y="559475"/>
            <a:ext cx="245872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Yêu cầu đối với bài văn </a:t>
            </a:r>
            <a:r>
              <a:rPr lang="nl-N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 với bài văn thuyết minh về một quy tắc hoặc luật lệ trong trò chơi hoặc hoạt động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E1B84-BE13-CC45-A4BC-76EB693756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04486" y="463887"/>
            <a:ext cx="3778007" cy="421572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 bày được các căn cứ xác đáng để giải thích hiện tượng tự nhiên đã chọn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rõ ảnh hưởng, tác động của hiện tượng tự nhiên đó đối với cuộc sống con người.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V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67955-D282-FB4D-ACF5-C5D19C8A4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1" y="463887"/>
            <a:ext cx="2718485" cy="4215725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 được hiện tượng tự nhiên cần giải thích.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 được các biểu hiện cơ bản của hiện tượng tự nhiên cần giải thích</a:t>
            </a:r>
            <a:endParaRPr lang="en-V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472858" y="-127825"/>
            <a:ext cx="7391534" cy="781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sz="2800" b="1" dirty="0" err="1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2800" b="1" dirty="0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b="1" dirty="0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2800" b="1" dirty="0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2800" b="1" dirty="0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b="1" dirty="0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800" b="1" dirty="0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" sz="2800" b="1" dirty="0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rgbClr val="02B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2800" b="1" dirty="0">
              <a:solidFill>
                <a:srgbClr val="02BD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824596" y="469513"/>
            <a:ext cx="7095680" cy="3815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tượng tự nhiên</a:t>
            </a:r>
            <a:endParaRPr lang="vi-VN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biểu hiện nổi bật của hiện tượng tự nhiên</a:t>
            </a:r>
            <a:endParaRPr lang="vi-VN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điểm đặc biệt của hiện tượng bằng lập luận khoa học</a:t>
            </a:r>
          </a:p>
          <a:p>
            <a:pPr marL="571500" lvl="0" indent="-571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thái độ, hành động của con người trước hiện tượng tự nhiên</a:t>
            </a:r>
          </a:p>
          <a:p>
            <a:pPr marL="571500" lvl="0" indent="-571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8642" y="215726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951614" y="2892664"/>
            <a:ext cx="7240772" cy="17811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 viết theo các bước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4829D4-8310-6041-B3CD-AB674C0C0799}"/>
              </a:ext>
            </a:extLst>
          </p:cNvPr>
          <p:cNvSpPr/>
          <p:nvPr/>
        </p:nvSpPr>
        <p:spPr>
          <a:xfrm>
            <a:off x="3698866" y="346706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AF070-12CD-3C41-9EA9-7484C05CD22E}"/>
              </a:ext>
            </a:extLst>
          </p:cNvPr>
          <p:cNvSpPr/>
          <p:nvPr/>
        </p:nvSpPr>
        <p:spPr>
          <a:xfrm>
            <a:off x="3698867" y="2156775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69082A7-957D-E749-AA71-C9AE2AD61804}"/>
              </a:ext>
            </a:extLst>
          </p:cNvPr>
          <p:cNvSpPr/>
          <p:nvPr/>
        </p:nvSpPr>
        <p:spPr>
          <a:xfrm>
            <a:off x="3698868" y="84649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</a:p>
        </p:txBody>
      </p:sp>
      <p:sp>
        <p:nvSpPr>
          <p:cNvPr id="529" name="Google Shape;529;p31"/>
          <p:cNvSpPr/>
          <p:nvPr/>
        </p:nvSpPr>
        <p:spPr>
          <a:xfrm>
            <a:off x="2907618" y="2038038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02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2904018" y="330450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03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904018" y="77157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01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b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 flipH="1">
            <a:off x="3438618" y="12275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3438618" y="1840775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>
            <a:off x="3438618" y="4373700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 flipH="1">
            <a:off x="3438618" y="3107238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6309227" y="4181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C452C4B-43D8-82B3-DE13-E8C66D99B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720" y="47184"/>
            <a:ext cx="5711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TÌM Ý</a:t>
            </a:r>
            <a:endParaRPr kumimoji="0" lang="nl-NL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5BAF12-C89A-5C95-3DD4-A682AD65C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67363"/>
              </p:ext>
            </p:extLst>
          </p:nvPr>
        </p:nvGraphicFramePr>
        <p:xfrm>
          <a:off x="1458096" y="716693"/>
          <a:ext cx="7030995" cy="4040381"/>
        </p:xfrm>
        <a:graphic>
          <a:graphicData uri="http://schemas.openxmlformats.org/drawingml/2006/table">
            <a:tbl>
              <a:tblPr firstRow="1" firstCol="1" bandRow="1">
                <a:tableStyleId>{C693C0B1-C3EF-405F-B1E8-830ADC564B1F}</a:tableStyleId>
              </a:tblPr>
              <a:tblGrid>
                <a:gridCol w="4108863">
                  <a:extLst>
                    <a:ext uri="{9D8B030D-6E8A-4147-A177-3AD203B41FA5}">
                      <a16:colId xmlns:a16="http://schemas.microsoft.com/office/drawing/2014/main" val="2423458310"/>
                    </a:ext>
                  </a:extLst>
                </a:gridCol>
                <a:gridCol w="2922132">
                  <a:extLst>
                    <a:ext uri="{9D8B030D-6E8A-4147-A177-3AD203B41FA5}">
                      <a16:colId xmlns:a16="http://schemas.microsoft.com/office/drawing/2014/main" val="2604361180"/>
                    </a:ext>
                  </a:extLst>
                </a:gridCol>
              </a:tblGrid>
              <a:tr h="3512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 tượng tự nhiên  gì?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86" marR="49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86" marR="49686" marT="0" marB="0"/>
                </a:tc>
                <a:extLst>
                  <a:ext uri="{0D108BD9-81ED-4DB2-BD59-A6C34878D82A}">
                    <a16:rowId xmlns:a16="http://schemas.microsoft.com/office/drawing/2014/main" val="3591347127"/>
                  </a:ext>
                </a:extLst>
              </a:tr>
              <a:tr h="7265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Diễn ra ở đâu? Khi nào? Nó khác gì so với những ghi nhận trước đây?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86" marR="49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86" marR="49686" marT="0" marB="0"/>
                </a:tc>
                <a:extLst>
                  <a:ext uri="{0D108BD9-81ED-4DB2-BD59-A6C34878D82A}">
                    <a16:rowId xmlns:a16="http://schemas.microsoft.com/office/drawing/2014/main" val="3385928354"/>
                  </a:ext>
                </a:extLst>
              </a:tr>
              <a:tr h="9354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 nhân của hiện tượng đó là gì? Chuyên gia đã giải thích hiện tượng đó ra sao?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86" marR="49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86" marR="49686" marT="0" marB="0"/>
                </a:tc>
                <a:extLst>
                  <a:ext uri="{0D108BD9-81ED-4DB2-BD59-A6C34878D82A}">
                    <a16:rowId xmlns:a16="http://schemas.microsoft.com/office/drawing/2014/main" val="4039852657"/>
                  </a:ext>
                </a:extLst>
              </a:tr>
              <a:tr h="9354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 tượng tự nhiên đó gây ảnh hưởng tích cực hay tiêu cực như thế nào đến đời sống của con người?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86" marR="49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86" marR="49686" marT="0" marB="0"/>
                </a:tc>
                <a:extLst>
                  <a:ext uri="{0D108BD9-81ED-4DB2-BD59-A6C34878D82A}">
                    <a16:rowId xmlns:a16="http://schemas.microsoft.com/office/drawing/2014/main" val="613167675"/>
                  </a:ext>
                </a:extLst>
              </a:tr>
              <a:tr h="9354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 người đã bày tỏ thái độ và thực hiện hành động gì trước hiện tượng đó?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86" marR="49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</a:t>
                      </a:r>
                      <a:endParaRPr lang="en-US" sz="200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86" marR="49686" marT="0" marB="0"/>
                </a:tc>
                <a:extLst>
                  <a:ext uri="{0D108BD9-81ED-4DB2-BD59-A6C34878D82A}">
                    <a16:rowId xmlns:a16="http://schemas.microsoft.com/office/drawing/2014/main" val="897321395"/>
                  </a:ext>
                </a:extLst>
              </a:tr>
            </a:tbl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6192FF-8956-30DD-24E8-C451D130C9F4}"/>
              </a:ext>
            </a:extLst>
          </p:cNvPr>
          <p:cNvSpPr/>
          <p:nvPr/>
        </p:nvSpPr>
        <p:spPr>
          <a:xfrm>
            <a:off x="0" y="2349574"/>
            <a:ext cx="1334528" cy="6796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A79E89-5E00-7D46-86E3-A0DDCB780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19FCB9-1C5F-6547-82D9-B1C7F5D18767}"/>
              </a:ext>
            </a:extLst>
          </p:cNvPr>
          <p:cNvSpPr/>
          <p:nvPr/>
        </p:nvSpPr>
        <p:spPr>
          <a:xfrm>
            <a:off x="655183" y="2137033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AF45-2FEE-C74A-9C6A-E767704DE5B9}"/>
              </a:ext>
            </a:extLst>
          </p:cNvPr>
          <p:cNvSpPr txBox="1"/>
          <p:nvPr/>
        </p:nvSpPr>
        <p:spPr>
          <a:xfrm>
            <a:off x="2784090" y="2192457"/>
            <a:ext cx="5497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làm phim tài liệu về hiện tượng tự nhiên</a:t>
            </a:r>
            <a:endParaRPr lang="en-V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16BB70D-0F07-4D40-B0BA-1B304ECE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7980">
            <a:off x="6220459" y="-93797"/>
            <a:ext cx="1417320" cy="1417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FFC1B8-212B-C74A-A0BF-CAEA522D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4028">
            <a:off x="7574383" y="1157868"/>
            <a:ext cx="1889760" cy="1889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F72DAC-A5E8-8648-B439-93298A80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643" y="3324545"/>
            <a:ext cx="1889760" cy="19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8" name="Google Shape;532;p31">
            <a:extLst>
              <a:ext uri="{FF2B5EF4-FFF2-40B4-BE49-F238E27FC236}">
                <a16:creationId xmlns:a16="http://schemas.microsoft.com/office/drawing/2014/main" id="{A435F8D4-4E72-AE44-BA20-5DA6CF613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64302796-3997-A242-87E6-53EC3D98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19" y="30591"/>
            <a:ext cx="1556344" cy="1556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078CF1-2529-1640-A3E1-EA597DB8225C}"/>
              </a:ext>
            </a:extLst>
          </p:cNvPr>
          <p:cNvSpPr txBox="1"/>
          <p:nvPr/>
        </p:nvSpPr>
        <p:spPr>
          <a:xfrm>
            <a:off x="4384451" y="625911"/>
            <a:ext cx="481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Bám sát dàn ý khi viết bài</a:t>
            </a:r>
          </a:p>
        </p:txBody>
      </p:sp>
      <p:pic>
        <p:nvPicPr>
          <p:cNvPr id="14" name="Picture 13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86586C05-E9D5-7049-A4F7-F3BF8FCE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468" y="1047552"/>
            <a:ext cx="1556344" cy="15563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E8DF85-C975-3D4E-AF71-74D1822DC294}"/>
              </a:ext>
            </a:extLst>
          </p:cNvPr>
          <p:cNvSpPr txBox="1"/>
          <p:nvPr/>
        </p:nvSpPr>
        <p:spPr>
          <a:xfrm>
            <a:off x="3278933" y="1280256"/>
            <a:ext cx="5603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mạch triển khai của bài văn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giải thích một hiện tượng tự nhiên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31DFDB6B-317D-B540-ABEA-30F936DF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53" y="2463116"/>
            <a:ext cx="1556344" cy="15563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7F5861-BEEA-7844-B223-274894EADBB6}"/>
              </a:ext>
            </a:extLst>
          </p:cNvPr>
          <p:cNvSpPr txBox="1"/>
          <p:nvPr/>
        </p:nvSpPr>
        <p:spPr>
          <a:xfrm>
            <a:off x="2546129" y="2735021"/>
            <a:ext cx="5571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Rút ra kết luận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giải thích một hiện tượng tự nhiên.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6C59-1C64-9F42-A08F-5B4EC92DF4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EAA1E4-A201-F14C-804A-25EE0192E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36810"/>
              </p:ext>
            </p:extLst>
          </p:nvPr>
        </p:nvGraphicFramePr>
        <p:xfrm>
          <a:off x="148281" y="99527"/>
          <a:ext cx="8847438" cy="4944446"/>
        </p:xfrm>
        <a:graphic>
          <a:graphicData uri="http://schemas.openxmlformats.org/drawingml/2006/table">
            <a:tbl>
              <a:tblPr>
                <a:tableStyleId>{C693C0B1-C3EF-405F-B1E8-830ADC564B1F}</a:tableStyleId>
              </a:tblPr>
              <a:tblGrid>
                <a:gridCol w="1161535">
                  <a:extLst>
                    <a:ext uri="{9D8B030D-6E8A-4147-A177-3AD203B41FA5}">
                      <a16:colId xmlns:a16="http://schemas.microsoft.com/office/drawing/2014/main" val="1575845265"/>
                    </a:ext>
                  </a:extLst>
                </a:gridCol>
                <a:gridCol w="6363730">
                  <a:extLst>
                    <a:ext uri="{9D8B030D-6E8A-4147-A177-3AD203B41FA5}">
                      <a16:colId xmlns:a16="http://schemas.microsoft.com/office/drawing/2014/main" val="1470902406"/>
                    </a:ext>
                  </a:extLst>
                </a:gridCol>
                <a:gridCol w="642551">
                  <a:extLst>
                    <a:ext uri="{9D8B030D-6E8A-4147-A177-3AD203B41FA5}">
                      <a16:colId xmlns:a16="http://schemas.microsoft.com/office/drawing/2014/main" val="39101847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3746564334"/>
                    </a:ext>
                  </a:extLst>
                </a:gridCol>
              </a:tblGrid>
              <a:tr h="4571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9789"/>
                  </a:ext>
                </a:extLst>
              </a:tr>
              <a:tr h="22855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tượng tự nhiên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42593"/>
                  </a:ext>
                </a:extLst>
              </a:tr>
              <a:tr h="45710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Đưa ra cái nhìn bao quát về hiện tượng tự nhiên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5587"/>
                  </a:ext>
                </a:extLst>
              </a:tr>
              <a:tr h="457108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 </a:t>
                      </a:r>
                      <a:r>
                        <a:rPr lang="vi-VN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 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 thuật lại các biểu hiện điển hình của hiện tượng.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717699"/>
                  </a:ext>
                </a:extLst>
              </a:tr>
              <a:tr h="228554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nguyên nhân của hiện tượng.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5373"/>
                  </a:ext>
                </a:extLst>
              </a:tr>
              <a:tr h="45710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Trích dẫn ý kiến chuyên gia, các cơ sở khoa học khác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186790"/>
                  </a:ext>
                </a:extLst>
              </a:tr>
              <a:tr h="45710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 quan hệ giữa hiện tượng tự nhiên với đời sống con người 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55188"/>
                  </a:ext>
                </a:extLst>
              </a:tr>
              <a:tr h="45710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Thái độ và hành động của con người trước hiện tượng đó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504308"/>
                  </a:ext>
                </a:extLst>
              </a:tr>
              <a:tr h="4571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ấn tượng hay đánh giá chung của bản thân về hiện tượng tự nhiên đó.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49052"/>
                  </a:ext>
                </a:extLst>
              </a:tr>
              <a:tr h="33880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 bày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 hiện mạch triển khai mạch lạc, liên kết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09821"/>
                  </a:ext>
                </a:extLst>
              </a:tr>
              <a:tr h="338807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Diễn đạt rõ ràng, ngôn ngữ khoa học, tường minh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3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E5D30D-757B-DB4A-8ED1-F8826F46119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74EA1-FA26-0345-8C18-8E0C45A09E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Picture 5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C5579CA-CAD0-784C-9ADE-E4ABEA84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6" y="0"/>
            <a:ext cx="775740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d_05_1200x800_637483735888895515">
            <a:extLst>
              <a:ext uri="{FF2B5EF4-FFF2-40B4-BE49-F238E27FC236}">
                <a16:creationId xmlns:a16="http://schemas.microsoft.com/office/drawing/2014/main" id="{3EBCD448-97E4-92F7-A646-3882823B5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044CA9-1FC5-100E-B020-FEAE6CD14CDC}"/>
              </a:ext>
            </a:extLst>
          </p:cNvPr>
          <p:cNvSpPr/>
          <p:nvPr/>
        </p:nvSpPr>
        <p:spPr>
          <a:xfrm>
            <a:off x="7468115" y="174539"/>
            <a:ext cx="1428750" cy="974639"/>
          </a:xfrm>
          <a:prstGeom prst="rect">
            <a:avLst/>
          </a:prstGeom>
          <a:solidFill>
            <a:srgbClr val="3F6F4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Hang động Sơn Đoong</a:t>
            </a:r>
          </a:p>
        </p:txBody>
      </p:sp>
    </p:spTree>
    <p:extLst>
      <p:ext uri="{BB962C8B-B14F-4D97-AF65-F5344CB8AC3E}">
        <p14:creationId xmlns:p14="http://schemas.microsoft.com/office/powerpoint/2010/main" val="10831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at-thuc-co-xay-ra-thuong-xuyen-khong-tan-suat-the-nao">
            <a:extLst>
              <a:ext uri="{FF2B5EF4-FFF2-40B4-BE49-F238E27FC236}">
                <a16:creationId xmlns:a16="http://schemas.microsoft.com/office/drawing/2014/main" id="{51D17C98-193B-ED5D-192B-82923AF7A4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54B2B-A47A-0F53-8B66-EE6A27A7A09D}"/>
              </a:ext>
            </a:extLst>
          </p:cNvPr>
          <p:cNvSpPr txBox="1"/>
          <p:nvPr/>
        </p:nvSpPr>
        <p:spPr>
          <a:xfrm>
            <a:off x="6054810" y="3324246"/>
            <a:ext cx="258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#9Slide04 Spectral SemiBold" panose="02020702060000000000" pitchFamily="18" charset="0"/>
              </a:rPr>
              <a:t>Nhật thực</a:t>
            </a:r>
          </a:p>
        </p:txBody>
      </p:sp>
    </p:spTree>
    <p:extLst>
      <p:ext uri="{BB962C8B-B14F-4D97-AF65-F5344CB8AC3E}">
        <p14:creationId xmlns:p14="http://schemas.microsoft.com/office/powerpoint/2010/main" val="6744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guyetthuc-1667532282-5076-1667532442">
            <a:extLst>
              <a:ext uri="{FF2B5EF4-FFF2-40B4-BE49-F238E27FC236}">
                <a16:creationId xmlns:a16="http://schemas.microsoft.com/office/drawing/2014/main" id="{929D2B01-0BEE-1322-873E-A1E9B4F110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6DF919-31BB-9026-DD70-3B25FD77531F}"/>
              </a:ext>
            </a:extLst>
          </p:cNvPr>
          <p:cNvSpPr txBox="1"/>
          <p:nvPr/>
        </p:nvSpPr>
        <p:spPr>
          <a:xfrm>
            <a:off x="6054811" y="4044439"/>
            <a:ext cx="280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#9Slide04 Manuale SemiBold" panose="02040704050405060204" pitchFamily="18" charset="0"/>
              </a:rPr>
              <a:t>Nguyệt thực</a:t>
            </a:r>
          </a:p>
        </p:txBody>
      </p:sp>
    </p:spTree>
    <p:extLst>
      <p:ext uri="{BB962C8B-B14F-4D97-AF65-F5344CB8AC3E}">
        <p14:creationId xmlns:p14="http://schemas.microsoft.com/office/powerpoint/2010/main" val="18386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n-trong-mai-7_1629525756">
            <a:extLst>
              <a:ext uri="{FF2B5EF4-FFF2-40B4-BE49-F238E27FC236}">
                <a16:creationId xmlns:a16="http://schemas.microsoft.com/office/drawing/2014/main" id="{3FA7D6AD-4554-A209-65D6-50061991AA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19"/>
            <a:ext cx="9144000" cy="4994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C56F68-473D-5F09-BC58-2D01F984C6B0}"/>
              </a:ext>
            </a:extLst>
          </p:cNvPr>
          <p:cNvSpPr txBox="1"/>
          <p:nvPr/>
        </p:nvSpPr>
        <p:spPr>
          <a:xfrm>
            <a:off x="6487297" y="4065373"/>
            <a:ext cx="249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4 SVNConqueror Didot" panose="02080303080502020204" pitchFamily="18" charset="0"/>
              </a:rPr>
              <a:t>Hòn Trống Mái – vịnh Hạ Long</a:t>
            </a:r>
          </a:p>
        </p:txBody>
      </p:sp>
    </p:spTree>
    <p:extLst>
      <p:ext uri="{BB962C8B-B14F-4D97-AF65-F5344CB8AC3E}">
        <p14:creationId xmlns:p14="http://schemas.microsoft.com/office/powerpoint/2010/main" val="15018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dong-dat-tho-nhi-ky-9393">
            <a:extLst>
              <a:ext uri="{FF2B5EF4-FFF2-40B4-BE49-F238E27FC236}">
                <a16:creationId xmlns:a16="http://schemas.microsoft.com/office/drawing/2014/main" id="{7191A2E0-DAFE-A06A-84BD-E652F3EAF3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8" y="0"/>
            <a:ext cx="7974806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407BC8-4E67-1D2A-258F-F6F31EE12E1E}"/>
              </a:ext>
            </a:extLst>
          </p:cNvPr>
          <p:cNvSpPr txBox="1"/>
          <p:nvPr/>
        </p:nvSpPr>
        <p:spPr>
          <a:xfrm>
            <a:off x="815546" y="296562"/>
            <a:ext cx="1631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7 Itim" panose="00000500000000000000" pitchFamily="2" charset="-34"/>
                <a:cs typeface="#9Slide07 Itim" panose="00000500000000000000" pitchFamily="2" charset="-34"/>
              </a:rPr>
              <a:t>Động đất</a:t>
            </a:r>
          </a:p>
        </p:txBody>
      </p:sp>
    </p:spTree>
    <p:extLst>
      <p:ext uri="{BB962C8B-B14F-4D97-AF65-F5344CB8AC3E}">
        <p14:creationId xmlns:p14="http://schemas.microsoft.com/office/powerpoint/2010/main" val="5990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-120818kpcauvong06-03311-4fc95-1401848207500">
            <a:extLst>
              <a:ext uri="{FF2B5EF4-FFF2-40B4-BE49-F238E27FC236}">
                <a16:creationId xmlns:a16="http://schemas.microsoft.com/office/drawing/2014/main" id="{87CF81CE-AFED-32ED-5058-7EE32FBCD2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480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87BFB1-4A2F-1358-7E34-7611D4A16762}"/>
              </a:ext>
            </a:extLst>
          </p:cNvPr>
          <p:cNvSpPr txBox="1"/>
          <p:nvPr/>
        </p:nvSpPr>
        <p:spPr>
          <a:xfrm>
            <a:off x="3101546" y="3669957"/>
            <a:ext cx="2804984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2">
                  <a:lumMod val="40000"/>
                  <a:lumOff val="60000"/>
                </a:schemeClr>
              </a:gs>
              <a:gs pos="43000">
                <a:schemeClr val="accent3">
                  <a:lumMod val="40000"/>
                  <a:lumOff val="60000"/>
                </a:schemeClr>
              </a:gs>
              <a:gs pos="58000">
                <a:schemeClr val="accent4">
                  <a:lumMod val="60000"/>
                  <a:lumOff val="40000"/>
                </a:schemeClr>
              </a:gs>
              <a:gs pos="73000">
                <a:srgbClr val="92D050"/>
              </a:gs>
              <a:gs pos="89000">
                <a:srgbClr val="7030A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283546"/>
                </a:solidFill>
                <a:latin typeface="#9Slide07 SVNRevolution" panose="02040603050506020204" pitchFamily="18" charset="0"/>
              </a:rPr>
              <a:t>Cầu vồng</a:t>
            </a:r>
          </a:p>
        </p:txBody>
      </p:sp>
    </p:spTree>
    <p:extLst>
      <p:ext uri="{BB962C8B-B14F-4D97-AF65-F5344CB8AC3E}">
        <p14:creationId xmlns:p14="http://schemas.microsoft.com/office/powerpoint/2010/main" val="3902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6760C-CB3F-40F3-709D-5C7F2B089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0140" y="1033400"/>
            <a:ext cx="6306543" cy="3267300"/>
          </a:xfrm>
        </p:spPr>
        <p:txBody>
          <a:bodyPr/>
          <a:lstStyle/>
          <a:p>
            <a:pPr marL="101600" indent="0">
              <a:buNone/>
            </a:pPr>
            <a:r>
              <a:rPr lang="en-US" sz="4400">
                <a:latin typeface="#9Slide07 FS North Land Sans" panose="00000500000000000000" pitchFamily="2" charset="0"/>
              </a:rPr>
              <a:t>Viết bài văn thuyết minh giải thích một hiện tượng tự nhiên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4718B-58DC-A26C-F870-0B4E5F62F4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590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723210" y="1613830"/>
            <a:ext cx="3697580" cy="13305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A5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solidFill>
                <a:srgbClr val="4A5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903</TotalTime>
  <Words>514</Words>
  <Application>Microsoft Office PowerPoint</Application>
  <PresentationFormat>On-screen Show (16:9)</PresentationFormat>
  <Paragraphs>99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Lato Light</vt:lpstr>
      <vt:lpstr>#9Slide07 SVNRevolution</vt:lpstr>
      <vt:lpstr>#9Slide03 Arima Madurai Black</vt:lpstr>
      <vt:lpstr>SimSun</vt:lpstr>
      <vt:lpstr>#9Slide04 Manuale SemiBold</vt:lpstr>
      <vt:lpstr>#9Slide04 Spectral SemiBold</vt:lpstr>
      <vt:lpstr>Calibri</vt:lpstr>
      <vt:lpstr>#9Slide04 SVNConqueror Didot</vt:lpstr>
      <vt:lpstr>Wingdings</vt:lpstr>
      <vt:lpstr>Arial</vt:lpstr>
      <vt:lpstr>#9Slide07 FS North Land Sans</vt:lpstr>
      <vt:lpstr>Cambria</vt:lpstr>
      <vt:lpstr>Times New Roman</vt:lpstr>
      <vt:lpstr>#9Slide07 Itim</vt:lpstr>
      <vt:lpstr>Roboto Slab Regular</vt:lpstr>
      <vt:lpstr>Kent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TÌM HIỂU CHUNG</vt:lpstr>
      <vt:lpstr>1. Yêu cầu đối với bài văn đối với bài văn thuyết minh về một quy tắc hoặc luật lệ trong trò chơi hoặc hoạt động</vt:lpstr>
      <vt:lpstr>2. Đọc và phân tích bài viết tham khảo</vt:lpstr>
      <vt:lpstr>3. Thực hành viết theo các bước</vt:lpstr>
      <vt:lpstr>TRƯỚC  KHI VIẾT</vt:lpstr>
      <vt:lpstr>PowerPoint Presentation</vt:lpstr>
      <vt:lpstr>PowerPoint Presentation</vt:lpstr>
      <vt:lpstr>VIẾT BÀI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kể lại một trải nghiệm của em</dc:title>
  <cp:lastModifiedBy>Admin</cp:lastModifiedBy>
  <cp:revision>15</cp:revision>
  <dcterms:modified xsi:type="dcterms:W3CDTF">2025-04-10T03:20:37Z</dcterms:modified>
</cp:coreProperties>
</file>