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7" r:id="rId1"/>
  </p:sldMasterIdLst>
  <p:notesMasterIdLst>
    <p:notesMasterId r:id="rId31"/>
  </p:notesMasterIdLst>
  <p:sldIdLst>
    <p:sldId id="300" r:id="rId2"/>
    <p:sldId id="260" r:id="rId3"/>
    <p:sldId id="329" r:id="rId4"/>
    <p:sldId id="302" r:id="rId5"/>
    <p:sldId id="306" r:id="rId6"/>
    <p:sldId id="331" r:id="rId7"/>
    <p:sldId id="330" r:id="rId8"/>
    <p:sldId id="333" r:id="rId9"/>
    <p:sldId id="334" r:id="rId10"/>
    <p:sldId id="335" r:id="rId11"/>
    <p:sldId id="332" r:id="rId12"/>
    <p:sldId id="336" r:id="rId13"/>
    <p:sldId id="339" r:id="rId14"/>
    <p:sldId id="341" r:id="rId15"/>
    <p:sldId id="342" r:id="rId16"/>
    <p:sldId id="343" r:id="rId17"/>
    <p:sldId id="345" r:id="rId18"/>
    <p:sldId id="346" r:id="rId19"/>
    <p:sldId id="347" r:id="rId20"/>
    <p:sldId id="348" r:id="rId21"/>
    <p:sldId id="349" r:id="rId22"/>
    <p:sldId id="357" r:id="rId23"/>
    <p:sldId id="356" r:id="rId24"/>
    <p:sldId id="350" r:id="rId25"/>
    <p:sldId id="351" r:id="rId26"/>
    <p:sldId id="352" r:id="rId27"/>
    <p:sldId id="353" r:id="rId28"/>
    <p:sldId id="354" r:id="rId29"/>
    <p:sldId id="35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AB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9" autoAdjust="0"/>
    <p:restoredTop sz="93457" autoAdjust="0"/>
  </p:normalViewPr>
  <p:slideViewPr>
    <p:cSldViewPr snapToGrid="0">
      <p:cViewPr varScale="1">
        <p:scale>
          <a:sx n="73" d="100"/>
          <a:sy n="73" d="100"/>
        </p:scale>
        <p:origin x="41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57DE4-91B5-4B11-8B1A-013E2BF8C157}" type="datetimeFigureOut">
              <a:rPr lang="en-US" smtClean="0"/>
              <a:t>20/7/2023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6BC118-5F7E-4263-AE1D-F6E2700712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285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BC118-5F7E-4263-AE1D-F6E2700712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820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82CCF-E55E-4DE0-B0FF-2B1A69BF3335}" type="datetimeFigureOut">
              <a:rPr lang="en-US" smtClean="0"/>
              <a:t>20/7/2023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CE224-1F65-4A23-904C-DAA5B1D8D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238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82CCF-E55E-4DE0-B0FF-2B1A69BF3335}" type="datetimeFigureOut">
              <a:rPr lang="en-US" smtClean="0"/>
              <a:t>20/7/2023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CE224-1F65-4A23-904C-DAA5B1D8D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14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3"/>
            <a:ext cx="3657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3"/>
            <a:ext cx="10769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82CCF-E55E-4DE0-B0FF-2B1A69BF3335}" type="datetimeFigureOut">
              <a:rPr lang="en-US" smtClean="0"/>
              <a:t>20/7/2023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CE224-1F65-4A23-904C-DAA5B1D8D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728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82CCF-E55E-4DE0-B0FF-2B1A69BF3335}" type="datetimeFigureOut">
              <a:rPr lang="en-US" smtClean="0"/>
              <a:t>20/7/2023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CE224-1F65-4A23-904C-DAA5B1D8D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882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82CCF-E55E-4DE0-B0FF-2B1A69BF3335}" type="datetimeFigureOut">
              <a:rPr lang="en-US" smtClean="0"/>
              <a:t>20/7/2023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CE224-1F65-4A23-904C-DAA5B1D8D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515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5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5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82CCF-E55E-4DE0-B0FF-2B1A69BF3335}" type="datetimeFigureOut">
              <a:rPr lang="en-US" smtClean="0"/>
              <a:t>20/7/2023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CE224-1F65-4A23-904C-DAA5B1D8D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69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82CCF-E55E-4DE0-B0FF-2B1A69BF3335}" type="datetimeFigureOut">
              <a:rPr lang="en-US" smtClean="0"/>
              <a:t>20/7/2023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CE224-1F65-4A23-904C-DAA5B1D8D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118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82CCF-E55E-4DE0-B0FF-2B1A69BF3335}" type="datetimeFigureOut">
              <a:rPr lang="en-US" smtClean="0"/>
              <a:t>20/7/2023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CE224-1F65-4A23-904C-DAA5B1D8D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264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82CCF-E55E-4DE0-B0FF-2B1A69BF3335}" type="datetimeFigureOut">
              <a:rPr lang="en-US" smtClean="0"/>
              <a:t>20/7/2023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CE224-1F65-4A23-904C-DAA5B1D8D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728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82CCF-E55E-4DE0-B0FF-2B1A69BF3335}" type="datetimeFigureOut">
              <a:rPr lang="en-US" smtClean="0"/>
              <a:t>20/7/2023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CE224-1F65-4A23-904C-DAA5B1D8D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253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82CCF-E55E-4DE0-B0FF-2B1A69BF3335}" type="datetimeFigureOut">
              <a:rPr lang="en-US" smtClean="0"/>
              <a:t>20/7/2023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CE224-1F65-4A23-904C-DAA5B1D8D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630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82CCF-E55E-4DE0-B0FF-2B1A69BF3335}" type="datetimeFigureOut">
              <a:rPr lang="en-US" smtClean="0"/>
              <a:t>20/7/2023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CE224-1F65-4A23-904C-DAA5B1D8D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206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" y="0"/>
            <a:ext cx="12191999" cy="735586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sz="6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9:</a:t>
            </a:r>
            <a:endParaRPr lang="vi-VN" sz="60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 NAY VÀ NGÀY MAI</a:t>
            </a:r>
          </a:p>
          <a:p>
            <a:pPr algn="ctr"/>
            <a:r>
              <a:rPr lang="vi-VN" sz="4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bản 2: </a:t>
            </a:r>
            <a:r>
              <a:rPr lang="vi-VN" sz="4400" b="1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CHOÁNG </a:t>
            </a:r>
            <a:r>
              <a:rPr lang="vi-VN" sz="4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NGỢP VÀ ĐAU ĐỚN NHỮNG </a:t>
            </a:r>
            <a:r>
              <a:rPr lang="vi-VN" sz="4400" b="1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CẢNH </a:t>
            </a:r>
            <a:r>
              <a:rPr lang="vi-VN" sz="4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BÁO TỪ LOẠT PHIM </a:t>
            </a:r>
            <a:endParaRPr lang="vi-VN" sz="4400" b="1" dirty="0" smtClean="0">
              <a:solidFill>
                <a:schemeClr val="bg2">
                  <a:lumMod val="10000"/>
                </a:schemeClr>
              </a:solidFill>
              <a:latin typeface="+mj-lt"/>
            </a:endParaRPr>
          </a:p>
          <a:p>
            <a:pPr algn="ctr"/>
            <a:r>
              <a:rPr lang="vi-VN" sz="4400" i="1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“</a:t>
            </a:r>
            <a:r>
              <a:rPr lang="vi-VN" sz="4400" i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HÀNH TINH CỦA CHÚNG TA”</a:t>
            </a:r>
            <a:endParaRPr lang="en-US" sz="4400" b="1" dirty="0">
              <a:solidFill>
                <a:schemeClr val="bg2">
                  <a:lumMod val="10000"/>
                </a:schemeClr>
              </a:solidFill>
              <a:latin typeface="+mj-lt"/>
            </a:endParaRPr>
          </a:p>
          <a:p>
            <a:r>
              <a:rPr lang="vi-VN" sz="4400" dirty="0" smtClean="0">
                <a:solidFill>
                  <a:srgbClr val="FF0000"/>
                </a:solidFill>
                <a:latin typeface="+mj-lt"/>
              </a:rPr>
              <a:t>                                                                 (</a:t>
            </a:r>
            <a:r>
              <a:rPr lang="vi-VN" sz="4400" dirty="0">
                <a:solidFill>
                  <a:srgbClr val="FF0000"/>
                </a:solidFill>
                <a:latin typeface="+mj-lt"/>
              </a:rPr>
              <a:t>Lâm Lê</a:t>
            </a:r>
            <a:r>
              <a:rPr lang="vi-VN" sz="4400" dirty="0" smtClean="0">
                <a:solidFill>
                  <a:srgbClr val="FF0000"/>
                </a:solidFill>
                <a:latin typeface="+mj-lt"/>
              </a:rPr>
              <a:t>)</a:t>
            </a:r>
          </a:p>
          <a:p>
            <a:endParaRPr lang="vi-VN" sz="4400" dirty="0">
              <a:latin typeface="+mj-lt"/>
            </a:endParaRPr>
          </a:p>
          <a:p>
            <a:endParaRPr lang="vi-VN" sz="4400" dirty="0" smtClean="0">
              <a:latin typeface="+mj-lt"/>
            </a:endParaRPr>
          </a:p>
          <a:p>
            <a:endParaRPr lang="vi-VN" sz="4400" dirty="0">
              <a:latin typeface="+mj-lt"/>
            </a:endParaRPr>
          </a:p>
          <a:p>
            <a:endParaRPr lang="vi-VN" sz="44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217712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848536"/>
              </p:ext>
            </p:extLst>
          </p:nvPr>
        </p:nvGraphicFramePr>
        <p:xfrm>
          <a:off x="130628" y="248512"/>
          <a:ext cx="11965577" cy="6454521"/>
        </p:xfrm>
        <a:graphic>
          <a:graphicData uri="http://schemas.openxmlformats.org/drawingml/2006/table">
            <a:tbl>
              <a:tblPr firstRow="1" firstCol="1" bandRow="1"/>
              <a:tblGrid>
                <a:gridCol w="1930487">
                  <a:extLst>
                    <a:ext uri="{9D8B030D-6E8A-4147-A177-3AD203B41FA5}">
                      <a16:colId xmlns:a16="http://schemas.microsoft.com/office/drawing/2014/main" val="2611245589"/>
                    </a:ext>
                  </a:extLst>
                </a:gridCol>
                <a:gridCol w="10035090">
                  <a:extLst>
                    <a:ext uri="{9D8B030D-6E8A-4147-A177-3AD203B41FA5}">
                      <a16:colId xmlns:a16="http://schemas.microsoft.com/office/drawing/2014/main" val="2807032807"/>
                    </a:ext>
                  </a:extLst>
                </a:gridCol>
              </a:tblGrid>
              <a:tr h="565785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loạt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phim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7512247"/>
                  </a:ext>
                </a:extLst>
              </a:tr>
              <a:tr h="12541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Giới thiệu chung về loạt phim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0066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Bộ phim gồm </a:t>
                      </a:r>
                      <a:r>
                        <a:rPr lang="vi-VN" sz="28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tập.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20066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Bộ phim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điệp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Hãy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cứu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lấy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ta…”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20066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Bộ phim quay về 8 môi trường sống khác nhau trên Trái Đất.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781432"/>
                  </a:ext>
                </a:extLst>
              </a:tr>
              <a:tr h="5391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loạt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phim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049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vẻ đẹp kì diệu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phú</a:t>
                      </a: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của thế giới tự nhiên trên Trái Đất 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choáng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ngợp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11049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+C</a:t>
                      </a: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ảnh báo đau lòng về sự suy thoái của môi trường sống bởi nhiều nguyên nhân, trong đó có nguyên nhân đến từ hoạt động của con người </a:t>
                      </a:r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(Đau đớn).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11049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Toát lên sự lạc quan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tín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cực</a:t>
                      </a: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về khả năng phục hồi của môi trường sống trên Trái Đất nhờ vào sự “tỉnh ngộ” của con người </a:t>
                      </a:r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(Hy vọng).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58855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679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256E35D-843F-4FAD-ACEC-BA85601E9424}"/>
              </a:ext>
            </a:extLst>
          </p:cNvPr>
          <p:cNvSpPr txBox="1"/>
          <p:nvPr/>
        </p:nvSpPr>
        <p:spPr>
          <a:xfrm>
            <a:off x="0" y="98061"/>
            <a:ext cx="6380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KHÁM PHÁ VĂN BẢN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C6C897-4DC6-4838-A49C-9EAE8F48160E}"/>
              </a:ext>
            </a:extLst>
          </p:cNvPr>
          <p:cNvSpPr txBox="1"/>
          <p:nvPr/>
        </p:nvSpPr>
        <p:spPr>
          <a:xfrm>
            <a:off x="0" y="663007"/>
            <a:ext cx="116781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vi-VN" sz="4000" b="1" dirty="0" smtClean="0">
                <a:latin typeface="+mj-lt"/>
              </a:rPr>
              <a:t>T</a:t>
            </a:r>
            <a:r>
              <a:rPr lang="en-US" sz="4000" b="1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óm</a:t>
            </a:r>
            <a:r>
              <a:rPr lang="en-US" sz="40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tắt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thông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tin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bản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loạt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phim</a:t>
            </a:r>
            <a:endParaRPr lang="en-US" sz="4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endParaRPr lang="en-US" sz="4000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9B5DD3-76A6-4594-B4FF-0FCB0B9DE9D0}"/>
              </a:ext>
            </a:extLst>
          </p:cNvPr>
          <p:cNvSpPr txBox="1"/>
          <p:nvPr/>
        </p:nvSpPr>
        <p:spPr>
          <a:xfrm>
            <a:off x="261257" y="1324726"/>
            <a:ext cx="1193074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+mj-lt"/>
              </a:rPr>
              <a:t>+ </a:t>
            </a:r>
            <a:r>
              <a:rPr lang="vi-VN" sz="4000" dirty="0">
                <a:latin typeface="+mj-lt"/>
              </a:rPr>
              <a:t>Bộ phim gồm 8 </a:t>
            </a:r>
            <a:r>
              <a:rPr lang="vi-VN" sz="4000" dirty="0" smtClean="0">
                <a:latin typeface="+mj-lt"/>
              </a:rPr>
              <a:t>tập,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smtClean="0">
                <a:latin typeface="+mj-lt"/>
              </a:rPr>
              <a:t>quay </a:t>
            </a:r>
            <a:r>
              <a:rPr lang="vi-VN" sz="4000" dirty="0">
                <a:latin typeface="+mj-lt"/>
              </a:rPr>
              <a:t>về 8 môi trường sống khác nhau trên Trái Đất.</a:t>
            </a:r>
            <a:endParaRPr lang="en-US" sz="4000" dirty="0">
              <a:latin typeface="+mj-lt"/>
            </a:endParaRPr>
          </a:p>
          <a:p>
            <a:r>
              <a:rPr lang="vi-VN" sz="4000" dirty="0">
                <a:latin typeface="+mj-lt"/>
              </a:rPr>
              <a:t>+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latin typeface="+mj-lt"/>
              </a:rPr>
              <a:t>vẻ đẹp kì diệu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latin typeface="+mj-lt"/>
              </a:rPr>
              <a:t>của thế giới tự nhiên trên Trái Đất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choáng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ngợp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+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4000" dirty="0">
                <a:latin typeface="+mj-lt"/>
              </a:rPr>
              <a:t>ảnh báo về sự suy thoái của môi trường sống </a:t>
            </a:r>
            <a:r>
              <a:rPr lang="vi-VN" sz="4000" b="1" dirty="0">
                <a:latin typeface="+mj-lt"/>
              </a:rPr>
              <a:t>(Đau đớn)</a:t>
            </a:r>
            <a:r>
              <a:rPr lang="vi-VN" sz="4000" dirty="0">
                <a:latin typeface="+mj-lt"/>
              </a:rPr>
              <a:t>.</a:t>
            </a:r>
            <a:endParaRPr lang="en-US" sz="4000" dirty="0">
              <a:latin typeface="+mj-lt"/>
            </a:endParaRPr>
          </a:p>
          <a:p>
            <a:r>
              <a:rPr lang="vi-VN" sz="4000" dirty="0">
                <a:latin typeface="+mj-lt"/>
              </a:rPr>
              <a:t>+ Lạc quan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về </a:t>
            </a:r>
            <a:r>
              <a:rPr lang="vi-VN" sz="4000" dirty="0">
                <a:latin typeface="+mj-lt"/>
              </a:rPr>
              <a:t>khả năng phục hồi của môi trường </a:t>
            </a:r>
            <a:r>
              <a:rPr lang="vi-VN" sz="4000" b="1" dirty="0">
                <a:latin typeface="+mj-lt"/>
              </a:rPr>
              <a:t>(Hy vọng</a:t>
            </a:r>
            <a:r>
              <a:rPr lang="vi-VN" sz="4000" b="1" dirty="0" smtClean="0">
                <a:latin typeface="+mj-lt"/>
              </a:rPr>
              <a:t>)</a:t>
            </a:r>
            <a:r>
              <a:rPr lang="vi-VN" sz="4000" dirty="0" smtClean="0">
                <a:latin typeface="+mj-lt"/>
              </a:rPr>
              <a:t>.</a:t>
            </a:r>
            <a:endParaRPr lang="en-US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7239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256E35D-843F-4FAD-ACEC-BA85601E9424}"/>
              </a:ext>
            </a:extLst>
          </p:cNvPr>
          <p:cNvSpPr txBox="1"/>
          <p:nvPr/>
        </p:nvSpPr>
        <p:spPr>
          <a:xfrm>
            <a:off x="0" y="-44879"/>
            <a:ext cx="6380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KHÁM PHÁ VĂN BẢN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C6C897-4DC6-4838-A49C-9EAE8F48160E}"/>
              </a:ext>
            </a:extLst>
          </p:cNvPr>
          <p:cNvSpPr txBox="1"/>
          <p:nvPr/>
        </p:nvSpPr>
        <p:spPr>
          <a:xfrm>
            <a:off x="13063" y="489992"/>
            <a:ext cx="116781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vi-VN" sz="4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loạt</a:t>
            </a:r>
            <a:r>
              <a:rPr lang="en-US" sz="40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phim</a:t>
            </a:r>
            <a:endParaRPr lang="en-US" sz="4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endParaRPr lang="en-US" sz="4000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9B5DD3-76A6-4594-B4FF-0FCB0B9DE9D0}"/>
              </a:ext>
            </a:extLst>
          </p:cNvPr>
          <p:cNvSpPr txBox="1"/>
          <p:nvPr/>
        </p:nvSpPr>
        <p:spPr>
          <a:xfrm>
            <a:off x="130628" y="1050406"/>
            <a:ext cx="11730445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Vẻ đẹp kì vĩ, diễm lệ của đời sống muôn </a:t>
            </a:r>
            <a:r>
              <a:rPr lang="vi-VN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loài:</a:t>
            </a:r>
            <a:r>
              <a:rPr lang="vi-VN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5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5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thẳm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rậm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cụt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lạch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khổng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lồ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mập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mạp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heo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ca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mập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ngừ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vây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hãng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Pích-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5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(Pixar)..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222068" y="4602525"/>
            <a:ext cx="1208314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liệt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kê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sánh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nổi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bật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trù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ngỡ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choáng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ngợp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00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Rectangle 6"/>
          <p:cNvSpPr/>
          <p:nvPr/>
        </p:nvSpPr>
        <p:spPr>
          <a:xfrm>
            <a:off x="2508068" y="6322423"/>
            <a:ext cx="7602583" cy="535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 RỪNG MƯA NHIỆT ĐỚI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98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Rectangle 6"/>
          <p:cNvSpPr/>
          <p:nvPr/>
        </p:nvSpPr>
        <p:spPr>
          <a:xfrm>
            <a:off x="2508068" y="6322423"/>
            <a:ext cx="7602583" cy="535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DƯƠNG SÂU THẲM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27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7" name="Rectangle 6"/>
          <p:cNvSpPr/>
          <p:nvPr/>
        </p:nvSpPr>
        <p:spPr>
          <a:xfrm>
            <a:off x="2508068" y="6322423"/>
            <a:ext cx="7602583" cy="535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 CÁNH CỤT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05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Rectangle 6"/>
          <p:cNvSpPr/>
          <p:nvPr/>
        </p:nvSpPr>
        <p:spPr>
          <a:xfrm>
            <a:off x="2508068" y="6322423"/>
            <a:ext cx="7602583" cy="535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 MÃ KHỔNG LỒ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33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Rectangle 6"/>
          <p:cNvSpPr/>
          <p:nvPr/>
        </p:nvSpPr>
        <p:spPr>
          <a:xfrm>
            <a:off x="2508068" y="6322423"/>
            <a:ext cx="7602583" cy="535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 CÁ NGỪ VÂY XANH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04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256E35D-843F-4FAD-ACEC-BA85601E9424}"/>
              </a:ext>
            </a:extLst>
          </p:cNvPr>
          <p:cNvSpPr txBox="1"/>
          <p:nvPr/>
        </p:nvSpPr>
        <p:spPr>
          <a:xfrm>
            <a:off x="0" y="-44879"/>
            <a:ext cx="6380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KHÁM PHÁ VĂN BẢN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C6C897-4DC6-4838-A49C-9EAE8F48160E}"/>
              </a:ext>
            </a:extLst>
          </p:cNvPr>
          <p:cNvSpPr txBox="1"/>
          <p:nvPr/>
        </p:nvSpPr>
        <p:spPr>
          <a:xfrm>
            <a:off x="13063" y="489992"/>
            <a:ext cx="116781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vi-VN" sz="4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loạt</a:t>
            </a:r>
            <a:r>
              <a:rPr lang="en-US" sz="40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phim</a:t>
            </a:r>
            <a:endParaRPr lang="en-US" sz="4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endParaRPr lang="en-US" sz="4000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9B5DD3-76A6-4594-B4FF-0FCB0B9DE9D0}"/>
              </a:ext>
            </a:extLst>
          </p:cNvPr>
          <p:cNvSpPr txBox="1"/>
          <p:nvPr/>
        </p:nvSpPr>
        <p:spPr>
          <a:xfrm>
            <a:off x="130628" y="1050406"/>
            <a:ext cx="1173044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4000" b="1" i="1" dirty="0" smtClean="0">
                <a:latin typeface="+mj-lt"/>
              </a:rPr>
              <a:t>Sự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thoái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hẹp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Ở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2" name="Rectangle 1"/>
          <p:cNvSpPr/>
          <p:nvPr/>
        </p:nvSpPr>
        <p:spPr>
          <a:xfrm>
            <a:off x="222068" y="4836058"/>
            <a:ext cx="119699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minh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sút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đớn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699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cdn.dantri.com.vn/2020/07/17/a-6-15949977337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91840" y="6335486"/>
            <a:ext cx="5551714" cy="3526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508068" y="6322423"/>
            <a:ext cx="7602583" cy="535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i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NƯỚC NGỌT BỊ TÀN PHÁ</a:t>
            </a:r>
            <a:endParaRPr lang="en-US" sz="40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1544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9">
            <a:extLst>
              <a:ext uri="{FF2B5EF4-FFF2-40B4-BE49-F238E27FC236}">
                <a16:creationId xmlns:a16="http://schemas.microsoft.com/office/drawing/2014/main" id="{C1F2427A-28F3-44F4-AE14-56FA8FF587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060" y="0"/>
            <a:ext cx="10734339" cy="5011684"/>
          </a:xfrm>
          <a:prstGeom prst="cloudCallout">
            <a:avLst>
              <a:gd name="adj1" fmla="val 23250"/>
              <a:gd name="adj2" fmla="val 82380"/>
            </a:avLst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rgbClr val="666699"/>
            </a:solidFill>
            <a:round/>
            <a:headEnd/>
            <a:tailEnd/>
          </a:ln>
          <a:effectLst>
            <a:outerShdw dist="35921" dir="2700000" sy="50000" kx="2115830" algn="bl" rotWithShape="0">
              <a:srgbClr val="C0C0C0">
                <a:alpha val="79999"/>
              </a:srgbClr>
            </a:outerShdw>
          </a:effec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2BE3D6-05CD-4609-AEF8-E22CF6381F2A}"/>
              </a:ext>
            </a:extLst>
          </p:cNvPr>
          <p:cNvSpPr txBox="1"/>
          <p:nvPr/>
        </p:nvSpPr>
        <p:spPr>
          <a:xfrm>
            <a:off x="2017059" y="766975"/>
            <a:ext cx="903946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Theo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95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Rectangle 6"/>
          <p:cNvSpPr/>
          <p:nvPr/>
        </p:nvSpPr>
        <p:spPr>
          <a:xfrm>
            <a:off x="2508068" y="6322423"/>
            <a:ext cx="7602583" cy="535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 BỊ TÀN PHÁ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2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176"/>
            <a:ext cx="6037729" cy="5593977"/>
          </a:xfrm>
        </p:spPr>
      </p:pic>
      <p:sp>
        <p:nvSpPr>
          <p:cNvPr id="7" name="Rectangle 6"/>
          <p:cNvSpPr/>
          <p:nvPr/>
        </p:nvSpPr>
        <p:spPr>
          <a:xfrm>
            <a:off x="838200" y="6046884"/>
            <a:ext cx="3836638" cy="535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 HÁN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245" y="336176"/>
            <a:ext cx="5787084" cy="559397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115615" y="6046884"/>
            <a:ext cx="3944343" cy="535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 LỤT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64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91840" y="6335486"/>
            <a:ext cx="5551714" cy="3526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97279" y="6322423"/>
            <a:ext cx="9997441" cy="535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i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GẤU TUYẾT BẮC CỰC VẤT VẢ KIẾM MỒI </a:t>
            </a:r>
            <a:endParaRPr lang="en-US" sz="40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1005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051" y="0"/>
            <a:ext cx="10972800" cy="587829"/>
          </a:xfrm>
        </p:spPr>
        <p:txBody>
          <a:bodyPr>
            <a:normAutofit fontScale="90000"/>
          </a:bodyPr>
          <a:lstStyle/>
          <a:p>
            <a:r>
              <a:rPr lang="vi-VN" dirty="0"/>
              <a:t>T</a:t>
            </a:r>
            <a:r>
              <a:rPr lang="vi-VN" dirty="0" smtClean="0"/>
              <a:t>ốc độ biến đổi khí hậu đang tăng báo động gia tăng</a:t>
            </a:r>
            <a:endParaRPr lang="en-US" dirty="0"/>
          </a:p>
        </p:txBody>
      </p:sp>
      <p:pic>
        <p:nvPicPr>
          <p:cNvPr id="4" name="Tốc độ biến đổi khí hậu đang tăng đáng báo động - VTV2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9451" y="587829"/>
            <a:ext cx="11430000" cy="5760719"/>
          </a:xfrm>
        </p:spPr>
      </p:pic>
    </p:spTree>
    <p:extLst>
      <p:ext uri="{BB962C8B-B14F-4D97-AF65-F5344CB8AC3E}">
        <p14:creationId xmlns:p14="http://schemas.microsoft.com/office/powerpoint/2010/main" val="17256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256E35D-843F-4FAD-ACEC-BA85601E9424}"/>
              </a:ext>
            </a:extLst>
          </p:cNvPr>
          <p:cNvSpPr txBox="1"/>
          <p:nvPr/>
        </p:nvSpPr>
        <p:spPr>
          <a:xfrm>
            <a:off x="0" y="-44879"/>
            <a:ext cx="6380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KHÁM PHÁ VĂN BẢN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C6C897-4DC6-4838-A49C-9EAE8F48160E}"/>
              </a:ext>
            </a:extLst>
          </p:cNvPr>
          <p:cNvSpPr txBox="1"/>
          <p:nvPr/>
        </p:nvSpPr>
        <p:spPr>
          <a:xfrm>
            <a:off x="0" y="663007"/>
            <a:ext cx="116781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vi-VN" sz="4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 điệp chính từ loạt phim</a:t>
            </a:r>
            <a:endParaRPr lang="en-US" sz="4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endParaRPr lang="en-US" sz="4000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9B5DD3-76A6-4594-B4FF-0FCB0B9DE9D0}"/>
              </a:ext>
            </a:extLst>
          </p:cNvPr>
          <p:cNvSpPr txBox="1"/>
          <p:nvPr/>
        </p:nvSpPr>
        <p:spPr>
          <a:xfrm>
            <a:off x="13063" y="1390041"/>
            <a:ext cx="1173044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hoáng ngợp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trước vẻ đẹp kì vĩ, diễm lệ của đời sống muôn loài.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 đớn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trước sự mai một, thậm chí biến mất của vẻ đẹp đó.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ta. </a:t>
            </a:r>
          </a:p>
        </p:txBody>
      </p:sp>
    </p:spTree>
    <p:extLst>
      <p:ext uri="{BB962C8B-B14F-4D97-AF65-F5344CB8AC3E}">
        <p14:creationId xmlns:p14="http://schemas.microsoft.com/office/powerpoint/2010/main" val="190709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256E35D-843F-4FAD-ACEC-BA85601E9424}"/>
              </a:ext>
            </a:extLst>
          </p:cNvPr>
          <p:cNvSpPr txBox="1"/>
          <p:nvPr/>
        </p:nvSpPr>
        <p:spPr>
          <a:xfrm>
            <a:off x="0" y="98061"/>
            <a:ext cx="6380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TỔNG KẾT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C6C897-4DC6-4838-A49C-9EAE8F48160E}"/>
              </a:ext>
            </a:extLst>
          </p:cNvPr>
          <p:cNvSpPr txBox="1"/>
          <p:nvPr/>
        </p:nvSpPr>
        <p:spPr>
          <a:xfrm>
            <a:off x="0" y="663007"/>
            <a:ext cx="96995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vi-VN" sz="4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Nghệ thuật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86B21C-803E-4973-96D0-9C686997AF72}"/>
              </a:ext>
            </a:extLst>
          </p:cNvPr>
          <p:cNvSpPr txBox="1"/>
          <p:nvPr/>
        </p:nvSpPr>
        <p:spPr>
          <a:xfrm>
            <a:off x="104503" y="3309885"/>
            <a:ext cx="27077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Nội dung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9B5DD3-76A6-4594-B4FF-0FCB0B9DE9D0}"/>
              </a:ext>
            </a:extLst>
          </p:cNvPr>
          <p:cNvSpPr txBox="1"/>
          <p:nvPr/>
        </p:nvSpPr>
        <p:spPr>
          <a:xfrm>
            <a:off x="248194" y="1370893"/>
            <a:ext cx="120962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so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9B5DD3-76A6-4594-B4FF-0FCB0B9DE9D0}"/>
              </a:ext>
            </a:extLst>
          </p:cNvPr>
          <p:cNvSpPr txBox="1"/>
          <p:nvPr/>
        </p:nvSpPr>
        <p:spPr>
          <a:xfrm>
            <a:off x="275324" y="4017771"/>
            <a:ext cx="120419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Tin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82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256E35D-843F-4FAD-ACEC-BA85601E9424}"/>
              </a:ext>
            </a:extLst>
          </p:cNvPr>
          <p:cNvSpPr txBox="1"/>
          <p:nvPr/>
        </p:nvSpPr>
        <p:spPr>
          <a:xfrm>
            <a:off x="2630658" y="47454"/>
            <a:ext cx="6380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C6C897-4DC6-4838-A49C-9EAE8F48160E}"/>
              </a:ext>
            </a:extLst>
          </p:cNvPr>
          <p:cNvSpPr txBox="1"/>
          <p:nvPr/>
        </p:nvSpPr>
        <p:spPr>
          <a:xfrm>
            <a:off x="74447" y="1566649"/>
            <a:ext cx="1161675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86B21C-803E-4973-96D0-9C686997AF72}"/>
              </a:ext>
            </a:extLst>
          </p:cNvPr>
          <p:cNvSpPr txBox="1"/>
          <p:nvPr/>
        </p:nvSpPr>
        <p:spPr>
          <a:xfrm>
            <a:off x="136406" y="3722143"/>
            <a:ext cx="11492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56E35D-843F-4FAD-ACEC-BA85601E9424}"/>
              </a:ext>
            </a:extLst>
          </p:cNvPr>
          <p:cNvSpPr txBox="1"/>
          <p:nvPr/>
        </p:nvSpPr>
        <p:spPr>
          <a:xfrm>
            <a:off x="1881051" y="630609"/>
            <a:ext cx="84777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CẶP ĐÔI (3 PHÚT)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96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256E35D-843F-4FAD-ACEC-BA85601E9424}"/>
              </a:ext>
            </a:extLst>
          </p:cNvPr>
          <p:cNvSpPr txBox="1"/>
          <p:nvPr/>
        </p:nvSpPr>
        <p:spPr>
          <a:xfrm>
            <a:off x="2630658" y="47454"/>
            <a:ext cx="6380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C6C897-4DC6-4838-A49C-9EAE8F48160E}"/>
              </a:ext>
            </a:extLst>
          </p:cNvPr>
          <p:cNvSpPr txBox="1"/>
          <p:nvPr/>
        </p:nvSpPr>
        <p:spPr>
          <a:xfrm>
            <a:off x="74446" y="534683"/>
            <a:ext cx="1229607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vi-VN" sz="4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86B21C-803E-4973-96D0-9C686997AF72}"/>
              </a:ext>
            </a:extLst>
          </p:cNvPr>
          <p:cNvSpPr txBox="1"/>
          <p:nvPr/>
        </p:nvSpPr>
        <p:spPr>
          <a:xfrm>
            <a:off x="74446" y="2456795"/>
            <a:ext cx="1215087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 trưng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sử dụng kết hợp phương tiện ngôn ngữ và phi ngôn ngữ.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4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Ý nghĩa</a:t>
            </a:r>
            <a:r>
              <a:rPr lang="vi-VN" sz="4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ảnh minh hoạ đã chứng minh tính xác đáng của nhận xét mà tác giả nêu: “Ở mỗi tập phim, người xem lại được thưởng thức những thước phim đẹp đẽ, thậm chí choáng ngợp mà những nhà làm phim đã kì công tạo nên”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17415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256E35D-843F-4FAD-ACEC-BA85601E9424}"/>
              </a:ext>
            </a:extLst>
          </p:cNvPr>
          <p:cNvSpPr txBox="1"/>
          <p:nvPr/>
        </p:nvSpPr>
        <p:spPr>
          <a:xfrm>
            <a:off x="2630658" y="47454"/>
            <a:ext cx="6380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C6C897-4DC6-4838-A49C-9EAE8F48160E}"/>
              </a:ext>
            </a:extLst>
          </p:cNvPr>
          <p:cNvSpPr txBox="1"/>
          <p:nvPr/>
        </p:nvSpPr>
        <p:spPr>
          <a:xfrm>
            <a:off x="289804" y="1802960"/>
            <a:ext cx="1190219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loạt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3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</a:t>
            </a:r>
            <a:r>
              <a:rPr lang="en-US" sz="3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Cách tác giả đặt nhan </a:t>
            </a:r>
            <a:r>
              <a:rPr lang="vi-VN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 </a:t>
            </a:r>
            <a:r>
              <a:rPr lang="vi-VN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đầy tính biểu cảm và sử dụng </a:t>
            </a:r>
            <a:r>
              <a:rPr lang="vi-VN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 </a:t>
            </a:r>
            <a:r>
              <a:rPr lang="vi-VN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cụm từ mang nội dung biểu dương, ca ngợi.</a:t>
            </a:r>
            <a:endParaRPr lang="en-US" sz="3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Sự tâm đắc với những thông điệp chính của “loạt phim”</a:t>
            </a:r>
            <a:endParaRPr lang="en-US" sz="3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Miêu tả lại bằng phương tiện ngôn </a:t>
            </a:r>
            <a:r>
              <a:rPr lang="vi-VN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 </a:t>
            </a:r>
            <a:r>
              <a:rPr lang="vi-VN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hình ảnh đẹp có trong phim với cảm giác thích thú (chú ý đoạn từ </a:t>
            </a:r>
            <a:r>
              <a:rPr lang="vi-VN" sz="3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Hàng chục ngàn chú chim cánh cụt</a:t>
            </a:r>
            <a:r>
              <a:rPr lang="vi-VN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đến </a:t>
            </a:r>
            <a:r>
              <a:rPr lang="vi-VN" sz="3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bộ phim hoạt hình của hãng Pích-xa</a:t>
            </a:r>
            <a:r>
              <a:rPr lang="vi-VN" sz="39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3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86B21C-803E-4973-96D0-9C686997AF72}"/>
              </a:ext>
            </a:extLst>
          </p:cNvPr>
          <p:cNvSpPr txBox="1"/>
          <p:nvPr/>
        </p:nvSpPr>
        <p:spPr>
          <a:xfrm>
            <a:off x="289804" y="665944"/>
            <a:ext cx="1149283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97830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256E35D-843F-4FAD-ACEC-BA85601E9424}"/>
              </a:ext>
            </a:extLst>
          </p:cNvPr>
          <p:cNvSpPr txBox="1"/>
          <p:nvPr/>
        </p:nvSpPr>
        <p:spPr>
          <a:xfrm>
            <a:off x="2630658" y="47454"/>
            <a:ext cx="6380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C6C897-4DC6-4838-A49C-9EAE8F48160E}"/>
              </a:ext>
            </a:extLst>
          </p:cNvPr>
          <p:cNvSpPr txBox="1"/>
          <p:nvPr/>
        </p:nvSpPr>
        <p:spPr>
          <a:xfrm>
            <a:off x="74447" y="1292329"/>
            <a:ext cx="1161675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</a:p>
          <a:p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55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87635"/>
            <a:ext cx="12168189" cy="6833156"/>
          </a:xfrm>
        </p:spPr>
        <p:txBody>
          <a:bodyPr>
            <a:normAutofit/>
          </a:bodyPr>
          <a:lstStyle/>
          <a:p>
            <a:endParaRPr lang="vi-V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545" y="3519555"/>
            <a:ext cx="5540247" cy="318892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428545" y="3519555"/>
            <a:ext cx="597404" cy="52993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smtClean="0"/>
              <a:t>4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167" y="115035"/>
            <a:ext cx="5697001" cy="321390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102707" y="6299871"/>
            <a:ext cx="4206240" cy="42192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500" b="1" dirty="0">
                <a:latin typeface="+mj-lt"/>
              </a:rPr>
              <a:t>Ô NHIÊM MÔI </a:t>
            </a:r>
            <a:r>
              <a:rPr lang="vi-VN" sz="2500" b="1" dirty="0" smtClean="0">
                <a:latin typeface="+mj-lt"/>
              </a:rPr>
              <a:t>TRƯỜNG</a:t>
            </a:r>
            <a:endParaRPr lang="en-US" sz="2500" b="1" dirty="0">
              <a:latin typeface="+mj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05808" y="2895444"/>
            <a:ext cx="5028965" cy="42192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+mj-lt"/>
              </a:rPr>
              <a:t>NHIỆT ĐỘ TRÁI ĐẤT NÓNG LÊN</a:t>
            </a:r>
            <a:endParaRPr lang="en-US" sz="2400" b="1" dirty="0"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12" y="111522"/>
            <a:ext cx="6031653" cy="3168803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140207" y="157924"/>
            <a:ext cx="597404" cy="52993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smtClean="0"/>
              <a:t>1</a:t>
            </a:r>
            <a:endParaRPr lang="en-US" sz="2400" dirty="0"/>
          </a:p>
        </p:txBody>
      </p:sp>
      <p:sp>
        <p:nvSpPr>
          <p:cNvPr id="23" name="Oval 22"/>
          <p:cNvSpPr/>
          <p:nvPr/>
        </p:nvSpPr>
        <p:spPr>
          <a:xfrm>
            <a:off x="6389232" y="157924"/>
            <a:ext cx="597404" cy="52993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smtClean="0"/>
              <a:t>2</a:t>
            </a:r>
            <a:endParaRPr lang="en-US" sz="2400" dirty="0"/>
          </a:p>
        </p:txBody>
      </p:sp>
      <p:sp>
        <p:nvSpPr>
          <p:cNvPr id="38" name="Rectangle 37"/>
          <p:cNvSpPr/>
          <p:nvPr/>
        </p:nvSpPr>
        <p:spPr>
          <a:xfrm>
            <a:off x="1092803" y="2907014"/>
            <a:ext cx="4206240" cy="42192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+mj-lt"/>
              </a:rPr>
              <a:t>BIẾN ĐỔI KHÍ HẬU</a:t>
            </a:r>
            <a:endParaRPr lang="en-US" sz="2400" b="1" dirty="0"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2" y="3542190"/>
            <a:ext cx="6031653" cy="3154899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1072995" y="6323592"/>
            <a:ext cx="4206240" cy="42192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+mj-lt"/>
              </a:rPr>
              <a:t>MÔI TRƯỜNG SUY THOÁI</a:t>
            </a:r>
            <a:endParaRPr lang="en-US" sz="2400" b="1" dirty="0">
              <a:latin typeface="+mj-lt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150464" y="3519554"/>
            <a:ext cx="597404" cy="52993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smtClean="0"/>
              <a:t>3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4029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7" grpId="0" animBg="1"/>
      <p:bldP spid="20" grpId="0" animBg="1"/>
      <p:bldP spid="22" grpId="0" animBg="1"/>
      <p:bldP spid="23" grpId="0" animBg="1"/>
      <p:bldP spid="38" grpId="0" animBg="1"/>
      <p:bldP spid="40" grpId="0" animBg="1"/>
      <p:bldP spid="4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0452" y="82731"/>
            <a:ext cx="5682340" cy="8621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 </a:t>
            </a:r>
            <a:r>
              <a:rPr lang="en-US" sz="40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40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CHUNG</a:t>
            </a:r>
            <a:endParaRPr lang="en-US" sz="4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0452" y="1188720"/>
            <a:ext cx="2854229" cy="4310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 </a:t>
            </a:r>
            <a:r>
              <a:rPr lang="vi-VN" sz="4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0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</a:t>
            </a:r>
            <a:r>
              <a:rPr lang="vi-VN" sz="40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 giả</a:t>
            </a:r>
            <a:endParaRPr lang="en-US" sz="4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9453" y="1750422"/>
            <a:ext cx="10267400" cy="10885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i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4000" i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40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4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1977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vi-VN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9274" y="3161211"/>
            <a:ext cx="10685412" cy="54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</a:t>
            </a:r>
            <a:r>
              <a:rPr lang="en-US" sz="40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</p:txBody>
      </p:sp>
      <p:sp>
        <p:nvSpPr>
          <p:cNvPr id="8" name="Rectangle 7"/>
          <p:cNvSpPr/>
          <p:nvPr/>
        </p:nvSpPr>
        <p:spPr>
          <a:xfrm>
            <a:off x="509453" y="4188822"/>
            <a:ext cx="10685412" cy="24993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40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4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0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(2005), </a:t>
            </a:r>
            <a:r>
              <a:rPr lang="en-US" sz="40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40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true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(2009), </a:t>
            </a:r>
            <a:r>
              <a:rPr lang="en-US" sz="40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40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0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40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(2016), </a:t>
            </a:r>
            <a:r>
              <a:rPr lang="en-US" sz="40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 </a:t>
            </a:r>
            <a:r>
              <a:rPr lang="en-US" sz="40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40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hay </a:t>
            </a:r>
            <a:r>
              <a:rPr lang="en-US" sz="40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(2018), </a:t>
            </a:r>
            <a:r>
              <a:rPr lang="en-US" sz="40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0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/>
              <a:t>(2020</a:t>
            </a:r>
            <a:r>
              <a:rPr lang="en-US" dirty="0"/>
              <a:t>).</a:t>
            </a:r>
          </a:p>
          <a:p>
            <a:endParaRPr lang="en-US" sz="4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52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256E35D-843F-4FAD-ACEC-BA85601E9424}"/>
              </a:ext>
            </a:extLst>
          </p:cNvPr>
          <p:cNvSpPr txBox="1"/>
          <p:nvPr/>
        </p:nvSpPr>
        <p:spPr>
          <a:xfrm>
            <a:off x="0" y="98061"/>
            <a:ext cx="6380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 HIỂU CHUNG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C6C897-4DC6-4838-A49C-9EAE8F48160E}"/>
              </a:ext>
            </a:extLst>
          </p:cNvPr>
          <p:cNvSpPr txBox="1"/>
          <p:nvPr/>
        </p:nvSpPr>
        <p:spPr>
          <a:xfrm>
            <a:off x="0" y="663007"/>
            <a:ext cx="96995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Tác giả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86B21C-803E-4973-96D0-9C686997AF72}"/>
              </a:ext>
            </a:extLst>
          </p:cNvPr>
          <p:cNvSpPr txBox="1"/>
          <p:nvPr/>
        </p:nvSpPr>
        <p:spPr>
          <a:xfrm>
            <a:off x="0" y="1381590"/>
            <a:ext cx="79351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pt-BR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 </a:t>
            </a:r>
            <a:r>
              <a:rPr lang="pt-B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tóm tắt 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 giải thích từ khó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9B5DD3-76A6-4594-B4FF-0FCB0B9DE9D0}"/>
              </a:ext>
            </a:extLst>
          </p:cNvPr>
          <p:cNvSpPr txBox="1"/>
          <p:nvPr/>
        </p:nvSpPr>
        <p:spPr>
          <a:xfrm>
            <a:off x="23157" y="1957346"/>
            <a:ext cx="127145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  <a:ea typeface="Times New Roman" panose="02020603050405020304" pitchFamily="18" charset="0"/>
              </a:rPr>
              <a:t>+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Planet.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9B5DD3-76A6-4594-B4FF-0FCB0B9DE9D0}"/>
              </a:ext>
            </a:extLst>
          </p:cNvPr>
          <p:cNvSpPr txBox="1"/>
          <p:nvPr/>
        </p:nvSpPr>
        <p:spPr>
          <a:xfrm>
            <a:off x="23157" y="2715045"/>
            <a:ext cx="124358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+mj-lt"/>
                <a:ea typeface="Times New Roman" panose="02020603050405020304" pitchFamily="18" charset="0"/>
              </a:rPr>
              <a:t>+ </a:t>
            </a:r>
            <a:r>
              <a:rPr lang="en-US" i="1" dirty="0" smtClean="0"/>
              <a:t> 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BBC Earth: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thuê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BBC Studios (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9B5DD3-76A6-4594-B4FF-0FCB0B9DE9D0}"/>
              </a:ext>
            </a:extLst>
          </p:cNvPr>
          <p:cNvSpPr txBox="1"/>
          <p:nvPr/>
        </p:nvSpPr>
        <p:spPr>
          <a:xfrm>
            <a:off x="23157" y="4088297"/>
            <a:ext cx="12435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Pich-xa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9B5DD3-76A6-4594-B4FF-0FCB0B9DE9D0}"/>
              </a:ext>
            </a:extLst>
          </p:cNvPr>
          <p:cNvSpPr txBox="1"/>
          <p:nvPr/>
        </p:nvSpPr>
        <p:spPr>
          <a:xfrm>
            <a:off x="0" y="4796183"/>
            <a:ext cx="58260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9B5DD3-76A6-4594-B4FF-0FCB0B9DE9D0}"/>
              </a:ext>
            </a:extLst>
          </p:cNvPr>
          <p:cNvSpPr txBox="1"/>
          <p:nvPr/>
        </p:nvSpPr>
        <p:spPr>
          <a:xfrm>
            <a:off x="5457306" y="4796183"/>
            <a:ext cx="28114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9B5DD3-76A6-4594-B4FF-0FCB0B9DE9D0}"/>
              </a:ext>
            </a:extLst>
          </p:cNvPr>
          <p:cNvSpPr txBox="1"/>
          <p:nvPr/>
        </p:nvSpPr>
        <p:spPr>
          <a:xfrm>
            <a:off x="1" y="5553882"/>
            <a:ext cx="3814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9B5DD3-76A6-4594-B4FF-0FCB0B9DE9D0}"/>
              </a:ext>
            </a:extLst>
          </p:cNvPr>
          <p:cNvSpPr txBox="1"/>
          <p:nvPr/>
        </p:nvSpPr>
        <p:spPr>
          <a:xfrm>
            <a:off x="3657501" y="5553882"/>
            <a:ext cx="79553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2800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256E35D-843F-4FAD-ACEC-BA85601E9424}"/>
              </a:ext>
            </a:extLst>
          </p:cNvPr>
          <p:cNvSpPr txBox="1"/>
          <p:nvPr/>
        </p:nvSpPr>
        <p:spPr>
          <a:xfrm>
            <a:off x="0" y="98061"/>
            <a:ext cx="6380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 HIỂU CHUNG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-20999" y="767692"/>
            <a:ext cx="23358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20999" y="1595317"/>
            <a:ext cx="11338560" cy="8098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- Phần 1 </a:t>
            </a:r>
            <a:r>
              <a:rPr lang="en-US" sz="4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1,2): </a:t>
            </a:r>
            <a:r>
              <a:rPr lang="vi-VN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giới thiệu chung vể “loạt phim”; </a:t>
            </a:r>
            <a:endParaRPr lang="en-US" sz="4000" dirty="0">
              <a:solidFill>
                <a:schemeClr val="bg2">
                  <a:lumMod val="10000"/>
                </a:schemeClr>
              </a:solidFill>
              <a:latin typeface="+mj-lt"/>
            </a:endParaRPr>
          </a:p>
          <a:p>
            <a:pPr algn="ctr"/>
            <a:endParaRPr lang="en-US" dirty="0">
              <a:latin typeface="+mj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2690227"/>
            <a:ext cx="12259670" cy="15371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- Phần 2 </a:t>
            </a:r>
            <a:r>
              <a:rPr lang="en-US" sz="4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4000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các </a:t>
            </a:r>
            <a:r>
              <a:rPr lang="vi-VN" sz="40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đoạn nằm trong </a:t>
            </a:r>
            <a:r>
              <a:rPr lang="vi-VN" sz="4000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đề </a:t>
            </a:r>
            <a:r>
              <a:rPr lang="vi-VN" sz="40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mục </a:t>
            </a:r>
            <a:r>
              <a:rPr lang="vi-VN" sz="4000" i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Rất nhiều loài đang đứng bên bờ vực tuyệt chủng):</a:t>
            </a:r>
            <a:r>
              <a:rPr lang="vi-VN" sz="40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nhấn mạnh những nguy cơ đối với môi trường sống mà “loạt phim” muốn thể hiện; </a:t>
            </a:r>
            <a:endParaRPr lang="en-US" sz="4000" dirty="0">
              <a:solidFill>
                <a:schemeClr val="bg2">
                  <a:lumMod val="10000"/>
                </a:schemeClr>
              </a:solidFill>
              <a:latin typeface="+mj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-21000" y="4725725"/>
            <a:ext cx="12212999" cy="21322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- Phần 3 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40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gồm các đoạn tiếp nối sau đề mục </a:t>
            </a:r>
            <a:r>
              <a:rPr lang="vi-VN" sz="4000" i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Nhưng vẫn chưa quá muộn</a:t>
            </a:r>
            <a:r>
              <a:rPr lang="en-US" sz="4000" i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: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  <a:r>
              <a:rPr lang="vi-VN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tập phim Hành tinh của chúng ta.</a:t>
            </a:r>
            <a:r>
              <a:rPr lang="vi-VN" sz="4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solidFill>
                <a:schemeClr val="bg2">
                  <a:lumMod val="10000"/>
                </a:schemeClr>
              </a:solidFill>
              <a:latin typeface="+mj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208394" y="786820"/>
            <a:ext cx="17091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phần: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80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256E35D-843F-4FAD-ACEC-BA85601E9424}"/>
              </a:ext>
            </a:extLst>
          </p:cNvPr>
          <p:cNvSpPr txBox="1"/>
          <p:nvPr/>
        </p:nvSpPr>
        <p:spPr>
          <a:xfrm>
            <a:off x="0" y="98061"/>
            <a:ext cx="6380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KHÁM PHÁ VĂN BẢN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C6C897-4DC6-4838-A49C-9EAE8F48160E}"/>
              </a:ext>
            </a:extLst>
          </p:cNvPr>
          <p:cNvSpPr txBox="1"/>
          <p:nvPr/>
        </p:nvSpPr>
        <p:spPr>
          <a:xfrm>
            <a:off x="0" y="663007"/>
            <a:ext cx="116781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vi-VN" sz="4000" b="1" dirty="0" smtClean="0">
                <a:latin typeface="+mj-lt"/>
              </a:rPr>
              <a:t>T</a:t>
            </a:r>
            <a:r>
              <a:rPr lang="en-US" sz="4000" b="1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óm</a:t>
            </a:r>
            <a:r>
              <a:rPr lang="en-US" sz="40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tắt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thông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tin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bản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loạt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phim</a:t>
            </a:r>
            <a:endParaRPr lang="en-US" sz="4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endParaRPr lang="en-US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0022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05076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(5 </a:t>
            </a:r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79714"/>
            <a:ext cx="109728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vi-VN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</a:t>
            </a:r>
            <a:r>
              <a:rPr lang="en-US" sz="4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số 1</a:t>
            </a:r>
            <a:endParaRPr lang="en-US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4041157"/>
              </p:ext>
            </p:extLst>
          </p:nvPr>
        </p:nvGraphicFramePr>
        <p:xfrm>
          <a:off x="609600" y="3005554"/>
          <a:ext cx="11382103" cy="36529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98870">
                  <a:extLst>
                    <a:ext uri="{9D8B030D-6E8A-4147-A177-3AD203B41FA5}">
                      <a16:colId xmlns:a16="http://schemas.microsoft.com/office/drawing/2014/main" val="1524938245"/>
                    </a:ext>
                  </a:extLst>
                </a:gridCol>
                <a:gridCol w="6283233">
                  <a:extLst>
                    <a:ext uri="{9D8B030D-6E8A-4147-A177-3AD203B41FA5}">
                      <a16:colId xmlns:a16="http://schemas.microsoft.com/office/drawing/2014/main" val="563138337"/>
                    </a:ext>
                  </a:extLst>
                </a:gridCol>
              </a:tblGrid>
              <a:tr h="482675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3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32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3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3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loạt</a:t>
                      </a:r>
                      <a:r>
                        <a:rPr lang="en-US" sz="3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phim</a:t>
                      </a:r>
                      <a:endParaRPr lang="en-US" sz="3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7619142"/>
                  </a:ext>
                </a:extLst>
              </a:tr>
              <a:tr h="133671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3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3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chung</a:t>
                      </a:r>
                      <a:r>
                        <a:rPr lang="en-US" sz="3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loạt</a:t>
                      </a:r>
                      <a:r>
                        <a:rPr lang="en-US" sz="3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phim</a:t>
                      </a:r>
                      <a:endParaRPr lang="en-US" sz="32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32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....................................................................................................................................................................................</a:t>
                      </a:r>
                      <a:endParaRPr lang="en-US" sz="32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987860"/>
                  </a:ext>
                </a:extLst>
              </a:tr>
              <a:tr h="133671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32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loạt</a:t>
                      </a:r>
                      <a:r>
                        <a:rPr lang="en-US" sz="3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phim</a:t>
                      </a:r>
                      <a:endParaRPr lang="en-US" sz="32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vi-VN" sz="32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...................................................................................................................................................................................</a:t>
                      </a:r>
                      <a:endParaRPr lang="en-US" sz="3200" b="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70542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505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05076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(5 </a:t>
            </a:r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03817"/>
            <a:ext cx="109728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vi-VN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</a:t>
            </a:r>
            <a:r>
              <a:rPr lang="en-US" sz="4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số 1</a:t>
            </a:r>
            <a:endParaRPr lang="en-US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2051820"/>
              </p:ext>
            </p:extLst>
          </p:nvPr>
        </p:nvGraphicFramePr>
        <p:xfrm>
          <a:off x="609600" y="3174346"/>
          <a:ext cx="11382103" cy="36836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98870">
                  <a:extLst>
                    <a:ext uri="{9D8B030D-6E8A-4147-A177-3AD203B41FA5}">
                      <a16:colId xmlns:a16="http://schemas.microsoft.com/office/drawing/2014/main" val="1524938245"/>
                    </a:ext>
                  </a:extLst>
                </a:gridCol>
                <a:gridCol w="6283233">
                  <a:extLst>
                    <a:ext uri="{9D8B030D-6E8A-4147-A177-3AD203B41FA5}">
                      <a16:colId xmlns:a16="http://schemas.microsoft.com/office/drawing/2014/main" val="563138337"/>
                    </a:ext>
                  </a:extLst>
                </a:gridCol>
              </a:tblGrid>
              <a:tr h="552596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3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32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3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3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loạt</a:t>
                      </a:r>
                      <a:r>
                        <a:rPr lang="en-US" sz="3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phim</a:t>
                      </a:r>
                      <a:endParaRPr lang="en-US" sz="3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7619142"/>
                  </a:ext>
                </a:extLst>
              </a:tr>
              <a:tr h="40703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3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3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chung</a:t>
                      </a:r>
                      <a:r>
                        <a:rPr lang="en-US" sz="3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loạt</a:t>
                      </a:r>
                      <a:r>
                        <a:rPr lang="en-US" sz="3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phim</a:t>
                      </a:r>
                      <a:endParaRPr lang="en-US" sz="32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32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....................................................................................................................................................................................</a:t>
                      </a:r>
                      <a:endParaRPr lang="en-US" sz="32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987860"/>
                  </a:ext>
                </a:extLst>
              </a:tr>
              <a:tr h="53911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32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loạt</a:t>
                      </a:r>
                      <a:r>
                        <a:rPr lang="en-US" sz="3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phim</a:t>
                      </a:r>
                      <a:endParaRPr lang="en-US" sz="32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vi-VN" sz="32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...................................................................................................................................................................................</a:t>
                      </a:r>
                      <a:endParaRPr lang="en-US" sz="3200" b="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70542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919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1329</TotalTime>
  <Words>1557</Words>
  <Application>Microsoft Office PowerPoint</Application>
  <PresentationFormat>Widescreen</PresentationFormat>
  <Paragraphs>124</Paragraphs>
  <Slides>29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NHÓM (5 phút)</vt:lpstr>
      <vt:lpstr>HOẠT ĐỘNG NHÓM (5 phút)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Tốc độ biến đổi khí hậu đang tăng báo động gia tăng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LNV</dc:creator>
  <cp:lastModifiedBy>Admin</cp:lastModifiedBy>
  <cp:revision>124</cp:revision>
  <dcterms:created xsi:type="dcterms:W3CDTF">2021-06-18T07:35:22Z</dcterms:created>
  <dcterms:modified xsi:type="dcterms:W3CDTF">2023-07-20T08:32:40Z</dcterms:modified>
</cp:coreProperties>
</file>