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1"/>
  </p:notesMasterIdLst>
  <p:sldIdLst>
    <p:sldId id="400" r:id="rId2"/>
    <p:sldId id="399" r:id="rId3"/>
    <p:sldId id="398" r:id="rId4"/>
    <p:sldId id="376" r:id="rId5"/>
    <p:sldId id="377" r:id="rId6"/>
    <p:sldId id="378" r:id="rId7"/>
    <p:sldId id="397" r:id="rId8"/>
    <p:sldId id="379" r:id="rId9"/>
    <p:sldId id="402" r:id="rId10"/>
    <p:sldId id="347" r:id="rId11"/>
    <p:sldId id="381" r:id="rId12"/>
    <p:sldId id="383" r:id="rId13"/>
    <p:sldId id="403" r:id="rId14"/>
    <p:sldId id="404" r:id="rId15"/>
    <p:sldId id="384" r:id="rId16"/>
    <p:sldId id="405" r:id="rId17"/>
    <p:sldId id="410" r:id="rId18"/>
    <p:sldId id="409" r:id="rId19"/>
    <p:sldId id="408" r:id="rId20"/>
    <p:sldId id="411" r:id="rId21"/>
    <p:sldId id="413" r:id="rId22"/>
    <p:sldId id="412" r:id="rId23"/>
    <p:sldId id="414" r:id="rId24"/>
    <p:sldId id="392" r:id="rId25"/>
    <p:sldId id="407" r:id="rId26"/>
    <p:sldId id="394" r:id="rId27"/>
    <p:sldId id="406" r:id="rId28"/>
    <p:sldId id="314" r:id="rId29"/>
    <p:sldId id="33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8C0B6"/>
    <a:srgbClr val="0FB7BD"/>
    <a:srgbClr val="048DA4"/>
    <a:srgbClr val="00A9A5"/>
    <a:srgbClr val="7193A9"/>
    <a:srgbClr val="CC3300"/>
    <a:srgbClr val="FFDAAB"/>
    <a:srgbClr val="F7941E"/>
    <a:srgbClr val="CBEA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2B8221-252E-4177-8EC7-8A6CE5C3AEEE}" v="179" dt="2022-01-21T04:36:04.3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50"/>
  </p:normalViewPr>
  <p:slideViewPr>
    <p:cSldViewPr snapToGrid="0" showGuides="1">
      <p:cViewPr varScale="1">
        <p:scale>
          <a:sx n="85" d="100"/>
          <a:sy n="85" d="100"/>
        </p:scale>
        <p:origin x="590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4972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4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170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805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135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7E49340-F01F-484D-9357-EA394A7AB81C}" type="slidenum">
              <a:rPr lang="en-US" sz="1200" smtClean="0"/>
              <a:pPr/>
              <a:t>17</a:t>
            </a:fld>
            <a:endParaRPr lang="en-US" sz="1200"/>
          </a:p>
        </p:txBody>
      </p:sp>
      <p:sp>
        <p:nvSpPr>
          <p:cNvPr id="368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36869" name="Slide Number Placeholder 3"/>
          <p:cNvSpPr txBox="1">
            <a:spLocks noGrp="1"/>
          </p:cNvSpPr>
          <p:nvPr/>
        </p:nvSpPr>
        <p:spPr bwMode="auto">
          <a:xfrm>
            <a:off x="3884263" y="8685917"/>
            <a:ext cx="2972123" cy="45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88B3F61A-E715-43D2-86AC-76A88A616016}" type="slidenum">
              <a:rPr lang="en-US" sz="1200">
                <a:cs typeface="Arial" charset="0"/>
              </a:rPr>
              <a:pPr algn="r"/>
              <a:t>17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7887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E1DFFD9-CF1F-44B3-B8B7-5EE32EA06BCF}" type="slidenum">
              <a:rPr lang="en-US" sz="1200" smtClean="0"/>
              <a:pPr/>
              <a:t>18</a:t>
            </a:fld>
            <a:endParaRPr lang="en-US" sz="1200"/>
          </a:p>
        </p:txBody>
      </p:sp>
      <p:sp>
        <p:nvSpPr>
          <p:cNvPr id="3584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35845" name="Slide Number Placeholder 3"/>
          <p:cNvSpPr txBox="1">
            <a:spLocks noGrp="1"/>
          </p:cNvSpPr>
          <p:nvPr/>
        </p:nvSpPr>
        <p:spPr bwMode="auto">
          <a:xfrm>
            <a:off x="3884263" y="8685917"/>
            <a:ext cx="2972123" cy="45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A86751A9-A63E-466D-903E-E05BF2CDF513}" type="slidenum">
              <a:rPr lang="en-US" sz="1200">
                <a:cs typeface="Arial" charset="0"/>
              </a:rPr>
              <a:pPr algn="r"/>
              <a:t>18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7128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07E533FE-24DE-42CB-83A4-ABF5246E86C9}" type="slidenum">
              <a:rPr lang="en-US" sz="1200" smtClean="0"/>
              <a:pPr/>
              <a:t>19</a:t>
            </a:fld>
            <a:endParaRPr lang="en-US" sz="1200"/>
          </a:p>
        </p:txBody>
      </p:sp>
      <p:sp>
        <p:nvSpPr>
          <p:cNvPr id="3789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37893" name="Slide Number Placeholder 3"/>
          <p:cNvSpPr txBox="1">
            <a:spLocks noGrp="1"/>
          </p:cNvSpPr>
          <p:nvPr/>
        </p:nvSpPr>
        <p:spPr bwMode="auto">
          <a:xfrm>
            <a:off x="3884263" y="8685917"/>
            <a:ext cx="2972123" cy="45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35C81EB5-5367-43E1-9A86-3985D09B53E5}" type="slidenum">
              <a:rPr lang="en-US" sz="1200">
                <a:cs typeface="Arial" charset="0"/>
              </a:rPr>
              <a:pPr algn="r"/>
              <a:t>19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4942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7E49340-F01F-484D-9357-EA394A7AB81C}" type="slidenum">
              <a:rPr lang="en-US" sz="1200" smtClean="0"/>
              <a:pPr/>
              <a:t>20</a:t>
            </a:fld>
            <a:endParaRPr lang="en-US" sz="1200"/>
          </a:p>
        </p:txBody>
      </p:sp>
      <p:sp>
        <p:nvSpPr>
          <p:cNvPr id="368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36869" name="Slide Number Placeholder 3"/>
          <p:cNvSpPr txBox="1">
            <a:spLocks noGrp="1"/>
          </p:cNvSpPr>
          <p:nvPr/>
        </p:nvSpPr>
        <p:spPr bwMode="auto">
          <a:xfrm>
            <a:off x="3884263" y="8685917"/>
            <a:ext cx="2972123" cy="45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88B3F61A-E715-43D2-86AC-76A88A616016}" type="slidenum">
              <a:rPr lang="en-US" sz="1200">
                <a:cs typeface="Arial" charset="0"/>
              </a:rPr>
              <a:pPr algn="r"/>
              <a:t>20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2985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7E49340-F01F-484D-9357-EA394A7AB81C}" type="slidenum">
              <a:rPr lang="en-US" sz="1200" smtClean="0"/>
              <a:pPr/>
              <a:t>21</a:t>
            </a:fld>
            <a:endParaRPr lang="en-US" sz="1200"/>
          </a:p>
        </p:txBody>
      </p:sp>
      <p:sp>
        <p:nvSpPr>
          <p:cNvPr id="368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36869" name="Slide Number Placeholder 3"/>
          <p:cNvSpPr txBox="1">
            <a:spLocks noGrp="1"/>
          </p:cNvSpPr>
          <p:nvPr/>
        </p:nvSpPr>
        <p:spPr bwMode="auto">
          <a:xfrm>
            <a:off x="3884263" y="8685917"/>
            <a:ext cx="2972123" cy="45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88B3F61A-E715-43D2-86AC-76A88A616016}" type="slidenum">
              <a:rPr lang="en-US" sz="1200">
                <a:cs typeface="Arial" charset="0"/>
              </a:rPr>
              <a:pPr algn="r"/>
              <a:t>21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342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E7E49340-F01F-484D-9357-EA394A7AB81C}" type="slidenum">
              <a:rPr lang="en-US" sz="1200" smtClean="0"/>
              <a:pPr/>
              <a:t>22</a:t>
            </a:fld>
            <a:endParaRPr lang="en-US" sz="1200"/>
          </a:p>
        </p:txBody>
      </p:sp>
      <p:sp>
        <p:nvSpPr>
          <p:cNvPr id="368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36869" name="Slide Number Placeholder 3"/>
          <p:cNvSpPr txBox="1">
            <a:spLocks noGrp="1"/>
          </p:cNvSpPr>
          <p:nvPr/>
        </p:nvSpPr>
        <p:spPr bwMode="auto">
          <a:xfrm>
            <a:off x="3884263" y="8685917"/>
            <a:ext cx="2972123" cy="45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fld id="{88B3F61A-E715-43D2-86AC-76A88A616016}" type="slidenum">
              <a:rPr lang="en-US" sz="1200">
                <a:cs typeface="Arial" charset="0"/>
              </a:rPr>
              <a:pPr algn="r"/>
              <a:t>22</a:t>
            </a:fld>
            <a:endParaRPr lang="en-US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5800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422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013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2523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3822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950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94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662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752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67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44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26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6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37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80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60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03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63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72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171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2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36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48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25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10">
          <a:fgClr>
            <a:schemeClr val="accent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0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0" y="57149"/>
            <a:ext cx="12143510" cy="6898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754402" y="1601135"/>
            <a:ext cx="4589531" cy="625641"/>
          </a:xfrm>
          <a:prstGeom prst="roundRect">
            <a:avLst>
              <a:gd name="adj" fmla="val 4266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bg1"/>
                </a:solidFill>
              </a:rPr>
              <a:t>    </a:t>
            </a:r>
            <a:r>
              <a:rPr lang="en-US" sz="2400" b="1" dirty="0">
                <a:solidFill>
                  <a:schemeClr val="bg1"/>
                </a:solidFill>
              </a:rPr>
              <a:t>LESSON 4: COMMUNICATION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09" y="1432739"/>
            <a:ext cx="964452" cy="9164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52151" y="723179"/>
            <a:ext cx="577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Myriad Pro" pitchFamily="34" charset="0"/>
              </a:rPr>
              <a:t>ETHNIC GROUPS OF VIET NAM</a:t>
            </a:r>
          </a:p>
        </p:txBody>
      </p:sp>
      <p:sp>
        <p:nvSpPr>
          <p:cNvPr id="11" name="AutoShape 2" descr="The Rules of Connectors in Bangla | BD English Schoo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3158555" y="669440"/>
            <a:ext cx="712319" cy="709214"/>
            <a:chOff x="2180974" y="148629"/>
            <a:chExt cx="712319" cy="709214"/>
          </a:xfrm>
        </p:grpSpPr>
        <p:sp>
          <p:nvSpPr>
            <p:cNvPr id="14" name="Oval 13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/>
            </a:p>
          </p:txBody>
        </p:sp>
        <p:sp>
          <p:nvSpPr>
            <p:cNvPr id="15" name="Chord 14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125409" y="692402"/>
            <a:ext cx="730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68854" y="692401"/>
            <a:ext cx="1252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</p:spTree>
    <p:extLst>
      <p:ext uri="{BB962C8B-B14F-4D97-AF65-F5344CB8AC3E}">
        <p14:creationId xmlns:p14="http://schemas.microsoft.com/office/powerpoint/2010/main" val="2495908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76448" y="4738255"/>
            <a:ext cx="3671043" cy="452581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6218" y="2549236"/>
            <a:ext cx="1191491" cy="443346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6448" y="863464"/>
            <a:ext cx="10405830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 the conversations. Pay attention to the highlighted parts.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54514" y="83562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7299" y="73766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6363" y="1571350"/>
            <a:ext cx="11873273" cy="378565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/>
              <a:t>Tom: </a:t>
            </a:r>
            <a:r>
              <a:rPr lang="en-US" sz="3200" dirty="0"/>
              <a:t>What do you think about life in the mountains? </a:t>
            </a:r>
          </a:p>
          <a:p>
            <a:pPr>
              <a:lnSpc>
                <a:spcPct val="150000"/>
              </a:lnSpc>
            </a:pPr>
            <a:r>
              <a:rPr lang="en-US" sz="3200" b="1" dirty="0" err="1"/>
              <a:t>Trang</a:t>
            </a:r>
            <a:r>
              <a:rPr lang="en-US" sz="3200" b="1" dirty="0"/>
              <a:t>: </a:t>
            </a:r>
            <a:r>
              <a:rPr lang="en-US" sz="3200" dirty="0">
                <a:solidFill>
                  <a:srgbClr val="FF0000"/>
                </a:solidFill>
              </a:rPr>
              <a:t>I think </a:t>
            </a:r>
            <a:r>
              <a:rPr lang="en-US" sz="3200" dirty="0"/>
              <a:t>it’s very interesting. People in the mountains live close to nature. 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Tom: </a:t>
            </a:r>
            <a:r>
              <a:rPr lang="en-US" sz="3200" dirty="0"/>
              <a:t>What about you, Mai? What do you think? </a:t>
            </a:r>
          </a:p>
          <a:p>
            <a:pPr>
              <a:lnSpc>
                <a:spcPct val="150000"/>
              </a:lnSpc>
            </a:pPr>
            <a:r>
              <a:rPr lang="en-US" sz="3200" b="1" dirty="0"/>
              <a:t>Mai: </a:t>
            </a:r>
            <a:r>
              <a:rPr lang="en-US" sz="3200" dirty="0">
                <a:solidFill>
                  <a:srgbClr val="FF0000"/>
                </a:solidFill>
              </a:rPr>
              <a:t>To my way of thinking,</a:t>
            </a:r>
            <a:r>
              <a:rPr lang="en-US" sz="3200" dirty="0"/>
              <a:t> there are better services in the city.</a:t>
            </a:r>
          </a:p>
        </p:txBody>
      </p:sp>
      <p:pic>
        <p:nvPicPr>
          <p:cNvPr id="3" name="Track 23.mp3" descr="Track 23.mp3">
            <a:hlinkClick r:id="" action="ppaction://media"/>
            <a:extLst>
              <a:ext uri="{FF2B5EF4-FFF2-40B4-BE49-F238E27FC236}">
                <a16:creationId xmlns:a16="http://schemas.microsoft.com/office/drawing/2014/main" id="{5FC80B03-6508-2249-ADC6-254527914B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40047" y="80550"/>
            <a:ext cx="812800" cy="812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DA83804-A351-3246-A1DC-9B1810FEF7F1}"/>
              </a:ext>
            </a:extLst>
          </p:cNvPr>
          <p:cNvSpPr txBox="1"/>
          <p:nvPr/>
        </p:nvSpPr>
        <p:spPr>
          <a:xfrm>
            <a:off x="347652" y="152888"/>
            <a:ext cx="504638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38322573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42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32777" y="945173"/>
            <a:ext cx="1007526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Structures giving opinions: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04050" y="1799014"/>
            <a:ext cx="76893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FB7BD"/>
                </a:solidFill>
              </a:rPr>
              <a:t>- I think …</a:t>
            </a:r>
          </a:p>
          <a:p>
            <a:endParaRPr lang="en-US" sz="4800" b="1" dirty="0">
              <a:solidFill>
                <a:srgbClr val="0FB7BD"/>
              </a:solidFill>
            </a:endParaRPr>
          </a:p>
          <a:p>
            <a:r>
              <a:rPr lang="en-US" sz="4800" b="1" dirty="0">
                <a:solidFill>
                  <a:srgbClr val="0FB7BD"/>
                </a:solidFill>
              </a:rPr>
              <a:t>- To my way of thinking 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DFD93D-D6C4-BD49-B1FE-457B8D8884B4}"/>
              </a:ext>
            </a:extLst>
          </p:cNvPr>
          <p:cNvSpPr txBox="1"/>
          <p:nvPr/>
        </p:nvSpPr>
        <p:spPr>
          <a:xfrm>
            <a:off x="347652" y="152888"/>
            <a:ext cx="492631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4162381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2458" y="652332"/>
            <a:ext cx="10186374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One asks the questions and the other gives opinions about these topics.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76456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6544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Cloud 2"/>
          <p:cNvSpPr/>
          <p:nvPr/>
        </p:nvSpPr>
        <p:spPr>
          <a:xfrm>
            <a:off x="1129092" y="2022119"/>
            <a:ext cx="4485475" cy="2716537"/>
          </a:xfrm>
          <a:prstGeom prst="cloud">
            <a:avLst/>
          </a:prstGeom>
          <a:solidFill>
            <a:srgbClr val="CC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Playing traditional games</a:t>
            </a:r>
          </a:p>
        </p:txBody>
      </p:sp>
      <p:sp>
        <p:nvSpPr>
          <p:cNvPr id="15" name="Cloud 14"/>
          <p:cNvSpPr/>
          <p:nvPr/>
        </p:nvSpPr>
        <p:spPr>
          <a:xfrm>
            <a:off x="6433385" y="2105883"/>
            <a:ext cx="4485475" cy="2716537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Living close to nature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37D04E-11DE-C64B-A5E4-24CF3625B8B6}"/>
              </a:ext>
            </a:extLst>
          </p:cNvPr>
          <p:cNvSpPr txBox="1"/>
          <p:nvPr/>
        </p:nvSpPr>
        <p:spPr>
          <a:xfrm>
            <a:off x="347652" y="152888"/>
            <a:ext cx="654082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ENGLISH</a:t>
            </a:r>
          </a:p>
        </p:txBody>
      </p:sp>
    </p:spTree>
    <p:extLst>
      <p:ext uri="{BB962C8B-B14F-4D97-AF65-F5344CB8AC3E}">
        <p14:creationId xmlns:p14="http://schemas.microsoft.com/office/powerpoint/2010/main" val="18686241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2458" y="652332"/>
            <a:ext cx="10186374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One asks the questions and the other gives opinions about these topics.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76456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6544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3" name="Cloud 2"/>
          <p:cNvSpPr/>
          <p:nvPr/>
        </p:nvSpPr>
        <p:spPr>
          <a:xfrm>
            <a:off x="561117" y="1753459"/>
            <a:ext cx="4160117" cy="2524284"/>
          </a:xfrm>
          <a:prstGeom prst="cloud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Playing traditional games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37D04E-11DE-C64B-A5E4-24CF3625B8B6}"/>
              </a:ext>
            </a:extLst>
          </p:cNvPr>
          <p:cNvSpPr txBox="1"/>
          <p:nvPr/>
        </p:nvSpPr>
        <p:spPr>
          <a:xfrm>
            <a:off x="347652" y="152888"/>
            <a:ext cx="654082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ENGLISH</a:t>
            </a:r>
          </a:p>
        </p:txBody>
      </p:sp>
      <p:sp>
        <p:nvSpPr>
          <p:cNvPr id="2" name="Rectangle 1"/>
          <p:cNvSpPr/>
          <p:nvPr/>
        </p:nvSpPr>
        <p:spPr>
          <a:xfrm>
            <a:off x="3219450" y="4617014"/>
            <a:ext cx="8629650" cy="193899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OpenSans"/>
              </a:rPr>
              <a:t>A:</a:t>
            </a:r>
            <a:r>
              <a:rPr lang="vi-VN" sz="2400" dirty="0">
                <a:solidFill>
                  <a:srgbClr val="000000"/>
                </a:solidFill>
                <a:latin typeface="OpenSans"/>
              </a:rPr>
              <a:t> What do you think about playing traditional games?</a:t>
            </a:r>
          </a:p>
          <a:p>
            <a:r>
              <a:rPr lang="vi-VN" sz="2400" b="1" dirty="0">
                <a:solidFill>
                  <a:srgbClr val="048DA4"/>
                </a:solidFill>
                <a:latin typeface="OpenSans"/>
              </a:rPr>
              <a:t>B:</a:t>
            </a:r>
            <a:r>
              <a:rPr lang="vi-VN" sz="2400" dirty="0">
                <a:solidFill>
                  <a:srgbClr val="000000"/>
                </a:solidFill>
                <a:latin typeface="OpenSans"/>
              </a:rPr>
              <a:t> I think it's very interesting. Children always love playing traditional games.</a:t>
            </a:r>
          </a:p>
          <a:p>
            <a:r>
              <a:rPr lang="vi-VN" sz="2400" b="1" dirty="0">
                <a:solidFill>
                  <a:srgbClr val="000000"/>
                </a:solidFill>
                <a:latin typeface="OpenSans"/>
              </a:rPr>
              <a:t>A:</a:t>
            </a:r>
            <a:r>
              <a:rPr lang="vi-VN" sz="2400" dirty="0">
                <a:solidFill>
                  <a:srgbClr val="000000"/>
                </a:solidFill>
                <a:latin typeface="OpenSans"/>
              </a:rPr>
              <a:t> What about you, </a:t>
            </a:r>
            <a:r>
              <a:rPr lang="vi-VN" sz="2400" b="1" dirty="0">
                <a:solidFill>
                  <a:srgbClr val="048DA4"/>
                </a:solidFill>
                <a:latin typeface="OpenSans"/>
              </a:rPr>
              <a:t>C</a:t>
            </a:r>
            <a:r>
              <a:rPr lang="vi-VN" sz="2400" dirty="0">
                <a:solidFill>
                  <a:srgbClr val="000000"/>
                </a:solidFill>
                <a:latin typeface="OpenSans"/>
              </a:rPr>
              <a:t>? What do you think?</a:t>
            </a:r>
          </a:p>
          <a:p>
            <a:r>
              <a:rPr lang="vi-VN" sz="2400" b="1" dirty="0">
                <a:solidFill>
                  <a:srgbClr val="048DA4"/>
                </a:solidFill>
                <a:latin typeface="OpenSans"/>
              </a:rPr>
              <a:t>C:</a:t>
            </a:r>
            <a:r>
              <a:rPr lang="vi-VN" sz="2400" dirty="0">
                <a:solidFill>
                  <a:srgbClr val="000000"/>
                </a:solidFill>
                <a:latin typeface="OpenSans"/>
              </a:rPr>
              <a:t> I think playing traditional games will bring people together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05575" y="1267166"/>
            <a:ext cx="4381500" cy="285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34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42458" y="652332"/>
            <a:ext cx="10186374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One asks the questions and the other gives opinions about these topics.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8332" y="76456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1117" y="6544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5" name="Cloud 14"/>
          <p:cNvSpPr/>
          <p:nvPr/>
        </p:nvSpPr>
        <p:spPr>
          <a:xfrm>
            <a:off x="642927" y="1863810"/>
            <a:ext cx="4119573" cy="2195250"/>
          </a:xfrm>
          <a:prstGeom prst="cloud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Living close to nature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37D04E-11DE-C64B-A5E4-24CF3625B8B6}"/>
              </a:ext>
            </a:extLst>
          </p:cNvPr>
          <p:cNvSpPr txBox="1"/>
          <p:nvPr/>
        </p:nvSpPr>
        <p:spPr>
          <a:xfrm>
            <a:off x="347652" y="152888"/>
            <a:ext cx="6540828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EVERYDAY ENGLISH</a:t>
            </a:r>
          </a:p>
        </p:txBody>
      </p:sp>
      <p:pic>
        <p:nvPicPr>
          <p:cNvPr id="1026" name="Picture 2" descr="Con người sống gần gũi với thiên nhiên ảnh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025" y="1231162"/>
            <a:ext cx="4997450" cy="30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57325" y="4541033"/>
            <a:ext cx="9601200" cy="2092881"/>
          </a:xfrm>
          <a:prstGeom prst="rect">
            <a:avLst/>
          </a:prstGeom>
          <a:pattFill prst="pct20">
            <a:fgClr>
              <a:srgbClr val="92D050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r>
              <a:rPr lang="vi-VN" sz="2600" b="1" dirty="0">
                <a:solidFill>
                  <a:srgbClr val="000000"/>
                </a:solidFill>
                <a:latin typeface="OpenSans"/>
              </a:rPr>
              <a:t>A:</a:t>
            </a:r>
            <a:r>
              <a:rPr lang="vi-VN" sz="2600" dirty="0">
                <a:solidFill>
                  <a:srgbClr val="000000"/>
                </a:solidFill>
                <a:latin typeface="OpenSans"/>
              </a:rPr>
              <a:t> What do you think about living close to nature?</a:t>
            </a:r>
          </a:p>
          <a:p>
            <a:r>
              <a:rPr lang="vi-VN" sz="2600" b="1" dirty="0">
                <a:solidFill>
                  <a:srgbClr val="048DA4"/>
                </a:solidFill>
                <a:latin typeface="OpenSans"/>
              </a:rPr>
              <a:t>B:</a:t>
            </a:r>
            <a:r>
              <a:rPr lang="vi-VN" sz="2600" dirty="0">
                <a:solidFill>
                  <a:srgbClr val="000000"/>
                </a:solidFill>
                <a:latin typeface="OpenSans"/>
              </a:rPr>
              <a:t> That sounds great. We can learn how to protect our planet.</a:t>
            </a:r>
          </a:p>
          <a:p>
            <a:r>
              <a:rPr lang="vi-VN" sz="2600" b="1" dirty="0">
                <a:solidFill>
                  <a:srgbClr val="000000"/>
                </a:solidFill>
                <a:latin typeface="OpenSans"/>
              </a:rPr>
              <a:t>A:</a:t>
            </a:r>
            <a:r>
              <a:rPr lang="vi-VN" sz="2600" dirty="0">
                <a:solidFill>
                  <a:srgbClr val="000000"/>
                </a:solidFill>
                <a:latin typeface="OpenSans"/>
              </a:rPr>
              <a:t> What about you, </a:t>
            </a:r>
            <a:r>
              <a:rPr lang="vi-VN" sz="2600" b="1" dirty="0">
                <a:solidFill>
                  <a:srgbClr val="048DA4"/>
                </a:solidFill>
                <a:latin typeface="OpenSans"/>
              </a:rPr>
              <a:t>C</a:t>
            </a:r>
            <a:r>
              <a:rPr lang="vi-VN" sz="2600" dirty="0">
                <a:solidFill>
                  <a:srgbClr val="000000"/>
                </a:solidFill>
                <a:latin typeface="OpenSans"/>
              </a:rPr>
              <a:t>? What do you think?</a:t>
            </a:r>
          </a:p>
          <a:p>
            <a:r>
              <a:rPr lang="vi-VN" sz="2600" b="1" dirty="0">
                <a:solidFill>
                  <a:srgbClr val="048DA4"/>
                </a:solidFill>
                <a:latin typeface="OpenSans"/>
              </a:rPr>
              <a:t>C:</a:t>
            </a:r>
            <a:r>
              <a:rPr lang="vi-VN" sz="2600" dirty="0">
                <a:solidFill>
                  <a:srgbClr val="000000"/>
                </a:solidFill>
                <a:latin typeface="OpenSans"/>
              </a:rPr>
              <a:t> I think B is right. Additionally, living close to nature will improves our mental health.</a:t>
            </a:r>
          </a:p>
        </p:txBody>
      </p:sp>
    </p:spTree>
    <p:extLst>
      <p:ext uri="{BB962C8B-B14F-4D97-AF65-F5344CB8AC3E}">
        <p14:creationId xmlns:p14="http://schemas.microsoft.com/office/powerpoint/2010/main" val="4250851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651207" y="48054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911" y="1629040"/>
            <a:ext cx="9555126" cy="346373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53812" y="480543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3992" y="3460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95895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80334" y="646304"/>
            <a:ext cx="11542212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Bahnschrift" panose="020B0502040204020203" pitchFamily="34" charset="0"/>
              </a:rPr>
              <a:t>1.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ahnschrift" panose="020B0502040204020203" pitchFamily="34" charset="0"/>
              </a:rPr>
              <a:t>There are ____________ ethnic groups in Viet Nam.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hnschrift" panose="020B0502040204020203" pitchFamily="34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ahnschrift" panose="020B0502040204020203" pitchFamily="34" charset="0"/>
              </a:rPr>
              <a:t>   A. 63                     B. 45                                 C. 54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2. </a:t>
            </a:r>
            <a:r>
              <a:rPr lang="en-US" sz="2800" dirty="0">
                <a:latin typeface="Bahnschrift" panose="020B0502040204020203" pitchFamily="34" charset="0"/>
              </a:rPr>
              <a:t>Ethnic minority groups form about ____________ of the total population of Viet Nam.</a:t>
            </a:r>
          </a:p>
          <a:p>
            <a:r>
              <a:rPr lang="en-US" sz="2800" dirty="0">
                <a:latin typeface="Bahnschrift" panose="020B0502040204020203" pitchFamily="34" charset="0"/>
              </a:rPr>
              <a:t>   A. 7%                     B. 13%                              C. 25%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3. </a:t>
            </a:r>
            <a:r>
              <a:rPr lang="en-US" sz="2800" dirty="0">
                <a:latin typeface="Bahnschrift" panose="020B0502040204020203" pitchFamily="34" charset="0"/>
              </a:rPr>
              <a:t>They mainly live ____________.</a:t>
            </a:r>
          </a:p>
          <a:p>
            <a:r>
              <a:rPr lang="en-US" sz="2800" dirty="0">
                <a:latin typeface="Bahnschrift" panose="020B0502040204020203" pitchFamily="34" charset="0"/>
              </a:rPr>
              <a:t>   A. in the lowlands   B. in the mountains            C. in the Mekong Delta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4. </a:t>
            </a:r>
            <a:r>
              <a:rPr lang="en-US" sz="2800" dirty="0">
                <a:latin typeface="Bahnschrift" panose="020B0502040204020203" pitchFamily="34" charset="0"/>
              </a:rPr>
              <a:t>The </a:t>
            </a:r>
            <a:r>
              <a:rPr lang="en-US" sz="2800" dirty="0" err="1">
                <a:latin typeface="Bahnschrift" panose="020B0502040204020203" pitchFamily="34" charset="0"/>
              </a:rPr>
              <a:t>Jrai</a:t>
            </a:r>
            <a:r>
              <a:rPr lang="en-US" sz="2800" dirty="0">
                <a:latin typeface="Bahnschrift" panose="020B0502040204020203" pitchFamily="34" charset="0"/>
              </a:rPr>
              <a:t> decorate houses for the dead with a lot of ____________.</a:t>
            </a:r>
          </a:p>
          <a:p>
            <a:r>
              <a:rPr lang="en-US" sz="2800" dirty="0">
                <a:latin typeface="Bahnschrift" panose="020B0502040204020203" pitchFamily="34" charset="0"/>
              </a:rPr>
              <a:t>  A. wood statues       B. flowers                         C. </a:t>
            </a:r>
            <a:r>
              <a:rPr lang="en-US" sz="2800" dirty="0" err="1">
                <a:latin typeface="Bahnschrift" panose="020B0502040204020203" pitchFamily="34" charset="0"/>
              </a:rPr>
              <a:t>colourful</a:t>
            </a:r>
            <a:r>
              <a:rPr lang="en-US" sz="2800" dirty="0">
                <a:latin typeface="Bahnschrift" panose="020B0502040204020203" pitchFamily="34" charset="0"/>
              </a:rPr>
              <a:t> pictures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5. </a:t>
            </a:r>
            <a:r>
              <a:rPr lang="en-US" sz="2800" dirty="0">
                <a:latin typeface="Bahnschrift" panose="020B0502040204020203" pitchFamily="34" charset="0"/>
              </a:rPr>
              <a:t>The Khmer mostly earn their living from weaving and _____________.</a:t>
            </a:r>
          </a:p>
          <a:p>
            <a:r>
              <a:rPr lang="en-US" sz="2800" dirty="0">
                <a:latin typeface="Bahnschrift" panose="020B0502040204020203" pitchFamily="34" charset="0"/>
              </a:rPr>
              <a:t>  A. farming              B. hunting                         C. fishing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6. </a:t>
            </a:r>
            <a:r>
              <a:rPr lang="en-US" sz="2800" dirty="0">
                <a:latin typeface="Bahnschrift" panose="020B0502040204020203" pitchFamily="34" charset="0"/>
              </a:rPr>
              <a:t>Picture ____________ shows a Thai woman's costume.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71934"/>
          <a:stretch/>
        </p:blipFill>
        <p:spPr>
          <a:xfrm>
            <a:off x="2086442" y="5923801"/>
            <a:ext cx="1122795" cy="89591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5374" y="-1345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4358" t="3776" r="8239"/>
          <a:stretch/>
        </p:blipFill>
        <p:spPr>
          <a:xfrm>
            <a:off x="5458692" y="6005990"/>
            <a:ext cx="1006762" cy="8137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7374" t="6540" r="45151"/>
          <a:stretch/>
        </p:blipFill>
        <p:spPr>
          <a:xfrm>
            <a:off x="3784401" y="6001643"/>
            <a:ext cx="1099127" cy="85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232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84727" y="1841742"/>
            <a:ext cx="10407073" cy="1087439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solidFill>
                <a:srgbClr val="800080"/>
              </a:solidFill>
              <a:cs typeface="Arial" charset="0"/>
            </a:endParaRPr>
          </a:p>
        </p:txBody>
      </p:sp>
      <p:sp>
        <p:nvSpPr>
          <p:cNvPr id="274435" name="Text Box 3"/>
          <p:cNvSpPr txBox="1">
            <a:spLocks noChangeArrowheads="1"/>
          </p:cNvSpPr>
          <p:nvPr/>
        </p:nvSpPr>
        <p:spPr bwMode="auto">
          <a:xfrm>
            <a:off x="842408" y="2141024"/>
            <a:ext cx="8449373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None/>
              <a:defRPr/>
            </a:pPr>
            <a:r>
              <a:rPr lang="en-US" altLang="en-US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1. </a:t>
            </a:r>
            <a:r>
              <a:rPr lang="en-US" altLang="en-US" sz="2800" b="1" dirty="0">
                <a:solidFill>
                  <a:srgbClr val="000000"/>
                </a:solidFill>
                <a:latin typeface="Arial Narrow" panose="020B0606020202030204" pitchFamily="34" charset="0"/>
              </a:rPr>
              <a:t>There are ____________ ethnic groups in Viet Nam.</a:t>
            </a:r>
            <a:endParaRPr lang="en-US" sz="2800" b="1" dirty="0">
              <a:solidFill>
                <a:srgbClr val="FF0000"/>
              </a:solidFill>
              <a:latin typeface="Arial Narrow" panose="020B0606020202030204" pitchFamily="34" charset="0"/>
              <a:cs typeface="Arial" charset="0"/>
            </a:endParaRPr>
          </a:p>
        </p:txBody>
      </p:sp>
      <p:sp>
        <p:nvSpPr>
          <p:cNvPr id="274436" name="Rectangle 4"/>
          <p:cNvSpPr>
            <a:spLocks noChangeArrowheads="1"/>
          </p:cNvSpPr>
          <p:nvPr/>
        </p:nvSpPr>
        <p:spPr bwMode="auto">
          <a:xfrm>
            <a:off x="2743200" y="4267200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4000" b="1" dirty="0">
                <a:solidFill>
                  <a:srgbClr val="0000FF"/>
                </a:solidFill>
                <a:latin typeface="Arial Narrow" panose="020B0606020202030204" pitchFamily="34" charset="0"/>
                <a:cs typeface="Arial" charset="0"/>
              </a:rPr>
              <a:t>45</a:t>
            </a:r>
            <a:endParaRPr lang="vi-VN" sz="40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0591800" y="584200"/>
            <a:ext cx="1371600" cy="5867400"/>
          </a:xfrm>
          <a:prstGeom prst="rect">
            <a:avLst/>
          </a:pr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0" scaled="1"/>
          </a:gra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3558" name="AutoShape 6"/>
          <p:cNvSpPr>
            <a:spLocks noChangeArrowheads="1"/>
          </p:cNvSpPr>
          <p:nvPr/>
        </p:nvSpPr>
        <p:spPr bwMode="auto">
          <a:xfrm flipH="1">
            <a:off x="9982200" y="1651000"/>
            <a:ext cx="1981200" cy="1524000"/>
          </a:xfrm>
          <a:prstGeom prst="flowChartDelay">
            <a:avLst/>
          </a:prstGeom>
          <a:gradFill rotWithShape="1">
            <a:gsLst>
              <a:gs pos="0">
                <a:srgbClr val="800080"/>
              </a:gs>
              <a:gs pos="50000">
                <a:srgbClr val="D60093"/>
              </a:gs>
              <a:gs pos="100000">
                <a:srgbClr val="800080"/>
              </a:gs>
            </a:gsLst>
            <a:lin ang="0" scaled="1"/>
          </a:gradFill>
          <a:ln w="9525" algn="ctr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74439" name="Rectangle 7"/>
          <p:cNvSpPr>
            <a:spLocks noChangeArrowheads="1"/>
          </p:cNvSpPr>
          <p:nvPr/>
        </p:nvSpPr>
        <p:spPr bwMode="auto">
          <a:xfrm>
            <a:off x="2743200" y="3505200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endParaRPr lang="vi-VN" sz="2800">
              <a:cs typeface="Arial" charset="0"/>
            </a:endParaRP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4041003" y="3525839"/>
            <a:ext cx="533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3600" b="1" dirty="0">
                <a:solidFill>
                  <a:srgbClr val="0000FF"/>
                </a:solidFill>
                <a:latin typeface="Bahnschrift" panose="020B0502040204020203" pitchFamily="34" charset="0"/>
              </a:rPr>
              <a:t>63</a:t>
            </a:r>
            <a:endParaRPr lang="en-US" sz="3600" b="1" dirty="0">
              <a:solidFill>
                <a:srgbClr val="0000FF"/>
              </a:solidFill>
              <a:cs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981200" y="3473450"/>
            <a:ext cx="609600" cy="641350"/>
            <a:chOff x="4944" y="1824"/>
            <a:chExt cx="384" cy="404"/>
          </a:xfrm>
        </p:grpSpPr>
        <p:sp>
          <p:nvSpPr>
            <p:cNvPr id="23590" name="Oval 10"/>
            <p:cNvSpPr>
              <a:spLocks noChangeArrowheads="1"/>
            </p:cNvSpPr>
            <p:nvPr/>
          </p:nvSpPr>
          <p:spPr bwMode="auto">
            <a:xfrm>
              <a:off x="4944" y="1824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91" name="Text Box 11"/>
            <p:cNvSpPr txBox="1">
              <a:spLocks noChangeArrowheads="1"/>
            </p:cNvSpPr>
            <p:nvPr/>
          </p:nvSpPr>
          <p:spPr bwMode="auto">
            <a:xfrm>
              <a:off x="4992" y="182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a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981200" y="4235450"/>
            <a:ext cx="609600" cy="641350"/>
            <a:chOff x="4944" y="2400"/>
            <a:chExt cx="384" cy="404"/>
          </a:xfrm>
        </p:grpSpPr>
        <p:sp>
          <p:nvSpPr>
            <p:cNvPr id="23588" name="Oval 13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9" name="Text Box 14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srgbClr val="FF0000"/>
                  </a:solidFill>
                  <a:cs typeface="Arial" charset="0"/>
                </a:rPr>
                <a:t>b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0896600" y="4495801"/>
            <a:ext cx="609600" cy="609600"/>
            <a:chOff x="5088" y="960"/>
            <a:chExt cx="384" cy="384"/>
          </a:xfrm>
        </p:grpSpPr>
        <p:sp>
          <p:nvSpPr>
            <p:cNvPr id="23586" name="Oval 16"/>
            <p:cNvSpPr>
              <a:spLocks noChangeArrowheads="1"/>
            </p:cNvSpPr>
            <p:nvPr/>
          </p:nvSpPr>
          <p:spPr bwMode="auto">
            <a:xfrm>
              <a:off x="5088" y="96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7" name="Text Box 17"/>
            <p:cNvSpPr txBox="1">
              <a:spLocks noChangeArrowheads="1"/>
            </p:cNvSpPr>
            <p:nvPr/>
          </p:nvSpPr>
          <p:spPr bwMode="auto">
            <a:xfrm>
              <a:off x="5160" y="976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00FF"/>
                  </a:solidFill>
                  <a:cs typeface="Arial" charset="0"/>
                </a:rPr>
                <a:t>K</a:t>
              </a:r>
            </a:p>
          </p:txBody>
        </p:sp>
      </p:grpSp>
      <p:sp>
        <p:nvSpPr>
          <p:cNvPr id="274452" name="Rectangle 20"/>
          <p:cNvSpPr>
            <a:spLocks noChangeArrowheads="1"/>
          </p:cNvSpPr>
          <p:nvPr/>
        </p:nvSpPr>
        <p:spPr bwMode="auto">
          <a:xfrm>
            <a:off x="2743200" y="5100639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endParaRPr lang="vi-VN">
              <a:cs typeface="Arial" charset="0"/>
            </a:endParaRPr>
          </a:p>
        </p:txBody>
      </p:sp>
      <p:grpSp>
        <p:nvGrpSpPr>
          <p:cNvPr id="23566" name="Group 21"/>
          <p:cNvGrpSpPr>
            <a:grpSpLocks/>
          </p:cNvGrpSpPr>
          <p:nvPr/>
        </p:nvGrpSpPr>
        <p:grpSpPr bwMode="auto">
          <a:xfrm>
            <a:off x="10058400" y="1879600"/>
            <a:ext cx="1066800" cy="990600"/>
            <a:chOff x="4272" y="825"/>
            <a:chExt cx="672" cy="624"/>
          </a:xfrm>
        </p:grpSpPr>
        <p:sp>
          <p:nvSpPr>
            <p:cNvPr id="23584" name="Oval 22"/>
            <p:cNvSpPr>
              <a:spLocks noChangeArrowheads="1"/>
            </p:cNvSpPr>
            <p:nvPr/>
          </p:nvSpPr>
          <p:spPr bwMode="auto">
            <a:xfrm>
              <a:off x="4272" y="825"/>
              <a:ext cx="672" cy="62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5" name="Text Box 23"/>
            <p:cNvSpPr txBox="1">
              <a:spLocks noChangeArrowheads="1"/>
            </p:cNvSpPr>
            <p:nvPr/>
          </p:nvSpPr>
          <p:spPr bwMode="auto">
            <a:xfrm>
              <a:off x="4398" y="912"/>
              <a:ext cx="28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000">
                  <a:solidFill>
                    <a:srgbClr val="FF0000"/>
                  </a:solidFill>
                  <a:cs typeface="Arial" charset="0"/>
                  <a:sym typeface="Webdings" pitchFamily="18" charset="2"/>
                </a:rPr>
                <a:t></a:t>
              </a:r>
            </a:p>
          </p:txBody>
        </p:sp>
      </p:grpSp>
      <p:sp>
        <p:nvSpPr>
          <p:cNvPr id="23567" name="WordArt 24"/>
          <p:cNvSpPr>
            <a:spLocks noChangeArrowheads="1" noChangeShapeType="1" noTextEdit="1"/>
          </p:cNvSpPr>
          <p:nvPr/>
        </p:nvSpPr>
        <p:spPr bwMode="auto">
          <a:xfrm>
            <a:off x="2057400" y="838200"/>
            <a:ext cx="6553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normalizeH="1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CHOOSE THE BEST ANSWER</a:t>
            </a:r>
          </a:p>
        </p:txBody>
      </p: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1944688" y="4997452"/>
            <a:ext cx="609600" cy="649288"/>
            <a:chOff x="4921" y="1844"/>
            <a:chExt cx="384" cy="409"/>
          </a:xfrm>
        </p:grpSpPr>
        <p:sp>
          <p:nvSpPr>
            <p:cNvPr id="23582" name="Oval 29"/>
            <p:cNvSpPr>
              <a:spLocks noChangeArrowheads="1"/>
            </p:cNvSpPr>
            <p:nvPr/>
          </p:nvSpPr>
          <p:spPr bwMode="auto">
            <a:xfrm>
              <a:off x="4921" y="1869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3" name="Text Box 30"/>
            <p:cNvSpPr txBox="1">
              <a:spLocks noChangeArrowheads="1"/>
            </p:cNvSpPr>
            <p:nvPr/>
          </p:nvSpPr>
          <p:spPr bwMode="auto">
            <a:xfrm>
              <a:off x="4969" y="184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c</a:t>
              </a:r>
            </a:p>
          </p:txBody>
        </p:sp>
      </p:grpSp>
      <p:sp>
        <p:nvSpPr>
          <p:cNvPr id="274463" name="Text Box 31"/>
          <p:cNvSpPr txBox="1">
            <a:spLocks noChangeArrowheads="1"/>
          </p:cNvSpPr>
          <p:nvPr/>
        </p:nvSpPr>
        <p:spPr bwMode="auto">
          <a:xfrm>
            <a:off x="4176984" y="5047602"/>
            <a:ext cx="5105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0000FF"/>
                </a:solidFill>
                <a:cs typeface="Arial" charset="0"/>
              </a:rPr>
              <a:t>54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5374" y="-71863"/>
            <a:ext cx="39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3" name="AutoShape 33"/>
          <p:cNvSpPr>
            <a:spLocks noChangeArrowheads="1"/>
          </p:cNvSpPr>
          <p:nvPr/>
        </p:nvSpPr>
        <p:spPr bwMode="auto">
          <a:xfrm>
            <a:off x="10665239" y="710367"/>
            <a:ext cx="1143000" cy="685800"/>
          </a:xfrm>
          <a:prstGeom prst="roundRect">
            <a:avLst>
              <a:gd name="adj" fmla="val 20602"/>
            </a:avLst>
          </a:prstGeom>
          <a:gradFill rotWithShape="1">
            <a:gsLst>
              <a:gs pos="0">
                <a:srgbClr val="FFFF00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10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9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8</a:t>
            </a:r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7</a:t>
            </a:r>
          </a:p>
        </p:txBody>
      </p:sp>
      <p:sp>
        <p:nvSpPr>
          <p:cNvPr id="48" name="Text Box 38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6</a:t>
            </a: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5</a:t>
            </a:r>
          </a:p>
        </p:txBody>
      </p:sp>
      <p:sp>
        <p:nvSpPr>
          <p:cNvPr id="50" name="Text Box 40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4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3</a:t>
            </a:r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2</a:t>
            </a:r>
          </a:p>
        </p:txBody>
      </p:sp>
      <p:sp>
        <p:nvSpPr>
          <p:cNvPr id="53" name="Text Box 43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</a:t>
            </a:r>
          </a:p>
        </p:txBody>
      </p:sp>
      <p:sp>
        <p:nvSpPr>
          <p:cNvPr id="54" name="Text Box 44"/>
          <p:cNvSpPr txBox="1">
            <a:spLocks noChangeArrowheads="1"/>
          </p:cNvSpPr>
          <p:nvPr/>
        </p:nvSpPr>
        <p:spPr bwMode="auto">
          <a:xfrm>
            <a:off x="10798218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43125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744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744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744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744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ery good 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74452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21673" y="1869913"/>
            <a:ext cx="10370127" cy="1147293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solidFill>
                <a:srgbClr val="800080"/>
              </a:solidFill>
              <a:cs typeface="Arial" charset="0"/>
            </a:endParaRPr>
          </a:p>
        </p:txBody>
      </p:sp>
      <p:sp>
        <p:nvSpPr>
          <p:cNvPr id="274436" name="Rectangle 4"/>
          <p:cNvSpPr>
            <a:spLocks noChangeArrowheads="1"/>
          </p:cNvSpPr>
          <p:nvPr/>
        </p:nvSpPr>
        <p:spPr bwMode="auto">
          <a:xfrm>
            <a:off x="1861128" y="4347287"/>
            <a:ext cx="8730672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3600" b="1" dirty="0">
                <a:solidFill>
                  <a:srgbClr val="0000FF"/>
                </a:solidFill>
                <a:latin typeface="Bahnschrift" panose="020B0502040204020203" pitchFamily="34" charset="0"/>
              </a:rPr>
              <a:t>13%</a:t>
            </a:r>
            <a:endParaRPr lang="vi-VN" sz="36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10591800" y="502606"/>
            <a:ext cx="1371600" cy="5867400"/>
          </a:xfrm>
          <a:prstGeom prst="rect">
            <a:avLst/>
          </a:pr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0" scaled="1"/>
          </a:gra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2534" name="AutoShape 6"/>
          <p:cNvSpPr>
            <a:spLocks noChangeArrowheads="1"/>
          </p:cNvSpPr>
          <p:nvPr/>
        </p:nvSpPr>
        <p:spPr bwMode="auto">
          <a:xfrm flipH="1">
            <a:off x="9982200" y="1721806"/>
            <a:ext cx="1981200" cy="1524000"/>
          </a:xfrm>
          <a:prstGeom prst="flowChartDelay">
            <a:avLst/>
          </a:prstGeom>
          <a:gradFill rotWithShape="1">
            <a:gsLst>
              <a:gs pos="0">
                <a:srgbClr val="800080"/>
              </a:gs>
              <a:gs pos="50000">
                <a:srgbClr val="D60093"/>
              </a:gs>
              <a:gs pos="100000">
                <a:srgbClr val="800080"/>
              </a:gs>
            </a:gsLst>
            <a:lin ang="0" scaled="1"/>
          </a:gradFill>
          <a:ln w="9525" algn="ctr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74439" name="Rectangle 7"/>
          <p:cNvSpPr>
            <a:spLocks noChangeArrowheads="1"/>
          </p:cNvSpPr>
          <p:nvPr/>
        </p:nvSpPr>
        <p:spPr bwMode="auto">
          <a:xfrm>
            <a:off x="1861128" y="3585287"/>
            <a:ext cx="8730672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3600" b="1" dirty="0">
                <a:solidFill>
                  <a:srgbClr val="0000FF"/>
                </a:solidFill>
                <a:latin typeface="Bahnschrift" panose="020B0502040204020203" pitchFamily="34" charset="0"/>
              </a:rPr>
              <a:t>7%</a:t>
            </a:r>
            <a:endParaRPr lang="vi-VN" sz="3600" b="1" dirty="0">
              <a:solidFill>
                <a:srgbClr val="0000FF"/>
              </a:solidFill>
              <a:cs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022928" y="3537662"/>
            <a:ext cx="609600" cy="657225"/>
            <a:chOff x="4944" y="1794"/>
            <a:chExt cx="384" cy="414"/>
          </a:xfrm>
        </p:grpSpPr>
        <p:sp>
          <p:nvSpPr>
            <p:cNvPr id="22566" name="Oval 10"/>
            <p:cNvSpPr>
              <a:spLocks noChangeArrowheads="1"/>
            </p:cNvSpPr>
            <p:nvPr/>
          </p:nvSpPr>
          <p:spPr bwMode="auto">
            <a:xfrm>
              <a:off x="4944" y="1824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2567" name="Text Box 11"/>
            <p:cNvSpPr txBox="1">
              <a:spLocks noChangeArrowheads="1"/>
            </p:cNvSpPr>
            <p:nvPr/>
          </p:nvSpPr>
          <p:spPr bwMode="auto">
            <a:xfrm>
              <a:off x="4992" y="179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srgbClr val="FF0000"/>
                  </a:solidFill>
                  <a:cs typeface="Arial" charset="0"/>
                </a:rPr>
                <a:t>a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022928" y="4347287"/>
            <a:ext cx="609600" cy="641350"/>
            <a:chOff x="4944" y="2400"/>
            <a:chExt cx="384" cy="404"/>
          </a:xfrm>
        </p:grpSpPr>
        <p:sp>
          <p:nvSpPr>
            <p:cNvPr id="22564" name="Oval 13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2565" name="Text Box 14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b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1049000" y="5569906"/>
            <a:ext cx="609600" cy="609600"/>
            <a:chOff x="5088" y="960"/>
            <a:chExt cx="384" cy="384"/>
          </a:xfrm>
        </p:grpSpPr>
        <p:sp>
          <p:nvSpPr>
            <p:cNvPr id="22562" name="Oval 16"/>
            <p:cNvSpPr>
              <a:spLocks noChangeArrowheads="1"/>
            </p:cNvSpPr>
            <p:nvPr/>
          </p:nvSpPr>
          <p:spPr bwMode="auto">
            <a:xfrm>
              <a:off x="5088" y="96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2563" name="Text Box 17"/>
            <p:cNvSpPr txBox="1">
              <a:spLocks noChangeArrowheads="1"/>
            </p:cNvSpPr>
            <p:nvPr/>
          </p:nvSpPr>
          <p:spPr bwMode="auto">
            <a:xfrm>
              <a:off x="5136" y="960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00FF"/>
                  </a:solidFill>
                  <a:cs typeface="Arial" charset="0"/>
                </a:rPr>
                <a:t>K</a:t>
              </a:r>
            </a:p>
          </p:txBody>
        </p:sp>
      </p:grpSp>
      <p:sp>
        <p:nvSpPr>
          <p:cNvPr id="274450" name="Rectangle 18"/>
          <p:cNvSpPr>
            <a:spLocks noChangeArrowheads="1"/>
          </p:cNvSpPr>
          <p:nvPr/>
        </p:nvSpPr>
        <p:spPr bwMode="auto">
          <a:xfrm>
            <a:off x="1861128" y="5109287"/>
            <a:ext cx="8730672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>
              <a:spcBef>
                <a:spcPct val="20000"/>
              </a:spcBef>
            </a:pPr>
            <a:r>
              <a:rPr lang="en-US" sz="3600" b="1" dirty="0">
                <a:solidFill>
                  <a:srgbClr val="0000FF"/>
                </a:solidFill>
                <a:latin typeface="Bahnschrift" panose="020B0502040204020203" pitchFamily="34" charset="0"/>
              </a:rPr>
              <a:t>25%</a:t>
            </a:r>
            <a:endParaRPr lang="vi-VN" sz="3600" b="1" dirty="0">
              <a:solidFill>
                <a:srgbClr val="0000FF"/>
              </a:solidFill>
              <a:cs typeface="Arial" charset="0"/>
            </a:endParaRPr>
          </a:p>
        </p:txBody>
      </p:sp>
      <p:grpSp>
        <p:nvGrpSpPr>
          <p:cNvPr id="22542" name="Group 21"/>
          <p:cNvGrpSpPr>
            <a:grpSpLocks/>
          </p:cNvGrpSpPr>
          <p:nvPr/>
        </p:nvGrpSpPr>
        <p:grpSpPr bwMode="auto">
          <a:xfrm>
            <a:off x="9982200" y="2026606"/>
            <a:ext cx="1066800" cy="990600"/>
            <a:chOff x="4272" y="825"/>
            <a:chExt cx="672" cy="624"/>
          </a:xfrm>
        </p:grpSpPr>
        <p:sp>
          <p:nvSpPr>
            <p:cNvPr id="22560" name="Oval 22"/>
            <p:cNvSpPr>
              <a:spLocks noChangeArrowheads="1"/>
            </p:cNvSpPr>
            <p:nvPr/>
          </p:nvSpPr>
          <p:spPr bwMode="auto">
            <a:xfrm>
              <a:off x="4272" y="825"/>
              <a:ext cx="672" cy="62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2561" name="Text Box 23"/>
            <p:cNvSpPr txBox="1">
              <a:spLocks noChangeArrowheads="1"/>
            </p:cNvSpPr>
            <p:nvPr/>
          </p:nvSpPr>
          <p:spPr bwMode="auto">
            <a:xfrm>
              <a:off x="4398" y="912"/>
              <a:ext cx="28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000">
                  <a:solidFill>
                    <a:srgbClr val="FF0000"/>
                  </a:solidFill>
                  <a:cs typeface="Arial" charset="0"/>
                  <a:sym typeface="Webdings" pitchFamily="18" charset="2"/>
                </a:rPr>
                <a:t></a:t>
              </a:r>
            </a:p>
          </p:txBody>
        </p:sp>
      </p:grpSp>
      <p:sp>
        <p:nvSpPr>
          <p:cNvPr id="22543" name="WordArt 24"/>
          <p:cNvSpPr>
            <a:spLocks noChangeArrowheads="1" noChangeShapeType="1" noTextEdit="1"/>
          </p:cNvSpPr>
          <p:nvPr/>
        </p:nvSpPr>
        <p:spPr bwMode="auto">
          <a:xfrm>
            <a:off x="1022928" y="892175"/>
            <a:ext cx="6553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normalizeH="1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CHOOSE THE BEST ANSWER</a:t>
            </a:r>
          </a:p>
        </p:txBody>
      </p: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997529" y="5038707"/>
            <a:ext cx="609600" cy="641350"/>
            <a:chOff x="4944" y="2400"/>
            <a:chExt cx="384" cy="404"/>
          </a:xfrm>
        </p:grpSpPr>
        <p:sp>
          <p:nvSpPr>
            <p:cNvPr id="22558" name="Oval 26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2559" name="Text Box 27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c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5374" y="-71863"/>
            <a:ext cx="39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3" name="AutoShape 33"/>
          <p:cNvSpPr>
            <a:spLocks noChangeArrowheads="1"/>
          </p:cNvSpPr>
          <p:nvPr/>
        </p:nvSpPr>
        <p:spPr bwMode="auto">
          <a:xfrm>
            <a:off x="10665239" y="710367"/>
            <a:ext cx="1143000" cy="685800"/>
          </a:xfrm>
          <a:prstGeom prst="roundRect">
            <a:avLst>
              <a:gd name="adj" fmla="val 20602"/>
            </a:avLst>
          </a:prstGeom>
          <a:gradFill rotWithShape="1">
            <a:gsLst>
              <a:gs pos="0">
                <a:srgbClr val="FFFF00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10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9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8</a:t>
            </a:r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7</a:t>
            </a:r>
          </a:p>
        </p:txBody>
      </p:sp>
      <p:sp>
        <p:nvSpPr>
          <p:cNvPr id="48" name="Text Box 38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6</a:t>
            </a: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5</a:t>
            </a:r>
          </a:p>
        </p:txBody>
      </p:sp>
      <p:sp>
        <p:nvSpPr>
          <p:cNvPr id="50" name="Text Box 40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4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3</a:t>
            </a:r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2</a:t>
            </a:r>
          </a:p>
        </p:txBody>
      </p:sp>
      <p:sp>
        <p:nvSpPr>
          <p:cNvPr id="53" name="Text Box 43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</a:t>
            </a:r>
          </a:p>
        </p:txBody>
      </p:sp>
      <p:sp>
        <p:nvSpPr>
          <p:cNvPr id="54" name="Text Box 44"/>
          <p:cNvSpPr txBox="1">
            <a:spLocks noChangeArrowheads="1"/>
          </p:cNvSpPr>
          <p:nvPr/>
        </p:nvSpPr>
        <p:spPr bwMode="auto">
          <a:xfrm>
            <a:off x="10798218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0</a:t>
            </a:r>
          </a:p>
        </p:txBody>
      </p:sp>
      <p:sp>
        <p:nvSpPr>
          <p:cNvPr id="55" name="Text Box 3"/>
          <p:cNvSpPr txBox="1">
            <a:spLocks noChangeArrowheads="1"/>
          </p:cNvSpPr>
          <p:nvPr/>
        </p:nvSpPr>
        <p:spPr bwMode="auto">
          <a:xfrm>
            <a:off x="546771" y="1904550"/>
            <a:ext cx="9110332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Clr>
                <a:schemeClr val="hlink"/>
              </a:buClr>
              <a:buSzPct val="65000"/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anose="020B0606020202030204" pitchFamily="34" charset="0"/>
                <a:cs typeface="Arial" charset="0"/>
              </a:rPr>
              <a:t>2. </a:t>
            </a:r>
            <a:r>
              <a:rPr lang="en-US" sz="3200" b="1" dirty="0" err="1">
                <a:latin typeface="Arial Narrow" panose="020B0606020202030204" pitchFamily="34" charset="0"/>
              </a:rPr>
              <a:t>Ehnic</a:t>
            </a:r>
            <a:r>
              <a:rPr lang="en-US" sz="3200" b="1" dirty="0">
                <a:latin typeface="Arial Narrow" panose="020B0606020202030204" pitchFamily="34" charset="0"/>
              </a:rPr>
              <a:t> minority groups form about __________ of the </a:t>
            </a:r>
            <a:r>
              <a:rPr lang="en-US" sz="3200" b="1" dirty="0" err="1">
                <a:latin typeface="Arial Narrow" panose="020B0606020202030204" pitchFamily="34" charset="0"/>
              </a:rPr>
              <a:t>totl</a:t>
            </a:r>
            <a:r>
              <a:rPr lang="en-US" sz="3200" b="1" dirty="0">
                <a:latin typeface="Arial Narrow" panose="020B0606020202030204" pitchFamily="34" charset="0"/>
              </a:rPr>
              <a:t> population of Viet Nam.</a:t>
            </a:r>
          </a:p>
        </p:txBody>
      </p:sp>
    </p:spTree>
    <p:extLst>
      <p:ext uri="{BB962C8B-B14F-4D97-AF65-F5344CB8AC3E}">
        <p14:creationId xmlns:p14="http://schemas.microsoft.com/office/powerpoint/2010/main" val="1355484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744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ery good 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74436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14036" y="1866900"/>
            <a:ext cx="10201563" cy="1088736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600" b="1" dirty="0">
                <a:solidFill>
                  <a:srgbClr val="C00000"/>
                </a:solidFill>
                <a:latin typeface="Bahnschrift" panose="020B0502040204020203" pitchFamily="34" charset="0"/>
              </a:rPr>
              <a:t>3. </a:t>
            </a:r>
            <a:r>
              <a:rPr lang="en-US" sz="3600" dirty="0">
                <a:latin typeface="Bahnschrift" panose="020B0502040204020203" pitchFamily="34" charset="0"/>
              </a:rPr>
              <a:t>They mainly live ____________.</a:t>
            </a:r>
          </a:p>
        </p:txBody>
      </p:sp>
      <p:sp>
        <p:nvSpPr>
          <p:cNvPr id="274436" name="Rectangle 4"/>
          <p:cNvSpPr>
            <a:spLocks noChangeArrowheads="1"/>
          </p:cNvSpPr>
          <p:nvPr/>
        </p:nvSpPr>
        <p:spPr bwMode="auto">
          <a:xfrm>
            <a:off x="1971962" y="3507129"/>
            <a:ext cx="8543637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r>
              <a:rPr lang="en-US" sz="3600" b="1" dirty="0">
                <a:latin typeface="Bahnschrift" panose="020B0502040204020203" pitchFamily="34" charset="0"/>
              </a:rPr>
              <a:t>in the lowlands</a:t>
            </a:r>
            <a:endParaRPr lang="vi-VN" sz="3600" b="1" dirty="0">
              <a:cs typeface="Arial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10515600" y="524164"/>
            <a:ext cx="1371600" cy="5867400"/>
          </a:xfrm>
          <a:prstGeom prst="rect">
            <a:avLst/>
          </a:pr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0" scaled="1"/>
          </a:gra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4582" name="AutoShape 6"/>
          <p:cNvSpPr>
            <a:spLocks noChangeArrowheads="1"/>
          </p:cNvSpPr>
          <p:nvPr/>
        </p:nvSpPr>
        <p:spPr bwMode="auto">
          <a:xfrm flipH="1">
            <a:off x="9906000" y="1600200"/>
            <a:ext cx="1981200" cy="1524000"/>
          </a:xfrm>
          <a:prstGeom prst="flowChartDelay">
            <a:avLst/>
          </a:prstGeom>
          <a:gradFill rotWithShape="1">
            <a:gsLst>
              <a:gs pos="0">
                <a:srgbClr val="800080"/>
              </a:gs>
              <a:gs pos="50000">
                <a:srgbClr val="D60093"/>
              </a:gs>
              <a:gs pos="100000">
                <a:srgbClr val="800080"/>
              </a:gs>
            </a:gsLst>
            <a:lin ang="0" scaled="1"/>
          </a:gradFill>
          <a:ln w="9525" algn="ctr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133763" y="3507129"/>
            <a:ext cx="609600" cy="641350"/>
            <a:chOff x="4944" y="2400"/>
            <a:chExt cx="384" cy="404"/>
          </a:xfrm>
        </p:grpSpPr>
        <p:sp>
          <p:nvSpPr>
            <p:cNvPr id="24614" name="Oval 13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4615" name="Text Box 14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srgbClr val="FF0000"/>
                  </a:solidFill>
                  <a:cs typeface="Arial" charset="0"/>
                </a:rPr>
                <a:t>a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10838872" y="4467567"/>
            <a:ext cx="609600" cy="609600"/>
            <a:chOff x="5088" y="960"/>
            <a:chExt cx="384" cy="384"/>
          </a:xfrm>
        </p:grpSpPr>
        <p:sp>
          <p:nvSpPr>
            <p:cNvPr id="24612" name="Oval 16"/>
            <p:cNvSpPr>
              <a:spLocks noChangeArrowheads="1"/>
            </p:cNvSpPr>
            <p:nvPr/>
          </p:nvSpPr>
          <p:spPr bwMode="auto">
            <a:xfrm>
              <a:off x="5088" y="96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4613" name="Text Box 17"/>
            <p:cNvSpPr txBox="1">
              <a:spLocks noChangeArrowheads="1"/>
            </p:cNvSpPr>
            <p:nvPr/>
          </p:nvSpPr>
          <p:spPr bwMode="auto">
            <a:xfrm>
              <a:off x="5150" y="969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00FF"/>
                  </a:solidFill>
                  <a:cs typeface="Arial" charset="0"/>
                </a:rPr>
                <a:t>K</a:t>
              </a:r>
            </a:p>
          </p:txBody>
        </p:sp>
      </p:grpSp>
      <p:sp>
        <p:nvSpPr>
          <p:cNvPr id="274450" name="Rectangle 18"/>
          <p:cNvSpPr>
            <a:spLocks noChangeArrowheads="1"/>
          </p:cNvSpPr>
          <p:nvPr/>
        </p:nvSpPr>
        <p:spPr bwMode="auto">
          <a:xfrm>
            <a:off x="1971963" y="4269129"/>
            <a:ext cx="8543636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r>
              <a:rPr lang="en-US" sz="3600" b="1">
                <a:latin typeface="Bahnschrift" panose="020B0502040204020203" pitchFamily="34" charset="0"/>
              </a:rPr>
              <a:t>in the mountains</a:t>
            </a:r>
            <a:endParaRPr lang="vi-VN" sz="3600" b="1">
              <a:cs typeface="Arial" charset="0"/>
            </a:endParaRPr>
          </a:p>
        </p:txBody>
      </p:sp>
      <p:sp>
        <p:nvSpPr>
          <p:cNvPr id="274452" name="Rectangle 20"/>
          <p:cNvSpPr>
            <a:spLocks noChangeArrowheads="1"/>
          </p:cNvSpPr>
          <p:nvPr/>
        </p:nvSpPr>
        <p:spPr bwMode="auto">
          <a:xfrm>
            <a:off x="1971962" y="5031129"/>
            <a:ext cx="8543637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600" b="1">
                <a:latin typeface="Bahnschrift" panose="020B0502040204020203" pitchFamily="34" charset="0"/>
              </a:rPr>
              <a:t>in the Mekong Delta</a:t>
            </a:r>
            <a:endParaRPr lang="en-US" sz="3600" b="1" dirty="0">
              <a:latin typeface="Bahnschrift" panose="020B0502040204020203" pitchFamily="34" charset="0"/>
            </a:endParaRPr>
          </a:p>
        </p:txBody>
      </p:sp>
      <p:grpSp>
        <p:nvGrpSpPr>
          <p:cNvPr id="24588" name="Group 21"/>
          <p:cNvGrpSpPr>
            <a:grpSpLocks/>
          </p:cNvGrpSpPr>
          <p:nvPr/>
        </p:nvGrpSpPr>
        <p:grpSpPr bwMode="auto">
          <a:xfrm>
            <a:off x="10010116" y="1866900"/>
            <a:ext cx="1066800" cy="990600"/>
            <a:chOff x="4272" y="825"/>
            <a:chExt cx="672" cy="624"/>
          </a:xfrm>
        </p:grpSpPr>
        <p:sp>
          <p:nvSpPr>
            <p:cNvPr id="24610" name="Oval 22"/>
            <p:cNvSpPr>
              <a:spLocks noChangeArrowheads="1"/>
            </p:cNvSpPr>
            <p:nvPr/>
          </p:nvSpPr>
          <p:spPr bwMode="auto">
            <a:xfrm>
              <a:off x="4272" y="825"/>
              <a:ext cx="672" cy="62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4611" name="Text Box 23"/>
            <p:cNvSpPr txBox="1">
              <a:spLocks noChangeArrowheads="1"/>
            </p:cNvSpPr>
            <p:nvPr/>
          </p:nvSpPr>
          <p:spPr bwMode="auto">
            <a:xfrm>
              <a:off x="4398" y="912"/>
              <a:ext cx="28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000" dirty="0">
                  <a:solidFill>
                    <a:srgbClr val="FF0000"/>
                  </a:solidFill>
                  <a:cs typeface="Arial" charset="0"/>
                  <a:sym typeface="Webdings" pitchFamily="18" charset="2"/>
                </a:rPr>
                <a:t></a:t>
              </a:r>
            </a:p>
          </p:txBody>
        </p:sp>
      </p:grpSp>
      <p:sp>
        <p:nvSpPr>
          <p:cNvPr id="24589" name="WordArt 24"/>
          <p:cNvSpPr>
            <a:spLocks noChangeArrowheads="1" noChangeShapeType="1" noTextEdit="1"/>
          </p:cNvSpPr>
          <p:nvPr/>
        </p:nvSpPr>
        <p:spPr bwMode="auto">
          <a:xfrm>
            <a:off x="1133763" y="647701"/>
            <a:ext cx="6553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normalizeH="1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CHOOSE THE BEST ANSWER</a:t>
            </a: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1133763" y="4275479"/>
            <a:ext cx="609600" cy="641350"/>
            <a:chOff x="4944" y="2400"/>
            <a:chExt cx="384" cy="404"/>
          </a:xfrm>
        </p:grpSpPr>
        <p:sp>
          <p:nvSpPr>
            <p:cNvPr id="24608" name="Oval 26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4609" name="Text Box 27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b</a:t>
              </a:r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1133763" y="5031129"/>
            <a:ext cx="609600" cy="641350"/>
            <a:chOff x="4944" y="2400"/>
            <a:chExt cx="384" cy="404"/>
          </a:xfrm>
        </p:grpSpPr>
        <p:sp>
          <p:nvSpPr>
            <p:cNvPr id="24606" name="Oval 29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4607" name="Text Box 30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c</a:t>
              </a:r>
            </a:p>
          </p:txBody>
        </p:sp>
      </p:grpSp>
      <p:sp>
        <p:nvSpPr>
          <p:cNvPr id="24594" name="AutoShape 33"/>
          <p:cNvSpPr>
            <a:spLocks noChangeArrowheads="1"/>
          </p:cNvSpPr>
          <p:nvPr/>
        </p:nvSpPr>
        <p:spPr bwMode="auto">
          <a:xfrm>
            <a:off x="10665239" y="710367"/>
            <a:ext cx="1143000" cy="685800"/>
          </a:xfrm>
          <a:prstGeom prst="roundRect">
            <a:avLst>
              <a:gd name="adj" fmla="val 20602"/>
            </a:avLst>
          </a:prstGeom>
          <a:gradFill rotWithShape="1">
            <a:gsLst>
              <a:gs pos="0">
                <a:srgbClr val="FFFF00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182306" name="Text Box 34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10</a:t>
            </a:r>
          </a:p>
        </p:txBody>
      </p:sp>
      <p:sp>
        <p:nvSpPr>
          <p:cNvPr id="182307" name="Text Box 35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9</a:t>
            </a:r>
          </a:p>
        </p:txBody>
      </p:sp>
      <p:sp>
        <p:nvSpPr>
          <p:cNvPr id="182308" name="Text Box 36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8</a:t>
            </a:r>
          </a:p>
        </p:txBody>
      </p:sp>
      <p:sp>
        <p:nvSpPr>
          <p:cNvPr id="182309" name="Text Box 37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7</a:t>
            </a:r>
          </a:p>
        </p:txBody>
      </p:sp>
      <p:sp>
        <p:nvSpPr>
          <p:cNvPr id="182310" name="Text Box 38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6</a:t>
            </a:r>
          </a:p>
        </p:txBody>
      </p:sp>
      <p:sp>
        <p:nvSpPr>
          <p:cNvPr id="182311" name="Text Box 39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5</a:t>
            </a:r>
          </a:p>
        </p:txBody>
      </p:sp>
      <p:sp>
        <p:nvSpPr>
          <p:cNvPr id="182312" name="Text Box 40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4</a:t>
            </a:r>
          </a:p>
        </p:txBody>
      </p:sp>
      <p:sp>
        <p:nvSpPr>
          <p:cNvPr id="182313" name="Text Box 41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3</a:t>
            </a:r>
          </a:p>
        </p:txBody>
      </p:sp>
      <p:sp>
        <p:nvSpPr>
          <p:cNvPr id="182314" name="Text Box 42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2</a:t>
            </a:r>
          </a:p>
        </p:txBody>
      </p:sp>
      <p:sp>
        <p:nvSpPr>
          <p:cNvPr id="182315" name="Text Box 43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</a:t>
            </a:r>
          </a:p>
        </p:txBody>
      </p:sp>
      <p:sp>
        <p:nvSpPr>
          <p:cNvPr id="182316" name="Text Box 44"/>
          <p:cNvSpPr txBox="1">
            <a:spLocks noChangeArrowheads="1"/>
          </p:cNvSpPr>
          <p:nvPr/>
        </p:nvSpPr>
        <p:spPr bwMode="auto">
          <a:xfrm>
            <a:off x="10798218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0</a:t>
            </a:r>
          </a:p>
        </p:txBody>
      </p:sp>
      <p:sp>
        <p:nvSpPr>
          <p:cNvPr id="40" name="Rounded Rectangle 39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45374" y="-71863"/>
            <a:ext cx="39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58962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23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744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744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744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744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ery good 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82306" grpId="0"/>
      <p:bldP spid="182307" grpId="0"/>
      <p:bldP spid="182308" grpId="0"/>
      <p:bldP spid="182309" grpId="0"/>
      <p:bldP spid="182310" grpId="0"/>
      <p:bldP spid="182311" grpId="0"/>
      <p:bldP spid="182312" grpId="0"/>
      <p:bldP spid="182313" grpId="0"/>
      <p:bldP spid="182314" grpId="0"/>
      <p:bldP spid="182315" grpId="0"/>
      <p:bldP spid="1823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738" y="83805"/>
            <a:ext cx="2418759" cy="523220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WARM-UP: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51" y="2204070"/>
            <a:ext cx="2391617" cy="1556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092" y="2044274"/>
            <a:ext cx="2440726" cy="1586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2" y="2044273"/>
            <a:ext cx="2577676" cy="1586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277" y="2044274"/>
            <a:ext cx="2683688" cy="1586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81" y="4302390"/>
            <a:ext cx="2509368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011" y="4302390"/>
            <a:ext cx="258211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965" y="4302390"/>
            <a:ext cx="259207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801" y="4302390"/>
            <a:ext cx="267716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76593" y="1349734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Brau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16264" y="716788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Nung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28632" y="738673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Hmong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11988" y="1351520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Tay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34685" y="716788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Khmer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87084" y="1349733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Ede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14422" y="726816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Hoa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72448" y="1355545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Cham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182893" y="83805"/>
            <a:ext cx="2305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Matching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34684" y="3673335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126122" y="3631264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2.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066790" y="3636946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3.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078709" y="3617390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32829" y="5845155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5.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057646" y="5912794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6.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114193" y="5873170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7.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075107" y="5836837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8. </a:t>
            </a:r>
          </a:p>
        </p:txBody>
      </p:sp>
    </p:spTree>
    <p:extLst>
      <p:ext uri="{BB962C8B-B14F-4D97-AF65-F5344CB8AC3E}">
        <p14:creationId xmlns:p14="http://schemas.microsoft.com/office/powerpoint/2010/main" val="2230058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84727" y="1841742"/>
            <a:ext cx="10407073" cy="1087439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2800" b="1" dirty="0">
                <a:solidFill>
                  <a:srgbClr val="FF0000"/>
                </a:solidFill>
                <a:latin typeface="Bahnschrift" panose="020B0502040204020203" pitchFamily="34" charset="0"/>
              </a:rPr>
              <a:t>4. </a:t>
            </a:r>
            <a:r>
              <a:rPr lang="en-US" sz="2800" b="1" dirty="0">
                <a:latin typeface="Bahnschrift" panose="020B0502040204020203" pitchFamily="34" charset="0"/>
              </a:rPr>
              <a:t>The </a:t>
            </a:r>
            <a:r>
              <a:rPr lang="en-US" sz="2800" b="1" dirty="0" err="1">
                <a:latin typeface="Bahnschrift" panose="020B0502040204020203" pitchFamily="34" charset="0"/>
              </a:rPr>
              <a:t>Jrai</a:t>
            </a:r>
            <a:r>
              <a:rPr lang="en-US" sz="2800" b="1" dirty="0">
                <a:latin typeface="Bahnschrift" panose="020B0502040204020203" pitchFamily="34" charset="0"/>
              </a:rPr>
              <a:t> decorate houses for the dead with a lot of ____________.</a:t>
            </a:r>
            <a:endParaRPr lang="vi-VN" sz="2800" b="1" dirty="0">
              <a:solidFill>
                <a:srgbClr val="800080"/>
              </a:solidFill>
              <a:cs typeface="Arial" charset="0"/>
            </a:endParaRPr>
          </a:p>
        </p:txBody>
      </p:sp>
      <p:sp>
        <p:nvSpPr>
          <p:cNvPr id="274436" name="Rectangle 4"/>
          <p:cNvSpPr>
            <a:spLocks noChangeArrowheads="1"/>
          </p:cNvSpPr>
          <p:nvPr/>
        </p:nvSpPr>
        <p:spPr bwMode="auto">
          <a:xfrm>
            <a:off x="2743200" y="4267200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r>
              <a:rPr lang="en-US" sz="3600" b="1">
                <a:latin typeface="Bahnschrift" panose="020B0502040204020203" pitchFamily="34" charset="0"/>
              </a:rPr>
              <a:t>flowers    </a:t>
            </a:r>
            <a:endParaRPr lang="vi-VN" sz="36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0591800" y="584200"/>
            <a:ext cx="1371600" cy="5867400"/>
          </a:xfrm>
          <a:prstGeom prst="rect">
            <a:avLst/>
          </a:pr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0" scaled="1"/>
          </a:gra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3558" name="AutoShape 6"/>
          <p:cNvSpPr>
            <a:spLocks noChangeArrowheads="1"/>
          </p:cNvSpPr>
          <p:nvPr/>
        </p:nvSpPr>
        <p:spPr bwMode="auto">
          <a:xfrm flipH="1">
            <a:off x="9982200" y="1651000"/>
            <a:ext cx="1981200" cy="1524000"/>
          </a:xfrm>
          <a:prstGeom prst="flowChartDelay">
            <a:avLst/>
          </a:prstGeom>
          <a:gradFill rotWithShape="1">
            <a:gsLst>
              <a:gs pos="0">
                <a:srgbClr val="800080"/>
              </a:gs>
              <a:gs pos="50000">
                <a:srgbClr val="D60093"/>
              </a:gs>
              <a:gs pos="100000">
                <a:srgbClr val="800080"/>
              </a:gs>
            </a:gsLst>
            <a:lin ang="0" scaled="1"/>
          </a:gradFill>
          <a:ln w="9525" algn="ctr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74439" name="Rectangle 7"/>
          <p:cNvSpPr>
            <a:spLocks noChangeArrowheads="1"/>
          </p:cNvSpPr>
          <p:nvPr/>
        </p:nvSpPr>
        <p:spPr bwMode="auto">
          <a:xfrm>
            <a:off x="2743200" y="3505200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r>
              <a:rPr lang="en-US" sz="3200" b="1" dirty="0">
                <a:latin typeface="Bahnschrift" panose="020B0502040204020203" pitchFamily="34" charset="0"/>
              </a:rPr>
              <a:t>wood statues</a:t>
            </a:r>
            <a:endParaRPr lang="vi-VN" sz="3200" b="1" dirty="0">
              <a:cs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981200" y="3505200"/>
            <a:ext cx="609600" cy="641350"/>
            <a:chOff x="4944" y="1824"/>
            <a:chExt cx="384" cy="404"/>
          </a:xfrm>
        </p:grpSpPr>
        <p:sp>
          <p:nvSpPr>
            <p:cNvPr id="23590" name="Oval 10"/>
            <p:cNvSpPr>
              <a:spLocks noChangeArrowheads="1"/>
            </p:cNvSpPr>
            <p:nvPr/>
          </p:nvSpPr>
          <p:spPr bwMode="auto">
            <a:xfrm>
              <a:off x="4944" y="1824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91" name="Text Box 11"/>
            <p:cNvSpPr txBox="1">
              <a:spLocks noChangeArrowheads="1"/>
            </p:cNvSpPr>
            <p:nvPr/>
          </p:nvSpPr>
          <p:spPr bwMode="auto">
            <a:xfrm>
              <a:off x="4992" y="182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a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981200" y="4267200"/>
            <a:ext cx="609600" cy="641350"/>
            <a:chOff x="4944" y="2400"/>
            <a:chExt cx="384" cy="404"/>
          </a:xfrm>
        </p:grpSpPr>
        <p:sp>
          <p:nvSpPr>
            <p:cNvPr id="23588" name="Oval 13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9" name="Text Box 14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b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0896600" y="4495801"/>
            <a:ext cx="609600" cy="609600"/>
            <a:chOff x="5088" y="960"/>
            <a:chExt cx="384" cy="384"/>
          </a:xfrm>
        </p:grpSpPr>
        <p:sp>
          <p:nvSpPr>
            <p:cNvPr id="23586" name="Oval 16"/>
            <p:cNvSpPr>
              <a:spLocks noChangeArrowheads="1"/>
            </p:cNvSpPr>
            <p:nvPr/>
          </p:nvSpPr>
          <p:spPr bwMode="auto">
            <a:xfrm>
              <a:off x="5088" y="96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7" name="Text Box 17"/>
            <p:cNvSpPr txBox="1">
              <a:spLocks noChangeArrowheads="1"/>
            </p:cNvSpPr>
            <p:nvPr/>
          </p:nvSpPr>
          <p:spPr bwMode="auto">
            <a:xfrm>
              <a:off x="5160" y="976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00FF"/>
                  </a:solidFill>
                  <a:cs typeface="Arial" charset="0"/>
                </a:rPr>
                <a:t>K</a:t>
              </a:r>
            </a:p>
          </p:txBody>
        </p:sp>
      </p:grpSp>
      <p:sp>
        <p:nvSpPr>
          <p:cNvPr id="274452" name="Rectangle 20"/>
          <p:cNvSpPr>
            <a:spLocks noChangeArrowheads="1"/>
          </p:cNvSpPr>
          <p:nvPr/>
        </p:nvSpPr>
        <p:spPr bwMode="auto">
          <a:xfrm>
            <a:off x="2743200" y="5100639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400" b="1">
                <a:latin typeface="Bahnschrift" panose="020B0502040204020203" pitchFamily="34" charset="0"/>
              </a:rPr>
              <a:t>colourful pictures</a:t>
            </a:r>
            <a:endParaRPr lang="en-US" sz="3400" b="1" dirty="0">
              <a:latin typeface="Bahnschrift" panose="020B0502040204020203" pitchFamily="34" charset="0"/>
            </a:endParaRPr>
          </a:p>
        </p:txBody>
      </p:sp>
      <p:grpSp>
        <p:nvGrpSpPr>
          <p:cNvPr id="23566" name="Group 21"/>
          <p:cNvGrpSpPr>
            <a:grpSpLocks/>
          </p:cNvGrpSpPr>
          <p:nvPr/>
        </p:nvGrpSpPr>
        <p:grpSpPr bwMode="auto">
          <a:xfrm>
            <a:off x="10058400" y="1879600"/>
            <a:ext cx="1066800" cy="990600"/>
            <a:chOff x="4272" y="825"/>
            <a:chExt cx="672" cy="624"/>
          </a:xfrm>
        </p:grpSpPr>
        <p:sp>
          <p:nvSpPr>
            <p:cNvPr id="23584" name="Oval 22"/>
            <p:cNvSpPr>
              <a:spLocks noChangeArrowheads="1"/>
            </p:cNvSpPr>
            <p:nvPr/>
          </p:nvSpPr>
          <p:spPr bwMode="auto">
            <a:xfrm>
              <a:off x="4272" y="825"/>
              <a:ext cx="672" cy="62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5" name="Text Box 23"/>
            <p:cNvSpPr txBox="1">
              <a:spLocks noChangeArrowheads="1"/>
            </p:cNvSpPr>
            <p:nvPr/>
          </p:nvSpPr>
          <p:spPr bwMode="auto">
            <a:xfrm>
              <a:off x="4398" y="912"/>
              <a:ext cx="28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000">
                  <a:solidFill>
                    <a:srgbClr val="FF0000"/>
                  </a:solidFill>
                  <a:cs typeface="Arial" charset="0"/>
                  <a:sym typeface="Webdings" pitchFamily="18" charset="2"/>
                </a:rPr>
                <a:t></a:t>
              </a:r>
            </a:p>
          </p:txBody>
        </p:sp>
      </p:grpSp>
      <p:sp>
        <p:nvSpPr>
          <p:cNvPr id="23567" name="WordArt 24"/>
          <p:cNvSpPr>
            <a:spLocks noChangeArrowheads="1" noChangeShapeType="1" noTextEdit="1"/>
          </p:cNvSpPr>
          <p:nvPr/>
        </p:nvSpPr>
        <p:spPr bwMode="auto">
          <a:xfrm>
            <a:off x="2057400" y="838200"/>
            <a:ext cx="6553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normalizeH="1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CHOOSE THE BEST ANSWER</a:t>
            </a:r>
          </a:p>
        </p:txBody>
      </p: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1944688" y="5029202"/>
            <a:ext cx="609600" cy="649288"/>
            <a:chOff x="4921" y="1844"/>
            <a:chExt cx="384" cy="409"/>
          </a:xfrm>
        </p:grpSpPr>
        <p:sp>
          <p:nvSpPr>
            <p:cNvPr id="23582" name="Oval 29"/>
            <p:cNvSpPr>
              <a:spLocks noChangeArrowheads="1"/>
            </p:cNvSpPr>
            <p:nvPr/>
          </p:nvSpPr>
          <p:spPr bwMode="auto">
            <a:xfrm>
              <a:off x="4921" y="1869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3" name="Text Box 30"/>
            <p:cNvSpPr txBox="1">
              <a:spLocks noChangeArrowheads="1"/>
            </p:cNvSpPr>
            <p:nvPr/>
          </p:nvSpPr>
          <p:spPr bwMode="auto">
            <a:xfrm>
              <a:off x="4969" y="184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c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5374" y="-71863"/>
            <a:ext cx="39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3" name="AutoShape 33"/>
          <p:cNvSpPr>
            <a:spLocks noChangeArrowheads="1"/>
          </p:cNvSpPr>
          <p:nvPr/>
        </p:nvSpPr>
        <p:spPr bwMode="auto">
          <a:xfrm>
            <a:off x="10665239" y="710367"/>
            <a:ext cx="1143000" cy="685800"/>
          </a:xfrm>
          <a:prstGeom prst="roundRect">
            <a:avLst>
              <a:gd name="adj" fmla="val 20602"/>
            </a:avLst>
          </a:prstGeom>
          <a:gradFill rotWithShape="1">
            <a:gsLst>
              <a:gs pos="0">
                <a:srgbClr val="FFFF00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10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9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8</a:t>
            </a:r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7</a:t>
            </a:r>
          </a:p>
        </p:txBody>
      </p:sp>
      <p:sp>
        <p:nvSpPr>
          <p:cNvPr id="48" name="Text Box 38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6</a:t>
            </a: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5</a:t>
            </a:r>
          </a:p>
        </p:txBody>
      </p:sp>
      <p:sp>
        <p:nvSpPr>
          <p:cNvPr id="50" name="Text Box 40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4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3</a:t>
            </a:r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2</a:t>
            </a:r>
          </a:p>
        </p:txBody>
      </p:sp>
      <p:sp>
        <p:nvSpPr>
          <p:cNvPr id="53" name="Text Box 43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</a:t>
            </a:r>
          </a:p>
        </p:txBody>
      </p:sp>
      <p:sp>
        <p:nvSpPr>
          <p:cNvPr id="54" name="Text Box 44"/>
          <p:cNvSpPr txBox="1">
            <a:spLocks noChangeArrowheads="1"/>
          </p:cNvSpPr>
          <p:nvPr/>
        </p:nvSpPr>
        <p:spPr bwMode="auto">
          <a:xfrm>
            <a:off x="10798218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08730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ery good 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74439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84727" y="1841742"/>
            <a:ext cx="10407073" cy="1087439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200" b="1" dirty="0">
                <a:solidFill>
                  <a:srgbClr val="FF0000"/>
                </a:solidFill>
                <a:latin typeface="Bahnschrift" panose="020B0502040204020203" pitchFamily="34" charset="0"/>
              </a:rPr>
              <a:t>5. </a:t>
            </a:r>
            <a:r>
              <a:rPr lang="en-US" sz="3200" dirty="0">
                <a:latin typeface="Bahnschrift" panose="020B0502040204020203" pitchFamily="34" charset="0"/>
              </a:rPr>
              <a:t>The Khmer mostly earn their living from weaving </a:t>
            </a:r>
          </a:p>
          <a:p>
            <a:r>
              <a:rPr lang="en-US" sz="3200" dirty="0">
                <a:latin typeface="Bahnschrift" panose="020B0502040204020203" pitchFamily="34" charset="0"/>
              </a:rPr>
              <a:t>and _____________.</a:t>
            </a:r>
          </a:p>
        </p:txBody>
      </p:sp>
      <p:sp>
        <p:nvSpPr>
          <p:cNvPr id="274436" name="Rectangle 4"/>
          <p:cNvSpPr>
            <a:spLocks noChangeArrowheads="1"/>
          </p:cNvSpPr>
          <p:nvPr/>
        </p:nvSpPr>
        <p:spPr bwMode="auto">
          <a:xfrm>
            <a:off x="2743200" y="4267200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r>
              <a:rPr lang="en-US" sz="3600" b="1" dirty="0">
                <a:latin typeface="Bahnschrift" panose="020B0502040204020203" pitchFamily="34" charset="0"/>
              </a:rPr>
              <a:t>hunting    </a:t>
            </a:r>
            <a:endParaRPr lang="vi-VN" sz="3600" b="1" dirty="0">
              <a:solidFill>
                <a:srgbClr val="0000FF"/>
              </a:solidFill>
              <a:cs typeface="Arial" charset="0"/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0591800" y="584200"/>
            <a:ext cx="1371600" cy="5867400"/>
          </a:xfrm>
          <a:prstGeom prst="rect">
            <a:avLst/>
          </a:pr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0" scaled="1"/>
          </a:gra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3558" name="AutoShape 6"/>
          <p:cNvSpPr>
            <a:spLocks noChangeArrowheads="1"/>
          </p:cNvSpPr>
          <p:nvPr/>
        </p:nvSpPr>
        <p:spPr bwMode="auto">
          <a:xfrm flipH="1">
            <a:off x="9982200" y="1651000"/>
            <a:ext cx="1981200" cy="1524000"/>
          </a:xfrm>
          <a:prstGeom prst="flowChartDelay">
            <a:avLst/>
          </a:prstGeom>
          <a:gradFill rotWithShape="1">
            <a:gsLst>
              <a:gs pos="0">
                <a:srgbClr val="800080"/>
              </a:gs>
              <a:gs pos="50000">
                <a:srgbClr val="D60093"/>
              </a:gs>
              <a:gs pos="100000">
                <a:srgbClr val="800080"/>
              </a:gs>
            </a:gsLst>
            <a:lin ang="0" scaled="1"/>
          </a:gradFill>
          <a:ln w="9525" algn="ctr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74439" name="Rectangle 7"/>
          <p:cNvSpPr>
            <a:spLocks noChangeArrowheads="1"/>
          </p:cNvSpPr>
          <p:nvPr/>
        </p:nvSpPr>
        <p:spPr bwMode="auto">
          <a:xfrm>
            <a:off x="2743200" y="3505200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spcBef>
                <a:spcPct val="20000"/>
              </a:spcBef>
            </a:pPr>
            <a:r>
              <a:rPr lang="en-US" sz="3400" b="1" dirty="0">
                <a:latin typeface="Bahnschrift" panose="020B0502040204020203" pitchFamily="34" charset="0"/>
              </a:rPr>
              <a:t> farming</a:t>
            </a:r>
            <a:endParaRPr lang="vi-VN" sz="3400" b="1" dirty="0">
              <a:cs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981200" y="3505200"/>
            <a:ext cx="609600" cy="641350"/>
            <a:chOff x="4944" y="1824"/>
            <a:chExt cx="384" cy="404"/>
          </a:xfrm>
        </p:grpSpPr>
        <p:sp>
          <p:nvSpPr>
            <p:cNvPr id="23590" name="Oval 10"/>
            <p:cNvSpPr>
              <a:spLocks noChangeArrowheads="1"/>
            </p:cNvSpPr>
            <p:nvPr/>
          </p:nvSpPr>
          <p:spPr bwMode="auto">
            <a:xfrm>
              <a:off x="4944" y="1824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91" name="Text Box 11"/>
            <p:cNvSpPr txBox="1">
              <a:spLocks noChangeArrowheads="1"/>
            </p:cNvSpPr>
            <p:nvPr/>
          </p:nvSpPr>
          <p:spPr bwMode="auto">
            <a:xfrm>
              <a:off x="4992" y="182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a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981200" y="4267200"/>
            <a:ext cx="609600" cy="641350"/>
            <a:chOff x="4944" y="2400"/>
            <a:chExt cx="384" cy="404"/>
          </a:xfrm>
        </p:grpSpPr>
        <p:sp>
          <p:nvSpPr>
            <p:cNvPr id="23588" name="Oval 13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9" name="Text Box 14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b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0896600" y="4495801"/>
            <a:ext cx="609600" cy="609600"/>
            <a:chOff x="5088" y="960"/>
            <a:chExt cx="384" cy="384"/>
          </a:xfrm>
        </p:grpSpPr>
        <p:sp>
          <p:nvSpPr>
            <p:cNvPr id="23586" name="Oval 16"/>
            <p:cNvSpPr>
              <a:spLocks noChangeArrowheads="1"/>
            </p:cNvSpPr>
            <p:nvPr/>
          </p:nvSpPr>
          <p:spPr bwMode="auto">
            <a:xfrm>
              <a:off x="5088" y="96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7" name="Text Box 17"/>
            <p:cNvSpPr txBox="1">
              <a:spLocks noChangeArrowheads="1"/>
            </p:cNvSpPr>
            <p:nvPr/>
          </p:nvSpPr>
          <p:spPr bwMode="auto">
            <a:xfrm>
              <a:off x="5160" y="976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00FF"/>
                  </a:solidFill>
                  <a:cs typeface="Arial" charset="0"/>
                </a:rPr>
                <a:t>K</a:t>
              </a:r>
            </a:p>
          </p:txBody>
        </p:sp>
      </p:grpSp>
      <p:sp>
        <p:nvSpPr>
          <p:cNvPr id="274452" name="Rectangle 20"/>
          <p:cNvSpPr>
            <a:spLocks noChangeArrowheads="1"/>
          </p:cNvSpPr>
          <p:nvPr/>
        </p:nvSpPr>
        <p:spPr bwMode="auto">
          <a:xfrm>
            <a:off x="2743200" y="5100639"/>
            <a:ext cx="7848600" cy="609600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3600" b="1" dirty="0">
                <a:latin typeface="Bahnschrift" panose="020B0502040204020203" pitchFamily="34" charset="0"/>
              </a:rPr>
              <a:t>fishing</a:t>
            </a:r>
          </a:p>
        </p:txBody>
      </p:sp>
      <p:grpSp>
        <p:nvGrpSpPr>
          <p:cNvPr id="23566" name="Group 21"/>
          <p:cNvGrpSpPr>
            <a:grpSpLocks/>
          </p:cNvGrpSpPr>
          <p:nvPr/>
        </p:nvGrpSpPr>
        <p:grpSpPr bwMode="auto">
          <a:xfrm>
            <a:off x="10058400" y="1879600"/>
            <a:ext cx="1066800" cy="990600"/>
            <a:chOff x="4272" y="825"/>
            <a:chExt cx="672" cy="624"/>
          </a:xfrm>
        </p:grpSpPr>
        <p:sp>
          <p:nvSpPr>
            <p:cNvPr id="23584" name="Oval 22"/>
            <p:cNvSpPr>
              <a:spLocks noChangeArrowheads="1"/>
            </p:cNvSpPr>
            <p:nvPr/>
          </p:nvSpPr>
          <p:spPr bwMode="auto">
            <a:xfrm>
              <a:off x="4272" y="825"/>
              <a:ext cx="672" cy="62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5" name="Text Box 23"/>
            <p:cNvSpPr txBox="1">
              <a:spLocks noChangeArrowheads="1"/>
            </p:cNvSpPr>
            <p:nvPr/>
          </p:nvSpPr>
          <p:spPr bwMode="auto">
            <a:xfrm>
              <a:off x="4398" y="912"/>
              <a:ext cx="28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000">
                  <a:solidFill>
                    <a:srgbClr val="FF0000"/>
                  </a:solidFill>
                  <a:cs typeface="Arial" charset="0"/>
                  <a:sym typeface="Webdings" pitchFamily="18" charset="2"/>
                </a:rPr>
                <a:t></a:t>
              </a:r>
            </a:p>
          </p:txBody>
        </p:sp>
      </p:grpSp>
      <p:sp>
        <p:nvSpPr>
          <p:cNvPr id="23567" name="WordArt 24"/>
          <p:cNvSpPr>
            <a:spLocks noChangeArrowheads="1" noChangeShapeType="1" noTextEdit="1"/>
          </p:cNvSpPr>
          <p:nvPr/>
        </p:nvSpPr>
        <p:spPr bwMode="auto">
          <a:xfrm>
            <a:off x="2057400" y="838200"/>
            <a:ext cx="6553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normalizeH="1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CHOOSE THE BEST ANSWER</a:t>
            </a:r>
          </a:p>
        </p:txBody>
      </p: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1944688" y="5029202"/>
            <a:ext cx="609600" cy="649288"/>
            <a:chOff x="4921" y="1844"/>
            <a:chExt cx="384" cy="409"/>
          </a:xfrm>
        </p:grpSpPr>
        <p:sp>
          <p:nvSpPr>
            <p:cNvPr id="23582" name="Oval 29"/>
            <p:cNvSpPr>
              <a:spLocks noChangeArrowheads="1"/>
            </p:cNvSpPr>
            <p:nvPr/>
          </p:nvSpPr>
          <p:spPr bwMode="auto">
            <a:xfrm>
              <a:off x="4921" y="1869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3" name="Text Box 30"/>
            <p:cNvSpPr txBox="1">
              <a:spLocks noChangeArrowheads="1"/>
            </p:cNvSpPr>
            <p:nvPr/>
          </p:nvSpPr>
          <p:spPr bwMode="auto">
            <a:xfrm>
              <a:off x="4969" y="184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c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5374" y="-71863"/>
            <a:ext cx="39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3" name="AutoShape 33"/>
          <p:cNvSpPr>
            <a:spLocks noChangeArrowheads="1"/>
          </p:cNvSpPr>
          <p:nvPr/>
        </p:nvSpPr>
        <p:spPr bwMode="auto">
          <a:xfrm>
            <a:off x="10665239" y="710367"/>
            <a:ext cx="1143000" cy="685800"/>
          </a:xfrm>
          <a:prstGeom prst="roundRect">
            <a:avLst>
              <a:gd name="adj" fmla="val 20602"/>
            </a:avLst>
          </a:prstGeom>
          <a:gradFill rotWithShape="1">
            <a:gsLst>
              <a:gs pos="0">
                <a:srgbClr val="FFFF00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10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9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8</a:t>
            </a:r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7</a:t>
            </a:r>
          </a:p>
        </p:txBody>
      </p:sp>
      <p:sp>
        <p:nvSpPr>
          <p:cNvPr id="48" name="Text Box 38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6</a:t>
            </a: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5</a:t>
            </a:r>
          </a:p>
        </p:txBody>
      </p:sp>
      <p:sp>
        <p:nvSpPr>
          <p:cNvPr id="50" name="Text Box 40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4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3</a:t>
            </a:r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2</a:t>
            </a:r>
          </a:p>
        </p:txBody>
      </p:sp>
      <p:sp>
        <p:nvSpPr>
          <p:cNvPr id="53" name="Text Box 43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</a:t>
            </a:r>
          </a:p>
        </p:txBody>
      </p:sp>
      <p:sp>
        <p:nvSpPr>
          <p:cNvPr id="54" name="Text Box 44"/>
          <p:cNvSpPr txBox="1">
            <a:spLocks noChangeArrowheads="1"/>
          </p:cNvSpPr>
          <p:nvPr/>
        </p:nvSpPr>
        <p:spPr bwMode="auto">
          <a:xfrm>
            <a:off x="10798218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346156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744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ery good 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74439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ounded Rectangle 41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84727" y="1841742"/>
            <a:ext cx="10407073" cy="1087439"/>
          </a:xfrm>
          <a:prstGeom prst="rect">
            <a:avLst/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solidFill>
                <a:srgbClr val="800080"/>
              </a:solidFill>
              <a:cs typeface="Arial" charset="0"/>
            </a:endParaRPr>
          </a:p>
        </p:txBody>
      </p:sp>
      <p:sp>
        <p:nvSpPr>
          <p:cNvPr id="274435" name="Text Box 3"/>
          <p:cNvSpPr txBox="1">
            <a:spLocks noChangeArrowheads="1"/>
          </p:cNvSpPr>
          <p:nvPr/>
        </p:nvSpPr>
        <p:spPr bwMode="auto">
          <a:xfrm>
            <a:off x="675722" y="2061606"/>
            <a:ext cx="9416016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65000"/>
              <a:defRPr/>
            </a:pPr>
            <a:r>
              <a:rPr lang="en-US" sz="3000" b="1" dirty="0">
                <a:solidFill>
                  <a:srgbClr val="C00000"/>
                </a:solidFill>
                <a:latin typeface="Arial Narrow" panose="020B0606020202030204" pitchFamily="34" charset="0"/>
              </a:rPr>
              <a:t>6. </a:t>
            </a:r>
            <a:r>
              <a:rPr lang="en-US" sz="3000" b="1" dirty="0">
                <a:latin typeface="Arial Narrow" panose="020B0606020202030204" pitchFamily="34" charset="0"/>
              </a:rPr>
              <a:t>Picture ____________ shows a Thai woman's costume.</a:t>
            </a: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0591800" y="584200"/>
            <a:ext cx="1371600" cy="5867400"/>
          </a:xfrm>
          <a:prstGeom prst="rect">
            <a:avLst/>
          </a:prstGeom>
          <a:gradFill rotWithShape="1">
            <a:gsLst>
              <a:gs pos="0">
                <a:srgbClr val="007600"/>
              </a:gs>
              <a:gs pos="50000">
                <a:srgbClr val="00FF00"/>
              </a:gs>
              <a:gs pos="100000">
                <a:srgbClr val="007600"/>
              </a:gs>
            </a:gsLst>
            <a:lin ang="0" scaled="1"/>
          </a:gradFill>
          <a:ln w="25400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sp>
        <p:nvSpPr>
          <p:cNvPr id="23558" name="AutoShape 6"/>
          <p:cNvSpPr>
            <a:spLocks noChangeArrowheads="1"/>
          </p:cNvSpPr>
          <p:nvPr/>
        </p:nvSpPr>
        <p:spPr bwMode="auto">
          <a:xfrm flipH="1">
            <a:off x="9982200" y="1651000"/>
            <a:ext cx="1981200" cy="1524000"/>
          </a:xfrm>
          <a:prstGeom prst="flowChartDelay">
            <a:avLst/>
          </a:prstGeom>
          <a:gradFill rotWithShape="1">
            <a:gsLst>
              <a:gs pos="0">
                <a:srgbClr val="800080"/>
              </a:gs>
              <a:gs pos="50000">
                <a:srgbClr val="D60093"/>
              </a:gs>
              <a:gs pos="100000">
                <a:srgbClr val="800080"/>
              </a:gs>
            </a:gsLst>
            <a:lin ang="0" scaled="1"/>
          </a:gradFill>
          <a:ln w="9525" algn="ctr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>
              <a:cs typeface="Arial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143000" y="3489325"/>
            <a:ext cx="609600" cy="641350"/>
            <a:chOff x="4944" y="1824"/>
            <a:chExt cx="384" cy="404"/>
          </a:xfrm>
        </p:grpSpPr>
        <p:sp>
          <p:nvSpPr>
            <p:cNvPr id="23590" name="Oval 10"/>
            <p:cNvSpPr>
              <a:spLocks noChangeArrowheads="1"/>
            </p:cNvSpPr>
            <p:nvPr/>
          </p:nvSpPr>
          <p:spPr bwMode="auto">
            <a:xfrm>
              <a:off x="4944" y="1824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91" name="Text Box 11"/>
            <p:cNvSpPr txBox="1">
              <a:spLocks noChangeArrowheads="1"/>
            </p:cNvSpPr>
            <p:nvPr/>
          </p:nvSpPr>
          <p:spPr bwMode="auto">
            <a:xfrm>
              <a:off x="4992" y="182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a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4291445" y="3399323"/>
            <a:ext cx="609600" cy="641350"/>
            <a:chOff x="4944" y="2400"/>
            <a:chExt cx="384" cy="404"/>
          </a:xfrm>
        </p:grpSpPr>
        <p:sp>
          <p:nvSpPr>
            <p:cNvPr id="23588" name="Oval 13"/>
            <p:cNvSpPr>
              <a:spLocks noChangeArrowheads="1"/>
            </p:cNvSpPr>
            <p:nvPr/>
          </p:nvSpPr>
          <p:spPr bwMode="auto">
            <a:xfrm>
              <a:off x="4944" y="240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9" name="Text Box 14"/>
            <p:cNvSpPr txBox="1">
              <a:spLocks noChangeArrowheads="1"/>
            </p:cNvSpPr>
            <p:nvPr/>
          </p:nvSpPr>
          <p:spPr bwMode="auto">
            <a:xfrm>
              <a:off x="4992" y="2400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srgbClr val="FF0000"/>
                  </a:solidFill>
                  <a:cs typeface="Arial" charset="0"/>
                </a:rPr>
                <a:t>b</a:t>
              </a: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0896600" y="4495801"/>
            <a:ext cx="609600" cy="609600"/>
            <a:chOff x="5088" y="960"/>
            <a:chExt cx="384" cy="384"/>
          </a:xfrm>
        </p:grpSpPr>
        <p:sp>
          <p:nvSpPr>
            <p:cNvPr id="23586" name="Oval 16"/>
            <p:cNvSpPr>
              <a:spLocks noChangeArrowheads="1"/>
            </p:cNvSpPr>
            <p:nvPr/>
          </p:nvSpPr>
          <p:spPr bwMode="auto">
            <a:xfrm>
              <a:off x="5088" y="960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7" name="Text Box 17"/>
            <p:cNvSpPr txBox="1">
              <a:spLocks noChangeArrowheads="1"/>
            </p:cNvSpPr>
            <p:nvPr/>
          </p:nvSpPr>
          <p:spPr bwMode="auto">
            <a:xfrm>
              <a:off x="5160" y="976"/>
              <a:ext cx="288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00FF"/>
                  </a:solidFill>
                  <a:cs typeface="Arial" charset="0"/>
                </a:rPr>
                <a:t>K</a:t>
              </a:r>
            </a:p>
          </p:txBody>
        </p:sp>
      </p:grpSp>
      <p:grpSp>
        <p:nvGrpSpPr>
          <p:cNvPr id="23566" name="Group 21"/>
          <p:cNvGrpSpPr>
            <a:grpSpLocks/>
          </p:cNvGrpSpPr>
          <p:nvPr/>
        </p:nvGrpSpPr>
        <p:grpSpPr bwMode="auto">
          <a:xfrm>
            <a:off x="10058400" y="1879600"/>
            <a:ext cx="1066800" cy="990600"/>
            <a:chOff x="4272" y="825"/>
            <a:chExt cx="672" cy="624"/>
          </a:xfrm>
        </p:grpSpPr>
        <p:sp>
          <p:nvSpPr>
            <p:cNvPr id="23584" name="Oval 22"/>
            <p:cNvSpPr>
              <a:spLocks noChangeArrowheads="1"/>
            </p:cNvSpPr>
            <p:nvPr/>
          </p:nvSpPr>
          <p:spPr bwMode="auto">
            <a:xfrm>
              <a:off x="4272" y="825"/>
              <a:ext cx="672" cy="624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00FF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5" name="Text Box 23"/>
            <p:cNvSpPr txBox="1">
              <a:spLocks noChangeArrowheads="1"/>
            </p:cNvSpPr>
            <p:nvPr/>
          </p:nvSpPr>
          <p:spPr bwMode="auto">
            <a:xfrm>
              <a:off x="4398" y="912"/>
              <a:ext cx="28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4000">
                  <a:solidFill>
                    <a:srgbClr val="FF0000"/>
                  </a:solidFill>
                  <a:cs typeface="Arial" charset="0"/>
                  <a:sym typeface="Webdings" pitchFamily="18" charset="2"/>
                </a:rPr>
                <a:t></a:t>
              </a:r>
            </a:p>
          </p:txBody>
        </p:sp>
      </p:grpSp>
      <p:sp>
        <p:nvSpPr>
          <p:cNvPr id="23567" name="WordArt 24"/>
          <p:cNvSpPr>
            <a:spLocks noChangeArrowheads="1" noChangeShapeType="1" noTextEdit="1"/>
          </p:cNvSpPr>
          <p:nvPr/>
        </p:nvSpPr>
        <p:spPr bwMode="auto">
          <a:xfrm>
            <a:off x="2057400" y="838200"/>
            <a:ext cx="65532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normalizeH="1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CHOOSE THE BEST ANSWER</a:t>
            </a:r>
          </a:p>
        </p:txBody>
      </p: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7539181" y="3359635"/>
            <a:ext cx="609600" cy="649288"/>
            <a:chOff x="4921" y="1844"/>
            <a:chExt cx="384" cy="409"/>
          </a:xfrm>
        </p:grpSpPr>
        <p:sp>
          <p:nvSpPr>
            <p:cNvPr id="23582" name="Oval 29"/>
            <p:cNvSpPr>
              <a:spLocks noChangeArrowheads="1"/>
            </p:cNvSpPr>
            <p:nvPr/>
          </p:nvSpPr>
          <p:spPr bwMode="auto">
            <a:xfrm>
              <a:off x="4921" y="1869"/>
              <a:ext cx="384" cy="384"/>
            </a:xfrm>
            <a:prstGeom prst="ellipse">
              <a:avLst/>
            </a:prstGeom>
            <a:gradFill rotWithShape="1">
              <a:gsLst>
                <a:gs pos="0">
                  <a:srgbClr val="FFFF00"/>
                </a:gs>
                <a:gs pos="100000">
                  <a:srgbClr val="767600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cs typeface="Arial" charset="0"/>
              </a:endParaRPr>
            </a:p>
          </p:txBody>
        </p:sp>
        <p:sp>
          <p:nvSpPr>
            <p:cNvPr id="23583" name="Text Box 30"/>
            <p:cNvSpPr txBox="1">
              <a:spLocks noChangeArrowheads="1"/>
            </p:cNvSpPr>
            <p:nvPr/>
          </p:nvSpPr>
          <p:spPr bwMode="auto">
            <a:xfrm>
              <a:off x="4969" y="1844"/>
              <a:ext cx="28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 b="1">
                  <a:solidFill>
                    <a:srgbClr val="FF0000"/>
                  </a:solidFill>
                  <a:cs typeface="Arial" charset="0"/>
                </a:rPr>
                <a:t>c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45374" y="-71863"/>
            <a:ext cx="397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3" name="AutoShape 33"/>
          <p:cNvSpPr>
            <a:spLocks noChangeArrowheads="1"/>
          </p:cNvSpPr>
          <p:nvPr/>
        </p:nvSpPr>
        <p:spPr bwMode="auto">
          <a:xfrm>
            <a:off x="10665239" y="710367"/>
            <a:ext cx="1143000" cy="685800"/>
          </a:xfrm>
          <a:prstGeom prst="roundRect">
            <a:avLst>
              <a:gd name="adj" fmla="val 20602"/>
            </a:avLst>
          </a:prstGeom>
          <a:gradFill rotWithShape="1">
            <a:gsLst>
              <a:gs pos="0">
                <a:srgbClr val="FFFF00"/>
              </a:gs>
              <a:gs pos="100000">
                <a:srgbClr val="3399FF"/>
              </a:gs>
            </a:gsLst>
            <a:path path="shape">
              <a:fillToRect l="50000" t="50000" r="50000" b="50000"/>
            </a:path>
          </a:gradFill>
          <a:ln w="9525">
            <a:round/>
            <a:headEnd/>
            <a:tailEnd/>
          </a:ln>
          <a:scene3d>
            <a:camera prst="legacyPerspectiveTop"/>
            <a:lightRig rig="legacyFlat3" dir="b"/>
          </a:scene3d>
          <a:sp3d extrusionH="2016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endParaRPr lang="vi-VN"/>
          </a:p>
        </p:txBody>
      </p:sp>
      <p:sp>
        <p:nvSpPr>
          <p:cNvPr id="44" name="Text Box 34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10</a:t>
            </a:r>
          </a:p>
        </p:txBody>
      </p:sp>
      <p:sp>
        <p:nvSpPr>
          <p:cNvPr id="45" name="Text Box 35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9</a:t>
            </a:r>
          </a:p>
        </p:txBody>
      </p:sp>
      <p:sp>
        <p:nvSpPr>
          <p:cNvPr id="46" name="Text Box 36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8</a:t>
            </a:r>
          </a:p>
        </p:txBody>
      </p:sp>
      <p:sp>
        <p:nvSpPr>
          <p:cNvPr id="47" name="Text Box 37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7</a:t>
            </a:r>
          </a:p>
        </p:txBody>
      </p:sp>
      <p:sp>
        <p:nvSpPr>
          <p:cNvPr id="48" name="Text Box 38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6</a:t>
            </a:r>
          </a:p>
        </p:txBody>
      </p:sp>
      <p:sp>
        <p:nvSpPr>
          <p:cNvPr id="49" name="Text Box 39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5</a:t>
            </a:r>
          </a:p>
        </p:txBody>
      </p:sp>
      <p:sp>
        <p:nvSpPr>
          <p:cNvPr id="50" name="Text Box 40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4</a:t>
            </a:r>
          </a:p>
        </p:txBody>
      </p:sp>
      <p:sp>
        <p:nvSpPr>
          <p:cNvPr id="51" name="Text Box 41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3</a:t>
            </a:r>
          </a:p>
        </p:txBody>
      </p:sp>
      <p:sp>
        <p:nvSpPr>
          <p:cNvPr id="52" name="Text Box 42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2</a:t>
            </a:r>
          </a:p>
        </p:txBody>
      </p:sp>
      <p:sp>
        <p:nvSpPr>
          <p:cNvPr id="53" name="Text Box 43"/>
          <p:cNvSpPr txBox="1">
            <a:spLocks noChangeArrowheads="1"/>
          </p:cNvSpPr>
          <p:nvPr/>
        </p:nvSpPr>
        <p:spPr bwMode="auto">
          <a:xfrm>
            <a:off x="10804939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1</a:t>
            </a:r>
          </a:p>
        </p:txBody>
      </p:sp>
      <p:sp>
        <p:nvSpPr>
          <p:cNvPr id="54" name="Text Box 44"/>
          <p:cNvSpPr txBox="1">
            <a:spLocks noChangeArrowheads="1"/>
          </p:cNvSpPr>
          <p:nvPr/>
        </p:nvSpPr>
        <p:spPr bwMode="auto">
          <a:xfrm>
            <a:off x="10798218" y="550962"/>
            <a:ext cx="132238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DigifaceWide" pitchFamily="2" charset="0"/>
                <a:cs typeface="Arial" charset="0"/>
              </a:rPr>
              <a:t>0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6"/>
          <a:srcRect r="71934"/>
          <a:stretch/>
        </p:blipFill>
        <p:spPr>
          <a:xfrm>
            <a:off x="675722" y="4364184"/>
            <a:ext cx="2305091" cy="17318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6"/>
          <a:srcRect l="54358" t="3776" r="9606" b="2049"/>
          <a:stretch/>
        </p:blipFill>
        <p:spPr>
          <a:xfrm>
            <a:off x="6945744" y="4373895"/>
            <a:ext cx="1995055" cy="167592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6"/>
          <a:srcRect l="27374" t="6540" r="45151"/>
          <a:stretch/>
        </p:blipFill>
        <p:spPr>
          <a:xfrm>
            <a:off x="3600031" y="4364184"/>
            <a:ext cx="2334719" cy="177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595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p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3819 -0.3935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02" y="-19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ery good 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80334" y="646304"/>
            <a:ext cx="11542212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Bahnschrift" panose="020B0502040204020203" pitchFamily="34" charset="0"/>
              </a:rPr>
              <a:t>1.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ahnschrift" panose="020B0502040204020203" pitchFamily="34" charset="0"/>
              </a:rPr>
              <a:t>There are ____________ ethnic groups in Viet Nam.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Bahnschrift" panose="020B0502040204020203" pitchFamily="34" charset="0"/>
            </a:endParaRPr>
          </a:p>
          <a:p>
            <a:pPr marR="0" lvl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Bahnschrift" panose="020B0502040204020203" pitchFamily="34" charset="0"/>
              </a:rPr>
              <a:t>   A. 63                     B. 45                                 C. 54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2. </a:t>
            </a:r>
            <a:r>
              <a:rPr lang="en-US" sz="2800" dirty="0">
                <a:latin typeface="Bahnschrift" panose="020B0502040204020203" pitchFamily="34" charset="0"/>
              </a:rPr>
              <a:t>Ethnic minority groups form about ____________ of the total population of Viet Nam.</a:t>
            </a:r>
          </a:p>
          <a:p>
            <a:r>
              <a:rPr lang="en-US" sz="2800" dirty="0">
                <a:latin typeface="Bahnschrift" panose="020B0502040204020203" pitchFamily="34" charset="0"/>
              </a:rPr>
              <a:t>   A. 7%                     B. 13%                              C. 25%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3. </a:t>
            </a:r>
            <a:r>
              <a:rPr lang="en-US" sz="2800" dirty="0">
                <a:latin typeface="Bahnschrift" panose="020B0502040204020203" pitchFamily="34" charset="0"/>
              </a:rPr>
              <a:t>They mainly live ____________.</a:t>
            </a:r>
          </a:p>
          <a:p>
            <a:r>
              <a:rPr lang="en-US" sz="2800" dirty="0">
                <a:latin typeface="Bahnschrift" panose="020B0502040204020203" pitchFamily="34" charset="0"/>
              </a:rPr>
              <a:t>   A. in the lowlands   B. in the mountains            C. in the Mekong Delta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4. </a:t>
            </a:r>
            <a:r>
              <a:rPr lang="en-US" sz="2800" dirty="0">
                <a:latin typeface="Bahnschrift" panose="020B0502040204020203" pitchFamily="34" charset="0"/>
              </a:rPr>
              <a:t>The </a:t>
            </a:r>
            <a:r>
              <a:rPr lang="en-US" sz="2800" dirty="0" err="1">
                <a:latin typeface="Bahnschrift" panose="020B0502040204020203" pitchFamily="34" charset="0"/>
              </a:rPr>
              <a:t>Jrai</a:t>
            </a:r>
            <a:r>
              <a:rPr lang="en-US" sz="2800" dirty="0">
                <a:latin typeface="Bahnschrift" panose="020B0502040204020203" pitchFamily="34" charset="0"/>
              </a:rPr>
              <a:t> decorate houses for the dead with a lot of ____________.</a:t>
            </a:r>
          </a:p>
          <a:p>
            <a:r>
              <a:rPr lang="en-US" sz="2800" dirty="0">
                <a:latin typeface="Bahnschrift" panose="020B0502040204020203" pitchFamily="34" charset="0"/>
              </a:rPr>
              <a:t>  A. wood statues       B. flowers                         C. </a:t>
            </a:r>
            <a:r>
              <a:rPr lang="en-US" sz="2800" dirty="0" err="1">
                <a:latin typeface="Bahnschrift" panose="020B0502040204020203" pitchFamily="34" charset="0"/>
              </a:rPr>
              <a:t>colourful</a:t>
            </a:r>
            <a:r>
              <a:rPr lang="en-US" sz="2800" dirty="0">
                <a:latin typeface="Bahnschrift" panose="020B0502040204020203" pitchFamily="34" charset="0"/>
              </a:rPr>
              <a:t> pictures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5. </a:t>
            </a:r>
            <a:r>
              <a:rPr lang="en-US" sz="2800" dirty="0">
                <a:latin typeface="Bahnschrift" panose="020B0502040204020203" pitchFamily="34" charset="0"/>
              </a:rPr>
              <a:t>The Khmer mostly earn their living from weaving and _____________.</a:t>
            </a:r>
          </a:p>
          <a:p>
            <a:r>
              <a:rPr lang="en-US" sz="2800" dirty="0">
                <a:latin typeface="Bahnschrift" panose="020B0502040204020203" pitchFamily="34" charset="0"/>
              </a:rPr>
              <a:t>  A. farming              B. hunting                         C. fishing</a:t>
            </a:r>
          </a:p>
          <a:p>
            <a:r>
              <a:rPr lang="en-US" sz="2800" b="1" dirty="0">
                <a:solidFill>
                  <a:srgbClr val="C00000"/>
                </a:solidFill>
                <a:latin typeface="Bahnschrift" panose="020B0502040204020203" pitchFamily="34" charset="0"/>
              </a:rPr>
              <a:t>6. </a:t>
            </a:r>
            <a:r>
              <a:rPr lang="en-US" sz="2800" dirty="0">
                <a:latin typeface="Bahnschrift" panose="020B0502040204020203" pitchFamily="34" charset="0"/>
              </a:rPr>
              <a:t>Picture ____________ shows a Thai woman's costume.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71934"/>
          <a:stretch/>
        </p:blipFill>
        <p:spPr>
          <a:xfrm>
            <a:off x="2086442" y="5923801"/>
            <a:ext cx="1122795" cy="89591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92589" y="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5194" y="0"/>
            <a:ext cx="9606965" cy="52322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How much do you know about ethnic groups in Viet Nam?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5374" y="-1345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4358" t="3776" r="8239"/>
          <a:stretch/>
        </p:blipFill>
        <p:spPr>
          <a:xfrm>
            <a:off x="5458692" y="6005990"/>
            <a:ext cx="1006762" cy="8137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7374" t="6540" r="45151"/>
          <a:stretch/>
        </p:blipFill>
        <p:spPr>
          <a:xfrm>
            <a:off x="3784401" y="6001643"/>
            <a:ext cx="1099127" cy="854815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3284670" y="1094269"/>
            <a:ext cx="499731" cy="523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400125" y="2407508"/>
            <a:ext cx="499731" cy="523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45374" y="4109066"/>
            <a:ext cx="499731" cy="523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649990" y="3268557"/>
            <a:ext cx="499731" cy="523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445374" y="4917248"/>
            <a:ext cx="499731" cy="52322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5308319" y="5889631"/>
            <a:ext cx="482881" cy="4188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57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37683" y="737065"/>
            <a:ext cx="10749049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/>
              <a:t>Work in pairs. Read the information below about the </a:t>
            </a:r>
            <a:r>
              <a:rPr lang="en-US" sz="2600" b="1" dirty="0" err="1"/>
              <a:t>Jrai</a:t>
            </a:r>
            <a:r>
              <a:rPr lang="en-US" sz="2600" b="1" dirty="0"/>
              <a:t>. Take turns to ask and answer about the information.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03557" y="84929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6342" y="7391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3557" y="1779493"/>
            <a:ext cx="6498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A:What is the population of the </a:t>
            </a:r>
            <a:r>
              <a:rPr lang="en-US" sz="2800" b="1" dirty="0" err="1">
                <a:solidFill>
                  <a:srgbClr val="0000FF"/>
                </a:solidFill>
              </a:rPr>
              <a:t>Jrai</a:t>
            </a:r>
            <a:r>
              <a:rPr lang="en-US" sz="2800" b="1" dirty="0">
                <a:solidFill>
                  <a:srgbClr val="0000FF"/>
                </a:solidFill>
              </a:rPr>
              <a:t>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3557" y="2297710"/>
            <a:ext cx="6498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B: → It is about 513,930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7CFCF2-95F4-DB44-8B1E-E94440BF3363}"/>
              </a:ext>
            </a:extLst>
          </p:cNvPr>
          <p:cNvSpPr txBox="1"/>
          <p:nvPr/>
        </p:nvSpPr>
        <p:spPr>
          <a:xfrm>
            <a:off x="172741" y="80538"/>
            <a:ext cx="11196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LIFESTYLE OF THE ETHNIC MINORITY GROUPS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079FFD-8F9C-BB4F-A42A-E95AB5C0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675" y="1447025"/>
            <a:ext cx="4828546" cy="50459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6342" y="303931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vi-VN" sz="2400" b="1" dirty="0">
                <a:solidFill>
                  <a:srgbClr val="0000FF"/>
                </a:solidFill>
              </a:rPr>
              <a:t>A: Is Jrai the largest minority group in the Central Highlands?</a:t>
            </a:r>
          </a:p>
        </p:txBody>
      </p:sp>
      <p:sp>
        <p:nvSpPr>
          <p:cNvPr id="6" name="Rectangle 5"/>
          <p:cNvSpPr/>
          <p:nvPr/>
        </p:nvSpPr>
        <p:spPr>
          <a:xfrm>
            <a:off x="456342" y="4402458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vi-VN" sz="2600" b="1" dirty="0">
                <a:solidFill>
                  <a:srgbClr val="0000FF"/>
                </a:solidFill>
              </a:rPr>
              <a:t>A: Where is the Jrai living?</a:t>
            </a:r>
          </a:p>
        </p:txBody>
      </p:sp>
      <p:sp>
        <p:nvSpPr>
          <p:cNvPr id="7" name="Rectangle 6"/>
          <p:cNvSpPr/>
          <p:nvPr/>
        </p:nvSpPr>
        <p:spPr>
          <a:xfrm>
            <a:off x="408881" y="4925678"/>
            <a:ext cx="489909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600" b="1" dirty="0">
                <a:solidFill>
                  <a:srgbClr val="C00000"/>
                </a:solidFill>
              </a:rPr>
              <a:t>B: They mainly live in Gia Lai.</a:t>
            </a:r>
            <a:endParaRPr lang="en-US" sz="2600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6342" y="3830443"/>
            <a:ext cx="25569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400" b="1" dirty="0">
                <a:solidFill>
                  <a:srgbClr val="C00000"/>
                </a:solidFill>
              </a:rPr>
              <a:t>B: Yes, they are.</a:t>
            </a:r>
          </a:p>
        </p:txBody>
      </p:sp>
    </p:spTree>
    <p:extLst>
      <p:ext uri="{BB962C8B-B14F-4D97-AF65-F5344CB8AC3E}">
        <p14:creationId xmlns:p14="http://schemas.microsoft.com/office/powerpoint/2010/main" val="1210357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37683" y="737065"/>
            <a:ext cx="10749049" cy="89255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600" b="1" dirty="0"/>
              <a:t>Work in pairs. Read the information below about the </a:t>
            </a:r>
            <a:r>
              <a:rPr lang="en-US" sz="2600" b="1" dirty="0" err="1"/>
              <a:t>Jrai</a:t>
            </a:r>
            <a:r>
              <a:rPr lang="en-US" sz="2600" b="1" dirty="0"/>
              <a:t>. Take turns to ask and answer about the information.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03557" y="84929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6342" y="73913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7CFCF2-95F4-DB44-8B1E-E94440BF3363}"/>
              </a:ext>
            </a:extLst>
          </p:cNvPr>
          <p:cNvSpPr txBox="1"/>
          <p:nvPr/>
        </p:nvSpPr>
        <p:spPr>
          <a:xfrm>
            <a:off x="172741" y="80538"/>
            <a:ext cx="11196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LIFESTYLE OF THE ETHNIC MINORITY GROUPS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079FFD-8F9C-BB4F-A42A-E95AB5C0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6012" y="1335595"/>
            <a:ext cx="4560277" cy="504590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3145" y="5004611"/>
            <a:ext cx="666823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500" b="1" dirty="0">
                <a:solidFill>
                  <a:srgbClr val="C00000"/>
                </a:solidFill>
              </a:rPr>
              <a:t>B: They are rich in traditional folk dances, songs, games, and musical instruments</a:t>
            </a:r>
          </a:p>
          <a:p>
            <a:endParaRPr lang="vi-VN" sz="2500" b="1" dirty="0">
              <a:solidFill>
                <a:srgbClr val="C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6341" y="2442946"/>
            <a:ext cx="414408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500" b="1" dirty="0">
                <a:solidFill>
                  <a:srgbClr val="C00000"/>
                </a:solidFill>
              </a:rPr>
              <a:t>B: They live in stilt house.</a:t>
            </a:r>
          </a:p>
        </p:txBody>
      </p:sp>
      <p:sp>
        <p:nvSpPr>
          <p:cNvPr id="8" name="Rectangle 7"/>
          <p:cNvSpPr/>
          <p:nvPr/>
        </p:nvSpPr>
        <p:spPr>
          <a:xfrm>
            <a:off x="456341" y="1865975"/>
            <a:ext cx="6687333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500" b="1" dirty="0">
                <a:solidFill>
                  <a:srgbClr val="0000FF"/>
                </a:solidFill>
              </a:rPr>
              <a:t>A: What kind of house does Jrai live in?</a:t>
            </a:r>
          </a:p>
        </p:txBody>
      </p:sp>
      <p:sp>
        <p:nvSpPr>
          <p:cNvPr id="9" name="Rectangle 8"/>
          <p:cNvSpPr/>
          <p:nvPr/>
        </p:nvSpPr>
        <p:spPr>
          <a:xfrm>
            <a:off x="403557" y="3078587"/>
            <a:ext cx="711093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500" b="1" dirty="0">
                <a:solidFill>
                  <a:srgbClr val="0000FF"/>
                </a:solidFill>
              </a:rPr>
              <a:t>A: Who plays the dominant role in the family?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13145" y="3714228"/>
            <a:ext cx="745925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2500" b="1" dirty="0">
                <a:solidFill>
                  <a:srgbClr val="C00000"/>
                </a:solidFill>
              </a:rPr>
              <a:t>B: Women plays the dominant role in the family.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61398" y="4378449"/>
            <a:ext cx="571182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2500" b="1" dirty="0">
                <a:solidFill>
                  <a:srgbClr val="0000FF"/>
                </a:solidFill>
              </a:rPr>
              <a:t>A: What are they traditional culture?</a:t>
            </a:r>
          </a:p>
        </p:txBody>
      </p:sp>
    </p:spTree>
    <p:extLst>
      <p:ext uri="{BB962C8B-B14F-4D97-AF65-F5344CB8AC3E}">
        <p14:creationId xmlns:p14="http://schemas.microsoft.com/office/powerpoint/2010/main" val="4115852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21192" y="782331"/>
            <a:ext cx="1074904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groups. Share with your group the information about the </a:t>
            </a:r>
            <a:r>
              <a:rPr lang="en-US" sz="2800" b="1" dirty="0" err="1"/>
              <a:t>Jrai</a:t>
            </a:r>
            <a:r>
              <a:rPr lang="en-US" sz="2800" b="1" dirty="0"/>
              <a:t> people you find interesting.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87066" y="89456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9851" y="77221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1117" y="2021927"/>
            <a:ext cx="6498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FB7BD"/>
                </a:solidFill>
              </a:rPr>
              <a:t>I like </a:t>
            </a:r>
            <a:r>
              <a:rPr lang="en-US" sz="3600" dirty="0">
                <a:solidFill>
                  <a:srgbClr val="0FB7BD"/>
                </a:solidFill>
              </a:rPr>
              <a:t>…</a:t>
            </a:r>
            <a:r>
              <a:rPr lang="en-US" sz="3600" b="1" dirty="0">
                <a:solidFill>
                  <a:srgbClr val="0FB7BD"/>
                </a:solidFill>
              </a:rPr>
              <a:t> because</a:t>
            </a:r>
            <a:r>
              <a:rPr lang="en-US" sz="3600" dirty="0">
                <a:solidFill>
                  <a:srgbClr val="0FB7BD"/>
                </a:solidFill>
              </a:rPr>
              <a:t> …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1117" y="2807979"/>
            <a:ext cx="6498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FB7BD"/>
                </a:solidFill>
              </a:rPr>
              <a:t>I think that </a:t>
            </a:r>
            <a:r>
              <a:rPr lang="en-US" sz="3600" dirty="0">
                <a:solidFill>
                  <a:srgbClr val="0FB7BD"/>
                </a:solidFill>
              </a:rPr>
              <a:t>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282" y="2158960"/>
            <a:ext cx="6734386" cy="27363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E3127F-B463-4B46-A7AA-99710855027B}"/>
              </a:ext>
            </a:extLst>
          </p:cNvPr>
          <p:cNvSpPr txBox="1"/>
          <p:nvPr/>
        </p:nvSpPr>
        <p:spPr>
          <a:xfrm>
            <a:off x="487066" y="187438"/>
            <a:ext cx="1119660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LIFESTYLE OF THE ETHNIC MINORITY GROUPS</a:t>
            </a:r>
          </a:p>
        </p:txBody>
      </p:sp>
    </p:spTree>
    <p:extLst>
      <p:ext uri="{BB962C8B-B14F-4D97-AF65-F5344CB8AC3E}">
        <p14:creationId xmlns:p14="http://schemas.microsoft.com/office/powerpoint/2010/main" val="3164362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21192" y="782331"/>
            <a:ext cx="10749049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groups. Share with your group the information about the </a:t>
            </a:r>
            <a:r>
              <a:rPr lang="en-US" sz="2800" b="1" dirty="0" err="1"/>
              <a:t>Jrai</a:t>
            </a:r>
            <a:r>
              <a:rPr lang="en-US" sz="2800" b="1" dirty="0"/>
              <a:t> people you find interesting.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87066" y="89456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9851" y="77221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E3127F-B463-4B46-A7AA-99710855027B}"/>
              </a:ext>
            </a:extLst>
          </p:cNvPr>
          <p:cNvSpPr txBox="1"/>
          <p:nvPr/>
        </p:nvSpPr>
        <p:spPr>
          <a:xfrm>
            <a:off x="487066" y="187438"/>
            <a:ext cx="1119660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LIFESTYLE OF THE ETHNIC MINORITY GROUPS</a:t>
            </a:r>
          </a:p>
        </p:txBody>
      </p:sp>
      <p:sp>
        <p:nvSpPr>
          <p:cNvPr id="4" name="Rectangle 3"/>
          <p:cNvSpPr/>
          <p:nvPr/>
        </p:nvSpPr>
        <p:spPr>
          <a:xfrm>
            <a:off x="1264516" y="4855231"/>
            <a:ext cx="980438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i="1" dirty="0">
                <a:solidFill>
                  <a:srgbClr val="0070C0"/>
                </a:solidFill>
                <a:latin typeface="OpenSans"/>
              </a:rPr>
              <a:t>- </a:t>
            </a:r>
            <a:r>
              <a:rPr lang="vi-VN" sz="2600" b="1" i="1" dirty="0">
                <a:solidFill>
                  <a:srgbClr val="0070C0"/>
                </a:solidFill>
                <a:latin typeface="OpenSans"/>
              </a:rPr>
              <a:t>I like the way the use bamboo trees to make the stilt house because it’s very environmental friendly.</a:t>
            </a:r>
          </a:p>
          <a:p>
            <a:r>
              <a:rPr lang="en-US" sz="2600" b="1" i="1" dirty="0">
                <a:solidFill>
                  <a:srgbClr val="0070C0"/>
                </a:solidFill>
                <a:latin typeface="OpenSans"/>
              </a:rPr>
              <a:t>- </a:t>
            </a:r>
            <a:r>
              <a:rPr lang="vi-VN" sz="2600" b="1" i="1" dirty="0">
                <a:solidFill>
                  <a:srgbClr val="0070C0"/>
                </a:solidFill>
                <a:latin typeface="OpenSans"/>
              </a:rPr>
              <a:t>I think that women play the dominant role in the Jarai family is a radical thought.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585" y="1866904"/>
            <a:ext cx="4119419" cy="28308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4516" y="1831515"/>
            <a:ext cx="4572866" cy="285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205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904521" y="53269"/>
            <a:ext cx="4602169" cy="646331"/>
          </a:xfrm>
          <a:prstGeom prst="rect">
            <a:avLst/>
          </a:prstGeom>
          <a:solidFill>
            <a:srgbClr val="0FB7BD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3B4EE5-D525-4443-B04E-58910A374BDA}"/>
              </a:ext>
            </a:extLst>
          </p:cNvPr>
          <p:cNvSpPr txBox="1"/>
          <p:nvPr/>
        </p:nvSpPr>
        <p:spPr>
          <a:xfrm>
            <a:off x="3362690" y="1295315"/>
            <a:ext cx="8435841" cy="3709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</a:rPr>
              <a:t>In this lesson, we have: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learnt new words related to the life of the ethnic people.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learnt how to give opinions.</a:t>
            </a: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pic>
        <p:nvPicPr>
          <p:cNvPr id="5" name="Graphic 4" descr="Presentation with checklist with solid fill">
            <a:extLst>
              <a:ext uri="{FF2B5EF4-FFF2-40B4-BE49-F238E27FC236}">
                <a16:creationId xmlns:a16="http://schemas.microsoft.com/office/drawing/2014/main" id="{2646EDC4-49B4-46DA-9BC2-C7511D64D7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1242" y="1984492"/>
            <a:ext cx="2330929" cy="23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184073" y="75767"/>
            <a:ext cx="4600080" cy="923330"/>
          </a:xfrm>
          <a:prstGeom prst="rect">
            <a:avLst/>
          </a:prstGeom>
          <a:solidFill>
            <a:srgbClr val="48C0B6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4231" y="1758961"/>
            <a:ext cx="7747462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 Learn by heart all the words.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 Do exercises in the workbook.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000" dirty="0"/>
              <a:t> Prepare for Lesson 5 – Skills 1.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103" y="2773218"/>
            <a:ext cx="3020335" cy="302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47738" y="83805"/>
            <a:ext cx="2418759" cy="523220"/>
          </a:xfrm>
          <a:prstGeom prst="rect">
            <a:avLst/>
          </a:prstGeom>
          <a:solidFill>
            <a:srgbClr val="FFC000"/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WARM-UP: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31" y="1309125"/>
            <a:ext cx="2391617" cy="1556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672" y="1149329"/>
            <a:ext cx="2440726" cy="1586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562" y="1168784"/>
            <a:ext cx="2577676" cy="1586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857" y="1149329"/>
            <a:ext cx="2683688" cy="1586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61" y="3689547"/>
            <a:ext cx="2509368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591" y="3689547"/>
            <a:ext cx="258211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545" y="3689547"/>
            <a:ext cx="259207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381" y="3689547"/>
            <a:ext cx="2677164" cy="164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7409" y="2824926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Brau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34286" y="2791634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Nung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068857" y="2824926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Hmong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142804" y="2748888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Tay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47738" y="5220990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Khmer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082330" y="5306765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Ede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068857" y="5287806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FB7BD"/>
                </a:solidFill>
              </a:rPr>
              <a:t>Hoa</a:t>
            </a:r>
            <a:endParaRPr lang="en-US" sz="3600" b="1" dirty="0">
              <a:solidFill>
                <a:srgbClr val="0FB7BD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9059381" y="5356808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FB7BD"/>
                </a:solidFill>
              </a:rPr>
              <a:t>Cham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82893" y="83805"/>
            <a:ext cx="2305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Matching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9264" y="2778390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1.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78674" y="2798448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088545" y="2800026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3.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176845" y="2761113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4.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07409" y="5261496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5.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132226" y="5299951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6.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188773" y="5329250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7.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176845" y="5329249"/>
            <a:ext cx="239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8. </a:t>
            </a:r>
          </a:p>
        </p:txBody>
      </p:sp>
    </p:spTree>
    <p:extLst>
      <p:ext uri="{BB962C8B-B14F-4D97-AF65-F5344CB8AC3E}">
        <p14:creationId xmlns:p14="http://schemas.microsoft.com/office/powerpoint/2010/main" val="24087490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809358" y="5304626"/>
            <a:ext cx="481958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sz="3600" dirty="0"/>
              <a:t>- weave (v):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20750" y="5407875"/>
            <a:ext cx="3776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/>
              <a:t>dệt</a:t>
            </a:r>
            <a:r>
              <a:rPr lang="en-US" sz="3600" b="1" dirty="0"/>
              <a:t>, </a:t>
            </a:r>
            <a:r>
              <a:rPr lang="en-US" sz="3600" b="1" dirty="0" err="1"/>
              <a:t>đan</a:t>
            </a:r>
            <a:endParaRPr lang="en-US" sz="3600" b="1" dirty="0"/>
          </a:p>
        </p:txBody>
      </p:sp>
      <p:sp>
        <p:nvSpPr>
          <p:cNvPr id="2" name="Rectangle 1"/>
          <p:cNvSpPr/>
          <p:nvPr/>
        </p:nvSpPr>
        <p:spPr>
          <a:xfrm>
            <a:off x="4100021" y="5962067"/>
            <a:ext cx="13452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0A9A5"/>
                </a:solidFill>
              </a:rPr>
              <a:t> /</a:t>
            </a:r>
            <a:r>
              <a:rPr lang="en-US" sz="3200" b="1" dirty="0" err="1">
                <a:solidFill>
                  <a:srgbClr val="00A9A5"/>
                </a:solidFill>
              </a:rPr>
              <a:t>wi:v</a:t>
            </a:r>
            <a:r>
              <a:rPr lang="en-US" sz="3200" b="1" dirty="0">
                <a:solidFill>
                  <a:srgbClr val="00A9A5"/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30920" y="125830"/>
            <a:ext cx="31622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8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032" y="709037"/>
            <a:ext cx="6652648" cy="4420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7126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680667" y="5012563"/>
            <a:ext cx="26111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sz="3800" dirty="0"/>
              <a:t>- hunt (v):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88246" y="5117492"/>
            <a:ext cx="377683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 err="1"/>
              <a:t>săn</a:t>
            </a:r>
            <a:r>
              <a:rPr lang="en-US" sz="3800" b="1" dirty="0"/>
              <a:t>, </a:t>
            </a:r>
            <a:r>
              <a:rPr lang="en-US" sz="3800" b="1" dirty="0" err="1"/>
              <a:t>săn</a:t>
            </a:r>
            <a:r>
              <a:rPr lang="en-US" sz="3800" b="1" dirty="0"/>
              <a:t> </a:t>
            </a:r>
            <a:r>
              <a:rPr lang="en-US" sz="3800" b="1" dirty="0" err="1"/>
              <a:t>đuổi</a:t>
            </a:r>
            <a:endParaRPr lang="en-US" sz="3800" b="1" dirty="0"/>
          </a:p>
        </p:txBody>
      </p:sp>
      <p:sp>
        <p:nvSpPr>
          <p:cNvPr id="2" name="Rectangle 1"/>
          <p:cNvSpPr/>
          <p:nvPr/>
        </p:nvSpPr>
        <p:spPr>
          <a:xfrm>
            <a:off x="2802996" y="5727252"/>
            <a:ext cx="1632435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 b="1" dirty="0">
                <a:solidFill>
                  <a:srgbClr val="00A9A5"/>
                </a:solidFill>
              </a:rPr>
              <a:t> /</a:t>
            </a:r>
            <a:r>
              <a:rPr lang="en-US" sz="3800" b="1" dirty="0" err="1">
                <a:solidFill>
                  <a:srgbClr val="00A9A5"/>
                </a:solidFill>
              </a:rPr>
              <a:t>hʌnt</a:t>
            </a:r>
            <a:r>
              <a:rPr lang="en-US" sz="3800" b="1" dirty="0">
                <a:solidFill>
                  <a:srgbClr val="00A9A5"/>
                </a:solidFill>
              </a:rPr>
              <a:t>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6044" y="661482"/>
            <a:ext cx="6881692" cy="43141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0920" y="125830"/>
            <a:ext cx="31622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8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533580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3161577" y="5236917"/>
            <a:ext cx="455398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sz="4400" dirty="0"/>
              <a:t>- statue (n):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58318" y="5301569"/>
            <a:ext cx="2226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err="1"/>
              <a:t>tượng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3226508" y="5922704"/>
            <a:ext cx="19364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 /ˈ</a:t>
            </a:r>
            <a:r>
              <a:rPr lang="en-US" sz="3200" b="1" dirty="0" err="1">
                <a:solidFill>
                  <a:srgbClr val="0FB7BD"/>
                </a:solidFill>
              </a:rPr>
              <a:t>stætʃu</a:t>
            </a:r>
            <a:r>
              <a:rPr lang="en-US" sz="3200" b="1" dirty="0">
                <a:solidFill>
                  <a:srgbClr val="0FB7BD"/>
                </a:solidFill>
              </a:rPr>
              <a:t>ː/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t="18158" r="36743" b="18695"/>
          <a:stretch/>
        </p:blipFill>
        <p:spPr bwMode="auto">
          <a:xfrm>
            <a:off x="2911223" y="581537"/>
            <a:ext cx="7211831" cy="441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30920" y="125830"/>
            <a:ext cx="31622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8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711664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838707" y="5012858"/>
            <a:ext cx="455398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0" b="1">
                <a:solidFill>
                  <a:srgbClr val="AD4F0F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algn="l"/>
            <a:r>
              <a:rPr lang="en-US" sz="4000" dirty="0"/>
              <a:t>- role (n):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27634" y="5119906"/>
            <a:ext cx="22269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/>
              <a:t>vai</a:t>
            </a:r>
            <a:r>
              <a:rPr lang="en-US" sz="4000" b="1" dirty="0"/>
              <a:t> </a:t>
            </a:r>
            <a:r>
              <a:rPr lang="en-US" sz="4000" b="1" dirty="0" err="1"/>
              <a:t>trò</a:t>
            </a:r>
            <a:endParaRPr lang="en-US" sz="4000" b="1" dirty="0"/>
          </a:p>
        </p:txBody>
      </p:sp>
      <p:sp>
        <p:nvSpPr>
          <p:cNvPr id="2" name="Rectangle 1"/>
          <p:cNvSpPr/>
          <p:nvPr/>
        </p:nvSpPr>
        <p:spPr>
          <a:xfrm>
            <a:off x="3008073" y="5646026"/>
            <a:ext cx="13244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0FB7BD"/>
                </a:solidFill>
              </a:rPr>
              <a:t> /</a:t>
            </a:r>
            <a:r>
              <a:rPr lang="en-US" sz="3200" b="1" dirty="0" err="1">
                <a:solidFill>
                  <a:srgbClr val="0FB7BD"/>
                </a:solidFill>
              </a:rPr>
              <a:t>rəʊl</a:t>
            </a:r>
            <a:r>
              <a:rPr lang="en-US" sz="3200" b="1" dirty="0">
                <a:solidFill>
                  <a:srgbClr val="0FB7BD"/>
                </a:solidFill>
              </a:rPr>
              <a:t>/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7CB650-AC30-A345-B63A-C2285A5039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2" r="12539"/>
          <a:stretch/>
        </p:blipFill>
        <p:spPr>
          <a:xfrm>
            <a:off x="2838707" y="649050"/>
            <a:ext cx="6066748" cy="415354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0920" y="125830"/>
            <a:ext cx="31622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8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246964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0493347"/>
              </p:ext>
            </p:extLst>
          </p:nvPr>
        </p:nvGraphicFramePr>
        <p:xfrm>
          <a:off x="527476" y="1257633"/>
          <a:ext cx="11323638" cy="456177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65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2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7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057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954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1.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weave (v)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wiːv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dệt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đan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2.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hunt (v)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hʌnt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săn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săn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đuổi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3.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statue (n)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/ˈ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stætʃu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ː/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tượng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+mn-lt"/>
                          <a:ea typeface="Calibri" panose="020F0502020204030204" pitchFamily="34" charset="0"/>
                        </a:rPr>
                        <a:t>4. 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role (n)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rəʊl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vai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trò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30920" y="125830"/>
            <a:ext cx="31622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8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29127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662001"/>
              </p:ext>
            </p:extLst>
          </p:nvPr>
        </p:nvGraphicFramePr>
        <p:xfrm>
          <a:off x="527476" y="1257633"/>
          <a:ext cx="11323638" cy="456177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3650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112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47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057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70C0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9543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wiːv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dệt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đan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hʌnt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săn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săn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đuổi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/ˈ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stætʃu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ː/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tượng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91038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endParaRPr lang="en-US" sz="3200" b="1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rəʊl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vai</a:t>
                      </a:r>
                      <a:r>
                        <a:rPr lang="en-US" sz="3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trò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30920" y="125830"/>
            <a:ext cx="316226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2800" b="1" u="sng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2" name="Rectangle 1"/>
          <p:cNvSpPr/>
          <p:nvPr/>
        </p:nvSpPr>
        <p:spPr>
          <a:xfrm>
            <a:off x="597304" y="2028249"/>
            <a:ext cx="22413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</a:rPr>
              <a:t>1. </a:t>
            </a:r>
            <a:r>
              <a:rPr lang="en-US" sz="3200" b="1" dirty="0">
                <a:solidFill>
                  <a:srgbClr val="C00000"/>
                </a:solidFill>
              </a:rPr>
              <a:t>weave (v)</a:t>
            </a:r>
            <a:endParaRPr lang="en-US" sz="3200" b="1" dirty="0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7304" y="3091252"/>
            <a:ext cx="19361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</a:rPr>
              <a:t>2. </a:t>
            </a:r>
            <a:r>
              <a:rPr lang="en-US" sz="3200" b="1" dirty="0">
                <a:solidFill>
                  <a:srgbClr val="C00000"/>
                </a:solidFill>
              </a:rPr>
              <a:t>hunt (v)</a:t>
            </a:r>
            <a:endParaRPr lang="en-US" sz="3200" b="1" dirty="0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743" y="3992222"/>
            <a:ext cx="22288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</a:rPr>
              <a:t>3. </a:t>
            </a:r>
            <a:r>
              <a:rPr lang="en-US" sz="3200" b="1" dirty="0">
                <a:solidFill>
                  <a:srgbClr val="C00000"/>
                </a:solidFill>
              </a:rPr>
              <a:t>statue (n)</a:t>
            </a:r>
            <a:endParaRPr lang="en-US" sz="3200" b="1" dirty="0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8407" y="5043059"/>
            <a:ext cx="18339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/>
            <a:r>
              <a:rPr lang="en-US" sz="3200" b="1" dirty="0">
                <a:solidFill>
                  <a:srgbClr val="C00000"/>
                </a:solidFill>
                <a:ea typeface="Calibri" panose="020F0502020204030204" pitchFamily="34" charset="0"/>
              </a:rPr>
              <a:t>4. </a:t>
            </a:r>
            <a:r>
              <a:rPr lang="en-US" sz="3200" b="1" dirty="0">
                <a:solidFill>
                  <a:srgbClr val="C00000"/>
                </a:solidFill>
              </a:rPr>
              <a:t>role (n)</a:t>
            </a:r>
            <a:endParaRPr lang="en-US" sz="3200" b="1" dirty="0">
              <a:solidFill>
                <a:srgbClr val="C0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441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3829</TotalTime>
  <Words>1472</Words>
  <Application>Microsoft Office PowerPoint</Application>
  <PresentationFormat>Widescreen</PresentationFormat>
  <Paragraphs>352</Paragraphs>
  <Slides>29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Arial</vt:lpstr>
      <vt:lpstr>Arial Narrow</vt:lpstr>
      <vt:lpstr>Bahnschrift</vt:lpstr>
      <vt:lpstr>Calibri</vt:lpstr>
      <vt:lpstr>Calibri Light</vt:lpstr>
      <vt:lpstr>DigifaceWide</vt:lpstr>
      <vt:lpstr>Impact</vt:lpstr>
      <vt:lpstr>Myriad Pro</vt:lpstr>
      <vt:lpstr>OpenSans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325</cp:revision>
  <dcterms:created xsi:type="dcterms:W3CDTF">2020-12-09T02:04:09Z</dcterms:created>
  <dcterms:modified xsi:type="dcterms:W3CDTF">2025-11-08T01:03:10Z</dcterms:modified>
</cp:coreProperties>
</file>