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tiff" ContentType="image/tiff"/>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1.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9" r:id="rId2"/>
    <p:sldId id="373" r:id="rId3"/>
    <p:sldId id="376" r:id="rId4"/>
    <p:sldId id="377" r:id="rId5"/>
    <p:sldId id="378" r:id="rId6"/>
    <p:sldId id="402" r:id="rId7"/>
    <p:sldId id="379" r:id="rId8"/>
    <p:sldId id="380" r:id="rId9"/>
    <p:sldId id="347" r:id="rId10"/>
    <p:sldId id="404" r:id="rId11"/>
    <p:sldId id="383" r:id="rId12"/>
    <p:sldId id="397" r:id="rId13"/>
    <p:sldId id="405" r:id="rId14"/>
    <p:sldId id="410" r:id="rId15"/>
    <p:sldId id="411" r:id="rId16"/>
    <p:sldId id="412" r:id="rId17"/>
    <p:sldId id="413" r:id="rId18"/>
    <p:sldId id="408" r:id="rId19"/>
    <p:sldId id="409" r:id="rId20"/>
    <p:sldId id="414" r:id="rId21"/>
    <p:sldId id="399" r:id="rId22"/>
    <p:sldId id="400" r:id="rId23"/>
    <p:sldId id="314" r:id="rId24"/>
    <p:sldId id="33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FFDAAB"/>
    <a:srgbClr val="CC3300"/>
    <a:srgbClr val="0000FF"/>
    <a:srgbClr val="FFCCFF"/>
    <a:srgbClr val="0FB7BD"/>
    <a:srgbClr val="48C0B6"/>
    <a:srgbClr val="FF99FF"/>
    <a:srgbClr val="00A9A5"/>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9" autoAdjust="0"/>
    <p:restoredTop sz="94650"/>
  </p:normalViewPr>
  <p:slideViewPr>
    <p:cSldViewPr snapToGrid="0" showGuides="1">
      <p:cViewPr varScale="1">
        <p:scale>
          <a:sx n="80" d="100"/>
          <a:sy n="80" d="100"/>
        </p:scale>
        <p:origin x="97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3636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6165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19467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868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85850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2486360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75364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4255251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07414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09539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39246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44844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0396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2585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6019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5.xml"/><Relationship Id="rId7" Type="http://schemas.openxmlformats.org/officeDocument/2006/relationships/slide" Target="slide14.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9.xml"/><Relationship Id="rId4" Type="http://schemas.openxmlformats.org/officeDocument/2006/relationships/slide" Target="slide16.xml"/><Relationship Id="rId9" Type="http://schemas.openxmlformats.org/officeDocument/2006/relationships/slide" Target="slide20.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6372" y="97276"/>
            <a:ext cx="2896751" cy="615553"/>
          </a:xfrm>
          <a:prstGeom prst="rect">
            <a:avLst/>
          </a:prstGeom>
          <a:solidFill>
            <a:schemeClr val="accent2"/>
          </a:solid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 WARM-UP</a:t>
            </a:r>
          </a:p>
        </p:txBody>
      </p:sp>
      <p:sp>
        <p:nvSpPr>
          <p:cNvPr id="2" name="Cloud 1"/>
          <p:cNvSpPr/>
          <p:nvPr/>
        </p:nvSpPr>
        <p:spPr>
          <a:xfrm>
            <a:off x="3783419" y="1589537"/>
            <a:ext cx="4625162" cy="2708604"/>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Types of house</a:t>
            </a:r>
          </a:p>
        </p:txBody>
      </p:sp>
      <p:cxnSp>
        <p:nvCxnSpPr>
          <p:cNvPr id="5" name="Straight Arrow Connector 4"/>
          <p:cNvCxnSpPr/>
          <p:nvPr/>
        </p:nvCxnSpPr>
        <p:spPr>
          <a:xfrm flipV="1">
            <a:off x="7797424" y="1197666"/>
            <a:ext cx="873071" cy="595002"/>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8670495" y="712829"/>
            <a:ext cx="1594884" cy="646331"/>
          </a:xfrm>
          <a:prstGeom prst="rect">
            <a:avLst/>
          </a:prstGeom>
          <a:noFill/>
        </p:spPr>
        <p:txBody>
          <a:bodyPr wrap="square" rtlCol="0">
            <a:spAutoFit/>
          </a:bodyPr>
          <a:lstStyle/>
          <a:p>
            <a:r>
              <a:rPr lang="en-US" sz="3600" b="1" dirty="0"/>
              <a:t>Villa</a:t>
            </a:r>
          </a:p>
        </p:txBody>
      </p:sp>
      <p:graphicFrame>
        <p:nvGraphicFramePr>
          <p:cNvPr id="3" name="Table 2"/>
          <p:cNvGraphicFramePr>
            <a:graphicFrameLocks noGrp="1"/>
          </p:cNvGraphicFramePr>
          <p:nvPr>
            <p:extLst>
              <p:ext uri="{D42A27DB-BD31-4B8C-83A1-F6EECF244321}">
                <p14:modId xmlns:p14="http://schemas.microsoft.com/office/powerpoint/2010/main" val="433611000"/>
              </p:ext>
            </p:extLst>
          </p:nvPr>
        </p:nvGraphicFramePr>
        <p:xfrm>
          <a:off x="1243356" y="4690012"/>
          <a:ext cx="10245010" cy="1711960"/>
        </p:xfrm>
        <a:graphic>
          <a:graphicData uri="http://schemas.openxmlformats.org/drawingml/2006/table">
            <a:tbl>
              <a:tblPr/>
              <a:tblGrid>
                <a:gridCol w="10245010">
                  <a:extLst>
                    <a:ext uri="{9D8B030D-6E8A-4147-A177-3AD203B41FA5}">
                      <a16:colId xmlns:a16="http://schemas.microsoft.com/office/drawing/2014/main" val="3467682439"/>
                    </a:ext>
                  </a:extLst>
                </a:gridCol>
              </a:tblGrid>
              <a:tr h="1711960">
                <a:tc>
                  <a:txBody>
                    <a:bodyPr/>
                    <a:lstStyle/>
                    <a:p>
                      <a:pPr marL="0" marR="0" indent="-1270">
                        <a:spcBef>
                          <a:spcPts val="0"/>
                        </a:spcBef>
                        <a:spcAft>
                          <a:spcPts val="0"/>
                        </a:spcAft>
                      </a:pPr>
                      <a:r>
                        <a:rPr lang="en-US" sz="3200" b="1" i="1" dirty="0">
                          <a:solidFill>
                            <a:srgbClr val="CC3300"/>
                          </a:solidFill>
                          <a:effectLst/>
                          <a:latin typeface="Times New Roman" panose="02020603050405020304" pitchFamily="18" charset="0"/>
                          <a:ea typeface="Times New Roman" panose="02020603050405020304" pitchFamily="18" charset="0"/>
                        </a:rPr>
                        <a:t>Villa, apartment, flat, country house, town house, building, stilt house, </a:t>
                      </a:r>
                      <a:r>
                        <a:rPr lang="en-US" sz="3200" b="1" i="1" dirty="0" err="1">
                          <a:solidFill>
                            <a:srgbClr val="CC3300"/>
                          </a:solidFill>
                          <a:effectLst/>
                          <a:latin typeface="Times New Roman" panose="02020603050405020304" pitchFamily="18" charset="0"/>
                          <a:ea typeface="Times New Roman" panose="02020603050405020304" pitchFamily="18" charset="0"/>
                        </a:rPr>
                        <a:t>rong</a:t>
                      </a:r>
                      <a:r>
                        <a:rPr lang="en-US" sz="3200" b="1" i="1" dirty="0">
                          <a:solidFill>
                            <a:srgbClr val="CC3300"/>
                          </a:solidFill>
                          <a:effectLst/>
                          <a:latin typeface="Times New Roman" panose="02020603050405020304" pitchFamily="18" charset="0"/>
                          <a:ea typeface="Times New Roman" panose="02020603050405020304" pitchFamily="18" charset="0"/>
                        </a:rPr>
                        <a:t> house, cottage, farmhouse, tree house, houseboat, detached house,…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31813780"/>
                  </a:ext>
                </a:extLst>
              </a:tr>
            </a:tbl>
          </a:graphicData>
        </a:graphic>
      </p:graphicFrame>
    </p:spTree>
    <p:extLst>
      <p:ext uri="{BB962C8B-B14F-4D97-AF65-F5344CB8AC3E}">
        <p14:creationId xmlns:p14="http://schemas.microsoft.com/office/powerpoint/2010/main" val="340484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583659" y="1058483"/>
            <a:ext cx="11128441" cy="5262979"/>
          </a:xfrm>
          <a:prstGeom prst="rect">
            <a:avLst/>
          </a:prstGeom>
        </p:spPr>
        <p:txBody>
          <a:bodyPr wrap="square">
            <a:spAutoFit/>
          </a:bodyPr>
          <a:lstStyle/>
          <a:p>
            <a:pPr algn="ctr"/>
            <a:r>
              <a:rPr lang="en-US" sz="2400" b="1" dirty="0">
                <a:solidFill>
                  <a:srgbClr val="C00000"/>
                </a:solidFill>
              </a:rPr>
              <a:t>Stilt houses</a:t>
            </a:r>
          </a:p>
          <a:p>
            <a:r>
              <a:rPr lang="en-US" sz="2400" dirty="0"/>
              <a:t>Stilt houses are popular among different ethnic minority groups, from the Thai in the Northern Highlands to the Khmer in the Mekong Delta. The houses come in different sizes and styles, and show the traditional culture of their owners.</a:t>
            </a:r>
          </a:p>
          <a:p>
            <a:r>
              <a:rPr lang="en-US" sz="2400" dirty="0"/>
              <a:t>    Stilt houses are made from natural materials like wood, bamboo, and leaves. They stand on strong posts, about two or three </a:t>
            </a:r>
            <a:r>
              <a:rPr lang="en-US" sz="2400" dirty="0" err="1"/>
              <a:t>metres</a:t>
            </a:r>
            <a:r>
              <a:rPr lang="en-US" sz="2400" dirty="0"/>
              <a:t>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p>
          <a:p>
            <a:r>
              <a:rPr lang="en-US" sz="2400" dirty="0"/>
              <a:t>   The stilt houses of the </a:t>
            </a:r>
            <a:r>
              <a:rPr lang="en-US" sz="2400" dirty="0" err="1"/>
              <a:t>Tay</a:t>
            </a:r>
            <a:r>
              <a:rPr lang="en-US" sz="2400" dirty="0"/>
              <a:t> and </a:t>
            </a:r>
            <a:r>
              <a:rPr lang="en-US" sz="2400" dirty="0" err="1"/>
              <a:t>Nung</a:t>
            </a:r>
            <a:r>
              <a:rPr lang="en-US" sz="2400" dirty="0"/>
              <a:t> usually overlook a field. The stilt houses of the Thai, however, face mountains or a forest. The </a:t>
            </a:r>
            <a:r>
              <a:rPr lang="en-US" sz="2400" dirty="0" err="1"/>
              <a:t>Bahnar</a:t>
            </a:r>
            <a:r>
              <a:rPr lang="en-US" sz="2400" dirty="0"/>
              <a:t> and Ede have a communal house (called a </a:t>
            </a:r>
            <a:r>
              <a:rPr lang="en-US" sz="2400" dirty="0" err="1"/>
              <a:t>Rong</a:t>
            </a:r>
            <a:r>
              <a:rPr lang="en-US" sz="2400" dirty="0"/>
              <a:t> house) as the heart of their village. These communal houses are the largest and tallest ones in the village.</a:t>
            </a:r>
          </a:p>
          <a:p>
            <a:endParaRPr lang="en-US" sz="2400" dirty="0"/>
          </a:p>
        </p:txBody>
      </p:sp>
      <p:sp>
        <p:nvSpPr>
          <p:cNvPr id="5" name="TextBox 4"/>
          <p:cNvSpPr txBox="1"/>
          <p:nvPr/>
        </p:nvSpPr>
        <p:spPr>
          <a:xfrm>
            <a:off x="1117785" y="270173"/>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6" name="Rounded Rectangle 5"/>
          <p:cNvSpPr/>
          <p:nvPr/>
        </p:nvSpPr>
        <p:spPr>
          <a:xfrm>
            <a:off x="583659" y="2973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636444" y="16280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8fab3a56-5284-4418-8ae0-82d063b83e9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31695" y="162800"/>
            <a:ext cx="487363" cy="487363"/>
          </a:xfrm>
          <a:prstGeom prst="rect">
            <a:avLst/>
          </a:prstGeom>
        </p:spPr>
      </p:pic>
    </p:spTree>
    <p:extLst>
      <p:ext uri="{BB962C8B-B14F-4D97-AF65-F5344CB8AC3E}">
        <p14:creationId xmlns:p14="http://schemas.microsoft.com/office/powerpoint/2010/main" val="532360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1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2" name="TextBox 11"/>
          <p:cNvSpPr txBox="1"/>
          <p:nvPr/>
        </p:nvSpPr>
        <p:spPr>
          <a:xfrm>
            <a:off x="954908" y="221535"/>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18" name="Rounded Rectangle 17"/>
          <p:cNvSpPr/>
          <p:nvPr/>
        </p:nvSpPr>
        <p:spPr>
          <a:xfrm>
            <a:off x="420782" y="24870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73567" y="1141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ext uri="{D42A27DB-BD31-4B8C-83A1-F6EECF244321}">
                <p14:modId xmlns:p14="http://schemas.microsoft.com/office/powerpoint/2010/main" val="170010198"/>
              </p:ext>
            </p:extLst>
          </p:nvPr>
        </p:nvGraphicFramePr>
        <p:xfrm>
          <a:off x="295223" y="885846"/>
          <a:ext cx="11355572" cy="4352514"/>
        </p:xfrm>
        <a:graphic>
          <a:graphicData uri="http://schemas.openxmlformats.org/drawingml/2006/table">
            <a:tbl>
              <a:tblPr firstRow="1" firstCol="1" bandRow="1"/>
              <a:tblGrid>
                <a:gridCol w="8750494">
                  <a:extLst>
                    <a:ext uri="{9D8B030D-6E8A-4147-A177-3AD203B41FA5}">
                      <a16:colId xmlns:a16="http://schemas.microsoft.com/office/drawing/2014/main" val="4268853786"/>
                    </a:ext>
                  </a:extLst>
                </a:gridCol>
                <a:gridCol w="1294395">
                  <a:extLst>
                    <a:ext uri="{9D8B030D-6E8A-4147-A177-3AD203B41FA5}">
                      <a16:colId xmlns:a16="http://schemas.microsoft.com/office/drawing/2014/main" val="2112622886"/>
                    </a:ext>
                  </a:extLst>
                </a:gridCol>
                <a:gridCol w="1310683">
                  <a:extLst>
                    <a:ext uri="{9D8B030D-6E8A-4147-A177-3AD203B41FA5}">
                      <a16:colId xmlns:a16="http://schemas.microsoft.com/office/drawing/2014/main" val="3124485229"/>
                    </a:ext>
                  </a:extLst>
                </a:gridCol>
              </a:tblGrid>
              <a:tr h="757836">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True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False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1</a:t>
                      </a:r>
                      <a:r>
                        <a:rPr lang="en-US" sz="2800" dirty="0">
                          <a:effectLst/>
                          <a:latin typeface="+mn-lt"/>
                          <a:ea typeface="Times New Roman" panose="02020603050405020304" pitchFamily="18" charset="0"/>
                          <a:cs typeface="Calibri" panose="020F0502020204030204" pitchFamily="34" charset="0"/>
                        </a:rPr>
                        <a:t>. </a:t>
                      </a:r>
                      <a:r>
                        <a:rPr lang="en-US" sz="2800" dirty="0"/>
                        <a:t>Only a few minority groups live in stilt houses.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2</a:t>
                      </a:r>
                      <a:r>
                        <a:rPr lang="en-US" sz="2800" dirty="0">
                          <a:effectLst/>
                          <a:latin typeface="+mn-lt"/>
                          <a:ea typeface="Times New Roman" panose="02020603050405020304" pitchFamily="18" charset="0"/>
                          <a:cs typeface="Calibri" panose="020F0502020204030204" pitchFamily="34" charset="0"/>
                        </a:rPr>
                        <a:t>. </a:t>
                      </a:r>
                      <a:r>
                        <a:rPr lang="en-US" sz="2800" dirty="0"/>
                        <a:t>All stilt houses look alike.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p>
                      <a:pPr algn="ct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a:effectLst/>
                          <a:latin typeface="+mn-lt"/>
                          <a:ea typeface="Times New Roman" panose="02020603050405020304" pitchFamily="18" charset="0"/>
                          <a:cs typeface="Calibri" panose="020F0502020204030204" pitchFamily="34" charset="0"/>
                        </a:rPr>
                        <a:t> </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991701">
                <a:tc>
                  <a:txBody>
                    <a:bodyPr/>
                    <a:lstStyle/>
                    <a:p>
                      <a:pPr algn="l"/>
                      <a:r>
                        <a:rPr lang="en-US" sz="2800" b="1" dirty="0">
                          <a:solidFill>
                            <a:srgbClr val="FF0000"/>
                          </a:solidFill>
                          <a:effectLst/>
                          <a:latin typeface="+mn-lt"/>
                          <a:ea typeface="Times New Roman" panose="02020603050405020304" pitchFamily="18" charset="0"/>
                          <a:cs typeface="Calibri" panose="020F0502020204030204" pitchFamily="34" charset="0"/>
                        </a:rPr>
                        <a:t>3</a:t>
                      </a:r>
                      <a:r>
                        <a:rPr lang="en-US" sz="2800" dirty="0">
                          <a:effectLst/>
                          <a:latin typeface="+mn-lt"/>
                          <a:ea typeface="Times New Roman" panose="02020603050405020304" pitchFamily="18" charset="0"/>
                          <a:cs typeface="Calibri" panose="020F0502020204030204" pitchFamily="34" charset="0"/>
                        </a:rPr>
                        <a:t>. </a:t>
                      </a:r>
                      <a:r>
                        <a:rPr lang="en-US" sz="2800" dirty="0"/>
                        <a:t>Family gatherings take place by the open fire in the middle of the house.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991701">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4</a:t>
                      </a:r>
                      <a:r>
                        <a:rPr lang="en-US" sz="2800" dirty="0">
                          <a:effectLst/>
                          <a:latin typeface="+mn-lt"/>
                          <a:ea typeface="Times New Roman" panose="02020603050405020304" pitchFamily="18" charset="0"/>
                          <a:cs typeface="Calibri" panose="020F0502020204030204" pitchFamily="34" charset="0"/>
                        </a:rPr>
                        <a:t>. </a:t>
                      </a:r>
                      <a:r>
                        <a:rPr lang="en-US" sz="2800" dirty="0"/>
                        <a:t>The </a:t>
                      </a:r>
                      <a:r>
                        <a:rPr lang="en-US" sz="2800" i="1" dirty="0" err="1"/>
                        <a:t>Rong</a:t>
                      </a:r>
                      <a:r>
                        <a:rPr lang="en-US" sz="2800" dirty="0"/>
                        <a:t> house serves as the </a:t>
                      </a:r>
                      <a:r>
                        <a:rPr lang="en-US" sz="2800" dirty="0" err="1"/>
                        <a:t>centre</a:t>
                      </a:r>
                      <a:r>
                        <a:rPr lang="en-US" sz="2800" dirty="0"/>
                        <a:t> of an Ede village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770" y="1684808"/>
            <a:ext cx="586279" cy="58627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432" y="2520602"/>
            <a:ext cx="586279" cy="586279"/>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5" y="3481710"/>
            <a:ext cx="586279" cy="586279"/>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4" y="4397081"/>
            <a:ext cx="586279" cy="586279"/>
          </a:xfrm>
          <a:prstGeom prst="rect">
            <a:avLst/>
          </a:prstGeom>
        </p:spPr>
      </p:pic>
      <p:sp>
        <p:nvSpPr>
          <p:cNvPr id="2" name="Rectangle 1"/>
          <p:cNvSpPr/>
          <p:nvPr/>
        </p:nvSpPr>
        <p:spPr>
          <a:xfrm>
            <a:off x="477277" y="5549881"/>
            <a:ext cx="10699804" cy="830997"/>
          </a:xfrm>
          <a:prstGeom prst="rect">
            <a:avLst/>
          </a:prstGeom>
          <a:solidFill>
            <a:srgbClr val="FFDAAB"/>
          </a:solidFill>
        </p:spPr>
        <p:txBody>
          <a:bodyPr wrap="square">
            <a:spAutoFit/>
          </a:bodyPr>
          <a:lstStyle/>
          <a:p>
            <a:r>
              <a:rPr lang="en-US" sz="2400" i="1" dirty="0">
                <a:solidFill>
                  <a:srgbClr val="000000"/>
                </a:solidFill>
                <a:latin typeface="OpenSans"/>
              </a:rPr>
              <a:t>Stilt houses are popular among different ethnic minority groups, from the Thai in the Northern Highlands to the Khmer in the Mekong Delta.</a:t>
            </a:r>
            <a:endParaRPr lang="en-US" sz="2400" i="1" dirty="0"/>
          </a:p>
        </p:txBody>
      </p:sp>
      <p:sp>
        <p:nvSpPr>
          <p:cNvPr id="3" name="Rectangle 2"/>
          <p:cNvSpPr/>
          <p:nvPr/>
        </p:nvSpPr>
        <p:spPr>
          <a:xfrm>
            <a:off x="475422" y="5488325"/>
            <a:ext cx="10703514" cy="954107"/>
          </a:xfrm>
          <a:prstGeom prst="rect">
            <a:avLst/>
          </a:prstGeom>
          <a:solidFill>
            <a:srgbClr val="FFDAAB"/>
          </a:solidFill>
        </p:spPr>
        <p:txBody>
          <a:bodyPr wrap="square">
            <a:spAutoFit/>
          </a:bodyPr>
          <a:lstStyle/>
          <a:p>
            <a:r>
              <a:rPr lang="en-US" sz="2800" i="1" dirty="0"/>
              <a:t>The houses come in different sizes and styles, and show the traditional culture of their owners.</a:t>
            </a:r>
          </a:p>
        </p:txBody>
      </p:sp>
      <p:sp>
        <p:nvSpPr>
          <p:cNvPr id="4" name="Rectangle 3"/>
          <p:cNvSpPr/>
          <p:nvPr/>
        </p:nvSpPr>
        <p:spPr>
          <a:xfrm>
            <a:off x="452932" y="5238360"/>
            <a:ext cx="10591977" cy="1384995"/>
          </a:xfrm>
          <a:prstGeom prst="rect">
            <a:avLst/>
          </a:prstGeom>
          <a:solidFill>
            <a:srgbClr val="FFDAAB"/>
          </a:solidFill>
        </p:spPr>
        <p:txBody>
          <a:bodyPr wrap="square">
            <a:spAutoFit/>
          </a:bodyPr>
          <a:lstStyle/>
          <a:p>
            <a:r>
              <a:rPr lang="en-US" sz="2800" i="1" dirty="0"/>
              <a:t>The most important place in the house is the kitchen. It has an open fire in the middle of the house. It is the place for family gatherings and receiving guests</a:t>
            </a:r>
          </a:p>
        </p:txBody>
      </p:sp>
      <p:sp>
        <p:nvSpPr>
          <p:cNvPr id="5" name="Rectangle 4"/>
          <p:cNvSpPr/>
          <p:nvPr/>
        </p:nvSpPr>
        <p:spPr>
          <a:xfrm>
            <a:off x="591792" y="5453803"/>
            <a:ext cx="10609634" cy="954107"/>
          </a:xfrm>
          <a:prstGeom prst="rect">
            <a:avLst/>
          </a:prstGeom>
          <a:solidFill>
            <a:srgbClr val="FFDAAB"/>
          </a:solidFill>
        </p:spPr>
        <p:txBody>
          <a:bodyPr wrap="square">
            <a:spAutoFit/>
          </a:bodyPr>
          <a:lstStyle/>
          <a:p>
            <a:r>
              <a:rPr lang="en-US" sz="2800" i="1" dirty="0">
                <a:solidFill>
                  <a:srgbClr val="000000"/>
                </a:solidFill>
                <a:latin typeface="OpenSans"/>
              </a:rPr>
              <a:t>The </a:t>
            </a:r>
            <a:r>
              <a:rPr lang="en-US" sz="2800" i="1" dirty="0" err="1">
                <a:solidFill>
                  <a:srgbClr val="000000"/>
                </a:solidFill>
                <a:latin typeface="OpenSans"/>
              </a:rPr>
              <a:t>Bahnar</a:t>
            </a:r>
            <a:r>
              <a:rPr lang="en-US" sz="2800" i="1" dirty="0">
                <a:solidFill>
                  <a:srgbClr val="000000"/>
                </a:solidFill>
                <a:latin typeface="OpenSans"/>
              </a:rPr>
              <a:t> and Ede have a communal house (called a </a:t>
            </a:r>
            <a:r>
              <a:rPr lang="en-US" sz="2800" i="1" dirty="0" err="1">
                <a:solidFill>
                  <a:srgbClr val="000000"/>
                </a:solidFill>
                <a:latin typeface="OpenSans"/>
              </a:rPr>
              <a:t>Rong</a:t>
            </a:r>
            <a:r>
              <a:rPr lang="en-US" sz="2800" i="1" dirty="0">
                <a:solidFill>
                  <a:srgbClr val="000000"/>
                </a:solidFill>
                <a:latin typeface="OpenSans"/>
              </a:rPr>
              <a:t> house) as the heart of their village.</a:t>
            </a:r>
            <a:endParaRPr lang="en-US" sz="2800" i="1" dirty="0"/>
          </a:p>
        </p:txBody>
      </p:sp>
    </p:spTree>
    <p:extLst>
      <p:ext uri="{BB962C8B-B14F-4D97-AF65-F5344CB8AC3E}">
        <p14:creationId xmlns:p14="http://schemas.microsoft.com/office/powerpoint/2010/main" val="1868624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750"/>
                                        <p:tgtEl>
                                          <p:spTgt spid="3"/>
                                        </p:tgtEl>
                                      </p:cBhvr>
                                    </p:animEffect>
                                    <p:set>
                                      <p:cBhvr>
                                        <p:cTn id="34" dur="1" fill="hold">
                                          <p:stCondLst>
                                            <p:cond delay="74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750"/>
                                        <p:tgtEl>
                                          <p:spTgt spid="4"/>
                                        </p:tgtEl>
                                      </p:cBhvr>
                                    </p:animEffect>
                                    <p:set>
                                      <p:cBhvr>
                                        <p:cTn id="56" dur="1" fill="hold">
                                          <p:stCondLst>
                                            <p:cond delay="74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grpId="1" nodeType="clickEffect">
                                  <p:stCondLst>
                                    <p:cond delay="0"/>
                                  </p:stCondLst>
                                  <p:childTnLst>
                                    <p:animEffect transition="out" filter="wipe(down)">
                                      <p:cBhvr>
                                        <p:cTn id="67" dur="1000"/>
                                        <p:tgtEl>
                                          <p:spTgt spid="5"/>
                                        </p:tgtEl>
                                      </p:cBhvr>
                                    </p:animEffect>
                                    <p:set>
                                      <p:cBhvr>
                                        <p:cTn id="6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Tree>
    <p:extLst>
      <p:ext uri="{BB962C8B-B14F-4D97-AF65-F5344CB8AC3E}">
        <p14:creationId xmlns:p14="http://schemas.microsoft.com/office/powerpoint/2010/main" val="94620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058" y="293371"/>
            <a:ext cx="7352074" cy="849103"/>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2" action="ppaction://hlinksldjump"/>
          </p:cNvPr>
          <p:cNvSpPr/>
          <p:nvPr/>
        </p:nvSpPr>
        <p:spPr>
          <a:xfrm>
            <a:off x="2302157" y="1739013"/>
            <a:ext cx="1997968" cy="1519042"/>
          </a:xfrm>
          <a:prstGeom prst="ellipse">
            <a:avLst/>
          </a:prstGeom>
          <a:solidFill>
            <a:srgbClr val="48C0B6"/>
          </a:solidFill>
        </p:spPr>
        <p:style>
          <a:lnRef idx="3">
            <a:schemeClr val="lt1"/>
          </a:lnRef>
          <a:fillRef idx="1">
            <a:schemeClr val="accent6"/>
          </a:fillRef>
          <a:effectRef idx="1">
            <a:schemeClr val="accent6"/>
          </a:effectRef>
          <a:fontRef idx="minor">
            <a:schemeClr val="lt1"/>
          </a:fontRef>
        </p:style>
        <p:txBody>
          <a:bodyPr lIns="91427" tIns="45714" rIns="91427" bIns="45714" rtlCol="0" anchor="ctr"/>
          <a:lstStyle/>
          <a:p>
            <a:pPr algn="ctr"/>
            <a:r>
              <a:rPr lang="en-US" sz="6000" b="1" dirty="0">
                <a:solidFill>
                  <a:srgbClr val="FF0000"/>
                </a:solidFill>
              </a:rPr>
              <a:t>1</a:t>
            </a:r>
          </a:p>
        </p:txBody>
      </p:sp>
      <p:sp>
        <p:nvSpPr>
          <p:cNvPr id="7" name="Oval 6">
            <a:hlinkClick r:id="rId3" action="ppaction://hlinksldjump"/>
          </p:cNvPr>
          <p:cNvSpPr/>
          <p:nvPr/>
        </p:nvSpPr>
        <p:spPr>
          <a:xfrm>
            <a:off x="4768685" y="1739013"/>
            <a:ext cx="1997968" cy="1519042"/>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6000" b="1" dirty="0">
                <a:solidFill>
                  <a:srgbClr val="FF0000"/>
                </a:solidFill>
              </a:rPr>
              <a:t>2</a:t>
            </a:r>
          </a:p>
        </p:txBody>
      </p:sp>
      <p:sp>
        <p:nvSpPr>
          <p:cNvPr id="8" name="Oval 7">
            <a:hlinkClick r:id="rId4" action="ppaction://hlinksldjump"/>
          </p:cNvPr>
          <p:cNvSpPr/>
          <p:nvPr/>
        </p:nvSpPr>
        <p:spPr>
          <a:xfrm>
            <a:off x="7384729" y="1739013"/>
            <a:ext cx="1997968" cy="1519042"/>
          </a:xfrm>
          <a:prstGeom prst="ellipse">
            <a:avLst/>
          </a:prstGeom>
          <a:solidFill>
            <a:srgbClr val="FFCCFF"/>
          </a:solidFill>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6000" b="1" dirty="0">
                <a:solidFill>
                  <a:srgbClr val="FF0000"/>
                </a:solidFill>
              </a:rPr>
              <a:t>3</a:t>
            </a:r>
          </a:p>
        </p:txBody>
      </p:sp>
      <p:sp>
        <p:nvSpPr>
          <p:cNvPr id="9" name="Oval 8">
            <a:hlinkClick r:id="rId5" action="ppaction://hlinksldjump"/>
          </p:cNvPr>
          <p:cNvSpPr/>
          <p:nvPr/>
        </p:nvSpPr>
        <p:spPr>
          <a:xfrm>
            <a:off x="2387109" y="3713382"/>
            <a:ext cx="1997968" cy="1519042"/>
          </a:xfrm>
          <a:prstGeom prst="ellipse">
            <a:avLst/>
          </a:prstGeom>
          <a:solidFill>
            <a:srgbClr val="FFFF00"/>
          </a:solidFill>
          <a:ln w="28575">
            <a:solidFill>
              <a:srgbClr val="00A9A5"/>
            </a:solidFill>
          </a:ln>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r>
              <a:rPr lang="en-US" sz="6000" b="1" dirty="0">
                <a:solidFill>
                  <a:srgbClr val="FF0000"/>
                </a:solidFill>
              </a:rPr>
              <a:t>4</a:t>
            </a:r>
          </a:p>
        </p:txBody>
      </p:sp>
      <p:sp>
        <p:nvSpPr>
          <p:cNvPr id="11" name="Oval 10">
            <a:hlinkClick r:id="rId6" action="ppaction://hlinksldjump"/>
          </p:cNvPr>
          <p:cNvSpPr/>
          <p:nvPr/>
        </p:nvSpPr>
        <p:spPr>
          <a:xfrm>
            <a:off x="4902078" y="3625606"/>
            <a:ext cx="1997968" cy="1519042"/>
          </a:xfrm>
          <a:prstGeom prst="ellipse">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US" sz="6000" b="1" dirty="0">
                <a:solidFill>
                  <a:srgbClr val="FF0000"/>
                </a:solidFill>
              </a:rPr>
              <a:t>6</a:t>
            </a:r>
          </a:p>
        </p:txBody>
      </p:sp>
      <p:sp>
        <p:nvSpPr>
          <p:cNvPr id="12" name="Oval 11">
            <a:hlinkClick r:id="rId7" action="ppaction://hlinksldjump"/>
          </p:cNvPr>
          <p:cNvSpPr/>
          <p:nvPr/>
        </p:nvSpPr>
        <p:spPr>
          <a:xfrm>
            <a:off x="7417047" y="3713382"/>
            <a:ext cx="1997968" cy="1519042"/>
          </a:xfrm>
          <a:prstGeom prst="ellipse">
            <a:avLst/>
          </a:prstGeom>
          <a:solidFill>
            <a:srgbClr val="FBB040"/>
          </a:solidFill>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US" sz="6000" b="1" dirty="0">
                <a:solidFill>
                  <a:srgbClr val="FF0000"/>
                </a:solidFill>
              </a:rPr>
              <a:t>7</a:t>
            </a:r>
          </a:p>
        </p:txBody>
      </p:sp>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52" y="302468"/>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0852" y="207007"/>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16"/>
          <p:cNvSpPr>
            <a:spLocks noChangeArrowheads="1"/>
          </p:cNvSpPr>
          <p:nvPr/>
        </p:nvSpPr>
        <p:spPr bwMode="auto">
          <a:xfrm>
            <a:off x="1951237" y="565785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0000CC"/>
                </a:solidFill>
                <a:latin typeface="Arial" charset="0"/>
              </a:rPr>
              <a:t>A</a:t>
            </a:r>
          </a:p>
        </p:txBody>
      </p:sp>
      <p:sp>
        <p:nvSpPr>
          <p:cNvPr id="16" name="AutoShape 17"/>
          <p:cNvSpPr>
            <a:spLocks noChangeArrowheads="1"/>
          </p:cNvSpPr>
          <p:nvPr/>
        </p:nvSpPr>
        <p:spPr bwMode="auto">
          <a:xfrm>
            <a:off x="1951237" y="605790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FF0000"/>
                </a:solidFill>
                <a:latin typeface="Arial" charset="0"/>
              </a:rPr>
              <a:t>B</a:t>
            </a:r>
          </a:p>
        </p:txBody>
      </p:sp>
      <p:sp>
        <p:nvSpPr>
          <p:cNvPr id="17" name="AutoShape 18"/>
          <p:cNvSpPr>
            <a:spLocks noChangeArrowheads="1"/>
          </p:cNvSpPr>
          <p:nvPr/>
        </p:nvSpPr>
        <p:spPr bwMode="auto">
          <a:xfrm>
            <a:off x="3170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2</a:t>
            </a:r>
          </a:p>
        </p:txBody>
      </p:sp>
      <p:sp>
        <p:nvSpPr>
          <p:cNvPr id="18" name="AutoShape 20"/>
          <p:cNvSpPr>
            <a:spLocks noChangeArrowheads="1"/>
          </p:cNvSpPr>
          <p:nvPr/>
        </p:nvSpPr>
        <p:spPr bwMode="auto">
          <a:xfrm>
            <a:off x="4161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4</a:t>
            </a:r>
          </a:p>
        </p:txBody>
      </p:sp>
      <p:sp>
        <p:nvSpPr>
          <p:cNvPr id="19" name="AutoShape 21"/>
          <p:cNvSpPr>
            <a:spLocks noChangeArrowheads="1"/>
          </p:cNvSpPr>
          <p:nvPr/>
        </p:nvSpPr>
        <p:spPr bwMode="auto">
          <a:xfrm>
            <a:off x="51516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6</a:t>
            </a:r>
          </a:p>
        </p:txBody>
      </p:sp>
      <p:sp>
        <p:nvSpPr>
          <p:cNvPr id="20" name="AutoShape 22"/>
          <p:cNvSpPr>
            <a:spLocks noChangeArrowheads="1"/>
          </p:cNvSpPr>
          <p:nvPr/>
        </p:nvSpPr>
        <p:spPr bwMode="auto">
          <a:xfrm>
            <a:off x="61422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8</a:t>
            </a:r>
          </a:p>
        </p:txBody>
      </p:sp>
      <p:sp>
        <p:nvSpPr>
          <p:cNvPr id="21" name="AutoShape 23"/>
          <p:cNvSpPr>
            <a:spLocks noChangeArrowheads="1"/>
          </p:cNvSpPr>
          <p:nvPr/>
        </p:nvSpPr>
        <p:spPr bwMode="auto">
          <a:xfrm>
            <a:off x="71328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10</a:t>
            </a:r>
          </a:p>
        </p:txBody>
      </p:sp>
      <p:sp>
        <p:nvSpPr>
          <p:cNvPr id="22" name="AutoShape 24"/>
          <p:cNvSpPr>
            <a:spLocks noChangeArrowheads="1"/>
          </p:cNvSpPr>
          <p:nvPr/>
        </p:nvSpPr>
        <p:spPr bwMode="auto">
          <a:xfrm>
            <a:off x="8123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12</a:t>
            </a:r>
          </a:p>
        </p:txBody>
      </p:sp>
      <p:sp>
        <p:nvSpPr>
          <p:cNvPr id="23" name="AutoShape 25"/>
          <p:cNvSpPr>
            <a:spLocks noChangeArrowheads="1"/>
          </p:cNvSpPr>
          <p:nvPr/>
        </p:nvSpPr>
        <p:spPr bwMode="auto">
          <a:xfrm>
            <a:off x="9114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14</a:t>
            </a:r>
          </a:p>
        </p:txBody>
      </p:sp>
      <p:sp>
        <p:nvSpPr>
          <p:cNvPr id="24" name="AutoShape 26"/>
          <p:cNvSpPr>
            <a:spLocks noChangeArrowheads="1"/>
          </p:cNvSpPr>
          <p:nvPr/>
        </p:nvSpPr>
        <p:spPr bwMode="auto">
          <a:xfrm>
            <a:off x="9114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14</a:t>
            </a:r>
          </a:p>
        </p:txBody>
      </p:sp>
      <p:sp>
        <p:nvSpPr>
          <p:cNvPr id="25" name="AutoShape 27"/>
          <p:cNvSpPr>
            <a:spLocks noChangeArrowheads="1"/>
          </p:cNvSpPr>
          <p:nvPr/>
        </p:nvSpPr>
        <p:spPr bwMode="auto">
          <a:xfrm>
            <a:off x="81234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12</a:t>
            </a:r>
          </a:p>
        </p:txBody>
      </p:sp>
      <p:sp>
        <p:nvSpPr>
          <p:cNvPr id="26" name="AutoShape 28"/>
          <p:cNvSpPr>
            <a:spLocks noChangeArrowheads="1"/>
          </p:cNvSpPr>
          <p:nvPr/>
        </p:nvSpPr>
        <p:spPr bwMode="auto">
          <a:xfrm>
            <a:off x="71328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10</a:t>
            </a:r>
          </a:p>
        </p:txBody>
      </p:sp>
      <p:sp>
        <p:nvSpPr>
          <p:cNvPr id="27" name="AutoShape 29"/>
          <p:cNvSpPr>
            <a:spLocks noChangeArrowheads="1"/>
          </p:cNvSpPr>
          <p:nvPr/>
        </p:nvSpPr>
        <p:spPr bwMode="auto">
          <a:xfrm>
            <a:off x="61422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8</a:t>
            </a:r>
          </a:p>
        </p:txBody>
      </p:sp>
      <p:sp>
        <p:nvSpPr>
          <p:cNvPr id="28" name="AutoShape 30"/>
          <p:cNvSpPr>
            <a:spLocks noChangeArrowheads="1"/>
          </p:cNvSpPr>
          <p:nvPr/>
        </p:nvSpPr>
        <p:spPr bwMode="auto">
          <a:xfrm>
            <a:off x="51516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6</a:t>
            </a:r>
          </a:p>
        </p:txBody>
      </p:sp>
      <p:sp>
        <p:nvSpPr>
          <p:cNvPr id="29" name="AutoShape 31"/>
          <p:cNvSpPr>
            <a:spLocks noChangeArrowheads="1"/>
          </p:cNvSpPr>
          <p:nvPr/>
        </p:nvSpPr>
        <p:spPr bwMode="auto">
          <a:xfrm>
            <a:off x="4161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4</a:t>
            </a:r>
          </a:p>
        </p:txBody>
      </p:sp>
      <p:sp>
        <p:nvSpPr>
          <p:cNvPr id="30" name="AutoShape 31"/>
          <p:cNvSpPr>
            <a:spLocks noChangeArrowheads="1"/>
          </p:cNvSpPr>
          <p:nvPr/>
        </p:nvSpPr>
        <p:spPr bwMode="auto">
          <a:xfrm>
            <a:off x="3181177" y="6048024"/>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31" name="Right Arrow 30">
            <a:hlinkClick r:id="rId9" action="ppaction://hlinksldjump"/>
          </p:cNvPr>
          <p:cNvSpPr/>
          <p:nvPr/>
        </p:nvSpPr>
        <p:spPr>
          <a:xfrm>
            <a:off x="11245174" y="6371617"/>
            <a:ext cx="718279" cy="48638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n w="22225">
                <a:solidFill>
                  <a:schemeClr val="accent2"/>
                </a:solidFill>
                <a:prstDash val="solid"/>
              </a:ln>
              <a:solidFill>
                <a:srgbClr val="48C0B6"/>
              </a:solidFill>
            </a:endParaRPr>
          </a:p>
        </p:txBody>
      </p:sp>
    </p:spTree>
    <p:extLst>
      <p:ext uri="{BB962C8B-B14F-4D97-AF65-F5344CB8AC3E}">
        <p14:creationId xmlns:p14="http://schemas.microsoft.com/office/powerpoint/2010/main" val="2377198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53" presetClass="exit" presetSubtype="32" fill="hold" grpId="0" nodeType="clickEffect">
                                  <p:stCondLst>
                                    <p:cond delay="0"/>
                                  </p:stCondLst>
                                  <p:childTnLst>
                                    <p:anim calcmode="lin" valueType="num">
                                      <p:cBhvr>
                                        <p:cTn id="15" dur="500"/>
                                        <p:tgtEl>
                                          <p:spTgt spid="7"/>
                                        </p:tgtEl>
                                        <p:attrNameLst>
                                          <p:attrName>ppt_w</p:attrName>
                                        </p:attrNameLst>
                                      </p:cBhvr>
                                      <p:tavLst>
                                        <p:tav tm="0">
                                          <p:val>
                                            <p:strVal val="ppt_w"/>
                                          </p:val>
                                        </p:tav>
                                        <p:tav tm="100000">
                                          <p:val>
                                            <p:fltVal val="0"/>
                                          </p:val>
                                        </p:tav>
                                      </p:tavLst>
                                    </p:anim>
                                    <p:anim calcmode="lin" valueType="num">
                                      <p:cBhvr>
                                        <p:cTn id="16" dur="500"/>
                                        <p:tgtEl>
                                          <p:spTgt spid="7"/>
                                        </p:tgtEl>
                                        <p:attrNameLst>
                                          <p:attrName>ppt_h</p:attrName>
                                        </p:attrNameLst>
                                      </p:cBhvr>
                                      <p:tavLst>
                                        <p:tav tm="0">
                                          <p:val>
                                            <p:strVal val="ppt_h"/>
                                          </p:val>
                                        </p:tav>
                                        <p:tav tm="100000">
                                          <p:val>
                                            <p:fltVal val="0"/>
                                          </p:val>
                                        </p:tav>
                                      </p:tavLst>
                                    </p:anim>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grpId="0" nodeType="click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0" nodeType="clickEffect">
                                  <p:stCondLst>
                                    <p:cond delay="0"/>
                                  </p:stCondLst>
                                  <p:childTnLst>
                                    <p:anim calcmode="lin" valueType="num">
                                      <p:cBhvr>
                                        <p:cTn id="37" dur="500"/>
                                        <p:tgtEl>
                                          <p:spTgt spid="12"/>
                                        </p:tgtEl>
                                        <p:attrNameLst>
                                          <p:attrName>ppt_w</p:attrName>
                                        </p:attrNameLst>
                                      </p:cBhvr>
                                      <p:tavLst>
                                        <p:tav tm="0">
                                          <p:val>
                                            <p:strVal val="ppt_w"/>
                                          </p:val>
                                        </p:tav>
                                        <p:tav tm="100000">
                                          <p:val>
                                            <p:fltVal val="0"/>
                                          </p:val>
                                        </p:tav>
                                      </p:tavLst>
                                    </p:anim>
                                    <p:anim calcmode="lin" valueType="num">
                                      <p:cBhvr>
                                        <p:cTn id="38" dur="500"/>
                                        <p:tgtEl>
                                          <p:spTgt spid="12"/>
                                        </p:tgtEl>
                                        <p:attrNameLst>
                                          <p:attrName>ppt_h</p:attrName>
                                        </p:attrNameLst>
                                      </p:cBhvr>
                                      <p:tavLst>
                                        <p:tav tm="0">
                                          <p:val>
                                            <p:strVal val="ppt_h"/>
                                          </p:val>
                                        </p:tav>
                                        <p:tav tm="100000">
                                          <p:val>
                                            <p:fltVal val="0"/>
                                          </p:val>
                                        </p:tav>
                                      </p:tavLst>
                                    </p:anim>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grpId="0" nodeType="clickEffect">
                                  <p:stCondLst>
                                    <p:cond delay="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45" presetClass="entr" presetSubtype="0" fill="hold" nodeType="clickEffect">
                                  <p:stCondLst>
                                    <p:cond delay="0"/>
                                  </p:stCondLst>
                                  <p:iterate type="lt">
                                    <p:tmPct val="10000"/>
                                  </p:iterate>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2000"/>
                                        <p:tgtEl>
                                          <p:spTgt spid="17">
                                            <p:txEl>
                                              <p:pRg st="0" end="0"/>
                                            </p:txEl>
                                          </p:spTgt>
                                        </p:tgtEl>
                                      </p:cBhvr>
                                    </p:animEffect>
                                    <p:anim calcmode="lin" valueType="num">
                                      <p:cBhvr>
                                        <p:cTn id="55" dur="2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56" dur="2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xit" presetSubtype="4" fill="hold" nodeType="clickEffect">
                                  <p:stCondLst>
                                    <p:cond delay="0"/>
                                  </p:stCondLst>
                                  <p:iterate type="lt">
                                    <p:tmPct val="0"/>
                                  </p:iterate>
                                  <p:childTnLst>
                                    <p:animEffect transition="out" filter="wheel(4)">
                                      <p:cBhvr>
                                        <p:cTn id="60" dur="2000"/>
                                        <p:tgtEl>
                                          <p:spTgt spid="17">
                                            <p:txEl>
                                              <p:pRg st="0" end="0"/>
                                            </p:txEl>
                                          </p:spTgt>
                                        </p:tgtEl>
                                      </p:cBhvr>
                                    </p:animEffect>
                                    <p:set>
                                      <p:cBhvr>
                                        <p:cTn id="61" dur="1" fill="hold">
                                          <p:stCondLst>
                                            <p:cond delay="1999"/>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45" presetClass="entr" presetSubtype="0" fill="hold" nodeType="clickEffect">
                                  <p:stCondLst>
                                    <p:cond delay="0"/>
                                  </p:stCondLst>
                                  <p:iterate type="lt">
                                    <p:tmPct val="10000"/>
                                  </p:iterate>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2000"/>
                                        <p:tgtEl>
                                          <p:spTgt spid="23">
                                            <p:txEl>
                                              <p:pRg st="0" end="0"/>
                                            </p:txEl>
                                          </p:spTgt>
                                        </p:tgtEl>
                                      </p:cBhvr>
                                    </p:animEffect>
                                    <p:anim calcmode="lin" valueType="num">
                                      <p:cBhvr>
                                        <p:cTn id="68" dur="2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69" dur="2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xit" presetSubtype="4" fill="hold" nodeType="clickEffect">
                                  <p:stCondLst>
                                    <p:cond delay="0"/>
                                  </p:stCondLst>
                                  <p:iterate type="lt">
                                    <p:tmPct val="0"/>
                                  </p:iterate>
                                  <p:childTnLst>
                                    <p:animEffect transition="out" filter="wheel(4)">
                                      <p:cBhvr>
                                        <p:cTn id="73" dur="2000"/>
                                        <p:tgtEl>
                                          <p:spTgt spid="23">
                                            <p:txEl>
                                              <p:pRg st="0" end="0"/>
                                            </p:txEl>
                                          </p:spTgt>
                                        </p:tgtEl>
                                      </p:cBhvr>
                                    </p:animEffect>
                                    <p:set>
                                      <p:cBhvr>
                                        <p:cTn id="74" dur="1" fill="hold">
                                          <p:stCondLst>
                                            <p:cond delay="1999"/>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5" presetClass="entr" presetSubtype="0" fill="hold" nodeType="clickEffect">
                                  <p:stCondLst>
                                    <p:cond delay="0"/>
                                  </p:stCondLst>
                                  <p:iterate type="lt">
                                    <p:tmPct val="10000"/>
                                  </p:iterate>
                                  <p:childTnLst>
                                    <p:set>
                                      <p:cBhvr>
                                        <p:cTn id="79" dur="1" fill="hold">
                                          <p:stCondLst>
                                            <p:cond delay="0"/>
                                          </p:stCondLst>
                                        </p:cTn>
                                        <p:tgtEl>
                                          <p:spTgt spid="18">
                                            <p:txEl>
                                              <p:pRg st="0" end="0"/>
                                            </p:txEl>
                                          </p:spTgt>
                                        </p:tgtEl>
                                        <p:attrNameLst>
                                          <p:attrName>style.visibility</p:attrName>
                                        </p:attrNameLst>
                                      </p:cBhvr>
                                      <p:to>
                                        <p:strVal val="visible"/>
                                      </p:to>
                                    </p:set>
                                    <p:animEffect transition="in" filter="fade">
                                      <p:cBhvr>
                                        <p:cTn id="80" dur="2000"/>
                                        <p:tgtEl>
                                          <p:spTgt spid="18">
                                            <p:txEl>
                                              <p:pRg st="0" end="0"/>
                                            </p:txEl>
                                          </p:spTgt>
                                        </p:tgtEl>
                                      </p:cBhvr>
                                    </p:animEffect>
                                    <p:anim calcmode="lin" valueType="num">
                                      <p:cBhvr>
                                        <p:cTn id="81" dur="2000" fill="hold"/>
                                        <p:tgtEl>
                                          <p:spTgt spid="18">
                                            <p:txEl>
                                              <p:pRg st="0" end="0"/>
                                            </p:txEl>
                                          </p:spTgt>
                                        </p:tgtEl>
                                        <p:attrNameLst>
                                          <p:attrName>ppt_w</p:attrName>
                                        </p:attrNameLst>
                                      </p:cBhvr>
                                      <p:tavLst>
                                        <p:tav tm="0" fmla="#ppt_w*sin(2.5*pi*$)">
                                          <p:val>
                                            <p:fltVal val="0"/>
                                          </p:val>
                                        </p:tav>
                                        <p:tav tm="100000">
                                          <p:val>
                                            <p:fltVal val="1"/>
                                          </p:val>
                                        </p:tav>
                                      </p:tavLst>
                                    </p:anim>
                                    <p:anim calcmode="lin" valueType="num">
                                      <p:cBhvr>
                                        <p:cTn id="82" dur="20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xit" presetSubtype="4" fill="hold" nodeType="clickEffect">
                                  <p:stCondLst>
                                    <p:cond delay="0"/>
                                  </p:stCondLst>
                                  <p:iterate type="lt">
                                    <p:tmPct val="0"/>
                                  </p:iterate>
                                  <p:childTnLst>
                                    <p:animEffect transition="out" filter="wipe(down)">
                                      <p:cBhvr>
                                        <p:cTn id="86" dur="500"/>
                                        <p:tgtEl>
                                          <p:spTgt spid="18">
                                            <p:txEl>
                                              <p:pRg st="0" end="0"/>
                                            </p:txEl>
                                          </p:spTgt>
                                        </p:tgtEl>
                                      </p:cBhvr>
                                    </p:animEffect>
                                    <p:set>
                                      <p:cBhvr>
                                        <p:cTn id="87"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5" presetClass="entr" presetSubtype="10" fill="hold" nodeType="click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checkerboard(across)">
                                      <p:cBhvr>
                                        <p:cTn id="93" dur="500"/>
                                        <p:tgtEl>
                                          <p:spTgt spid="1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8" dur="500"/>
                                        <p:tgtEl>
                                          <p:spTgt spid="19">
                                            <p:txEl>
                                              <p:pRg st="0" end="0"/>
                                            </p:txEl>
                                          </p:spTgt>
                                        </p:tgtEl>
                                        <p:attrNameLst>
                                          <p:attrName>ppt_y</p:attrName>
                                        </p:attrNameLst>
                                      </p:cBhvr>
                                      <p:tavLst>
                                        <p:tav tm="0">
                                          <p:val>
                                            <p:strVal val="ppt_y"/>
                                          </p:val>
                                        </p:tav>
                                        <p:tav tm="100000">
                                          <p:val>
                                            <p:strVal val="1+ppt_h/2"/>
                                          </p:val>
                                        </p:tav>
                                      </p:tavLst>
                                    </p:anim>
                                    <p:set>
                                      <p:cBhvr>
                                        <p:cTn id="99" dur="1" fill="hold">
                                          <p:stCondLst>
                                            <p:cond delay="499"/>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31" presetClass="entr" presetSubtype="0" fill="hold" nodeType="clickEffect">
                                  <p:stCondLst>
                                    <p:cond delay="0"/>
                                  </p:stCondLst>
                                  <p:iterate type="lt">
                                    <p:tmPct val="5000"/>
                                  </p:iterate>
                                  <p:childTnLst>
                                    <p:set>
                                      <p:cBhvr>
                                        <p:cTn id="104" dur="1" fill="hold">
                                          <p:stCondLst>
                                            <p:cond delay="0"/>
                                          </p:stCondLst>
                                        </p:cTn>
                                        <p:tgtEl>
                                          <p:spTgt spid="20">
                                            <p:txEl>
                                              <p:pRg st="0" end="0"/>
                                            </p:txEl>
                                          </p:spTgt>
                                        </p:tgtEl>
                                        <p:attrNameLst>
                                          <p:attrName>style.visibility</p:attrName>
                                        </p:attrNameLst>
                                      </p:cBhvr>
                                      <p:to>
                                        <p:strVal val="visible"/>
                                      </p:to>
                                    </p:set>
                                    <p:anim calcmode="lin" valueType="num">
                                      <p:cBhvr>
                                        <p:cTn id="10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0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08" dur="1000"/>
                                        <p:tgtEl>
                                          <p:spTgt spid="20">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xit" presetSubtype="4" fill="hold" nodeType="clickEffect">
                                  <p:stCondLst>
                                    <p:cond delay="0"/>
                                  </p:stCondLst>
                                  <p:iterate type="lt">
                                    <p:tmPct val="0"/>
                                  </p:iterate>
                                  <p:childTnLst>
                                    <p:animEffect transition="out" filter="wheel(4)">
                                      <p:cBhvr>
                                        <p:cTn id="112" dur="2000"/>
                                        <p:tgtEl>
                                          <p:spTgt spid="20">
                                            <p:txEl>
                                              <p:pRg st="0" end="0"/>
                                            </p:txEl>
                                          </p:spTgt>
                                        </p:tgtEl>
                                      </p:cBhvr>
                                    </p:animEffect>
                                    <p:set>
                                      <p:cBhvr>
                                        <p:cTn id="113" dur="1" fill="hold">
                                          <p:stCondLst>
                                            <p:cond delay="1999"/>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1"/>
                    </p:tgtEl>
                  </p:cond>
                </p:stCondLst>
                <p:endSync evt="end" delay="0">
                  <p:rtn val="all"/>
                </p:endSync>
                <p:childTnLst>
                  <p:par>
                    <p:cTn id="115" fill="hold">
                      <p:stCondLst>
                        <p:cond delay="0"/>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1">
                                            <p:txEl>
                                              <p:pRg st="0" end="0"/>
                                            </p:txEl>
                                          </p:spTgt>
                                        </p:tgtEl>
                                        <p:attrNameLst>
                                          <p:attrName>style.visibility</p:attrName>
                                        </p:attrNameLst>
                                      </p:cBhvr>
                                      <p:to>
                                        <p:strVal val="visible"/>
                                      </p:to>
                                    </p:set>
                                    <p:anim calcmode="lin" valueType="num">
                                      <p:cBhvr additive="base">
                                        <p:cTn id="1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5" dur="500"/>
                                        <p:tgtEl>
                                          <p:spTgt spid="21">
                                            <p:txEl>
                                              <p:pRg st="0" end="0"/>
                                            </p:txEl>
                                          </p:spTgt>
                                        </p:tgtEl>
                                        <p:attrNameLst>
                                          <p:attrName>ppt_y</p:attrName>
                                        </p:attrNameLst>
                                      </p:cBhvr>
                                      <p:tavLst>
                                        <p:tav tm="0">
                                          <p:val>
                                            <p:strVal val="ppt_y"/>
                                          </p:val>
                                        </p:tav>
                                        <p:tav tm="100000">
                                          <p:val>
                                            <p:strVal val="1+ppt_h/2"/>
                                          </p:val>
                                        </p:tav>
                                      </p:tavLst>
                                    </p:anim>
                                    <p:set>
                                      <p:cBhvr>
                                        <p:cTn id="126"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27" restart="whenNotActive" fill="hold" evtFilter="cancelBubble" nodeType="interactiveSeq">
                <p:stCondLst>
                  <p:cond evt="onClick" delay="0">
                    <p:tgtEl>
                      <p:spTgt spid="22"/>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4" presetClass="exit" presetSubtype="0" fill="hold" nodeType="clickEffect">
                                  <p:stCondLst>
                                    <p:cond delay="0"/>
                                  </p:stCondLst>
                                  <p:childTnLst>
                                    <p:anim to="" calcmode="lin" valueType="num">
                                      <p:cBhvr>
                                        <p:cTn id="135" dur="1"/>
                                        <p:tgtEl>
                                          <p:spTgt spid="22">
                                            <p:txEl>
                                              <p:pRg st="0" end="0"/>
                                            </p:txEl>
                                          </p:spTgt>
                                        </p:tgtEl>
                                        <p:attrNameLst>
                                          <p:attrName/>
                                        </p:attrNameLst>
                                      </p:cBhvr>
                                    </p:anim>
                                    <p:set>
                                      <p:cBhvr>
                                        <p:cTn id="136"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7" restart="whenNotActive" fill="hold" evtFilter="cancelBubble" nodeType="interactiveSeq">
                <p:stCondLst>
                  <p:cond evt="onClick" delay="0">
                    <p:tgtEl>
                      <p:spTgt spid="29"/>
                    </p:tgtEl>
                  </p:cond>
                </p:stCondLst>
                <p:endSync evt="end" delay="0">
                  <p:rtn val="all"/>
                </p:endSync>
                <p:childTnLst>
                  <p:par>
                    <p:cTn id="138" fill="hold">
                      <p:stCondLst>
                        <p:cond delay="0"/>
                      </p:stCondLst>
                      <p:childTnLst>
                        <p:par>
                          <p:cTn id="139" fill="hold">
                            <p:stCondLst>
                              <p:cond delay="0"/>
                            </p:stCondLst>
                            <p:childTnLst>
                              <p:par>
                                <p:cTn id="140" presetID="31" presetClass="entr" presetSubtype="0" fill="hold" nodeType="clickEffect">
                                  <p:stCondLst>
                                    <p:cond delay="0"/>
                                  </p:stCondLst>
                                  <p:iterate type="lt">
                                    <p:tmPct val="5000"/>
                                  </p:iterate>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p:cTn id="142"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43"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144"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145" dur="1000"/>
                                        <p:tgtEl>
                                          <p:spTgt spid="29">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xit" presetSubtype="4" fill="hold" nodeType="clickEffect">
                                  <p:stCondLst>
                                    <p:cond delay="0"/>
                                  </p:stCondLst>
                                  <p:iterate type="lt">
                                    <p:tmPct val="0"/>
                                  </p:iterate>
                                  <p:childTnLst>
                                    <p:anim calcmode="lin" valueType="num">
                                      <p:cBhvr additive="base">
                                        <p:cTn id="149" dur="500"/>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50" dur="500"/>
                                        <p:tgtEl>
                                          <p:spTgt spid="29">
                                            <p:txEl>
                                              <p:pRg st="0" end="0"/>
                                            </p:txEl>
                                          </p:spTgt>
                                        </p:tgtEl>
                                        <p:attrNameLst>
                                          <p:attrName>ppt_y</p:attrName>
                                        </p:attrNameLst>
                                      </p:cBhvr>
                                      <p:tavLst>
                                        <p:tav tm="0">
                                          <p:val>
                                            <p:strVal val="ppt_y"/>
                                          </p:val>
                                        </p:tav>
                                        <p:tav tm="100000">
                                          <p:val>
                                            <p:strVal val="1+ppt_h/2"/>
                                          </p:val>
                                        </p:tav>
                                      </p:tavLst>
                                    </p:anim>
                                    <p:set>
                                      <p:cBhvr>
                                        <p:cTn id="151" dur="1" fill="hold">
                                          <p:stCondLst>
                                            <p:cond delay="499"/>
                                          </p:stCondLst>
                                        </p:cTn>
                                        <p:tgtEl>
                                          <p:spTgt spid="29">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52" restart="whenNotActive" fill="hold" evtFilter="cancelBubble" nodeType="interactiveSeq">
                <p:stCondLst>
                  <p:cond evt="onClick" delay="0">
                    <p:tgtEl>
                      <p:spTgt spid="28"/>
                    </p:tgtEl>
                  </p:cond>
                </p:stCondLst>
                <p:endSync evt="end" delay="0">
                  <p:rtn val="all"/>
                </p:endSync>
                <p:childTnLst>
                  <p:par>
                    <p:cTn id="153" fill="hold">
                      <p:stCondLst>
                        <p:cond delay="0"/>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28">
                                            <p:txEl>
                                              <p:pRg st="0" end="0"/>
                                            </p:txEl>
                                          </p:spTgt>
                                        </p:tgtEl>
                                        <p:attrNameLst>
                                          <p:attrName>style.visibility</p:attrName>
                                        </p:attrNameLst>
                                      </p:cBhvr>
                                      <p:to>
                                        <p:strVal val="visible"/>
                                      </p:to>
                                    </p:set>
                                    <p:anim calcmode="lin" valueType="num">
                                      <p:cBhvr additive="base">
                                        <p:cTn id="15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nodeType="clickEffect">
                                  <p:stCondLst>
                                    <p:cond delay="0"/>
                                  </p:stCondLst>
                                  <p:childTnLst>
                                    <p:anim calcmode="lin" valueType="num">
                                      <p:cBhvr additive="base">
                                        <p:cTn id="162" dur="500"/>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63" dur="500"/>
                                        <p:tgtEl>
                                          <p:spTgt spid="28">
                                            <p:txEl>
                                              <p:pRg st="0" end="0"/>
                                            </p:txEl>
                                          </p:spTgt>
                                        </p:tgtEl>
                                        <p:attrNameLst>
                                          <p:attrName>ppt_y</p:attrName>
                                        </p:attrNameLst>
                                      </p:cBhvr>
                                      <p:tavLst>
                                        <p:tav tm="0">
                                          <p:val>
                                            <p:strVal val="ppt_y"/>
                                          </p:val>
                                        </p:tav>
                                        <p:tav tm="100000">
                                          <p:val>
                                            <p:strVal val="1+ppt_h/2"/>
                                          </p:val>
                                        </p:tav>
                                      </p:tavLst>
                                    </p:anim>
                                    <p:set>
                                      <p:cBhvr>
                                        <p:cTn id="164" dur="1" fill="hold">
                                          <p:stCondLst>
                                            <p:cond delay="499"/>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7" presetClass="entr" presetSubtype="10" fill="hold" nodeType="clickEffect">
                                  <p:stCondLst>
                                    <p:cond delay="0"/>
                                  </p:stCondLst>
                                  <p:childTnLst>
                                    <p:set>
                                      <p:cBhvr>
                                        <p:cTn id="169" dur="1" fill="hold">
                                          <p:stCondLst>
                                            <p:cond delay="0"/>
                                          </p:stCondLst>
                                        </p:cTn>
                                        <p:tgtEl>
                                          <p:spTgt spid="27">
                                            <p:txEl>
                                              <p:pRg st="0" end="0"/>
                                            </p:txEl>
                                          </p:spTgt>
                                        </p:tgtEl>
                                        <p:attrNameLst>
                                          <p:attrName>style.visibility</p:attrName>
                                        </p:attrNameLst>
                                      </p:cBhvr>
                                      <p:to>
                                        <p:strVal val="visible"/>
                                      </p:to>
                                    </p:set>
                                    <p:anim calcmode="lin" valueType="num">
                                      <p:cBhvr>
                                        <p:cTn id="17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71" dur="5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xit" presetSubtype="4" fill="hold" nodeType="clickEffect">
                                  <p:stCondLst>
                                    <p:cond delay="0"/>
                                  </p:stCondLst>
                                  <p:childTnLst>
                                    <p:anim calcmode="lin" valueType="num">
                                      <p:cBhvr additive="base">
                                        <p:cTn id="175" dur="500"/>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76" dur="500"/>
                                        <p:tgtEl>
                                          <p:spTgt spid="27">
                                            <p:txEl>
                                              <p:pRg st="0" end="0"/>
                                            </p:txEl>
                                          </p:spTgt>
                                        </p:tgtEl>
                                        <p:attrNameLst>
                                          <p:attrName>ppt_y</p:attrName>
                                        </p:attrNameLst>
                                      </p:cBhvr>
                                      <p:tavLst>
                                        <p:tav tm="0">
                                          <p:val>
                                            <p:strVal val="ppt_y"/>
                                          </p:val>
                                        </p:tav>
                                        <p:tav tm="100000">
                                          <p:val>
                                            <p:strVal val="1+ppt_h/2"/>
                                          </p:val>
                                        </p:tav>
                                      </p:tavLst>
                                    </p:anim>
                                    <p:set>
                                      <p:cBhvr>
                                        <p:cTn id="177" dur="1" fill="hold">
                                          <p:stCondLst>
                                            <p:cond delay="499"/>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8" restart="whenNotActive" fill="hold" evtFilter="cancelBubble" nodeType="interactiveSeq">
                <p:stCondLst>
                  <p:cond evt="onClick" delay="0">
                    <p:tgtEl>
                      <p:spTgt spid="26"/>
                    </p:tgtEl>
                  </p:cond>
                </p:stCondLst>
                <p:endSync evt="end" delay="0">
                  <p:rtn val="all"/>
                </p:endSync>
                <p:childTnLst>
                  <p:par>
                    <p:cTn id="179" fill="hold">
                      <p:stCondLst>
                        <p:cond delay="0"/>
                      </p:stCondLst>
                      <p:childTnLst>
                        <p:par>
                          <p:cTn id="180" fill="hold">
                            <p:stCondLst>
                              <p:cond delay="0"/>
                            </p:stCondLst>
                            <p:childTnLst>
                              <p:par>
                                <p:cTn id="181" presetID="45" presetClass="entr" presetSubtype="0" fill="hold" nodeType="clickEffect">
                                  <p:stCondLst>
                                    <p:cond delay="0"/>
                                  </p:stCondLst>
                                  <p:iterate type="lt">
                                    <p:tmPct val="10000"/>
                                  </p:iterate>
                                  <p:childTnLst>
                                    <p:set>
                                      <p:cBhvr>
                                        <p:cTn id="182" dur="1" fill="hold">
                                          <p:stCondLst>
                                            <p:cond delay="0"/>
                                          </p:stCondLst>
                                        </p:cTn>
                                        <p:tgtEl>
                                          <p:spTgt spid="26">
                                            <p:txEl>
                                              <p:pRg st="0" end="0"/>
                                            </p:txEl>
                                          </p:spTgt>
                                        </p:tgtEl>
                                        <p:attrNameLst>
                                          <p:attrName>style.visibility</p:attrName>
                                        </p:attrNameLst>
                                      </p:cBhvr>
                                      <p:to>
                                        <p:strVal val="visible"/>
                                      </p:to>
                                    </p:set>
                                    <p:animEffect transition="in" filter="fade">
                                      <p:cBhvr>
                                        <p:cTn id="183" dur="2000"/>
                                        <p:tgtEl>
                                          <p:spTgt spid="26">
                                            <p:txEl>
                                              <p:pRg st="0" end="0"/>
                                            </p:txEl>
                                          </p:spTgt>
                                        </p:tgtEl>
                                      </p:cBhvr>
                                    </p:animEffect>
                                    <p:anim calcmode="lin" valueType="num">
                                      <p:cBhvr>
                                        <p:cTn id="184" dur="2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185" dur="2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xit" presetSubtype="4" fill="hold" nodeType="clickEffect">
                                  <p:stCondLst>
                                    <p:cond delay="0"/>
                                  </p:stCondLst>
                                  <p:iterate type="lt">
                                    <p:tmPct val="0"/>
                                  </p:iterate>
                                  <p:childTnLst>
                                    <p:anim calcmode="lin" valueType="num">
                                      <p:cBhvr additive="base">
                                        <p:cTn id="189" dur="500"/>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90" dur="500"/>
                                        <p:tgtEl>
                                          <p:spTgt spid="26">
                                            <p:txEl>
                                              <p:pRg st="0" end="0"/>
                                            </p:txEl>
                                          </p:spTgt>
                                        </p:tgtEl>
                                        <p:attrNameLst>
                                          <p:attrName>ppt_y</p:attrName>
                                        </p:attrNameLst>
                                      </p:cBhvr>
                                      <p:tavLst>
                                        <p:tav tm="0">
                                          <p:val>
                                            <p:strVal val="ppt_y"/>
                                          </p:val>
                                        </p:tav>
                                        <p:tav tm="100000">
                                          <p:val>
                                            <p:strVal val="1+ppt_h/2"/>
                                          </p:val>
                                        </p:tav>
                                      </p:tavLst>
                                    </p:anim>
                                    <p:set>
                                      <p:cBhvr>
                                        <p:cTn id="191" dur="1" fill="hold">
                                          <p:stCondLst>
                                            <p:cond delay="499"/>
                                          </p:stCondLst>
                                        </p:cTn>
                                        <p:tgtEl>
                                          <p:spTgt spid="26">
                                            <p:txEl>
                                              <p:pRg st="0" end="0"/>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25"/>
                    </p:tgtEl>
                  </p:cond>
                </p:stCondLst>
                <p:endSync evt="end" delay="0">
                  <p:rtn val="all"/>
                </p:endSync>
                <p:childTnLst>
                  <p:par>
                    <p:cTn id="193" fill="hold">
                      <p:stCondLst>
                        <p:cond delay="0"/>
                      </p:stCondLst>
                      <p:childTnLst>
                        <p:par>
                          <p:cTn id="194" fill="hold">
                            <p:stCondLst>
                              <p:cond delay="0"/>
                            </p:stCondLst>
                            <p:childTnLst>
                              <p:par>
                                <p:cTn id="195" presetID="31" presetClass="entr" presetSubtype="0" fill="hold" nodeType="clickEffect">
                                  <p:stCondLst>
                                    <p:cond delay="0"/>
                                  </p:stCondLst>
                                  <p:iterate type="lt">
                                    <p:tmPct val="5000"/>
                                  </p:iterate>
                                  <p:childTnLst>
                                    <p:set>
                                      <p:cBhvr>
                                        <p:cTn id="196" dur="1" fill="hold">
                                          <p:stCondLst>
                                            <p:cond delay="0"/>
                                          </p:stCondLst>
                                        </p:cTn>
                                        <p:tgtEl>
                                          <p:spTgt spid="25">
                                            <p:txEl>
                                              <p:pRg st="0" end="0"/>
                                            </p:txEl>
                                          </p:spTgt>
                                        </p:tgtEl>
                                        <p:attrNameLst>
                                          <p:attrName>style.visibility</p:attrName>
                                        </p:attrNameLst>
                                      </p:cBhvr>
                                      <p:to>
                                        <p:strVal val="visible"/>
                                      </p:to>
                                    </p:set>
                                    <p:anim calcmode="lin" valueType="num">
                                      <p:cBhvr>
                                        <p:cTn id="197"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98"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99"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200" dur="1000"/>
                                        <p:tgtEl>
                                          <p:spTgt spid="25">
                                            <p:txEl>
                                              <p:pRg st="0" end="0"/>
                                            </p:txEl>
                                          </p:spTgt>
                                        </p:tgtEl>
                                      </p:cBhvr>
                                    </p:animEffect>
                                  </p:childTnLst>
                                </p:cTn>
                              </p:par>
                            </p:childTnLst>
                          </p:cTn>
                        </p:par>
                      </p:childTnLst>
                    </p:cTn>
                  </p:par>
                  <p:par>
                    <p:cTn id="201" fill="hold">
                      <p:stCondLst>
                        <p:cond delay="indefinite"/>
                      </p:stCondLst>
                      <p:childTnLst>
                        <p:par>
                          <p:cTn id="202" fill="hold">
                            <p:stCondLst>
                              <p:cond delay="0"/>
                            </p:stCondLst>
                            <p:childTnLst>
                              <p:par>
                                <p:cTn id="203" presetID="2" presetClass="exit" presetSubtype="4" fill="hold" nodeType="clickEffect">
                                  <p:stCondLst>
                                    <p:cond delay="0"/>
                                  </p:stCondLst>
                                  <p:iterate type="lt">
                                    <p:tmPct val="0"/>
                                  </p:iterate>
                                  <p:childTnLst>
                                    <p:anim calcmode="lin" valueType="num">
                                      <p:cBhvr additive="base">
                                        <p:cTn id="204" dur="500"/>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05" dur="500"/>
                                        <p:tgtEl>
                                          <p:spTgt spid="25">
                                            <p:txEl>
                                              <p:pRg st="0" end="0"/>
                                            </p:txEl>
                                          </p:spTgt>
                                        </p:tgtEl>
                                        <p:attrNameLst>
                                          <p:attrName>ppt_y</p:attrName>
                                        </p:attrNameLst>
                                      </p:cBhvr>
                                      <p:tavLst>
                                        <p:tav tm="0">
                                          <p:val>
                                            <p:strVal val="ppt_y"/>
                                          </p:val>
                                        </p:tav>
                                        <p:tav tm="100000">
                                          <p:val>
                                            <p:strVal val="1+ppt_h/2"/>
                                          </p:val>
                                        </p:tav>
                                      </p:tavLst>
                                    </p:anim>
                                    <p:set>
                                      <p:cBhvr>
                                        <p:cTn id="206" dur="1" fill="hold">
                                          <p:stCondLst>
                                            <p:cond delay="499"/>
                                          </p:stCondLst>
                                        </p:cTn>
                                        <p:tgtEl>
                                          <p:spTgt spid="25">
                                            <p:txEl>
                                              <p:pRg st="0" end="0"/>
                                            </p:txEl>
                                          </p:spTgt>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7" restart="whenNotActive" fill="hold" evtFilter="cancelBubble" nodeType="interactiveSeq">
                <p:stCondLst>
                  <p:cond evt="onClick" delay="0">
                    <p:tgtEl>
                      <p:spTgt spid="24"/>
                    </p:tgtEl>
                  </p:cond>
                </p:stCondLst>
                <p:endSync evt="end" delay="0">
                  <p:rtn val="all"/>
                </p:endSync>
                <p:childTnLst>
                  <p:par>
                    <p:cTn id="208" fill="hold">
                      <p:stCondLst>
                        <p:cond delay="0"/>
                      </p:stCondLst>
                      <p:childTnLst>
                        <p:par>
                          <p:cTn id="209" fill="hold">
                            <p:stCondLst>
                              <p:cond delay="0"/>
                            </p:stCondLst>
                            <p:childTnLst>
                              <p:par>
                                <p:cTn id="210" presetID="2" presetClass="entr" presetSubtype="4" fill="hold" nodeType="clickEffect">
                                  <p:stCondLst>
                                    <p:cond delay="0"/>
                                  </p:stCondLst>
                                  <p:childTnLst>
                                    <p:set>
                                      <p:cBhvr>
                                        <p:cTn id="211" dur="1" fill="hold">
                                          <p:stCondLst>
                                            <p:cond delay="0"/>
                                          </p:stCondLst>
                                        </p:cTn>
                                        <p:tgtEl>
                                          <p:spTgt spid="24">
                                            <p:txEl>
                                              <p:pRg st="0" end="0"/>
                                            </p:txEl>
                                          </p:spTgt>
                                        </p:tgtEl>
                                        <p:attrNameLst>
                                          <p:attrName>style.visibility</p:attrName>
                                        </p:attrNameLst>
                                      </p:cBhvr>
                                      <p:to>
                                        <p:strVal val="visible"/>
                                      </p:to>
                                    </p:set>
                                    <p:anim calcmode="lin" valueType="num">
                                      <p:cBhvr additive="base">
                                        <p:cTn id="21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xit" presetSubtype="2" fill="hold" nodeType="clickEffect">
                                  <p:stCondLst>
                                    <p:cond delay="0"/>
                                  </p:stCondLst>
                                  <p:childTnLst>
                                    <p:anim calcmode="lin" valueType="num">
                                      <p:cBhvr additive="base">
                                        <p:cTn id="217" dur="500"/>
                                        <p:tgtEl>
                                          <p:spTgt spid="24">
                                            <p:txEl>
                                              <p:pRg st="0" end="0"/>
                                            </p:txEl>
                                          </p:spTgt>
                                        </p:tgtEl>
                                        <p:attrNameLst>
                                          <p:attrName>ppt_x</p:attrName>
                                        </p:attrNameLst>
                                      </p:cBhvr>
                                      <p:tavLst>
                                        <p:tav tm="0">
                                          <p:val>
                                            <p:strVal val="ppt_x"/>
                                          </p:val>
                                        </p:tav>
                                        <p:tav tm="100000">
                                          <p:val>
                                            <p:strVal val="1+ppt_w/2"/>
                                          </p:val>
                                        </p:tav>
                                      </p:tavLst>
                                    </p:anim>
                                    <p:anim calcmode="lin" valueType="num">
                                      <p:cBhvr additive="base">
                                        <p:cTn id="218" dur="500"/>
                                        <p:tgtEl>
                                          <p:spTgt spid="24">
                                            <p:txEl>
                                              <p:pRg st="0" end="0"/>
                                            </p:txEl>
                                          </p:spTgt>
                                        </p:tgtEl>
                                        <p:attrNameLst>
                                          <p:attrName>ppt_y</p:attrName>
                                        </p:attrNameLst>
                                      </p:cBhvr>
                                      <p:tavLst>
                                        <p:tav tm="0">
                                          <p:val>
                                            <p:strVal val="ppt_y"/>
                                          </p:val>
                                        </p:tav>
                                        <p:tav tm="100000">
                                          <p:val>
                                            <p:strVal val="ppt_y"/>
                                          </p:val>
                                        </p:tav>
                                      </p:tavLst>
                                    </p:anim>
                                    <p:set>
                                      <p:cBhvr>
                                        <p:cTn id="219" dur="1" fill="hold">
                                          <p:stCondLst>
                                            <p:cond delay="499"/>
                                          </p:stCondLst>
                                        </p:cTn>
                                        <p:tgtEl>
                                          <p:spTgt spid="24">
                                            <p:txEl>
                                              <p:pRg st="0" end="0"/>
                                            </p:txEl>
                                          </p:spTgt>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0" restart="whenNotActive" fill="hold" evtFilter="cancelBubble" nodeType="interactiveSeq">
                <p:stCondLst>
                  <p:cond evt="onClick" delay="0">
                    <p:tgtEl>
                      <p:spTgt spid="30"/>
                    </p:tgtEl>
                  </p:cond>
                </p:stCondLst>
                <p:endSync evt="end" delay="0">
                  <p:rtn val="all"/>
                </p:endSync>
                <p:childTnLst>
                  <p:par>
                    <p:cTn id="221" fill="hold">
                      <p:stCondLst>
                        <p:cond delay="0"/>
                      </p:stCondLst>
                      <p:childTnLst>
                        <p:par>
                          <p:cTn id="222" fill="hold">
                            <p:stCondLst>
                              <p:cond delay="0"/>
                            </p:stCondLst>
                            <p:childTnLst>
                              <p:par>
                                <p:cTn id="223" presetID="31" presetClass="entr" presetSubtype="0" fill="hold" nodeType="clickEffect">
                                  <p:stCondLst>
                                    <p:cond delay="0"/>
                                  </p:stCondLst>
                                  <p:iterate type="lt">
                                    <p:tmPct val="5000"/>
                                  </p:iterate>
                                  <p:childTnLst>
                                    <p:set>
                                      <p:cBhvr>
                                        <p:cTn id="224" dur="1" fill="hold">
                                          <p:stCondLst>
                                            <p:cond delay="0"/>
                                          </p:stCondLst>
                                        </p:cTn>
                                        <p:tgtEl>
                                          <p:spTgt spid="30">
                                            <p:txEl>
                                              <p:pRg st="0" end="0"/>
                                            </p:txEl>
                                          </p:spTgt>
                                        </p:tgtEl>
                                        <p:attrNameLst>
                                          <p:attrName>style.visibility</p:attrName>
                                        </p:attrNameLst>
                                      </p:cBhvr>
                                      <p:to>
                                        <p:strVal val="visible"/>
                                      </p:to>
                                    </p:set>
                                    <p:anim calcmode="lin" valueType="num">
                                      <p:cBhvr>
                                        <p:cTn id="225" dur="10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226" dur="1000" fill="hold"/>
                                        <p:tgtEl>
                                          <p:spTgt spid="30">
                                            <p:txEl>
                                              <p:pRg st="0" end="0"/>
                                            </p:txEl>
                                          </p:spTgt>
                                        </p:tgtEl>
                                        <p:attrNameLst>
                                          <p:attrName>ppt_h</p:attrName>
                                        </p:attrNameLst>
                                      </p:cBhvr>
                                      <p:tavLst>
                                        <p:tav tm="0">
                                          <p:val>
                                            <p:fltVal val="0"/>
                                          </p:val>
                                        </p:tav>
                                        <p:tav tm="100000">
                                          <p:val>
                                            <p:strVal val="#ppt_h"/>
                                          </p:val>
                                        </p:tav>
                                      </p:tavLst>
                                    </p:anim>
                                    <p:anim calcmode="lin" valueType="num">
                                      <p:cBhvr>
                                        <p:cTn id="227" dur="1000" fill="hold"/>
                                        <p:tgtEl>
                                          <p:spTgt spid="30">
                                            <p:txEl>
                                              <p:pRg st="0" end="0"/>
                                            </p:txEl>
                                          </p:spTgt>
                                        </p:tgtEl>
                                        <p:attrNameLst>
                                          <p:attrName>style.rotation</p:attrName>
                                        </p:attrNameLst>
                                      </p:cBhvr>
                                      <p:tavLst>
                                        <p:tav tm="0">
                                          <p:val>
                                            <p:fltVal val="90"/>
                                          </p:val>
                                        </p:tav>
                                        <p:tav tm="100000">
                                          <p:val>
                                            <p:fltVal val="0"/>
                                          </p:val>
                                        </p:tav>
                                      </p:tavLst>
                                    </p:anim>
                                    <p:animEffect transition="in" filter="fade">
                                      <p:cBhvr>
                                        <p:cTn id="228" dur="1000"/>
                                        <p:tgtEl>
                                          <p:spTgt spid="30">
                                            <p:txEl>
                                              <p:pRg st="0" end="0"/>
                                            </p:tx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 presetClass="exit" presetSubtype="4" fill="hold" nodeType="clickEffect">
                                  <p:stCondLst>
                                    <p:cond delay="0"/>
                                  </p:stCondLst>
                                  <p:iterate type="lt">
                                    <p:tmPct val="0"/>
                                  </p:iterate>
                                  <p:childTnLst>
                                    <p:anim calcmode="lin" valueType="num">
                                      <p:cBhvr additive="base">
                                        <p:cTn id="232" dur="500"/>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33" dur="500"/>
                                        <p:tgtEl>
                                          <p:spTgt spid="30">
                                            <p:txEl>
                                              <p:pRg st="0" end="0"/>
                                            </p:txEl>
                                          </p:spTgt>
                                        </p:tgtEl>
                                        <p:attrNameLst>
                                          <p:attrName>ppt_y</p:attrName>
                                        </p:attrNameLst>
                                      </p:cBhvr>
                                      <p:tavLst>
                                        <p:tav tm="0">
                                          <p:val>
                                            <p:strVal val="ppt_y"/>
                                          </p:val>
                                        </p:tav>
                                        <p:tav tm="100000">
                                          <p:val>
                                            <p:strVal val="1+ppt_h/2"/>
                                          </p:val>
                                        </p:tav>
                                      </p:tavLst>
                                    </p:anim>
                                    <p:set>
                                      <p:cBhvr>
                                        <p:cTn id="234" dur="1" fill="hold">
                                          <p:stCondLst>
                                            <p:cond delay="499"/>
                                          </p:stCondLst>
                                        </p:cTn>
                                        <p:tgtEl>
                                          <p:spTgt spid="30">
                                            <p:txEl>
                                              <p:pRg st="0" end="0"/>
                                            </p:txEl>
                                          </p:spTgt>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4" name="Action Button: Home 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82868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7" name="TextBox 16"/>
          <p:cNvSpPr txBox="1"/>
          <p:nvPr/>
        </p:nvSpPr>
        <p:spPr>
          <a:xfrm>
            <a:off x="566698" y="1797710"/>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2" name="TextBox 21"/>
          <p:cNvSpPr txBox="1"/>
          <p:nvPr/>
        </p:nvSpPr>
        <p:spPr>
          <a:xfrm>
            <a:off x="8464316" y="1803882"/>
            <a:ext cx="2158409" cy="584775"/>
          </a:xfrm>
          <a:prstGeom prst="rect">
            <a:avLst/>
          </a:prstGeom>
          <a:noFill/>
        </p:spPr>
        <p:txBody>
          <a:bodyPr wrap="square" rtlCol="0">
            <a:spAutoFit/>
          </a:bodyPr>
          <a:lstStyle/>
          <a:p>
            <a:r>
              <a:rPr lang="en-US" sz="3200" b="1" dirty="0">
                <a:solidFill>
                  <a:srgbClr val="FF0000"/>
                </a:solidFill>
              </a:rPr>
              <a:t>field</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53548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0" name="TextBox 19"/>
          <p:cNvSpPr txBox="1"/>
          <p:nvPr/>
        </p:nvSpPr>
        <p:spPr>
          <a:xfrm>
            <a:off x="566698" y="1738980"/>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5" name="TextBox 24"/>
          <p:cNvSpPr txBox="1"/>
          <p:nvPr/>
        </p:nvSpPr>
        <p:spPr>
          <a:xfrm>
            <a:off x="6659214" y="1749112"/>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955846" y="1741060"/>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25069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1000"/>
                                        <p:tgtEl>
                                          <p:spTgt spid="2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1" name="TextBox 20"/>
          <p:cNvSpPr txBox="1"/>
          <p:nvPr/>
        </p:nvSpPr>
        <p:spPr>
          <a:xfrm>
            <a:off x="409928" y="1549899"/>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28" name="TextBox 27"/>
          <p:cNvSpPr txBox="1"/>
          <p:nvPr/>
        </p:nvSpPr>
        <p:spPr>
          <a:xfrm>
            <a:off x="9682029" y="1549899"/>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149129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8" name="Action Button: Home 7">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41257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5" name="Action Button: Home 4">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5858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5" name="TextBox 14"/>
          <p:cNvSpPr txBox="1"/>
          <p:nvPr/>
        </p:nvSpPr>
        <p:spPr>
          <a:xfrm>
            <a:off x="4289053" y="1311329"/>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0594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5" name="TextBox 34"/>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6" name="Rounded Rectangle 35"/>
          <p:cNvSpPr/>
          <p:nvPr/>
        </p:nvSpPr>
        <p:spPr>
          <a:xfrm>
            <a:off x="4141947" y="1291110"/>
            <a:ext cx="4472574"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5: SKILLS 1</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512953" y="1122714"/>
            <a:ext cx="964452" cy="91649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250" y="2653747"/>
            <a:ext cx="5816009" cy="3873553"/>
          </a:xfrm>
          <a:prstGeom prst="rect">
            <a:avLst/>
          </a:prstGeom>
          <a:ln>
            <a:noFill/>
          </a:ln>
          <a:effectLst>
            <a:softEdge rad="112500"/>
          </a:effectLst>
        </p:spPr>
      </p:pic>
    </p:spTree>
    <p:extLst>
      <p:ext uri="{BB962C8B-B14F-4D97-AF65-F5344CB8AC3E}">
        <p14:creationId xmlns:p14="http://schemas.microsoft.com/office/powerpoint/2010/main" val="222240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22" name="TextBox 21"/>
          <p:cNvSpPr txBox="1"/>
          <p:nvPr/>
        </p:nvSpPr>
        <p:spPr>
          <a:xfrm>
            <a:off x="8336729" y="2465363"/>
            <a:ext cx="2158409" cy="584775"/>
          </a:xfrm>
          <a:prstGeom prst="rect">
            <a:avLst/>
          </a:prstGeom>
          <a:noFill/>
        </p:spPr>
        <p:txBody>
          <a:bodyPr wrap="square" rtlCol="0">
            <a:spAutoFit/>
          </a:bodyPr>
          <a:lstStyle/>
          <a:p>
            <a:r>
              <a:rPr lang="en-US" sz="3200" b="1" dirty="0">
                <a:solidFill>
                  <a:srgbClr val="FF0000"/>
                </a:solidFill>
              </a:rPr>
              <a:t>field</a:t>
            </a:r>
          </a:p>
        </p:txBody>
      </p:sp>
      <p:sp>
        <p:nvSpPr>
          <p:cNvPr id="25" name="TextBox 24"/>
          <p:cNvSpPr txBox="1"/>
          <p:nvPr/>
        </p:nvSpPr>
        <p:spPr>
          <a:xfrm>
            <a:off x="6531627" y="3286083"/>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828259" y="3278031"/>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28" name="TextBox 27"/>
          <p:cNvSpPr txBox="1"/>
          <p:nvPr/>
        </p:nvSpPr>
        <p:spPr>
          <a:xfrm>
            <a:off x="9711212" y="4166640"/>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Tree>
    <p:extLst>
      <p:ext uri="{BB962C8B-B14F-4D97-AF65-F5344CB8AC3E}">
        <p14:creationId xmlns:p14="http://schemas.microsoft.com/office/powerpoint/2010/main" val="51411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217146"/>
            <a:ext cx="10706519" cy="954107"/>
          </a:xfrm>
          <a:prstGeom prst="rect">
            <a:avLst/>
          </a:prstGeom>
          <a:noFill/>
          <a:effectLst/>
        </p:spPr>
        <p:txBody>
          <a:bodyPr wrap="square" rtlCol="0">
            <a:spAutoFit/>
          </a:bodyPr>
          <a:lstStyle/>
          <a:p>
            <a:r>
              <a:rPr lang="en-US" sz="2800" b="1" dirty="0"/>
              <a:t>Work in pairs. Discuss and tick </a:t>
            </a:r>
            <a:r>
              <a:rPr lang="en-US" sz="2800" dirty="0"/>
              <a:t>(</a:t>
            </a:r>
            <a:r>
              <a:rPr lang="en-US" sz="2800" b="1" dirty="0"/>
              <a:t>    )the features of a stilt house from the list below. Share your opinions with the class.</a:t>
            </a:r>
          </a:p>
        </p:txBody>
      </p:sp>
      <p:sp>
        <p:nvSpPr>
          <p:cNvPr id="8" name="TextBox 7"/>
          <p:cNvSpPr txBox="1"/>
          <p:nvPr/>
        </p:nvSpPr>
        <p:spPr>
          <a:xfrm>
            <a:off x="258960" y="31321"/>
            <a:ext cx="6136757"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II/ SPEAKING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034" y="1281195"/>
            <a:ext cx="378029" cy="378029"/>
          </a:xfrm>
          <a:prstGeom prst="rect">
            <a:avLst/>
          </a:prstGeom>
        </p:spPr>
      </p:pic>
      <p:sp>
        <p:nvSpPr>
          <p:cNvPr id="4" name="TextBox 3"/>
          <p:cNvSpPr txBox="1"/>
          <p:nvPr/>
        </p:nvSpPr>
        <p:spPr>
          <a:xfrm>
            <a:off x="701748" y="2445488"/>
            <a:ext cx="4859079" cy="523220"/>
          </a:xfrm>
          <a:prstGeom prst="rect">
            <a:avLst/>
          </a:prstGeom>
          <a:noFill/>
        </p:spPr>
        <p:txBody>
          <a:bodyPr wrap="square" rtlCol="0">
            <a:spAutoFit/>
          </a:bodyPr>
          <a:lstStyle/>
          <a:p>
            <a:r>
              <a:rPr lang="en-US" sz="2800" b="1" dirty="0">
                <a:solidFill>
                  <a:srgbClr val="C00000"/>
                </a:solidFill>
              </a:rPr>
              <a:t>A stilt house ____________.</a:t>
            </a:r>
          </a:p>
        </p:txBody>
      </p:sp>
      <p:sp>
        <p:nvSpPr>
          <p:cNvPr id="24" name="TextBox 23"/>
          <p:cNvSpPr txBox="1"/>
          <p:nvPr/>
        </p:nvSpPr>
        <p:spPr>
          <a:xfrm>
            <a:off x="701748" y="3021283"/>
            <a:ext cx="4859079" cy="523220"/>
          </a:xfrm>
          <a:prstGeom prst="rect">
            <a:avLst/>
          </a:prstGeom>
          <a:noFill/>
        </p:spPr>
        <p:txBody>
          <a:bodyPr wrap="square" rtlCol="0">
            <a:spAutoFit/>
          </a:bodyPr>
          <a:lstStyle/>
          <a:p>
            <a:r>
              <a:rPr lang="en-US" sz="2800" dirty="0"/>
              <a:t>- has a flat cement roof</a:t>
            </a:r>
          </a:p>
        </p:txBody>
      </p:sp>
      <p:sp>
        <p:nvSpPr>
          <p:cNvPr id="26" name="TextBox 25"/>
          <p:cNvSpPr txBox="1"/>
          <p:nvPr/>
        </p:nvSpPr>
        <p:spPr>
          <a:xfrm>
            <a:off x="701748" y="3616705"/>
            <a:ext cx="4859079" cy="523220"/>
          </a:xfrm>
          <a:prstGeom prst="rect">
            <a:avLst/>
          </a:prstGeom>
          <a:noFill/>
        </p:spPr>
        <p:txBody>
          <a:bodyPr wrap="square" rtlCol="0">
            <a:spAutoFit/>
          </a:bodyPr>
          <a:lstStyle/>
          <a:p>
            <a:r>
              <a:rPr lang="en-US" sz="2800" dirty="0"/>
              <a:t>- stands on big posts</a:t>
            </a:r>
          </a:p>
        </p:txBody>
      </p:sp>
      <p:sp>
        <p:nvSpPr>
          <p:cNvPr id="29" name="TextBox 28"/>
          <p:cNvSpPr txBox="1"/>
          <p:nvPr/>
        </p:nvSpPr>
        <p:spPr>
          <a:xfrm>
            <a:off x="701748" y="4212127"/>
            <a:ext cx="4859079" cy="523220"/>
          </a:xfrm>
          <a:prstGeom prst="rect">
            <a:avLst/>
          </a:prstGeom>
          <a:noFill/>
        </p:spPr>
        <p:txBody>
          <a:bodyPr wrap="square" rtlCol="0">
            <a:spAutoFit/>
          </a:bodyPr>
          <a:lstStyle/>
          <a:p>
            <a:r>
              <a:rPr lang="en-US" sz="2800" dirty="0"/>
              <a:t>- is made from natural materials</a:t>
            </a:r>
          </a:p>
        </p:txBody>
      </p:sp>
      <p:sp>
        <p:nvSpPr>
          <p:cNvPr id="30" name="TextBox 29"/>
          <p:cNvSpPr txBox="1"/>
          <p:nvPr/>
        </p:nvSpPr>
        <p:spPr>
          <a:xfrm>
            <a:off x="701748" y="4807549"/>
            <a:ext cx="4859079" cy="523220"/>
          </a:xfrm>
          <a:prstGeom prst="rect">
            <a:avLst/>
          </a:prstGeom>
          <a:noFill/>
        </p:spPr>
        <p:txBody>
          <a:bodyPr wrap="square" rtlCol="0">
            <a:spAutoFit/>
          </a:bodyPr>
          <a:lstStyle/>
          <a:p>
            <a:r>
              <a:rPr lang="en-US" sz="2800" dirty="0"/>
              <a:t>- has a modern toilet </a:t>
            </a:r>
          </a:p>
        </p:txBody>
      </p:sp>
      <p:sp>
        <p:nvSpPr>
          <p:cNvPr id="31" name="TextBox 30"/>
          <p:cNvSpPr txBox="1"/>
          <p:nvPr/>
        </p:nvSpPr>
        <p:spPr>
          <a:xfrm>
            <a:off x="701748" y="5402971"/>
            <a:ext cx="4859079" cy="523220"/>
          </a:xfrm>
          <a:prstGeom prst="rect">
            <a:avLst/>
          </a:prstGeom>
          <a:noFill/>
        </p:spPr>
        <p:txBody>
          <a:bodyPr wrap="square" rtlCol="0">
            <a:spAutoFit/>
          </a:bodyPr>
          <a:lstStyle/>
          <a:p>
            <a:r>
              <a:rPr lang="en-US" sz="2800" dirty="0"/>
              <a:t>- is a flat in a big block</a:t>
            </a:r>
          </a:p>
        </p:txBody>
      </p:sp>
      <p:sp>
        <p:nvSpPr>
          <p:cNvPr id="32" name="TextBox 31"/>
          <p:cNvSpPr txBox="1"/>
          <p:nvPr/>
        </p:nvSpPr>
        <p:spPr>
          <a:xfrm>
            <a:off x="701748" y="5998393"/>
            <a:ext cx="4859079" cy="523220"/>
          </a:xfrm>
          <a:prstGeom prst="rect">
            <a:avLst/>
          </a:prstGeom>
          <a:noFill/>
        </p:spPr>
        <p:txBody>
          <a:bodyPr wrap="square" rtlCol="0">
            <a:spAutoFit/>
          </a:bodyPr>
          <a:lstStyle/>
          <a:p>
            <a:r>
              <a:rPr lang="en-US" sz="2800" dirty="0"/>
              <a:t>- is close to nature</a:t>
            </a:r>
          </a:p>
        </p:txBody>
      </p:sp>
      <p:sp>
        <p:nvSpPr>
          <p:cNvPr id="5" name="Rectangle 4"/>
          <p:cNvSpPr/>
          <p:nvPr/>
        </p:nvSpPr>
        <p:spPr>
          <a:xfrm>
            <a:off x="5996480" y="30629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17733" y="3658417"/>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017733" y="4295551"/>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17733" y="489097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17733" y="54863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17733" y="599839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138" y="3260778"/>
            <a:ext cx="5474495" cy="2949137"/>
          </a:xfrm>
          <a:prstGeom prst="rect">
            <a:avLst/>
          </a:prstGeom>
          <a:ln>
            <a:noFill/>
          </a:ln>
          <a:effectLst>
            <a:softEdge rad="112500"/>
          </a:effectLst>
        </p:spPr>
      </p:pic>
    </p:spTree>
    <p:extLst>
      <p:ext uri="{BB962C8B-B14F-4D97-AF65-F5344CB8AC3E}">
        <p14:creationId xmlns:p14="http://schemas.microsoft.com/office/powerpoint/2010/main" val="161534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1049" y="469279"/>
            <a:ext cx="10706519" cy="1384995"/>
          </a:xfrm>
          <a:prstGeom prst="rect">
            <a:avLst/>
          </a:prstGeom>
          <a:noFill/>
          <a:effectLst/>
        </p:spPr>
        <p:txBody>
          <a:bodyPr wrap="square" rtlCol="0">
            <a:spAutoFit/>
          </a:bodyPr>
          <a:lstStyle/>
          <a:p>
            <a:r>
              <a:rPr lang="en-US" sz="2800" b="1" dirty="0"/>
              <a:t>Work in pairs. Ask and answer about the type of home each of you lives in. Take notes of your partner’s answer and report what you find to the class. </a:t>
            </a:r>
          </a:p>
        </p:txBody>
      </p:sp>
      <p:sp>
        <p:nvSpPr>
          <p:cNvPr id="18" name="Rounded Rectangle 17"/>
          <p:cNvSpPr/>
          <p:nvPr/>
        </p:nvSpPr>
        <p:spPr>
          <a:xfrm>
            <a:off x="416923" y="57087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69708" y="468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4" name="TextBox 23"/>
          <p:cNvSpPr txBox="1"/>
          <p:nvPr/>
        </p:nvSpPr>
        <p:spPr>
          <a:xfrm>
            <a:off x="164198" y="2334662"/>
            <a:ext cx="6449898" cy="584775"/>
          </a:xfrm>
          <a:prstGeom prst="rect">
            <a:avLst/>
          </a:prstGeom>
          <a:noFill/>
        </p:spPr>
        <p:txBody>
          <a:bodyPr wrap="square" rtlCol="0">
            <a:spAutoFit/>
          </a:bodyPr>
          <a:lstStyle/>
          <a:p>
            <a:r>
              <a:rPr lang="en-US" sz="3200" dirty="0"/>
              <a:t>1. What type of home do you live in?</a:t>
            </a:r>
          </a:p>
        </p:txBody>
      </p:sp>
      <p:sp>
        <p:nvSpPr>
          <p:cNvPr id="26" name="TextBox 25"/>
          <p:cNvSpPr txBox="1"/>
          <p:nvPr/>
        </p:nvSpPr>
        <p:spPr>
          <a:xfrm>
            <a:off x="164199" y="3057679"/>
            <a:ext cx="6101906" cy="584775"/>
          </a:xfrm>
          <a:prstGeom prst="rect">
            <a:avLst/>
          </a:prstGeom>
          <a:noFill/>
        </p:spPr>
        <p:txBody>
          <a:bodyPr wrap="square" rtlCol="0">
            <a:spAutoFit/>
          </a:bodyPr>
          <a:lstStyle/>
          <a:p>
            <a:r>
              <a:rPr lang="en-US" sz="3200" dirty="0"/>
              <a:t>2. What materials is it made from?</a:t>
            </a:r>
          </a:p>
        </p:txBody>
      </p:sp>
      <p:sp>
        <p:nvSpPr>
          <p:cNvPr id="29" name="TextBox 28"/>
          <p:cNvSpPr txBox="1"/>
          <p:nvPr/>
        </p:nvSpPr>
        <p:spPr>
          <a:xfrm>
            <a:off x="164198" y="3759428"/>
            <a:ext cx="6684073" cy="1077218"/>
          </a:xfrm>
          <a:prstGeom prst="rect">
            <a:avLst/>
          </a:prstGeom>
          <a:noFill/>
        </p:spPr>
        <p:txBody>
          <a:bodyPr wrap="square" rtlCol="0">
            <a:spAutoFit/>
          </a:bodyPr>
          <a:lstStyle/>
          <a:p>
            <a:r>
              <a:rPr lang="en-US" sz="3200" dirty="0"/>
              <a:t>3. What is the most important part of your home? What do you do there?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89" y="2317958"/>
            <a:ext cx="4743401" cy="2882939"/>
          </a:xfrm>
          <a:prstGeom prst="rect">
            <a:avLst/>
          </a:prstGeom>
          <a:ln>
            <a:noFill/>
          </a:ln>
          <a:effectLst>
            <a:softEdge rad="112500"/>
          </a:effectLst>
        </p:spPr>
      </p:pic>
    </p:spTree>
    <p:extLst>
      <p:ext uri="{BB962C8B-B14F-4D97-AF65-F5344CB8AC3E}">
        <p14:creationId xmlns:p14="http://schemas.microsoft.com/office/powerpoint/2010/main" val="900203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7" y="207665"/>
            <a:ext cx="5028516"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C43B4EE5-D525-4443-B04E-58910A374BDA}"/>
              </a:ext>
            </a:extLst>
          </p:cNvPr>
          <p:cNvSpPr txBox="1"/>
          <p:nvPr/>
        </p:nvSpPr>
        <p:spPr>
          <a:xfrm>
            <a:off x="1605407" y="1578620"/>
            <a:ext cx="9147805" cy="3709285"/>
          </a:xfrm>
          <a:prstGeom prst="rect">
            <a:avLst/>
          </a:prstGeom>
          <a:noFill/>
        </p:spPr>
        <p:txBody>
          <a:bodyPr wrap="square">
            <a:spAutoFit/>
          </a:bodyPr>
          <a:lstStyle/>
          <a:p>
            <a:pPr>
              <a:lnSpc>
                <a:spcPct val="150000"/>
              </a:lnSpc>
            </a:pPr>
            <a:r>
              <a:rPr lang="en-US" sz="3200" b="1" dirty="0">
                <a:solidFill>
                  <a:srgbClr val="FF0000"/>
                </a:solidFill>
              </a:rPr>
              <a:t>In this lesson, you have:</a:t>
            </a:r>
          </a:p>
          <a:p>
            <a:pPr marL="457200" indent="-457200">
              <a:lnSpc>
                <a:spcPct val="150000"/>
              </a:lnSpc>
              <a:buFont typeface="Wingdings" panose="05000000000000000000" pitchFamily="2" charset="2"/>
              <a:buChar char="ü"/>
            </a:pPr>
            <a:r>
              <a:rPr lang="en-US" sz="3200" dirty="0"/>
              <a:t>learnt new words related to the topic of stilt house.</a:t>
            </a:r>
          </a:p>
          <a:p>
            <a:pPr marL="457200" indent="-457200">
              <a:lnSpc>
                <a:spcPct val="150000"/>
              </a:lnSpc>
              <a:buFont typeface="Wingdings" panose="05000000000000000000" pitchFamily="2" charset="2"/>
              <a:buChar char="ü"/>
            </a:pPr>
            <a:r>
              <a:rPr lang="en-US" sz="3200" dirty="0"/>
              <a:t>read a passage about stilt houses.</a:t>
            </a:r>
          </a:p>
          <a:p>
            <a:pPr marL="457200" indent="-457200">
              <a:lnSpc>
                <a:spcPct val="150000"/>
              </a:lnSpc>
              <a:buFont typeface="Wingdings" panose="05000000000000000000" pitchFamily="2" charset="2"/>
              <a:buChar char="ü"/>
            </a:pPr>
            <a:r>
              <a:rPr lang="en-US" sz="3200" dirty="0"/>
              <a:t>described the house you live in.</a:t>
            </a:r>
          </a:p>
          <a:p>
            <a:pPr>
              <a:lnSpc>
                <a:spcPct val="150000"/>
              </a:lnSpc>
            </a:pPr>
            <a:endParaRPr lang="en-US" sz="3200" dirty="0"/>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1167" y="20766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87699" y="0"/>
            <a:ext cx="3772252" cy="830997"/>
          </a:xfrm>
          <a:prstGeom prst="rect">
            <a:avLst/>
          </a:prstGeom>
          <a:noFill/>
          <a:effectLst/>
        </p:spPr>
        <p:txBody>
          <a:bodyPr wrap="square" rtlCol="0">
            <a:spAutoFit/>
          </a:bodyPr>
          <a:lstStyle/>
          <a:p>
            <a:r>
              <a:rPr lang="en-US" sz="4800" b="1" dirty="0">
                <a:solidFill>
                  <a:srgbClr val="C00000"/>
                </a:solidFill>
                <a:effectLst>
                  <a:glow rad="88900">
                    <a:schemeClr val="bg1"/>
                  </a:glow>
                </a:effectLst>
                <a:cs typeface="Arial" panose="020B0604020202020204" pitchFamily="34" charset="0"/>
              </a:rPr>
              <a:t>* Homework</a:t>
            </a:r>
          </a:p>
        </p:txBody>
      </p:sp>
      <p:sp>
        <p:nvSpPr>
          <p:cNvPr id="2" name="TextBox 1"/>
          <p:cNvSpPr txBox="1"/>
          <p:nvPr/>
        </p:nvSpPr>
        <p:spPr>
          <a:xfrm>
            <a:off x="796772" y="2086279"/>
            <a:ext cx="7747462" cy="223195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3200" dirty="0"/>
              <a:t> Learn by heart all the words.</a:t>
            </a:r>
          </a:p>
          <a:p>
            <a:pPr marL="285750" indent="-285750">
              <a:lnSpc>
                <a:spcPct val="150000"/>
              </a:lnSpc>
              <a:buFont typeface="Wingdings" panose="05000000000000000000" pitchFamily="2" charset="2"/>
              <a:buChar char="ü"/>
            </a:pPr>
            <a:r>
              <a:rPr lang="en-US" sz="3200" dirty="0"/>
              <a:t> Do exercises in the workbook.</a:t>
            </a:r>
          </a:p>
          <a:p>
            <a:pPr marL="285750" indent="-285750">
              <a:lnSpc>
                <a:spcPct val="150000"/>
              </a:lnSpc>
              <a:buFont typeface="Wingdings" panose="05000000000000000000" pitchFamily="2" charset="2"/>
              <a:buChar char="ü"/>
            </a:pPr>
            <a:r>
              <a:rPr lang="en-US" sz="3200" dirty="0"/>
              <a:t> Prepare for Lesson 6 – Skills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234" y="3264862"/>
            <a:ext cx="3020335" cy="3020335"/>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2133" y="5083756"/>
            <a:ext cx="608536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staircase (n): </a:t>
            </a:r>
          </a:p>
        </p:txBody>
      </p:sp>
      <p:sp>
        <p:nvSpPr>
          <p:cNvPr id="12" name="Rectangle 11"/>
          <p:cNvSpPr/>
          <p:nvPr/>
        </p:nvSpPr>
        <p:spPr>
          <a:xfrm>
            <a:off x="4414209" y="5178766"/>
            <a:ext cx="3776836" cy="769441"/>
          </a:xfrm>
          <a:prstGeom prst="rect">
            <a:avLst/>
          </a:prstGeom>
        </p:spPr>
        <p:txBody>
          <a:bodyPr wrap="square">
            <a:spAutoFit/>
          </a:bodyPr>
          <a:lstStyle/>
          <a:p>
            <a:pPr algn="ctr"/>
            <a:r>
              <a:rPr lang="en-US" sz="4400" b="1" dirty="0" err="1"/>
              <a:t>cầu</a:t>
            </a:r>
            <a:r>
              <a:rPr lang="en-US" sz="4400" b="1" dirty="0"/>
              <a:t> thang </a:t>
            </a:r>
            <a:r>
              <a:rPr lang="en-US" sz="4400" b="1" dirty="0" err="1"/>
              <a:t>bộ</a:t>
            </a:r>
            <a:endParaRPr lang="en-US" sz="4400" b="1" dirty="0"/>
          </a:p>
        </p:txBody>
      </p:sp>
      <p:sp>
        <p:nvSpPr>
          <p:cNvPr id="2" name="Rectangle 1"/>
          <p:cNvSpPr/>
          <p:nvPr/>
        </p:nvSpPr>
        <p:spPr>
          <a:xfrm>
            <a:off x="1698982" y="5941667"/>
            <a:ext cx="1939698" cy="553998"/>
          </a:xfrm>
          <a:prstGeom prst="rect">
            <a:avLst/>
          </a:prstGeom>
        </p:spPr>
        <p:txBody>
          <a:bodyPr wrap="none">
            <a:spAutoFit/>
          </a:bodyPr>
          <a:lstStyle/>
          <a:p>
            <a:pPr algn="ctr"/>
            <a:r>
              <a:rPr lang="en-US" sz="3000" b="1" dirty="0">
                <a:solidFill>
                  <a:schemeClr val="accent5">
                    <a:lumMod val="50000"/>
                  </a:schemeClr>
                </a:solidFill>
              </a:rPr>
              <a:t>/ˈ</a:t>
            </a:r>
            <a:r>
              <a:rPr lang="en-US" sz="3000" b="1" dirty="0" err="1">
                <a:solidFill>
                  <a:schemeClr val="accent5">
                    <a:lumMod val="50000"/>
                  </a:schemeClr>
                </a:solidFill>
              </a:rPr>
              <a:t>steəkeɪs</a:t>
            </a:r>
            <a:r>
              <a:rPr lang="en-US" sz="3000" b="1" dirty="0">
                <a:solidFill>
                  <a:schemeClr val="accent5">
                    <a:lumMod val="50000"/>
                  </a:schemeClr>
                </a:solidFill>
              </a:rPr>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511" y="916642"/>
            <a:ext cx="6043491" cy="3966644"/>
          </a:xfrm>
          <a:prstGeom prst="rect">
            <a:avLst/>
          </a:prstGeom>
          <a:ln>
            <a:noFill/>
          </a:ln>
          <a:effectLst>
            <a:softEdge rad="112500"/>
          </a:effectLst>
        </p:spPr>
      </p:pic>
      <p:sp>
        <p:nvSpPr>
          <p:cNvPr id="15" name="TextBox 14"/>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3" name="ukstabl0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2674" y="4935084"/>
            <a:ext cx="487363" cy="487363"/>
          </a:xfrm>
          <a:prstGeom prst="rect">
            <a:avLst/>
          </a:prstGeom>
        </p:spPr>
      </p:pic>
    </p:spTree>
    <p:extLst>
      <p:ext uri="{BB962C8B-B14F-4D97-AF65-F5344CB8AC3E}">
        <p14:creationId xmlns:p14="http://schemas.microsoft.com/office/powerpoint/2010/main" val="221712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56"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68772" y="5149005"/>
            <a:ext cx="3776836" cy="769441"/>
          </a:xfrm>
          <a:prstGeom prst="rect">
            <a:avLst/>
          </a:prstGeom>
        </p:spPr>
        <p:txBody>
          <a:bodyPr wrap="square">
            <a:spAutoFit/>
          </a:bodyPr>
          <a:lstStyle/>
          <a:p>
            <a:pPr algn="ctr"/>
            <a:r>
              <a:rPr lang="en-US" sz="4400" b="1" dirty="0" err="1"/>
              <a:t>vật</a:t>
            </a:r>
            <a:r>
              <a:rPr lang="en-US" sz="4400" b="1" dirty="0"/>
              <a:t> </a:t>
            </a:r>
            <a:r>
              <a:rPr lang="en-US" sz="4400" b="1" dirty="0" err="1"/>
              <a:t>liệu</a:t>
            </a:r>
            <a:endParaRPr lang="en-US" sz="4400" b="1" dirty="0"/>
          </a:p>
        </p:txBody>
      </p:sp>
      <p:sp>
        <p:nvSpPr>
          <p:cNvPr id="2" name="Rectangle 1"/>
          <p:cNvSpPr/>
          <p:nvPr/>
        </p:nvSpPr>
        <p:spPr>
          <a:xfrm>
            <a:off x="3092470" y="5791188"/>
            <a:ext cx="2327880" cy="584775"/>
          </a:xfrm>
          <a:prstGeom prst="rect">
            <a:avLst/>
          </a:prstGeom>
        </p:spPr>
        <p:txBody>
          <a:bodyPr wrap="none">
            <a:spAutoFit/>
          </a:bodyPr>
          <a:lstStyle/>
          <a:p>
            <a:pPr algn="ctr"/>
            <a:r>
              <a:rPr lang="en-US" sz="3200" b="1" dirty="0">
                <a:solidFill>
                  <a:schemeClr val="accent5">
                    <a:lumMod val="50000"/>
                  </a:schemeClr>
                </a:solidFill>
              </a:rPr>
              <a:t> /</a:t>
            </a:r>
            <a:r>
              <a:rPr lang="en-US" sz="3200" b="1" dirty="0" err="1">
                <a:solidFill>
                  <a:schemeClr val="accent5">
                    <a:lumMod val="50000"/>
                  </a:schemeClr>
                </a:solidFill>
              </a:rPr>
              <a:t>məˈtɪəriəl</a:t>
            </a:r>
            <a:r>
              <a:rPr lang="en-US" sz="3200" b="1" dirty="0">
                <a:solidFill>
                  <a:schemeClr val="accent5">
                    <a:lumMod val="50000"/>
                  </a:schemeClr>
                </a:solidFill>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998" b="5484"/>
          <a:stretch/>
        </p:blipFill>
        <p:spPr>
          <a:xfrm>
            <a:off x="2262778" y="823656"/>
            <a:ext cx="7542703" cy="4231758"/>
          </a:xfrm>
          <a:prstGeom prst="rect">
            <a:avLst/>
          </a:prstGeom>
        </p:spPr>
      </p:pic>
      <p:sp>
        <p:nvSpPr>
          <p:cNvPr id="7" name="Google Shape;1881;p31"/>
          <p:cNvSpPr txBox="1">
            <a:spLocks/>
          </p:cNvSpPr>
          <p:nvPr/>
        </p:nvSpPr>
        <p:spPr>
          <a:xfrm>
            <a:off x="2885270" y="5031834"/>
            <a:ext cx="657050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material (n): </a:t>
            </a:r>
          </a:p>
        </p:txBody>
      </p:sp>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4" name="materi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9678" y="5360554"/>
            <a:ext cx="487363" cy="487363"/>
          </a:xfrm>
          <a:prstGeom prst="rect">
            <a:avLst/>
          </a:prstGeom>
        </p:spPr>
      </p:pic>
    </p:spTree>
    <p:extLst>
      <p:ext uri="{BB962C8B-B14F-4D97-AF65-F5344CB8AC3E}">
        <p14:creationId xmlns:p14="http://schemas.microsoft.com/office/powerpoint/2010/main" val="3533580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984"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12" grpId="0"/>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685573" y="5207640"/>
            <a:ext cx="3394214"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open fire (n): </a:t>
            </a:r>
          </a:p>
        </p:txBody>
      </p:sp>
      <p:sp>
        <p:nvSpPr>
          <p:cNvPr id="12" name="Rectangle 11"/>
          <p:cNvSpPr/>
          <p:nvPr/>
        </p:nvSpPr>
        <p:spPr>
          <a:xfrm>
            <a:off x="5771680" y="5343827"/>
            <a:ext cx="2226967" cy="769441"/>
          </a:xfrm>
          <a:prstGeom prst="rect">
            <a:avLst/>
          </a:prstGeom>
        </p:spPr>
        <p:txBody>
          <a:bodyPr wrap="square">
            <a:spAutoFit/>
          </a:bodyPr>
          <a:lstStyle/>
          <a:p>
            <a:pPr algn="ctr"/>
            <a:r>
              <a:rPr lang="en-US" sz="4400" b="1" dirty="0" err="1"/>
              <a:t>lò</a:t>
            </a:r>
            <a:r>
              <a:rPr lang="en-US" sz="4400" b="1" dirty="0"/>
              <a:t> </a:t>
            </a:r>
            <a:r>
              <a:rPr lang="en-US" sz="4400" b="1" dirty="0" err="1"/>
              <a:t>sưởi</a:t>
            </a:r>
            <a:endParaRPr lang="en-US" sz="4400" b="1" dirty="0"/>
          </a:p>
        </p:txBody>
      </p:sp>
      <p:sp>
        <p:nvSpPr>
          <p:cNvPr id="2" name="Rectangle 1"/>
          <p:cNvSpPr/>
          <p:nvPr/>
        </p:nvSpPr>
        <p:spPr>
          <a:xfrm>
            <a:off x="2452109" y="6011276"/>
            <a:ext cx="2813399" cy="584775"/>
          </a:xfrm>
          <a:prstGeom prst="rect">
            <a:avLst/>
          </a:prstGeom>
        </p:spPr>
        <p:txBody>
          <a:bodyPr wrap="none">
            <a:spAutoFit/>
          </a:bodyPr>
          <a:lstStyle/>
          <a:p>
            <a:pPr algn="ctr"/>
            <a:r>
              <a:rPr lang="en-US" sz="3200" b="1" dirty="0">
                <a:solidFill>
                  <a:schemeClr val="accent5">
                    <a:lumMod val="50000"/>
                  </a:schemeClr>
                </a:solidFill>
              </a:rPr>
              <a:t>  /ˌ</a:t>
            </a:r>
            <a:r>
              <a:rPr lang="en-US" sz="3200" b="1" dirty="0" err="1">
                <a:solidFill>
                  <a:schemeClr val="accent5">
                    <a:lumMod val="50000"/>
                  </a:schemeClr>
                </a:solidFill>
              </a:rPr>
              <a:t>əʊpən</a:t>
            </a:r>
            <a:r>
              <a:rPr lang="en-US" sz="3200" b="1" dirty="0">
                <a:solidFill>
                  <a:schemeClr val="accent5">
                    <a:lumMod val="50000"/>
                  </a:schemeClr>
                </a:solidFill>
              </a:rPr>
              <a:t> ˈ</a:t>
            </a:r>
            <a:r>
              <a:rPr lang="en-US" sz="3200" b="1" dirty="0" err="1">
                <a:solidFill>
                  <a:schemeClr val="accent5">
                    <a:lumMod val="50000"/>
                  </a:schemeClr>
                </a:solidFill>
              </a:rPr>
              <a:t>faɪə</a:t>
            </a:r>
            <a:r>
              <a:rPr lang="en-US" sz="3200" b="1" dirty="0">
                <a:solidFill>
                  <a:schemeClr val="accent5">
                    <a:lumMod val="50000"/>
                  </a:schemeClr>
                </a:solidFill>
              </a:rPr>
              <a:t>/</a:t>
            </a:r>
          </a:p>
        </p:txBody>
      </p:sp>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623" y="865859"/>
            <a:ext cx="6180117" cy="4229781"/>
          </a:xfrm>
          <a:prstGeom prst="rect">
            <a:avLst/>
          </a:prstGeom>
          <a:ln>
            <a:noFill/>
          </a:ln>
          <a:effectLst>
            <a:softEdge rad="112500"/>
          </a:effectLst>
        </p:spPr>
      </p:pic>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5" name="cald4us16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881" y="5536360"/>
            <a:ext cx="487363" cy="487363"/>
          </a:xfrm>
          <a:prstGeom prst="rect">
            <a:avLst/>
          </a:prstGeom>
        </p:spPr>
      </p:pic>
    </p:spTree>
    <p:extLst>
      <p:ext uri="{BB962C8B-B14F-4D97-AF65-F5344CB8AC3E}">
        <p14:creationId xmlns:p14="http://schemas.microsoft.com/office/powerpoint/2010/main" val="2711664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872" fill="hold"/>
                                        <p:tgtEl>
                                          <p:spTgt spid="5"/>
                                        </p:tgtEl>
                                      </p:cBhvr>
                                    </p:cmd>
                                  </p:childTnLst>
                                </p:cTn>
                              </p:par>
                            </p:childTnLst>
                          </p:cTn>
                        </p:par>
                      </p:childTnLst>
                    </p:cTn>
                  </p:par>
                </p:childTnLst>
              </p:cTn>
              <p:nextCondLst>
                <p:cond evt="onClick" delay="0">
                  <p:tgtEl>
                    <p:spTgt spid="5"/>
                  </p:tgtEl>
                </p:cond>
              </p:nextCondLst>
            </p:seq>
            <p:audio>
              <p:cMediaNode vol="80000">
                <p:cTn id="28" fill="hold" display="0">
                  <p:stCondLst>
                    <p:cond delay="indefinite"/>
                  </p:stCondLst>
                  <p:endCondLst>
                    <p:cond evt="onStopAudio" delay="0">
                      <p:tgtEl>
                        <p:sldTgt/>
                      </p:tgtEl>
                    </p:cond>
                  </p:endCondLst>
                </p:cTn>
                <p:tgtEl>
                  <p:spTgt spid="5"/>
                </p:tgtEl>
              </p:cMediaNode>
            </p:audio>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FCA5C-5D4D-5540-BDE4-3FB54AF82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1087" y="1048820"/>
            <a:ext cx="7265134" cy="4242951"/>
          </a:xfrm>
          <a:prstGeom prst="rect">
            <a:avLst/>
          </a:prstGeom>
        </p:spPr>
      </p:pic>
      <p:sp>
        <p:nvSpPr>
          <p:cNvPr id="7" name="Google Shape;1881;p31"/>
          <p:cNvSpPr txBox="1">
            <a:spLocks/>
          </p:cNvSpPr>
          <p:nvPr/>
        </p:nvSpPr>
        <p:spPr>
          <a:xfrm>
            <a:off x="2285104" y="5339400"/>
            <a:ext cx="6554668"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 owner (n): </a:t>
            </a:r>
          </a:p>
        </p:txBody>
      </p:sp>
      <p:sp>
        <p:nvSpPr>
          <p:cNvPr id="12" name="Rectangle 11"/>
          <p:cNvSpPr/>
          <p:nvPr/>
        </p:nvSpPr>
        <p:spPr>
          <a:xfrm>
            <a:off x="4872482" y="5434657"/>
            <a:ext cx="4202746" cy="769441"/>
          </a:xfrm>
          <a:prstGeom prst="rect">
            <a:avLst/>
          </a:prstGeom>
        </p:spPr>
        <p:txBody>
          <a:bodyPr wrap="square">
            <a:spAutoFit/>
          </a:bodyPr>
          <a:lstStyle/>
          <a:p>
            <a:pPr algn="ctr"/>
            <a:r>
              <a:rPr lang="en-US" sz="4400" b="1" dirty="0" err="1"/>
              <a:t>người</a:t>
            </a:r>
            <a:r>
              <a:rPr lang="en-US" sz="4400" b="1" dirty="0"/>
              <a:t> </a:t>
            </a:r>
            <a:r>
              <a:rPr lang="en-US" sz="4400" b="1" dirty="0" err="1"/>
              <a:t>sở</a:t>
            </a:r>
            <a:r>
              <a:rPr lang="en-US" sz="4400" b="1" dirty="0"/>
              <a:t> </a:t>
            </a:r>
            <a:r>
              <a:rPr lang="en-US" sz="4400" b="1" dirty="0" err="1"/>
              <a:t>hữu</a:t>
            </a:r>
            <a:endParaRPr lang="en-US" sz="4400" b="1" dirty="0"/>
          </a:p>
        </p:txBody>
      </p:sp>
      <p:sp>
        <p:nvSpPr>
          <p:cNvPr id="2" name="Rectangle 1"/>
          <p:cNvSpPr/>
          <p:nvPr/>
        </p:nvSpPr>
        <p:spPr>
          <a:xfrm>
            <a:off x="2539699" y="5991716"/>
            <a:ext cx="1729961" cy="584775"/>
          </a:xfrm>
          <a:prstGeom prst="rect">
            <a:avLst/>
          </a:prstGeom>
        </p:spPr>
        <p:txBody>
          <a:bodyPr wrap="none">
            <a:spAutoFit/>
          </a:bodyPr>
          <a:lstStyle/>
          <a:p>
            <a:pPr algn="ctr"/>
            <a:r>
              <a:rPr lang="en-US" sz="3200" b="1" dirty="0">
                <a:solidFill>
                  <a:schemeClr val="accent5">
                    <a:lumMod val="50000"/>
                  </a:schemeClr>
                </a:solidFill>
              </a:rPr>
              <a:t>  /ˈ</a:t>
            </a:r>
            <a:r>
              <a:rPr lang="en-US" sz="3200" b="1" dirty="0" err="1">
                <a:solidFill>
                  <a:schemeClr val="accent5">
                    <a:lumMod val="50000"/>
                  </a:schemeClr>
                </a:solidFill>
              </a:rPr>
              <a:t>oʊnə</a:t>
            </a:r>
            <a:r>
              <a:rPr lang="en-US" sz="3200" b="1" dirty="0">
                <a:solidFill>
                  <a:schemeClr val="accent5">
                    <a:lumMod val="50000"/>
                  </a:schemeClr>
                </a:solidFill>
              </a:rPr>
              <a:t>/</a:t>
            </a:r>
          </a:p>
        </p:txBody>
      </p:sp>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pic>
        <p:nvPicPr>
          <p:cNvPr id="3" name="ukoverw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07244" y="5668120"/>
            <a:ext cx="487363" cy="487363"/>
          </a:xfrm>
          <a:prstGeom prst="rect">
            <a:avLst/>
          </a:prstGeom>
        </p:spPr>
      </p:pic>
    </p:spTree>
    <p:extLst>
      <p:ext uri="{BB962C8B-B14F-4D97-AF65-F5344CB8AC3E}">
        <p14:creationId xmlns:p14="http://schemas.microsoft.com/office/powerpoint/2010/main" val="160913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44"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231082499"/>
              </p:ext>
            </p:extLst>
          </p:nvPr>
        </p:nvGraphicFramePr>
        <p:xfrm>
          <a:off x="460857" y="1185020"/>
          <a:ext cx="11323638" cy="4668741"/>
        </p:xfrm>
        <a:graphic>
          <a:graphicData uri="http://schemas.openxmlformats.org/drawingml/2006/table">
            <a:tbl>
              <a:tblPr firstRow="1" bandRow="1">
                <a:tableStyleId>{5DA37D80-6434-44D0-A028-1B22A696006F}</a:tableStyleId>
              </a:tblPr>
              <a:tblGrid>
                <a:gridCol w="3643259">
                  <a:extLst>
                    <a:ext uri="{9D8B030D-6E8A-4147-A177-3AD203B41FA5}">
                      <a16:colId xmlns:a16="http://schemas.microsoft.com/office/drawing/2014/main" val="20000"/>
                    </a:ext>
                  </a:extLst>
                </a:gridCol>
                <a:gridCol w="3033951">
                  <a:extLst>
                    <a:ext uri="{9D8B030D-6E8A-4147-A177-3AD203B41FA5}">
                      <a16:colId xmlns:a16="http://schemas.microsoft.com/office/drawing/2014/main" val="20001"/>
                    </a:ext>
                  </a:extLst>
                </a:gridCol>
                <a:gridCol w="4646428">
                  <a:extLst>
                    <a:ext uri="{9D8B030D-6E8A-4147-A177-3AD203B41FA5}">
                      <a16:colId xmlns:a16="http://schemas.microsoft.com/office/drawing/2014/main" val="20002"/>
                    </a:ext>
                  </a:extLst>
                </a:gridCol>
              </a:tblGrid>
              <a:tr h="686084">
                <a:tc>
                  <a:txBody>
                    <a:bodyPr/>
                    <a:lstStyle/>
                    <a:p>
                      <a:pPr algn="ctr"/>
                      <a:r>
                        <a:rPr lang="en-US" sz="3200" b="1" dirty="0">
                          <a:solidFill>
                            <a:srgbClr val="0070C0"/>
                          </a:solidFill>
                        </a:rPr>
                        <a:t>New words</a:t>
                      </a:r>
                    </a:p>
                  </a:txBody>
                  <a:tcPr/>
                </a:tc>
                <a:tc>
                  <a:txBody>
                    <a:bodyPr/>
                    <a:lstStyle/>
                    <a:p>
                      <a:pPr algn="ctr"/>
                      <a:r>
                        <a:rPr lang="en-US" sz="3200" b="1" dirty="0">
                          <a:solidFill>
                            <a:srgbClr val="0070C0"/>
                          </a:solidFill>
                        </a:rPr>
                        <a:t>Pronunciation</a:t>
                      </a:r>
                    </a:p>
                  </a:txBody>
                  <a:tcPr/>
                </a:tc>
                <a:tc>
                  <a:txBody>
                    <a:bodyPr/>
                    <a:lstStyle/>
                    <a:p>
                      <a:pPr algn="ctr"/>
                      <a:r>
                        <a:rPr lang="en-US" sz="3200" b="1" dirty="0">
                          <a:solidFill>
                            <a:srgbClr val="0070C0"/>
                          </a:solidFill>
                        </a:rPr>
                        <a:t>Meaning</a:t>
                      </a:r>
                    </a:p>
                  </a:txBody>
                  <a:tcPr/>
                </a:tc>
                <a:extLst>
                  <a:ext uri="{0D108BD9-81ED-4DB2-BD59-A6C34878D82A}">
                    <a16:rowId xmlns:a16="http://schemas.microsoft.com/office/drawing/2014/main" val="10000"/>
                  </a:ext>
                </a:extLst>
              </a:tr>
              <a:tr h="1009543">
                <a:tc>
                  <a:txBody>
                    <a:bodyPr/>
                    <a:lstStyle/>
                    <a:p>
                      <a:pPr marL="144145" indent="-144145">
                        <a:spcAft>
                          <a:spcPts val="0"/>
                        </a:spcAft>
                      </a:pPr>
                      <a:r>
                        <a:rPr lang="en-US" sz="3200" dirty="0">
                          <a:effectLst/>
                          <a:latin typeface="+mn-lt"/>
                          <a:ea typeface="Calibri" panose="020F0502020204030204" pitchFamily="34" charset="0"/>
                        </a:rPr>
                        <a:t>1. </a:t>
                      </a:r>
                      <a:r>
                        <a:rPr lang="en-US" sz="3200" kern="1200" dirty="0">
                          <a:solidFill>
                            <a:schemeClr val="tx1"/>
                          </a:solidFill>
                          <a:effectLst/>
                          <a:latin typeface="+mn-lt"/>
                          <a:ea typeface="+mn-ea"/>
                          <a:cs typeface="+mn-cs"/>
                        </a:rPr>
                        <a:t>staircase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/ˈ</a:t>
                      </a:r>
                      <a:r>
                        <a:rPr lang="en-US" sz="3200" kern="1200" dirty="0" err="1">
                          <a:solidFill>
                            <a:schemeClr val="tx1"/>
                          </a:solidFill>
                          <a:effectLst/>
                          <a:latin typeface="+mn-lt"/>
                          <a:ea typeface="+mn-ea"/>
                          <a:cs typeface="+mn-cs"/>
                        </a:rPr>
                        <a:t>steəkeɪs</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cầu</a:t>
                      </a:r>
                      <a:r>
                        <a:rPr lang="en-US" sz="3200" kern="1200" dirty="0">
                          <a:solidFill>
                            <a:schemeClr val="tx1"/>
                          </a:solidFill>
                          <a:effectLst/>
                          <a:latin typeface="+mn-lt"/>
                          <a:ea typeface="+mn-ea"/>
                          <a:cs typeface="+mn-cs"/>
                        </a:rPr>
                        <a:t> thang </a:t>
                      </a:r>
                      <a:r>
                        <a:rPr lang="en-US" sz="3200" kern="1200" dirty="0" err="1">
                          <a:solidFill>
                            <a:schemeClr val="tx1"/>
                          </a:solidFill>
                          <a:effectLst/>
                          <a:latin typeface="+mn-lt"/>
                          <a:ea typeface="+mn-ea"/>
                          <a:cs typeface="+mn-cs"/>
                        </a:rPr>
                        <a:t>bộ</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991038">
                <a:tc>
                  <a:txBody>
                    <a:bodyPr/>
                    <a:lstStyle/>
                    <a:p>
                      <a:pPr marL="144145" indent="-144145">
                        <a:spcAft>
                          <a:spcPts val="0"/>
                        </a:spcAft>
                      </a:pPr>
                      <a:r>
                        <a:rPr lang="en-US" sz="3200" dirty="0">
                          <a:effectLst/>
                          <a:latin typeface="+mn-lt"/>
                          <a:ea typeface="Calibri" panose="020F0502020204030204" pitchFamily="34" charset="0"/>
                        </a:rPr>
                        <a:t>2. </a:t>
                      </a:r>
                      <a:r>
                        <a:rPr lang="en-US" sz="3200" kern="1200" dirty="0">
                          <a:solidFill>
                            <a:schemeClr val="tx1"/>
                          </a:solidFill>
                          <a:effectLst/>
                          <a:latin typeface="+mn-lt"/>
                          <a:ea typeface="+mn-ea"/>
                          <a:cs typeface="+mn-cs"/>
                        </a:rPr>
                        <a:t>material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a:t>
                      </a:r>
                      <a:r>
                        <a:rPr lang="en-US" sz="3200" kern="1200" dirty="0" err="1">
                          <a:solidFill>
                            <a:schemeClr val="tx1"/>
                          </a:solidFill>
                          <a:effectLst/>
                          <a:latin typeface="+mn-lt"/>
                          <a:ea typeface="+mn-ea"/>
                          <a:cs typeface="+mn-cs"/>
                        </a:rPr>
                        <a:t>məˈtɪəriəl</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vật</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liệu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991038">
                <a:tc>
                  <a:txBody>
                    <a:bodyPr/>
                    <a:lstStyle/>
                    <a:p>
                      <a:pPr marL="144145" indent="-144145">
                        <a:spcAft>
                          <a:spcPts val="0"/>
                        </a:spcAft>
                      </a:pPr>
                      <a:r>
                        <a:rPr lang="en-US" sz="3200" dirty="0">
                          <a:effectLst/>
                          <a:latin typeface="+mn-lt"/>
                          <a:ea typeface="Calibri" panose="020F0502020204030204" pitchFamily="34" charset="0"/>
                        </a:rPr>
                        <a:t>3. </a:t>
                      </a:r>
                      <a:r>
                        <a:rPr lang="en-US" sz="3200" kern="1200" dirty="0">
                          <a:solidFill>
                            <a:schemeClr val="tx1"/>
                          </a:solidFill>
                          <a:effectLst/>
                          <a:latin typeface="+mn-lt"/>
                          <a:ea typeface="+mn-ea"/>
                          <a:cs typeface="+mn-cs"/>
                        </a:rPr>
                        <a:t>open fire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/ˌ</a:t>
                      </a:r>
                      <a:r>
                        <a:rPr lang="en-US" sz="3200" kern="1200" dirty="0" err="1">
                          <a:solidFill>
                            <a:schemeClr val="tx1"/>
                          </a:solidFill>
                          <a:effectLst/>
                          <a:latin typeface="+mn-lt"/>
                          <a:ea typeface="+mn-ea"/>
                          <a:cs typeface="+mn-cs"/>
                        </a:rPr>
                        <a:t>əʊpən</a:t>
                      </a: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faɪə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lò</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sưởi</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991038">
                <a:tc>
                  <a:txBody>
                    <a:bodyPr/>
                    <a:lstStyle/>
                    <a:p>
                      <a:pPr marL="144145" indent="-144145">
                        <a:spcAft>
                          <a:spcPts val="0"/>
                        </a:spcAft>
                      </a:pPr>
                      <a:r>
                        <a:rPr lang="en-US" sz="3200" dirty="0">
                          <a:effectLst/>
                          <a:latin typeface="+mn-lt"/>
                          <a:ea typeface="Calibri" panose="020F0502020204030204" pitchFamily="34" charset="0"/>
                        </a:rPr>
                        <a:t>4. </a:t>
                      </a:r>
                      <a:r>
                        <a:rPr lang="en-US" sz="3200" kern="1200" dirty="0">
                          <a:solidFill>
                            <a:schemeClr val="tx1"/>
                          </a:solidFill>
                          <a:effectLst/>
                          <a:latin typeface="+mn-lt"/>
                          <a:ea typeface="+mn-ea"/>
                          <a:cs typeface="+mn-cs"/>
                        </a:rPr>
                        <a:t>owner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oʊnə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người</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sở</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hữu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VOCABULARY</a:t>
            </a:r>
          </a:p>
        </p:txBody>
      </p:sp>
    </p:spTree>
    <p:extLst>
      <p:ext uri="{BB962C8B-B14F-4D97-AF65-F5344CB8AC3E}">
        <p14:creationId xmlns:p14="http://schemas.microsoft.com/office/powerpoint/2010/main" val="22912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70835383"/>
              </p:ext>
            </p:extLst>
          </p:nvPr>
        </p:nvGraphicFramePr>
        <p:xfrm>
          <a:off x="287079" y="1010999"/>
          <a:ext cx="11536326" cy="4922872"/>
        </p:xfrm>
        <a:graphic>
          <a:graphicData uri="http://schemas.openxmlformats.org/drawingml/2006/table">
            <a:tbl>
              <a:tblPr firstRow="1" bandRow="1">
                <a:tableStyleId>{5DA37D80-6434-44D0-A028-1B22A696006F}</a:tableStyleId>
              </a:tblPr>
              <a:tblGrid>
                <a:gridCol w="3711689">
                  <a:extLst>
                    <a:ext uri="{9D8B030D-6E8A-4147-A177-3AD203B41FA5}">
                      <a16:colId xmlns:a16="http://schemas.microsoft.com/office/drawing/2014/main" val="20000"/>
                    </a:ext>
                  </a:extLst>
                </a:gridCol>
                <a:gridCol w="3665046">
                  <a:extLst>
                    <a:ext uri="{9D8B030D-6E8A-4147-A177-3AD203B41FA5}">
                      <a16:colId xmlns:a16="http://schemas.microsoft.com/office/drawing/2014/main" val="20001"/>
                    </a:ext>
                  </a:extLst>
                </a:gridCol>
                <a:gridCol w="4159591">
                  <a:extLst>
                    <a:ext uri="{9D8B030D-6E8A-4147-A177-3AD203B41FA5}">
                      <a16:colId xmlns:a16="http://schemas.microsoft.com/office/drawing/2014/main" val="20002"/>
                    </a:ext>
                  </a:extLst>
                </a:gridCol>
              </a:tblGrid>
              <a:tr h="901362">
                <a:tc>
                  <a:txBody>
                    <a:bodyPr/>
                    <a:lstStyle/>
                    <a:p>
                      <a:pPr marL="0" algn="ctr" defTabSz="914400" rtl="0" eaLnBrk="1" latinLnBrk="0" hangingPunct="1"/>
                      <a:r>
                        <a:rPr lang="en-US" sz="3200" b="1" kern="1200" dirty="0">
                          <a:solidFill>
                            <a:srgbClr val="0070C0"/>
                          </a:solidFill>
                          <a:latin typeface="+mn-lt"/>
                          <a:ea typeface="+mn-ea"/>
                          <a:cs typeface="+mn-cs"/>
                        </a:rPr>
                        <a:t>New words</a:t>
                      </a:r>
                    </a:p>
                  </a:txBody>
                  <a:tcPr/>
                </a:tc>
                <a:tc>
                  <a:txBody>
                    <a:bodyPr/>
                    <a:lstStyle/>
                    <a:p>
                      <a:pPr marL="0" algn="ctr" defTabSz="914400" rtl="0" eaLnBrk="1" latinLnBrk="0" hangingPunct="1"/>
                      <a:endParaRPr lang="en-US" sz="3200" b="1" kern="1200" dirty="0">
                        <a:solidFill>
                          <a:srgbClr val="0070C0"/>
                        </a:solidFill>
                        <a:latin typeface="+mn-lt"/>
                        <a:ea typeface="+mn-ea"/>
                        <a:cs typeface="+mn-cs"/>
                      </a:endParaRPr>
                    </a:p>
                  </a:txBody>
                  <a:tcPr/>
                </a:tc>
                <a:tc>
                  <a:txBody>
                    <a:bodyPr/>
                    <a:lstStyle/>
                    <a:p>
                      <a:pPr marL="0" algn="ctr" defTabSz="914400" rtl="0" eaLnBrk="1" latinLnBrk="0" hangingPunct="1"/>
                      <a:r>
                        <a:rPr lang="en-US" sz="3200" b="1" kern="1200" dirty="0">
                          <a:solidFill>
                            <a:srgbClr val="0070C0"/>
                          </a:solidFill>
                          <a:latin typeface="+mn-lt"/>
                          <a:ea typeface="+mn-ea"/>
                          <a:cs typeface="+mn-cs"/>
                        </a:rPr>
                        <a:t>Meaning</a:t>
                      </a:r>
                    </a:p>
                  </a:txBody>
                  <a:tcPr/>
                </a:tc>
                <a:extLst>
                  <a:ext uri="{0D108BD9-81ED-4DB2-BD59-A6C34878D82A}">
                    <a16:rowId xmlns:a16="http://schemas.microsoft.com/office/drawing/2014/main" val="10000"/>
                  </a:ext>
                </a:extLst>
              </a:tr>
              <a:tr h="1019392">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1. </a:t>
                      </a:r>
                      <a:r>
                        <a:rPr lang="en-US" sz="3200" kern="1200" dirty="0">
                          <a:solidFill>
                            <a:schemeClr val="tx1"/>
                          </a:solidFill>
                          <a:effectLst/>
                          <a:latin typeface="+mn-lt"/>
                          <a:ea typeface="+mn-ea"/>
                          <a:cs typeface="+mn-cs"/>
                        </a:rPr>
                        <a:t>staircase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1"/>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2. </a:t>
                      </a:r>
                      <a:r>
                        <a:rPr lang="en-US" sz="3200" kern="1200" dirty="0">
                          <a:solidFill>
                            <a:schemeClr val="tx1"/>
                          </a:solidFill>
                          <a:effectLst/>
                          <a:latin typeface="+mn-lt"/>
                          <a:ea typeface="+mn-ea"/>
                          <a:cs typeface="+mn-cs"/>
                        </a:rPr>
                        <a:t>material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2"/>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3. </a:t>
                      </a:r>
                      <a:r>
                        <a:rPr lang="en-US" sz="3200" kern="1200" dirty="0">
                          <a:solidFill>
                            <a:schemeClr val="tx1"/>
                          </a:solidFill>
                          <a:effectLst/>
                          <a:latin typeface="+mn-lt"/>
                          <a:ea typeface="+mn-ea"/>
                          <a:cs typeface="+mn-cs"/>
                        </a:rPr>
                        <a:t>open fire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3"/>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4. </a:t>
                      </a:r>
                      <a:r>
                        <a:rPr lang="en-US" sz="3200" kern="1200" dirty="0">
                          <a:solidFill>
                            <a:schemeClr val="tx1"/>
                          </a:solidFill>
                          <a:effectLst/>
                          <a:latin typeface="+mn-lt"/>
                          <a:ea typeface="+mn-ea"/>
                          <a:cs typeface="+mn-cs"/>
                        </a:rPr>
                        <a:t>owner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3" name="TextBox 2"/>
          <p:cNvSpPr txBox="1"/>
          <p:nvPr/>
        </p:nvSpPr>
        <p:spPr>
          <a:xfrm>
            <a:off x="7740502" y="4186533"/>
            <a:ext cx="3211033" cy="553998"/>
          </a:xfrm>
          <a:prstGeom prst="rect">
            <a:avLst/>
          </a:prstGeom>
          <a:noFill/>
        </p:spPr>
        <p:txBody>
          <a:bodyPr wrap="square" rtlCol="0">
            <a:spAutoFit/>
          </a:bodyPr>
          <a:lstStyle/>
          <a:p>
            <a:pPr>
              <a:spcAft>
                <a:spcPts val="0"/>
              </a:spcAft>
            </a:pPr>
            <a:r>
              <a:rPr lang="en-US" sz="3000" b="1" dirty="0" err="1">
                <a:solidFill>
                  <a:srgbClr val="0000FF"/>
                </a:solidFill>
              </a:rPr>
              <a:t>cầu</a:t>
            </a:r>
            <a:r>
              <a:rPr lang="en-US" sz="3000" b="1" dirty="0">
                <a:solidFill>
                  <a:srgbClr val="0000FF"/>
                </a:solidFill>
              </a:rPr>
              <a:t> thang </a:t>
            </a:r>
            <a:r>
              <a:rPr lang="en-US" sz="3000" b="1" dirty="0" err="1">
                <a:solidFill>
                  <a:srgbClr val="0000FF"/>
                </a:solidFill>
              </a:rPr>
              <a:t>bộ</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7740502" y="2306694"/>
            <a:ext cx="3211033" cy="553998"/>
          </a:xfrm>
          <a:prstGeom prst="rect">
            <a:avLst/>
          </a:prstGeom>
          <a:noFill/>
        </p:spPr>
        <p:txBody>
          <a:bodyPr wrap="square" rtlCol="0">
            <a:spAutoFit/>
          </a:bodyPr>
          <a:lstStyle/>
          <a:p>
            <a:pPr>
              <a:spcAft>
                <a:spcPts val="0"/>
              </a:spcAft>
            </a:pPr>
            <a:r>
              <a:rPr lang="en-US" sz="3000" b="1" dirty="0" err="1">
                <a:solidFill>
                  <a:srgbClr val="0000FF"/>
                </a:solidFill>
              </a:rPr>
              <a:t>vật</a:t>
            </a:r>
            <a:r>
              <a:rPr lang="en-US" sz="3000" b="1" dirty="0">
                <a:solidFill>
                  <a:srgbClr val="0000FF"/>
                </a:solidFill>
              </a:rPr>
              <a:t> </a:t>
            </a:r>
            <a:r>
              <a:rPr lang="en-US" sz="3000" b="1" dirty="0" err="1">
                <a:solidFill>
                  <a:srgbClr val="0000FF"/>
                </a:solidFill>
              </a:rPr>
              <a:t>liệu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7740503" y="5134414"/>
            <a:ext cx="3211033" cy="553998"/>
          </a:xfrm>
          <a:prstGeom prst="rect">
            <a:avLst/>
          </a:prstGeom>
          <a:noFill/>
        </p:spPr>
        <p:txBody>
          <a:bodyPr wrap="square" rtlCol="0">
            <a:spAutoFit/>
          </a:bodyPr>
          <a:lstStyle/>
          <a:p>
            <a:pPr>
              <a:spcAft>
                <a:spcPts val="0"/>
              </a:spcAft>
            </a:pPr>
            <a:r>
              <a:rPr lang="en-US" sz="3000" b="1" dirty="0" err="1">
                <a:solidFill>
                  <a:srgbClr val="0000FF"/>
                </a:solidFill>
              </a:rPr>
              <a:t>lò</a:t>
            </a:r>
            <a:r>
              <a:rPr lang="en-US" sz="3000" b="1" dirty="0">
                <a:solidFill>
                  <a:srgbClr val="0000FF"/>
                </a:solidFill>
              </a:rPr>
              <a:t> </a:t>
            </a:r>
            <a:r>
              <a:rPr lang="en-US" sz="3000" b="1" dirty="0" err="1">
                <a:solidFill>
                  <a:srgbClr val="0000FF"/>
                </a:solidFill>
              </a:rPr>
              <a:t>sưởi</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7740503" y="3257688"/>
            <a:ext cx="3211033" cy="553998"/>
          </a:xfrm>
          <a:prstGeom prst="rect">
            <a:avLst/>
          </a:prstGeom>
          <a:noFill/>
        </p:spPr>
        <p:txBody>
          <a:bodyPr wrap="square" rtlCol="0">
            <a:spAutoFit/>
          </a:bodyPr>
          <a:lstStyle/>
          <a:p>
            <a:pPr>
              <a:spcAft>
                <a:spcPts val="0"/>
              </a:spcAft>
            </a:pPr>
            <a:r>
              <a:rPr lang="en-US" sz="3000" b="1" dirty="0" err="1">
                <a:solidFill>
                  <a:srgbClr val="0000FF"/>
                </a:solidFill>
              </a:rPr>
              <a:t>người</a:t>
            </a:r>
            <a:r>
              <a:rPr lang="en-US" sz="3000" b="1" dirty="0">
                <a:solidFill>
                  <a:srgbClr val="0000FF"/>
                </a:solidFill>
              </a:rPr>
              <a:t> </a:t>
            </a:r>
            <a:r>
              <a:rPr lang="en-US" sz="3000" b="1" dirty="0" err="1">
                <a:solidFill>
                  <a:srgbClr val="0000FF"/>
                </a:solidFill>
              </a:rPr>
              <a:t>sở</a:t>
            </a:r>
            <a:r>
              <a:rPr lang="en-US" sz="3000" b="1" dirty="0">
                <a:solidFill>
                  <a:srgbClr val="0000FF"/>
                </a:solidFill>
              </a:rPr>
              <a:t> </a:t>
            </a:r>
            <a:r>
              <a:rPr lang="en-US" sz="3000" b="1" dirty="0" err="1">
                <a:solidFill>
                  <a:srgbClr val="0000FF"/>
                </a:solidFill>
              </a:rPr>
              <a:t>hữu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3273240" y="92487"/>
            <a:ext cx="5189823" cy="584775"/>
          </a:xfrm>
          <a:prstGeom prst="rect">
            <a:avLst/>
          </a:prstGeom>
          <a:solidFill>
            <a:schemeClr val="accent2"/>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Checking vocabulary</a:t>
            </a:r>
          </a:p>
        </p:txBody>
      </p:sp>
    </p:spTree>
    <p:extLst>
      <p:ext uri="{BB962C8B-B14F-4D97-AF65-F5344CB8AC3E}">
        <p14:creationId xmlns:p14="http://schemas.microsoft.com/office/powerpoint/2010/main" val="393794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54167E-6 -4.44444E-6 L -0.28868 -0.30023 " pathEditMode="relative" rAng="0" ptsTypes="AA">
                                      <p:cBhvr>
                                        <p:cTn id="6" dur="2000" fill="hold"/>
                                        <p:tgtEl>
                                          <p:spTgt spid="3"/>
                                        </p:tgtEl>
                                        <p:attrNameLst>
                                          <p:attrName>ppt_x</p:attrName>
                                          <p:attrName>ppt_y</p:attrName>
                                        </p:attrNameLst>
                                      </p:cBhvr>
                                      <p:rCtr x="-14440" y="-15023"/>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54167E-6 -3.7037E-7 L -0.28685 0.13357 " pathEditMode="relative" rAng="0" ptsTypes="AA">
                                      <p:cBhvr>
                                        <p:cTn id="10" dur="2000" fill="hold"/>
                                        <p:tgtEl>
                                          <p:spTgt spid="17"/>
                                        </p:tgtEl>
                                        <p:attrNameLst>
                                          <p:attrName>ppt_x</p:attrName>
                                          <p:attrName>ppt_y</p:attrName>
                                        </p:attrNameLst>
                                      </p:cBhvr>
                                      <p:rCtr x="-14349" y="6667"/>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3.54167E-6 1.11111E-6 L -0.28334 -0.13287 " pathEditMode="relative" rAng="0" ptsTypes="AA">
                                      <p:cBhvr>
                                        <p:cTn id="14" dur="2000" fill="hold"/>
                                        <p:tgtEl>
                                          <p:spTgt spid="18"/>
                                        </p:tgtEl>
                                        <p:attrNameLst>
                                          <p:attrName>ppt_x</p:attrName>
                                          <p:attrName>ppt_y</p:attrName>
                                        </p:attrNameLst>
                                      </p:cBhvr>
                                      <p:rCtr x="-14167" y="-6644"/>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3.54167E-6 2.22222E-6 L -0.28946 0.28171 " pathEditMode="relative" rAng="0" ptsTypes="AA">
                                      <p:cBhvr>
                                        <p:cTn id="18" dur="2000" fill="hold"/>
                                        <p:tgtEl>
                                          <p:spTgt spid="19"/>
                                        </p:tgtEl>
                                        <p:attrNameLst>
                                          <p:attrName>ppt_x</p:attrName>
                                          <p:attrName>ppt_y</p:attrName>
                                        </p:attrNameLst>
                                      </p:cBhvr>
                                      <p:rCtr x="-14479" y="1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3723" y="1303923"/>
            <a:ext cx="10759682" cy="492443"/>
          </a:xfrm>
          <a:prstGeom prst="rect">
            <a:avLst/>
          </a:prstGeom>
          <a:noFill/>
          <a:effectLst/>
        </p:spPr>
        <p:txBody>
          <a:bodyPr wrap="square" rtlCol="0">
            <a:spAutoFit/>
          </a:bodyPr>
          <a:lstStyle/>
          <a:p>
            <a:r>
              <a:rPr lang="en-US" sz="2600" b="1" dirty="0"/>
              <a:t>Write the words and phrase from the box under the correct pictures.</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TextBox 7"/>
          <p:cNvSpPr txBox="1"/>
          <p:nvPr/>
        </p:nvSpPr>
        <p:spPr>
          <a:xfrm>
            <a:off x="487066" y="199630"/>
            <a:ext cx="3024619" cy="646331"/>
          </a:xfrm>
          <a:prstGeom prst="rect">
            <a:avLst/>
          </a:prstGeom>
          <a:noFill/>
          <a:effectLst/>
        </p:spPr>
        <p:txBody>
          <a:bodyPr wrap="square" rtlCol="0">
            <a:spAutoFit/>
          </a:bodyPr>
          <a:lstStyle/>
          <a:p>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I/ READING</a:t>
            </a: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Box 2"/>
          <p:cNvSpPr txBox="1"/>
          <p:nvPr/>
        </p:nvSpPr>
        <p:spPr>
          <a:xfrm>
            <a:off x="2564897" y="1795502"/>
            <a:ext cx="1892595" cy="584775"/>
          </a:xfrm>
          <a:prstGeom prst="rect">
            <a:avLst/>
          </a:prstGeom>
          <a:noFill/>
        </p:spPr>
        <p:txBody>
          <a:bodyPr wrap="square" rtlCol="0">
            <a:spAutoFit/>
          </a:bodyPr>
          <a:lstStyle/>
          <a:p>
            <a:pPr algn="ctr"/>
            <a:r>
              <a:rPr lang="en-US" sz="3200" b="1" dirty="0">
                <a:solidFill>
                  <a:srgbClr val="C00000"/>
                </a:solidFill>
              </a:rPr>
              <a:t>open fire</a:t>
            </a:r>
          </a:p>
        </p:txBody>
      </p:sp>
      <p:sp>
        <p:nvSpPr>
          <p:cNvPr id="15" name="TextBox 14"/>
          <p:cNvSpPr txBox="1"/>
          <p:nvPr/>
        </p:nvSpPr>
        <p:spPr>
          <a:xfrm>
            <a:off x="4686760" y="1795502"/>
            <a:ext cx="1892595" cy="584775"/>
          </a:xfrm>
          <a:prstGeom prst="rect">
            <a:avLst/>
          </a:prstGeom>
          <a:noFill/>
        </p:spPr>
        <p:txBody>
          <a:bodyPr wrap="square" rtlCol="0">
            <a:spAutoFit/>
          </a:bodyPr>
          <a:lstStyle/>
          <a:p>
            <a:pPr algn="ctr"/>
            <a:r>
              <a:rPr lang="en-US" sz="3200" b="1" dirty="0">
                <a:solidFill>
                  <a:srgbClr val="C00000"/>
                </a:solidFill>
              </a:rPr>
              <a:t>posts</a:t>
            </a:r>
          </a:p>
        </p:txBody>
      </p:sp>
      <p:sp>
        <p:nvSpPr>
          <p:cNvPr id="16" name="TextBox 15"/>
          <p:cNvSpPr txBox="1"/>
          <p:nvPr/>
        </p:nvSpPr>
        <p:spPr>
          <a:xfrm>
            <a:off x="6829292" y="1795502"/>
            <a:ext cx="1892595" cy="584775"/>
          </a:xfrm>
          <a:prstGeom prst="rect">
            <a:avLst/>
          </a:prstGeom>
          <a:noFill/>
        </p:spPr>
        <p:txBody>
          <a:bodyPr wrap="square" rtlCol="0">
            <a:spAutoFit/>
          </a:bodyPr>
          <a:lstStyle/>
          <a:p>
            <a:pPr algn="ctr"/>
            <a:r>
              <a:rPr lang="en-US" sz="3200" b="1" dirty="0">
                <a:solidFill>
                  <a:srgbClr val="C00000"/>
                </a:solidFill>
              </a:rPr>
              <a:t>staircase</a:t>
            </a:r>
          </a:p>
        </p:txBody>
      </p:sp>
      <p:sp>
        <p:nvSpPr>
          <p:cNvPr id="20" name="TextBox 19"/>
          <p:cNvSpPr txBox="1"/>
          <p:nvPr/>
        </p:nvSpPr>
        <p:spPr>
          <a:xfrm>
            <a:off x="717102" y="5658108"/>
            <a:ext cx="3387064" cy="523220"/>
          </a:xfrm>
          <a:prstGeom prst="rect">
            <a:avLst/>
          </a:prstGeom>
          <a:noFill/>
        </p:spPr>
        <p:txBody>
          <a:bodyPr wrap="square" rtlCol="0">
            <a:spAutoFit/>
          </a:bodyPr>
          <a:lstStyle/>
          <a:p>
            <a:r>
              <a:rPr lang="en-US" sz="2800" b="1" dirty="0"/>
              <a:t>1. _______________</a:t>
            </a:r>
          </a:p>
        </p:txBody>
      </p:sp>
      <p:sp>
        <p:nvSpPr>
          <p:cNvPr id="21" name="TextBox 20"/>
          <p:cNvSpPr txBox="1"/>
          <p:nvPr/>
        </p:nvSpPr>
        <p:spPr>
          <a:xfrm>
            <a:off x="4239670" y="5658108"/>
            <a:ext cx="3387064" cy="523220"/>
          </a:xfrm>
          <a:prstGeom prst="rect">
            <a:avLst/>
          </a:prstGeom>
          <a:noFill/>
        </p:spPr>
        <p:txBody>
          <a:bodyPr wrap="square" rtlCol="0">
            <a:spAutoFit/>
          </a:bodyPr>
          <a:lstStyle/>
          <a:p>
            <a:r>
              <a:rPr lang="en-US" sz="2800" b="1" dirty="0"/>
              <a:t>2. _______________</a:t>
            </a:r>
          </a:p>
        </p:txBody>
      </p:sp>
      <p:sp>
        <p:nvSpPr>
          <p:cNvPr id="22" name="TextBox 21"/>
          <p:cNvSpPr txBox="1"/>
          <p:nvPr/>
        </p:nvSpPr>
        <p:spPr>
          <a:xfrm>
            <a:off x="7976218" y="5658108"/>
            <a:ext cx="3387064" cy="523220"/>
          </a:xfrm>
          <a:prstGeom prst="rect">
            <a:avLst/>
          </a:prstGeom>
          <a:noFill/>
        </p:spPr>
        <p:txBody>
          <a:bodyPr wrap="square" rtlCol="0">
            <a:spAutoFit/>
          </a:bodyPr>
          <a:lstStyle/>
          <a:p>
            <a:r>
              <a:rPr lang="en-US" sz="2800" b="1" dirty="0"/>
              <a:t>3. _______________</a:t>
            </a:r>
          </a:p>
        </p:txBody>
      </p:sp>
      <p:pic>
        <p:nvPicPr>
          <p:cNvPr id="2" name="Picture 1">
            <a:extLst>
              <a:ext uri="{FF2B5EF4-FFF2-40B4-BE49-F238E27FC236}">
                <a16:creationId xmlns:a16="http://schemas.microsoft.com/office/drawing/2014/main" id="{D5CFF56A-7FE5-EF46-A819-E5747A5978A1}"/>
              </a:ext>
            </a:extLst>
          </p:cNvPr>
          <p:cNvPicPr>
            <a:picLocks noChangeAspect="1"/>
          </p:cNvPicPr>
          <p:nvPr/>
        </p:nvPicPr>
        <p:blipFill rotWithShape="1">
          <a:blip r:embed="rId3"/>
          <a:srcRect r="67498"/>
          <a:stretch/>
        </p:blipFill>
        <p:spPr>
          <a:xfrm>
            <a:off x="879780" y="2553274"/>
            <a:ext cx="3061708" cy="3063066"/>
          </a:xfrm>
          <a:prstGeom prst="rect">
            <a:avLst/>
          </a:prstGeom>
        </p:spPr>
      </p:pic>
      <p:pic>
        <p:nvPicPr>
          <p:cNvPr id="23" name="Picture 22">
            <a:extLst>
              <a:ext uri="{FF2B5EF4-FFF2-40B4-BE49-F238E27FC236}">
                <a16:creationId xmlns:a16="http://schemas.microsoft.com/office/drawing/2014/main" id="{30B2BBC9-25EE-EA41-9C1A-19FACBFF4FA7}"/>
              </a:ext>
            </a:extLst>
          </p:cNvPr>
          <p:cNvPicPr>
            <a:picLocks noChangeAspect="1"/>
          </p:cNvPicPr>
          <p:nvPr/>
        </p:nvPicPr>
        <p:blipFill rotWithShape="1">
          <a:blip r:embed="rId3"/>
          <a:srcRect l="34342" r="33517"/>
          <a:stretch/>
        </p:blipFill>
        <p:spPr>
          <a:xfrm>
            <a:off x="4429763" y="2553274"/>
            <a:ext cx="3027676" cy="3063066"/>
          </a:xfrm>
          <a:prstGeom prst="rect">
            <a:avLst/>
          </a:prstGeom>
        </p:spPr>
      </p:pic>
      <p:pic>
        <p:nvPicPr>
          <p:cNvPr id="24" name="Picture 23">
            <a:extLst>
              <a:ext uri="{FF2B5EF4-FFF2-40B4-BE49-F238E27FC236}">
                <a16:creationId xmlns:a16="http://schemas.microsoft.com/office/drawing/2014/main" id="{FB618E58-2B48-DD43-B56B-E879D7130148}"/>
              </a:ext>
            </a:extLst>
          </p:cNvPr>
          <p:cNvPicPr>
            <a:picLocks noChangeAspect="1"/>
          </p:cNvPicPr>
          <p:nvPr/>
        </p:nvPicPr>
        <p:blipFill rotWithShape="1">
          <a:blip r:embed="rId3"/>
          <a:srcRect l="68100"/>
          <a:stretch/>
        </p:blipFill>
        <p:spPr>
          <a:xfrm>
            <a:off x="7976218" y="2511506"/>
            <a:ext cx="3086951" cy="3146602"/>
          </a:xfrm>
          <a:prstGeom prst="rect">
            <a:avLst/>
          </a:prstGeom>
        </p:spPr>
      </p:pic>
    </p:spTree>
    <p:extLst>
      <p:ext uri="{BB962C8B-B14F-4D97-AF65-F5344CB8AC3E}">
        <p14:creationId xmlns:p14="http://schemas.microsoft.com/office/powerpoint/2010/main" val="3832257365"/>
      </p:ext>
    </p:extLst>
  </p:cSld>
  <p:clrMapOvr>
    <a:masterClrMapping/>
  </p:clrMapOvr>
  <mc:AlternateContent xmlns:mc="http://schemas.openxmlformats.org/markup-compatibility/2006" xmlns:p14="http://schemas.microsoft.com/office/powerpoint/2010/main">
    <mc:Choice Requires="p14">
      <p:transition spd="slow" p14:dur="2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85185E-6 L -0.45117 0.54977 " pathEditMode="relative" rAng="0" ptsTypes="AA">
                                      <p:cBhvr>
                                        <p:cTn id="6" dur="2000" fill="hold"/>
                                        <p:tgtEl>
                                          <p:spTgt spid="16"/>
                                        </p:tgtEl>
                                        <p:attrNameLst>
                                          <p:attrName>ppt_x</p:attrName>
                                          <p:attrName>ppt_y</p:attrName>
                                        </p:attrNameLst>
                                      </p:cBhvr>
                                      <p:rCtr x="-22565" y="274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1.85185E-6 L 0.19245 0.54375 " pathEditMode="relative" rAng="0" ptsTypes="AA">
                                      <p:cBhvr>
                                        <p:cTn id="10" dur="2000" fill="hold"/>
                                        <p:tgtEl>
                                          <p:spTgt spid="3"/>
                                        </p:tgtEl>
                                        <p:attrNameLst>
                                          <p:attrName>ppt_x</p:attrName>
                                          <p:attrName>ppt_y</p:attrName>
                                        </p:attrNameLst>
                                      </p:cBhvr>
                                      <p:rCtr x="9622" y="2717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85185E-6 L 0.31588 0.55139 " pathEditMode="relative" rAng="0" ptsTypes="AA">
                                      <p:cBhvr>
                                        <p:cTn id="14" dur="2000" fill="hold"/>
                                        <p:tgtEl>
                                          <p:spTgt spid="15"/>
                                        </p:tgtEl>
                                        <p:attrNameLst>
                                          <p:attrName>ppt_x</p:attrName>
                                          <p:attrName>ppt_y</p:attrName>
                                        </p:attrNameLst>
                                      </p:cBhvr>
                                      <p:rCtr x="15794" y="2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4128</TotalTime>
  <Words>1154</Words>
  <Application>Microsoft Office PowerPoint</Application>
  <PresentationFormat>Widescreen</PresentationFormat>
  <Paragraphs>196</Paragraphs>
  <Slides>24</Slides>
  <Notes>19</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Algerian</vt:lpstr>
      <vt:lpstr>Arial</vt:lpstr>
      <vt:lpstr>Calibri</vt:lpstr>
      <vt:lpstr>Calibri Light</vt:lpstr>
      <vt:lpstr>Myriad Pro</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429</cp:revision>
  <dcterms:created xsi:type="dcterms:W3CDTF">2020-12-09T02:04:09Z</dcterms:created>
  <dcterms:modified xsi:type="dcterms:W3CDTF">2025-11-08T01:03:39Z</dcterms:modified>
</cp:coreProperties>
</file>