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408" r:id="rId2"/>
    <p:sldId id="279" r:id="rId3"/>
    <p:sldId id="373" r:id="rId4"/>
    <p:sldId id="376" r:id="rId5"/>
    <p:sldId id="377" r:id="rId6"/>
    <p:sldId id="378" r:id="rId7"/>
    <p:sldId id="407" r:id="rId8"/>
    <p:sldId id="379" r:id="rId9"/>
    <p:sldId id="380" r:id="rId10"/>
    <p:sldId id="347" r:id="rId11"/>
    <p:sldId id="402" r:id="rId12"/>
    <p:sldId id="404" r:id="rId13"/>
    <p:sldId id="410" r:id="rId14"/>
    <p:sldId id="397" r:id="rId15"/>
    <p:sldId id="406" r:id="rId16"/>
    <p:sldId id="411" r:id="rId17"/>
    <p:sldId id="412" r:id="rId18"/>
    <p:sldId id="314" r:id="rId19"/>
    <p:sldId id="3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7193A9"/>
    <a:srgbClr val="0000FF"/>
    <a:srgbClr val="0FB7BD"/>
    <a:srgbClr val="EF4B66"/>
    <a:srgbClr val="FFDAAB"/>
    <a:srgbClr val="048DA4"/>
    <a:srgbClr val="00A9A5"/>
    <a:srgbClr val="F7941E"/>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B8221-252E-4177-8EC7-8A6CE5C3AEEE}" v="179" dt="2022-01-21T04:36:04.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4650"/>
  </p:normalViewPr>
  <p:slideViewPr>
    <p:cSldViewPr snapToGrid="0" showGuides="1">
      <p:cViewPr varScale="1">
        <p:scale>
          <a:sx n="80" d="100"/>
          <a:sy n="80" d="100"/>
        </p:scale>
        <p:origin x="979"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3636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149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0741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09539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3924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60396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2585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56435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66566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2044464" cy="6858000"/>
          </a:xfrm>
          <a:prstGeom prst="rect">
            <a:avLst/>
          </a:prstGeom>
        </p:spPr>
      </p:pic>
      <p:sp>
        <p:nvSpPr>
          <p:cNvPr id="5" name="TextBox 4"/>
          <p:cNvSpPr txBox="1"/>
          <p:nvPr/>
        </p:nvSpPr>
        <p:spPr>
          <a:xfrm>
            <a:off x="262646" y="291366"/>
            <a:ext cx="7976681" cy="830997"/>
          </a:xfrm>
          <a:prstGeom prst="rect">
            <a:avLst/>
          </a:prstGeom>
          <a:noFill/>
        </p:spPr>
        <p:txBody>
          <a:bodyPr wrap="square" rtlCol="0">
            <a:spAutoFit/>
          </a:bodyPr>
          <a:lstStyle/>
          <a:p>
            <a:r>
              <a:rPr lang="en-US" sz="4800" b="1" dirty="0">
                <a:solidFill>
                  <a:srgbClr val="CC3300"/>
                </a:solidFill>
                <a:latin typeface="Bookman Old Style" panose="02050604050505020204" pitchFamily="18" charset="0"/>
              </a:rPr>
              <a:t>HELLO EVERYONE !!!</a:t>
            </a:r>
          </a:p>
        </p:txBody>
      </p:sp>
      <p:sp>
        <p:nvSpPr>
          <p:cNvPr id="6" name="TextBox 5"/>
          <p:cNvSpPr txBox="1"/>
          <p:nvPr/>
        </p:nvSpPr>
        <p:spPr>
          <a:xfrm>
            <a:off x="578795" y="1486418"/>
            <a:ext cx="4280171" cy="1200329"/>
          </a:xfrm>
          <a:prstGeom prst="rect">
            <a:avLst/>
          </a:prstGeom>
          <a:noFill/>
        </p:spPr>
        <p:txBody>
          <a:bodyPr wrap="square" rtlCol="0">
            <a:spAutoFit/>
          </a:bodyPr>
          <a:lstStyle/>
          <a:p>
            <a:r>
              <a:rPr lang="en-US" sz="7200" b="1" dirty="0">
                <a:solidFill>
                  <a:srgbClr val="0070C0"/>
                </a:solidFill>
                <a:latin typeface="Bauhaus 93" panose="04030905020B02020C02" pitchFamily="82" charset="0"/>
              </a:rPr>
              <a:t>ENGLISH 8</a:t>
            </a:r>
          </a:p>
        </p:txBody>
      </p:sp>
    </p:spTree>
    <p:extLst>
      <p:ext uri="{BB962C8B-B14F-4D97-AF65-F5344CB8AC3E}">
        <p14:creationId xmlns:p14="http://schemas.microsoft.com/office/powerpoint/2010/main" val="150789696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10759682" cy="523220"/>
          </a:xfrm>
          <a:prstGeom prst="rect">
            <a:avLst/>
          </a:prstGeom>
          <a:noFill/>
          <a:effectLst/>
        </p:spPr>
        <p:txBody>
          <a:bodyPr wrap="square" rtlCol="0">
            <a:spAutoFit/>
          </a:bodyPr>
          <a:lstStyle/>
          <a:p>
            <a:r>
              <a:rPr lang="en-US" sz="2800" b="1" dirty="0"/>
              <a:t>Match the phrases with the correct pictures.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168811" y="61351"/>
            <a:ext cx="3148322" cy="646331"/>
          </a:xfrm>
          <a:prstGeom prst="rect">
            <a:avLst/>
          </a:prstGeom>
          <a:solidFill>
            <a:schemeClr val="accent2"/>
          </a:solid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I/ LISTENING</a:t>
            </a:r>
          </a:p>
        </p:txBody>
      </p:sp>
      <p:sp>
        <p:nvSpPr>
          <p:cNvPr id="18" name="Rounded Rectangle 17"/>
          <p:cNvSpPr/>
          <p:nvPr/>
        </p:nvSpPr>
        <p:spPr>
          <a:xfrm>
            <a:off x="508332" y="128684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7357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Box 2"/>
          <p:cNvSpPr txBox="1"/>
          <p:nvPr/>
        </p:nvSpPr>
        <p:spPr>
          <a:xfrm>
            <a:off x="1084519" y="1988286"/>
            <a:ext cx="3082703" cy="523220"/>
          </a:xfrm>
          <a:prstGeom prst="rect">
            <a:avLst/>
          </a:prstGeom>
          <a:noFill/>
        </p:spPr>
        <p:txBody>
          <a:bodyPr wrap="square" rtlCol="0">
            <a:spAutoFit/>
          </a:bodyPr>
          <a:lstStyle/>
          <a:p>
            <a:pPr algn="ctr"/>
            <a:r>
              <a:rPr lang="en-US" sz="2800" b="1" dirty="0">
                <a:solidFill>
                  <a:srgbClr val="EF4B66"/>
                </a:solidFill>
              </a:rPr>
              <a:t>1. catching fish</a:t>
            </a:r>
          </a:p>
        </p:txBody>
      </p:sp>
      <p:sp>
        <p:nvSpPr>
          <p:cNvPr id="15" name="TextBox 14"/>
          <p:cNvSpPr txBox="1"/>
          <p:nvPr/>
        </p:nvSpPr>
        <p:spPr>
          <a:xfrm>
            <a:off x="4224435" y="1973449"/>
            <a:ext cx="3207715" cy="523220"/>
          </a:xfrm>
          <a:prstGeom prst="rect">
            <a:avLst/>
          </a:prstGeom>
          <a:noFill/>
        </p:spPr>
        <p:txBody>
          <a:bodyPr wrap="square" rtlCol="0">
            <a:spAutoFit/>
          </a:bodyPr>
          <a:lstStyle/>
          <a:p>
            <a:pPr algn="ctr"/>
            <a:r>
              <a:rPr lang="en-US" sz="2800" b="1" dirty="0">
                <a:solidFill>
                  <a:srgbClr val="EF4B66"/>
                </a:solidFill>
              </a:rPr>
              <a:t>2. weaving clothing</a:t>
            </a:r>
          </a:p>
        </p:txBody>
      </p:sp>
      <p:sp>
        <p:nvSpPr>
          <p:cNvPr id="16" name="TextBox 15"/>
          <p:cNvSpPr txBox="1"/>
          <p:nvPr/>
        </p:nvSpPr>
        <p:spPr>
          <a:xfrm>
            <a:off x="7549119" y="1988286"/>
            <a:ext cx="3444948" cy="523220"/>
          </a:xfrm>
          <a:prstGeom prst="rect">
            <a:avLst/>
          </a:prstGeom>
          <a:noFill/>
        </p:spPr>
        <p:txBody>
          <a:bodyPr wrap="square" rtlCol="0">
            <a:spAutoFit/>
          </a:bodyPr>
          <a:lstStyle/>
          <a:p>
            <a:pPr algn="ctr"/>
            <a:r>
              <a:rPr lang="en-US" sz="2800" b="1" dirty="0">
                <a:solidFill>
                  <a:srgbClr val="EF4B66"/>
                </a:solidFill>
              </a:rPr>
              <a:t>3. growing crops</a:t>
            </a:r>
          </a:p>
        </p:txBody>
      </p:sp>
      <p:sp>
        <p:nvSpPr>
          <p:cNvPr id="20" name="TextBox 19"/>
          <p:cNvSpPr txBox="1"/>
          <p:nvPr/>
        </p:nvSpPr>
        <p:spPr>
          <a:xfrm>
            <a:off x="717102" y="5658108"/>
            <a:ext cx="3387064" cy="523220"/>
          </a:xfrm>
          <a:prstGeom prst="rect">
            <a:avLst/>
          </a:prstGeom>
          <a:noFill/>
        </p:spPr>
        <p:txBody>
          <a:bodyPr wrap="square" rtlCol="0">
            <a:spAutoFit/>
          </a:bodyPr>
          <a:lstStyle/>
          <a:p>
            <a:r>
              <a:rPr lang="en-US" sz="2800" b="1" dirty="0"/>
              <a:t> _______________</a:t>
            </a:r>
          </a:p>
        </p:txBody>
      </p:sp>
      <p:sp>
        <p:nvSpPr>
          <p:cNvPr id="21" name="TextBox 20"/>
          <p:cNvSpPr txBox="1"/>
          <p:nvPr/>
        </p:nvSpPr>
        <p:spPr>
          <a:xfrm>
            <a:off x="4239670" y="5658108"/>
            <a:ext cx="3387064" cy="523220"/>
          </a:xfrm>
          <a:prstGeom prst="rect">
            <a:avLst/>
          </a:prstGeom>
          <a:noFill/>
        </p:spPr>
        <p:txBody>
          <a:bodyPr wrap="square" rtlCol="0">
            <a:spAutoFit/>
          </a:bodyPr>
          <a:lstStyle/>
          <a:p>
            <a:r>
              <a:rPr lang="en-US" sz="2800" b="1" dirty="0"/>
              <a:t> _______________</a:t>
            </a:r>
          </a:p>
        </p:txBody>
      </p:sp>
      <p:sp>
        <p:nvSpPr>
          <p:cNvPr id="22" name="TextBox 21"/>
          <p:cNvSpPr txBox="1"/>
          <p:nvPr/>
        </p:nvSpPr>
        <p:spPr>
          <a:xfrm>
            <a:off x="7976218" y="5658108"/>
            <a:ext cx="3387064" cy="523220"/>
          </a:xfrm>
          <a:prstGeom prst="rect">
            <a:avLst/>
          </a:prstGeom>
          <a:noFill/>
        </p:spPr>
        <p:txBody>
          <a:bodyPr wrap="square" rtlCol="0">
            <a:spAutoFit/>
          </a:bodyPr>
          <a:lstStyle/>
          <a:p>
            <a:r>
              <a:rPr lang="en-US" sz="2800" b="1" dirty="0"/>
              <a:t>_______________</a:t>
            </a:r>
          </a:p>
        </p:txBody>
      </p:sp>
      <p:pic>
        <p:nvPicPr>
          <p:cNvPr id="4" name="Picture 3">
            <a:extLst>
              <a:ext uri="{FF2B5EF4-FFF2-40B4-BE49-F238E27FC236}">
                <a16:creationId xmlns:a16="http://schemas.microsoft.com/office/drawing/2014/main" id="{B5A92516-1E06-A14F-A463-18F066010244}"/>
              </a:ext>
            </a:extLst>
          </p:cNvPr>
          <p:cNvPicPr>
            <a:picLocks noChangeAspect="1"/>
          </p:cNvPicPr>
          <p:nvPr/>
        </p:nvPicPr>
        <p:blipFill>
          <a:blip r:embed="rId3"/>
          <a:stretch>
            <a:fillRect/>
          </a:stretch>
        </p:blipFill>
        <p:spPr>
          <a:xfrm>
            <a:off x="247197" y="3288022"/>
            <a:ext cx="3569889" cy="1933690"/>
          </a:xfrm>
          <a:prstGeom prst="rect">
            <a:avLst/>
          </a:prstGeom>
        </p:spPr>
      </p:pic>
      <p:pic>
        <p:nvPicPr>
          <p:cNvPr id="5" name="Picture 4">
            <a:extLst>
              <a:ext uri="{FF2B5EF4-FFF2-40B4-BE49-F238E27FC236}">
                <a16:creationId xmlns:a16="http://schemas.microsoft.com/office/drawing/2014/main" id="{9FAAD3E6-D785-0D48-B6E3-73C39E446D5F}"/>
              </a:ext>
            </a:extLst>
          </p:cNvPr>
          <p:cNvPicPr>
            <a:picLocks noChangeAspect="1"/>
          </p:cNvPicPr>
          <p:nvPr/>
        </p:nvPicPr>
        <p:blipFill>
          <a:blip r:embed="rId4"/>
          <a:stretch>
            <a:fillRect/>
          </a:stretch>
        </p:blipFill>
        <p:spPr>
          <a:xfrm>
            <a:off x="3979230" y="3338978"/>
            <a:ext cx="3569889" cy="1889066"/>
          </a:xfrm>
          <a:prstGeom prst="rect">
            <a:avLst/>
          </a:prstGeom>
        </p:spPr>
      </p:pic>
      <p:pic>
        <p:nvPicPr>
          <p:cNvPr id="7" name="Picture 6">
            <a:extLst>
              <a:ext uri="{FF2B5EF4-FFF2-40B4-BE49-F238E27FC236}">
                <a16:creationId xmlns:a16="http://schemas.microsoft.com/office/drawing/2014/main" id="{CFFD7DC1-6F3A-3B4F-A03C-7E61452CC5E5}"/>
              </a:ext>
            </a:extLst>
          </p:cNvPr>
          <p:cNvPicPr>
            <a:picLocks noChangeAspect="1"/>
          </p:cNvPicPr>
          <p:nvPr/>
        </p:nvPicPr>
        <p:blipFill>
          <a:blip r:embed="rId5"/>
          <a:stretch>
            <a:fillRect/>
          </a:stretch>
        </p:blipFill>
        <p:spPr>
          <a:xfrm>
            <a:off x="7626734" y="3316917"/>
            <a:ext cx="3555014" cy="1889066"/>
          </a:xfrm>
          <a:prstGeom prst="rect">
            <a:avLst/>
          </a:prstGeom>
        </p:spPr>
      </p:pic>
    </p:spTree>
    <p:extLst>
      <p:ext uri="{BB962C8B-B14F-4D97-AF65-F5344CB8AC3E}">
        <p14:creationId xmlns:p14="http://schemas.microsoft.com/office/powerpoint/2010/main" val="383225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07407E-6 L -0.30351 0.53449 " pathEditMode="relative" rAng="0" ptsTypes="AA">
                                      <p:cBhvr>
                                        <p:cTn id="6" dur="2000" fill="hold"/>
                                        <p:tgtEl>
                                          <p:spTgt spid="15"/>
                                        </p:tgtEl>
                                        <p:attrNameLst>
                                          <p:attrName>ppt_x</p:attrName>
                                          <p:attrName>ppt_y</p:attrName>
                                        </p:attrNameLst>
                                      </p:cBhvr>
                                      <p:rCtr x="-15182" y="2671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7.40741E-7 L -0.27461 0.52778 " pathEditMode="relative" rAng="0" ptsTypes="AA">
                                      <p:cBhvr>
                                        <p:cTn id="10" dur="2000" fill="hold"/>
                                        <p:tgtEl>
                                          <p:spTgt spid="16"/>
                                        </p:tgtEl>
                                        <p:attrNameLst>
                                          <p:attrName>ppt_x</p:attrName>
                                          <p:attrName>ppt_y</p:attrName>
                                        </p:attrNameLst>
                                      </p:cBhvr>
                                      <p:rCtr x="-13737" y="263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58333E-6 7.40741E-7 L 0.56511 0.53102 " pathEditMode="relative" rAng="0" ptsTypes="AA">
                                      <p:cBhvr>
                                        <p:cTn id="14" dur="2000" fill="hold"/>
                                        <p:tgtEl>
                                          <p:spTgt spid="3"/>
                                        </p:tgtEl>
                                        <p:attrNameLst>
                                          <p:attrName>ppt_x</p:attrName>
                                          <p:attrName>ppt_y</p:attrName>
                                        </p:attrNameLst>
                                      </p:cBhvr>
                                      <p:rCtr x="28255"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17146"/>
            <a:ext cx="10706519" cy="954107"/>
          </a:xfrm>
          <a:prstGeom prst="rect">
            <a:avLst/>
          </a:prstGeom>
          <a:noFill/>
          <a:effectLst/>
        </p:spPr>
        <p:txBody>
          <a:bodyPr wrap="square" rtlCol="0">
            <a:spAutoFit/>
          </a:bodyPr>
          <a:lstStyle/>
          <a:p>
            <a:r>
              <a:rPr lang="en-US" sz="2800" b="1" dirty="0"/>
              <a:t>Listen and tick </a:t>
            </a:r>
            <a:r>
              <a:rPr lang="en-US" sz="2800" dirty="0"/>
              <a:t>(</a:t>
            </a:r>
            <a:r>
              <a:rPr lang="en-US" sz="2800" b="1" dirty="0"/>
              <a:t>    ) the activities that minority children do to help their families.</a:t>
            </a:r>
          </a:p>
        </p:txBody>
      </p:sp>
      <p:sp>
        <p:nvSpPr>
          <p:cNvPr id="18" name="Rounded Rectangle 17"/>
          <p:cNvSpPr/>
          <p:nvPr/>
        </p:nvSpPr>
        <p:spPr>
          <a:xfrm>
            <a:off x="508332" y="131874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8420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866" y="1281195"/>
            <a:ext cx="378029" cy="378029"/>
          </a:xfrm>
          <a:prstGeom prst="rect">
            <a:avLst/>
          </a:prstGeom>
        </p:spPr>
      </p:pic>
      <p:sp>
        <p:nvSpPr>
          <p:cNvPr id="24" name="TextBox 23"/>
          <p:cNvSpPr txBox="1"/>
          <p:nvPr/>
        </p:nvSpPr>
        <p:spPr>
          <a:xfrm>
            <a:off x="1350337" y="2585346"/>
            <a:ext cx="4859079" cy="584775"/>
          </a:xfrm>
          <a:prstGeom prst="rect">
            <a:avLst/>
          </a:prstGeom>
          <a:noFill/>
        </p:spPr>
        <p:txBody>
          <a:bodyPr wrap="square" rtlCol="0">
            <a:spAutoFit/>
          </a:bodyPr>
          <a:lstStyle/>
          <a:p>
            <a:r>
              <a:rPr lang="en-US" sz="3200" dirty="0"/>
              <a:t>1. look after the house</a:t>
            </a:r>
          </a:p>
        </p:txBody>
      </p:sp>
      <p:sp>
        <p:nvSpPr>
          <p:cNvPr id="26" name="TextBox 25"/>
          <p:cNvSpPr txBox="1"/>
          <p:nvPr/>
        </p:nvSpPr>
        <p:spPr>
          <a:xfrm>
            <a:off x="1350337" y="3180768"/>
            <a:ext cx="4859079" cy="584775"/>
          </a:xfrm>
          <a:prstGeom prst="rect">
            <a:avLst/>
          </a:prstGeom>
          <a:noFill/>
        </p:spPr>
        <p:txBody>
          <a:bodyPr wrap="square" rtlCol="0">
            <a:spAutoFit/>
          </a:bodyPr>
          <a:lstStyle/>
          <a:p>
            <a:r>
              <a:rPr lang="en-US" sz="3200" dirty="0"/>
              <a:t>2. weave clothing</a:t>
            </a:r>
          </a:p>
        </p:txBody>
      </p:sp>
      <p:sp>
        <p:nvSpPr>
          <p:cNvPr id="29" name="TextBox 28"/>
          <p:cNvSpPr txBox="1"/>
          <p:nvPr/>
        </p:nvSpPr>
        <p:spPr>
          <a:xfrm>
            <a:off x="1350337" y="3776190"/>
            <a:ext cx="4859079" cy="584775"/>
          </a:xfrm>
          <a:prstGeom prst="rect">
            <a:avLst/>
          </a:prstGeom>
          <a:noFill/>
        </p:spPr>
        <p:txBody>
          <a:bodyPr wrap="square" rtlCol="0">
            <a:spAutoFit/>
          </a:bodyPr>
          <a:lstStyle/>
          <a:p>
            <a:r>
              <a:rPr lang="en-US" sz="3200" dirty="0"/>
              <a:t>3. prepare food</a:t>
            </a:r>
          </a:p>
        </p:txBody>
      </p:sp>
      <p:sp>
        <p:nvSpPr>
          <p:cNvPr id="30" name="TextBox 29"/>
          <p:cNvSpPr txBox="1"/>
          <p:nvPr/>
        </p:nvSpPr>
        <p:spPr>
          <a:xfrm>
            <a:off x="1350337" y="4371612"/>
            <a:ext cx="4859079" cy="584775"/>
          </a:xfrm>
          <a:prstGeom prst="rect">
            <a:avLst/>
          </a:prstGeom>
          <a:noFill/>
        </p:spPr>
        <p:txBody>
          <a:bodyPr wrap="square" rtlCol="0">
            <a:spAutoFit/>
          </a:bodyPr>
          <a:lstStyle/>
          <a:p>
            <a:r>
              <a:rPr lang="en-US" sz="3200" dirty="0"/>
              <a:t>4. build houses </a:t>
            </a:r>
          </a:p>
        </p:txBody>
      </p:sp>
      <p:sp>
        <p:nvSpPr>
          <p:cNvPr id="31" name="TextBox 30"/>
          <p:cNvSpPr txBox="1"/>
          <p:nvPr/>
        </p:nvSpPr>
        <p:spPr>
          <a:xfrm>
            <a:off x="1350337" y="4967034"/>
            <a:ext cx="4859079" cy="584775"/>
          </a:xfrm>
          <a:prstGeom prst="rect">
            <a:avLst/>
          </a:prstGeom>
          <a:noFill/>
        </p:spPr>
        <p:txBody>
          <a:bodyPr wrap="square" rtlCol="0">
            <a:spAutoFit/>
          </a:bodyPr>
          <a:lstStyle/>
          <a:p>
            <a:r>
              <a:rPr lang="en-US" sz="3200" dirty="0"/>
              <a:t>5. grow crops</a:t>
            </a:r>
          </a:p>
        </p:txBody>
      </p:sp>
      <p:sp>
        <p:nvSpPr>
          <p:cNvPr id="32" name="TextBox 31"/>
          <p:cNvSpPr txBox="1"/>
          <p:nvPr/>
        </p:nvSpPr>
        <p:spPr>
          <a:xfrm>
            <a:off x="1350337" y="5562456"/>
            <a:ext cx="4859079" cy="584775"/>
          </a:xfrm>
          <a:prstGeom prst="rect">
            <a:avLst/>
          </a:prstGeom>
          <a:noFill/>
        </p:spPr>
        <p:txBody>
          <a:bodyPr wrap="square" rtlCol="0">
            <a:spAutoFit/>
          </a:bodyPr>
          <a:lstStyle/>
          <a:p>
            <a:r>
              <a:rPr lang="en-US" sz="3200" dirty="0"/>
              <a:t>6. raise livestock</a:t>
            </a:r>
          </a:p>
        </p:txBody>
      </p:sp>
      <p:sp>
        <p:nvSpPr>
          <p:cNvPr id="5" name="Rectangle 4"/>
          <p:cNvSpPr/>
          <p:nvPr/>
        </p:nvSpPr>
        <p:spPr>
          <a:xfrm>
            <a:off x="6836458" y="26908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p:cNvSpPr/>
          <p:nvPr/>
        </p:nvSpPr>
        <p:spPr>
          <a:xfrm>
            <a:off x="6836445" y="3286278"/>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Rectangle 33"/>
          <p:cNvSpPr/>
          <p:nvPr/>
        </p:nvSpPr>
        <p:spPr>
          <a:xfrm>
            <a:off x="6836445" y="3923412"/>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34"/>
          <p:cNvSpPr/>
          <p:nvPr/>
        </p:nvSpPr>
        <p:spPr>
          <a:xfrm>
            <a:off x="6836445" y="451883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Rectangle 35"/>
          <p:cNvSpPr/>
          <p:nvPr/>
        </p:nvSpPr>
        <p:spPr>
          <a:xfrm>
            <a:off x="6836445" y="51142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p:cNvSpPr/>
          <p:nvPr/>
        </p:nvSpPr>
        <p:spPr>
          <a:xfrm>
            <a:off x="6836445" y="562625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7542" y="2719904"/>
            <a:ext cx="378029" cy="37802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754" y="3317161"/>
            <a:ext cx="378029" cy="37802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333" y="3954295"/>
            <a:ext cx="378029" cy="37802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145139"/>
            <a:ext cx="378029" cy="378029"/>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657137"/>
            <a:ext cx="378029" cy="378029"/>
          </a:xfrm>
          <a:prstGeom prst="rect">
            <a:avLst/>
          </a:prstGeom>
        </p:spPr>
      </p:pic>
      <p:pic>
        <p:nvPicPr>
          <p:cNvPr id="2" name="Track 24.mp3" descr="Track 24.mp3">
            <a:hlinkClick r:id="" action="ppaction://media"/>
            <a:extLst>
              <a:ext uri="{FF2B5EF4-FFF2-40B4-BE49-F238E27FC236}">
                <a16:creationId xmlns:a16="http://schemas.microsoft.com/office/drawing/2014/main" id="{8D426EFA-5752-094D-BADB-A588542F5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853" y="102121"/>
            <a:ext cx="812800" cy="812800"/>
          </a:xfrm>
          <a:prstGeom prst="rect">
            <a:avLst/>
          </a:prstGeom>
        </p:spPr>
      </p:pic>
      <p:sp>
        <p:nvSpPr>
          <p:cNvPr id="41" name="TextBox 40"/>
          <p:cNvSpPr txBox="1"/>
          <p:nvPr/>
        </p:nvSpPr>
        <p:spPr>
          <a:xfrm>
            <a:off x="188730" y="242326"/>
            <a:ext cx="3148322" cy="646331"/>
          </a:xfrm>
          <a:prstGeom prst="rect">
            <a:avLst/>
          </a:prstGeom>
          <a:solidFill>
            <a:schemeClr val="accent2"/>
          </a:solid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I/ LISTENING</a:t>
            </a:r>
          </a:p>
        </p:txBody>
      </p:sp>
    </p:spTree>
    <p:extLst>
      <p:ext uri="{BB962C8B-B14F-4D97-AF65-F5344CB8AC3E}">
        <p14:creationId xmlns:p14="http://schemas.microsoft.com/office/powerpoint/2010/main" val="2048393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053" y="1221387"/>
            <a:ext cx="5837275" cy="4801314"/>
          </a:xfrm>
          <a:prstGeom prst="rect">
            <a:avLst/>
          </a:prstGeom>
          <a:noFill/>
        </p:spPr>
        <p:txBody>
          <a:bodyPr wrap="square" rtlCol="0">
            <a:spAutoFit/>
          </a:bodyPr>
          <a:lstStyle/>
          <a:p>
            <a:r>
              <a:rPr lang="en-US" sz="2600" b="1" dirty="0">
                <a:solidFill>
                  <a:srgbClr val="FF0000"/>
                </a:solidFill>
              </a:rPr>
              <a:t>1</a:t>
            </a:r>
            <a:r>
              <a:rPr lang="en-US" sz="2600" dirty="0">
                <a:solidFill>
                  <a:srgbClr val="FF0000"/>
                </a:solidFill>
              </a:rPr>
              <a:t>. </a:t>
            </a:r>
            <a:r>
              <a:rPr lang="en-US" sz="2600" dirty="0"/>
              <a:t>Minority children usually learn to work at ______.</a:t>
            </a:r>
          </a:p>
          <a:p>
            <a:r>
              <a:rPr lang="en-US" sz="2600" dirty="0"/>
              <a:t>A. twelve 	B. ten		C.  six </a:t>
            </a:r>
          </a:p>
          <a:p>
            <a:endParaRPr lang="en-US" sz="1000" dirty="0"/>
          </a:p>
          <a:p>
            <a:r>
              <a:rPr lang="en-US" sz="2600" b="1" dirty="0">
                <a:solidFill>
                  <a:srgbClr val="FF0000"/>
                </a:solidFill>
              </a:rPr>
              <a:t>2</a:t>
            </a:r>
            <a:r>
              <a:rPr lang="en-US" sz="2600" dirty="0">
                <a:solidFill>
                  <a:srgbClr val="FF0000"/>
                </a:solidFill>
              </a:rPr>
              <a:t>. </a:t>
            </a:r>
            <a:r>
              <a:rPr lang="en-US" sz="2600" dirty="0"/>
              <a:t>Girls ______.</a:t>
            </a:r>
          </a:p>
          <a:p>
            <a:r>
              <a:rPr lang="en-US" sz="2600" dirty="0"/>
              <a:t>A. weave clothing</a:t>
            </a:r>
          </a:p>
          <a:p>
            <a:r>
              <a:rPr lang="en-US" sz="2600" dirty="0"/>
              <a:t>B. do the gardening</a:t>
            </a:r>
          </a:p>
          <a:p>
            <a:r>
              <a:rPr lang="en-US" sz="2600" dirty="0"/>
              <a:t>C. catch fish	</a:t>
            </a:r>
          </a:p>
          <a:p>
            <a:endParaRPr lang="en-US" sz="1000" dirty="0"/>
          </a:p>
          <a:p>
            <a:r>
              <a:rPr lang="en-US" sz="2600" b="1" dirty="0">
                <a:solidFill>
                  <a:srgbClr val="FF0000"/>
                </a:solidFill>
              </a:rPr>
              <a:t>3</a:t>
            </a:r>
            <a:r>
              <a:rPr lang="en-US" sz="2600" dirty="0">
                <a:solidFill>
                  <a:srgbClr val="FF0000"/>
                </a:solidFill>
              </a:rPr>
              <a:t>. </a:t>
            </a:r>
            <a:r>
              <a:rPr lang="en-US" sz="2600" dirty="0"/>
              <a:t>Boys ______.</a:t>
            </a:r>
          </a:p>
          <a:p>
            <a:r>
              <a:rPr lang="en-US" sz="2600" dirty="0"/>
              <a:t>A. prepare food		</a:t>
            </a:r>
          </a:p>
          <a:p>
            <a:r>
              <a:rPr lang="en-US" sz="2600" dirty="0"/>
              <a:t>B. raise livestock</a:t>
            </a:r>
          </a:p>
          <a:p>
            <a:r>
              <a:rPr lang="en-US" sz="2600" dirty="0"/>
              <a:t>C. do housework</a:t>
            </a:r>
          </a:p>
        </p:txBody>
      </p:sp>
      <p:sp>
        <p:nvSpPr>
          <p:cNvPr id="13" name="TextBox 12"/>
          <p:cNvSpPr txBox="1"/>
          <p:nvPr/>
        </p:nvSpPr>
        <p:spPr>
          <a:xfrm>
            <a:off x="6163113" y="1256907"/>
            <a:ext cx="5837275" cy="3693319"/>
          </a:xfrm>
          <a:prstGeom prst="rect">
            <a:avLst/>
          </a:prstGeom>
          <a:noFill/>
        </p:spPr>
        <p:txBody>
          <a:bodyPr wrap="square" rtlCol="0">
            <a:spAutoFit/>
          </a:bodyPr>
          <a:lstStyle/>
          <a:p>
            <a:r>
              <a:rPr lang="en-US" sz="2600" b="1" dirty="0">
                <a:solidFill>
                  <a:srgbClr val="FF0000"/>
                </a:solidFill>
              </a:rPr>
              <a:t>4</a:t>
            </a:r>
            <a:r>
              <a:rPr lang="en-US" sz="2600" dirty="0">
                <a:solidFill>
                  <a:srgbClr val="FF0000"/>
                </a:solidFill>
              </a:rPr>
              <a:t>. </a:t>
            </a:r>
            <a:r>
              <a:rPr lang="en-US" sz="2600" dirty="0"/>
              <a:t>Children learn traditions through _____</a:t>
            </a:r>
          </a:p>
          <a:p>
            <a:r>
              <a:rPr lang="en-US" sz="2600" dirty="0"/>
              <a:t>A. work 	B. music	C.  stories</a:t>
            </a:r>
          </a:p>
          <a:p>
            <a:endParaRPr lang="en-US" sz="2600" dirty="0"/>
          </a:p>
          <a:p>
            <a:r>
              <a:rPr lang="en-US" sz="2600" b="1" dirty="0">
                <a:solidFill>
                  <a:srgbClr val="FF0000"/>
                </a:solidFill>
              </a:rPr>
              <a:t>5</a:t>
            </a:r>
            <a:r>
              <a:rPr lang="en-US" sz="2600" dirty="0">
                <a:solidFill>
                  <a:srgbClr val="FF0000"/>
                </a:solidFill>
              </a:rPr>
              <a:t>. </a:t>
            </a:r>
            <a:r>
              <a:rPr lang="en-US" sz="2600" dirty="0"/>
              <a:t>The number of minority children going to school is ______.</a:t>
            </a:r>
          </a:p>
          <a:p>
            <a:r>
              <a:rPr lang="en-US" sz="2600" dirty="0"/>
              <a:t>A. going up 	</a:t>
            </a:r>
          </a:p>
          <a:p>
            <a:r>
              <a:rPr lang="en-US" sz="2600" dirty="0"/>
              <a:t>B. going down</a:t>
            </a:r>
          </a:p>
          <a:p>
            <a:r>
              <a:rPr lang="en-US" sz="2600" dirty="0"/>
              <a:t>C. staying the same</a:t>
            </a:r>
          </a:p>
          <a:p>
            <a:endParaRPr lang="en-US" sz="2600" dirty="0"/>
          </a:p>
        </p:txBody>
      </p:sp>
      <p:sp>
        <p:nvSpPr>
          <p:cNvPr id="21" name="Oval 20"/>
          <p:cNvSpPr/>
          <p:nvPr/>
        </p:nvSpPr>
        <p:spPr>
          <a:xfrm>
            <a:off x="3885343" y="20446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7" name="Rounded Rectangle 26"/>
          <p:cNvSpPr/>
          <p:nvPr/>
        </p:nvSpPr>
        <p:spPr>
          <a:xfrm>
            <a:off x="536838" y="509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27"/>
          <p:cNvSpPr txBox="1"/>
          <p:nvPr/>
        </p:nvSpPr>
        <p:spPr>
          <a:xfrm>
            <a:off x="589623" y="40666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7" name="TextBox 16"/>
          <p:cNvSpPr txBox="1"/>
          <p:nvPr/>
        </p:nvSpPr>
        <p:spPr>
          <a:xfrm>
            <a:off x="1070966" y="545938"/>
            <a:ext cx="10706519" cy="523220"/>
          </a:xfrm>
          <a:prstGeom prst="rect">
            <a:avLst/>
          </a:prstGeom>
          <a:noFill/>
          <a:effectLst/>
        </p:spPr>
        <p:txBody>
          <a:bodyPr wrap="square" rtlCol="0">
            <a:spAutoFit/>
          </a:bodyPr>
          <a:lstStyle/>
          <a:p>
            <a:r>
              <a:rPr lang="en-US" sz="2800" b="1" dirty="0"/>
              <a:t>Listen again and circle the correct answer A, B, or C.</a:t>
            </a:r>
          </a:p>
        </p:txBody>
      </p:sp>
      <p:sp>
        <p:nvSpPr>
          <p:cNvPr id="25" name="Oval 24"/>
          <p:cNvSpPr/>
          <p:nvPr/>
        </p:nvSpPr>
        <p:spPr>
          <a:xfrm>
            <a:off x="231114" y="29590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 name="Oval 25"/>
          <p:cNvSpPr/>
          <p:nvPr/>
        </p:nvSpPr>
        <p:spPr>
          <a:xfrm>
            <a:off x="196809" y="509277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 name="Oval 28"/>
          <p:cNvSpPr/>
          <p:nvPr/>
        </p:nvSpPr>
        <p:spPr>
          <a:xfrm>
            <a:off x="9757884" y="1653047"/>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Oval 29"/>
          <p:cNvSpPr/>
          <p:nvPr/>
        </p:nvSpPr>
        <p:spPr>
          <a:xfrm>
            <a:off x="6110328" y="3243054"/>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5" name="Straight Connector 4"/>
          <p:cNvCxnSpPr/>
          <p:nvPr/>
        </p:nvCxnSpPr>
        <p:spPr>
          <a:xfrm>
            <a:off x="5972106" y="1256907"/>
            <a:ext cx="10633" cy="4483318"/>
          </a:xfrm>
          <a:prstGeom prst="line">
            <a:avLst/>
          </a:prstGeom>
        </p:spPr>
        <p:style>
          <a:lnRef idx="1">
            <a:schemeClr val="dk1"/>
          </a:lnRef>
          <a:fillRef idx="0">
            <a:schemeClr val="dk1"/>
          </a:fillRef>
          <a:effectRef idx="0">
            <a:schemeClr val="dk1"/>
          </a:effectRef>
          <a:fontRef idx="minor">
            <a:schemeClr val="tx1"/>
          </a:fontRef>
        </p:style>
      </p:cxnSp>
      <p:pic>
        <p:nvPicPr>
          <p:cNvPr id="3" name="Track 25.mp3" descr="Track 25.mp3">
            <a:hlinkClick r:id="" action="ppaction://media"/>
            <a:extLst>
              <a:ext uri="{FF2B5EF4-FFF2-40B4-BE49-F238E27FC236}">
                <a16:creationId xmlns:a16="http://schemas.microsoft.com/office/drawing/2014/main" id="{D21BB95F-227E-C94E-B657-2458D3070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6046" y="-12691"/>
            <a:ext cx="812800" cy="812800"/>
          </a:xfrm>
          <a:prstGeom prst="rect">
            <a:avLst/>
          </a:prstGeom>
        </p:spPr>
      </p:pic>
    </p:spTree>
    <p:extLst>
      <p:ext uri="{BB962C8B-B14F-4D97-AF65-F5344CB8AC3E}">
        <p14:creationId xmlns:p14="http://schemas.microsoft.com/office/powerpoint/2010/main" val="230333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8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1" grpId="0" animBg="1"/>
      <p:bldP spid="25" grpId="0" animBg="1"/>
      <p:bldP spid="26"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2466" y="952834"/>
            <a:ext cx="10252955"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0000"/>
                </a:solidFill>
                <a:latin typeface="Mongolian Baiti" panose="03000500000000000000" pitchFamily="66" charset="0"/>
                <a:cs typeface="Mongolian Baiti" panose="03000500000000000000" pitchFamily="66" charset="0"/>
              </a:rPr>
              <a:t>    Ethnic minority children might live the life different from that of most </a:t>
            </a:r>
            <a:r>
              <a:rPr lang="en-US" sz="2400" dirty="0" err="1">
                <a:solidFill>
                  <a:srgbClr val="000000"/>
                </a:solidFill>
                <a:latin typeface="Mongolian Baiti" panose="03000500000000000000" pitchFamily="66" charset="0"/>
                <a:cs typeface="Mongolian Baiti" panose="03000500000000000000" pitchFamily="66" charset="0"/>
              </a:rPr>
              <a:t>Kinh</a:t>
            </a:r>
            <a:r>
              <a:rPr lang="en-US" sz="2400" dirty="0">
                <a:solidFill>
                  <a:srgbClr val="000000"/>
                </a:solidFill>
                <a:latin typeface="Mongolian Baiti" panose="03000500000000000000" pitchFamily="66" charset="0"/>
                <a:cs typeface="Mongolian Baiti" panose="03000500000000000000" pitchFamily="66" charset="0"/>
              </a:rPr>
              <a:t> children. They spend some of their time helping their parents inside and outside the house. They learn to work from an early age, usually at six. Girls help look after the house, care for smaller children, weave clothing, and prepare food. Boys learn to do what their fathers do. They grow crops, raise the family's livestock, and catch fish.</a:t>
            </a:r>
          </a:p>
          <a:p>
            <a:pPr algn="just"/>
            <a:r>
              <a:rPr lang="en-US" sz="2400" dirty="0">
                <a:solidFill>
                  <a:srgbClr val="000000"/>
                </a:solidFill>
                <a:latin typeface="Mongolian Baiti" panose="03000500000000000000" pitchFamily="66" charset="0"/>
                <a:cs typeface="Mongolian Baiti" panose="03000500000000000000" pitchFamily="66" charset="0"/>
              </a:rPr>
              <a:t>In the evening, the family often gathers round the open fire. Children listen to stories or legends of heroes from their grandparents. They also listen to adults talk about their work. This is how the elders pass on traditions and knowledge to their children.</a:t>
            </a:r>
          </a:p>
          <a:p>
            <a:pPr algn="just"/>
            <a:r>
              <a:rPr lang="en-US" sz="2400" dirty="0">
                <a:solidFill>
                  <a:srgbClr val="000000"/>
                </a:solidFill>
                <a:latin typeface="Mongolian Baiti" panose="03000500000000000000" pitchFamily="66" charset="0"/>
                <a:cs typeface="Mongolian Baiti" panose="03000500000000000000" pitchFamily="66" charset="0"/>
              </a:rPr>
              <a:t>Nowadays, more and more minority children are going to school. There, they meet children from other ethnic groups. They play new games and learn new things.</a:t>
            </a:r>
            <a:endParaRPr lang="en-US" sz="2400" b="0" dirty="0">
              <a:solidFill>
                <a:srgbClr val="000000"/>
              </a:solidFill>
              <a:effectLst/>
              <a:latin typeface="Mongolian Baiti" panose="03000500000000000000" pitchFamily="66" charset="0"/>
              <a:cs typeface="Mongolian Baiti" panose="03000500000000000000" pitchFamily="66" charset="0"/>
            </a:endParaRPr>
          </a:p>
        </p:txBody>
      </p:sp>
      <p:sp>
        <p:nvSpPr>
          <p:cNvPr id="5" name="Rectangle 4"/>
          <p:cNvSpPr/>
          <p:nvPr/>
        </p:nvSpPr>
        <p:spPr>
          <a:xfrm>
            <a:off x="4818554" y="219032"/>
            <a:ext cx="238078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800" b="1" dirty="0">
                <a:solidFill>
                  <a:srgbClr val="C00000"/>
                </a:solidFill>
              </a:rPr>
              <a:t>tape transcript</a:t>
            </a:r>
          </a:p>
        </p:txBody>
      </p:sp>
    </p:spTree>
    <p:extLst>
      <p:ext uri="{BB962C8B-B14F-4D97-AF65-F5344CB8AC3E}">
        <p14:creationId xmlns:p14="http://schemas.microsoft.com/office/powerpoint/2010/main" val="4242638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3561" y="941382"/>
            <a:ext cx="9606965" cy="523220"/>
          </a:xfrm>
          <a:prstGeom prst="rect">
            <a:avLst/>
          </a:prstGeom>
          <a:noFill/>
          <a:effectLst/>
        </p:spPr>
        <p:txBody>
          <a:bodyPr wrap="square" rtlCol="0">
            <a:spAutoFit/>
          </a:bodyPr>
          <a:lstStyle/>
          <a:p>
            <a:r>
              <a:rPr lang="en-US" sz="2800" b="1" dirty="0"/>
              <a:t>Note five things you do to help your family.</a:t>
            </a:r>
          </a:p>
        </p:txBody>
      </p:sp>
      <p:sp>
        <p:nvSpPr>
          <p:cNvPr id="8" name="TextBox 7"/>
          <p:cNvSpPr txBox="1"/>
          <p:nvPr/>
        </p:nvSpPr>
        <p:spPr>
          <a:xfrm>
            <a:off x="185510" y="60796"/>
            <a:ext cx="284786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600" b="1" dirty="0">
                <a:solidFill>
                  <a:srgbClr val="CC3300"/>
                </a:solidFill>
                <a:effectLst>
                  <a:glow rad="88900">
                    <a:schemeClr val="bg1"/>
                  </a:glow>
                </a:effectLst>
                <a:latin typeface="Arial" panose="020B0604020202020204" pitchFamily="34" charset="0"/>
                <a:cs typeface="Arial" panose="020B0604020202020204" pitchFamily="34" charset="0"/>
              </a:rPr>
              <a:t>II/ </a:t>
            </a:r>
            <a:r>
              <a:rPr lang="en-US" sz="3600" b="1" u="sng" dirty="0">
                <a:solidFill>
                  <a:srgbClr val="CC3300"/>
                </a:solidFill>
                <a:effectLst>
                  <a:glow rad="88900">
                    <a:schemeClr val="bg1"/>
                  </a:glow>
                </a:effectLst>
                <a:latin typeface="Arial" panose="020B0604020202020204" pitchFamily="34" charset="0"/>
                <a:cs typeface="Arial" panose="020B0604020202020204" pitchFamily="34" charset="0"/>
              </a:rPr>
              <a:t>WRITING</a:t>
            </a:r>
          </a:p>
        </p:txBody>
      </p:sp>
      <p:sp>
        <p:nvSpPr>
          <p:cNvPr id="18" name="Rounded Rectangle 17"/>
          <p:cNvSpPr/>
          <p:nvPr/>
        </p:nvSpPr>
        <p:spPr>
          <a:xfrm>
            <a:off x="539435" y="96854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220" y="87654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
          <p:cNvSpPr txBox="1"/>
          <p:nvPr/>
        </p:nvSpPr>
        <p:spPr>
          <a:xfrm>
            <a:off x="592220" y="1723154"/>
            <a:ext cx="3670641" cy="523220"/>
          </a:xfrm>
          <a:prstGeom prst="rect">
            <a:avLst/>
          </a:prstGeom>
          <a:noFill/>
        </p:spPr>
        <p:txBody>
          <a:bodyPr wrap="square" rtlCol="0">
            <a:spAutoFit/>
          </a:bodyPr>
          <a:lstStyle/>
          <a:p>
            <a:r>
              <a:rPr lang="en-US" sz="2800" b="1" dirty="0"/>
              <a:t>Example: </a:t>
            </a:r>
            <a:r>
              <a:rPr lang="en-US" sz="2800" dirty="0">
                <a:solidFill>
                  <a:srgbClr val="0000FF"/>
                </a:solidFill>
              </a:rPr>
              <a:t>- cook meals</a:t>
            </a:r>
          </a:p>
        </p:txBody>
      </p:sp>
      <p:pic>
        <p:nvPicPr>
          <p:cNvPr id="3" name="Picture 2">
            <a:extLst>
              <a:ext uri="{FF2B5EF4-FFF2-40B4-BE49-F238E27FC236}">
                <a16:creationId xmlns:a16="http://schemas.microsoft.com/office/drawing/2014/main" id="{AEADB1FC-5ACF-044B-B489-2B8D442B1AF7}"/>
              </a:ext>
            </a:extLst>
          </p:cNvPr>
          <p:cNvPicPr>
            <a:picLocks noChangeAspect="1"/>
          </p:cNvPicPr>
          <p:nvPr/>
        </p:nvPicPr>
        <p:blipFill>
          <a:blip r:embed="rId3"/>
          <a:stretch>
            <a:fillRect/>
          </a:stretch>
        </p:blipFill>
        <p:spPr>
          <a:xfrm>
            <a:off x="2180324" y="2504926"/>
            <a:ext cx="7607448" cy="3955873"/>
          </a:xfrm>
          <a:prstGeom prst="rect">
            <a:avLst/>
          </a:prstGeom>
        </p:spPr>
      </p:pic>
      <p:sp>
        <p:nvSpPr>
          <p:cNvPr id="15" name="TextBox 14"/>
          <p:cNvSpPr txBox="1"/>
          <p:nvPr/>
        </p:nvSpPr>
        <p:spPr>
          <a:xfrm>
            <a:off x="3314044" y="2657711"/>
            <a:ext cx="2827671" cy="584775"/>
          </a:xfrm>
          <a:prstGeom prst="rect">
            <a:avLst/>
          </a:prstGeom>
          <a:noFill/>
        </p:spPr>
        <p:txBody>
          <a:bodyPr wrap="square" rtlCol="0">
            <a:spAutoFit/>
          </a:bodyPr>
          <a:lstStyle/>
          <a:p>
            <a:r>
              <a:rPr lang="en-US" sz="3200" b="1" dirty="0">
                <a:solidFill>
                  <a:srgbClr val="CC3300"/>
                </a:solidFill>
              </a:rPr>
              <a:t>Clean the floor</a:t>
            </a:r>
          </a:p>
        </p:txBody>
      </p:sp>
      <p:sp>
        <p:nvSpPr>
          <p:cNvPr id="16" name="TextBox 15"/>
          <p:cNvSpPr txBox="1"/>
          <p:nvPr/>
        </p:nvSpPr>
        <p:spPr>
          <a:xfrm>
            <a:off x="3257109" y="3242486"/>
            <a:ext cx="2331395" cy="584775"/>
          </a:xfrm>
          <a:prstGeom prst="rect">
            <a:avLst/>
          </a:prstGeom>
          <a:noFill/>
        </p:spPr>
        <p:txBody>
          <a:bodyPr wrap="square" rtlCol="0">
            <a:spAutoFit/>
          </a:bodyPr>
          <a:lstStyle/>
          <a:p>
            <a:r>
              <a:rPr lang="en-US" sz="3200" b="1" dirty="0">
                <a:solidFill>
                  <a:srgbClr val="CC3300"/>
                </a:solidFill>
              </a:rPr>
              <a:t>Cook meals</a:t>
            </a:r>
          </a:p>
        </p:txBody>
      </p:sp>
      <p:sp>
        <p:nvSpPr>
          <p:cNvPr id="17" name="TextBox 16"/>
          <p:cNvSpPr txBox="1"/>
          <p:nvPr/>
        </p:nvSpPr>
        <p:spPr>
          <a:xfrm>
            <a:off x="3239993" y="3863562"/>
            <a:ext cx="3787644" cy="584775"/>
          </a:xfrm>
          <a:prstGeom prst="rect">
            <a:avLst/>
          </a:prstGeom>
          <a:noFill/>
        </p:spPr>
        <p:txBody>
          <a:bodyPr wrap="square" rtlCol="0">
            <a:spAutoFit/>
          </a:bodyPr>
          <a:lstStyle/>
          <a:p>
            <a:r>
              <a:rPr lang="en-US" sz="3200" b="1" dirty="0">
                <a:solidFill>
                  <a:srgbClr val="CC3300"/>
                </a:solidFill>
              </a:rPr>
              <a:t>Look after the house</a:t>
            </a:r>
          </a:p>
        </p:txBody>
      </p:sp>
      <p:sp>
        <p:nvSpPr>
          <p:cNvPr id="4" name="Rectangle 3"/>
          <p:cNvSpPr/>
          <p:nvPr/>
        </p:nvSpPr>
        <p:spPr>
          <a:xfrm>
            <a:off x="3239993" y="4564821"/>
            <a:ext cx="2968570" cy="523220"/>
          </a:xfrm>
          <a:prstGeom prst="rect">
            <a:avLst/>
          </a:prstGeom>
        </p:spPr>
        <p:txBody>
          <a:bodyPr wrap="none">
            <a:spAutoFit/>
          </a:bodyPr>
          <a:lstStyle/>
          <a:p>
            <a:r>
              <a:rPr lang="en-US" sz="2800" b="1" dirty="0">
                <a:solidFill>
                  <a:srgbClr val="C00000"/>
                </a:solidFill>
                <a:latin typeface="inherit"/>
              </a:rPr>
              <a:t>Water the plants</a:t>
            </a:r>
            <a:endParaRPr lang="en-US" sz="2800" dirty="0">
              <a:solidFill>
                <a:srgbClr val="C00000"/>
              </a:solidFill>
            </a:endParaRPr>
          </a:p>
        </p:txBody>
      </p:sp>
      <p:sp>
        <p:nvSpPr>
          <p:cNvPr id="13" name="Rectangle 12"/>
          <p:cNvSpPr/>
          <p:nvPr/>
        </p:nvSpPr>
        <p:spPr>
          <a:xfrm>
            <a:off x="3239993" y="5185897"/>
            <a:ext cx="3008644" cy="523220"/>
          </a:xfrm>
          <a:prstGeom prst="rect">
            <a:avLst/>
          </a:prstGeom>
        </p:spPr>
        <p:txBody>
          <a:bodyPr wrap="none">
            <a:spAutoFit/>
          </a:bodyPr>
          <a:lstStyle/>
          <a:p>
            <a:r>
              <a:rPr lang="en-US" sz="2800" b="1" dirty="0">
                <a:solidFill>
                  <a:srgbClr val="C00000"/>
                </a:solidFill>
                <a:latin typeface="inherit"/>
              </a:rPr>
              <a:t>Wash the dishes</a:t>
            </a:r>
            <a:endParaRPr lang="en-US" sz="2800" dirty="0">
              <a:solidFill>
                <a:srgbClr val="C00000"/>
              </a:solidFill>
            </a:endParaRPr>
          </a:p>
        </p:txBody>
      </p:sp>
    </p:spTree>
    <p:extLst>
      <p:ext uri="{BB962C8B-B14F-4D97-AF65-F5344CB8AC3E}">
        <p14:creationId xmlns:p14="http://schemas.microsoft.com/office/powerpoint/2010/main" val="946207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p>
          <a:p>
            <a:r>
              <a:rPr lang="en-US" sz="2800" b="1" dirty="0"/>
              <a:t>help your family. Use the ideas in 4.</a:t>
            </a:r>
          </a:p>
        </p:txBody>
      </p:sp>
      <p:sp>
        <p:nvSpPr>
          <p:cNvPr id="18" name="Rounded Rectangle 17"/>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a:extLst>
              <a:ext uri="{FF2B5EF4-FFF2-40B4-BE49-F238E27FC236}">
                <a16:creationId xmlns:a16="http://schemas.microsoft.com/office/drawing/2014/main" id="{6B362E0D-4B32-2D41-BA38-2C7C69A980C1}"/>
              </a:ext>
            </a:extLst>
          </p:cNvPr>
          <p:cNvPicPr>
            <a:picLocks noChangeAspect="1"/>
          </p:cNvPicPr>
          <p:nvPr/>
        </p:nvPicPr>
        <p:blipFill>
          <a:blip r:embed="rId3"/>
          <a:stretch>
            <a:fillRect/>
          </a:stretch>
        </p:blipFill>
        <p:spPr>
          <a:xfrm>
            <a:off x="1017432" y="954693"/>
            <a:ext cx="10893380" cy="4920814"/>
          </a:xfrm>
          <a:prstGeom prst="rect">
            <a:avLst/>
          </a:prstGeom>
          <a:ln>
            <a:noFill/>
          </a:ln>
          <a:effectLst>
            <a:softEdge rad="112500"/>
          </a:effectLst>
        </p:spPr>
      </p:pic>
      <p:sp>
        <p:nvSpPr>
          <p:cNvPr id="3" name="Rectangle 2"/>
          <p:cNvSpPr/>
          <p:nvPr/>
        </p:nvSpPr>
        <p:spPr>
          <a:xfrm>
            <a:off x="2013520" y="1860828"/>
            <a:ext cx="8406508" cy="3108543"/>
          </a:xfrm>
          <a:prstGeom prst="rect">
            <a:avLst/>
          </a:prstGeom>
        </p:spPr>
        <p:txBody>
          <a:bodyPr wrap="square">
            <a:spAutoFit/>
          </a:bodyPr>
          <a:lstStyle/>
          <a:p>
            <a:r>
              <a:rPr lang="en-US" sz="2800" dirty="0">
                <a:solidFill>
                  <a:srgbClr val="000000"/>
                </a:solidFill>
                <a:latin typeface="Modern No. 20" panose="02070704070505020303" pitchFamily="18" charset="0"/>
              </a:rPr>
              <a:t>Though I don’t have much time at home, I try my best to do something to help my family. I take out the garbage, dust the room, make my bed and water the plants. I also help my mother with cooking dinner and my family likes my food so much. Sometimes I ask my family members if they need help. If I have more time stay at home, I would love to help my family with more housework.</a:t>
            </a:r>
            <a:endParaRPr lang="en-US" sz="2800" dirty="0">
              <a:latin typeface="Modern No. 20" panose="02070704070505020303" pitchFamily="18" charset="0"/>
            </a:endParaRPr>
          </a:p>
        </p:txBody>
      </p:sp>
    </p:spTree>
    <p:extLst>
      <p:ext uri="{BB962C8B-B14F-4D97-AF65-F5344CB8AC3E}">
        <p14:creationId xmlns:p14="http://schemas.microsoft.com/office/powerpoint/2010/main" val="274275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472" y="2094158"/>
            <a:ext cx="9918969"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a:latin typeface="Mongolian Baiti" panose="03000500000000000000" pitchFamily="66" charset="0"/>
                <a:cs typeface="Mongolian Baiti" panose="03000500000000000000" pitchFamily="66" charset="0"/>
              </a:rPr>
              <a:t>I often help my parents with housework in my free time so that they don't have to be tired after a hard day's work. I often help my mother  with cooking such as picking vegetables and washing  dishes. Sometimes I also help my dad feed the birds and water the plants. In addition, I usually help my mother clean the house and many other jobs that are suitable my physical strength.</a:t>
            </a:r>
          </a:p>
        </p:txBody>
      </p:sp>
      <p:sp>
        <p:nvSpPr>
          <p:cNvPr id="5" name="TextBox 4"/>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p>
          <a:p>
            <a:r>
              <a:rPr lang="en-US" sz="2800" b="1" dirty="0"/>
              <a:t>help your family. Use the ideas in 4.</a:t>
            </a:r>
          </a:p>
        </p:txBody>
      </p:sp>
      <p:sp>
        <p:nvSpPr>
          <p:cNvPr id="6" name="Rounded Rectangle 5"/>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9" name="Rectangle 8"/>
          <p:cNvSpPr/>
          <p:nvPr/>
        </p:nvSpPr>
        <p:spPr>
          <a:xfrm>
            <a:off x="4684574" y="1026427"/>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9327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187" y="1469755"/>
            <a:ext cx="9831422"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t> I'm the eldest sister in my family. So, I have to help my parents to do the housework. I often clean the floor and do the laundry. After the meals, I help my mom to do the dishes. On Sunday, me and my younger brother walk the dog. When my parents come home late from work, I usually cook the dinner. I'm glad I can help my parents out. I want my parents to have less trouble.</a:t>
            </a:r>
          </a:p>
        </p:txBody>
      </p:sp>
      <p:sp>
        <p:nvSpPr>
          <p:cNvPr id="6" name="Rectangle 5"/>
          <p:cNvSpPr/>
          <p:nvPr/>
        </p:nvSpPr>
        <p:spPr>
          <a:xfrm>
            <a:off x="4528931" y="248214"/>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241357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33" y="-22421"/>
            <a:ext cx="12192000" cy="1083309"/>
            <a:chOff x="0" y="-3"/>
            <a:chExt cx="12192000" cy="1083309"/>
          </a:xfrm>
        </p:grpSpPr>
        <p:sp>
          <p:nvSpPr>
            <p:cNvPr id="13" name="Round Single Corner Rectangle 1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813927" y="128645"/>
            <a:ext cx="5242524"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C43B4EE5-D525-4443-B04E-58910A374BDA}"/>
              </a:ext>
            </a:extLst>
          </p:cNvPr>
          <p:cNvSpPr txBox="1"/>
          <p:nvPr/>
        </p:nvSpPr>
        <p:spPr>
          <a:xfrm>
            <a:off x="2590545" y="2005339"/>
            <a:ext cx="9097927" cy="3539430"/>
          </a:xfrm>
          <a:prstGeom prst="rect">
            <a:avLst/>
          </a:prstGeom>
          <a:noFill/>
        </p:spPr>
        <p:txBody>
          <a:bodyPr wrap="square">
            <a:spAutoFit/>
          </a:bodyPr>
          <a:lstStyle/>
          <a:p>
            <a:r>
              <a:rPr lang="en-US" sz="3200" b="1" dirty="0">
                <a:solidFill>
                  <a:srgbClr val="FF0000"/>
                </a:solidFill>
              </a:rPr>
              <a:t>In this lesson, you have:</a:t>
            </a:r>
          </a:p>
          <a:p>
            <a:pPr marL="457200" indent="-457200">
              <a:buFont typeface="Wingdings" panose="05000000000000000000" pitchFamily="2" charset="2"/>
              <a:buChar char="ü"/>
            </a:pPr>
            <a:r>
              <a:rPr lang="en-US" sz="3200" dirty="0"/>
              <a:t>learnt new words related the topic of the listening text.</a:t>
            </a:r>
          </a:p>
          <a:p>
            <a:pPr marL="457200" indent="-457200">
              <a:buFont typeface="Wingdings" panose="05000000000000000000" pitchFamily="2" charset="2"/>
              <a:buChar char="ü"/>
            </a:pPr>
            <a:r>
              <a:rPr lang="en-US" sz="3200" dirty="0"/>
              <a:t>understood more about ethnic children through listening tasks.</a:t>
            </a:r>
          </a:p>
          <a:p>
            <a:pPr marL="457200" indent="-457200">
              <a:buFont typeface="Wingdings" panose="05000000000000000000" pitchFamily="2" charset="2"/>
              <a:buChar char="ü"/>
            </a:pPr>
            <a:r>
              <a:rPr lang="en-US" sz="3200" dirty="0"/>
              <a:t>written a paragraph about the things you do to help your family.</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486" y="2609590"/>
            <a:ext cx="2330929" cy="2330929"/>
          </a:xfrm>
          <a:prstGeom prst="rect">
            <a:avLst/>
          </a:prstGeom>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33" y="-22421"/>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963655" y="111613"/>
            <a:ext cx="2896294"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cs typeface="Arial" panose="020B0604020202020204" pitchFamily="34" charset="0"/>
              </a:rPr>
              <a:t>* Homework</a:t>
            </a:r>
          </a:p>
        </p:txBody>
      </p:sp>
      <p:sp>
        <p:nvSpPr>
          <p:cNvPr id="2" name="TextBox 1"/>
          <p:cNvSpPr txBox="1"/>
          <p:nvPr/>
        </p:nvSpPr>
        <p:spPr>
          <a:xfrm>
            <a:off x="424659" y="1822185"/>
            <a:ext cx="8359221" cy="223195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3200" dirty="0"/>
              <a:t> Learn by heart all the words.</a:t>
            </a:r>
          </a:p>
          <a:p>
            <a:pPr marL="285750" indent="-285750">
              <a:lnSpc>
                <a:spcPct val="150000"/>
              </a:lnSpc>
              <a:buFont typeface="Wingdings" panose="05000000000000000000" pitchFamily="2" charset="2"/>
              <a:buChar char="ü"/>
            </a:pPr>
            <a:r>
              <a:rPr lang="en-US" sz="3200" dirty="0"/>
              <a:t> Do exercises in the workbook.</a:t>
            </a:r>
          </a:p>
          <a:p>
            <a:pPr marL="285750" indent="-285750">
              <a:lnSpc>
                <a:spcPct val="150000"/>
              </a:lnSpc>
              <a:buFont typeface="Wingdings" panose="05000000000000000000" pitchFamily="2" charset="2"/>
              <a:buChar char="ü"/>
            </a:pPr>
            <a:r>
              <a:rPr lang="en-US" sz="3200" dirty="0"/>
              <a:t> Prepare for Lesson 7 – Looking back &amp; project.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880" y="3574397"/>
            <a:ext cx="3020335" cy="3020335"/>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694519" y="2222205"/>
            <a:ext cx="4625162" cy="271130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t>What do you do to help your parents?</a:t>
            </a:r>
          </a:p>
        </p:txBody>
      </p:sp>
      <p:cxnSp>
        <p:nvCxnSpPr>
          <p:cNvPr id="5" name="Straight Arrow Connector 4"/>
          <p:cNvCxnSpPr/>
          <p:nvPr/>
        </p:nvCxnSpPr>
        <p:spPr>
          <a:xfrm flipV="1">
            <a:off x="8240233" y="2222205"/>
            <a:ext cx="946297" cy="4253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186529" y="1839839"/>
            <a:ext cx="2827671" cy="584775"/>
          </a:xfrm>
          <a:prstGeom prst="rect">
            <a:avLst/>
          </a:prstGeom>
          <a:noFill/>
        </p:spPr>
        <p:txBody>
          <a:bodyPr wrap="square" rtlCol="0">
            <a:spAutoFit/>
          </a:bodyPr>
          <a:lstStyle/>
          <a:p>
            <a:r>
              <a:rPr lang="en-US" sz="3200" b="1" dirty="0"/>
              <a:t>Clean the floor</a:t>
            </a:r>
          </a:p>
        </p:txBody>
      </p:sp>
      <p:cxnSp>
        <p:nvCxnSpPr>
          <p:cNvPr id="10" name="Straight Arrow Connector 9"/>
          <p:cNvCxnSpPr/>
          <p:nvPr/>
        </p:nvCxnSpPr>
        <p:spPr>
          <a:xfrm flipV="1">
            <a:off x="7788371" y="4134255"/>
            <a:ext cx="1454867" cy="122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9269394" y="3841867"/>
            <a:ext cx="2331395" cy="584775"/>
          </a:xfrm>
          <a:prstGeom prst="rect">
            <a:avLst/>
          </a:prstGeom>
          <a:noFill/>
        </p:spPr>
        <p:txBody>
          <a:bodyPr wrap="square" rtlCol="0">
            <a:spAutoFit/>
          </a:bodyPr>
          <a:lstStyle/>
          <a:p>
            <a:r>
              <a:rPr lang="en-US" sz="3200" b="1" dirty="0"/>
              <a:t>Cook meals</a:t>
            </a:r>
          </a:p>
        </p:txBody>
      </p:sp>
      <p:cxnSp>
        <p:nvCxnSpPr>
          <p:cNvPr id="12" name="Straight Arrow Connector 11"/>
          <p:cNvCxnSpPr>
            <a:endCxn id="14" idx="0"/>
          </p:cNvCxnSpPr>
          <p:nvPr/>
        </p:nvCxnSpPr>
        <p:spPr>
          <a:xfrm>
            <a:off x="5846885" y="5023485"/>
            <a:ext cx="864407" cy="7493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182351" y="5772883"/>
            <a:ext cx="3057882" cy="584775"/>
          </a:xfrm>
          <a:prstGeom prst="rect">
            <a:avLst/>
          </a:prstGeom>
          <a:noFill/>
        </p:spPr>
        <p:txBody>
          <a:bodyPr wrap="square" rtlCol="0">
            <a:spAutoFit/>
          </a:bodyPr>
          <a:lstStyle/>
          <a:p>
            <a:r>
              <a:rPr lang="en-US" sz="3200" b="1"/>
              <a:t>Feed the chicken</a:t>
            </a:r>
            <a:endParaRPr lang="en-US" sz="3200" b="1" dirty="0"/>
          </a:p>
        </p:txBody>
      </p:sp>
      <p:cxnSp>
        <p:nvCxnSpPr>
          <p:cNvPr id="15" name="Straight Arrow Connector 14"/>
          <p:cNvCxnSpPr/>
          <p:nvPr/>
        </p:nvCxnSpPr>
        <p:spPr>
          <a:xfrm flipH="1" flipV="1">
            <a:off x="3219855" y="3657584"/>
            <a:ext cx="636850" cy="2126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75055" y="3285468"/>
            <a:ext cx="3057882" cy="584775"/>
          </a:xfrm>
          <a:prstGeom prst="rect">
            <a:avLst/>
          </a:prstGeom>
          <a:noFill/>
        </p:spPr>
        <p:txBody>
          <a:bodyPr wrap="square" rtlCol="0">
            <a:spAutoFit/>
          </a:bodyPr>
          <a:lstStyle/>
          <a:p>
            <a:r>
              <a:rPr lang="en-US" sz="3200" b="1" dirty="0"/>
              <a:t>Collect the eggs</a:t>
            </a:r>
          </a:p>
        </p:txBody>
      </p:sp>
      <p:cxnSp>
        <p:nvCxnSpPr>
          <p:cNvPr id="17" name="Straight Arrow Connector 16"/>
          <p:cNvCxnSpPr>
            <a:endCxn id="18" idx="2"/>
          </p:cNvCxnSpPr>
          <p:nvPr/>
        </p:nvCxnSpPr>
        <p:spPr>
          <a:xfrm flipH="1" flipV="1">
            <a:off x="2829285" y="2207249"/>
            <a:ext cx="1207305" cy="8655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935463" y="1622474"/>
            <a:ext cx="3787644" cy="584775"/>
          </a:xfrm>
          <a:prstGeom prst="rect">
            <a:avLst/>
          </a:prstGeom>
          <a:noFill/>
        </p:spPr>
        <p:txBody>
          <a:bodyPr wrap="square" rtlCol="0">
            <a:spAutoFit/>
          </a:bodyPr>
          <a:lstStyle/>
          <a:p>
            <a:r>
              <a:rPr lang="en-US" sz="3200" b="1" dirty="0"/>
              <a:t>Look after the house</a:t>
            </a:r>
          </a:p>
        </p:txBody>
      </p:sp>
      <p:sp>
        <p:nvSpPr>
          <p:cNvPr id="3" name="Rectangle 2"/>
          <p:cNvSpPr/>
          <p:nvPr/>
        </p:nvSpPr>
        <p:spPr>
          <a:xfrm>
            <a:off x="4345125" y="582555"/>
            <a:ext cx="6255239" cy="523220"/>
          </a:xfrm>
          <a:prstGeom prst="rect">
            <a:avLst/>
          </a:prstGeom>
        </p:spPr>
        <p:txBody>
          <a:bodyPr wrap="none">
            <a:spAutoFit/>
          </a:bodyPr>
          <a:lstStyle/>
          <a:p>
            <a:pPr fontAlgn="base"/>
            <a:r>
              <a:rPr lang="en-US" sz="2800" b="1" dirty="0">
                <a:solidFill>
                  <a:srgbClr val="222222"/>
                </a:solidFill>
                <a:latin typeface="inherit"/>
              </a:rPr>
              <a:t>Help make meals (dinner/lunch/….).</a:t>
            </a:r>
            <a:endParaRPr lang="en-US" sz="2800" b="1" i="0" dirty="0">
              <a:solidFill>
                <a:srgbClr val="222222"/>
              </a:solidFill>
              <a:effectLst/>
              <a:latin typeface="Helvetica" panose="020B0604020202020204" pitchFamily="34" charset="0"/>
            </a:endParaRPr>
          </a:p>
        </p:txBody>
      </p:sp>
      <p:cxnSp>
        <p:nvCxnSpPr>
          <p:cNvPr id="19" name="Straight Arrow Connector 18"/>
          <p:cNvCxnSpPr>
            <a:stCxn id="2" idx="3"/>
          </p:cNvCxnSpPr>
          <p:nvPr/>
        </p:nvCxnSpPr>
        <p:spPr>
          <a:xfrm flipV="1">
            <a:off x="6007100" y="1123031"/>
            <a:ext cx="386158" cy="12541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Rectangle 6"/>
          <p:cNvSpPr/>
          <p:nvPr/>
        </p:nvSpPr>
        <p:spPr>
          <a:xfrm>
            <a:off x="788748" y="5000776"/>
            <a:ext cx="3067956" cy="523220"/>
          </a:xfrm>
          <a:prstGeom prst="rect">
            <a:avLst/>
          </a:prstGeom>
        </p:spPr>
        <p:txBody>
          <a:bodyPr wrap="none">
            <a:spAutoFit/>
          </a:bodyPr>
          <a:lstStyle/>
          <a:p>
            <a:pPr fontAlgn="base"/>
            <a:r>
              <a:rPr lang="en-US" sz="2800" b="1" dirty="0">
                <a:solidFill>
                  <a:srgbClr val="222222"/>
                </a:solidFill>
                <a:latin typeface="inherit"/>
              </a:rPr>
              <a:t>Water the plants.</a:t>
            </a:r>
            <a:endParaRPr lang="en-US" sz="2800" b="1" i="0" dirty="0">
              <a:solidFill>
                <a:srgbClr val="222222"/>
              </a:solidFill>
              <a:effectLst/>
              <a:latin typeface="Helvetica" panose="020B0604020202020204" pitchFamily="34" charset="0"/>
            </a:endParaRPr>
          </a:p>
        </p:txBody>
      </p:sp>
      <p:cxnSp>
        <p:nvCxnSpPr>
          <p:cNvPr id="20" name="Straight Arrow Connector 19"/>
          <p:cNvCxnSpPr/>
          <p:nvPr/>
        </p:nvCxnSpPr>
        <p:spPr>
          <a:xfrm flipH="1">
            <a:off x="3662749" y="4802841"/>
            <a:ext cx="967617" cy="4595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8013227" y="5023485"/>
            <a:ext cx="4178773" cy="523220"/>
          </a:xfrm>
          <a:prstGeom prst="rect">
            <a:avLst/>
          </a:prstGeom>
        </p:spPr>
        <p:txBody>
          <a:bodyPr wrap="none">
            <a:spAutoFit/>
          </a:bodyPr>
          <a:lstStyle/>
          <a:p>
            <a:pPr fontAlgn="base"/>
            <a:r>
              <a:rPr lang="en-US" sz="2800" b="1" dirty="0">
                <a:solidFill>
                  <a:srgbClr val="222222"/>
                </a:solidFill>
                <a:latin typeface="inherit"/>
              </a:rPr>
              <a:t>Set the table for dinner.</a:t>
            </a:r>
            <a:endParaRPr lang="en-US" sz="2800" b="1" i="0" dirty="0">
              <a:solidFill>
                <a:srgbClr val="222222"/>
              </a:solidFill>
              <a:effectLst/>
              <a:latin typeface="Helvetica" panose="020B0604020202020204" pitchFamily="34" charset="0"/>
            </a:endParaRPr>
          </a:p>
        </p:txBody>
      </p:sp>
      <p:cxnSp>
        <p:nvCxnSpPr>
          <p:cNvPr id="23" name="Straight Arrow Connector 22"/>
          <p:cNvCxnSpPr/>
          <p:nvPr/>
        </p:nvCxnSpPr>
        <p:spPr>
          <a:xfrm>
            <a:off x="6787088" y="4607605"/>
            <a:ext cx="1453145" cy="425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223736" y="87711"/>
            <a:ext cx="2605549" cy="646331"/>
          </a:xfrm>
          <a:prstGeom prst="rect">
            <a:avLst/>
          </a:prstGeom>
          <a:solidFill>
            <a:schemeClr val="accent6">
              <a:lumMod val="75000"/>
            </a:schemeClr>
          </a:solidFill>
        </p:spPr>
        <p:txBody>
          <a:bodyPr wrap="square" rtlCol="0">
            <a:spAutoFit/>
          </a:bodyPr>
          <a:lstStyle/>
          <a:p>
            <a:r>
              <a:rPr lang="en-US" sz="3600" b="1" dirty="0">
                <a:solidFill>
                  <a:srgbClr val="FFFF00"/>
                </a:solidFill>
              </a:rPr>
              <a:t>* </a:t>
            </a:r>
            <a:r>
              <a:rPr lang="en-US" sz="3600" b="1" u="sng" dirty="0">
                <a:solidFill>
                  <a:srgbClr val="FFFF00"/>
                </a:solidFill>
              </a:rPr>
              <a:t>Warm -up</a:t>
            </a:r>
          </a:p>
        </p:txBody>
      </p:sp>
    </p:spTree>
    <p:extLst>
      <p:ext uri="{BB962C8B-B14F-4D97-AF65-F5344CB8AC3E}">
        <p14:creationId xmlns:p14="http://schemas.microsoft.com/office/powerpoint/2010/main" val="3404845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0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0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10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10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3" grpId="0"/>
      <p:bldP spid="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5" name="TextBox 14"/>
          <p:cNvSpPr txBox="1"/>
          <p:nvPr/>
        </p:nvSpPr>
        <p:spPr>
          <a:xfrm>
            <a:off x="4169942" y="1757476"/>
            <a:ext cx="3914691" cy="461665"/>
          </a:xfrm>
          <a:prstGeom prst="rect">
            <a:avLst/>
          </a:prstGeom>
          <a:noFill/>
        </p:spPr>
        <p:txBody>
          <a:bodyPr wrap="square" rtlCol="0">
            <a:spAutoFit/>
          </a:bodyPr>
          <a:lstStyle/>
          <a:p>
            <a:r>
              <a:rPr lang="en-US" sz="2400" b="1" dirty="0">
                <a:solidFill>
                  <a:schemeClr val="bg1"/>
                </a:solidFill>
              </a:rPr>
              <a:t>LESSON 3: A CLOSER LOOK 2</a:t>
            </a:r>
          </a:p>
        </p:txBody>
      </p:sp>
      <p:sp>
        <p:nvSpPr>
          <p:cNvPr id="16" name="TextBox 15"/>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3013"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grpSp>
        <p:nvGrpSpPr>
          <p:cNvPr id="32" name="Group 31"/>
          <p:cNvGrpSpPr/>
          <p:nvPr/>
        </p:nvGrpSpPr>
        <p:grpSpPr>
          <a:xfrm>
            <a:off x="2199101" y="121537"/>
            <a:ext cx="712319" cy="709214"/>
            <a:chOff x="2180974" y="148629"/>
            <a:chExt cx="712319" cy="709214"/>
          </a:xfrm>
        </p:grpSpPr>
        <p:sp>
          <p:nvSpPr>
            <p:cNvPr id="33" name="Oval 32"/>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hord 33"/>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2164944"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5" name="TextBox 34"/>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6" name="Rounded Rectangle 35"/>
          <p:cNvSpPr/>
          <p:nvPr/>
        </p:nvSpPr>
        <p:spPr>
          <a:xfrm>
            <a:off x="4022836" y="1737257"/>
            <a:ext cx="4472574"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    </a:t>
            </a:r>
            <a:r>
              <a:rPr lang="en-US" sz="2400" b="1" dirty="0">
                <a:solidFill>
                  <a:schemeClr val="bg1"/>
                </a:solidFill>
              </a:rPr>
              <a:t>LESSON 6: SKILLS 2</a:t>
            </a:r>
          </a:p>
        </p:txBody>
      </p:sp>
      <p:pic>
        <p:nvPicPr>
          <p:cNvPr id="37" name="Picture 3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93842" y="1568861"/>
            <a:ext cx="964452" cy="9164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761" y="2653747"/>
            <a:ext cx="5763901" cy="3712913"/>
          </a:xfrm>
          <a:prstGeom prst="rect">
            <a:avLst/>
          </a:prstGeom>
          <a:ln>
            <a:noFill/>
          </a:ln>
          <a:effectLst>
            <a:softEdge rad="112500"/>
          </a:effectLst>
        </p:spPr>
      </p:pic>
    </p:spTree>
    <p:extLst>
      <p:ext uri="{BB962C8B-B14F-4D97-AF65-F5344CB8AC3E}">
        <p14:creationId xmlns:p14="http://schemas.microsoft.com/office/powerpoint/2010/main" val="2222401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877224" y="5235686"/>
            <a:ext cx="4766639"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a:t>- gather (v): </a:t>
            </a:r>
          </a:p>
        </p:txBody>
      </p:sp>
      <p:sp>
        <p:nvSpPr>
          <p:cNvPr id="12" name="Rectangle 11"/>
          <p:cNvSpPr/>
          <p:nvPr/>
        </p:nvSpPr>
        <p:spPr>
          <a:xfrm>
            <a:off x="5125606" y="5311302"/>
            <a:ext cx="3139748" cy="830997"/>
          </a:xfrm>
          <a:prstGeom prst="rect">
            <a:avLst/>
          </a:prstGeom>
        </p:spPr>
        <p:txBody>
          <a:bodyPr wrap="square">
            <a:spAutoFit/>
          </a:bodyPr>
          <a:lstStyle/>
          <a:p>
            <a:pPr algn="ctr"/>
            <a:r>
              <a:rPr lang="en-US" sz="4800" dirty="0" err="1"/>
              <a:t>tụ</a:t>
            </a:r>
            <a:r>
              <a:rPr lang="en-US" sz="4800" dirty="0"/>
              <a:t> </a:t>
            </a:r>
            <a:r>
              <a:rPr lang="en-US" sz="4800" dirty="0" err="1"/>
              <a:t>họp</a:t>
            </a:r>
            <a:endParaRPr lang="en-US" sz="4800" dirty="0"/>
          </a:p>
        </p:txBody>
      </p:sp>
      <p:sp>
        <p:nvSpPr>
          <p:cNvPr id="2" name="Rectangle 1"/>
          <p:cNvSpPr/>
          <p:nvPr/>
        </p:nvSpPr>
        <p:spPr>
          <a:xfrm>
            <a:off x="3058576" y="6044437"/>
            <a:ext cx="1951175"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ɡæðər</a:t>
            </a:r>
            <a:r>
              <a:rPr lang="en-US" sz="3200" b="1" dirty="0">
                <a:solidFill>
                  <a:srgbClr val="0FB7BD"/>
                </a:solidFill>
              </a:rPr>
              <a:t>/ </a:t>
            </a:r>
          </a:p>
        </p:txBody>
      </p:sp>
      <p:sp>
        <p:nvSpPr>
          <p:cNvPr id="15" name="TextBox 14"/>
          <p:cNvSpPr txBox="1"/>
          <p:nvPr/>
        </p:nvSpPr>
        <p:spPr>
          <a:xfrm>
            <a:off x="189573" y="51506"/>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224" y="1125840"/>
            <a:ext cx="6009621" cy="4185462"/>
          </a:xfrm>
          <a:prstGeom prst="rect">
            <a:avLst/>
          </a:prstGeom>
          <a:ln>
            <a:noFill/>
          </a:ln>
          <a:effectLst>
            <a:softEdge rad="112500"/>
          </a:effectLst>
        </p:spPr>
      </p:pic>
      <p:pic>
        <p:nvPicPr>
          <p:cNvPr id="4" name="ga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0560" y="5483118"/>
            <a:ext cx="487363" cy="487363"/>
          </a:xfrm>
          <a:prstGeom prst="rect">
            <a:avLst/>
          </a:prstGeom>
        </p:spPr>
      </p:pic>
    </p:spTree>
    <p:extLst>
      <p:ext uri="{BB962C8B-B14F-4D97-AF65-F5344CB8AC3E}">
        <p14:creationId xmlns:p14="http://schemas.microsoft.com/office/powerpoint/2010/main" val="221712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68"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165478" y="4934548"/>
            <a:ext cx="4819584"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a:t>- pass on (v): </a:t>
            </a:r>
          </a:p>
        </p:txBody>
      </p:sp>
      <p:sp>
        <p:nvSpPr>
          <p:cNvPr id="12" name="Rectangle 11"/>
          <p:cNvSpPr/>
          <p:nvPr/>
        </p:nvSpPr>
        <p:spPr>
          <a:xfrm>
            <a:off x="6370326" y="5070544"/>
            <a:ext cx="3776836" cy="769441"/>
          </a:xfrm>
          <a:prstGeom prst="rect">
            <a:avLst/>
          </a:prstGeom>
        </p:spPr>
        <p:txBody>
          <a:bodyPr wrap="square">
            <a:spAutoFit/>
          </a:bodyPr>
          <a:lstStyle/>
          <a:p>
            <a:r>
              <a:rPr lang="en-US" sz="4400" b="1" dirty="0" err="1"/>
              <a:t>để</a:t>
            </a:r>
            <a:r>
              <a:rPr lang="en-US" sz="4400" b="1" dirty="0"/>
              <a:t> </a:t>
            </a:r>
            <a:r>
              <a:rPr lang="en-US" sz="4400" b="1" dirty="0" err="1"/>
              <a:t>lại</a:t>
            </a:r>
            <a:endParaRPr lang="en-US" sz="4400" b="1" dirty="0"/>
          </a:p>
        </p:txBody>
      </p:sp>
      <p:sp>
        <p:nvSpPr>
          <p:cNvPr id="2" name="Rectangle 1"/>
          <p:cNvSpPr/>
          <p:nvPr/>
        </p:nvSpPr>
        <p:spPr>
          <a:xfrm>
            <a:off x="3311538" y="5698947"/>
            <a:ext cx="1880643" cy="584775"/>
          </a:xfrm>
          <a:prstGeom prst="rect">
            <a:avLst/>
          </a:prstGeom>
        </p:spPr>
        <p:txBody>
          <a:bodyPr wrap="none">
            <a:spAutoFit/>
          </a:bodyPr>
          <a:lstStyle/>
          <a:p>
            <a:pPr algn="ctr"/>
            <a:r>
              <a:rPr lang="en-US" sz="3200" b="1" dirty="0">
                <a:solidFill>
                  <a:srgbClr val="0FB7BD"/>
                </a:solidFill>
              </a:rPr>
              <a:t> /</a:t>
            </a:r>
            <a:r>
              <a:rPr lang="en-US" sz="3200" b="1" dirty="0" err="1">
                <a:solidFill>
                  <a:srgbClr val="0FB7BD"/>
                </a:solidFill>
              </a:rPr>
              <a:t>pɑːs</a:t>
            </a:r>
            <a:r>
              <a:rPr lang="en-US" sz="3200" b="1" dirty="0">
                <a:solidFill>
                  <a:srgbClr val="0FB7BD"/>
                </a:solidFill>
              </a:rPr>
              <a:t> </a:t>
            </a:r>
            <a:r>
              <a:rPr lang="en-US" sz="3200" b="1" dirty="0" err="1">
                <a:solidFill>
                  <a:srgbClr val="0FB7BD"/>
                </a:solidFill>
              </a:rPr>
              <a:t>ɒn</a:t>
            </a:r>
            <a:r>
              <a:rPr lang="en-US" sz="3200" b="1" dirty="0">
                <a:solidFill>
                  <a:srgbClr val="0FB7BD"/>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5763" y="804795"/>
            <a:ext cx="4923487" cy="3833884"/>
          </a:xfrm>
          <a:prstGeom prst="rect">
            <a:avLst/>
          </a:prstGeom>
        </p:spPr>
      </p:pic>
      <p:pic>
        <p:nvPicPr>
          <p:cNvPr id="3" name="ukparti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4341" y="5455265"/>
            <a:ext cx="487363" cy="487363"/>
          </a:xfrm>
          <a:prstGeom prst="rect">
            <a:avLst/>
          </a:prstGeom>
        </p:spPr>
      </p:pic>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533580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40"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26515" y="5048079"/>
            <a:ext cx="3154438"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a:t>- legend (n): </a:t>
            </a:r>
          </a:p>
        </p:txBody>
      </p:sp>
      <p:sp>
        <p:nvSpPr>
          <p:cNvPr id="12" name="Rectangle 11"/>
          <p:cNvSpPr/>
          <p:nvPr/>
        </p:nvSpPr>
        <p:spPr>
          <a:xfrm>
            <a:off x="5225962" y="5111044"/>
            <a:ext cx="3902150" cy="769441"/>
          </a:xfrm>
          <a:prstGeom prst="rect">
            <a:avLst/>
          </a:prstGeom>
        </p:spPr>
        <p:txBody>
          <a:bodyPr wrap="square">
            <a:spAutoFit/>
          </a:bodyPr>
          <a:lstStyle/>
          <a:p>
            <a:pPr algn="ctr"/>
            <a:r>
              <a:rPr lang="en-US" sz="4400" b="1" dirty="0" err="1"/>
              <a:t>truyền</a:t>
            </a:r>
            <a:r>
              <a:rPr lang="en-US" sz="4400" b="1" dirty="0"/>
              <a:t> </a:t>
            </a:r>
            <a:r>
              <a:rPr lang="en-US" sz="4400" b="1" dirty="0" err="1"/>
              <a:t>thuyết</a:t>
            </a:r>
            <a:endParaRPr lang="en-US" sz="4400" b="1" dirty="0"/>
          </a:p>
        </p:txBody>
      </p:sp>
      <p:sp>
        <p:nvSpPr>
          <p:cNvPr id="2" name="Rectangle 1"/>
          <p:cNvSpPr/>
          <p:nvPr/>
        </p:nvSpPr>
        <p:spPr>
          <a:xfrm>
            <a:off x="2132727" y="5814001"/>
            <a:ext cx="2109872"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ledʒənd</a:t>
            </a:r>
            <a:r>
              <a:rPr lang="en-US" sz="3200" b="1" dirty="0">
                <a:solidFill>
                  <a:srgbClr val="0FB7BD"/>
                </a:solidFill>
              </a:rPr>
              <a:t>/</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1365"/>
          <a:stretch/>
        </p:blipFill>
        <p:spPr>
          <a:xfrm>
            <a:off x="2526515" y="690648"/>
            <a:ext cx="7477685" cy="4388913"/>
          </a:xfrm>
          <a:prstGeom prst="rect">
            <a:avLst/>
          </a:prstGeom>
          <a:ln>
            <a:noFill/>
          </a:ln>
          <a:effectLst>
            <a:softEdge rad="112500"/>
          </a:effectLst>
        </p:spPr>
      </p:pic>
      <p:pic>
        <p:nvPicPr>
          <p:cNvPr id="6" name="leg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6802" y="5218157"/>
            <a:ext cx="487363" cy="487363"/>
          </a:xfrm>
          <a:prstGeom prst="rect">
            <a:avLst/>
          </a:prstGeom>
        </p:spPr>
      </p:pic>
      <p:sp>
        <p:nvSpPr>
          <p:cNvPr id="14" name="TextBox 13"/>
          <p:cNvSpPr txBox="1"/>
          <p:nvPr/>
        </p:nvSpPr>
        <p:spPr>
          <a:xfrm>
            <a:off x="189573" y="51506"/>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71166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44"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763"/>
          <a:stretch/>
        </p:blipFill>
        <p:spPr>
          <a:xfrm>
            <a:off x="2811293" y="905071"/>
            <a:ext cx="6001966" cy="3929975"/>
          </a:xfrm>
          <a:prstGeom prst="rect">
            <a:avLst/>
          </a:prstGeom>
          <a:ln>
            <a:noFill/>
          </a:ln>
          <a:effectLst>
            <a:softEdge rad="112500"/>
          </a:effectLst>
        </p:spPr>
      </p:pic>
      <p:sp>
        <p:nvSpPr>
          <p:cNvPr id="5" name="TextBox 4"/>
          <p:cNvSpPr txBox="1"/>
          <p:nvPr/>
        </p:nvSpPr>
        <p:spPr>
          <a:xfrm>
            <a:off x="209028" y="100144"/>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sp>
        <p:nvSpPr>
          <p:cNvPr id="7" name="Rectangle 6"/>
          <p:cNvSpPr/>
          <p:nvPr/>
        </p:nvSpPr>
        <p:spPr>
          <a:xfrm>
            <a:off x="5421549" y="5109577"/>
            <a:ext cx="6096000" cy="738664"/>
          </a:xfrm>
          <a:prstGeom prst="rect">
            <a:avLst/>
          </a:prstGeom>
        </p:spPr>
        <p:txBody>
          <a:bodyPr>
            <a:spAutoFit/>
          </a:bodyPr>
          <a:lstStyle/>
          <a:p>
            <a:r>
              <a:rPr lang="en-US" sz="4200" b="1" dirty="0" err="1"/>
              <a:t>dệt</a:t>
            </a:r>
            <a:r>
              <a:rPr lang="en-US" sz="4200" b="1" dirty="0"/>
              <a:t>, </a:t>
            </a:r>
            <a:r>
              <a:rPr lang="en-US" sz="4200" b="1" dirty="0" err="1"/>
              <a:t>đan</a:t>
            </a:r>
            <a:r>
              <a:rPr lang="en-US" sz="4200" b="1" dirty="0"/>
              <a:t>, </a:t>
            </a:r>
            <a:r>
              <a:rPr lang="en-US" sz="4200" b="1" dirty="0" err="1"/>
              <a:t>kết</a:t>
            </a:r>
            <a:r>
              <a:rPr lang="en-US" sz="4200" b="1" dirty="0"/>
              <a:t> </a:t>
            </a:r>
            <a:r>
              <a:rPr lang="en-US" sz="4200" b="1" dirty="0" err="1"/>
              <a:t>lại</a:t>
            </a:r>
            <a:endParaRPr lang="en-US" sz="4200" b="1" dirty="0"/>
          </a:p>
        </p:txBody>
      </p:sp>
      <p:sp>
        <p:nvSpPr>
          <p:cNvPr id="8" name="Rectangle 7"/>
          <p:cNvSpPr/>
          <p:nvPr/>
        </p:nvSpPr>
        <p:spPr>
          <a:xfrm>
            <a:off x="2594368" y="5051210"/>
            <a:ext cx="3162982" cy="769441"/>
          </a:xfrm>
          <a:prstGeom prst="rect">
            <a:avLst/>
          </a:prstGeom>
        </p:spPr>
        <p:txBody>
          <a:bodyPr wrap="none">
            <a:spAutoFit/>
          </a:bodyPr>
          <a:lstStyle/>
          <a:p>
            <a:pPr lvl="0"/>
            <a:r>
              <a:rPr lang="en-US" sz="4400" b="1" dirty="0">
                <a:solidFill>
                  <a:srgbClr val="CC3300"/>
                </a:solidFill>
              </a:rPr>
              <a:t>- weave (v):  </a:t>
            </a:r>
          </a:p>
        </p:txBody>
      </p:sp>
      <p:sp>
        <p:nvSpPr>
          <p:cNvPr id="9" name="Rectangle 8"/>
          <p:cNvSpPr/>
          <p:nvPr/>
        </p:nvSpPr>
        <p:spPr>
          <a:xfrm>
            <a:off x="2996484" y="5661822"/>
            <a:ext cx="1345240" cy="584775"/>
          </a:xfrm>
          <a:prstGeom prst="rect">
            <a:avLst/>
          </a:prstGeom>
        </p:spPr>
        <p:txBody>
          <a:bodyPr wrap="none">
            <a:spAutoFit/>
          </a:bodyPr>
          <a:lstStyle/>
          <a:p>
            <a:r>
              <a:rPr lang="en-US" sz="3200" b="1" dirty="0">
                <a:solidFill>
                  <a:srgbClr val="0FB7BD"/>
                </a:solidFill>
              </a:rPr>
              <a:t>/</a:t>
            </a:r>
            <a:r>
              <a:rPr lang="en-US" sz="3200" b="1" dirty="0" err="1">
                <a:solidFill>
                  <a:srgbClr val="0FB7BD"/>
                </a:solidFill>
              </a:rPr>
              <a:t>wiːv</a:t>
            </a:r>
            <a:r>
              <a:rPr lang="en-US" sz="3200" b="1" dirty="0">
                <a:solidFill>
                  <a:srgbClr val="0FB7BD"/>
                </a:solidFill>
              </a:rPr>
              <a:t>/ </a:t>
            </a:r>
          </a:p>
        </p:txBody>
      </p:sp>
      <p:pic>
        <p:nvPicPr>
          <p:cNvPr id="11" name="ukweari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266" y="5235227"/>
            <a:ext cx="487363" cy="487363"/>
          </a:xfrm>
          <a:prstGeom prst="rect">
            <a:avLst/>
          </a:prstGeom>
        </p:spPr>
      </p:pic>
    </p:spTree>
    <p:extLst>
      <p:ext uri="{BB962C8B-B14F-4D97-AF65-F5344CB8AC3E}">
        <p14:creationId xmlns:p14="http://schemas.microsoft.com/office/powerpoint/2010/main" val="116666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631637383"/>
              </p:ext>
            </p:extLst>
          </p:nvPr>
        </p:nvGraphicFramePr>
        <p:xfrm>
          <a:off x="392762" y="1039105"/>
          <a:ext cx="11323638" cy="4424610"/>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0000"/>
                    </a:ext>
                  </a:extLst>
                </a:gridCol>
                <a:gridCol w="2883846">
                  <a:extLst>
                    <a:ext uri="{9D8B030D-6E8A-4147-A177-3AD203B41FA5}">
                      <a16:colId xmlns:a16="http://schemas.microsoft.com/office/drawing/2014/main" val="20001"/>
                    </a:ext>
                  </a:extLst>
                </a:gridCol>
                <a:gridCol w="4796533">
                  <a:extLst>
                    <a:ext uri="{9D8B030D-6E8A-4147-A177-3AD203B41FA5}">
                      <a16:colId xmlns:a16="http://schemas.microsoft.com/office/drawing/2014/main" val="20002"/>
                    </a:ext>
                  </a:extLst>
                </a:gridCol>
              </a:tblGrid>
              <a:tr h="686084">
                <a:tc>
                  <a:txBody>
                    <a:bodyPr/>
                    <a:lstStyle/>
                    <a:p>
                      <a:pPr algn="ctr"/>
                      <a:r>
                        <a:rPr lang="en-US" sz="3200" b="1" dirty="0">
                          <a:solidFill>
                            <a:srgbClr val="0070C0"/>
                          </a:solidFill>
                        </a:rPr>
                        <a:t>New words</a:t>
                      </a:r>
                    </a:p>
                  </a:txBody>
                  <a:tcPr/>
                </a:tc>
                <a:tc>
                  <a:txBody>
                    <a:bodyPr/>
                    <a:lstStyle/>
                    <a:p>
                      <a:pPr algn="ctr"/>
                      <a:r>
                        <a:rPr lang="en-US" sz="3200" b="1" dirty="0">
                          <a:solidFill>
                            <a:srgbClr val="0070C0"/>
                          </a:solidFill>
                        </a:rPr>
                        <a:t>Pronunciation</a:t>
                      </a:r>
                    </a:p>
                  </a:txBody>
                  <a:tcPr/>
                </a:tc>
                <a:tc>
                  <a:txBody>
                    <a:bodyPr/>
                    <a:lstStyle/>
                    <a:p>
                      <a:pPr algn="ctr"/>
                      <a:r>
                        <a:rPr lang="en-US" sz="3200" b="1" dirty="0">
                          <a:solidFill>
                            <a:srgbClr val="0070C0"/>
                          </a:solidFill>
                        </a:rPr>
                        <a:t>Meaning</a:t>
                      </a:r>
                    </a:p>
                  </a:txBody>
                  <a:tcPr/>
                </a:tc>
                <a:extLst>
                  <a:ext uri="{0D108BD9-81ED-4DB2-BD59-A6C34878D82A}">
                    <a16:rowId xmlns:a16="http://schemas.microsoft.com/office/drawing/2014/main" val="10000"/>
                  </a:ext>
                </a:extLst>
              </a:tr>
              <a:tr h="1261592">
                <a:tc>
                  <a:txBody>
                    <a:bodyPr/>
                    <a:lstStyle/>
                    <a:p>
                      <a:pPr marL="144145" indent="-144145">
                        <a:spcAft>
                          <a:spcPts val="0"/>
                        </a:spcAft>
                      </a:pPr>
                      <a:r>
                        <a:rPr lang="en-US" sz="3200" dirty="0">
                          <a:effectLst/>
                          <a:latin typeface="+mn-lt"/>
                          <a:ea typeface="Calibri" panose="020F0502020204030204" pitchFamily="34" charset="0"/>
                        </a:rPr>
                        <a:t>1. </a:t>
                      </a:r>
                      <a:r>
                        <a:rPr lang="en-US" sz="3200" kern="1200" dirty="0">
                          <a:solidFill>
                            <a:schemeClr val="tx1"/>
                          </a:solidFill>
                          <a:effectLst/>
                          <a:latin typeface="+mn-lt"/>
                          <a:ea typeface="+mn-ea"/>
                          <a:cs typeface="+mn-cs"/>
                        </a:rPr>
                        <a:t>gather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ɡæðər</a:t>
                      </a:r>
                      <a:r>
                        <a:rPr lang="en-US" sz="3200" kern="1200" dirty="0">
                          <a:solidFill>
                            <a:schemeClr val="tx1"/>
                          </a:solidFill>
                          <a:effectLst/>
                          <a:latin typeface="+mn-lt"/>
                          <a:ea typeface="+mn-ea"/>
                          <a:cs typeface="+mn-cs"/>
                        </a:rPr>
                        <a:t>/ </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tụ</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họp</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238467">
                <a:tc>
                  <a:txBody>
                    <a:bodyPr/>
                    <a:lstStyle/>
                    <a:p>
                      <a:pPr marL="144145" indent="-144145">
                        <a:spcAft>
                          <a:spcPts val="0"/>
                        </a:spcAft>
                      </a:pPr>
                      <a:r>
                        <a:rPr lang="en-US" sz="3200" dirty="0">
                          <a:effectLst/>
                          <a:latin typeface="+mn-lt"/>
                          <a:ea typeface="Calibri" panose="020F0502020204030204" pitchFamily="34" charset="0"/>
                        </a:rPr>
                        <a:t>2. </a:t>
                      </a:r>
                      <a:r>
                        <a:rPr lang="en-US" sz="3200" kern="1200" dirty="0">
                          <a:solidFill>
                            <a:schemeClr val="tx1"/>
                          </a:solidFill>
                          <a:effectLst/>
                          <a:latin typeface="+mn-lt"/>
                          <a:ea typeface="+mn-ea"/>
                          <a:cs typeface="+mn-cs"/>
                        </a:rPr>
                        <a:t>pass on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a:t>
                      </a:r>
                      <a:r>
                        <a:rPr lang="en-US" sz="3200" kern="1200" dirty="0" err="1">
                          <a:solidFill>
                            <a:schemeClr val="tx1"/>
                          </a:solidFill>
                          <a:effectLst/>
                          <a:latin typeface="+mn-lt"/>
                          <a:ea typeface="+mn-ea"/>
                          <a:cs typeface="+mn-cs"/>
                        </a:rPr>
                        <a:t>pɑːs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ɒn</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để</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lại</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238467">
                <a:tc>
                  <a:txBody>
                    <a:bodyPr/>
                    <a:lstStyle/>
                    <a:p>
                      <a:pPr marL="144145" indent="-144145">
                        <a:spcAft>
                          <a:spcPts val="0"/>
                        </a:spcAft>
                      </a:pPr>
                      <a:r>
                        <a:rPr lang="en-US" sz="3200" dirty="0">
                          <a:effectLst/>
                          <a:latin typeface="+mn-lt"/>
                          <a:ea typeface="Calibri" panose="020F0502020204030204" pitchFamily="34" charset="0"/>
                        </a:rPr>
                        <a:t>3. </a:t>
                      </a:r>
                      <a:r>
                        <a:rPr lang="en-US" sz="3200" kern="1200" dirty="0">
                          <a:solidFill>
                            <a:schemeClr val="tx1"/>
                          </a:solidFill>
                          <a:effectLst/>
                          <a:latin typeface="+mn-lt"/>
                          <a:ea typeface="+mn-ea"/>
                          <a:cs typeface="+mn-cs"/>
                        </a:rPr>
                        <a:t>legend (n)</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ledʒənd</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truyền</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thuyết</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graphicFrame>
        <p:nvGraphicFramePr>
          <p:cNvPr id="2" name="Table 1"/>
          <p:cNvGraphicFramePr>
            <a:graphicFrameLocks noGrp="1"/>
          </p:cNvGraphicFramePr>
          <p:nvPr>
            <p:extLst>
              <p:ext uri="{D42A27DB-BD31-4B8C-83A1-F6EECF244321}">
                <p14:modId xmlns:p14="http://schemas.microsoft.com/office/powerpoint/2010/main" val="1414092583"/>
              </p:ext>
            </p:extLst>
          </p:nvPr>
        </p:nvGraphicFramePr>
        <p:xfrm>
          <a:off x="392762" y="5463715"/>
          <a:ext cx="11323638" cy="1238467"/>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636011294"/>
                    </a:ext>
                  </a:extLst>
                </a:gridCol>
                <a:gridCol w="2883846">
                  <a:extLst>
                    <a:ext uri="{9D8B030D-6E8A-4147-A177-3AD203B41FA5}">
                      <a16:colId xmlns:a16="http://schemas.microsoft.com/office/drawing/2014/main" val="3932737229"/>
                    </a:ext>
                  </a:extLst>
                </a:gridCol>
                <a:gridCol w="4796533">
                  <a:extLst>
                    <a:ext uri="{9D8B030D-6E8A-4147-A177-3AD203B41FA5}">
                      <a16:colId xmlns:a16="http://schemas.microsoft.com/office/drawing/2014/main" val="237243627"/>
                    </a:ext>
                  </a:extLst>
                </a:gridCol>
              </a:tblGrid>
              <a:tr h="1238467">
                <a:tc>
                  <a:txBody>
                    <a:bodyPr/>
                    <a:lstStyle/>
                    <a:p>
                      <a:pPr marL="144145" indent="-144145">
                        <a:spcAft>
                          <a:spcPts val="0"/>
                        </a:spcAft>
                      </a:pPr>
                      <a:r>
                        <a:rPr lang="en-US" sz="3200" b="0" dirty="0">
                          <a:effectLst/>
                          <a:latin typeface="+mn-lt"/>
                          <a:ea typeface="Calibri" panose="020F0502020204030204" pitchFamily="34" charset="0"/>
                        </a:rPr>
                        <a:t>4. </a:t>
                      </a:r>
                      <a:r>
                        <a:rPr lang="en-US" sz="3200" b="0" kern="1200" dirty="0">
                          <a:solidFill>
                            <a:schemeClr val="tx1"/>
                          </a:solidFill>
                          <a:effectLst/>
                          <a:latin typeface="+mn-lt"/>
                          <a:ea typeface="+mn-ea"/>
                          <a:cs typeface="+mn-cs"/>
                        </a:rPr>
                        <a:t>weave (v)</a:t>
                      </a:r>
                      <a:endParaRPr lang="en-US" sz="3200" b="0" dirty="0">
                        <a:effectLst/>
                        <a:latin typeface="+mn-lt"/>
                        <a:ea typeface="Times New Roman" panose="02020603050405020304" pitchFamily="18"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rPr>
                        <a:t>/</a:t>
                      </a:r>
                      <a:r>
                        <a:rPr lang="en-US" sz="3200" b="0" dirty="0" err="1">
                          <a:solidFill>
                            <a:schemeClr val="tx1"/>
                          </a:solidFill>
                        </a:rPr>
                        <a:t>wiːv</a:t>
                      </a:r>
                      <a:r>
                        <a:rPr lang="en-US" sz="3200" b="0" dirty="0">
                          <a:solidFill>
                            <a:schemeClr val="tx1"/>
                          </a:solidFill>
                        </a:rPr>
                        <a:t>/ </a:t>
                      </a:r>
                    </a:p>
                    <a:p>
                      <a:pPr algn="ctr">
                        <a:spcAft>
                          <a:spcPts val="0"/>
                        </a:spcAft>
                      </a:pPr>
                      <a:r>
                        <a:rPr lang="en-US" sz="3200" b="0" kern="1200" dirty="0">
                          <a:solidFill>
                            <a:schemeClr val="tx1"/>
                          </a:solidFill>
                          <a:effectLst/>
                          <a:latin typeface="+mn-lt"/>
                          <a:ea typeface="+mn-ea"/>
                          <a:cs typeface="+mn-cs"/>
                        </a:rPr>
                        <a:t> </a:t>
                      </a:r>
                      <a:endParaRPr lang="en-US" sz="3200" b="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b="0" kern="1200" dirty="0" err="1">
                          <a:solidFill>
                            <a:schemeClr val="tx1"/>
                          </a:solidFill>
                          <a:effectLst/>
                          <a:latin typeface="+mn-lt"/>
                          <a:ea typeface="+mn-ea"/>
                          <a:cs typeface="+mn-cs"/>
                        </a:rPr>
                        <a:t>Đan</a:t>
                      </a:r>
                      <a:r>
                        <a:rPr lang="en-US" sz="3200" b="0" kern="1200" dirty="0">
                          <a:solidFill>
                            <a:schemeClr val="tx1"/>
                          </a:solidFill>
                          <a:effectLst/>
                          <a:latin typeface="+mn-lt"/>
                          <a:ea typeface="+mn-ea"/>
                          <a:cs typeface="+mn-cs"/>
                        </a:rPr>
                        <a:t>, </a:t>
                      </a:r>
                      <a:r>
                        <a:rPr lang="en-US" sz="3200" b="0" kern="1200" dirty="0" err="1">
                          <a:solidFill>
                            <a:schemeClr val="tx1"/>
                          </a:solidFill>
                          <a:effectLst/>
                          <a:latin typeface="+mn-lt"/>
                          <a:ea typeface="+mn-ea"/>
                          <a:cs typeface="+mn-cs"/>
                        </a:rPr>
                        <a:t>dệt</a:t>
                      </a:r>
                      <a:endParaRPr lang="en-US" sz="3200" b="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267506297"/>
                  </a:ext>
                </a:extLst>
              </a:tr>
            </a:tbl>
          </a:graphicData>
        </a:graphic>
      </p:graphicFrame>
    </p:spTree>
    <p:extLst>
      <p:ext uri="{BB962C8B-B14F-4D97-AF65-F5344CB8AC3E}">
        <p14:creationId xmlns:p14="http://schemas.microsoft.com/office/powerpoint/2010/main" val="22912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745" y="145915"/>
            <a:ext cx="3735421" cy="646331"/>
          </a:xfrm>
          <a:prstGeom prst="rect">
            <a:avLst/>
          </a:prstGeom>
          <a:solidFill>
            <a:schemeClr val="accent2"/>
          </a:solidFill>
        </p:spPr>
        <p:txBody>
          <a:bodyPr wrap="square" rtlCol="0">
            <a:spAutoFit/>
          </a:bodyPr>
          <a:lstStyle/>
          <a:p>
            <a:r>
              <a:rPr lang="en-US" sz="3600" b="1" dirty="0">
                <a:solidFill>
                  <a:srgbClr val="0FB7BD"/>
                </a:solidFill>
              </a:rPr>
              <a:t>* Checking vocab:</a:t>
            </a:r>
          </a:p>
        </p:txBody>
      </p:sp>
      <p:graphicFrame>
        <p:nvGraphicFramePr>
          <p:cNvPr id="5" name="Table 4"/>
          <p:cNvGraphicFramePr>
            <a:graphicFrameLocks noGrp="1"/>
          </p:cNvGraphicFramePr>
          <p:nvPr>
            <p:extLst>
              <p:ext uri="{D42A27DB-BD31-4B8C-83A1-F6EECF244321}">
                <p14:modId xmlns:p14="http://schemas.microsoft.com/office/powerpoint/2010/main" val="200001886"/>
              </p:ext>
            </p:extLst>
          </p:nvPr>
        </p:nvGraphicFramePr>
        <p:xfrm>
          <a:off x="1924996" y="1224824"/>
          <a:ext cx="8128000" cy="3996690"/>
        </p:xfrm>
        <a:graphic>
          <a:graphicData uri="http://schemas.openxmlformats.org/drawingml/2006/table">
            <a:tbl>
              <a:tblPr firstRow="1" bandRow="1">
                <a:tableStyleId>{5DA37D80-6434-44D0-A028-1B22A696006F}</a:tableStyleId>
              </a:tblPr>
              <a:tblGrid>
                <a:gridCol w="4064000">
                  <a:extLst>
                    <a:ext uri="{9D8B030D-6E8A-4147-A177-3AD203B41FA5}">
                      <a16:colId xmlns:a16="http://schemas.microsoft.com/office/drawing/2014/main" val="627436821"/>
                    </a:ext>
                  </a:extLst>
                </a:gridCol>
                <a:gridCol w="4064000">
                  <a:extLst>
                    <a:ext uri="{9D8B030D-6E8A-4147-A177-3AD203B41FA5}">
                      <a16:colId xmlns:a16="http://schemas.microsoft.com/office/drawing/2014/main" val="2078386899"/>
                    </a:ext>
                  </a:extLst>
                </a:gridCol>
              </a:tblGrid>
              <a:tr h="370840">
                <a:tc>
                  <a:txBody>
                    <a:bodyPr/>
                    <a:lstStyle/>
                    <a:p>
                      <a:pPr algn="ctr">
                        <a:lnSpc>
                          <a:spcPct val="150000"/>
                        </a:lnSpc>
                      </a:pPr>
                      <a:r>
                        <a:rPr lang="en-US" sz="2800" b="1" dirty="0">
                          <a:solidFill>
                            <a:srgbClr val="0070C0"/>
                          </a:solidFill>
                        </a:rPr>
                        <a:t>New words</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b="1" dirty="0">
                          <a:solidFill>
                            <a:srgbClr val="0070C0"/>
                          </a:solidFill>
                        </a:rPr>
                        <a:t>Meaning</a:t>
                      </a:r>
                    </a:p>
                  </a:txBody>
                  <a:tcPr/>
                </a:tc>
                <a:extLst>
                  <a:ext uri="{0D108BD9-81ED-4DB2-BD59-A6C34878D82A}">
                    <a16:rowId xmlns:a16="http://schemas.microsoft.com/office/drawing/2014/main" val="39606929"/>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517116556"/>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044853833"/>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dirty="0"/>
                    </a:p>
                  </a:txBody>
                  <a:tcPr/>
                </a:tc>
                <a:extLst>
                  <a:ext uri="{0D108BD9-81ED-4DB2-BD59-A6C34878D82A}">
                    <a16:rowId xmlns:a16="http://schemas.microsoft.com/office/drawing/2014/main" val="851135539"/>
                  </a:ext>
                </a:extLst>
              </a:tr>
              <a:tr h="370840">
                <a:tc>
                  <a:txBody>
                    <a:bodyPr/>
                    <a:lstStyle/>
                    <a:p>
                      <a:pPr>
                        <a:lnSpc>
                          <a:spcPct val="150000"/>
                        </a:lnSpc>
                      </a:pPr>
                      <a:endParaRPr lang="en-US" sz="3000" b="1" dirty="0"/>
                    </a:p>
                  </a:txBody>
                  <a:tcPr/>
                </a:tc>
                <a:tc>
                  <a:txBody>
                    <a:bodyPr/>
                    <a:lstStyle/>
                    <a:p>
                      <a:pPr>
                        <a:lnSpc>
                          <a:spcPct val="150000"/>
                        </a:lnSpc>
                      </a:pPr>
                      <a:endParaRPr lang="en-US" sz="2800" dirty="0"/>
                    </a:p>
                  </a:txBody>
                  <a:tcPr/>
                </a:tc>
                <a:extLst>
                  <a:ext uri="{0D108BD9-81ED-4DB2-BD59-A6C34878D82A}">
                    <a16:rowId xmlns:a16="http://schemas.microsoft.com/office/drawing/2014/main" val="2733054372"/>
                  </a:ext>
                </a:extLst>
              </a:tr>
            </a:tbl>
          </a:graphicData>
        </a:graphic>
      </p:graphicFrame>
      <p:sp>
        <p:nvSpPr>
          <p:cNvPr id="19" name="TextBox 18"/>
          <p:cNvSpPr txBox="1"/>
          <p:nvPr/>
        </p:nvSpPr>
        <p:spPr>
          <a:xfrm>
            <a:off x="6033996" y="4415114"/>
            <a:ext cx="3211033" cy="553998"/>
          </a:xfrm>
          <a:prstGeom prst="rect">
            <a:avLst/>
          </a:prstGeom>
          <a:noFill/>
        </p:spPr>
        <p:txBody>
          <a:bodyPr wrap="square" rtlCol="0">
            <a:spAutoFit/>
          </a:bodyPr>
          <a:lstStyle/>
          <a:p>
            <a:pPr>
              <a:spcAft>
                <a:spcPts val="0"/>
              </a:spcAft>
            </a:pPr>
            <a:r>
              <a:rPr lang="en-US" sz="3000" b="1" dirty="0" err="1">
                <a:solidFill>
                  <a:srgbClr val="0000FF"/>
                </a:solidFill>
              </a:rPr>
              <a:t>tụ</a:t>
            </a:r>
            <a:r>
              <a:rPr lang="en-US" sz="3000" b="1" dirty="0">
                <a:solidFill>
                  <a:srgbClr val="0000FF"/>
                </a:solidFill>
              </a:rPr>
              <a:t> </a:t>
            </a:r>
            <a:r>
              <a:rPr lang="en-US" sz="3000" b="1" dirty="0" err="1">
                <a:solidFill>
                  <a:srgbClr val="0000FF"/>
                </a:solidFill>
              </a:rPr>
              <a:t>họp</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0" name="TextBox 19"/>
          <p:cNvSpPr txBox="1"/>
          <p:nvPr/>
        </p:nvSpPr>
        <p:spPr>
          <a:xfrm>
            <a:off x="5988996" y="2890226"/>
            <a:ext cx="3211033" cy="553998"/>
          </a:xfrm>
          <a:prstGeom prst="rect">
            <a:avLst/>
          </a:prstGeom>
          <a:noFill/>
        </p:spPr>
        <p:txBody>
          <a:bodyPr wrap="square" rtlCol="0">
            <a:spAutoFit/>
          </a:bodyPr>
          <a:lstStyle/>
          <a:p>
            <a:pPr>
              <a:spcAft>
                <a:spcPts val="0"/>
              </a:spcAft>
            </a:pPr>
            <a:r>
              <a:rPr lang="en-US" sz="3000" b="1" dirty="0" err="1">
                <a:solidFill>
                  <a:srgbClr val="0000FF"/>
                </a:solidFill>
              </a:rPr>
              <a:t>để</a:t>
            </a:r>
            <a:r>
              <a:rPr lang="en-US" sz="3000" b="1" dirty="0">
                <a:solidFill>
                  <a:srgbClr val="0000FF"/>
                </a:solidFill>
              </a:rPr>
              <a:t> </a:t>
            </a:r>
            <a:r>
              <a:rPr lang="en-US" sz="3000" b="1" dirty="0" err="1">
                <a:solidFill>
                  <a:srgbClr val="0000FF"/>
                </a:solidFill>
              </a:rPr>
              <a:t>lại</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1" name="TextBox 20"/>
          <p:cNvSpPr txBox="1"/>
          <p:nvPr/>
        </p:nvSpPr>
        <p:spPr>
          <a:xfrm>
            <a:off x="6033996" y="2049348"/>
            <a:ext cx="3211033" cy="553998"/>
          </a:xfrm>
          <a:prstGeom prst="rect">
            <a:avLst/>
          </a:prstGeom>
          <a:noFill/>
        </p:spPr>
        <p:txBody>
          <a:bodyPr wrap="square" rtlCol="0">
            <a:spAutoFit/>
          </a:bodyPr>
          <a:lstStyle/>
          <a:p>
            <a:pPr>
              <a:spcAft>
                <a:spcPts val="0"/>
              </a:spcAft>
            </a:pPr>
            <a:r>
              <a:rPr lang="en-US" sz="3000" b="1" dirty="0" err="1">
                <a:solidFill>
                  <a:srgbClr val="0000FF"/>
                </a:solidFill>
              </a:rPr>
              <a:t>truyền</a:t>
            </a:r>
            <a:r>
              <a:rPr lang="en-US" sz="3000" b="1" dirty="0">
                <a:solidFill>
                  <a:srgbClr val="0000FF"/>
                </a:solidFill>
              </a:rPr>
              <a:t> </a:t>
            </a:r>
            <a:r>
              <a:rPr lang="en-US" sz="3000" b="1" dirty="0" err="1">
                <a:solidFill>
                  <a:srgbClr val="0000FF"/>
                </a:solidFill>
              </a:rPr>
              <a:t>thuyết</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8" name="Rectangle 7"/>
          <p:cNvSpPr/>
          <p:nvPr/>
        </p:nvSpPr>
        <p:spPr>
          <a:xfrm>
            <a:off x="5988996" y="3714751"/>
            <a:ext cx="1542987" cy="553998"/>
          </a:xfrm>
          <a:prstGeom prst="rect">
            <a:avLst/>
          </a:prstGeom>
        </p:spPr>
        <p:txBody>
          <a:bodyPr wrap="none">
            <a:spAutoFit/>
          </a:bodyPr>
          <a:lstStyle/>
          <a:p>
            <a:pPr lvl="0"/>
            <a:r>
              <a:rPr lang="en-US" sz="3000" b="1" dirty="0" err="1">
                <a:solidFill>
                  <a:srgbClr val="0000FF"/>
                </a:solidFill>
              </a:rPr>
              <a:t>Đan</a:t>
            </a:r>
            <a:r>
              <a:rPr lang="en-US" sz="3000" b="1" dirty="0">
                <a:solidFill>
                  <a:srgbClr val="0000FF"/>
                </a:solidFill>
              </a:rPr>
              <a:t>, </a:t>
            </a:r>
            <a:r>
              <a:rPr lang="en-US" sz="3000" b="1" dirty="0" err="1">
                <a:solidFill>
                  <a:srgbClr val="0000FF"/>
                </a:solidFill>
              </a:rPr>
              <a:t>dệt</a:t>
            </a:r>
            <a:endParaRPr lang="en-US" sz="3000" b="1" dirty="0">
              <a:solidFill>
                <a:srgbClr val="0000FF"/>
              </a:solidFill>
              <a:ea typeface="Times New Roman" panose="02020603050405020304" pitchFamily="18" charset="0"/>
            </a:endParaRPr>
          </a:p>
        </p:txBody>
      </p:sp>
      <p:sp>
        <p:nvSpPr>
          <p:cNvPr id="9" name="Rectangle 8"/>
          <p:cNvSpPr/>
          <p:nvPr/>
        </p:nvSpPr>
        <p:spPr>
          <a:xfrm>
            <a:off x="1924996" y="4229054"/>
            <a:ext cx="2110899" cy="713272"/>
          </a:xfrm>
          <a:prstGeom prst="rect">
            <a:avLst/>
          </a:prstGeom>
        </p:spPr>
        <p:txBody>
          <a:bodyPr wrap="none">
            <a:spAutoFit/>
          </a:bodyPr>
          <a:lstStyle/>
          <a:p>
            <a:pPr marL="144145" lvl="0" indent="-144145">
              <a:lnSpc>
                <a:spcPct val="150000"/>
              </a:lnSpc>
            </a:pPr>
            <a:r>
              <a:rPr lang="en-US" sz="3000" b="1" dirty="0">
                <a:solidFill>
                  <a:srgbClr val="CC3300"/>
                </a:solidFill>
                <a:ea typeface="Calibri" panose="020F0502020204030204" pitchFamily="34" charset="0"/>
              </a:rPr>
              <a:t>4. </a:t>
            </a:r>
            <a:r>
              <a:rPr lang="en-US" sz="3000" b="1" dirty="0">
                <a:solidFill>
                  <a:srgbClr val="CC3300"/>
                </a:solidFill>
              </a:rPr>
              <a:t>gather (v)</a:t>
            </a:r>
            <a:endParaRPr lang="en-US" sz="3000" b="1" dirty="0">
              <a:solidFill>
                <a:srgbClr val="CC3300"/>
              </a:solidFill>
              <a:ea typeface="Times New Roman" panose="02020603050405020304" pitchFamily="18" charset="0"/>
            </a:endParaRPr>
          </a:p>
        </p:txBody>
      </p:sp>
      <p:sp>
        <p:nvSpPr>
          <p:cNvPr id="10" name="Rectangle 9"/>
          <p:cNvSpPr/>
          <p:nvPr/>
        </p:nvSpPr>
        <p:spPr>
          <a:xfrm>
            <a:off x="1924996" y="2723953"/>
            <a:ext cx="2369559" cy="713272"/>
          </a:xfrm>
          <a:prstGeom prst="rect">
            <a:avLst/>
          </a:prstGeom>
        </p:spPr>
        <p:txBody>
          <a:bodyPr wrap="none">
            <a:spAutoFit/>
          </a:bodyPr>
          <a:lstStyle/>
          <a:p>
            <a:pPr marL="144145" lvl="0" indent="-144145">
              <a:lnSpc>
                <a:spcPct val="150000"/>
              </a:lnSpc>
            </a:pPr>
            <a:r>
              <a:rPr lang="en-US" sz="3000" b="1" dirty="0">
                <a:solidFill>
                  <a:srgbClr val="CC3300"/>
                </a:solidFill>
                <a:ea typeface="Calibri" panose="020F0502020204030204" pitchFamily="34" charset="0"/>
              </a:rPr>
              <a:t>2. </a:t>
            </a:r>
            <a:r>
              <a:rPr lang="en-US" sz="3000" b="1" dirty="0">
                <a:solidFill>
                  <a:srgbClr val="CC3300"/>
                </a:solidFill>
              </a:rPr>
              <a:t>pass on (v) </a:t>
            </a:r>
            <a:endParaRPr lang="en-US" sz="3000" b="1" dirty="0">
              <a:solidFill>
                <a:srgbClr val="CC3300"/>
              </a:solidFill>
              <a:ea typeface="Times New Roman" panose="02020603050405020304" pitchFamily="18" charset="0"/>
            </a:endParaRPr>
          </a:p>
        </p:txBody>
      </p:sp>
      <p:sp>
        <p:nvSpPr>
          <p:cNvPr id="22" name="Rectangle 21"/>
          <p:cNvSpPr/>
          <p:nvPr/>
        </p:nvSpPr>
        <p:spPr>
          <a:xfrm>
            <a:off x="1924996" y="1874564"/>
            <a:ext cx="2177904" cy="713272"/>
          </a:xfrm>
          <a:prstGeom prst="rect">
            <a:avLst/>
          </a:prstGeom>
        </p:spPr>
        <p:txBody>
          <a:bodyPr wrap="none">
            <a:spAutoFit/>
          </a:bodyPr>
          <a:lstStyle/>
          <a:p>
            <a:pPr marL="144145" lvl="0" indent="-144145">
              <a:lnSpc>
                <a:spcPct val="150000"/>
              </a:lnSpc>
            </a:pPr>
            <a:r>
              <a:rPr lang="en-US" sz="3000" b="1" dirty="0">
                <a:solidFill>
                  <a:srgbClr val="CC3300"/>
                </a:solidFill>
                <a:ea typeface="Calibri" panose="020F0502020204030204" pitchFamily="34" charset="0"/>
              </a:rPr>
              <a:t>1. </a:t>
            </a:r>
            <a:r>
              <a:rPr lang="en-US" sz="3000" b="1" dirty="0">
                <a:solidFill>
                  <a:srgbClr val="CC3300"/>
                </a:solidFill>
              </a:rPr>
              <a:t>legend (n)</a:t>
            </a:r>
            <a:endParaRPr lang="en-US" sz="3000" b="1" dirty="0">
              <a:solidFill>
                <a:srgbClr val="CC3300"/>
              </a:solidFill>
              <a:ea typeface="Times New Roman" panose="02020603050405020304" pitchFamily="18" charset="0"/>
            </a:endParaRPr>
          </a:p>
        </p:txBody>
      </p:sp>
      <p:sp>
        <p:nvSpPr>
          <p:cNvPr id="23" name="Rectangle 22"/>
          <p:cNvSpPr/>
          <p:nvPr/>
        </p:nvSpPr>
        <p:spPr>
          <a:xfrm>
            <a:off x="1897676" y="3444224"/>
            <a:ext cx="2113848" cy="713272"/>
          </a:xfrm>
          <a:prstGeom prst="rect">
            <a:avLst/>
          </a:prstGeom>
        </p:spPr>
        <p:txBody>
          <a:bodyPr wrap="none">
            <a:spAutoFit/>
          </a:bodyPr>
          <a:lstStyle/>
          <a:p>
            <a:pPr lvl="0">
              <a:lnSpc>
                <a:spcPct val="150000"/>
              </a:lnSpc>
            </a:pPr>
            <a:r>
              <a:rPr lang="en-US" sz="3000" b="1" dirty="0">
                <a:solidFill>
                  <a:srgbClr val="CC3300"/>
                </a:solidFill>
              </a:rPr>
              <a:t>3. weave (v)</a:t>
            </a:r>
          </a:p>
        </p:txBody>
      </p:sp>
    </p:spTree>
    <p:extLst>
      <p:ext uri="{BB962C8B-B14F-4D97-AF65-F5344CB8AC3E}">
        <p14:creationId xmlns:p14="http://schemas.microsoft.com/office/powerpoint/2010/main" val="3937948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p:bldP spid="23" grpId="0"/>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4232</TotalTime>
  <Words>1022</Words>
  <Application>Microsoft Office PowerPoint</Application>
  <PresentationFormat>Widescreen</PresentationFormat>
  <Paragraphs>150</Paragraphs>
  <Slides>19</Slides>
  <Notes>13</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Arial</vt:lpstr>
      <vt:lpstr>Bauhaus 93</vt:lpstr>
      <vt:lpstr>Bookman Old Style</vt:lpstr>
      <vt:lpstr>Calibri</vt:lpstr>
      <vt:lpstr>Calibri Light</vt:lpstr>
      <vt:lpstr>Helvetica</vt:lpstr>
      <vt:lpstr>inherit</vt:lpstr>
      <vt:lpstr>Modern No. 20</vt:lpstr>
      <vt:lpstr>Mongolian Baiti</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544</cp:revision>
  <dcterms:created xsi:type="dcterms:W3CDTF">2020-12-09T02:04:09Z</dcterms:created>
  <dcterms:modified xsi:type="dcterms:W3CDTF">2025-11-08T01:04:06Z</dcterms:modified>
</cp:coreProperties>
</file>