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413" r:id="rId2"/>
    <p:sldId id="347" r:id="rId3"/>
    <p:sldId id="402" r:id="rId4"/>
    <p:sldId id="414" r:id="rId5"/>
    <p:sldId id="404" r:id="rId6"/>
    <p:sldId id="418" r:id="rId7"/>
    <p:sldId id="422" r:id="rId8"/>
    <p:sldId id="423" r:id="rId9"/>
    <p:sldId id="425" r:id="rId10"/>
    <p:sldId id="426" r:id="rId11"/>
    <p:sldId id="427" r:id="rId12"/>
    <p:sldId id="428" r:id="rId13"/>
    <p:sldId id="429" r:id="rId14"/>
    <p:sldId id="410" r:id="rId15"/>
    <p:sldId id="415" r:id="rId16"/>
    <p:sldId id="430" r:id="rId17"/>
    <p:sldId id="431" r:id="rId18"/>
    <p:sldId id="432" r:id="rId19"/>
    <p:sldId id="314" r:id="rId20"/>
    <p:sldId id="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A5"/>
    <a:srgbClr val="048DA4"/>
    <a:srgbClr val="0000FF"/>
    <a:srgbClr val="F37D91"/>
    <a:srgbClr val="EF4B66"/>
    <a:srgbClr val="7193A9"/>
    <a:srgbClr val="48C0B6"/>
    <a:srgbClr val="CC3300"/>
    <a:srgbClr val="FFDAAB"/>
    <a:srgbClr val="0F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2" autoAdjust="0"/>
    <p:restoredTop sz="94650"/>
  </p:normalViewPr>
  <p:slideViewPr>
    <p:cSldViewPr snapToGrid="0" showGuides="1">
      <p:cViewPr varScale="1">
        <p:scale>
          <a:sx n="80" d="100"/>
          <a:sy n="80" d="100"/>
        </p:scale>
        <p:origin x="979"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5643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459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66566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C9BFF-9040-40E2-933A-CD9435B1A5E3}" type="slidenum">
              <a:rPr lang="en-US" smtClean="0"/>
              <a:t>7</a:t>
            </a:fld>
            <a:endParaRPr lang="en-US"/>
          </a:p>
        </p:txBody>
      </p:sp>
    </p:spTree>
    <p:extLst>
      <p:ext uri="{BB962C8B-B14F-4D97-AF65-F5344CB8AC3E}">
        <p14:creationId xmlns:p14="http://schemas.microsoft.com/office/powerpoint/2010/main" val="186730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75966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077694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7A89C7-7796-439D-8FBC-5EFD9051F156}" type="slidenum">
              <a:rPr lang="en-US"/>
              <a:pPr>
                <a:defRPr/>
              </a:pPr>
              <a:t>‹#›</a:t>
            </a:fld>
            <a:endParaRPr lang="en-US"/>
          </a:p>
        </p:txBody>
      </p:sp>
    </p:spTree>
    <p:extLst>
      <p:ext uri="{BB962C8B-B14F-4D97-AF65-F5344CB8AC3E}">
        <p14:creationId xmlns:p14="http://schemas.microsoft.com/office/powerpoint/2010/main" val="249522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0.png"/><Relationship Id="rId7"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9.xml"/><Relationship Id="rId11" Type="http://schemas.openxmlformats.org/officeDocument/2006/relationships/image" Target="../media/image12.gif"/><Relationship Id="rId5" Type="http://schemas.openxmlformats.org/officeDocument/2006/relationships/slide" Target="slide12.xml"/><Relationship Id="rId10" Type="http://schemas.openxmlformats.org/officeDocument/2006/relationships/slide" Target="slide13.xml"/><Relationship Id="rId4" Type="http://schemas.openxmlformats.org/officeDocument/2006/relationships/image" Target="../media/image11.png"/><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0" y="-23188"/>
            <a:ext cx="12191999" cy="945649"/>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5" name="TextBox 14"/>
          <p:cNvSpPr txBox="1"/>
          <p:nvPr/>
        </p:nvSpPr>
        <p:spPr>
          <a:xfrm>
            <a:off x="4169942" y="1757476"/>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9291" y="146911"/>
            <a:ext cx="1306049" cy="707886"/>
          </a:xfrm>
          <a:prstGeom prst="rect">
            <a:avLst/>
          </a:prstGeom>
          <a:noFill/>
        </p:spPr>
        <p:txBody>
          <a:bodyPr wrap="square" rtlCol="0">
            <a:spAutoFit/>
          </a:bodyPr>
          <a:lstStyle/>
          <a:p>
            <a:pPr algn="ctr"/>
            <a:r>
              <a:rPr lang="en-US" sz="4000" b="1" dirty="0">
                <a:solidFill>
                  <a:srgbClr val="0000FF"/>
                </a:solidFill>
                <a:latin typeface="Myriad Pro" pitchFamily="34" charset="0"/>
              </a:rPr>
              <a:t>Unit</a:t>
            </a:r>
          </a:p>
        </p:txBody>
      </p:sp>
      <p:sp>
        <p:nvSpPr>
          <p:cNvPr id="17" name="TextBox 16"/>
          <p:cNvSpPr txBox="1"/>
          <p:nvPr/>
        </p:nvSpPr>
        <p:spPr>
          <a:xfrm>
            <a:off x="3162691" y="177195"/>
            <a:ext cx="8762069" cy="707886"/>
          </a:xfrm>
          <a:prstGeom prst="rect">
            <a:avLst/>
          </a:prstGeom>
          <a:noFill/>
        </p:spPr>
        <p:txBody>
          <a:bodyPr wrap="square" rtlCol="0">
            <a:spAutoFit/>
          </a:bodyPr>
          <a:lstStyle/>
          <a:p>
            <a:r>
              <a:rPr lang="en-US" sz="4000" b="1" dirty="0">
                <a:solidFill>
                  <a:srgbClr val="0000FF"/>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6" name="Rounded Rectangle 35"/>
          <p:cNvSpPr/>
          <p:nvPr/>
        </p:nvSpPr>
        <p:spPr>
          <a:xfrm>
            <a:off x="3725119" y="1439546"/>
            <a:ext cx="5323188" cy="625641"/>
          </a:xfrm>
          <a:prstGeom prst="roundRect">
            <a:avLst>
              <a:gd name="adj" fmla="val 4266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7: LOOKING BACK &amp; PROJECT</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096126" y="1271150"/>
            <a:ext cx="964452" cy="916490"/>
          </a:xfrm>
          <a:prstGeom prst="rect">
            <a:avLst/>
          </a:prstGeom>
        </p:spPr>
      </p:pic>
      <p:pic>
        <p:nvPicPr>
          <p:cNvPr id="28" name="Picture 27">
            <a:extLst>
              <a:ext uri="{FF2B5EF4-FFF2-40B4-BE49-F238E27FC236}">
                <a16:creationId xmlns:a16="http://schemas.microsoft.com/office/drawing/2014/main" id="{37A99F09-B2A9-8E40-81A7-92F9A11F6F02}"/>
              </a:ext>
            </a:extLst>
          </p:cNvPr>
          <p:cNvPicPr>
            <a:picLocks noChangeAspect="1"/>
          </p:cNvPicPr>
          <p:nvPr/>
        </p:nvPicPr>
        <p:blipFill>
          <a:blip r:embed="rId4"/>
          <a:stretch>
            <a:fillRect/>
          </a:stretch>
        </p:blipFill>
        <p:spPr>
          <a:xfrm>
            <a:off x="3863947" y="2469356"/>
            <a:ext cx="4876800" cy="825500"/>
          </a:xfrm>
          <a:prstGeom prst="rect">
            <a:avLst/>
          </a:prstGeom>
        </p:spPr>
      </p:pic>
      <p:pic>
        <p:nvPicPr>
          <p:cNvPr id="29" name="Picture 28">
            <a:extLst>
              <a:ext uri="{FF2B5EF4-FFF2-40B4-BE49-F238E27FC236}">
                <a16:creationId xmlns:a16="http://schemas.microsoft.com/office/drawing/2014/main" id="{71485765-9964-CF4D-886E-96C1A734635C}"/>
              </a:ext>
            </a:extLst>
          </p:cNvPr>
          <p:cNvPicPr>
            <a:picLocks noChangeAspect="1"/>
          </p:cNvPicPr>
          <p:nvPr/>
        </p:nvPicPr>
        <p:blipFill>
          <a:blip r:embed="rId5"/>
          <a:stretch>
            <a:fillRect/>
          </a:stretch>
        </p:blipFill>
        <p:spPr>
          <a:xfrm>
            <a:off x="3855358" y="3667665"/>
            <a:ext cx="6108700" cy="1143000"/>
          </a:xfrm>
          <a:prstGeom prst="rect">
            <a:avLst/>
          </a:prstGeom>
        </p:spPr>
      </p:pic>
      <p:pic>
        <p:nvPicPr>
          <p:cNvPr id="30" name="Picture 29">
            <a:extLst>
              <a:ext uri="{FF2B5EF4-FFF2-40B4-BE49-F238E27FC236}">
                <a16:creationId xmlns:a16="http://schemas.microsoft.com/office/drawing/2014/main" id="{9F0B5D3F-10B5-FB43-8C83-74611D2EFA43}"/>
              </a:ext>
            </a:extLst>
          </p:cNvPr>
          <p:cNvPicPr>
            <a:picLocks noChangeAspect="1"/>
          </p:cNvPicPr>
          <p:nvPr/>
        </p:nvPicPr>
        <p:blipFill>
          <a:blip r:embed="rId6"/>
          <a:stretch>
            <a:fillRect/>
          </a:stretch>
        </p:blipFill>
        <p:spPr>
          <a:xfrm>
            <a:off x="3855358" y="5269729"/>
            <a:ext cx="3556000" cy="883005"/>
          </a:xfrm>
          <a:prstGeom prst="rect">
            <a:avLst/>
          </a:prstGeom>
        </p:spPr>
      </p:pic>
    </p:spTree>
    <p:extLst>
      <p:ext uri="{BB962C8B-B14F-4D97-AF65-F5344CB8AC3E}">
        <p14:creationId xmlns:p14="http://schemas.microsoft.com/office/powerpoint/2010/main" val="1951932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ppt_x"/>
                                          </p:val>
                                        </p:tav>
                                        <p:tav tm="100000">
                                          <p:val>
                                            <p:strVal val="#ppt_x"/>
                                          </p:val>
                                        </p:tav>
                                      </p:tavLst>
                                    </p:anim>
                                    <p:anim calcmode="lin" valueType="num">
                                      <p:cBhvr additive="base">
                                        <p:cTn id="1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491" y="1836064"/>
            <a:ext cx="4140200" cy="3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4608" y="5451463"/>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1 </a:t>
            </a:r>
            <a:r>
              <a:rPr lang="en-US" altLang="en-US" sz="3200" dirty="0">
                <a:solidFill>
                  <a:srgbClr val="FF0000"/>
                </a:solidFill>
                <a:latin typeface="Arial Black" panose="020B0A04020102020204" pitchFamily="34" charset="0"/>
              </a:rPr>
              <a:t>Lollipop Stick </a:t>
            </a:r>
          </a:p>
        </p:txBody>
      </p:sp>
      <p:sp>
        <p:nvSpPr>
          <p:cNvPr id="9" name="Right Arrow 8"/>
          <p:cNvSpPr/>
          <p:nvPr/>
        </p:nvSpPr>
        <p:spPr>
          <a:xfrm>
            <a:off x="5966691" y="3315423"/>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5" name="Picture 4"/>
          <p:cNvPicPr>
            <a:picLocks noChangeAspect="1"/>
          </p:cNvPicPr>
          <p:nvPr/>
        </p:nvPicPr>
        <p:blipFill>
          <a:blip r:embed="rId4"/>
          <a:stretch>
            <a:fillRect/>
          </a:stretch>
        </p:blipFill>
        <p:spPr>
          <a:xfrm>
            <a:off x="7179635" y="1978027"/>
            <a:ext cx="3090908" cy="3025775"/>
          </a:xfrm>
          <a:prstGeom prst="rect">
            <a:avLst/>
          </a:prstGeom>
          <a:solidFill>
            <a:schemeClr val="accent6">
              <a:lumMod val="20000"/>
              <a:lumOff val="80000"/>
            </a:schemeClr>
          </a:solidFill>
        </p:spPr>
      </p:pic>
      <p:sp>
        <p:nvSpPr>
          <p:cNvPr id="8" name="Action Button: Home 7">
            <a:hlinkClick r:id="rId5" action="ppaction://hlinksldjump" highlightClick="1"/>
          </p:cNvPr>
          <p:cNvSpPr/>
          <p:nvPr/>
        </p:nvSpPr>
        <p:spPr>
          <a:xfrm>
            <a:off x="11277601" y="6172201"/>
            <a:ext cx="684424" cy="550888"/>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endParaRPr lang="en-US" sz="2400"/>
          </a:p>
        </p:txBody>
      </p:sp>
    </p:spTree>
    <p:extLst>
      <p:ext uri="{BB962C8B-B14F-4D97-AF65-F5344CB8AC3E}">
        <p14:creationId xmlns:p14="http://schemas.microsoft.com/office/powerpoint/2010/main" val="29531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50" fill="hold">
                                          <p:stCondLst>
                                            <p:cond delay="0"/>
                                          </p:stCondLst>
                                        </p:cTn>
                                        <p:tgtEl>
                                          <p:spTgt spid="2"/>
                                        </p:tgtEl>
                                        <p:attrNameLst>
                                          <p:attrName>r</p:attrName>
                                        </p:attrNameLst>
                                      </p:cBhvr>
                                    </p:animRot>
                                    <p:animRot by="-240000">
                                      <p:cBhvr>
                                        <p:cTn id="7" dur="100" fill="hold">
                                          <p:stCondLst>
                                            <p:cond delay="100"/>
                                          </p:stCondLst>
                                        </p:cTn>
                                        <p:tgtEl>
                                          <p:spTgt spid="2"/>
                                        </p:tgtEl>
                                        <p:attrNameLst>
                                          <p:attrName>r</p:attrName>
                                        </p:attrNameLst>
                                      </p:cBhvr>
                                    </p:animRot>
                                    <p:animRot by="240000">
                                      <p:cBhvr>
                                        <p:cTn id="8" dur="100" fill="hold">
                                          <p:stCondLst>
                                            <p:cond delay="200"/>
                                          </p:stCondLst>
                                        </p:cTn>
                                        <p:tgtEl>
                                          <p:spTgt spid="2"/>
                                        </p:tgtEl>
                                        <p:attrNameLst>
                                          <p:attrName>r</p:attrName>
                                        </p:attrNameLst>
                                      </p:cBhvr>
                                    </p:animRot>
                                    <p:animRot by="-240000">
                                      <p:cBhvr>
                                        <p:cTn id="9" dur="100" fill="hold">
                                          <p:stCondLst>
                                            <p:cond delay="300"/>
                                          </p:stCondLst>
                                        </p:cTn>
                                        <p:tgtEl>
                                          <p:spTgt spid="2"/>
                                        </p:tgtEl>
                                        <p:attrNameLst>
                                          <p:attrName>r</p:attrName>
                                        </p:attrNameLst>
                                      </p:cBhvr>
                                    </p:animRot>
                                    <p:animRot by="120000">
                                      <p:cBhvr>
                                        <p:cTn id="10" dur="100" fill="hold">
                                          <p:stCondLst>
                                            <p:cond delay="4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1241346">
            <a:off x="5542481" y="1930231"/>
            <a:ext cx="3090908" cy="2770381"/>
          </a:xfrm>
          <a:prstGeom prst="rect">
            <a:avLst/>
          </a:prstGeom>
          <a:solidFill>
            <a:schemeClr val="accent6">
              <a:lumMod val="20000"/>
              <a:lumOff val="80000"/>
            </a:schemeClr>
          </a:solidFill>
        </p:spPr>
      </p:pic>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0" y="1774004"/>
            <a:ext cx="4140200" cy="3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4608" y="5451463"/>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3 </a:t>
            </a:r>
            <a:r>
              <a:rPr lang="en-US" altLang="en-US" sz="3200" dirty="0">
                <a:solidFill>
                  <a:srgbClr val="FF0000"/>
                </a:solidFill>
                <a:latin typeface="Arial Black" panose="020B0A04020102020204" pitchFamily="34" charset="0"/>
              </a:rPr>
              <a:t>Lollipop Sticks </a:t>
            </a:r>
          </a:p>
        </p:txBody>
      </p:sp>
      <p:sp>
        <p:nvSpPr>
          <p:cNvPr id="9" name="Right Arrow 8"/>
          <p:cNvSpPr/>
          <p:nvPr/>
        </p:nvSpPr>
        <p:spPr>
          <a:xfrm>
            <a:off x="5394036" y="3315423"/>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10" name="Picture 9"/>
          <p:cNvPicPr>
            <a:picLocks noChangeAspect="1"/>
          </p:cNvPicPr>
          <p:nvPr/>
        </p:nvPicPr>
        <p:blipFill rotWithShape="1">
          <a:blip r:embed="rId5"/>
          <a:srcRect l="21164" t="7761" r="16344" b="8191"/>
          <a:stretch/>
        </p:blipFill>
        <p:spPr>
          <a:xfrm rot="770567">
            <a:off x="7607889" y="1678615"/>
            <a:ext cx="2761880" cy="3273615"/>
          </a:xfrm>
          <a:prstGeom prst="rect">
            <a:avLst/>
          </a:prstGeom>
        </p:spPr>
      </p:pic>
      <p:sp>
        <p:nvSpPr>
          <p:cNvPr id="12" name="Action Button: Home 11">
            <a:hlinkClick r:id="rId6" action="ppaction://hlinksldjump" highlightClick="1"/>
          </p:cNvPr>
          <p:cNvSpPr/>
          <p:nvPr/>
        </p:nvSpPr>
        <p:spPr>
          <a:xfrm>
            <a:off x="11277601" y="6172201"/>
            <a:ext cx="684424" cy="550888"/>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endParaRPr lang="en-US" sz="2400"/>
          </a:p>
        </p:txBody>
      </p:sp>
    </p:spTree>
    <p:extLst>
      <p:ext uri="{BB962C8B-B14F-4D97-AF65-F5344CB8AC3E}">
        <p14:creationId xmlns:p14="http://schemas.microsoft.com/office/powerpoint/2010/main" val="4021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11" y="1709350"/>
            <a:ext cx="4236992" cy="337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72244" y="5465589"/>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4 </a:t>
            </a:r>
            <a:r>
              <a:rPr lang="en-US" altLang="en-US" sz="3200" dirty="0">
                <a:solidFill>
                  <a:srgbClr val="FF0000"/>
                </a:solidFill>
                <a:latin typeface="Arial Black" panose="020B0A04020102020204" pitchFamily="34" charset="0"/>
              </a:rPr>
              <a:t>Lollipop Sticks </a:t>
            </a:r>
          </a:p>
        </p:txBody>
      </p:sp>
      <p:sp>
        <p:nvSpPr>
          <p:cNvPr id="9" name="Right Arrow 8"/>
          <p:cNvSpPr/>
          <p:nvPr/>
        </p:nvSpPr>
        <p:spPr>
          <a:xfrm>
            <a:off x="4673600" y="3504908"/>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10" name="Picture 9"/>
          <p:cNvPicPr>
            <a:picLocks noChangeAspect="1"/>
          </p:cNvPicPr>
          <p:nvPr/>
        </p:nvPicPr>
        <p:blipFill rotWithShape="1">
          <a:blip r:embed="rId4"/>
          <a:srcRect l="19549" t="7761" r="16344"/>
          <a:stretch/>
        </p:blipFill>
        <p:spPr>
          <a:xfrm>
            <a:off x="5384800" y="1629781"/>
            <a:ext cx="2833256" cy="3592651"/>
          </a:xfrm>
          <a:prstGeom prst="rect">
            <a:avLst/>
          </a:prstGeom>
        </p:spPr>
      </p:pic>
      <p:pic>
        <p:nvPicPr>
          <p:cNvPr id="13" name="Picture 12"/>
          <p:cNvPicPr>
            <a:picLocks noChangeAspect="1"/>
          </p:cNvPicPr>
          <p:nvPr/>
        </p:nvPicPr>
        <p:blipFill rotWithShape="1">
          <a:blip r:embed="rId4"/>
          <a:srcRect l="19549" t="7761" r="16344"/>
          <a:stretch/>
        </p:blipFill>
        <p:spPr>
          <a:xfrm>
            <a:off x="8204201" y="1491052"/>
            <a:ext cx="2833256" cy="3592651"/>
          </a:xfrm>
          <a:prstGeom prst="rect">
            <a:avLst/>
          </a:prstGeom>
        </p:spPr>
      </p:pic>
      <p:sp>
        <p:nvSpPr>
          <p:cNvPr id="11" name="Action Button: Home 10">
            <a:hlinkClick r:id="rId5" action="ppaction://hlinksldjump" highlightClick="1"/>
          </p:cNvPr>
          <p:cNvSpPr/>
          <p:nvPr/>
        </p:nvSpPr>
        <p:spPr>
          <a:xfrm>
            <a:off x="11277601" y="6172201"/>
            <a:ext cx="684424" cy="550888"/>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endParaRPr lang="en-US" sz="2400"/>
          </a:p>
        </p:txBody>
      </p:sp>
    </p:spTree>
    <p:extLst>
      <p:ext uri="{BB962C8B-B14F-4D97-AF65-F5344CB8AC3E}">
        <p14:creationId xmlns:p14="http://schemas.microsoft.com/office/powerpoint/2010/main" val="83081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136" y="1488866"/>
            <a:ext cx="4236992" cy="370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27715" y="5541352"/>
            <a:ext cx="6539771" cy="1107979"/>
          </a:xfrm>
          <a:prstGeom prst="rect">
            <a:avLst/>
          </a:prstGeom>
          <a:solidFill>
            <a:schemeClr val="accent6">
              <a:lumMod val="20000"/>
              <a:lumOff val="80000"/>
            </a:schemeClr>
          </a:solidFill>
        </p:spPr>
        <p:txBody>
          <a:bodyPr wrap="square" lIns="121903" tIns="60952" rIns="121903" bIns="60952" rtlCol="0">
            <a:spAutoFit/>
          </a:bodyPr>
          <a:lstStyle/>
          <a:p>
            <a:pPr lvl="0" algn="ctr"/>
            <a:r>
              <a:rPr lang="en-US" altLang="en-US" sz="3200" dirty="0">
                <a:solidFill>
                  <a:srgbClr val="FF0000"/>
                </a:solidFill>
                <a:latin typeface="Arial Black" panose="020B0A04020102020204" pitchFamily="34" charset="0"/>
              </a:rPr>
              <a:t>Your reward is a round of applause</a:t>
            </a:r>
          </a:p>
        </p:txBody>
      </p:sp>
      <p:sp>
        <p:nvSpPr>
          <p:cNvPr id="9" name="Right Arrow 8"/>
          <p:cNvSpPr/>
          <p:nvPr/>
        </p:nvSpPr>
        <p:spPr>
          <a:xfrm>
            <a:off x="5671128" y="3622963"/>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8" name="Picture 7"/>
          <p:cNvPicPr>
            <a:picLocks noChangeAspect="1"/>
          </p:cNvPicPr>
          <p:nvPr/>
        </p:nvPicPr>
        <p:blipFill>
          <a:blip r:embed="rId4"/>
          <a:stretch>
            <a:fillRect/>
          </a:stretch>
        </p:blipFill>
        <p:spPr>
          <a:xfrm>
            <a:off x="7195127" y="1667339"/>
            <a:ext cx="3759200" cy="3251200"/>
          </a:xfrm>
          <a:prstGeom prst="rect">
            <a:avLst/>
          </a:prstGeom>
        </p:spPr>
      </p:pic>
      <p:sp>
        <p:nvSpPr>
          <p:cNvPr id="11" name="Action Button: Home 10">
            <a:hlinkClick r:id="rId5" action="ppaction://hlinksldjump" highlightClick="1"/>
          </p:cNvPr>
          <p:cNvSpPr/>
          <p:nvPr/>
        </p:nvSpPr>
        <p:spPr>
          <a:xfrm>
            <a:off x="11277601" y="6172201"/>
            <a:ext cx="684424" cy="550888"/>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endParaRPr lang="en-US" sz="2400"/>
          </a:p>
        </p:txBody>
      </p:sp>
    </p:spTree>
    <p:extLst>
      <p:ext uri="{BB962C8B-B14F-4D97-AF65-F5344CB8AC3E}">
        <p14:creationId xmlns:p14="http://schemas.microsoft.com/office/powerpoint/2010/main" val="36617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170960901"/>
              </p:ext>
            </p:extLst>
          </p:nvPr>
        </p:nvGraphicFramePr>
        <p:xfrm>
          <a:off x="227123" y="1570134"/>
          <a:ext cx="11759019" cy="5144694"/>
        </p:xfrm>
        <a:graphic>
          <a:graphicData uri="http://schemas.openxmlformats.org/drawingml/2006/table">
            <a:tbl>
              <a:tblPr firstRow="1" bandRow="1">
                <a:tableStyleId>{5DA37D80-6434-44D0-A028-1B22A696006F}</a:tableStyleId>
              </a:tblPr>
              <a:tblGrid>
                <a:gridCol w="9473770">
                  <a:extLst>
                    <a:ext uri="{9D8B030D-6E8A-4147-A177-3AD203B41FA5}">
                      <a16:colId xmlns:a16="http://schemas.microsoft.com/office/drawing/2014/main" val="20000"/>
                    </a:ext>
                  </a:extLst>
                </a:gridCol>
                <a:gridCol w="2285249">
                  <a:extLst>
                    <a:ext uri="{9D8B030D-6E8A-4147-A177-3AD203B41FA5}">
                      <a16:colId xmlns:a16="http://schemas.microsoft.com/office/drawing/2014/main" val="20001"/>
                    </a:ext>
                  </a:extLst>
                </a:gridCol>
              </a:tblGrid>
              <a:tr h="537225">
                <a:tc>
                  <a:txBody>
                    <a:bodyPr/>
                    <a:lstStyle/>
                    <a:p>
                      <a:pPr algn="ctr"/>
                      <a:endParaRPr lang="en-US" sz="2500" b="1" dirty="0">
                        <a:solidFill>
                          <a:srgbClr val="0070C0"/>
                        </a:solidFill>
                      </a:endParaRPr>
                    </a:p>
                  </a:txBody>
                  <a:tcPr/>
                </a:tc>
                <a:tc>
                  <a:txBody>
                    <a:bodyPr/>
                    <a:lstStyle/>
                    <a:p>
                      <a:pPr algn="ctr"/>
                      <a:r>
                        <a:rPr lang="en-US" sz="2500" b="1" dirty="0">
                          <a:solidFill>
                            <a:srgbClr val="0070C0"/>
                          </a:solidFill>
                        </a:rPr>
                        <a:t>Correct word</a:t>
                      </a:r>
                    </a:p>
                  </a:txBody>
                  <a:tcPr/>
                </a:tc>
                <a:extLst>
                  <a:ext uri="{0D108BD9-81ED-4DB2-BD59-A6C34878D82A}">
                    <a16:rowId xmlns:a16="http://schemas.microsoft.com/office/drawing/2014/main" val="10000"/>
                  </a:ext>
                </a:extLst>
              </a:tr>
              <a:tr h="840825">
                <a:tc>
                  <a:txBody>
                    <a:bodyPr/>
                    <a:lstStyle/>
                    <a:p>
                      <a:pPr marL="144145" indent="-144145" algn="l">
                        <a:spcAft>
                          <a:spcPts val="0"/>
                        </a:spcAft>
                      </a:pPr>
                      <a:r>
                        <a:rPr lang="en-US" sz="3000" dirty="0"/>
                        <a:t>1. A big stilt </a:t>
                      </a:r>
                      <a:r>
                        <a:rPr lang="en-US" sz="3000" u="sng" dirty="0"/>
                        <a:t>houses</a:t>
                      </a:r>
                      <a:r>
                        <a:rPr lang="en-US" sz="3000" dirty="0"/>
                        <a:t> stands on high </a:t>
                      </a:r>
                      <a:r>
                        <a:rPr lang="en-US" sz="3000" u="sng" dirty="0"/>
                        <a:t>posts</a:t>
                      </a:r>
                      <a:r>
                        <a:rPr lang="en-US" sz="3000" u="none" dirty="0"/>
                        <a:t>.</a:t>
                      </a:r>
                      <a:endParaRPr lang="en-US" sz="3000" u="none" dirty="0">
                        <a:effectLst/>
                        <a:latin typeface="Times New Roman" panose="02020603050405020304" pitchFamily="18" charset="0"/>
                        <a:ea typeface="Times New Roman" panose="02020603050405020304" pitchFamily="18" charset="0"/>
                      </a:endParaRPr>
                    </a:p>
                  </a:txBody>
                  <a:tcPr marL="71755" marR="71755" marT="71755" marB="71755" anchor="ctr">
                    <a:noFill/>
                  </a:tcPr>
                </a:tc>
                <a:tc>
                  <a:txBody>
                    <a:bodyPr/>
                    <a:lstStyle/>
                    <a:p>
                      <a:pPr algn="l">
                        <a:spcAft>
                          <a:spcPts val="0"/>
                        </a:spcAft>
                      </a:pPr>
                      <a:endParaRPr lang="en-US" sz="3000" b="1" dirty="0">
                        <a:solidFill>
                          <a:srgbClr val="FF0000"/>
                        </a:solidFill>
                        <a:effectLst/>
                        <a:latin typeface="+mn-lt"/>
                        <a:ea typeface="Times New Roman" panose="02020603050405020304" pitchFamily="18" charset="0"/>
                      </a:endParaRPr>
                    </a:p>
                  </a:txBody>
                  <a:tcPr marL="36195" marR="36195" marT="71755" marB="71755" anchor="ctr">
                    <a:noFill/>
                  </a:tcPr>
                </a:tc>
                <a:extLst>
                  <a:ext uri="{0D108BD9-81ED-4DB2-BD59-A6C34878D82A}">
                    <a16:rowId xmlns:a16="http://schemas.microsoft.com/office/drawing/2014/main" val="10001"/>
                  </a:ext>
                </a:extLst>
              </a:tr>
              <a:tr h="825412">
                <a:tc>
                  <a:txBody>
                    <a:bodyPr/>
                    <a:lstStyle/>
                    <a:p>
                      <a:pPr marL="144145" indent="-144145" algn="l">
                        <a:spcAft>
                          <a:spcPts val="0"/>
                        </a:spcAft>
                      </a:pPr>
                      <a:r>
                        <a:rPr lang="en-US" sz="3000" dirty="0"/>
                        <a:t>2. The </a:t>
                      </a:r>
                      <a:r>
                        <a:rPr lang="en-US" sz="3000" dirty="0" err="1"/>
                        <a:t>Lahu</a:t>
                      </a:r>
                      <a:r>
                        <a:rPr lang="en-US" sz="3000" dirty="0"/>
                        <a:t> build their houses from </a:t>
                      </a:r>
                      <a:r>
                        <a:rPr lang="en-US" sz="3000" u="sng" dirty="0"/>
                        <a:t>wood</a:t>
                      </a:r>
                      <a:r>
                        <a:rPr lang="en-US" sz="3000" dirty="0"/>
                        <a:t> and wild banana </a:t>
                      </a:r>
                      <a:r>
                        <a:rPr lang="en-US" sz="3000" u="sng" dirty="0"/>
                        <a:t>leave</a:t>
                      </a:r>
                      <a:r>
                        <a:rPr lang="en-US" sz="3000" dirty="0"/>
                        <a:t>.</a:t>
                      </a:r>
                      <a:endParaRPr lang="en-US" sz="30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l">
                        <a:spcAft>
                          <a:spcPts val="0"/>
                        </a:spcAft>
                      </a:pPr>
                      <a:endParaRPr lang="en-US" sz="3000" b="1" dirty="0">
                        <a:solidFill>
                          <a:srgbClr val="FF0000"/>
                        </a:solidFill>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825412">
                <a:tc>
                  <a:txBody>
                    <a:bodyPr/>
                    <a:lstStyle/>
                    <a:p>
                      <a:pPr marL="144145" indent="-144145" algn="l">
                        <a:spcAft>
                          <a:spcPts val="0"/>
                        </a:spcAft>
                      </a:pPr>
                      <a:r>
                        <a:rPr lang="en-US" sz="3000" dirty="0"/>
                        <a:t>3. </a:t>
                      </a:r>
                      <a:r>
                        <a:rPr lang="en-US" sz="3000" u="sng" dirty="0"/>
                        <a:t>Much</a:t>
                      </a:r>
                      <a:r>
                        <a:rPr lang="en-US" sz="3000" dirty="0"/>
                        <a:t> people in remote </a:t>
                      </a:r>
                      <a:r>
                        <a:rPr lang="en-US" sz="3000" u="sng" dirty="0"/>
                        <a:t>areas</a:t>
                      </a:r>
                      <a:r>
                        <a:rPr lang="en-US" sz="3000" dirty="0"/>
                        <a:t> travel on foot.</a:t>
                      </a:r>
                      <a:endParaRPr lang="en-US" sz="3000" dirty="0">
                        <a:effectLst/>
                        <a:latin typeface="Times New Roman" panose="02020603050405020304" pitchFamily="18" charset="0"/>
                        <a:ea typeface="Times New Roman" panose="02020603050405020304" pitchFamily="18" charset="0"/>
                      </a:endParaRPr>
                    </a:p>
                  </a:txBody>
                  <a:tcPr marL="71755" marR="71755" marT="71755" marB="71755" anchor="ctr">
                    <a:noFill/>
                  </a:tcPr>
                </a:tc>
                <a:tc>
                  <a:txBody>
                    <a:bodyPr/>
                    <a:lstStyle/>
                    <a:p>
                      <a:pPr algn="l">
                        <a:spcAft>
                          <a:spcPts val="0"/>
                        </a:spcAft>
                      </a:pPr>
                      <a:endParaRPr lang="en-US" sz="3000" b="1" dirty="0">
                        <a:solidFill>
                          <a:srgbClr val="FF0000"/>
                        </a:solidFill>
                        <a:effectLst/>
                        <a:latin typeface="+mn-lt"/>
                        <a:ea typeface="Times New Roman" panose="02020603050405020304" pitchFamily="18" charset="0"/>
                      </a:endParaRPr>
                    </a:p>
                  </a:txBody>
                  <a:tcPr marL="36195" marR="36195" marT="71755" marB="71755" anchor="ctr">
                    <a:noFill/>
                  </a:tcPr>
                </a:tc>
                <a:extLst>
                  <a:ext uri="{0D108BD9-81ED-4DB2-BD59-A6C34878D82A}">
                    <a16:rowId xmlns:a16="http://schemas.microsoft.com/office/drawing/2014/main" val="10003"/>
                  </a:ext>
                </a:extLst>
              </a:tr>
              <a:tr h="825412">
                <a:tc>
                  <a:txBody>
                    <a:bodyPr/>
                    <a:lstStyle/>
                    <a:p>
                      <a:pPr marL="144145" indent="-144145" algn="l">
                        <a:spcAft>
                          <a:spcPts val="0"/>
                        </a:spcAft>
                      </a:pPr>
                      <a:r>
                        <a:rPr lang="en-US" sz="3000" dirty="0"/>
                        <a:t>4. Most minority </a:t>
                      </a:r>
                      <a:r>
                        <a:rPr lang="en-US" sz="3000" u="sng" dirty="0"/>
                        <a:t>women</a:t>
                      </a:r>
                      <a:r>
                        <a:rPr lang="en-US" sz="3000" dirty="0"/>
                        <a:t> weave clothes and do </a:t>
                      </a:r>
                      <a:r>
                        <a:rPr lang="en-US" sz="3000" u="sng" dirty="0" err="1"/>
                        <a:t>houseworks</a:t>
                      </a:r>
                      <a:r>
                        <a:rPr lang="en-US" sz="3000" dirty="0"/>
                        <a:t>.</a:t>
                      </a:r>
                      <a:endParaRPr lang="en-US" sz="30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l">
                        <a:spcAft>
                          <a:spcPts val="0"/>
                        </a:spcAft>
                      </a:pPr>
                      <a:endParaRPr lang="en-US" sz="3000" b="1" u="none" dirty="0">
                        <a:solidFill>
                          <a:srgbClr val="FF0000"/>
                        </a:solidFill>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4"/>
                  </a:ext>
                </a:extLst>
              </a:tr>
              <a:tr h="825412">
                <a:tc>
                  <a:txBody>
                    <a:bodyPr/>
                    <a:lstStyle/>
                    <a:p>
                      <a:pPr marL="144145" indent="-144145" algn="l">
                        <a:spcAft>
                          <a:spcPts val="0"/>
                        </a:spcAft>
                      </a:pPr>
                      <a:r>
                        <a:rPr lang="en-US" sz="3000" dirty="0"/>
                        <a:t>5. In the mountains, there is not </a:t>
                      </a:r>
                      <a:r>
                        <a:rPr lang="en-US" sz="3000" u="sng" dirty="0"/>
                        <a:t>many</a:t>
                      </a:r>
                      <a:r>
                        <a:rPr lang="en-US" sz="3000" dirty="0"/>
                        <a:t> land for growing </a:t>
                      </a:r>
                      <a:r>
                        <a:rPr lang="en-US" sz="3000" u="sng" dirty="0"/>
                        <a:t>crops</a:t>
                      </a:r>
                      <a:r>
                        <a:rPr lang="en-US" sz="3000" dirty="0"/>
                        <a:t>.</a:t>
                      </a:r>
                      <a:endParaRPr lang="en-US" sz="3000" dirty="0">
                        <a:effectLst/>
                        <a:latin typeface="Times New Roman" panose="02020603050405020304" pitchFamily="18" charset="0"/>
                        <a:ea typeface="Times New Roman" panose="02020603050405020304" pitchFamily="18" charset="0"/>
                      </a:endParaRPr>
                    </a:p>
                  </a:txBody>
                  <a:tcPr marL="71755" marR="71755" marT="71755" marB="71755" anchor="ctr">
                    <a:noFill/>
                  </a:tcPr>
                </a:tc>
                <a:tc>
                  <a:txBody>
                    <a:bodyPr/>
                    <a:lstStyle/>
                    <a:p>
                      <a:pPr algn="l">
                        <a:spcAft>
                          <a:spcPts val="0"/>
                        </a:spcAft>
                      </a:pPr>
                      <a:endParaRPr lang="en-US" sz="3000" b="1" dirty="0">
                        <a:solidFill>
                          <a:srgbClr val="FF0000"/>
                        </a:solidFill>
                        <a:effectLst/>
                        <a:latin typeface="+mn-lt"/>
                        <a:ea typeface="Times New Roman" panose="02020603050405020304" pitchFamily="18" charset="0"/>
                      </a:endParaRPr>
                    </a:p>
                  </a:txBody>
                  <a:tcPr marL="36195" marR="36195" marT="71755" marB="71755" anchor="ctr">
                    <a:noFill/>
                  </a:tcPr>
                </a:tc>
                <a:extLst>
                  <a:ext uri="{0D108BD9-81ED-4DB2-BD59-A6C34878D82A}">
                    <a16:rowId xmlns:a16="http://schemas.microsoft.com/office/drawing/2014/main" val="972522505"/>
                  </a:ext>
                </a:extLst>
              </a:tr>
            </a:tbl>
          </a:graphicData>
        </a:graphic>
      </p:graphicFrame>
      <p:grpSp>
        <p:nvGrpSpPr>
          <p:cNvPr id="7" name="Group 6"/>
          <p:cNvGrpSpPr/>
          <p:nvPr/>
        </p:nvGrpSpPr>
        <p:grpSpPr>
          <a:xfrm>
            <a:off x="10633" y="-22421"/>
            <a:ext cx="12192000" cy="1083309"/>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3696215" y="101058"/>
            <a:ext cx="4132696"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GRAMMAR</a:t>
            </a:r>
          </a:p>
        </p:txBody>
      </p:sp>
      <p:sp>
        <p:nvSpPr>
          <p:cNvPr id="12" name="TextBox 11"/>
          <p:cNvSpPr txBox="1"/>
          <p:nvPr/>
        </p:nvSpPr>
        <p:spPr>
          <a:xfrm>
            <a:off x="1042458" y="993863"/>
            <a:ext cx="10812844" cy="492443"/>
          </a:xfrm>
          <a:prstGeom prst="rect">
            <a:avLst/>
          </a:prstGeom>
          <a:noFill/>
          <a:effectLst/>
        </p:spPr>
        <p:txBody>
          <a:bodyPr wrap="square" rtlCol="0">
            <a:spAutoFit/>
          </a:bodyPr>
          <a:lstStyle/>
          <a:p>
            <a:r>
              <a:rPr lang="en-US" sz="2600" b="1" dirty="0"/>
              <a:t>There is one incorrect underlined word in each sentence. Circle and correct it. </a:t>
            </a:r>
          </a:p>
        </p:txBody>
      </p:sp>
      <p:sp>
        <p:nvSpPr>
          <p:cNvPr id="13" name="Rounded Rectangle 12"/>
          <p:cNvSpPr/>
          <p:nvPr/>
        </p:nvSpPr>
        <p:spPr>
          <a:xfrm>
            <a:off x="508332" y="102102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561117" y="91838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
          <p:cNvSpPr txBox="1"/>
          <p:nvPr/>
        </p:nvSpPr>
        <p:spPr>
          <a:xfrm>
            <a:off x="9647819" y="2329558"/>
            <a:ext cx="1634177" cy="553998"/>
          </a:xfrm>
          <a:prstGeom prst="rect">
            <a:avLst/>
          </a:prstGeom>
          <a:noFill/>
        </p:spPr>
        <p:txBody>
          <a:bodyPr wrap="square" rtlCol="0">
            <a:spAutoFit/>
          </a:bodyPr>
          <a:lstStyle/>
          <a:p>
            <a:r>
              <a:rPr lang="en-US" sz="3000" b="1">
                <a:solidFill>
                  <a:srgbClr val="EF4B66"/>
                </a:solidFill>
                <a:ea typeface="Times New Roman" panose="02020603050405020304" pitchFamily="18" charset="0"/>
                <a:cs typeface="Calibri" panose="020F0502020204030204" pitchFamily="34" charset="0"/>
              </a:rPr>
              <a:t>→</a:t>
            </a:r>
            <a:r>
              <a:rPr lang="en-US" sz="3000" b="1">
                <a:solidFill>
                  <a:srgbClr val="EF4B66"/>
                </a:solidFill>
                <a:ea typeface="Times New Roman" panose="02020603050405020304" pitchFamily="18" charset="0"/>
              </a:rPr>
              <a:t> </a:t>
            </a:r>
            <a:r>
              <a:rPr lang="en-US" sz="3000" b="1" dirty="0">
                <a:solidFill>
                  <a:srgbClr val="EF4B66"/>
                </a:solidFill>
                <a:ea typeface="Times New Roman" panose="02020603050405020304" pitchFamily="18" charset="0"/>
              </a:rPr>
              <a:t>house</a:t>
            </a:r>
          </a:p>
        </p:txBody>
      </p:sp>
      <p:sp>
        <p:nvSpPr>
          <p:cNvPr id="15" name="TextBox 14"/>
          <p:cNvSpPr txBox="1"/>
          <p:nvPr/>
        </p:nvSpPr>
        <p:spPr>
          <a:xfrm>
            <a:off x="9647819" y="3256421"/>
            <a:ext cx="2306675" cy="553998"/>
          </a:xfrm>
          <a:prstGeom prst="rect">
            <a:avLst/>
          </a:prstGeom>
          <a:noFill/>
        </p:spPr>
        <p:txBody>
          <a:bodyPr wrap="square" rtlCol="0">
            <a:spAutoFit/>
          </a:bodyPr>
          <a:lstStyle/>
          <a:p>
            <a:r>
              <a:rPr lang="en-US" sz="3000" b="1">
                <a:solidFill>
                  <a:srgbClr val="EF4B66"/>
                </a:solidFill>
                <a:ea typeface="Times New Roman" panose="02020603050405020304" pitchFamily="18" charset="0"/>
                <a:cs typeface="Calibri" panose="020F0502020204030204" pitchFamily="34" charset="0"/>
              </a:rPr>
              <a:t>→</a:t>
            </a:r>
            <a:r>
              <a:rPr lang="en-US" sz="3000" b="1">
                <a:solidFill>
                  <a:srgbClr val="EF4B66"/>
                </a:solidFill>
                <a:ea typeface="Times New Roman" panose="02020603050405020304" pitchFamily="18" charset="0"/>
              </a:rPr>
              <a:t> </a:t>
            </a:r>
            <a:r>
              <a:rPr lang="en-US" sz="3000" b="1" dirty="0">
                <a:solidFill>
                  <a:srgbClr val="EF4B66"/>
                </a:solidFill>
                <a:ea typeface="Times New Roman" panose="02020603050405020304" pitchFamily="18" charset="0"/>
              </a:rPr>
              <a:t>leaves</a:t>
            </a:r>
          </a:p>
        </p:txBody>
      </p:sp>
      <p:sp>
        <p:nvSpPr>
          <p:cNvPr id="16" name="TextBox 15"/>
          <p:cNvSpPr txBox="1"/>
          <p:nvPr/>
        </p:nvSpPr>
        <p:spPr>
          <a:xfrm>
            <a:off x="9647819" y="4183284"/>
            <a:ext cx="2306675" cy="553998"/>
          </a:xfrm>
          <a:prstGeom prst="rect">
            <a:avLst/>
          </a:prstGeom>
          <a:noFill/>
        </p:spPr>
        <p:txBody>
          <a:bodyPr wrap="square" rtlCol="0">
            <a:spAutoFit/>
          </a:bodyPr>
          <a:lstStyle/>
          <a:p>
            <a:r>
              <a:rPr lang="en-US" sz="3000" b="1">
                <a:solidFill>
                  <a:srgbClr val="EF4B66"/>
                </a:solidFill>
                <a:ea typeface="Times New Roman" panose="02020603050405020304" pitchFamily="18" charset="0"/>
                <a:cs typeface="Calibri" panose="020F0502020204030204" pitchFamily="34" charset="0"/>
              </a:rPr>
              <a:t>→</a:t>
            </a:r>
            <a:r>
              <a:rPr lang="en-US" sz="3000" b="1">
                <a:solidFill>
                  <a:srgbClr val="EF4B66"/>
                </a:solidFill>
                <a:ea typeface="Times New Roman" panose="02020603050405020304" pitchFamily="18" charset="0"/>
              </a:rPr>
              <a:t> </a:t>
            </a:r>
            <a:r>
              <a:rPr lang="en-US" sz="3000" b="1" dirty="0">
                <a:solidFill>
                  <a:srgbClr val="EF4B66"/>
                </a:solidFill>
                <a:ea typeface="Times New Roman" panose="02020603050405020304" pitchFamily="18" charset="0"/>
              </a:rPr>
              <a:t>Many</a:t>
            </a:r>
          </a:p>
        </p:txBody>
      </p:sp>
      <p:sp>
        <p:nvSpPr>
          <p:cNvPr id="17" name="TextBox 16"/>
          <p:cNvSpPr txBox="1"/>
          <p:nvPr/>
        </p:nvSpPr>
        <p:spPr>
          <a:xfrm>
            <a:off x="9647819" y="4999952"/>
            <a:ext cx="2678996" cy="553998"/>
          </a:xfrm>
          <a:prstGeom prst="rect">
            <a:avLst/>
          </a:prstGeom>
          <a:noFill/>
        </p:spPr>
        <p:txBody>
          <a:bodyPr wrap="square" rtlCol="0">
            <a:spAutoFit/>
          </a:bodyPr>
          <a:lstStyle/>
          <a:p>
            <a:r>
              <a:rPr lang="en-US" sz="3000" b="1">
                <a:solidFill>
                  <a:srgbClr val="EF4B66"/>
                </a:solidFill>
                <a:ea typeface="Times New Roman" panose="02020603050405020304" pitchFamily="18" charset="0"/>
                <a:cs typeface="Calibri" panose="020F0502020204030204" pitchFamily="34" charset="0"/>
              </a:rPr>
              <a:t>→</a:t>
            </a:r>
            <a:r>
              <a:rPr lang="en-US" sz="3000" b="1">
                <a:solidFill>
                  <a:srgbClr val="EF4B66"/>
                </a:solidFill>
                <a:ea typeface="Times New Roman" panose="02020603050405020304" pitchFamily="18" charset="0"/>
              </a:rPr>
              <a:t> </a:t>
            </a:r>
            <a:r>
              <a:rPr lang="en-US" sz="3000" b="1" dirty="0">
                <a:solidFill>
                  <a:srgbClr val="EF4B66"/>
                </a:solidFill>
              </a:rPr>
              <a:t>housework</a:t>
            </a:r>
            <a:endParaRPr lang="en-US" sz="3000" b="1" dirty="0">
              <a:solidFill>
                <a:srgbClr val="EF4B66"/>
              </a:solidFill>
              <a:ea typeface="Times New Roman" panose="02020603050405020304" pitchFamily="18" charset="0"/>
            </a:endParaRPr>
          </a:p>
        </p:txBody>
      </p:sp>
      <p:sp>
        <p:nvSpPr>
          <p:cNvPr id="18" name="TextBox 17"/>
          <p:cNvSpPr txBox="1"/>
          <p:nvPr/>
        </p:nvSpPr>
        <p:spPr>
          <a:xfrm>
            <a:off x="9647818" y="5786197"/>
            <a:ext cx="2306675" cy="553998"/>
          </a:xfrm>
          <a:prstGeom prst="rect">
            <a:avLst/>
          </a:prstGeom>
          <a:noFill/>
        </p:spPr>
        <p:txBody>
          <a:bodyPr wrap="square" rtlCol="0">
            <a:spAutoFit/>
          </a:bodyPr>
          <a:lstStyle/>
          <a:p>
            <a:r>
              <a:rPr lang="en-US" sz="3000" b="1">
                <a:solidFill>
                  <a:srgbClr val="EF4B66"/>
                </a:solidFill>
                <a:ea typeface="Times New Roman" panose="02020603050405020304" pitchFamily="18" charset="0"/>
                <a:cs typeface="Calibri" panose="020F0502020204030204" pitchFamily="34" charset="0"/>
              </a:rPr>
              <a:t>→</a:t>
            </a:r>
            <a:r>
              <a:rPr lang="en-US" sz="3000" b="1">
                <a:solidFill>
                  <a:srgbClr val="EF4B66"/>
                </a:solidFill>
                <a:ea typeface="Times New Roman" panose="02020603050405020304" pitchFamily="18" charset="0"/>
              </a:rPr>
              <a:t> </a:t>
            </a:r>
            <a:r>
              <a:rPr lang="en-US" sz="3000" b="1" dirty="0">
                <a:solidFill>
                  <a:srgbClr val="EF4B66"/>
                </a:solidFill>
                <a:ea typeface="Times New Roman" panose="02020603050405020304" pitchFamily="18" charset="0"/>
              </a:rPr>
              <a:t>much</a:t>
            </a:r>
          </a:p>
        </p:txBody>
      </p:sp>
      <p:sp>
        <p:nvSpPr>
          <p:cNvPr id="4" name="Oval 3"/>
          <p:cNvSpPr/>
          <p:nvPr/>
        </p:nvSpPr>
        <p:spPr>
          <a:xfrm>
            <a:off x="2101362" y="2272184"/>
            <a:ext cx="1266092" cy="5539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82299" y="3458767"/>
            <a:ext cx="1010170" cy="5539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61117" y="4183284"/>
            <a:ext cx="1074252" cy="5539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551001" y="4999952"/>
            <a:ext cx="2010502" cy="5539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256210" y="5747298"/>
            <a:ext cx="1012706" cy="5539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1788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4"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6" y="199630"/>
            <a:ext cx="6136757"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PROJECT</a:t>
            </a:r>
          </a:p>
        </p:txBody>
      </p:sp>
      <p:pic>
        <p:nvPicPr>
          <p:cNvPr id="5" name="Picture 4">
            <a:extLst>
              <a:ext uri="{FF2B5EF4-FFF2-40B4-BE49-F238E27FC236}">
                <a16:creationId xmlns:a16="http://schemas.microsoft.com/office/drawing/2014/main" id="{4FE466D3-FE52-2E4D-8698-0F9B5D33A161}"/>
              </a:ext>
            </a:extLst>
          </p:cNvPr>
          <p:cNvPicPr>
            <a:picLocks noChangeAspect="1"/>
          </p:cNvPicPr>
          <p:nvPr/>
        </p:nvPicPr>
        <p:blipFill>
          <a:blip r:embed="rId3"/>
          <a:stretch>
            <a:fillRect/>
          </a:stretch>
        </p:blipFill>
        <p:spPr>
          <a:xfrm>
            <a:off x="2787698" y="1857463"/>
            <a:ext cx="7217923" cy="4650341"/>
          </a:xfrm>
          <a:prstGeom prst="rect">
            <a:avLst/>
          </a:prstGeom>
        </p:spPr>
      </p:pic>
      <p:sp>
        <p:nvSpPr>
          <p:cNvPr id="3" name="Rectangle 2"/>
          <p:cNvSpPr/>
          <p:nvPr/>
        </p:nvSpPr>
        <p:spPr>
          <a:xfrm>
            <a:off x="3440410" y="122111"/>
            <a:ext cx="5654952" cy="707886"/>
          </a:xfrm>
          <a:prstGeom prst="rect">
            <a:avLst/>
          </a:prstGeom>
          <a:solidFill>
            <a:srgbClr val="92D050"/>
          </a:solidFill>
        </p:spPr>
        <p:txBody>
          <a:bodyPr wrap="square">
            <a:spAutoFit/>
          </a:bodyPr>
          <a:lstStyle/>
          <a:p>
            <a:r>
              <a:rPr lang="en-GB" sz="4000" b="1" dirty="0">
                <a:solidFill>
                  <a:srgbClr val="C00000"/>
                </a:solidFill>
                <a:latin typeface="I Want My TTR!" pitchFamily="2" charset="0"/>
              </a:rPr>
              <a:t>OUR ETHNIC GROUPS</a:t>
            </a:r>
          </a:p>
        </p:txBody>
      </p:sp>
      <p:sp>
        <p:nvSpPr>
          <p:cNvPr id="2" name="Rectangle 1"/>
          <p:cNvSpPr/>
          <p:nvPr/>
        </p:nvSpPr>
        <p:spPr>
          <a:xfrm>
            <a:off x="768486" y="1265659"/>
            <a:ext cx="11256348" cy="523220"/>
          </a:xfrm>
          <a:prstGeom prst="rect">
            <a:avLst/>
          </a:prstGeom>
        </p:spPr>
        <p:txBody>
          <a:bodyPr wrap="square">
            <a:spAutoFit/>
          </a:bodyPr>
          <a:lstStyle/>
          <a:p>
            <a:r>
              <a:rPr lang="en-US" sz="2800" b="1" dirty="0">
                <a:solidFill>
                  <a:srgbClr val="0070C0"/>
                </a:solidFill>
                <a:latin typeface="OpenSans"/>
              </a:rPr>
              <a:t>Choose an ethnic group in Viet Nam you are most interested in.</a:t>
            </a:r>
            <a:endParaRPr lang="en-US" sz="2800" b="1" dirty="0">
              <a:solidFill>
                <a:srgbClr val="0070C0"/>
              </a:solidFill>
            </a:endParaRPr>
          </a:p>
        </p:txBody>
      </p:sp>
    </p:spTree>
    <p:extLst>
      <p:ext uri="{BB962C8B-B14F-4D97-AF65-F5344CB8AC3E}">
        <p14:creationId xmlns:p14="http://schemas.microsoft.com/office/powerpoint/2010/main" val="250446398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1081" y="1209769"/>
            <a:ext cx="9325583" cy="584775"/>
          </a:xfrm>
          <a:prstGeom prst="rect">
            <a:avLst/>
          </a:prstGeom>
        </p:spPr>
        <p:txBody>
          <a:bodyPr wrap="square">
            <a:spAutoFit/>
          </a:bodyPr>
          <a:lstStyle/>
          <a:p>
            <a:r>
              <a:rPr lang="en-US" sz="3200" b="1" dirty="0">
                <a:solidFill>
                  <a:srgbClr val="0070C0"/>
                </a:solidFill>
                <a:latin typeface="OpenSans"/>
              </a:rPr>
              <a:t>Do a little research about it, focusing on its:</a:t>
            </a:r>
            <a:endParaRPr lang="en-US" sz="3200" b="1" dirty="0">
              <a:solidFill>
                <a:srgbClr val="0070C0"/>
              </a:solidFill>
            </a:endParaRPr>
          </a:p>
        </p:txBody>
      </p:sp>
      <p:grpSp>
        <p:nvGrpSpPr>
          <p:cNvPr id="5" name="Group 4"/>
          <p:cNvGrpSpPr/>
          <p:nvPr/>
        </p:nvGrpSpPr>
        <p:grpSpPr>
          <a:xfrm>
            <a:off x="0" y="-5527"/>
            <a:ext cx="12192000" cy="1083309"/>
            <a:chOff x="0" y="-3"/>
            <a:chExt cx="12192000" cy="1083309"/>
          </a:xfrm>
        </p:grpSpPr>
        <p:sp>
          <p:nvSpPr>
            <p:cNvPr id="6" name="Round Single Corner Rectangle 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Single Corner Rectangle 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521572" y="108286"/>
            <a:ext cx="6136757"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PROJECT</a:t>
            </a:r>
          </a:p>
        </p:txBody>
      </p:sp>
      <p:sp>
        <p:nvSpPr>
          <p:cNvPr id="10" name="Rectangle 9"/>
          <p:cNvSpPr/>
          <p:nvPr/>
        </p:nvSpPr>
        <p:spPr>
          <a:xfrm>
            <a:off x="3440410" y="123860"/>
            <a:ext cx="5654952" cy="707886"/>
          </a:xfrm>
          <a:prstGeom prst="rect">
            <a:avLst/>
          </a:prstGeom>
          <a:solidFill>
            <a:srgbClr val="92D050"/>
          </a:solidFill>
        </p:spPr>
        <p:txBody>
          <a:bodyPr wrap="square">
            <a:spAutoFit/>
          </a:bodyPr>
          <a:lstStyle/>
          <a:p>
            <a:r>
              <a:rPr lang="en-GB" sz="4000" b="1" dirty="0">
                <a:solidFill>
                  <a:srgbClr val="C00000"/>
                </a:solidFill>
                <a:latin typeface="I Want My TTR!" pitchFamily="2" charset="0"/>
              </a:rPr>
              <a:t>OUR ETHNIC GROUPS</a:t>
            </a:r>
          </a:p>
        </p:txBody>
      </p:sp>
      <p:sp>
        <p:nvSpPr>
          <p:cNvPr id="11" name="Rectangle 10"/>
          <p:cNvSpPr/>
          <p:nvPr/>
        </p:nvSpPr>
        <p:spPr>
          <a:xfrm>
            <a:off x="1511030" y="2058518"/>
            <a:ext cx="6096000" cy="1951496"/>
          </a:xfrm>
          <a:prstGeom prst="rect">
            <a:avLst/>
          </a:prstGeom>
        </p:spPr>
        <p:txBody>
          <a:bodyPr>
            <a:spAutoFit/>
          </a:bodyPr>
          <a:lstStyle/>
          <a:p>
            <a:pPr>
              <a:lnSpc>
                <a:spcPct val="150000"/>
              </a:lnSpc>
              <a:buFont typeface="Arial" panose="020B0604020202020204" pitchFamily="34" charset="0"/>
              <a:buChar char="•"/>
            </a:pPr>
            <a:r>
              <a:rPr lang="en-US" sz="2800" b="1" dirty="0">
                <a:solidFill>
                  <a:srgbClr val="000000"/>
                </a:solidFill>
                <a:latin typeface="OpenSans"/>
              </a:rPr>
              <a:t> </a:t>
            </a:r>
            <a:r>
              <a:rPr lang="vi-VN" sz="2800" b="1" dirty="0">
                <a:solidFill>
                  <a:srgbClr val="000000"/>
                </a:solidFill>
                <a:latin typeface="OpenSans"/>
              </a:rPr>
              <a:t>living place (homes or villages).</a:t>
            </a:r>
            <a:r>
              <a:rPr lang="vi-VN" sz="2800" b="1" dirty="0">
                <a:solidFill>
                  <a:srgbClr val="888888"/>
                </a:solidFill>
                <a:latin typeface="OpenSans"/>
              </a:rPr>
              <a:t> </a:t>
            </a:r>
            <a:endParaRPr lang="en-US" sz="2800" b="1" dirty="0">
              <a:solidFill>
                <a:srgbClr val="888888"/>
              </a:solidFill>
              <a:latin typeface="OpenSans"/>
            </a:endParaRPr>
          </a:p>
          <a:p>
            <a:pPr>
              <a:lnSpc>
                <a:spcPct val="150000"/>
              </a:lnSpc>
              <a:buFont typeface="Arial" panose="020B0604020202020204" pitchFamily="34" charset="0"/>
              <a:buChar char="•"/>
            </a:pPr>
            <a:r>
              <a:rPr lang="en-US" sz="2800" b="1" dirty="0">
                <a:solidFill>
                  <a:srgbClr val="000000"/>
                </a:solidFill>
                <a:latin typeface="OpenSans"/>
              </a:rPr>
              <a:t> </a:t>
            </a:r>
            <a:r>
              <a:rPr lang="vi-VN" sz="2800" b="1" dirty="0">
                <a:solidFill>
                  <a:srgbClr val="000000"/>
                </a:solidFill>
                <a:latin typeface="OpenSans"/>
              </a:rPr>
              <a:t>economy. </a:t>
            </a:r>
            <a:endParaRPr lang="en-US" sz="2800" b="1" dirty="0">
              <a:solidFill>
                <a:srgbClr val="000000"/>
              </a:solidFill>
              <a:latin typeface="OpenSans"/>
            </a:endParaRPr>
          </a:p>
          <a:p>
            <a:pPr>
              <a:lnSpc>
                <a:spcPct val="150000"/>
              </a:lnSpc>
              <a:buFont typeface="Arial" panose="020B0604020202020204" pitchFamily="34" charset="0"/>
              <a:buChar char="•"/>
            </a:pPr>
            <a:r>
              <a:rPr lang="en-US" sz="2800" b="1" dirty="0">
                <a:solidFill>
                  <a:srgbClr val="000000"/>
                </a:solidFill>
                <a:latin typeface="OpenSans"/>
              </a:rPr>
              <a:t> </a:t>
            </a:r>
            <a:r>
              <a:rPr lang="vi-VN" sz="2800" b="1" dirty="0">
                <a:solidFill>
                  <a:srgbClr val="000000"/>
                </a:solidFill>
                <a:latin typeface="OpenSans"/>
              </a:rPr>
              <a:t>traditional culture. </a:t>
            </a:r>
          </a:p>
        </p:txBody>
      </p:sp>
      <p:pic>
        <p:nvPicPr>
          <p:cNvPr id="12" name="Picture 11">
            <a:extLst>
              <a:ext uri="{FF2B5EF4-FFF2-40B4-BE49-F238E27FC236}">
                <a16:creationId xmlns:a16="http://schemas.microsoft.com/office/drawing/2014/main" id="{4FE466D3-FE52-2E4D-8698-0F9B5D33A161}"/>
              </a:ext>
            </a:extLst>
          </p:cNvPr>
          <p:cNvPicPr>
            <a:picLocks noChangeAspect="1"/>
          </p:cNvPicPr>
          <p:nvPr/>
        </p:nvPicPr>
        <p:blipFill rotWithShape="1">
          <a:blip r:embed="rId2"/>
          <a:srcRect l="50058" t="21138" r="3580" b="37654"/>
          <a:stretch/>
        </p:blipFill>
        <p:spPr>
          <a:xfrm>
            <a:off x="5933872" y="4273988"/>
            <a:ext cx="3949430" cy="2305455"/>
          </a:xfrm>
          <a:prstGeom prst="rect">
            <a:avLst/>
          </a:prstGeom>
          <a:ln>
            <a:noFill/>
          </a:ln>
          <a:effectLst>
            <a:softEdge rad="112500"/>
          </a:effectLst>
        </p:spPr>
      </p:pic>
      <p:pic>
        <p:nvPicPr>
          <p:cNvPr id="13" name="Picture 12">
            <a:extLst>
              <a:ext uri="{FF2B5EF4-FFF2-40B4-BE49-F238E27FC236}">
                <a16:creationId xmlns:a16="http://schemas.microsoft.com/office/drawing/2014/main" id="{4FE466D3-FE52-2E4D-8698-0F9B5D33A161}"/>
              </a:ext>
            </a:extLst>
          </p:cNvPr>
          <p:cNvPicPr>
            <a:picLocks noChangeAspect="1"/>
          </p:cNvPicPr>
          <p:nvPr/>
        </p:nvPicPr>
        <p:blipFill rotWithShape="1">
          <a:blip r:embed="rId2"/>
          <a:srcRect l="33885" t="60046" r="34578"/>
          <a:stretch/>
        </p:blipFill>
        <p:spPr>
          <a:xfrm>
            <a:off x="7607030" y="2058518"/>
            <a:ext cx="3501957" cy="2364020"/>
          </a:xfrm>
          <a:prstGeom prst="rect">
            <a:avLst/>
          </a:prstGeom>
          <a:ln>
            <a:noFill/>
          </a:ln>
          <a:effectLst>
            <a:softEdge rad="112500"/>
          </a:effectLst>
        </p:spPr>
      </p:pic>
    </p:spTree>
    <p:extLst>
      <p:ext uri="{BB962C8B-B14F-4D97-AF65-F5344CB8AC3E}">
        <p14:creationId xmlns:p14="http://schemas.microsoft.com/office/powerpoint/2010/main" val="115087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195" y="1067918"/>
            <a:ext cx="11167353" cy="954107"/>
          </a:xfrm>
          <a:prstGeom prst="rect">
            <a:avLst/>
          </a:prstGeom>
        </p:spPr>
        <p:txBody>
          <a:bodyPr wrap="square">
            <a:spAutoFit/>
          </a:bodyPr>
          <a:lstStyle/>
          <a:p>
            <a:r>
              <a:rPr lang="en-US" sz="2800" b="1" dirty="0">
                <a:solidFill>
                  <a:srgbClr val="0070C0"/>
                </a:solidFill>
                <a:latin typeface="OpenSans"/>
              </a:rPr>
              <a:t>* Make a poster (including pictures and information) to introduce the group.</a:t>
            </a:r>
            <a:endParaRPr lang="en-US" sz="2800" b="1" dirty="0">
              <a:solidFill>
                <a:srgbClr val="0070C0"/>
              </a:solidFill>
            </a:endParaRPr>
          </a:p>
        </p:txBody>
      </p:sp>
      <p:grpSp>
        <p:nvGrpSpPr>
          <p:cNvPr id="5" name="Group 4"/>
          <p:cNvGrpSpPr/>
          <p:nvPr/>
        </p:nvGrpSpPr>
        <p:grpSpPr>
          <a:xfrm>
            <a:off x="69000" y="0"/>
            <a:ext cx="12192000" cy="1083309"/>
            <a:chOff x="0" y="-3"/>
            <a:chExt cx="12192000" cy="1083309"/>
          </a:xfrm>
        </p:grpSpPr>
        <p:sp>
          <p:nvSpPr>
            <p:cNvPr id="6" name="Round Single Corner Rectangle 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Single Corner Rectangle 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516400" y="175309"/>
            <a:ext cx="2936920"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PROJECT</a:t>
            </a:r>
          </a:p>
        </p:txBody>
      </p:sp>
      <p:pic>
        <p:nvPicPr>
          <p:cNvPr id="10" name="Picture 9"/>
          <p:cNvPicPr>
            <a:picLocks noChangeAspect="1"/>
          </p:cNvPicPr>
          <p:nvPr/>
        </p:nvPicPr>
        <p:blipFill rotWithShape="1">
          <a:blip r:embed="rId2"/>
          <a:srcRect l="6691" t="18285" r="51170" b="42413"/>
          <a:stretch/>
        </p:blipFill>
        <p:spPr>
          <a:xfrm>
            <a:off x="191643" y="2092992"/>
            <a:ext cx="2801566" cy="3694889"/>
          </a:xfrm>
          <a:prstGeom prst="rect">
            <a:avLst/>
          </a:prstGeom>
        </p:spPr>
      </p:pic>
      <p:sp>
        <p:nvSpPr>
          <p:cNvPr id="12" name="Rectangle 11"/>
          <p:cNvSpPr/>
          <p:nvPr/>
        </p:nvSpPr>
        <p:spPr>
          <a:xfrm>
            <a:off x="3667328" y="222051"/>
            <a:ext cx="5214025" cy="51725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latin typeface="Arial Black" panose="020B0A04020102020204" pitchFamily="34" charset="0"/>
              </a:rPr>
              <a:t>TAY ETHNIC GROUP</a:t>
            </a:r>
          </a:p>
        </p:txBody>
      </p:sp>
      <p:pic>
        <p:nvPicPr>
          <p:cNvPr id="13" name="Picture 12"/>
          <p:cNvPicPr>
            <a:picLocks noChangeAspect="1"/>
          </p:cNvPicPr>
          <p:nvPr/>
        </p:nvPicPr>
        <p:blipFill rotWithShape="1">
          <a:blip r:embed="rId2"/>
          <a:srcRect l="51258" t="18717" r="5580" b="41757"/>
          <a:stretch/>
        </p:blipFill>
        <p:spPr>
          <a:xfrm>
            <a:off x="6123725" y="2120553"/>
            <a:ext cx="2869660" cy="3715966"/>
          </a:xfrm>
          <a:prstGeom prst="rect">
            <a:avLst/>
          </a:prstGeom>
        </p:spPr>
      </p:pic>
      <p:pic>
        <p:nvPicPr>
          <p:cNvPr id="14" name="Picture 13"/>
          <p:cNvPicPr>
            <a:picLocks noChangeAspect="1"/>
          </p:cNvPicPr>
          <p:nvPr/>
        </p:nvPicPr>
        <p:blipFill rotWithShape="1">
          <a:blip r:embed="rId2"/>
          <a:srcRect l="6691" t="59301" r="51170" b="1983"/>
          <a:stretch/>
        </p:blipFill>
        <p:spPr>
          <a:xfrm>
            <a:off x="3132305" y="2120553"/>
            <a:ext cx="2801566" cy="3639766"/>
          </a:xfrm>
          <a:prstGeom prst="rect">
            <a:avLst/>
          </a:prstGeom>
        </p:spPr>
      </p:pic>
      <p:pic>
        <p:nvPicPr>
          <p:cNvPr id="15" name="Picture 14"/>
          <p:cNvPicPr>
            <a:picLocks noChangeAspect="1"/>
          </p:cNvPicPr>
          <p:nvPr/>
        </p:nvPicPr>
        <p:blipFill rotWithShape="1">
          <a:blip r:embed="rId2"/>
          <a:srcRect l="51355" t="59084" r="7531" b="1345"/>
          <a:stretch/>
        </p:blipFill>
        <p:spPr>
          <a:xfrm>
            <a:off x="9183239" y="2120553"/>
            <a:ext cx="2733472" cy="3720051"/>
          </a:xfrm>
          <a:prstGeom prst="rect">
            <a:avLst/>
          </a:prstGeom>
        </p:spPr>
      </p:pic>
    </p:spTree>
    <p:extLst>
      <p:ext uri="{BB962C8B-B14F-4D97-AF65-F5344CB8AC3E}">
        <p14:creationId xmlns:p14="http://schemas.microsoft.com/office/powerpoint/2010/main" val="253992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346" y="29577"/>
            <a:ext cx="5998758" cy="523220"/>
          </a:xfrm>
          <a:prstGeom prst="rect">
            <a:avLst/>
          </a:prstGeom>
          <a:solidFill>
            <a:schemeClr val="bg1"/>
          </a:solidFill>
        </p:spPr>
        <p:txBody>
          <a:bodyPr wrap="none">
            <a:spAutoFit/>
          </a:bodyPr>
          <a:lstStyle/>
          <a:p>
            <a:r>
              <a:rPr lang="en-US" sz="2800" b="1" dirty="0">
                <a:solidFill>
                  <a:srgbClr val="0070C0"/>
                </a:solidFill>
                <a:latin typeface="OpenSansBold"/>
              </a:rPr>
              <a:t>* Present your poster to the class.</a:t>
            </a:r>
            <a:endParaRPr lang="en-US" sz="2800" dirty="0">
              <a:solidFill>
                <a:srgbClr val="0070C0"/>
              </a:solidFill>
            </a:endParaRPr>
          </a:p>
        </p:txBody>
      </p:sp>
      <p:sp>
        <p:nvSpPr>
          <p:cNvPr id="9" name="TextBox 8"/>
          <p:cNvSpPr txBox="1"/>
          <p:nvPr/>
        </p:nvSpPr>
        <p:spPr>
          <a:xfrm>
            <a:off x="118426" y="29577"/>
            <a:ext cx="2838783"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600" b="1" dirty="0">
                <a:solidFill>
                  <a:srgbClr val="00A9A5"/>
                </a:solidFill>
                <a:effectLst>
                  <a:glow rad="88900">
                    <a:schemeClr val="bg1"/>
                  </a:glow>
                </a:effectLst>
                <a:latin typeface="Arial" panose="020B0604020202020204" pitchFamily="34" charset="0"/>
                <a:cs typeface="Arial" panose="020B0604020202020204" pitchFamily="34" charset="0"/>
              </a:rPr>
              <a:t>* PROJECT</a:t>
            </a:r>
          </a:p>
        </p:txBody>
      </p:sp>
      <p:sp>
        <p:nvSpPr>
          <p:cNvPr id="10" name="Rectangle 9"/>
          <p:cNvSpPr/>
          <p:nvPr/>
        </p:nvSpPr>
        <p:spPr>
          <a:xfrm>
            <a:off x="3161489" y="552797"/>
            <a:ext cx="5214025" cy="517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latin typeface="Arial Black" panose="020B0A04020102020204" pitchFamily="34" charset="0"/>
              </a:rPr>
              <a:t>TAY ETHNIC GROUP</a:t>
            </a:r>
          </a:p>
        </p:txBody>
      </p:sp>
      <p:sp>
        <p:nvSpPr>
          <p:cNvPr id="11" name="Rectangle 10"/>
          <p:cNvSpPr/>
          <p:nvPr/>
        </p:nvSpPr>
        <p:spPr>
          <a:xfrm>
            <a:off x="592643" y="1131713"/>
            <a:ext cx="11255646" cy="5170646"/>
          </a:xfrm>
          <a:prstGeom prst="rect">
            <a:avLst/>
          </a:prstGeom>
        </p:spPr>
        <p:txBody>
          <a:bodyPr wrap="square">
            <a:spAutoFit/>
          </a:bodyPr>
          <a:lstStyle/>
          <a:p>
            <a:r>
              <a:rPr lang="en-US" sz="2200" dirty="0"/>
              <a:t>Today, my group will introduce about the </a:t>
            </a:r>
            <a:r>
              <a:rPr lang="en-US" sz="2200" dirty="0" err="1"/>
              <a:t>Tay</a:t>
            </a:r>
            <a:r>
              <a:rPr lang="en-US" sz="2200" dirty="0"/>
              <a:t> people, an ethnic group which has been presented for over three millennium in Vietnam. The </a:t>
            </a:r>
            <a:r>
              <a:rPr lang="en-US" sz="2200" dirty="0" err="1"/>
              <a:t>Tay</a:t>
            </a:r>
            <a:r>
              <a:rPr lang="en-US" sz="2200" dirty="0"/>
              <a:t> people mostly live in valleys of </a:t>
            </a:r>
            <a:r>
              <a:rPr lang="en-US" sz="2200" dirty="0" err="1"/>
              <a:t>Nothern</a:t>
            </a:r>
            <a:r>
              <a:rPr lang="en-US" sz="2200" dirty="0"/>
              <a:t> provinces like </a:t>
            </a:r>
            <a:r>
              <a:rPr lang="en-US" sz="2200" dirty="0" err="1"/>
              <a:t>Quang</a:t>
            </a:r>
            <a:r>
              <a:rPr lang="en-US" sz="2200" dirty="0"/>
              <a:t> </a:t>
            </a:r>
            <a:r>
              <a:rPr lang="en-US" sz="2200" dirty="0" err="1"/>
              <a:t>Ninh</a:t>
            </a:r>
            <a:r>
              <a:rPr lang="en-US" sz="2200" dirty="0"/>
              <a:t>, Bac </a:t>
            </a:r>
            <a:r>
              <a:rPr lang="en-US" sz="2200" dirty="0" err="1"/>
              <a:t>Giang</a:t>
            </a:r>
            <a:r>
              <a:rPr lang="en-US" sz="2200" dirty="0"/>
              <a:t>, Lang Son, Cao Bang, Bac </a:t>
            </a:r>
            <a:r>
              <a:rPr lang="en-US" sz="2200" dirty="0" err="1"/>
              <a:t>Kan</a:t>
            </a:r>
            <a:r>
              <a:rPr lang="en-US" sz="2200" dirty="0"/>
              <a:t>, Thai Nguyen, Ha </a:t>
            </a:r>
            <a:r>
              <a:rPr lang="en-US" sz="2200" dirty="0" err="1"/>
              <a:t>Giang</a:t>
            </a:r>
            <a:r>
              <a:rPr lang="en-US" sz="2200" dirty="0"/>
              <a:t>, </a:t>
            </a:r>
            <a:r>
              <a:rPr lang="en-US" sz="2200" dirty="0" err="1"/>
              <a:t>Tuyen</a:t>
            </a:r>
            <a:r>
              <a:rPr lang="en-US" sz="2200" dirty="0"/>
              <a:t> </a:t>
            </a:r>
            <a:r>
              <a:rPr lang="en-US" sz="2200" dirty="0" err="1"/>
              <a:t>Quang</a:t>
            </a:r>
            <a:r>
              <a:rPr lang="en-US" sz="2200" dirty="0"/>
              <a:t> to Lao </a:t>
            </a:r>
            <a:r>
              <a:rPr lang="en-US" sz="2200" dirty="0" err="1"/>
              <a:t>Cai</a:t>
            </a:r>
            <a:r>
              <a:rPr lang="en-US" sz="2200" dirty="0"/>
              <a:t> and Yen Bai. According to the census on the 53 ethnic minorities as announced on April 1, 2019, the total population of the </a:t>
            </a:r>
            <a:r>
              <a:rPr lang="en-US" sz="2200" dirty="0" err="1"/>
              <a:t>Tay</a:t>
            </a:r>
            <a:r>
              <a:rPr lang="en-US" sz="2200" dirty="0"/>
              <a:t> ethnic group is 1,845,492. The </a:t>
            </a:r>
            <a:r>
              <a:rPr lang="en-US" sz="2200" dirty="0" err="1"/>
              <a:t>Tay</a:t>
            </a:r>
            <a:r>
              <a:rPr lang="en-US" sz="2200" dirty="0"/>
              <a:t> people speak the subfamily of Thai-</a:t>
            </a:r>
            <a:r>
              <a:rPr lang="en-US" sz="2200" dirty="0" err="1"/>
              <a:t>Kadai</a:t>
            </a:r>
            <a:r>
              <a:rPr lang="en-US" sz="2200" dirty="0"/>
              <a:t> people.</a:t>
            </a:r>
          </a:p>
          <a:p>
            <a:r>
              <a:rPr lang="en-US" sz="2200" dirty="0" err="1"/>
              <a:t>Tay</a:t>
            </a:r>
            <a:r>
              <a:rPr lang="en-US" sz="2200" dirty="0"/>
              <a:t> people live in three kinds of houses: houses on stilts, half-stilt houses and half-ground houses and defensive houses. But house on stilt is the most common one. And the roof is covered with grass, palm leaves, cork or tile so it’s environmentally friendly.</a:t>
            </a:r>
          </a:p>
          <a:p>
            <a:r>
              <a:rPr lang="en-US" sz="2200" dirty="0"/>
              <a:t>To earn a living, they exploited the valleys and hills to make fields for crops and forest garden to grow palm anise, and fruit tree. They also raise cattle and poultry and have many handicrafts such as knitting, weaving, dyeing indigo, making tiles, and woodworking.</a:t>
            </a:r>
          </a:p>
          <a:p>
            <a:r>
              <a:rPr lang="en-US" sz="2200" dirty="0" err="1"/>
              <a:t>Tay</a:t>
            </a:r>
            <a:r>
              <a:rPr lang="en-US" sz="2200" dirty="0"/>
              <a:t> people have many folk songs such as </a:t>
            </a:r>
            <a:r>
              <a:rPr lang="en-US" sz="2200" dirty="0" err="1"/>
              <a:t>luon</a:t>
            </a:r>
            <a:r>
              <a:rPr lang="en-US" sz="2200" dirty="0"/>
              <a:t>, then, </a:t>
            </a:r>
            <a:r>
              <a:rPr lang="en-US" sz="2200" dirty="0" err="1"/>
              <a:t>quan</a:t>
            </a:r>
            <a:r>
              <a:rPr lang="en-US" sz="2200" dirty="0"/>
              <a:t> </a:t>
            </a:r>
            <a:r>
              <a:rPr lang="en-US" sz="2200" dirty="0" err="1"/>
              <a:t>lang</a:t>
            </a:r>
            <a:r>
              <a:rPr lang="en-US" sz="2200" dirty="0"/>
              <a:t>, vi singing, lullaby, and folk songs. They also have folk dance like then and traditional musical instrument like </a:t>
            </a:r>
            <a:r>
              <a:rPr lang="en-US" sz="2200" dirty="0" err="1"/>
              <a:t>dan</a:t>
            </a:r>
            <a:r>
              <a:rPr lang="en-US" sz="2200" dirty="0"/>
              <a:t> </a:t>
            </a:r>
            <a:r>
              <a:rPr lang="en-US" sz="2200" dirty="0" err="1"/>
              <a:t>tinh</a:t>
            </a:r>
            <a:r>
              <a:rPr lang="en-US" sz="2200" dirty="0"/>
              <a:t>.</a:t>
            </a:r>
          </a:p>
          <a:p>
            <a:endParaRPr lang="en-US" sz="2200" dirty="0"/>
          </a:p>
        </p:txBody>
      </p:sp>
    </p:spTree>
    <p:extLst>
      <p:ext uri="{BB962C8B-B14F-4D97-AF65-F5344CB8AC3E}">
        <p14:creationId xmlns:p14="http://schemas.microsoft.com/office/powerpoint/2010/main" val="1541025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9521"/>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530739" y="194830"/>
            <a:ext cx="504797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C43B4EE5-D525-4443-B04E-58910A374BDA}"/>
              </a:ext>
            </a:extLst>
          </p:cNvPr>
          <p:cNvSpPr txBox="1"/>
          <p:nvPr/>
        </p:nvSpPr>
        <p:spPr>
          <a:xfrm>
            <a:off x="2387269" y="1401089"/>
            <a:ext cx="9504424" cy="3539430"/>
          </a:xfrm>
          <a:prstGeom prst="rect">
            <a:avLst/>
          </a:prstGeom>
          <a:noFill/>
        </p:spPr>
        <p:txBody>
          <a:bodyPr wrap="square">
            <a:spAutoFit/>
          </a:bodyPr>
          <a:lstStyle/>
          <a:p>
            <a:r>
              <a:rPr lang="en-US" sz="3200" b="1" dirty="0">
                <a:solidFill>
                  <a:srgbClr val="FF0000"/>
                </a:solidFill>
                <a:latin typeface="Calibri (Body)"/>
              </a:rPr>
              <a:t>In this lesson, you have:</a:t>
            </a:r>
          </a:p>
          <a:p>
            <a:pPr marL="285750" indent="-285750">
              <a:buFont typeface="Wingdings" panose="05000000000000000000" pitchFamily="2" charset="2"/>
              <a:buChar char="ü"/>
            </a:pPr>
            <a:r>
              <a:rPr lang="en-US" sz="3200" dirty="0"/>
              <a:t>revised more vocabulary items in the unit in different context.</a:t>
            </a:r>
          </a:p>
          <a:p>
            <a:pPr marL="285750" indent="-285750">
              <a:buFont typeface="Wingdings" panose="05000000000000000000" pitchFamily="2" charset="2"/>
              <a:buChar char="ü"/>
            </a:pPr>
            <a:r>
              <a:rPr lang="en-US" sz="3200" dirty="0"/>
              <a:t>revised </a:t>
            </a:r>
            <a:r>
              <a:rPr lang="en-US" sz="3200" i="1" dirty="0"/>
              <a:t>Yes / No </a:t>
            </a:r>
            <a:r>
              <a:rPr lang="en-US" sz="3200" dirty="0"/>
              <a:t>questions and </a:t>
            </a:r>
            <a:r>
              <a:rPr lang="en-US" sz="3200" i="1" dirty="0" err="1"/>
              <a:t>Wh</a:t>
            </a:r>
            <a:r>
              <a:rPr lang="en-US" sz="3200" dirty="0"/>
              <a:t>-questions. </a:t>
            </a:r>
          </a:p>
          <a:p>
            <a:pPr marL="285750" indent="-285750">
              <a:buFont typeface="Wingdings" panose="05000000000000000000" pitchFamily="2" charset="2"/>
              <a:buChar char="ü"/>
            </a:pPr>
            <a:r>
              <a:rPr lang="en-US" sz="3200" dirty="0"/>
              <a:t>revised the use of countable and uncountable nouns.</a:t>
            </a:r>
          </a:p>
          <a:p>
            <a:pPr marL="285750" indent="-285750">
              <a:buFont typeface="Wingdings" panose="05000000000000000000" pitchFamily="2" charset="2"/>
              <a:buChar char="ü"/>
            </a:pPr>
            <a:r>
              <a:rPr lang="en-US" sz="3200" dirty="0"/>
              <a:t>had an opportunity to research more deeply into an ethnic group you are interested in.</a:t>
            </a:r>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393" y="1704918"/>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3723" y="1212707"/>
            <a:ext cx="6497662" cy="461665"/>
          </a:xfrm>
          <a:prstGeom prst="rect">
            <a:avLst/>
          </a:prstGeom>
          <a:noFill/>
          <a:effectLst/>
        </p:spPr>
        <p:txBody>
          <a:bodyPr wrap="square" rtlCol="0">
            <a:spAutoFit/>
          </a:bodyPr>
          <a:lstStyle/>
          <a:p>
            <a:r>
              <a:rPr lang="en-US" sz="2400" b="1" dirty="0"/>
              <a:t>Match the words and phrases with the pictures.</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8" name="TextBox 7"/>
          <p:cNvSpPr txBox="1"/>
          <p:nvPr/>
        </p:nvSpPr>
        <p:spPr>
          <a:xfrm>
            <a:off x="3859623" y="122318"/>
            <a:ext cx="6136757"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VOCABULARY</a:t>
            </a:r>
          </a:p>
        </p:txBody>
      </p:sp>
      <p:sp>
        <p:nvSpPr>
          <p:cNvPr id="18" name="Rounded Rectangle 17"/>
          <p:cNvSpPr/>
          <p:nvPr/>
        </p:nvSpPr>
        <p:spPr>
          <a:xfrm>
            <a:off x="507379" y="119129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0164" y="1078025"/>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Box 2"/>
          <p:cNvSpPr txBox="1"/>
          <p:nvPr/>
        </p:nvSpPr>
        <p:spPr>
          <a:xfrm>
            <a:off x="776180" y="1736224"/>
            <a:ext cx="1913862" cy="461665"/>
          </a:xfrm>
          <a:prstGeom prst="rect">
            <a:avLst/>
          </a:prstGeom>
          <a:noFill/>
        </p:spPr>
        <p:txBody>
          <a:bodyPr wrap="square" rtlCol="0">
            <a:spAutoFit/>
          </a:bodyPr>
          <a:lstStyle/>
          <a:p>
            <a:pPr algn="ctr"/>
            <a:r>
              <a:rPr lang="en-US" sz="2400" b="1" dirty="0">
                <a:solidFill>
                  <a:srgbClr val="0000FF"/>
                </a:solidFill>
              </a:rPr>
              <a:t>1</a:t>
            </a:r>
            <a:r>
              <a:rPr lang="en-US" sz="2400" b="1" dirty="0">
                <a:solidFill>
                  <a:srgbClr val="FF0000"/>
                </a:solidFill>
              </a:rPr>
              <a:t>. weaving</a:t>
            </a:r>
          </a:p>
        </p:txBody>
      </p:sp>
      <p:sp>
        <p:nvSpPr>
          <p:cNvPr id="20" name="TextBox 19"/>
          <p:cNvSpPr txBox="1"/>
          <p:nvPr/>
        </p:nvSpPr>
        <p:spPr>
          <a:xfrm>
            <a:off x="582384" y="3831735"/>
            <a:ext cx="2301454" cy="523220"/>
          </a:xfrm>
          <a:prstGeom prst="rect">
            <a:avLst/>
          </a:prstGeom>
          <a:noFill/>
        </p:spPr>
        <p:txBody>
          <a:bodyPr wrap="square" rtlCol="0">
            <a:spAutoFit/>
          </a:bodyPr>
          <a:lstStyle/>
          <a:p>
            <a:r>
              <a:rPr lang="en-US" sz="2800" b="1" dirty="0"/>
              <a:t>___________</a:t>
            </a:r>
          </a:p>
        </p:txBody>
      </p:sp>
      <p:sp>
        <p:nvSpPr>
          <p:cNvPr id="23" name="TextBox 22"/>
          <p:cNvSpPr txBox="1"/>
          <p:nvPr/>
        </p:nvSpPr>
        <p:spPr>
          <a:xfrm>
            <a:off x="2690042" y="1737913"/>
            <a:ext cx="2339162" cy="461665"/>
          </a:xfrm>
          <a:prstGeom prst="rect">
            <a:avLst/>
          </a:prstGeom>
          <a:noFill/>
        </p:spPr>
        <p:txBody>
          <a:bodyPr wrap="square" rtlCol="0">
            <a:spAutoFit/>
          </a:bodyPr>
          <a:lstStyle/>
          <a:p>
            <a:pPr algn="ctr"/>
            <a:r>
              <a:rPr lang="en-US" sz="2400" b="1" dirty="0">
                <a:solidFill>
                  <a:srgbClr val="0000FF"/>
                </a:solidFill>
              </a:rPr>
              <a:t>2</a:t>
            </a:r>
            <a:r>
              <a:rPr lang="en-US" sz="2400" b="1" dirty="0">
                <a:solidFill>
                  <a:srgbClr val="FF0000"/>
                </a:solidFill>
              </a:rPr>
              <a:t>. folk dance</a:t>
            </a:r>
          </a:p>
        </p:txBody>
      </p:sp>
      <p:sp>
        <p:nvSpPr>
          <p:cNvPr id="24" name="TextBox 23"/>
          <p:cNvSpPr txBox="1"/>
          <p:nvPr/>
        </p:nvSpPr>
        <p:spPr>
          <a:xfrm>
            <a:off x="4923111" y="1737913"/>
            <a:ext cx="2200707" cy="461665"/>
          </a:xfrm>
          <a:prstGeom prst="rect">
            <a:avLst/>
          </a:prstGeom>
          <a:noFill/>
        </p:spPr>
        <p:txBody>
          <a:bodyPr wrap="square" rtlCol="0">
            <a:spAutoFit/>
          </a:bodyPr>
          <a:lstStyle/>
          <a:p>
            <a:pPr algn="ctr"/>
            <a:r>
              <a:rPr lang="en-US" sz="2400" b="1" dirty="0">
                <a:solidFill>
                  <a:srgbClr val="0000FF"/>
                </a:solidFill>
              </a:rPr>
              <a:t>3</a:t>
            </a:r>
            <a:r>
              <a:rPr lang="en-US" sz="2400" b="1" dirty="0">
                <a:solidFill>
                  <a:srgbClr val="FF0000"/>
                </a:solidFill>
              </a:rPr>
              <a:t>. open fire</a:t>
            </a:r>
          </a:p>
        </p:txBody>
      </p:sp>
      <p:sp>
        <p:nvSpPr>
          <p:cNvPr id="25" name="TextBox 24"/>
          <p:cNvSpPr txBox="1"/>
          <p:nvPr/>
        </p:nvSpPr>
        <p:spPr>
          <a:xfrm>
            <a:off x="7038497" y="1737913"/>
            <a:ext cx="1913862" cy="461665"/>
          </a:xfrm>
          <a:prstGeom prst="rect">
            <a:avLst/>
          </a:prstGeom>
          <a:noFill/>
        </p:spPr>
        <p:txBody>
          <a:bodyPr wrap="square" rtlCol="0">
            <a:spAutoFit/>
          </a:bodyPr>
          <a:lstStyle/>
          <a:p>
            <a:pPr algn="ctr"/>
            <a:r>
              <a:rPr lang="en-US" sz="2400" b="1" dirty="0">
                <a:solidFill>
                  <a:srgbClr val="0000FF"/>
                </a:solidFill>
              </a:rPr>
              <a:t>4</a:t>
            </a:r>
            <a:r>
              <a:rPr lang="en-US" sz="2400" b="1" dirty="0">
                <a:solidFill>
                  <a:srgbClr val="FF0000"/>
                </a:solidFill>
              </a:rPr>
              <a:t>. fishing</a:t>
            </a:r>
          </a:p>
        </p:txBody>
      </p:sp>
      <p:sp>
        <p:nvSpPr>
          <p:cNvPr id="26" name="TextBox 25"/>
          <p:cNvSpPr txBox="1"/>
          <p:nvPr/>
        </p:nvSpPr>
        <p:spPr>
          <a:xfrm>
            <a:off x="8856661" y="1719142"/>
            <a:ext cx="2945479" cy="461665"/>
          </a:xfrm>
          <a:prstGeom prst="rect">
            <a:avLst/>
          </a:prstGeom>
          <a:noFill/>
        </p:spPr>
        <p:txBody>
          <a:bodyPr wrap="square" rtlCol="0">
            <a:spAutoFit/>
          </a:bodyPr>
          <a:lstStyle/>
          <a:p>
            <a:pPr algn="ctr"/>
            <a:r>
              <a:rPr lang="en-US" sz="2400" b="1" dirty="0">
                <a:solidFill>
                  <a:srgbClr val="0000FF"/>
                </a:solidFill>
              </a:rPr>
              <a:t>5</a:t>
            </a:r>
            <a:r>
              <a:rPr lang="en-US" sz="2400" b="1" dirty="0">
                <a:solidFill>
                  <a:srgbClr val="FF0000"/>
                </a:solidFill>
              </a:rPr>
              <a:t>. minority group</a:t>
            </a:r>
          </a:p>
        </p:txBody>
      </p:sp>
      <p:pic>
        <p:nvPicPr>
          <p:cNvPr id="2" name="Picture 1">
            <a:extLst>
              <a:ext uri="{FF2B5EF4-FFF2-40B4-BE49-F238E27FC236}">
                <a16:creationId xmlns:a16="http://schemas.microsoft.com/office/drawing/2014/main" id="{FE481905-3C91-C446-BE37-6A46F9A62E5A}"/>
              </a:ext>
            </a:extLst>
          </p:cNvPr>
          <p:cNvPicPr>
            <a:picLocks noChangeAspect="1"/>
          </p:cNvPicPr>
          <p:nvPr/>
        </p:nvPicPr>
        <p:blipFill>
          <a:blip r:embed="rId3"/>
          <a:stretch>
            <a:fillRect/>
          </a:stretch>
        </p:blipFill>
        <p:spPr>
          <a:xfrm>
            <a:off x="334325" y="2510935"/>
            <a:ext cx="2971800" cy="1320800"/>
          </a:xfrm>
          <a:prstGeom prst="rect">
            <a:avLst/>
          </a:prstGeom>
        </p:spPr>
      </p:pic>
      <p:pic>
        <p:nvPicPr>
          <p:cNvPr id="6" name="Picture 5">
            <a:extLst>
              <a:ext uri="{FF2B5EF4-FFF2-40B4-BE49-F238E27FC236}">
                <a16:creationId xmlns:a16="http://schemas.microsoft.com/office/drawing/2014/main" id="{58827E9C-10E6-E344-8F73-32ACC964A280}"/>
              </a:ext>
            </a:extLst>
          </p:cNvPr>
          <p:cNvPicPr>
            <a:picLocks noChangeAspect="1"/>
          </p:cNvPicPr>
          <p:nvPr/>
        </p:nvPicPr>
        <p:blipFill>
          <a:blip r:embed="rId4"/>
          <a:stretch>
            <a:fillRect/>
          </a:stretch>
        </p:blipFill>
        <p:spPr>
          <a:xfrm>
            <a:off x="4374502" y="2513319"/>
            <a:ext cx="2971800" cy="1333500"/>
          </a:xfrm>
          <a:prstGeom prst="rect">
            <a:avLst/>
          </a:prstGeom>
        </p:spPr>
      </p:pic>
      <p:pic>
        <p:nvPicPr>
          <p:cNvPr id="15" name="Picture 14">
            <a:extLst>
              <a:ext uri="{FF2B5EF4-FFF2-40B4-BE49-F238E27FC236}">
                <a16:creationId xmlns:a16="http://schemas.microsoft.com/office/drawing/2014/main" id="{AF659CF1-4AB1-0343-BE0F-1EBF435B9A94}"/>
              </a:ext>
            </a:extLst>
          </p:cNvPr>
          <p:cNvPicPr>
            <a:picLocks noChangeAspect="1"/>
          </p:cNvPicPr>
          <p:nvPr/>
        </p:nvPicPr>
        <p:blipFill>
          <a:blip r:embed="rId5"/>
          <a:stretch>
            <a:fillRect/>
          </a:stretch>
        </p:blipFill>
        <p:spPr>
          <a:xfrm>
            <a:off x="8551231" y="2527466"/>
            <a:ext cx="2971800" cy="1308100"/>
          </a:xfrm>
          <a:prstGeom prst="rect">
            <a:avLst/>
          </a:prstGeom>
        </p:spPr>
      </p:pic>
      <p:pic>
        <p:nvPicPr>
          <p:cNvPr id="16" name="Picture 15">
            <a:extLst>
              <a:ext uri="{FF2B5EF4-FFF2-40B4-BE49-F238E27FC236}">
                <a16:creationId xmlns:a16="http://schemas.microsoft.com/office/drawing/2014/main" id="{BF2F29D6-29C0-3247-BD6B-9B410738C153}"/>
              </a:ext>
            </a:extLst>
          </p:cNvPr>
          <p:cNvPicPr>
            <a:picLocks noChangeAspect="1"/>
          </p:cNvPicPr>
          <p:nvPr/>
        </p:nvPicPr>
        <p:blipFill>
          <a:blip r:embed="rId6"/>
          <a:stretch>
            <a:fillRect/>
          </a:stretch>
        </p:blipFill>
        <p:spPr>
          <a:xfrm>
            <a:off x="2231217" y="4608682"/>
            <a:ext cx="2959100" cy="1346200"/>
          </a:xfrm>
          <a:prstGeom prst="rect">
            <a:avLst/>
          </a:prstGeom>
        </p:spPr>
      </p:pic>
      <p:pic>
        <p:nvPicPr>
          <p:cNvPr id="21" name="Picture 20">
            <a:extLst>
              <a:ext uri="{FF2B5EF4-FFF2-40B4-BE49-F238E27FC236}">
                <a16:creationId xmlns:a16="http://schemas.microsoft.com/office/drawing/2014/main" id="{F9115549-D607-9540-B453-9DF6D2FCA835}"/>
              </a:ext>
            </a:extLst>
          </p:cNvPr>
          <p:cNvPicPr>
            <a:picLocks noChangeAspect="1"/>
          </p:cNvPicPr>
          <p:nvPr/>
        </p:nvPicPr>
        <p:blipFill>
          <a:blip r:embed="rId7"/>
          <a:stretch>
            <a:fillRect/>
          </a:stretch>
        </p:blipFill>
        <p:spPr>
          <a:xfrm>
            <a:off x="7205454" y="4583282"/>
            <a:ext cx="2971800" cy="1371600"/>
          </a:xfrm>
          <a:prstGeom prst="rect">
            <a:avLst/>
          </a:prstGeom>
        </p:spPr>
      </p:pic>
      <p:sp>
        <p:nvSpPr>
          <p:cNvPr id="31" name="TextBox 30">
            <a:extLst>
              <a:ext uri="{FF2B5EF4-FFF2-40B4-BE49-F238E27FC236}">
                <a16:creationId xmlns:a16="http://schemas.microsoft.com/office/drawing/2014/main" id="{8B67F794-005A-5043-9B17-C4E90FD7D0FD}"/>
              </a:ext>
            </a:extLst>
          </p:cNvPr>
          <p:cNvSpPr txBox="1"/>
          <p:nvPr/>
        </p:nvSpPr>
        <p:spPr>
          <a:xfrm>
            <a:off x="4709675" y="3861466"/>
            <a:ext cx="2301454" cy="523220"/>
          </a:xfrm>
          <a:prstGeom prst="rect">
            <a:avLst/>
          </a:prstGeom>
          <a:noFill/>
        </p:spPr>
        <p:txBody>
          <a:bodyPr wrap="square" rtlCol="0">
            <a:spAutoFit/>
          </a:bodyPr>
          <a:lstStyle/>
          <a:p>
            <a:r>
              <a:rPr lang="en-US" sz="2800" b="1" dirty="0"/>
              <a:t>___________</a:t>
            </a:r>
          </a:p>
        </p:txBody>
      </p:sp>
      <p:sp>
        <p:nvSpPr>
          <p:cNvPr id="32" name="TextBox 31">
            <a:extLst>
              <a:ext uri="{FF2B5EF4-FFF2-40B4-BE49-F238E27FC236}">
                <a16:creationId xmlns:a16="http://schemas.microsoft.com/office/drawing/2014/main" id="{A70B95B6-D5AA-1C40-BCEB-607F4F195544}"/>
              </a:ext>
            </a:extLst>
          </p:cNvPr>
          <p:cNvSpPr txBox="1"/>
          <p:nvPr/>
        </p:nvSpPr>
        <p:spPr>
          <a:xfrm>
            <a:off x="8952359" y="3884595"/>
            <a:ext cx="2301454" cy="523220"/>
          </a:xfrm>
          <a:prstGeom prst="rect">
            <a:avLst/>
          </a:prstGeom>
          <a:noFill/>
        </p:spPr>
        <p:txBody>
          <a:bodyPr wrap="square" rtlCol="0">
            <a:spAutoFit/>
          </a:bodyPr>
          <a:lstStyle/>
          <a:p>
            <a:r>
              <a:rPr lang="en-US" sz="2800" b="1" dirty="0"/>
              <a:t>___________</a:t>
            </a:r>
          </a:p>
        </p:txBody>
      </p:sp>
      <p:sp>
        <p:nvSpPr>
          <p:cNvPr id="33" name="TextBox 32">
            <a:extLst>
              <a:ext uri="{FF2B5EF4-FFF2-40B4-BE49-F238E27FC236}">
                <a16:creationId xmlns:a16="http://schemas.microsoft.com/office/drawing/2014/main" id="{EC407962-4D5F-BB4C-85AD-986FA27CBAA6}"/>
              </a:ext>
            </a:extLst>
          </p:cNvPr>
          <p:cNvSpPr txBox="1"/>
          <p:nvPr/>
        </p:nvSpPr>
        <p:spPr>
          <a:xfrm>
            <a:off x="2560040" y="5994313"/>
            <a:ext cx="2301454" cy="523220"/>
          </a:xfrm>
          <a:prstGeom prst="rect">
            <a:avLst/>
          </a:prstGeom>
          <a:noFill/>
        </p:spPr>
        <p:txBody>
          <a:bodyPr wrap="square" rtlCol="0">
            <a:spAutoFit/>
          </a:bodyPr>
          <a:lstStyle/>
          <a:p>
            <a:r>
              <a:rPr lang="en-US" sz="2800" b="1" dirty="0"/>
              <a:t>___________</a:t>
            </a:r>
          </a:p>
        </p:txBody>
      </p:sp>
      <p:sp>
        <p:nvSpPr>
          <p:cNvPr id="34" name="TextBox 33">
            <a:extLst>
              <a:ext uri="{FF2B5EF4-FFF2-40B4-BE49-F238E27FC236}">
                <a16:creationId xmlns:a16="http://schemas.microsoft.com/office/drawing/2014/main" id="{0FF07A11-58B3-5149-BD85-27F062953833}"/>
              </a:ext>
            </a:extLst>
          </p:cNvPr>
          <p:cNvSpPr txBox="1"/>
          <p:nvPr/>
        </p:nvSpPr>
        <p:spPr>
          <a:xfrm>
            <a:off x="7485066" y="6043004"/>
            <a:ext cx="2301454" cy="523220"/>
          </a:xfrm>
          <a:prstGeom prst="rect">
            <a:avLst/>
          </a:prstGeom>
          <a:noFill/>
        </p:spPr>
        <p:txBody>
          <a:bodyPr wrap="square" rtlCol="0">
            <a:spAutoFit/>
          </a:bodyPr>
          <a:lstStyle/>
          <a:p>
            <a:r>
              <a:rPr lang="en-US" sz="2800" b="1" dirty="0"/>
              <a:t>___________</a:t>
            </a:r>
          </a:p>
        </p:txBody>
      </p:sp>
    </p:spTree>
    <p:extLst>
      <p:ext uri="{BB962C8B-B14F-4D97-AF65-F5344CB8AC3E}">
        <p14:creationId xmlns:p14="http://schemas.microsoft.com/office/powerpoint/2010/main" val="38322573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2.96296E-6 L -0.18047 0.31134 " pathEditMode="relative" rAng="0" ptsTypes="AA">
                                      <p:cBhvr>
                                        <p:cTn id="6" dur="2000" fill="hold"/>
                                        <p:tgtEl>
                                          <p:spTgt spid="23"/>
                                        </p:tgtEl>
                                        <p:attrNameLst>
                                          <p:attrName>ppt_x</p:attrName>
                                          <p:attrName>ppt_y</p:attrName>
                                        </p:attrNameLst>
                                      </p:cBhvr>
                                      <p:rCtr x="-9023" y="1555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2.96296E-6 L -0.18047 0.31898 " pathEditMode="relative" rAng="0" ptsTypes="AA">
                                      <p:cBhvr>
                                        <p:cTn id="10" dur="2000" fill="hold"/>
                                        <p:tgtEl>
                                          <p:spTgt spid="25"/>
                                        </p:tgtEl>
                                        <p:attrNameLst>
                                          <p:attrName>ppt_x</p:attrName>
                                          <p:attrName>ppt_y</p:attrName>
                                        </p:attrNameLst>
                                      </p:cBhvr>
                                      <p:rCtr x="-9023" y="1594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4.44444E-6 L 0.67578 0.31921 " pathEditMode="relative" rAng="0" ptsTypes="AA">
                                      <p:cBhvr>
                                        <p:cTn id="14" dur="2000" fill="hold"/>
                                        <p:tgtEl>
                                          <p:spTgt spid="3"/>
                                        </p:tgtEl>
                                        <p:attrNameLst>
                                          <p:attrName>ppt_x</p:attrName>
                                          <p:attrName>ppt_y</p:attrName>
                                        </p:attrNameLst>
                                      </p:cBhvr>
                                      <p:rCtr x="33789" y="1594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58333E-6 7.40741E-7 L -0.5556 0.63518 " pathEditMode="relative" rAng="0" ptsTypes="AA">
                                      <p:cBhvr>
                                        <p:cTn id="18" dur="2000" fill="hold"/>
                                        <p:tgtEl>
                                          <p:spTgt spid="26"/>
                                        </p:tgtEl>
                                        <p:attrNameLst>
                                          <p:attrName>ppt_x</p:attrName>
                                          <p:attrName>ppt_y</p:attrName>
                                        </p:attrNameLst>
                                      </p:cBhvr>
                                      <p:rCtr x="-27786" y="3175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16667E-7 2.96296E-6 L 0.19622 0.6324 " pathEditMode="relative" rAng="0" ptsTypes="AA">
                                      <p:cBhvr>
                                        <p:cTn id="22" dur="2000" fill="hold"/>
                                        <p:tgtEl>
                                          <p:spTgt spid="24"/>
                                        </p:tgtEl>
                                        <p:attrNameLst>
                                          <p:attrName>ppt_x</p:attrName>
                                          <p:attrName>ppt_y</p:attrName>
                                        </p:attrNameLst>
                                      </p:cBhvr>
                                      <p:rCtr x="9805" y="3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633" y="-22421"/>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739450" y="80836"/>
            <a:ext cx="3344235" cy="707886"/>
          </a:xfrm>
          <a:prstGeom prst="rect">
            <a:avLst/>
          </a:prstGeom>
          <a:noFill/>
          <a:effectLst/>
        </p:spPr>
        <p:txBody>
          <a:bodyPr wrap="square" rtlCol="0">
            <a:spAutoFit/>
          </a:bodyPr>
          <a:lstStyle/>
          <a:p>
            <a:r>
              <a:rPr lang="en-US" sz="4000" b="1" dirty="0">
                <a:solidFill>
                  <a:srgbClr val="C00000"/>
                </a:solidFill>
                <a:effectLst>
                  <a:glow rad="88900">
                    <a:schemeClr val="bg1"/>
                  </a:glow>
                </a:effectLst>
                <a:cs typeface="Arial" panose="020B0604020202020204" pitchFamily="34" charset="0"/>
              </a:rPr>
              <a:t>* Homework</a:t>
            </a:r>
          </a:p>
        </p:txBody>
      </p:sp>
      <p:sp>
        <p:nvSpPr>
          <p:cNvPr id="2" name="TextBox 1"/>
          <p:cNvSpPr txBox="1"/>
          <p:nvPr/>
        </p:nvSpPr>
        <p:spPr>
          <a:xfrm>
            <a:off x="952414" y="1820932"/>
            <a:ext cx="7747462" cy="1668405"/>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a:t>Do exercises in the workbook.</a:t>
            </a:r>
          </a:p>
          <a:p>
            <a:pPr marL="457200" indent="-457200">
              <a:lnSpc>
                <a:spcPct val="150000"/>
              </a:lnSpc>
              <a:buFont typeface="Wingdings" panose="05000000000000000000" pitchFamily="2" charset="2"/>
              <a:buChar char="ü"/>
            </a:pPr>
            <a:r>
              <a:rPr lang="en-US" sz="3600" dirty="0"/>
              <a:t>Prepare for Unit 5 – Getting started.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646" y="3489337"/>
            <a:ext cx="3020335" cy="3020335"/>
          </a:xfrm>
          <a:prstGeom prst="rect">
            <a:avLst/>
          </a:prstGeom>
        </p:spPr>
      </p:pic>
    </p:spTree>
    <p:extLst>
      <p:ext uri="{BB962C8B-B14F-4D97-AF65-F5344CB8AC3E}">
        <p14:creationId xmlns:p14="http://schemas.microsoft.com/office/powerpoint/2010/main" val="387957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919" y="872793"/>
            <a:ext cx="11119229" cy="461665"/>
          </a:xfrm>
          <a:prstGeom prst="rect">
            <a:avLst/>
          </a:prstGeom>
          <a:noFill/>
          <a:ln>
            <a:solidFill>
              <a:srgbClr val="0000FF"/>
            </a:solidFill>
          </a:ln>
        </p:spPr>
        <p:txBody>
          <a:bodyPr wrap="square" rtlCol="0">
            <a:spAutoFit/>
          </a:bodyPr>
          <a:lstStyle/>
          <a:p>
            <a:endParaRPr lang="en-US" sz="2400" dirty="0"/>
          </a:p>
        </p:txBody>
      </p:sp>
      <p:sp>
        <p:nvSpPr>
          <p:cNvPr id="12" name="TextBox 11"/>
          <p:cNvSpPr txBox="1"/>
          <p:nvPr/>
        </p:nvSpPr>
        <p:spPr>
          <a:xfrm>
            <a:off x="962299" y="321243"/>
            <a:ext cx="10706519" cy="461665"/>
          </a:xfrm>
          <a:prstGeom prst="rect">
            <a:avLst/>
          </a:prstGeom>
          <a:noFill/>
          <a:effectLst/>
        </p:spPr>
        <p:txBody>
          <a:bodyPr wrap="square" rtlCol="0">
            <a:spAutoFit/>
          </a:bodyPr>
          <a:lstStyle/>
          <a:p>
            <a:r>
              <a:rPr lang="en-US" sz="2400" b="1" dirty="0"/>
              <a:t>Complete the sentences with the word and phrases from the box.</a:t>
            </a:r>
          </a:p>
        </p:txBody>
      </p:sp>
      <p:sp>
        <p:nvSpPr>
          <p:cNvPr id="18" name="Rounded Rectangle 17"/>
          <p:cNvSpPr/>
          <p:nvPr/>
        </p:nvSpPr>
        <p:spPr>
          <a:xfrm>
            <a:off x="459694" y="3214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48DA4"/>
              </a:solidFill>
            </a:endParaRPr>
          </a:p>
        </p:txBody>
      </p:sp>
      <p:sp>
        <p:nvSpPr>
          <p:cNvPr id="19" name="TextBox 18"/>
          <p:cNvSpPr txBox="1"/>
          <p:nvPr/>
        </p:nvSpPr>
        <p:spPr>
          <a:xfrm>
            <a:off x="512479" y="308128"/>
            <a:ext cx="397035" cy="523220"/>
          </a:xfrm>
          <a:prstGeom prst="rect">
            <a:avLst/>
          </a:prstGeom>
          <a:noFill/>
        </p:spPr>
        <p:txBody>
          <a:bodyPr wrap="square" rtlCol="0">
            <a:spAutoFit/>
          </a:bodyPr>
          <a:lstStyle/>
          <a:p>
            <a:pPr algn="ctr"/>
            <a:r>
              <a:rPr lang="en-US" sz="2800" b="1" dirty="0">
                <a:solidFill>
                  <a:schemeClr val="bg1"/>
                </a:solidFill>
                <a:latin typeface="Myriad Pro" pitchFamily="34" charset="0"/>
              </a:rPr>
              <a:t>2</a:t>
            </a:r>
          </a:p>
        </p:txBody>
      </p:sp>
      <p:sp>
        <p:nvSpPr>
          <p:cNvPr id="24" name="TextBox 23"/>
          <p:cNvSpPr txBox="1"/>
          <p:nvPr/>
        </p:nvSpPr>
        <p:spPr>
          <a:xfrm>
            <a:off x="606054" y="890788"/>
            <a:ext cx="1855571" cy="523220"/>
          </a:xfrm>
          <a:prstGeom prst="rect">
            <a:avLst/>
          </a:prstGeom>
          <a:noFill/>
        </p:spPr>
        <p:txBody>
          <a:bodyPr wrap="square" rtlCol="0">
            <a:spAutoFit/>
          </a:bodyPr>
          <a:lstStyle/>
          <a:p>
            <a:r>
              <a:rPr lang="en-US" sz="2800" dirty="0">
                <a:solidFill>
                  <a:srgbClr val="EF4B66"/>
                </a:solidFill>
              </a:rPr>
              <a:t>folk songs</a:t>
            </a:r>
          </a:p>
        </p:txBody>
      </p:sp>
      <p:sp>
        <p:nvSpPr>
          <p:cNvPr id="26" name="TextBox 25"/>
          <p:cNvSpPr txBox="1"/>
          <p:nvPr/>
        </p:nvSpPr>
        <p:spPr>
          <a:xfrm>
            <a:off x="2439592" y="885942"/>
            <a:ext cx="1536082" cy="523220"/>
          </a:xfrm>
          <a:prstGeom prst="rect">
            <a:avLst/>
          </a:prstGeom>
          <a:noFill/>
        </p:spPr>
        <p:txBody>
          <a:bodyPr wrap="square" rtlCol="0">
            <a:spAutoFit/>
          </a:bodyPr>
          <a:lstStyle/>
          <a:p>
            <a:r>
              <a:rPr lang="en-US" sz="2800" dirty="0">
                <a:solidFill>
                  <a:srgbClr val="EF4B66"/>
                </a:solidFill>
              </a:rPr>
              <a:t>staircase</a:t>
            </a:r>
          </a:p>
        </p:txBody>
      </p:sp>
      <p:sp>
        <p:nvSpPr>
          <p:cNvPr id="29" name="TextBox 28"/>
          <p:cNvSpPr txBox="1"/>
          <p:nvPr/>
        </p:nvSpPr>
        <p:spPr>
          <a:xfrm>
            <a:off x="3975674" y="901807"/>
            <a:ext cx="1635234" cy="523220"/>
          </a:xfrm>
          <a:prstGeom prst="rect">
            <a:avLst/>
          </a:prstGeom>
          <a:noFill/>
        </p:spPr>
        <p:txBody>
          <a:bodyPr wrap="square" rtlCol="0">
            <a:spAutoFit/>
          </a:bodyPr>
          <a:lstStyle/>
          <a:p>
            <a:r>
              <a:rPr lang="en-US" sz="2800" dirty="0">
                <a:solidFill>
                  <a:srgbClr val="EF4B66"/>
                </a:solidFill>
              </a:rPr>
              <a:t>sticky rice</a:t>
            </a:r>
          </a:p>
        </p:txBody>
      </p:sp>
      <p:sp>
        <p:nvSpPr>
          <p:cNvPr id="30" name="TextBox 29"/>
          <p:cNvSpPr txBox="1"/>
          <p:nvPr/>
        </p:nvSpPr>
        <p:spPr>
          <a:xfrm>
            <a:off x="5610908" y="890788"/>
            <a:ext cx="2736921" cy="523220"/>
          </a:xfrm>
          <a:prstGeom prst="rect">
            <a:avLst/>
          </a:prstGeom>
          <a:noFill/>
        </p:spPr>
        <p:txBody>
          <a:bodyPr wrap="square" rtlCol="0">
            <a:spAutoFit/>
          </a:bodyPr>
          <a:lstStyle/>
          <a:p>
            <a:r>
              <a:rPr lang="en-US" sz="2800" dirty="0">
                <a:solidFill>
                  <a:srgbClr val="EF4B66"/>
                </a:solidFill>
              </a:rPr>
              <a:t>communal house</a:t>
            </a:r>
          </a:p>
        </p:txBody>
      </p:sp>
      <p:sp>
        <p:nvSpPr>
          <p:cNvPr id="31" name="TextBox 30"/>
          <p:cNvSpPr txBox="1"/>
          <p:nvPr/>
        </p:nvSpPr>
        <p:spPr>
          <a:xfrm>
            <a:off x="8399773" y="879771"/>
            <a:ext cx="3166579" cy="523220"/>
          </a:xfrm>
          <a:prstGeom prst="rect">
            <a:avLst/>
          </a:prstGeom>
          <a:noFill/>
        </p:spPr>
        <p:txBody>
          <a:bodyPr wrap="square" rtlCol="0">
            <a:spAutoFit/>
          </a:bodyPr>
          <a:lstStyle/>
          <a:p>
            <a:r>
              <a:rPr lang="en-US" sz="2800" dirty="0">
                <a:solidFill>
                  <a:srgbClr val="EF4B66"/>
                </a:solidFill>
              </a:rPr>
              <a:t>musical instruments</a:t>
            </a:r>
          </a:p>
        </p:txBody>
      </p:sp>
      <p:sp>
        <p:nvSpPr>
          <p:cNvPr id="4" name="TextBox 3"/>
          <p:cNvSpPr txBox="1"/>
          <p:nvPr/>
        </p:nvSpPr>
        <p:spPr>
          <a:xfrm>
            <a:off x="104264" y="1461990"/>
            <a:ext cx="12288214" cy="3970318"/>
          </a:xfrm>
          <a:prstGeom prst="rect">
            <a:avLst/>
          </a:prstGeom>
          <a:noFill/>
        </p:spPr>
        <p:txBody>
          <a:bodyPr wrap="square" rtlCol="0">
            <a:spAutoFit/>
          </a:bodyPr>
          <a:lstStyle/>
          <a:p>
            <a:pPr>
              <a:lnSpc>
                <a:spcPct val="150000"/>
              </a:lnSpc>
            </a:pPr>
            <a:r>
              <a:rPr lang="en-US" sz="2800" dirty="0"/>
              <a:t>1. Minority groups have their own _______________like the </a:t>
            </a:r>
            <a:r>
              <a:rPr lang="en-US" sz="2800" i="1" dirty="0" err="1"/>
              <a:t>dan</a:t>
            </a:r>
            <a:r>
              <a:rPr lang="en-US" sz="2800" i="1" dirty="0"/>
              <a:t> </a:t>
            </a:r>
            <a:r>
              <a:rPr lang="en-US" sz="2800" i="1" dirty="0" err="1"/>
              <a:t>tinh</a:t>
            </a:r>
            <a:r>
              <a:rPr lang="en-US" sz="2800" dirty="0"/>
              <a:t>, gong, </a:t>
            </a:r>
            <a:r>
              <a:rPr lang="en-US" sz="2800" i="1" dirty="0" err="1"/>
              <a:t>t’rung</a:t>
            </a:r>
            <a:r>
              <a:rPr lang="en-US" sz="2800" dirty="0"/>
              <a:t>. </a:t>
            </a:r>
          </a:p>
          <a:p>
            <a:pPr>
              <a:lnSpc>
                <a:spcPct val="150000"/>
              </a:lnSpc>
            </a:pPr>
            <a:r>
              <a:rPr lang="en-US" sz="2800" dirty="0"/>
              <a:t>2. The </a:t>
            </a:r>
            <a:r>
              <a:rPr lang="en-US" sz="2800" dirty="0" err="1"/>
              <a:t>Kinh</a:t>
            </a:r>
            <a:r>
              <a:rPr lang="en-US" sz="2800" dirty="0"/>
              <a:t> use __________ to make </a:t>
            </a:r>
            <a:r>
              <a:rPr lang="en-US" sz="2800" i="1" dirty="0"/>
              <a:t>banh </a:t>
            </a:r>
            <a:r>
              <a:rPr lang="en-US" sz="2800" i="1" dirty="0" err="1"/>
              <a:t>chung</a:t>
            </a:r>
            <a:r>
              <a:rPr lang="en-US" sz="2800" i="1" dirty="0"/>
              <a:t> </a:t>
            </a:r>
            <a:r>
              <a:rPr lang="en-US" sz="2800" dirty="0"/>
              <a:t>and </a:t>
            </a:r>
            <a:r>
              <a:rPr lang="en-US" sz="2800" i="1" dirty="0"/>
              <a:t>banh </a:t>
            </a:r>
            <a:r>
              <a:rPr lang="en-US" sz="2800" i="1" dirty="0" err="1"/>
              <a:t>tet</a:t>
            </a:r>
            <a:r>
              <a:rPr lang="en-US" sz="2800" dirty="0"/>
              <a:t>. </a:t>
            </a:r>
          </a:p>
          <a:p>
            <a:pPr>
              <a:lnSpc>
                <a:spcPct val="150000"/>
              </a:lnSpc>
            </a:pPr>
            <a:r>
              <a:rPr lang="en-US" sz="2800" dirty="0"/>
              <a:t>3. For most minority groups like the </a:t>
            </a:r>
            <a:r>
              <a:rPr lang="en-US" sz="2800" dirty="0" err="1"/>
              <a:t>Bahnar</a:t>
            </a:r>
            <a:r>
              <a:rPr lang="en-US" sz="2800" dirty="0"/>
              <a:t> and Ede, the ________________, usually known as </a:t>
            </a:r>
            <a:r>
              <a:rPr lang="en-US" sz="2800" dirty="0" err="1"/>
              <a:t>Rong</a:t>
            </a:r>
            <a:r>
              <a:rPr lang="en-US" sz="2800" dirty="0"/>
              <a:t> house, is the heart of the village. </a:t>
            </a:r>
          </a:p>
          <a:p>
            <a:pPr>
              <a:lnSpc>
                <a:spcPct val="150000"/>
              </a:lnSpc>
            </a:pPr>
            <a:r>
              <a:rPr lang="en-US" sz="2800" dirty="0"/>
              <a:t>4. My grandmother taught me to sing many ___________. </a:t>
            </a:r>
          </a:p>
          <a:p>
            <a:pPr>
              <a:lnSpc>
                <a:spcPct val="150000"/>
              </a:lnSpc>
            </a:pPr>
            <a:r>
              <a:rPr lang="en-US" sz="2800" dirty="0"/>
              <a:t>5. The __________of a Muong’s stilt house has an odd number of steps: 5, 7, or 9.</a:t>
            </a:r>
          </a:p>
        </p:txBody>
      </p:sp>
    </p:spTree>
    <p:extLst>
      <p:ext uri="{BB962C8B-B14F-4D97-AF65-F5344CB8AC3E}">
        <p14:creationId xmlns:p14="http://schemas.microsoft.com/office/powerpoint/2010/main" val="2048393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4.81481E-6 L -0.26823 0.10601 " pathEditMode="relative" rAng="0" ptsTypes="AA">
                                      <p:cBhvr>
                                        <p:cTn id="6" dur="2000" fill="hold"/>
                                        <p:tgtEl>
                                          <p:spTgt spid="31"/>
                                        </p:tgtEl>
                                        <p:attrNameLst>
                                          <p:attrName>ppt_x</p:attrName>
                                          <p:attrName>ppt_y</p:attrName>
                                        </p:attrNameLst>
                                      </p:cBhvr>
                                      <p:rCtr x="-13411" y="530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04167E-6 4.07407E-6 L -0.11445 0.28865 " pathEditMode="relative" rAng="0" ptsTypes="AA">
                                      <p:cBhvr>
                                        <p:cTn id="10" dur="2000" fill="hold"/>
                                        <p:tgtEl>
                                          <p:spTgt spid="29"/>
                                        </p:tgtEl>
                                        <p:attrNameLst>
                                          <p:attrName>ppt_x</p:attrName>
                                          <p:attrName>ppt_y</p:attrName>
                                        </p:attrNameLst>
                                      </p:cBhvr>
                                      <p:rCtr x="-5729" y="1442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6 4.44444E-6 L 0.23268 0.38379 " pathEditMode="relative" rAng="0" ptsTypes="AA">
                                      <p:cBhvr>
                                        <p:cTn id="14" dur="2000" fill="hold"/>
                                        <p:tgtEl>
                                          <p:spTgt spid="30"/>
                                        </p:tgtEl>
                                        <p:attrNameLst>
                                          <p:attrName>ppt_x</p:attrName>
                                          <p:attrName>ppt_y</p:attrName>
                                        </p:attrNameLst>
                                      </p:cBhvr>
                                      <p:rCtr x="11628" y="1919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25E-6 4.44444E-6 L 0.49193 0.57222 " pathEditMode="relative" rAng="0" ptsTypes="AA">
                                      <p:cBhvr>
                                        <p:cTn id="18" dur="2000" fill="hold"/>
                                        <p:tgtEl>
                                          <p:spTgt spid="24"/>
                                        </p:tgtEl>
                                        <p:attrNameLst>
                                          <p:attrName>ppt_x</p:attrName>
                                          <p:attrName>ppt_y</p:attrName>
                                        </p:attrNameLst>
                                      </p:cBhvr>
                                      <p:rCtr x="24596" y="2861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8.33333E-7 -1.11111E-6 L -0.09609 0.66528 " pathEditMode="relative" rAng="0" ptsTypes="AA">
                                      <p:cBhvr>
                                        <p:cTn id="22" dur="2000" fill="hold"/>
                                        <p:tgtEl>
                                          <p:spTgt spid="26"/>
                                        </p:tgtEl>
                                        <p:attrNameLst>
                                          <p:attrName>ppt_x</p:attrName>
                                          <p:attrName>ppt_y</p:attrName>
                                        </p:attrNameLst>
                                      </p:cBhvr>
                                      <p:rCtr x="-4805" y="33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871"/>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p:cNvSpPr txBox="1"/>
          <p:nvPr/>
        </p:nvSpPr>
        <p:spPr>
          <a:xfrm>
            <a:off x="330199" y="9367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GRAMMAR</a:t>
            </a:r>
          </a:p>
        </p:txBody>
      </p:sp>
      <p:sp>
        <p:nvSpPr>
          <p:cNvPr id="27" name="Rounded Rectangle 26"/>
          <p:cNvSpPr/>
          <p:nvPr/>
        </p:nvSpPr>
        <p:spPr>
          <a:xfrm>
            <a:off x="614659" y="118051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8" name="TextBox 27"/>
          <p:cNvSpPr txBox="1"/>
          <p:nvPr/>
        </p:nvSpPr>
        <p:spPr>
          <a:xfrm>
            <a:off x="667444" y="10778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7" name="TextBox 16"/>
          <p:cNvSpPr txBox="1"/>
          <p:nvPr/>
        </p:nvSpPr>
        <p:spPr>
          <a:xfrm>
            <a:off x="1117264" y="1180991"/>
            <a:ext cx="5102544" cy="523220"/>
          </a:xfrm>
          <a:prstGeom prst="rect">
            <a:avLst/>
          </a:prstGeom>
          <a:noFill/>
          <a:effectLst/>
        </p:spPr>
        <p:txBody>
          <a:bodyPr wrap="square" rtlCol="0">
            <a:spAutoFit/>
          </a:bodyPr>
          <a:lstStyle/>
          <a:p>
            <a:r>
              <a:rPr lang="en-US" sz="2800" b="1" dirty="0"/>
              <a:t>Write questions from the clues.</a:t>
            </a:r>
          </a:p>
        </p:txBody>
      </p:sp>
      <p:sp>
        <p:nvSpPr>
          <p:cNvPr id="3" name="Rectangle 2"/>
          <p:cNvSpPr/>
          <p:nvPr/>
        </p:nvSpPr>
        <p:spPr>
          <a:xfrm>
            <a:off x="330199" y="2317391"/>
            <a:ext cx="11131194" cy="584775"/>
          </a:xfrm>
          <a:prstGeom prst="rect">
            <a:avLst/>
          </a:prstGeom>
        </p:spPr>
        <p:txBody>
          <a:bodyPr wrap="square">
            <a:spAutoFit/>
          </a:bodyPr>
          <a:lstStyle/>
          <a:p>
            <a:r>
              <a:rPr lang="en-US" sz="3200" dirty="0"/>
              <a:t>1. you / attend / the Khmer’s Moon Worship Festival / last year / ?</a:t>
            </a:r>
          </a:p>
        </p:txBody>
      </p:sp>
      <p:sp>
        <p:nvSpPr>
          <p:cNvPr id="6" name="Rectangle 5"/>
          <p:cNvSpPr/>
          <p:nvPr/>
        </p:nvSpPr>
        <p:spPr>
          <a:xfrm>
            <a:off x="330199" y="3663446"/>
            <a:ext cx="11329036" cy="584775"/>
          </a:xfrm>
          <a:prstGeom prst="rect">
            <a:avLst/>
          </a:prstGeom>
        </p:spPr>
        <p:txBody>
          <a:bodyPr wrap="square">
            <a:spAutoFit/>
          </a:bodyPr>
          <a:lstStyle/>
          <a:p>
            <a:r>
              <a:rPr lang="en-US" sz="3200" dirty="0"/>
              <a:t>2. How many / ethnic minority groups / Viet Nam / ? </a:t>
            </a:r>
          </a:p>
        </p:txBody>
      </p:sp>
      <p:sp>
        <p:nvSpPr>
          <p:cNvPr id="10" name="Rectangle 9"/>
          <p:cNvSpPr/>
          <p:nvPr/>
        </p:nvSpPr>
        <p:spPr>
          <a:xfrm>
            <a:off x="337245" y="2844225"/>
            <a:ext cx="11524556" cy="584775"/>
          </a:xfrm>
          <a:prstGeom prst="rect">
            <a:avLst/>
          </a:prstGeom>
        </p:spPr>
        <p:txBody>
          <a:bodyPr wrap="square">
            <a:spAutoFit/>
          </a:bodyPr>
          <a:lstStyle/>
          <a:p>
            <a:r>
              <a:rPr lang="en-US" sz="3200" b="1" dirty="0">
                <a:solidFill>
                  <a:srgbClr val="EF4B66"/>
                </a:solidFill>
              </a:rPr>
              <a:t>→  Did you attend the Khmer’s Moon Worship Festival last year? </a:t>
            </a:r>
          </a:p>
        </p:txBody>
      </p:sp>
      <p:sp>
        <p:nvSpPr>
          <p:cNvPr id="11" name="Rectangle 10"/>
          <p:cNvSpPr/>
          <p:nvPr/>
        </p:nvSpPr>
        <p:spPr>
          <a:xfrm>
            <a:off x="330199" y="4186896"/>
            <a:ext cx="10558602" cy="584775"/>
          </a:xfrm>
          <a:prstGeom prst="rect">
            <a:avLst/>
          </a:prstGeom>
        </p:spPr>
        <p:txBody>
          <a:bodyPr wrap="square">
            <a:spAutoFit/>
          </a:bodyPr>
          <a:lstStyle/>
          <a:p>
            <a:r>
              <a:rPr lang="en-US" sz="3200" b="1" dirty="0">
                <a:solidFill>
                  <a:srgbClr val="EF4B66"/>
                </a:solidFill>
              </a:rPr>
              <a:t>→ How many ethnic minority groups are there in Viet Nam?</a:t>
            </a:r>
          </a:p>
        </p:txBody>
      </p:sp>
    </p:spTree>
    <p:extLst>
      <p:ext uri="{BB962C8B-B14F-4D97-AF65-F5344CB8AC3E}">
        <p14:creationId xmlns:p14="http://schemas.microsoft.com/office/powerpoint/2010/main" val="31285798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871"/>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p:cNvSpPr txBox="1"/>
          <p:nvPr/>
        </p:nvSpPr>
        <p:spPr>
          <a:xfrm>
            <a:off x="4260174" y="141546"/>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GRAMMAR</a:t>
            </a:r>
          </a:p>
        </p:txBody>
      </p:sp>
      <p:sp>
        <p:nvSpPr>
          <p:cNvPr id="27" name="Rounded Rectangle 26"/>
          <p:cNvSpPr/>
          <p:nvPr/>
        </p:nvSpPr>
        <p:spPr>
          <a:xfrm>
            <a:off x="614659" y="118051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8" name="TextBox 27"/>
          <p:cNvSpPr txBox="1"/>
          <p:nvPr/>
        </p:nvSpPr>
        <p:spPr>
          <a:xfrm>
            <a:off x="667444" y="10778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7" name="TextBox 16"/>
          <p:cNvSpPr txBox="1"/>
          <p:nvPr/>
        </p:nvSpPr>
        <p:spPr>
          <a:xfrm>
            <a:off x="1148787" y="1217146"/>
            <a:ext cx="10706519" cy="523220"/>
          </a:xfrm>
          <a:prstGeom prst="rect">
            <a:avLst/>
          </a:prstGeom>
          <a:noFill/>
          <a:effectLst/>
        </p:spPr>
        <p:txBody>
          <a:bodyPr wrap="square" rtlCol="0">
            <a:spAutoFit/>
          </a:bodyPr>
          <a:lstStyle/>
          <a:p>
            <a:r>
              <a:rPr lang="en-US" sz="2800" b="1" dirty="0"/>
              <a:t>Write questions from the clues.</a:t>
            </a:r>
          </a:p>
        </p:txBody>
      </p:sp>
      <p:sp>
        <p:nvSpPr>
          <p:cNvPr id="7" name="Rectangle 6"/>
          <p:cNvSpPr/>
          <p:nvPr/>
        </p:nvSpPr>
        <p:spPr>
          <a:xfrm>
            <a:off x="330199" y="2120189"/>
            <a:ext cx="11246858" cy="584775"/>
          </a:xfrm>
          <a:prstGeom prst="rect">
            <a:avLst/>
          </a:prstGeom>
        </p:spPr>
        <p:txBody>
          <a:bodyPr wrap="square">
            <a:spAutoFit/>
          </a:bodyPr>
          <a:lstStyle/>
          <a:p>
            <a:r>
              <a:rPr lang="en-US" sz="3200" dirty="0"/>
              <a:t>3. Where / the Hmong / live / ?</a:t>
            </a:r>
          </a:p>
        </p:txBody>
      </p:sp>
      <p:sp>
        <p:nvSpPr>
          <p:cNvPr id="8" name="Rectangle 7"/>
          <p:cNvSpPr/>
          <p:nvPr/>
        </p:nvSpPr>
        <p:spPr>
          <a:xfrm>
            <a:off x="330200" y="3334132"/>
            <a:ext cx="10767639" cy="584775"/>
          </a:xfrm>
          <a:prstGeom prst="rect">
            <a:avLst/>
          </a:prstGeom>
        </p:spPr>
        <p:txBody>
          <a:bodyPr wrap="square">
            <a:spAutoFit/>
          </a:bodyPr>
          <a:lstStyle/>
          <a:p>
            <a:r>
              <a:rPr lang="en-US" sz="3200" dirty="0"/>
              <a:t>4. What / you / do / the Ede’s Harvest Festival / last October / ?</a:t>
            </a:r>
          </a:p>
        </p:txBody>
      </p:sp>
      <p:sp>
        <p:nvSpPr>
          <p:cNvPr id="9" name="Rectangle 8"/>
          <p:cNvSpPr/>
          <p:nvPr/>
        </p:nvSpPr>
        <p:spPr>
          <a:xfrm>
            <a:off x="330199" y="4548075"/>
            <a:ext cx="10767640" cy="1077218"/>
          </a:xfrm>
          <a:prstGeom prst="rect">
            <a:avLst/>
          </a:prstGeom>
        </p:spPr>
        <p:txBody>
          <a:bodyPr wrap="square">
            <a:spAutoFit/>
          </a:bodyPr>
          <a:lstStyle/>
          <a:p>
            <a:r>
              <a:rPr lang="en-US" sz="3200" dirty="0"/>
              <a:t>5. How old / minority children / when / they / start helping / the family / ?</a:t>
            </a:r>
          </a:p>
        </p:txBody>
      </p:sp>
      <p:sp>
        <p:nvSpPr>
          <p:cNvPr id="12" name="Rectangle 11"/>
          <p:cNvSpPr/>
          <p:nvPr/>
        </p:nvSpPr>
        <p:spPr>
          <a:xfrm>
            <a:off x="256110" y="2594864"/>
            <a:ext cx="10536284" cy="584775"/>
          </a:xfrm>
          <a:prstGeom prst="rect">
            <a:avLst/>
          </a:prstGeom>
        </p:spPr>
        <p:txBody>
          <a:bodyPr wrap="square">
            <a:spAutoFit/>
          </a:bodyPr>
          <a:lstStyle/>
          <a:p>
            <a:r>
              <a:rPr lang="en-US" sz="3200" b="1" dirty="0">
                <a:solidFill>
                  <a:srgbClr val="EF4B66"/>
                </a:solidFill>
              </a:rPr>
              <a:t>→ Where do the Hmong live? </a:t>
            </a:r>
          </a:p>
        </p:txBody>
      </p:sp>
      <p:sp>
        <p:nvSpPr>
          <p:cNvPr id="16" name="Rectangle 15"/>
          <p:cNvSpPr/>
          <p:nvPr/>
        </p:nvSpPr>
        <p:spPr>
          <a:xfrm>
            <a:off x="256110" y="3829702"/>
            <a:ext cx="11009868" cy="584775"/>
          </a:xfrm>
          <a:prstGeom prst="rect">
            <a:avLst/>
          </a:prstGeom>
        </p:spPr>
        <p:txBody>
          <a:bodyPr wrap="square">
            <a:spAutoFit/>
          </a:bodyPr>
          <a:lstStyle/>
          <a:p>
            <a:r>
              <a:rPr lang="en-US" sz="3200" b="1" dirty="0">
                <a:solidFill>
                  <a:srgbClr val="EF4B66"/>
                </a:solidFill>
              </a:rPr>
              <a:t>→ What did you do at the Ede’s Harvest Festival last October?</a:t>
            </a:r>
          </a:p>
        </p:txBody>
      </p:sp>
      <p:sp>
        <p:nvSpPr>
          <p:cNvPr id="18" name="Rectangle 17"/>
          <p:cNvSpPr/>
          <p:nvPr/>
        </p:nvSpPr>
        <p:spPr>
          <a:xfrm>
            <a:off x="330198" y="5459816"/>
            <a:ext cx="10861691" cy="1077218"/>
          </a:xfrm>
          <a:prstGeom prst="rect">
            <a:avLst/>
          </a:prstGeom>
        </p:spPr>
        <p:txBody>
          <a:bodyPr wrap="square">
            <a:spAutoFit/>
          </a:bodyPr>
          <a:lstStyle/>
          <a:p>
            <a:r>
              <a:rPr lang="en-US" sz="3200" b="1" dirty="0">
                <a:solidFill>
                  <a:srgbClr val="EF4B66"/>
                </a:solidFill>
              </a:rPr>
              <a:t>→ How old are the minority children when they start helping the family? </a:t>
            </a:r>
          </a:p>
        </p:txBody>
      </p:sp>
    </p:spTree>
    <p:extLst>
      <p:ext uri="{BB962C8B-B14F-4D97-AF65-F5344CB8AC3E}">
        <p14:creationId xmlns:p14="http://schemas.microsoft.com/office/powerpoint/2010/main" val="230333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382" y="126460"/>
            <a:ext cx="11705617" cy="1077218"/>
          </a:xfrm>
          <a:prstGeom prst="rect">
            <a:avLst/>
          </a:prstGeom>
          <a:noFill/>
        </p:spPr>
        <p:txBody>
          <a:bodyPr wrap="square" rtlCol="0">
            <a:spAutoFit/>
          </a:bodyPr>
          <a:lstStyle/>
          <a:p>
            <a:r>
              <a:rPr lang="en-US" sz="3200" b="1" dirty="0" err="1"/>
              <a:t>Những</a:t>
            </a:r>
            <a:r>
              <a:rPr lang="en-US" sz="3200" b="1" dirty="0"/>
              <a:t> </a:t>
            </a:r>
            <a:r>
              <a:rPr lang="en-US" sz="3200" b="1" dirty="0" err="1"/>
              <a:t>hs</a:t>
            </a:r>
            <a:r>
              <a:rPr lang="en-US" sz="3200" b="1" dirty="0"/>
              <a:t> </a:t>
            </a:r>
            <a:r>
              <a:rPr lang="en-US" sz="3200" b="1" dirty="0" err="1"/>
              <a:t>nào</a:t>
            </a:r>
            <a:r>
              <a:rPr lang="en-US" sz="3200" b="1" dirty="0"/>
              <a:t> </a:t>
            </a:r>
            <a:r>
              <a:rPr lang="en-US" sz="3200" b="1" dirty="0" err="1"/>
              <a:t>hoàn</a:t>
            </a:r>
            <a:r>
              <a:rPr lang="en-US" sz="3200" b="1" dirty="0"/>
              <a:t> </a:t>
            </a:r>
            <a:r>
              <a:rPr lang="en-US" sz="3200" b="1" dirty="0" err="1"/>
              <a:t>thành</a:t>
            </a:r>
            <a:r>
              <a:rPr lang="en-US" sz="3200" b="1" dirty="0"/>
              <a:t> </a:t>
            </a:r>
            <a:r>
              <a:rPr lang="en-US" sz="3200" b="1" dirty="0" err="1"/>
              <a:t>câu</a:t>
            </a:r>
            <a:r>
              <a:rPr lang="en-US" sz="3200" b="1" dirty="0"/>
              <a:t> </a:t>
            </a:r>
            <a:r>
              <a:rPr lang="en-US" sz="3200" b="1" dirty="0" err="1"/>
              <a:t>đúng</a:t>
            </a:r>
            <a:r>
              <a:rPr lang="en-US" sz="3200" b="1" dirty="0"/>
              <a:t> </a:t>
            </a:r>
            <a:r>
              <a:rPr lang="en-US" sz="3200" b="1" dirty="0" err="1"/>
              <a:t>gv</a:t>
            </a:r>
            <a:r>
              <a:rPr lang="en-US" sz="3200" b="1" dirty="0"/>
              <a:t> </a:t>
            </a:r>
            <a:r>
              <a:rPr lang="en-US" sz="3200" b="1" dirty="0" err="1"/>
              <a:t>cho</a:t>
            </a:r>
            <a:r>
              <a:rPr lang="en-US" sz="3200" b="1" dirty="0"/>
              <a:t> </a:t>
            </a:r>
            <a:r>
              <a:rPr lang="en-US" sz="3200" b="1" dirty="0" err="1"/>
              <a:t>nhận</a:t>
            </a:r>
            <a:r>
              <a:rPr lang="en-US" sz="3200" b="1" dirty="0"/>
              <a:t> </a:t>
            </a:r>
            <a:r>
              <a:rPr lang="en-US" sz="3200" b="1" dirty="0" err="1"/>
              <a:t>quà</a:t>
            </a:r>
            <a:r>
              <a:rPr lang="en-US" sz="3200" b="1" dirty="0"/>
              <a:t> </a:t>
            </a:r>
            <a:r>
              <a:rPr lang="en-US" sz="3200" b="1" dirty="0" err="1"/>
              <a:t>bằng</a:t>
            </a:r>
            <a:r>
              <a:rPr lang="en-US" sz="3200" b="1" dirty="0"/>
              <a:t> </a:t>
            </a:r>
            <a:r>
              <a:rPr lang="en-US" sz="3200" b="1" dirty="0" err="1"/>
              <a:t>cách</a:t>
            </a:r>
            <a:r>
              <a:rPr lang="en-US" sz="3200" b="1" dirty="0"/>
              <a:t> </a:t>
            </a:r>
            <a:r>
              <a:rPr lang="en-US" sz="3200" b="1" dirty="0" err="1"/>
              <a:t>chọn</a:t>
            </a:r>
            <a:r>
              <a:rPr lang="en-US" sz="3200" b="1" dirty="0"/>
              <a:t> </a:t>
            </a:r>
            <a:r>
              <a:rPr lang="en-US" sz="3200" b="1" dirty="0" err="1"/>
              <a:t>số</a:t>
            </a:r>
            <a:r>
              <a:rPr lang="en-US" sz="3200" b="1" dirty="0"/>
              <a:t>. </a:t>
            </a:r>
          </a:p>
        </p:txBody>
      </p:sp>
    </p:spTree>
    <p:extLst>
      <p:ext uri="{BB962C8B-B14F-4D97-AF65-F5344CB8AC3E}">
        <p14:creationId xmlns:p14="http://schemas.microsoft.com/office/powerpoint/2010/main" val="362890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77799"/>
            <a:ext cx="9144000" cy="6604001"/>
          </a:xfrm>
          <a:prstGeom prst="rect">
            <a:avLst/>
          </a:prstGeom>
          <a:solidFill>
            <a:srgbClr val="92D050"/>
          </a:solidFill>
          <a:ln>
            <a:noFill/>
          </a:ln>
          <a:effectLst/>
        </p:spPr>
      </p:pic>
      <p:pic>
        <p:nvPicPr>
          <p:cNvPr id="5" name="Picture 4"/>
          <p:cNvPicPr>
            <a:picLocks noChangeAspect="1"/>
          </p:cNvPicPr>
          <p:nvPr/>
        </p:nvPicPr>
        <p:blipFill rotWithShape="1">
          <a:blip r:embed="rId4"/>
          <a:srcRect l="15938" t="4065" r="7803" b="7682"/>
          <a:stretch/>
        </p:blipFill>
        <p:spPr>
          <a:xfrm>
            <a:off x="8108067" y="1904999"/>
            <a:ext cx="1609941" cy="1344039"/>
          </a:xfrm>
          <a:prstGeom prst="ellipse">
            <a:avLst/>
          </a:prstGeom>
          <a:ln>
            <a:noFill/>
          </a:ln>
          <a:effectLst>
            <a:softEdge rad="112500"/>
          </a:effectLst>
        </p:spPr>
      </p:pic>
      <p:pic>
        <p:nvPicPr>
          <p:cNvPr id="6" name="Picture 5"/>
          <p:cNvPicPr>
            <a:picLocks noChangeAspect="1"/>
          </p:cNvPicPr>
          <p:nvPr/>
        </p:nvPicPr>
        <p:blipFill rotWithShape="1">
          <a:blip r:embed="rId4"/>
          <a:srcRect l="15938" t="4065" r="7803" b="7682"/>
          <a:stretch/>
        </p:blipFill>
        <p:spPr>
          <a:xfrm>
            <a:off x="5676491" y="374948"/>
            <a:ext cx="1642939" cy="1277025"/>
          </a:xfrm>
          <a:prstGeom prst="ellipse">
            <a:avLst/>
          </a:prstGeom>
          <a:ln>
            <a:noFill/>
          </a:ln>
          <a:effectLst>
            <a:softEdge rad="112500"/>
          </a:effectLst>
        </p:spPr>
      </p:pic>
      <p:pic>
        <p:nvPicPr>
          <p:cNvPr id="7" name="Picture 6"/>
          <p:cNvPicPr>
            <a:picLocks noChangeAspect="1"/>
          </p:cNvPicPr>
          <p:nvPr/>
        </p:nvPicPr>
        <p:blipFill rotWithShape="1">
          <a:blip r:embed="rId4"/>
          <a:srcRect l="15938" t="4065" r="7803" b="7682"/>
          <a:stretch/>
        </p:blipFill>
        <p:spPr>
          <a:xfrm>
            <a:off x="5836596" y="1753574"/>
            <a:ext cx="1580205" cy="1340980"/>
          </a:xfrm>
          <a:prstGeom prst="ellipse">
            <a:avLst/>
          </a:prstGeom>
          <a:ln>
            <a:noFill/>
          </a:ln>
          <a:effectLst>
            <a:softEdge rad="112500"/>
          </a:effectLst>
        </p:spPr>
      </p:pic>
      <p:pic>
        <p:nvPicPr>
          <p:cNvPr id="8" name="Picture 7"/>
          <p:cNvPicPr>
            <a:picLocks noChangeAspect="1"/>
          </p:cNvPicPr>
          <p:nvPr/>
        </p:nvPicPr>
        <p:blipFill rotWithShape="1">
          <a:blip r:embed="rId4"/>
          <a:srcRect l="15938" t="4065" r="7803" b="7682"/>
          <a:stretch/>
        </p:blipFill>
        <p:spPr>
          <a:xfrm>
            <a:off x="3324709" y="661797"/>
            <a:ext cx="1610619" cy="1327932"/>
          </a:xfrm>
          <a:prstGeom prst="ellipse">
            <a:avLst/>
          </a:prstGeom>
          <a:ln>
            <a:noFill/>
          </a:ln>
          <a:effectLst>
            <a:softEdge rad="112500"/>
          </a:effectLst>
        </p:spPr>
      </p:pic>
      <p:pic>
        <p:nvPicPr>
          <p:cNvPr id="9" name="Picture 8"/>
          <p:cNvPicPr>
            <a:picLocks noChangeAspect="1"/>
          </p:cNvPicPr>
          <p:nvPr/>
        </p:nvPicPr>
        <p:blipFill rotWithShape="1">
          <a:blip r:embed="rId4"/>
          <a:srcRect l="15938" t="4065" r="7803" b="7682"/>
          <a:stretch/>
        </p:blipFill>
        <p:spPr>
          <a:xfrm>
            <a:off x="1322962" y="2286000"/>
            <a:ext cx="1520427" cy="1186240"/>
          </a:xfrm>
          <a:prstGeom prst="ellipse">
            <a:avLst/>
          </a:prstGeom>
          <a:ln>
            <a:noFill/>
          </a:ln>
          <a:effectLst>
            <a:softEdge rad="112500"/>
          </a:effectLst>
        </p:spPr>
      </p:pic>
      <p:sp>
        <p:nvSpPr>
          <p:cNvPr id="10" name="Oval 9">
            <a:hlinkClick r:id="rId5" action="ppaction://hlinksldjump"/>
          </p:cNvPr>
          <p:cNvSpPr/>
          <p:nvPr/>
        </p:nvSpPr>
        <p:spPr>
          <a:xfrm>
            <a:off x="1764329" y="2636196"/>
            <a:ext cx="637691" cy="612842"/>
          </a:xfrm>
          <a:prstGeom prst="ellipse">
            <a:avLst/>
          </a:prstGeom>
          <a:solidFill>
            <a:srgbClr val="FFFF00"/>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91427" tIns="45715" rIns="91427" bIns="45715" rtlCol="0" anchor="ctr"/>
          <a:lstStyle/>
          <a:p>
            <a:pPr algn="ctr" defTabSz="914244">
              <a:defRPr/>
            </a:pPr>
            <a:r>
              <a:rPr lang="en-US" sz="3600" kern="0" dirty="0">
                <a:solidFill>
                  <a:prstClr val="black"/>
                </a:solidFill>
                <a:latin typeface="Calibri"/>
              </a:rPr>
              <a:t>1</a:t>
            </a:r>
          </a:p>
        </p:txBody>
      </p:sp>
      <p:sp>
        <p:nvSpPr>
          <p:cNvPr id="11" name="Oval 10">
            <a:hlinkClick r:id="rId6" action="ppaction://hlinksldjump"/>
          </p:cNvPr>
          <p:cNvSpPr/>
          <p:nvPr/>
        </p:nvSpPr>
        <p:spPr>
          <a:xfrm>
            <a:off x="3776790" y="1062269"/>
            <a:ext cx="717189" cy="691305"/>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91427" tIns="45715" rIns="91427" bIns="45715" rtlCol="0" anchor="ctr"/>
          <a:lstStyle/>
          <a:p>
            <a:pPr algn="ctr" defTabSz="914244">
              <a:defRPr/>
            </a:pPr>
            <a:r>
              <a:rPr lang="en-US" sz="3600" kern="0" dirty="0">
                <a:solidFill>
                  <a:prstClr val="black"/>
                </a:solidFill>
                <a:latin typeface="Calibri"/>
              </a:rPr>
              <a:t>2</a:t>
            </a:r>
          </a:p>
        </p:txBody>
      </p:sp>
      <p:sp>
        <p:nvSpPr>
          <p:cNvPr id="12" name="Oval 11">
            <a:hlinkClick r:id="rId6" action="ppaction://hlinksldjump"/>
          </p:cNvPr>
          <p:cNvSpPr/>
          <p:nvPr/>
        </p:nvSpPr>
        <p:spPr>
          <a:xfrm>
            <a:off x="6256831" y="2139627"/>
            <a:ext cx="693495" cy="661127"/>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91427" tIns="45715" rIns="91427" bIns="45715" rtlCol="0" anchor="ctr"/>
          <a:lstStyle/>
          <a:p>
            <a:pPr algn="ctr" defTabSz="914244">
              <a:defRPr/>
            </a:pPr>
            <a:r>
              <a:rPr lang="en-US" sz="3600" kern="0" dirty="0">
                <a:solidFill>
                  <a:prstClr val="black"/>
                </a:solidFill>
                <a:latin typeface="Calibri"/>
              </a:rPr>
              <a:t>3</a:t>
            </a:r>
          </a:p>
        </p:txBody>
      </p:sp>
      <p:sp>
        <p:nvSpPr>
          <p:cNvPr id="13" name="Oval 12">
            <a:hlinkClick r:id="rId7" action="ppaction://hlinksldjump"/>
          </p:cNvPr>
          <p:cNvSpPr/>
          <p:nvPr/>
        </p:nvSpPr>
        <p:spPr>
          <a:xfrm>
            <a:off x="6116042" y="807396"/>
            <a:ext cx="721595" cy="596626"/>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91427" tIns="45715" rIns="91427" bIns="45715" rtlCol="0" anchor="ctr"/>
          <a:lstStyle/>
          <a:p>
            <a:pPr algn="ctr" defTabSz="914244">
              <a:defRPr/>
            </a:pPr>
            <a:r>
              <a:rPr lang="en-US" sz="3600" kern="0" dirty="0">
                <a:solidFill>
                  <a:prstClr val="black"/>
                </a:solidFill>
                <a:latin typeface="Calibri"/>
              </a:rPr>
              <a:t>4</a:t>
            </a:r>
          </a:p>
        </p:txBody>
      </p:sp>
      <p:sp>
        <p:nvSpPr>
          <p:cNvPr id="14" name="Oval 13">
            <a:hlinkClick r:id="rId8" action="ppaction://hlinksldjump"/>
          </p:cNvPr>
          <p:cNvSpPr/>
          <p:nvPr/>
        </p:nvSpPr>
        <p:spPr>
          <a:xfrm>
            <a:off x="8547735" y="2359729"/>
            <a:ext cx="739443" cy="629923"/>
          </a:xfrm>
          <a:prstGeom prst="ellipse">
            <a:avLst/>
          </a:prstGeom>
          <a:solidFill>
            <a:srgbClr val="00B050"/>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7" tIns="45715" rIns="91427" bIns="45715" rtlCol="0" anchor="ctr"/>
          <a:lstStyle/>
          <a:p>
            <a:pPr algn="ctr" defTabSz="914244">
              <a:defRPr/>
            </a:pPr>
            <a:r>
              <a:rPr lang="en-US" sz="3600" kern="0" dirty="0">
                <a:solidFill>
                  <a:prstClr val="black"/>
                </a:solidFill>
                <a:latin typeface="Calibri"/>
              </a:rPr>
              <a:t>5</a:t>
            </a:r>
          </a:p>
        </p:txBody>
      </p:sp>
      <p:pic>
        <p:nvPicPr>
          <p:cNvPr id="15" name="Picture 14"/>
          <p:cNvPicPr>
            <a:picLocks noChangeAspect="1"/>
          </p:cNvPicPr>
          <p:nvPr/>
        </p:nvPicPr>
        <p:blipFill rotWithShape="1">
          <a:blip r:embed="rId4"/>
          <a:srcRect l="15938" t="4065" r="7803" b="7682"/>
          <a:stretch/>
        </p:blipFill>
        <p:spPr>
          <a:xfrm>
            <a:off x="2804080" y="3937000"/>
            <a:ext cx="1564720" cy="1422400"/>
          </a:xfrm>
          <a:prstGeom prst="ellipse">
            <a:avLst/>
          </a:prstGeom>
          <a:ln>
            <a:noFill/>
          </a:ln>
          <a:effectLst>
            <a:softEdge rad="112500"/>
          </a:effectLst>
        </p:spPr>
      </p:pic>
      <p:sp>
        <p:nvSpPr>
          <p:cNvPr id="16" name="Oval 15">
            <a:hlinkClick r:id="rId9" action="ppaction://hlinksldjump"/>
          </p:cNvPr>
          <p:cNvSpPr/>
          <p:nvPr/>
        </p:nvSpPr>
        <p:spPr>
          <a:xfrm>
            <a:off x="3260638" y="4469252"/>
            <a:ext cx="651604" cy="572587"/>
          </a:xfrm>
          <a:prstGeom prst="ellipse">
            <a:avLst/>
          </a:prstGeom>
          <a:ln/>
        </p:spPr>
        <p:style>
          <a:lnRef idx="3">
            <a:schemeClr val="lt1"/>
          </a:lnRef>
          <a:fillRef idx="1">
            <a:schemeClr val="accent5"/>
          </a:fillRef>
          <a:effectRef idx="1">
            <a:schemeClr val="accent5"/>
          </a:effectRef>
          <a:fontRef idx="minor">
            <a:schemeClr val="lt1"/>
          </a:fontRef>
        </p:style>
        <p:txBody>
          <a:bodyPr lIns="91427" tIns="45715" rIns="91427" bIns="45715" rtlCol="0" anchor="ctr"/>
          <a:lstStyle/>
          <a:p>
            <a:pPr algn="ctr" defTabSz="914244">
              <a:defRPr/>
            </a:pPr>
            <a:r>
              <a:rPr lang="en-GB" sz="3600" kern="0" dirty="0">
                <a:solidFill>
                  <a:prstClr val="black"/>
                </a:solidFill>
                <a:latin typeface="Calibri"/>
              </a:rPr>
              <a:t>6</a:t>
            </a:r>
            <a:endParaRPr lang="en-US" sz="3600" kern="0" dirty="0">
              <a:solidFill>
                <a:prstClr val="black"/>
              </a:solidFill>
              <a:latin typeface="Calibri"/>
            </a:endParaRPr>
          </a:p>
        </p:txBody>
      </p:sp>
      <p:pic>
        <p:nvPicPr>
          <p:cNvPr id="17" name="Picture 16"/>
          <p:cNvPicPr>
            <a:picLocks noChangeAspect="1"/>
          </p:cNvPicPr>
          <p:nvPr/>
        </p:nvPicPr>
        <p:blipFill rotWithShape="1">
          <a:blip r:embed="rId4"/>
          <a:srcRect l="15938" t="4065" r="7803" b="7682"/>
          <a:stretch/>
        </p:blipFill>
        <p:spPr>
          <a:xfrm>
            <a:off x="7620001" y="3768909"/>
            <a:ext cx="1667177" cy="1207328"/>
          </a:xfrm>
          <a:prstGeom prst="ellipse">
            <a:avLst/>
          </a:prstGeom>
          <a:ln>
            <a:noFill/>
          </a:ln>
          <a:effectLst>
            <a:softEdge rad="112500"/>
          </a:effectLst>
        </p:spPr>
      </p:pic>
      <p:sp>
        <p:nvSpPr>
          <p:cNvPr id="18" name="Oval 17">
            <a:hlinkClick r:id="rId10" action="ppaction://hlinksldjump"/>
          </p:cNvPr>
          <p:cNvSpPr/>
          <p:nvPr/>
        </p:nvSpPr>
        <p:spPr>
          <a:xfrm>
            <a:off x="8108068" y="4212077"/>
            <a:ext cx="617644" cy="571481"/>
          </a:xfrm>
          <a:prstGeom prst="ellipse">
            <a:avLst/>
          </a:prstGeom>
          <a:ln/>
        </p:spPr>
        <p:style>
          <a:lnRef idx="3">
            <a:schemeClr val="lt1"/>
          </a:lnRef>
          <a:fillRef idx="1">
            <a:schemeClr val="accent3"/>
          </a:fillRef>
          <a:effectRef idx="1">
            <a:schemeClr val="accent3"/>
          </a:effectRef>
          <a:fontRef idx="minor">
            <a:schemeClr val="lt1"/>
          </a:fontRef>
        </p:style>
        <p:txBody>
          <a:bodyPr lIns="91427" tIns="45715" rIns="91427" bIns="45715" rtlCol="0" anchor="ctr"/>
          <a:lstStyle/>
          <a:p>
            <a:pPr algn="ctr" defTabSz="914244">
              <a:defRPr/>
            </a:pPr>
            <a:r>
              <a:rPr lang="en-GB" sz="3600" kern="0" dirty="0">
                <a:solidFill>
                  <a:prstClr val="black"/>
                </a:solidFill>
                <a:latin typeface="Calibri"/>
              </a:rPr>
              <a:t>7</a:t>
            </a:r>
            <a:endParaRPr lang="en-US" sz="3600" kern="0" dirty="0">
              <a:solidFill>
                <a:prstClr val="black"/>
              </a:solidFill>
              <a:latin typeface="Calibri"/>
            </a:endParaRPr>
          </a:p>
        </p:txBody>
      </p:sp>
      <p:pic>
        <p:nvPicPr>
          <p:cNvPr id="21" name="Picture 5" descr="thugian"/>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6038851"/>
            <a:ext cx="1201366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3353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53" presetClass="exit" presetSubtype="32" fill="hold" grpId="0" nodeType="clickEffect">
                                  <p:stCondLst>
                                    <p:cond delay="0"/>
                                  </p:stCondLst>
                                  <p:childTnLst>
                                    <p:anim calcmode="lin" valueType="num">
                                      <p:cBhvr>
                                        <p:cTn id="15" dur="500"/>
                                        <p:tgtEl>
                                          <p:spTgt spid="11"/>
                                        </p:tgtEl>
                                        <p:attrNameLst>
                                          <p:attrName>ppt_w</p:attrName>
                                        </p:attrNameLst>
                                      </p:cBhvr>
                                      <p:tavLst>
                                        <p:tav tm="0">
                                          <p:val>
                                            <p:strVal val="ppt_w"/>
                                          </p:val>
                                        </p:tav>
                                        <p:tav tm="100000">
                                          <p:val>
                                            <p:fltVal val="0"/>
                                          </p:val>
                                        </p:tav>
                                      </p:tavLst>
                                    </p:anim>
                                    <p:anim calcmode="lin" valueType="num">
                                      <p:cBhvr>
                                        <p:cTn id="16" dur="500"/>
                                        <p:tgtEl>
                                          <p:spTgt spid="11"/>
                                        </p:tgtEl>
                                        <p:attrNameLst>
                                          <p:attrName>ppt_h</p:attrName>
                                        </p:attrNameLst>
                                      </p:cBhvr>
                                      <p:tavLst>
                                        <p:tav tm="0">
                                          <p:val>
                                            <p:strVal val="ppt_h"/>
                                          </p:val>
                                        </p:tav>
                                        <p:tav tm="100000">
                                          <p:val>
                                            <p:fltVal val="0"/>
                                          </p:val>
                                        </p:tav>
                                      </p:tavLst>
                                    </p:anim>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12"/>
                                        </p:tgtEl>
                                      </p:cBhvr>
                                    </p:animEffect>
                                    <p:anim calcmode="lin" valueType="num">
                                      <p:cBhvr>
                                        <p:cTn id="36" dur="1000"/>
                                        <p:tgtEl>
                                          <p:spTgt spid="12"/>
                                        </p:tgtEl>
                                        <p:attrNameLst>
                                          <p:attrName>ppt_x</p:attrName>
                                        </p:attrNameLst>
                                      </p:cBhvr>
                                      <p:tavLst>
                                        <p:tav tm="0">
                                          <p:val>
                                            <p:strVal val="ppt_x"/>
                                          </p:val>
                                        </p:tav>
                                        <p:tav tm="100000">
                                          <p:val>
                                            <p:strVal val="ppt_x"/>
                                          </p:val>
                                        </p:tav>
                                      </p:tavLst>
                                    </p:anim>
                                    <p:anim calcmode="lin" valueType="num">
                                      <p:cBhvr>
                                        <p:cTn id="37" dur="1000"/>
                                        <p:tgtEl>
                                          <p:spTgt spid="12"/>
                                        </p:tgtEl>
                                        <p:attrNameLst>
                                          <p:attrName>ppt_y</p:attrName>
                                        </p:attrNameLst>
                                      </p:cBhvr>
                                      <p:tavLst>
                                        <p:tav tm="0">
                                          <p:val>
                                            <p:strVal val="ppt_y"/>
                                          </p:val>
                                        </p:tav>
                                        <p:tav tm="100000">
                                          <p:val>
                                            <p:strVal val="ppt_y+.1"/>
                                          </p:val>
                                        </p:tav>
                                      </p:tavLst>
                                    </p:anim>
                                    <p:set>
                                      <p:cBhvr>
                                        <p:cTn id="38"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31" presetClass="exit" presetSubtype="0" fill="hold" grpId="0" nodeType="clickEffect">
                                  <p:stCondLst>
                                    <p:cond delay="0"/>
                                  </p:stCondLst>
                                  <p:childTnLst>
                                    <p:anim calcmode="lin" valueType="num">
                                      <p:cBhvr>
                                        <p:cTn id="43" dur="1000"/>
                                        <p:tgtEl>
                                          <p:spTgt spid="16"/>
                                        </p:tgtEl>
                                        <p:attrNameLst>
                                          <p:attrName>ppt_w</p:attrName>
                                        </p:attrNameLst>
                                      </p:cBhvr>
                                      <p:tavLst>
                                        <p:tav tm="0">
                                          <p:val>
                                            <p:strVal val="ppt_w"/>
                                          </p:val>
                                        </p:tav>
                                        <p:tav tm="100000">
                                          <p:val>
                                            <p:fltVal val="0"/>
                                          </p:val>
                                        </p:tav>
                                      </p:tavLst>
                                    </p:anim>
                                    <p:anim calcmode="lin" valueType="num">
                                      <p:cBhvr>
                                        <p:cTn id="44" dur="1000"/>
                                        <p:tgtEl>
                                          <p:spTgt spid="16"/>
                                        </p:tgtEl>
                                        <p:attrNameLst>
                                          <p:attrName>ppt_h</p:attrName>
                                        </p:attrNameLst>
                                      </p:cBhvr>
                                      <p:tavLst>
                                        <p:tav tm="0">
                                          <p:val>
                                            <p:strVal val="ppt_h"/>
                                          </p:val>
                                        </p:tav>
                                        <p:tav tm="100000">
                                          <p:val>
                                            <p:fltVal val="0"/>
                                          </p:val>
                                        </p:tav>
                                      </p:tavLst>
                                    </p:anim>
                                    <p:anim calcmode="lin" valueType="num">
                                      <p:cBhvr>
                                        <p:cTn id="45" dur="1000"/>
                                        <p:tgtEl>
                                          <p:spTgt spid="16"/>
                                        </p:tgtEl>
                                        <p:attrNameLst>
                                          <p:attrName>style.rotation</p:attrName>
                                        </p:attrNameLst>
                                      </p:cBhvr>
                                      <p:tavLst>
                                        <p:tav tm="0">
                                          <p:val>
                                            <p:fltVal val="0"/>
                                          </p:val>
                                        </p:tav>
                                        <p:tav tm="100000">
                                          <p:val>
                                            <p:fltVal val="90"/>
                                          </p:val>
                                        </p:tav>
                                      </p:tavLst>
                                    </p:anim>
                                    <p:animEffect transition="out" filter="fade">
                                      <p:cBhvr>
                                        <p:cTn id="46" dur="1000"/>
                                        <p:tgtEl>
                                          <p:spTgt spid="16"/>
                                        </p:tgtEl>
                                      </p:cBhvr>
                                    </p:animEffect>
                                    <p:set>
                                      <p:cBhvr>
                                        <p:cTn id="4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8"/>
                    </p:tgtEl>
                  </p:cond>
                </p:stCondLst>
                <p:endSync evt="end" delay="0">
                  <p:rtn val="all"/>
                </p:endSync>
                <p:childTnLst>
                  <p:par>
                    <p:cTn id="49" fill="hold">
                      <p:stCondLst>
                        <p:cond delay="0"/>
                      </p:stCondLst>
                      <p:childTnLst>
                        <p:par>
                          <p:cTn id="50" fill="hold">
                            <p:stCondLst>
                              <p:cond delay="0"/>
                            </p:stCondLst>
                            <p:childTnLst>
                              <p:par>
                                <p:cTn id="51" presetID="31" presetClass="exit" presetSubtype="0" fill="hold" grpId="0" nodeType="clickEffect">
                                  <p:stCondLst>
                                    <p:cond delay="0"/>
                                  </p:stCondLst>
                                  <p:childTnLst>
                                    <p:anim calcmode="lin" valueType="num">
                                      <p:cBhvr>
                                        <p:cTn id="52" dur="1000"/>
                                        <p:tgtEl>
                                          <p:spTgt spid="18"/>
                                        </p:tgtEl>
                                        <p:attrNameLst>
                                          <p:attrName>ppt_w</p:attrName>
                                        </p:attrNameLst>
                                      </p:cBhvr>
                                      <p:tavLst>
                                        <p:tav tm="0">
                                          <p:val>
                                            <p:strVal val="ppt_w"/>
                                          </p:val>
                                        </p:tav>
                                        <p:tav tm="100000">
                                          <p:val>
                                            <p:fltVal val="0"/>
                                          </p:val>
                                        </p:tav>
                                      </p:tavLst>
                                    </p:anim>
                                    <p:anim calcmode="lin" valueType="num">
                                      <p:cBhvr>
                                        <p:cTn id="53" dur="1000"/>
                                        <p:tgtEl>
                                          <p:spTgt spid="18"/>
                                        </p:tgtEl>
                                        <p:attrNameLst>
                                          <p:attrName>ppt_h</p:attrName>
                                        </p:attrNameLst>
                                      </p:cBhvr>
                                      <p:tavLst>
                                        <p:tav tm="0">
                                          <p:val>
                                            <p:strVal val="ppt_h"/>
                                          </p:val>
                                        </p:tav>
                                        <p:tav tm="100000">
                                          <p:val>
                                            <p:fltVal val="0"/>
                                          </p:val>
                                        </p:tav>
                                      </p:tavLst>
                                    </p:anim>
                                    <p:anim calcmode="lin" valueType="num">
                                      <p:cBhvr>
                                        <p:cTn id="54" dur="1000"/>
                                        <p:tgtEl>
                                          <p:spTgt spid="18"/>
                                        </p:tgtEl>
                                        <p:attrNameLst>
                                          <p:attrName>style.rotation</p:attrName>
                                        </p:attrNameLst>
                                      </p:cBhvr>
                                      <p:tavLst>
                                        <p:tav tm="0">
                                          <p:val>
                                            <p:fltVal val="0"/>
                                          </p:val>
                                        </p:tav>
                                        <p:tav tm="100000">
                                          <p:val>
                                            <p:fltVal val="90"/>
                                          </p:val>
                                        </p:tav>
                                      </p:tavLst>
                                    </p:anim>
                                    <p:animEffect transition="out" filter="fade">
                                      <p:cBhvr>
                                        <p:cTn id="55" dur="1000"/>
                                        <p:tgtEl>
                                          <p:spTgt spid="18"/>
                                        </p:tgtEl>
                                      </p:cBhvr>
                                    </p:animEffect>
                                    <p:set>
                                      <p:cBhvr>
                                        <p:cTn id="56"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0" grpId="0" animBg="1"/>
      <p:bldP spid="11" grpId="0" animBg="1"/>
      <p:bldP spid="12" grpId="0" animBg="1"/>
      <p:bldP spid="13" grpId="0" animBg="1"/>
      <p:bldP spid="14"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9568" y="196309"/>
            <a:ext cx="9688945" cy="656627"/>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563" y="1383425"/>
            <a:ext cx="3632011" cy="329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68800" y="4795858"/>
            <a:ext cx="3635355" cy="615537"/>
          </a:xfrm>
          <a:prstGeom prst="rect">
            <a:avLst/>
          </a:prstGeom>
          <a:solidFill>
            <a:schemeClr val="bg2"/>
          </a:solid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a:t>
            </a:r>
            <a:r>
              <a:rPr lang="en-US" sz="3200" dirty="0" err="1">
                <a:solidFill>
                  <a:srgbClr val="FF0000"/>
                </a:solidFill>
                <a:latin typeface="Arial Black" panose="020B0A04020102020204" pitchFamily="34" charset="0"/>
                <a:ea typeface="Verdana" pitchFamily="34" charset="0"/>
                <a:cs typeface="Verdana" pitchFamily="34" charset="0"/>
              </a:rPr>
              <a:t>5K</a:t>
            </a:r>
            <a:r>
              <a:rPr lang="en-US" altLang="en-US" sz="3200" dirty="0">
                <a:solidFill>
                  <a:srgbClr val="FF0000"/>
                </a:solidFill>
                <a:latin typeface="Arial Black" panose="020B0A04020102020204" pitchFamily="34" charset="0"/>
              </a:rPr>
              <a:t> </a:t>
            </a:r>
          </a:p>
        </p:txBody>
      </p:sp>
      <p:sp>
        <p:nvSpPr>
          <p:cNvPr id="9" name="Right Arrow 8"/>
          <p:cNvSpPr/>
          <p:nvPr/>
        </p:nvSpPr>
        <p:spPr>
          <a:xfrm>
            <a:off x="5451573" y="3176063"/>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0" name="Action Button: Home 9">
            <a:hlinkClick r:id="rId4" action="ppaction://hlinksldjump" highlightClick="1"/>
          </p:cNvPr>
          <p:cNvSpPr/>
          <p:nvPr/>
        </p:nvSpPr>
        <p:spPr>
          <a:xfrm>
            <a:off x="11277601" y="6172201"/>
            <a:ext cx="684424" cy="550888"/>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endParaRPr lang="en-US" sz="240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200" y="2083863"/>
            <a:ext cx="3860797"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04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75" fill="hold">
                                          <p:stCondLst>
                                            <p:cond delay="0"/>
                                          </p:stCondLst>
                                        </p:cTn>
                                        <p:tgtEl>
                                          <p:spTgt spid="2"/>
                                        </p:tgtEl>
                                        <p:attrNameLst>
                                          <p:attrName>r</p:attrName>
                                        </p:attrNameLst>
                                      </p:cBhvr>
                                    </p:animRot>
                                    <p:animRot by="-240000">
                                      <p:cBhvr>
                                        <p:cTn id="7" dur="150" fill="hold">
                                          <p:stCondLst>
                                            <p:cond delay="150"/>
                                          </p:stCondLst>
                                        </p:cTn>
                                        <p:tgtEl>
                                          <p:spTgt spid="2"/>
                                        </p:tgtEl>
                                        <p:attrNameLst>
                                          <p:attrName>r</p:attrName>
                                        </p:attrNameLst>
                                      </p:cBhvr>
                                    </p:animRot>
                                    <p:animRot by="240000">
                                      <p:cBhvr>
                                        <p:cTn id="8" dur="150" fill="hold">
                                          <p:stCondLst>
                                            <p:cond delay="300"/>
                                          </p:stCondLst>
                                        </p:cTn>
                                        <p:tgtEl>
                                          <p:spTgt spid="2"/>
                                        </p:tgtEl>
                                        <p:attrNameLst>
                                          <p:attrName>r</p:attrName>
                                        </p:attrNameLst>
                                      </p:cBhvr>
                                    </p:animRot>
                                    <p:animRot by="-240000">
                                      <p:cBhvr>
                                        <p:cTn id="9" dur="150" fill="hold">
                                          <p:stCondLst>
                                            <p:cond delay="450"/>
                                          </p:stCondLst>
                                        </p:cTn>
                                        <p:tgtEl>
                                          <p:spTgt spid="2"/>
                                        </p:tgtEl>
                                        <p:attrNameLst>
                                          <p:attrName>r</p:attrName>
                                        </p:attrNameLst>
                                      </p:cBhvr>
                                    </p:animRot>
                                    <p:animRot by="120000">
                                      <p:cBhvr>
                                        <p:cTn id="10" dur="150" fill="hold">
                                          <p:stCondLst>
                                            <p:cond delay="6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9123" y="272708"/>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19" y="1733360"/>
            <a:ext cx="4195427" cy="316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72244" y="5548213"/>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2 </a:t>
            </a:r>
            <a:r>
              <a:rPr lang="en-US" altLang="en-US" sz="3200" dirty="0">
                <a:solidFill>
                  <a:srgbClr val="FF0000"/>
                </a:solidFill>
                <a:latin typeface="Arial Black" panose="020B0A04020102020204" pitchFamily="34" charset="0"/>
              </a:rPr>
              <a:t>Lollipop Sticks </a:t>
            </a:r>
          </a:p>
        </p:txBody>
      </p:sp>
      <p:sp>
        <p:nvSpPr>
          <p:cNvPr id="9" name="Right Arrow 8"/>
          <p:cNvSpPr/>
          <p:nvPr/>
        </p:nvSpPr>
        <p:spPr>
          <a:xfrm>
            <a:off x="5675323" y="3379372"/>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7" name="Picture 6"/>
          <p:cNvPicPr>
            <a:picLocks noChangeAspect="1"/>
          </p:cNvPicPr>
          <p:nvPr/>
        </p:nvPicPr>
        <p:blipFill>
          <a:blip r:embed="rId4"/>
          <a:stretch>
            <a:fillRect/>
          </a:stretch>
        </p:blipFill>
        <p:spPr>
          <a:xfrm>
            <a:off x="6742123" y="1558968"/>
            <a:ext cx="4419600" cy="3640811"/>
          </a:xfrm>
          <a:prstGeom prst="rect">
            <a:avLst/>
          </a:prstGeom>
        </p:spPr>
      </p:pic>
      <p:sp>
        <p:nvSpPr>
          <p:cNvPr id="8" name="Action Button: Home 7">
            <a:hlinkClick r:id="rId5" action="ppaction://hlinksldjump" highlightClick="1"/>
          </p:cNvPr>
          <p:cNvSpPr/>
          <p:nvPr/>
        </p:nvSpPr>
        <p:spPr>
          <a:xfrm>
            <a:off x="11277601" y="6172201"/>
            <a:ext cx="684424" cy="550888"/>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endParaRPr lang="en-US" sz="2400"/>
          </a:p>
        </p:txBody>
      </p:sp>
    </p:spTree>
    <p:extLst>
      <p:ext uri="{BB962C8B-B14F-4D97-AF65-F5344CB8AC3E}">
        <p14:creationId xmlns:p14="http://schemas.microsoft.com/office/powerpoint/2010/main" val="292391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4712</TotalTime>
  <Words>891</Words>
  <Application>Microsoft Office PowerPoint</Application>
  <PresentationFormat>Widescreen</PresentationFormat>
  <Paragraphs>118</Paragraphs>
  <Slides>20</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Arial Black</vt:lpstr>
      <vt:lpstr>Calibri</vt:lpstr>
      <vt:lpstr>Calibri (Body)</vt:lpstr>
      <vt:lpstr>Calibri Light</vt:lpstr>
      <vt:lpstr>I Want My TTR!</vt:lpstr>
      <vt:lpstr>Myriad Pro</vt:lpstr>
      <vt:lpstr>OpenSans</vt:lpstr>
      <vt:lpstr>OpenSansBold</vt:lpstr>
      <vt:lpstr>Stencil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677</cp:revision>
  <dcterms:created xsi:type="dcterms:W3CDTF">2020-12-09T02:04:09Z</dcterms:created>
  <dcterms:modified xsi:type="dcterms:W3CDTF">2025-11-08T01:24:15Z</dcterms:modified>
</cp:coreProperties>
</file>