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7"/>
  </p:notesMasterIdLst>
  <p:sldIdLst>
    <p:sldId id="256" r:id="rId4"/>
    <p:sldId id="257" r:id="rId5"/>
    <p:sldId id="258" r:id="rId6"/>
    <p:sldId id="419" r:id="rId7"/>
    <p:sldId id="420" r:id="rId8"/>
    <p:sldId id="421" r:id="rId9"/>
    <p:sldId id="422" r:id="rId10"/>
    <p:sldId id="423" r:id="rId11"/>
    <p:sldId id="424" r:id="rId12"/>
    <p:sldId id="280" r:id="rId13"/>
    <p:sldId id="358" r:id="rId14"/>
    <p:sldId id="381" r:id="rId15"/>
    <p:sldId id="382" r:id="rId16"/>
    <p:sldId id="383" r:id="rId17"/>
    <p:sldId id="384" r:id="rId18"/>
    <p:sldId id="385" r:id="rId19"/>
    <p:sldId id="386" r:id="rId20"/>
    <p:sldId id="387" r:id="rId21"/>
    <p:sldId id="388" r:id="rId22"/>
    <p:sldId id="389" r:id="rId23"/>
    <p:sldId id="390" r:id="rId24"/>
    <p:sldId id="391" r:id="rId25"/>
    <p:sldId id="428" r:id="rId26"/>
    <p:sldId id="425" r:id="rId27"/>
    <p:sldId id="426" r:id="rId28"/>
    <p:sldId id="427" r:id="rId29"/>
    <p:sldId id="432" r:id="rId30"/>
    <p:sldId id="370" r:id="rId31"/>
    <p:sldId id="398" r:id="rId32"/>
    <p:sldId id="281" r:id="rId33"/>
    <p:sldId id="259" r:id="rId34"/>
    <p:sldId id="400" r:id="rId35"/>
    <p:sldId id="291" r:id="rId36"/>
    <p:sldId id="399" r:id="rId37"/>
    <p:sldId id="401" r:id="rId38"/>
    <p:sldId id="433" r:id="rId39"/>
    <p:sldId id="434" r:id="rId40"/>
    <p:sldId id="435" r:id="rId41"/>
    <p:sldId id="436" r:id="rId42"/>
    <p:sldId id="437" r:id="rId43"/>
    <p:sldId id="438" r:id="rId44"/>
    <p:sldId id="285" r:id="rId45"/>
    <p:sldId id="293" r:id="rId46"/>
    <p:sldId id="418" r:id="rId47"/>
    <p:sldId id="410" r:id="rId48"/>
    <p:sldId id="416" r:id="rId49"/>
    <p:sldId id="411" r:id="rId50"/>
    <p:sldId id="412" r:id="rId51"/>
    <p:sldId id="413" r:id="rId52"/>
    <p:sldId id="417" r:id="rId53"/>
    <p:sldId id="414" r:id="rId54"/>
    <p:sldId id="415" r:id="rId55"/>
    <p:sldId id="279" r:id="rId56"/>
  </p:sldIdLst>
  <p:sldSz cx="18288000" cy="10287000"/>
  <p:notesSz cx="6858000" cy="9144000"/>
  <p:embeddedFontLst>
    <p:embeddedFont>
      <p:font typeface="Jua" panose="020B0604020202020204" charset="-127"/>
      <p:regular r:id="rId58"/>
    </p:embeddedFont>
    <p:embeddedFont>
      <p:font typeface="Patrick Hand" panose="020B0604020202020204" charset="0"/>
      <p:regular r:id="rId59"/>
    </p:embeddedFont>
    <p:embeddedFont>
      <p:font typeface="Angsana New" panose="020B0604020202020204" charset="-34"/>
      <p:regular r:id="rId60"/>
      <p:bold r:id="rId61"/>
      <p:italic r:id="rId62"/>
      <p:boldItalic r:id="rId63"/>
    </p:embeddedFont>
    <p:embeddedFont>
      <p:font typeface="Cordia New" panose="020B0604020202020204" charset="-34"/>
      <p:regular r:id="rId64"/>
      <p:bold r:id="rId65"/>
      <p:italic r:id="rId66"/>
      <p:boldItalic r:id="rId67"/>
    </p:embeddedFont>
    <p:embeddedFont>
      <p:font typeface="Calibri Light" panose="020F0302020204030204" pitchFamily="34" charset="0"/>
      <p:regular r:id="rId68"/>
      <p:italic r:id="rId69"/>
    </p:embeddedFont>
    <p:embeddedFont>
      <p:font typeface="Aharoni" panose="020B0604020202020204" charset="-79"/>
      <p:bold r:id="rId70"/>
    </p:embeddedFont>
    <p:embeddedFont>
      <p:font typeface="Calibri" panose="020F0502020204030204" pitchFamily="34" charset="0"/>
      <p:regular r:id="rId71"/>
      <p:bold r:id="rId72"/>
      <p:italic r:id="rId73"/>
      <p:boldItalic r:id="rId74"/>
    </p:embeddedFont>
    <p:embeddedFont>
      <p:font typeface="KG Primary Penmanship" panose="020B0604020202020204" charset="0"/>
      <p:regular r:id="rId75"/>
    </p:embeddedFont>
    <p:embeddedFont>
      <p:font typeface="Asap Medium" panose="020B0604020202020204" charset="0"/>
      <p:regular r:id="rId76"/>
    </p:embeddedFont>
    <p:embeddedFont>
      <p:font typeface="Franklin Gothic Heavy" panose="020B0903020102020204" pitchFamily="34" charset="0"/>
      <p:regular r:id="rId77"/>
      <p:italic r:id="rId78"/>
    </p:embeddedFont>
    <p:embeddedFont>
      <p:font typeface=".VnBook-Antiqua" panose="020B7200000000000000" pitchFamily="34" charset="0"/>
      <p:regular r:id="rId79"/>
      <p:bold r:id="rId80"/>
    </p:embeddedFont>
    <p:embeddedFont>
      <p:font typeface="High Tower Text" panose="02040502050506030303" pitchFamily="18" charset="0"/>
      <p:regular r:id="rId81"/>
      <p:italic r:id="rId82"/>
    </p:embeddedFont>
    <p:embeddedFont>
      <p:font typeface="League Spartan" panose="020B0604020202020204"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9" d="100"/>
          <a:sy n="59" d="100"/>
        </p:scale>
        <p:origin x="44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776B7-B458-42B1-9741-C55254F4133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6035B-EDED-47DA-B5A3-5AE6BF3E7E7F}" type="slidenum">
              <a:rPr lang="en-US" smtClean="0"/>
              <a:t>‹#›</a:t>
            </a:fld>
            <a:endParaRPr lang="en-US"/>
          </a:p>
        </p:txBody>
      </p:sp>
    </p:spTree>
    <p:extLst>
      <p:ext uri="{BB962C8B-B14F-4D97-AF65-F5344CB8AC3E}">
        <p14:creationId xmlns:p14="http://schemas.microsoft.com/office/powerpoint/2010/main" val="367557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a:t>
            </a:fld>
            <a:endParaRPr lang="en-US"/>
          </a:p>
        </p:txBody>
      </p:sp>
    </p:spTree>
    <p:extLst>
      <p:ext uri="{BB962C8B-B14F-4D97-AF65-F5344CB8AC3E}">
        <p14:creationId xmlns:p14="http://schemas.microsoft.com/office/powerpoint/2010/main" val="47302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35</a:t>
            </a:fld>
            <a:endParaRPr lang="en-US"/>
          </a:p>
        </p:txBody>
      </p:sp>
    </p:spTree>
    <p:extLst>
      <p:ext uri="{BB962C8B-B14F-4D97-AF65-F5344CB8AC3E}">
        <p14:creationId xmlns:p14="http://schemas.microsoft.com/office/powerpoint/2010/main" val="615764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36</a:t>
            </a:fld>
            <a:endParaRPr lang="en-US"/>
          </a:p>
        </p:txBody>
      </p:sp>
    </p:spTree>
    <p:extLst>
      <p:ext uri="{BB962C8B-B14F-4D97-AF65-F5344CB8AC3E}">
        <p14:creationId xmlns:p14="http://schemas.microsoft.com/office/powerpoint/2010/main" val="324465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37</a:t>
            </a:fld>
            <a:endParaRPr lang="en-US"/>
          </a:p>
        </p:txBody>
      </p:sp>
    </p:spTree>
    <p:extLst>
      <p:ext uri="{BB962C8B-B14F-4D97-AF65-F5344CB8AC3E}">
        <p14:creationId xmlns:p14="http://schemas.microsoft.com/office/powerpoint/2010/main" val="322580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38</a:t>
            </a:fld>
            <a:endParaRPr lang="en-US"/>
          </a:p>
        </p:txBody>
      </p:sp>
    </p:spTree>
    <p:extLst>
      <p:ext uri="{BB962C8B-B14F-4D97-AF65-F5344CB8AC3E}">
        <p14:creationId xmlns:p14="http://schemas.microsoft.com/office/powerpoint/2010/main" val="211325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39</a:t>
            </a:fld>
            <a:endParaRPr lang="en-US"/>
          </a:p>
        </p:txBody>
      </p:sp>
    </p:spTree>
    <p:extLst>
      <p:ext uri="{BB962C8B-B14F-4D97-AF65-F5344CB8AC3E}">
        <p14:creationId xmlns:p14="http://schemas.microsoft.com/office/powerpoint/2010/main" val="2985315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40</a:t>
            </a:fld>
            <a:endParaRPr lang="en-US"/>
          </a:p>
        </p:txBody>
      </p:sp>
    </p:spTree>
    <p:extLst>
      <p:ext uri="{BB962C8B-B14F-4D97-AF65-F5344CB8AC3E}">
        <p14:creationId xmlns:p14="http://schemas.microsoft.com/office/powerpoint/2010/main" val="310454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41</a:t>
            </a:fld>
            <a:endParaRPr lang="en-US"/>
          </a:p>
        </p:txBody>
      </p:sp>
    </p:spTree>
    <p:extLst>
      <p:ext uri="{BB962C8B-B14F-4D97-AF65-F5344CB8AC3E}">
        <p14:creationId xmlns:p14="http://schemas.microsoft.com/office/powerpoint/2010/main" val="1517700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53</a:t>
            </a:fld>
            <a:endParaRPr lang="en-US"/>
          </a:p>
        </p:txBody>
      </p:sp>
    </p:spTree>
    <p:extLst>
      <p:ext uri="{BB962C8B-B14F-4D97-AF65-F5344CB8AC3E}">
        <p14:creationId xmlns:p14="http://schemas.microsoft.com/office/powerpoint/2010/main" val="10356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54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139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05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96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14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577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33</a:t>
            </a:fld>
            <a:endParaRPr lang="en-US"/>
          </a:p>
        </p:txBody>
      </p:sp>
    </p:spTree>
    <p:extLst>
      <p:ext uri="{BB962C8B-B14F-4D97-AF65-F5344CB8AC3E}">
        <p14:creationId xmlns:p14="http://schemas.microsoft.com/office/powerpoint/2010/main" val="421461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34</a:t>
            </a:fld>
            <a:endParaRPr lang="en-US"/>
          </a:p>
        </p:txBody>
      </p:sp>
    </p:spTree>
    <p:extLst>
      <p:ext uri="{BB962C8B-B14F-4D97-AF65-F5344CB8AC3E}">
        <p14:creationId xmlns:p14="http://schemas.microsoft.com/office/powerpoint/2010/main" val="358713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ADE40950-62C1-4740-AD50-7ECAB80CD4AA}"/>
              </a:ext>
            </a:extLst>
          </p:cNvPr>
          <p:cNvSpPr>
            <a:spLocks noGrp="1"/>
          </p:cNvSpPr>
          <p:nvPr>
            <p:ph type="ctrTitle"/>
          </p:nvPr>
        </p:nvSpPr>
        <p:spPr>
          <a:xfrm>
            <a:off x="2286000" y="1683545"/>
            <a:ext cx="13716000" cy="3581400"/>
          </a:xfrm>
        </p:spPr>
        <p:txBody>
          <a:bodyPr anchor="b"/>
          <a:lstStyle>
            <a:lvl1pPr algn="ctr">
              <a:defRPr sz="6750"/>
            </a:lvl1pPr>
          </a:lstStyle>
          <a:p>
            <a:r>
              <a:rPr lang="th-TH"/>
              <a:t>คลิกเพื่อแก้ไขสไตล์ชื่อเรื่องต้นแบบ</a:t>
            </a:r>
          </a:p>
        </p:txBody>
      </p:sp>
      <p:sp>
        <p:nvSpPr>
          <p:cNvPr id="3" name="ชื่อเรื่องรอง 2">
            <a:extLst>
              <a:ext uri="{FF2B5EF4-FFF2-40B4-BE49-F238E27FC236}">
                <a16:creationId xmlns:a16="http://schemas.microsoft.com/office/drawing/2014/main" xmlns="" id="{9371A140-C4BF-47B5-BDDF-241EEF935145}"/>
              </a:ext>
            </a:extLst>
          </p:cNvPr>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th-TH"/>
              <a:t>คลิกเพื่อแก้ไขสไตล์ชื่อเรื่องรองต้นแบบ</a:t>
            </a:r>
          </a:p>
        </p:txBody>
      </p:sp>
      <p:sp>
        <p:nvSpPr>
          <p:cNvPr id="4" name="ตัวแทนวันที่ 3">
            <a:extLst>
              <a:ext uri="{FF2B5EF4-FFF2-40B4-BE49-F238E27FC236}">
                <a16:creationId xmlns:a16="http://schemas.microsoft.com/office/drawing/2014/main" xmlns="" id="{070B6881-1F47-4368-A115-2B23EF846315}"/>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9204BA2E-AD19-4B0F-A8A1-F667D5AC616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2E85AEBB-D568-4E12-B7D7-9C5625DB43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98910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9E84B9D7-2B7D-4EC5-8878-D7A4FC9AB1EF}"/>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ABF3FCA2-BA13-4B0F-A599-DE2E3D172963}"/>
              </a:ext>
            </a:extLst>
          </p:cNvPr>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1799281F-1EBA-4A2A-9E4D-24830B729905}"/>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D5C24643-3047-4255-90A1-10A06921D49D}"/>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2457F473-83C9-4EE9-8C01-4DF5FA429E6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911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D5011896-0D57-4C1F-A878-B7CC677E82B8}"/>
              </a:ext>
            </a:extLst>
          </p:cNvPr>
          <p:cNvSpPr>
            <a:spLocks noGrp="1"/>
          </p:cNvSpPr>
          <p:nvPr>
            <p:ph type="title"/>
          </p:nvPr>
        </p:nvSpPr>
        <p:spPr>
          <a:xfrm>
            <a:off x="1247776" y="2564609"/>
            <a:ext cx="15773400" cy="4279106"/>
          </a:xfrm>
        </p:spPr>
        <p:txBody>
          <a:bodyPr anchor="b"/>
          <a:lstStyle>
            <a:lvl1pPr>
              <a:defRPr sz="6750"/>
            </a:lvl1p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60719D68-D5CD-4D80-9A3D-53E1A9B9E161}"/>
              </a:ext>
            </a:extLst>
          </p:cNvPr>
          <p:cNvSpPr>
            <a:spLocks noGrp="1"/>
          </p:cNvSpPr>
          <p:nvPr>
            <p:ph type="body" idx="1"/>
          </p:nvPr>
        </p:nvSpPr>
        <p:spPr>
          <a:xfrm>
            <a:off x="1247776" y="6884197"/>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th-TH"/>
              <a:t>คลิกเพื่อแก้ไขสไตล์ของข้อความต้นแบบ</a:t>
            </a:r>
          </a:p>
        </p:txBody>
      </p:sp>
      <p:sp>
        <p:nvSpPr>
          <p:cNvPr id="4" name="ตัวแทนวันที่ 3">
            <a:extLst>
              <a:ext uri="{FF2B5EF4-FFF2-40B4-BE49-F238E27FC236}">
                <a16:creationId xmlns:a16="http://schemas.microsoft.com/office/drawing/2014/main" xmlns="" id="{BF9E12C8-44D4-4DE3-A9E2-4B837B916C1D}"/>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FB537244-2CDE-435F-9057-F8FFD76B04A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2D8FF832-D4EA-46E6-B46A-3D2266BF49F6}"/>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201822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0A0A27F9-CA3C-4F1A-B7C1-182A0B6D48CC}"/>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FF35944C-AE58-424F-ADC6-4DDB858CD188}"/>
              </a:ext>
            </a:extLst>
          </p:cNvPr>
          <p:cNvSpPr>
            <a:spLocks noGrp="1"/>
          </p:cNvSpPr>
          <p:nvPr>
            <p:ph sz="half" idx="1"/>
          </p:nvPr>
        </p:nvSpPr>
        <p:spPr>
          <a:xfrm>
            <a:off x="1257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a:extLst>
              <a:ext uri="{FF2B5EF4-FFF2-40B4-BE49-F238E27FC236}">
                <a16:creationId xmlns:a16="http://schemas.microsoft.com/office/drawing/2014/main" xmlns="" id="{7CBF459E-AAA0-48DB-98BD-42C63E26180E}"/>
              </a:ext>
            </a:extLst>
          </p:cNvPr>
          <p:cNvSpPr>
            <a:spLocks noGrp="1"/>
          </p:cNvSpPr>
          <p:nvPr>
            <p:ph sz="half" idx="2"/>
          </p:nvPr>
        </p:nvSpPr>
        <p:spPr>
          <a:xfrm>
            <a:off x="9258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a:extLst>
              <a:ext uri="{FF2B5EF4-FFF2-40B4-BE49-F238E27FC236}">
                <a16:creationId xmlns:a16="http://schemas.microsoft.com/office/drawing/2014/main" xmlns="" id="{8DD7DEFF-93AB-4422-8EBF-4575158CF28A}"/>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6" name="ตัวแทนท้ายกระดาษ 5">
            <a:extLst>
              <a:ext uri="{FF2B5EF4-FFF2-40B4-BE49-F238E27FC236}">
                <a16:creationId xmlns:a16="http://schemas.microsoft.com/office/drawing/2014/main" xmlns="" id="{681CA9D9-9B3F-4C9F-917E-523194964D83}"/>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xmlns="" id="{3D7D83AA-3E50-48B2-9B49-C8D436C4A233}"/>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876939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741037A9-5D53-47E1-B60F-4393B5A1AF1B}"/>
              </a:ext>
            </a:extLst>
          </p:cNvPr>
          <p:cNvSpPr>
            <a:spLocks noGrp="1"/>
          </p:cNvSpPr>
          <p:nvPr>
            <p:ph type="title"/>
          </p:nvPr>
        </p:nvSpPr>
        <p:spPr>
          <a:xfrm>
            <a:off x="1259682" y="547690"/>
            <a:ext cx="15773400" cy="1988345"/>
          </a:xfrm>
        </p:spPr>
        <p:txBody>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B9E34864-C4EE-41F6-9C38-CB81900E7127}"/>
              </a:ext>
            </a:extLst>
          </p:cNvPr>
          <p:cNvSpPr>
            <a:spLocks noGrp="1"/>
          </p:cNvSpPr>
          <p:nvPr>
            <p:ph type="body" idx="1"/>
          </p:nvPr>
        </p:nvSpPr>
        <p:spPr>
          <a:xfrm>
            <a:off x="1259684" y="2521745"/>
            <a:ext cx="773668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4" name="ตัวแทนเนื้อหา 3">
            <a:extLst>
              <a:ext uri="{FF2B5EF4-FFF2-40B4-BE49-F238E27FC236}">
                <a16:creationId xmlns:a16="http://schemas.microsoft.com/office/drawing/2014/main" xmlns="" id="{D1CA963A-6CBF-44A0-8100-74F864FD7DE6}"/>
              </a:ext>
            </a:extLst>
          </p:cNvPr>
          <p:cNvSpPr>
            <a:spLocks noGrp="1"/>
          </p:cNvSpPr>
          <p:nvPr>
            <p:ph sz="half" idx="2"/>
          </p:nvPr>
        </p:nvSpPr>
        <p:spPr>
          <a:xfrm>
            <a:off x="1259684" y="3757613"/>
            <a:ext cx="7736680"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a:extLst>
              <a:ext uri="{FF2B5EF4-FFF2-40B4-BE49-F238E27FC236}">
                <a16:creationId xmlns:a16="http://schemas.microsoft.com/office/drawing/2014/main" xmlns="" id="{B1CAA33D-EC1E-4442-8809-122D6AE733E6}"/>
              </a:ext>
            </a:extLst>
          </p:cNvPr>
          <p:cNvSpPr>
            <a:spLocks noGrp="1"/>
          </p:cNvSpPr>
          <p:nvPr>
            <p:ph type="body" sz="quarter" idx="3"/>
          </p:nvPr>
        </p:nvSpPr>
        <p:spPr>
          <a:xfrm>
            <a:off x="9258301"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6" name="ตัวแทนเนื้อหา 5">
            <a:extLst>
              <a:ext uri="{FF2B5EF4-FFF2-40B4-BE49-F238E27FC236}">
                <a16:creationId xmlns:a16="http://schemas.microsoft.com/office/drawing/2014/main" xmlns="" id="{858DCBF4-D9B7-4D28-9B85-AA20CED17402}"/>
              </a:ext>
            </a:extLst>
          </p:cNvPr>
          <p:cNvSpPr>
            <a:spLocks noGrp="1"/>
          </p:cNvSpPr>
          <p:nvPr>
            <p:ph sz="quarter" idx="4"/>
          </p:nvPr>
        </p:nvSpPr>
        <p:spPr>
          <a:xfrm>
            <a:off x="9258301" y="3757613"/>
            <a:ext cx="7774782"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a:extLst>
              <a:ext uri="{FF2B5EF4-FFF2-40B4-BE49-F238E27FC236}">
                <a16:creationId xmlns:a16="http://schemas.microsoft.com/office/drawing/2014/main" xmlns="" id="{ECB74383-1DB4-4B37-A5E1-055E45011890}"/>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8" name="ตัวแทนท้ายกระดาษ 7">
            <a:extLst>
              <a:ext uri="{FF2B5EF4-FFF2-40B4-BE49-F238E27FC236}">
                <a16:creationId xmlns:a16="http://schemas.microsoft.com/office/drawing/2014/main" xmlns="" id="{6C83BB51-E26C-4362-AE4D-FD4738B555A9}"/>
              </a:ext>
            </a:extLst>
          </p:cNvPr>
          <p:cNvSpPr>
            <a:spLocks noGrp="1"/>
          </p:cNvSpPr>
          <p:nvPr>
            <p:ph type="ftr" sz="quarter" idx="11"/>
          </p:nvPr>
        </p:nvSpPr>
        <p:spPr/>
        <p:txBody>
          <a:bodyPr/>
          <a:lstStyle/>
          <a:p>
            <a:endParaRPr lang="th-TH"/>
          </a:p>
        </p:txBody>
      </p:sp>
      <p:sp>
        <p:nvSpPr>
          <p:cNvPr id="9" name="ตัวแทนหมายเลขสไลด์ 8">
            <a:extLst>
              <a:ext uri="{FF2B5EF4-FFF2-40B4-BE49-F238E27FC236}">
                <a16:creationId xmlns:a16="http://schemas.microsoft.com/office/drawing/2014/main" xmlns="" id="{3947ACEB-DEE1-4789-8EC2-E411C898F3D7}"/>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4241946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CCBE8AD1-4A69-4083-B5EA-B4BBDA92E89A}"/>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วันที่ 2">
            <a:extLst>
              <a:ext uri="{FF2B5EF4-FFF2-40B4-BE49-F238E27FC236}">
                <a16:creationId xmlns:a16="http://schemas.microsoft.com/office/drawing/2014/main" xmlns="" id="{5D8182D2-C30E-4E1F-8571-B72999452587}"/>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4" name="ตัวแทนท้ายกระดาษ 3">
            <a:extLst>
              <a:ext uri="{FF2B5EF4-FFF2-40B4-BE49-F238E27FC236}">
                <a16:creationId xmlns:a16="http://schemas.microsoft.com/office/drawing/2014/main" xmlns="" id="{BF52AD51-DC3F-40BA-A311-ADB6BFF96DA2}"/>
              </a:ext>
            </a:extLst>
          </p:cNvPr>
          <p:cNvSpPr>
            <a:spLocks noGrp="1"/>
          </p:cNvSpPr>
          <p:nvPr>
            <p:ph type="ftr" sz="quarter" idx="11"/>
          </p:nvPr>
        </p:nvSpPr>
        <p:spPr/>
        <p:txBody>
          <a:bodyPr/>
          <a:lstStyle/>
          <a:p>
            <a:endParaRPr lang="th-TH"/>
          </a:p>
        </p:txBody>
      </p:sp>
      <p:sp>
        <p:nvSpPr>
          <p:cNvPr id="5" name="ตัวแทนหมายเลขสไลด์ 4">
            <a:extLst>
              <a:ext uri="{FF2B5EF4-FFF2-40B4-BE49-F238E27FC236}">
                <a16:creationId xmlns:a16="http://schemas.microsoft.com/office/drawing/2014/main" xmlns="" id="{99A7AD44-A5F3-450E-B029-997327EF901D}"/>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9465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a:extLst>
              <a:ext uri="{FF2B5EF4-FFF2-40B4-BE49-F238E27FC236}">
                <a16:creationId xmlns:a16="http://schemas.microsoft.com/office/drawing/2014/main" xmlns="" id="{FD0497FE-4527-4C32-8A41-4B76ECF0CC47}"/>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3" name="ตัวแทนท้ายกระดาษ 2">
            <a:extLst>
              <a:ext uri="{FF2B5EF4-FFF2-40B4-BE49-F238E27FC236}">
                <a16:creationId xmlns:a16="http://schemas.microsoft.com/office/drawing/2014/main" xmlns="" id="{4249FFA1-1471-434A-B639-15CBA04EFDB3}"/>
              </a:ext>
            </a:extLst>
          </p:cNvPr>
          <p:cNvSpPr>
            <a:spLocks noGrp="1"/>
          </p:cNvSpPr>
          <p:nvPr>
            <p:ph type="ftr" sz="quarter" idx="11"/>
          </p:nvPr>
        </p:nvSpPr>
        <p:spPr/>
        <p:txBody>
          <a:bodyPr/>
          <a:lstStyle/>
          <a:p>
            <a:endParaRPr lang="th-TH"/>
          </a:p>
        </p:txBody>
      </p:sp>
      <p:sp>
        <p:nvSpPr>
          <p:cNvPr id="4" name="ตัวแทนหมายเลขสไลด์ 3">
            <a:extLst>
              <a:ext uri="{FF2B5EF4-FFF2-40B4-BE49-F238E27FC236}">
                <a16:creationId xmlns:a16="http://schemas.microsoft.com/office/drawing/2014/main" xmlns="" id="{E27F89E3-C255-4D03-BDD8-704CD5CE94E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01483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AAB1A6FD-D3B5-4BCC-A00E-FEE06263766A}"/>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5F51B842-C4A7-4003-BD7B-B5C85D692B98}"/>
              </a:ext>
            </a:extLst>
          </p:cNvPr>
          <p:cNvSpPr>
            <a:spLocks noGrp="1"/>
          </p:cNvSpPr>
          <p:nvPr>
            <p:ph idx="1"/>
          </p:nvPr>
        </p:nvSpPr>
        <p:spPr>
          <a:xfrm>
            <a:off x="7774782" y="1481140"/>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ข้อความ 3">
            <a:extLst>
              <a:ext uri="{FF2B5EF4-FFF2-40B4-BE49-F238E27FC236}">
                <a16:creationId xmlns:a16="http://schemas.microsoft.com/office/drawing/2014/main" xmlns="" id="{7191CB33-AE66-462F-936E-94A05BA918BE}"/>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xmlns="" id="{7FCFCFC0-B348-42F2-9BC4-83F2DD6B3503}"/>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6" name="ตัวแทนท้ายกระดาษ 5">
            <a:extLst>
              <a:ext uri="{FF2B5EF4-FFF2-40B4-BE49-F238E27FC236}">
                <a16:creationId xmlns:a16="http://schemas.microsoft.com/office/drawing/2014/main" xmlns="" id="{36E8EB6F-1F04-4577-BA50-329DB2FED8B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xmlns="" id="{267460E8-79D1-4BBC-BD0E-DCF9D6DE56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17435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2318C3F0-7F4F-411A-B68A-B6369F590BE0}"/>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รูปภาพ 2">
            <a:extLst>
              <a:ext uri="{FF2B5EF4-FFF2-40B4-BE49-F238E27FC236}">
                <a16:creationId xmlns:a16="http://schemas.microsoft.com/office/drawing/2014/main" xmlns="" id="{EE3F0EE7-33D6-4406-A3FF-9A237742C289}"/>
              </a:ext>
            </a:extLst>
          </p:cNvPr>
          <p:cNvSpPr>
            <a:spLocks noGrp="1"/>
          </p:cNvSpPr>
          <p:nvPr>
            <p:ph type="pic" idx="1"/>
          </p:nvPr>
        </p:nvSpPr>
        <p:spPr>
          <a:xfrm>
            <a:off x="7774782" y="1481140"/>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th-TH"/>
          </a:p>
        </p:txBody>
      </p:sp>
      <p:sp>
        <p:nvSpPr>
          <p:cNvPr id="4" name="ตัวแทนข้อความ 3">
            <a:extLst>
              <a:ext uri="{FF2B5EF4-FFF2-40B4-BE49-F238E27FC236}">
                <a16:creationId xmlns:a16="http://schemas.microsoft.com/office/drawing/2014/main" xmlns="" id="{37AE1918-D3A1-4203-95EC-F6559DBC89D2}"/>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xmlns="" id="{C6D8BA68-A9FB-434E-9B8B-1B414AB9B971}"/>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6" name="ตัวแทนท้ายกระดาษ 5">
            <a:extLst>
              <a:ext uri="{FF2B5EF4-FFF2-40B4-BE49-F238E27FC236}">
                <a16:creationId xmlns:a16="http://schemas.microsoft.com/office/drawing/2014/main" xmlns="" id="{7CC43E5E-2F16-4AB8-A201-BC5B0A47E56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xmlns="" id="{4C9D9273-6A5E-4D31-92F3-DB938EA45F1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3502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C199345F-0F95-4F26-AC6A-E7610BBC56F5}"/>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xmlns="" id="{B041DEB6-3160-40C1-8A5E-1851641C4F81}"/>
              </a:ext>
            </a:extLst>
          </p:cNvPr>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EEF4B0D1-A6B1-485F-B1B6-F4B295F500FE}"/>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9A455E86-F0CE-4129-889B-6968FEF33398}"/>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56DCC55C-9981-4597-B58C-213A2F0972B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980062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a:extLst>
              <a:ext uri="{FF2B5EF4-FFF2-40B4-BE49-F238E27FC236}">
                <a16:creationId xmlns:a16="http://schemas.microsoft.com/office/drawing/2014/main" xmlns="" id="{2F0A3567-0D35-4B90-BF1B-AC9A1E94C1D3}"/>
              </a:ext>
            </a:extLst>
          </p:cNvPr>
          <p:cNvSpPr>
            <a:spLocks noGrp="1"/>
          </p:cNvSpPr>
          <p:nvPr>
            <p:ph type="title" orient="vert"/>
          </p:nvPr>
        </p:nvSpPr>
        <p:spPr>
          <a:xfrm>
            <a:off x="13087351" y="547688"/>
            <a:ext cx="3943350" cy="8717757"/>
          </a:xfrm>
        </p:spPr>
        <p:txBody>
          <a:bodyPr vert="eaVert"/>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xmlns="" id="{86D83793-F857-4CAB-9DDD-2860E3EC4001}"/>
              </a:ext>
            </a:extLst>
          </p:cNvPr>
          <p:cNvSpPr>
            <a:spLocks noGrp="1"/>
          </p:cNvSpPr>
          <p:nvPr>
            <p:ph type="body" orient="vert" idx="1"/>
          </p:nvPr>
        </p:nvSpPr>
        <p:spPr>
          <a:xfrm>
            <a:off x="1257301" y="547688"/>
            <a:ext cx="11601450" cy="8717757"/>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322301F4-CEE5-43F7-891C-28E43EEF6B13}"/>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417FE215-5DD2-4240-B2C0-E1CCAB26081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ADED43FD-40E3-4078-A185-69AF19734EBB}"/>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54602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66125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86313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48350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97308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2927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62377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8894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6732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10494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7229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9900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a:extLst>
              <a:ext uri="{FF2B5EF4-FFF2-40B4-BE49-F238E27FC236}">
                <a16:creationId xmlns:a16="http://schemas.microsoft.com/office/drawing/2014/main" xmlns="" id="{C3F368EB-32B3-4900-A794-A31720A8B114}"/>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65A06BB6-DC75-4430-9983-E4DBECDD841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96FC40CE-EDED-46D1-990E-2E471319867B}"/>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DC0C903A-D197-48C7-960B-87BC257B9F95}"/>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th-TH"/>
          </a:p>
        </p:txBody>
      </p:sp>
      <p:sp>
        <p:nvSpPr>
          <p:cNvPr id="6" name="ตัวแทนหมายเลขสไลด์ 5">
            <a:extLst>
              <a:ext uri="{FF2B5EF4-FFF2-40B4-BE49-F238E27FC236}">
                <a16:creationId xmlns:a16="http://schemas.microsoft.com/office/drawing/2014/main" xmlns="" id="{8A8CBD50-C0A0-4A5F-B18E-7DE97371D76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CC05C4D-2AED-412B-8E06-2704D909A2E1}" type="slidenum">
              <a:rPr lang="th-TH" smtClean="0"/>
              <a:t>‹#›</a:t>
            </a:fld>
            <a:endParaRPr lang="th-TH"/>
          </a:p>
        </p:txBody>
      </p:sp>
    </p:spTree>
    <p:extLst>
      <p:ext uri="{BB962C8B-B14F-4D97-AF65-F5344CB8AC3E}">
        <p14:creationId xmlns:p14="http://schemas.microsoft.com/office/powerpoint/2010/main" val="339967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th-TH"/>
      </a:defPPr>
      <a:lvl1pPr marL="0" algn="l" defTabSz="1028700" rtl="0" eaLnBrk="1" latinLnBrk="0" hangingPunct="1">
        <a:defRPr sz="3150" kern="1200">
          <a:solidFill>
            <a:schemeClr val="tx1"/>
          </a:solidFill>
          <a:latin typeface="+mn-lt"/>
          <a:ea typeface="+mn-ea"/>
          <a:cs typeface="+mn-cs"/>
        </a:defRPr>
      </a:lvl1pPr>
      <a:lvl2pPr marL="514350" algn="l" defTabSz="1028700" rtl="0" eaLnBrk="1" latinLnBrk="0" hangingPunct="1">
        <a:defRPr sz="3150" kern="1200">
          <a:solidFill>
            <a:schemeClr val="tx1"/>
          </a:solidFill>
          <a:latin typeface="+mn-lt"/>
          <a:ea typeface="+mn-ea"/>
          <a:cs typeface="+mn-cs"/>
        </a:defRPr>
      </a:lvl2pPr>
      <a:lvl3pPr marL="1028700" algn="l" defTabSz="1028700" rtl="0" eaLnBrk="1" latinLnBrk="0" hangingPunct="1">
        <a:defRPr sz="3150" kern="1200">
          <a:solidFill>
            <a:schemeClr val="tx1"/>
          </a:solidFill>
          <a:latin typeface="+mn-lt"/>
          <a:ea typeface="+mn-ea"/>
          <a:cs typeface="+mn-cs"/>
        </a:defRPr>
      </a:lvl3pPr>
      <a:lvl4pPr marL="1543050" algn="l" defTabSz="1028700" rtl="0" eaLnBrk="1" latinLnBrk="0" hangingPunct="1">
        <a:defRPr sz="3150" kern="1200">
          <a:solidFill>
            <a:schemeClr val="tx1"/>
          </a:solidFill>
          <a:latin typeface="+mn-lt"/>
          <a:ea typeface="+mn-ea"/>
          <a:cs typeface="+mn-cs"/>
        </a:defRPr>
      </a:lvl4pPr>
      <a:lvl5pPr marL="2057400" algn="l" defTabSz="1028700" rtl="0" eaLnBrk="1" latinLnBrk="0" hangingPunct="1">
        <a:defRPr sz="3150" kern="1200">
          <a:solidFill>
            <a:schemeClr val="tx1"/>
          </a:solidFill>
          <a:latin typeface="+mn-lt"/>
          <a:ea typeface="+mn-ea"/>
          <a:cs typeface="+mn-cs"/>
        </a:defRPr>
      </a:lvl5pPr>
      <a:lvl6pPr marL="2571750" algn="l" defTabSz="1028700" rtl="0" eaLnBrk="1" latinLnBrk="0" hangingPunct="1">
        <a:defRPr sz="3150" kern="1200">
          <a:solidFill>
            <a:schemeClr val="tx1"/>
          </a:solidFill>
          <a:latin typeface="+mn-lt"/>
          <a:ea typeface="+mn-ea"/>
          <a:cs typeface="+mn-cs"/>
        </a:defRPr>
      </a:lvl6pPr>
      <a:lvl7pPr marL="3086100" algn="l" defTabSz="1028700" rtl="0" eaLnBrk="1" latinLnBrk="0" hangingPunct="1">
        <a:defRPr sz="3150" kern="1200">
          <a:solidFill>
            <a:schemeClr val="tx1"/>
          </a:solidFill>
          <a:latin typeface="+mn-lt"/>
          <a:ea typeface="+mn-ea"/>
          <a:cs typeface="+mn-cs"/>
        </a:defRPr>
      </a:lvl7pPr>
      <a:lvl8pPr marL="3600450" algn="l" defTabSz="1028700" rtl="0" eaLnBrk="1" latinLnBrk="0" hangingPunct="1">
        <a:defRPr sz="3150" kern="1200">
          <a:solidFill>
            <a:schemeClr val="tx1"/>
          </a:solidFill>
          <a:latin typeface="+mn-lt"/>
          <a:ea typeface="+mn-ea"/>
          <a:cs typeface="+mn-cs"/>
        </a:defRPr>
      </a:lvl8pPr>
      <a:lvl9pPr marL="4114800" algn="l" defTabSz="1028700" rtl="0" eaLnBrk="1" latinLnBrk="0" hangingPunct="1">
        <a:defRPr sz="31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59948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15.sv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24" Type="http://schemas.openxmlformats.org/officeDocument/2006/relationships/audio" Target="../media/audio1.wav"/><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tiff"/><Relationship Id="rId10" Type="http://schemas.openxmlformats.org/officeDocument/2006/relationships/image" Target="../media/image7.svg"/><Relationship Id="rId19"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1.svg"/><Relationship Id="rId22"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38.jpeg"/><Relationship Id="rId2" Type="http://schemas.openxmlformats.org/officeDocument/2006/relationships/audio" Target="../media/media1.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0.jpeg"/><Relationship Id="rId2" Type="http://schemas.openxmlformats.org/officeDocument/2006/relationships/audio" Target="../media/media2.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2.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1.jpeg"/><Relationship Id="rId2" Type="http://schemas.openxmlformats.org/officeDocument/2006/relationships/audio" Target="../media/media3.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3.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2.jpeg"/><Relationship Id="rId2" Type="http://schemas.openxmlformats.org/officeDocument/2006/relationships/audio" Target="../media/media4.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4.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3.jpeg"/><Relationship Id="rId2" Type="http://schemas.openxmlformats.org/officeDocument/2006/relationships/audio" Target="../media/media5.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5.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4.jpeg"/><Relationship Id="rId2" Type="http://schemas.openxmlformats.org/officeDocument/2006/relationships/audio" Target="../media/media6.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6.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5.jpeg"/><Relationship Id="rId2" Type="http://schemas.openxmlformats.org/officeDocument/2006/relationships/audio" Target="../media/media7.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7.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6.jpeg"/><Relationship Id="rId2" Type="http://schemas.openxmlformats.org/officeDocument/2006/relationships/audio" Target="../media/media8.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8.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47.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39.png"/><Relationship Id="rId2" Type="http://schemas.openxmlformats.org/officeDocument/2006/relationships/audio" Target="../media/media9.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9.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28.svg"/><Relationship Id="rId17" Type="http://schemas.openxmlformats.org/officeDocument/2006/relationships/audio" Target="../media/audio2.wav"/><Relationship Id="rId2" Type="http://schemas.openxmlformats.org/officeDocument/2006/relationships/audio" Target="../media/audio2.wav"/><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8.jpeg"/><Relationship Id="rId2" Type="http://schemas.openxmlformats.org/officeDocument/2006/relationships/audio" Target="../media/media10.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0.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49.jpeg"/><Relationship Id="rId2" Type="http://schemas.openxmlformats.org/officeDocument/2006/relationships/audio" Target="../media/media11.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1.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50.jpeg"/><Relationship Id="rId2" Type="http://schemas.openxmlformats.org/officeDocument/2006/relationships/audio" Target="../media/media12.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2.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51.jpeg"/><Relationship Id="rId2" Type="http://schemas.openxmlformats.org/officeDocument/2006/relationships/audio" Target="../media/media13.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3.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52.PNG"/><Relationship Id="rId2" Type="http://schemas.openxmlformats.org/officeDocument/2006/relationships/audio" Target="../media/media14.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4.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53.png"/><Relationship Id="rId2" Type="http://schemas.openxmlformats.org/officeDocument/2006/relationships/audio" Target="../media/media15.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5.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54.png"/><Relationship Id="rId2" Type="http://schemas.openxmlformats.org/officeDocument/2006/relationships/audio" Target="../media/media16.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6.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2.png"/><Relationship Id="rId18" Type="http://schemas.openxmlformats.org/officeDocument/2006/relationships/image" Target="../media/image60.svg"/><Relationship Id="rId26"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54.svg"/><Relationship Id="rId17" Type="http://schemas.openxmlformats.org/officeDocument/2006/relationships/image" Target="../media/image34.png"/><Relationship Id="rId25" Type="http://schemas.openxmlformats.org/officeDocument/2006/relationships/image" Target="../media/image55.jpeg"/><Relationship Id="rId2" Type="http://schemas.openxmlformats.org/officeDocument/2006/relationships/audio" Target="../media/media17.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7.mp3"/><Relationship Id="rId6" Type="http://schemas.openxmlformats.org/officeDocument/2006/relationships/image" Target="../media/image50.svg"/><Relationship Id="rId11" Type="http://schemas.openxmlformats.org/officeDocument/2006/relationships/image" Target="../media/image31.png"/><Relationship Id="rId24" Type="http://schemas.openxmlformats.org/officeDocument/2006/relationships/image" Target="../media/image66.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17.svg"/><Relationship Id="rId26" Type="http://schemas.openxmlformats.org/officeDocument/2006/relationships/image" Target="../media/image60.svg"/><Relationship Id="rId3" Type="http://schemas.microsoft.com/office/2007/relationships/media" Target="../media/media2.mp3"/><Relationship Id="rId21" Type="http://schemas.openxmlformats.org/officeDocument/2006/relationships/image" Target="../media/image32.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9.png"/><Relationship Id="rId25"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audio" Target="../media/audio2.wav"/><Relationship Id="rId20" Type="http://schemas.openxmlformats.org/officeDocument/2006/relationships/image" Target="../media/image54.svg"/><Relationship Id="rId29" Type="http://schemas.openxmlformats.org/officeDocument/2006/relationships/image" Target="../media/image30.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58.svg"/><Relationship Id="rId5" Type="http://schemas.microsoft.com/office/2007/relationships/media" Target="../media/media3.mp3"/><Relationship Id="rId15" Type="http://schemas.openxmlformats.org/officeDocument/2006/relationships/slideLayout" Target="../slideLayouts/slideLayout7.xml"/><Relationship Id="rId23" Type="http://schemas.openxmlformats.org/officeDocument/2006/relationships/image" Target="../media/image33.png"/><Relationship Id="rId28" Type="http://schemas.openxmlformats.org/officeDocument/2006/relationships/image" Target="../media/image62.svg"/><Relationship Id="rId10" Type="http://schemas.openxmlformats.org/officeDocument/2006/relationships/audio" Target="../media/media5.mp3"/><Relationship Id="rId19" Type="http://schemas.openxmlformats.org/officeDocument/2006/relationships/image" Target="../media/image31.png"/><Relationship Id="rId31" Type="http://schemas.openxmlformats.org/officeDocument/2006/relationships/image" Target="../media/image39.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56.svg"/><Relationship Id="rId27" Type="http://schemas.openxmlformats.org/officeDocument/2006/relationships/image" Target="../media/image35.png"/><Relationship Id="rId30" Type="http://schemas.openxmlformats.org/officeDocument/2006/relationships/image" Target="../media/image52.svg"/></Relationships>
</file>

<file path=ppt/slides/_rels/slide29.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4.mp3"/><Relationship Id="rId18" Type="http://schemas.openxmlformats.org/officeDocument/2006/relationships/audio" Target="../media/media16.mp3"/><Relationship Id="rId26" Type="http://schemas.openxmlformats.org/officeDocument/2006/relationships/image" Target="../media/image17.svg"/><Relationship Id="rId39" Type="http://schemas.openxmlformats.org/officeDocument/2006/relationships/image" Target="../media/image39.png"/><Relationship Id="rId3" Type="http://schemas.microsoft.com/office/2007/relationships/media" Target="../media/media9.mp3"/><Relationship Id="rId21" Type="http://schemas.openxmlformats.org/officeDocument/2006/relationships/slideLayout" Target="../slideLayouts/slideLayout7.xml"/><Relationship Id="rId34" Type="http://schemas.openxmlformats.org/officeDocument/2006/relationships/image" Target="../media/image60.svg"/><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16.mp3"/><Relationship Id="rId25" Type="http://schemas.openxmlformats.org/officeDocument/2006/relationships/image" Target="../media/image9.png"/><Relationship Id="rId33" Type="http://schemas.openxmlformats.org/officeDocument/2006/relationships/image" Target="../media/image34.png"/><Relationship Id="rId38" Type="http://schemas.openxmlformats.org/officeDocument/2006/relationships/image" Target="../media/image52.svg"/><Relationship Id="rId2" Type="http://schemas.openxmlformats.org/officeDocument/2006/relationships/audio" Target="../media/media8.mp3"/><Relationship Id="rId16" Type="http://schemas.openxmlformats.org/officeDocument/2006/relationships/audio" Target="../media/media15.mp3"/><Relationship Id="rId20" Type="http://schemas.openxmlformats.org/officeDocument/2006/relationships/audio" Target="../media/media17.mp3"/><Relationship Id="rId29" Type="http://schemas.openxmlformats.org/officeDocument/2006/relationships/image" Target="../media/image32.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image" Target="../media/image50.svg"/><Relationship Id="rId32" Type="http://schemas.openxmlformats.org/officeDocument/2006/relationships/image" Target="../media/image58.svg"/><Relationship Id="rId37" Type="http://schemas.openxmlformats.org/officeDocument/2006/relationships/image" Target="../media/image30.png"/><Relationship Id="rId5" Type="http://schemas.microsoft.com/office/2007/relationships/media" Target="../media/media10.mp3"/><Relationship Id="rId15" Type="http://schemas.microsoft.com/office/2007/relationships/media" Target="../media/media15.mp3"/><Relationship Id="rId23" Type="http://schemas.openxmlformats.org/officeDocument/2006/relationships/image" Target="../media/image29.png"/><Relationship Id="rId28" Type="http://schemas.openxmlformats.org/officeDocument/2006/relationships/image" Target="../media/image54.svg"/><Relationship Id="rId36" Type="http://schemas.openxmlformats.org/officeDocument/2006/relationships/image" Target="../media/image62.svg"/><Relationship Id="rId10" Type="http://schemas.openxmlformats.org/officeDocument/2006/relationships/audio" Target="../media/media12.mp3"/><Relationship Id="rId19" Type="http://schemas.microsoft.com/office/2007/relationships/media" Target="../media/media17.mp3"/><Relationship Id="rId31" Type="http://schemas.openxmlformats.org/officeDocument/2006/relationships/image" Target="../media/image33.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 Id="rId22" Type="http://schemas.openxmlformats.org/officeDocument/2006/relationships/audio" Target="../media/audio2.wav"/><Relationship Id="rId27" Type="http://schemas.openxmlformats.org/officeDocument/2006/relationships/image" Target="../media/image31.png"/><Relationship Id="rId30" Type="http://schemas.openxmlformats.org/officeDocument/2006/relationships/image" Target="../media/image56.svg"/><Relationship Id="rId35"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21.pn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8.svg"/><Relationship Id="rId5" Type="http://schemas.openxmlformats.org/officeDocument/2006/relationships/image" Target="../media/image3.svg"/><Relationship Id="rId15" Type="http://schemas.openxmlformats.org/officeDocument/2006/relationships/image" Target="../media/image42.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36.sv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2.wav"/><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9.png"/><Relationship Id="rId5" Type="http://schemas.openxmlformats.org/officeDocument/2006/relationships/image" Target="../media/image56.pn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4.wav"/></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audio" Target="../media/audio5.wav"/></Relationships>
</file>

<file path=ppt/slides/_rels/slide4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audio" Target="../media/audio5.wav"/></Relationships>
</file>

<file path=ppt/slides/_rels/slide4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7.gif"/><Relationship Id="rId18" Type="http://schemas.openxmlformats.org/officeDocument/2006/relationships/image" Target="../media/image38.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8.gif"/></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7.gif"/><Relationship Id="rId18" Type="http://schemas.openxmlformats.org/officeDocument/2006/relationships/image" Target="../media/image40.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8.gif"/></Relationships>
</file>

<file path=ppt/slides/_rels/slide4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gif"/><Relationship Id="rId18" Type="http://schemas.openxmlformats.org/officeDocument/2006/relationships/image" Target="../media/image41.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47.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7.gif"/></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gif"/><Relationship Id="rId18" Type="http://schemas.openxmlformats.org/officeDocument/2006/relationships/image" Target="../media/image42.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47.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7.gif"/></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7.gif"/><Relationship Id="rId18" Type="http://schemas.openxmlformats.org/officeDocument/2006/relationships/image" Target="../media/image69.png"/><Relationship Id="rId3" Type="http://schemas.microsoft.com/office/2007/relationships/media" Target="../media/media20.mp3"/><Relationship Id="rId7" Type="http://schemas.openxmlformats.org/officeDocument/2006/relationships/image" Target="../media/image70.png"/><Relationship Id="rId12" Type="http://schemas.openxmlformats.org/officeDocument/2006/relationships/image" Target="../media/image66.tiff"/><Relationship Id="rId17" Type="http://schemas.openxmlformats.org/officeDocument/2006/relationships/slide" Target="slide2.xml"/><Relationship Id="rId2" Type="http://schemas.microsoft.com/office/2007/relationships/media" Target="../media/media19.mp3"/><Relationship Id="rId16" Type="http://schemas.openxmlformats.org/officeDocument/2006/relationships/image" Target="../media/image65.gif"/><Relationship Id="rId20" Type="http://schemas.openxmlformats.org/officeDocument/2006/relationships/image" Target="../media/image43.jpe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48.xml"/><Relationship Id="rId5" Type="http://schemas.openxmlformats.org/officeDocument/2006/relationships/slideLayout" Target="../slideLayouts/slideLayout18.xml"/><Relationship Id="rId15" Type="http://schemas.openxmlformats.org/officeDocument/2006/relationships/image" Target="../media/image64.gif"/><Relationship Id="rId10" Type="http://schemas.openxmlformats.org/officeDocument/2006/relationships/image" Target="../media/image39.png"/><Relationship Id="rId19" Type="http://schemas.microsoft.com/office/2007/relationships/hdphoto" Target="../media/hdphoto1.wdp"/><Relationship Id="rId4" Type="http://schemas.microsoft.com/office/2007/relationships/media" Target="../media/media21.mp3"/><Relationship Id="rId9" Type="http://schemas.openxmlformats.org/officeDocument/2006/relationships/image" Target="../media/image72.png"/><Relationship Id="rId14" Type="http://schemas.openxmlformats.org/officeDocument/2006/relationships/image" Target="../media/image68.gif"/></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7.gif"/><Relationship Id="rId18" Type="http://schemas.openxmlformats.org/officeDocument/2006/relationships/image" Target="../media/image44.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49.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8.gif"/></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7.gif"/><Relationship Id="rId3" Type="http://schemas.microsoft.com/office/2007/relationships/media" Target="../media/media20.mp3"/><Relationship Id="rId7" Type="http://schemas.openxmlformats.org/officeDocument/2006/relationships/image" Target="../media/image70.png"/><Relationship Id="rId12" Type="http://schemas.openxmlformats.org/officeDocument/2006/relationships/image" Target="../media/image66.tiff"/><Relationship Id="rId17" Type="http://schemas.openxmlformats.org/officeDocument/2006/relationships/image" Target="../media/image45.jpeg"/><Relationship Id="rId2" Type="http://schemas.microsoft.com/office/2007/relationships/media" Target="../media/media19.mp3"/><Relationship Id="rId16" Type="http://schemas.openxmlformats.org/officeDocument/2006/relationships/image" Target="../media/image65.gif"/><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51.xml"/><Relationship Id="rId5" Type="http://schemas.openxmlformats.org/officeDocument/2006/relationships/slideLayout" Target="../slideLayouts/slideLayout18.xml"/><Relationship Id="rId15" Type="http://schemas.openxmlformats.org/officeDocument/2006/relationships/image" Target="../media/image64.gif"/><Relationship Id="rId10" Type="http://schemas.openxmlformats.org/officeDocument/2006/relationships/image" Target="../media/image39.png"/><Relationship Id="rId4" Type="http://schemas.microsoft.com/office/2007/relationships/media" Target="../media/media21.mp3"/><Relationship Id="rId9" Type="http://schemas.openxmlformats.org/officeDocument/2006/relationships/image" Target="../media/image72.png"/><Relationship Id="rId14" Type="http://schemas.openxmlformats.org/officeDocument/2006/relationships/image" Target="../media/image68.gi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7.gif"/><Relationship Id="rId18" Type="http://schemas.openxmlformats.org/officeDocument/2006/relationships/image" Target="../media/image46.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49.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8.gif"/></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gif"/><Relationship Id="rId18" Type="http://schemas.openxmlformats.org/officeDocument/2006/relationships/image" Target="../media/image48.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52.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7.gif"/></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7.gif"/><Relationship Id="rId18" Type="http://schemas.openxmlformats.org/officeDocument/2006/relationships/image" Target="../media/image49.jpeg"/><Relationship Id="rId3" Type="http://schemas.microsoft.com/office/2007/relationships/media" Target="../media/media20.mp3"/><Relationship Id="rId7" Type="http://schemas.openxmlformats.org/officeDocument/2006/relationships/image" Target="../media/image63.png"/><Relationship Id="rId12" Type="http://schemas.openxmlformats.org/officeDocument/2006/relationships/image" Target="../media/image66.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2.jpg"/><Relationship Id="rId11" Type="http://schemas.openxmlformats.org/officeDocument/2006/relationships/slide" Target="slide2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65.gif"/><Relationship Id="rId4" Type="http://schemas.microsoft.com/office/2007/relationships/media" Target="../media/media21.mp3"/><Relationship Id="rId9" Type="http://schemas.openxmlformats.org/officeDocument/2006/relationships/image" Target="../media/image64.gif"/><Relationship Id="rId14" Type="http://schemas.openxmlformats.org/officeDocument/2006/relationships/image" Target="../media/image68.gif"/></Relationships>
</file>

<file path=ppt/slides/_rels/slide5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audio" Target="../media/audio3.wav"/><Relationship Id="rId21" Type="http://schemas.openxmlformats.org/officeDocument/2006/relationships/image" Target="../media/image31.png"/><Relationship Id="rId7" Type="http://schemas.openxmlformats.org/officeDocument/2006/relationships/image" Target="../media/image3.png"/><Relationship Id="rId12" Type="http://schemas.openxmlformats.org/officeDocument/2006/relationships/image" Target="../media/image28.svg"/><Relationship Id="rId17" Type="http://schemas.openxmlformats.org/officeDocument/2006/relationships/image" Target="../media/image10.png"/><Relationship Id="rId25" Type="http://schemas.openxmlformats.org/officeDocument/2006/relationships/audio" Target="../media/audio3.wav"/><Relationship Id="rId2" Type="http://schemas.openxmlformats.org/officeDocument/2006/relationships/notesSlide" Target="../notesSlides/notesSlide17.xml"/><Relationship Id="rId16" Type="http://schemas.openxmlformats.org/officeDocument/2006/relationships/image" Target="../media/image11.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5.png"/><Relationship Id="rId24" Type="http://schemas.openxmlformats.org/officeDocument/2006/relationships/image" Target="../media/image107.svg"/><Relationship Id="rId5" Type="http://schemas.openxmlformats.org/officeDocument/2006/relationships/image" Target="../media/image73.png"/><Relationship Id="rId15" Type="http://schemas.openxmlformats.org/officeDocument/2006/relationships/image" Target="../media/image6.png"/><Relationship Id="rId23" Type="http://schemas.openxmlformats.org/officeDocument/2006/relationships/image" Target="../media/image75.png"/><Relationship Id="rId10" Type="http://schemas.openxmlformats.org/officeDocument/2006/relationships/image" Target="../media/image105.svg"/><Relationship Id="rId19"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74.png"/><Relationship Id="rId14" Type="http://schemas.openxmlformats.org/officeDocument/2006/relationships/image" Target="../media/image7.svg"/><Relationship Id="rId22" Type="http://schemas.openxmlformats.org/officeDocument/2006/relationships/image" Target="../media/image54.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23E8082-4FE3-6C5B-AD2E-6B7A7733061E}"/>
              </a:ext>
            </a:extLst>
          </p:cNvPr>
          <p:cNvPicPr>
            <a:picLocks noChangeAspect="1"/>
          </p:cNvPicPr>
          <p:nvPr/>
        </p:nvPicPr>
        <p:blipFill>
          <a:blip r:embed="rId4"/>
          <a:stretch>
            <a:fillRect/>
          </a:stretch>
        </p:blipFill>
        <p:spPr>
          <a:xfrm>
            <a:off x="6953911" y="4782497"/>
            <a:ext cx="4144438" cy="2165651"/>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r>
              <a:rPr lang="en-US" dirty="0"/>
              <a:t>````````````````````````````````````````````````</a:t>
            </a:r>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l="-30390"/>
              </a:stretch>
            </a:blipFill>
          </p:spPr>
        </p:sp>
      </p:gr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5" name="TextBox 14">
            <a:extLst>
              <a:ext uri="{FF2B5EF4-FFF2-40B4-BE49-F238E27FC236}">
                <a16:creationId xmlns:a16="http://schemas.microsoft.com/office/drawing/2014/main" xmlns="" id="{23022361-35C3-47BF-6C42-673057F9E009}"/>
              </a:ext>
            </a:extLst>
          </p:cNvPr>
          <p:cNvSpPr txBox="1"/>
          <p:nvPr/>
        </p:nvSpPr>
        <p:spPr>
          <a:xfrm>
            <a:off x="4093656" y="2253566"/>
            <a:ext cx="9908579" cy="1569660"/>
          </a:xfrm>
          <a:prstGeom prst="rect">
            <a:avLst/>
          </a:prstGeom>
          <a:noFill/>
        </p:spPr>
        <p:txBody>
          <a:bodyPr wrap="square" rtlCol="0">
            <a:spAutoFit/>
          </a:bodyPr>
          <a:lstStyle/>
          <a:p>
            <a:pPr algn="ctr"/>
            <a:r>
              <a:rPr lang="en-US" sz="4800" b="1" dirty="0">
                <a:solidFill>
                  <a:srgbClr val="FF0000"/>
                </a:solidFill>
                <a:latin typeface="Myriad Pro" pitchFamily="34" charset="0"/>
              </a:rPr>
              <a:t>UNIT 12</a:t>
            </a:r>
          </a:p>
          <a:p>
            <a:pPr algn="ctr"/>
            <a:r>
              <a:rPr lang="en-US" sz="4800" b="1" dirty="0">
                <a:solidFill>
                  <a:schemeClr val="bg1"/>
                </a:solidFill>
                <a:latin typeface="Myriad Pro" pitchFamily="34" charset="0"/>
              </a:rPr>
              <a:t>Career choices  </a:t>
            </a:r>
          </a:p>
        </p:txBody>
      </p:sp>
      <p:sp>
        <p:nvSpPr>
          <p:cNvPr id="16" name="TextBox 15">
            <a:extLst>
              <a:ext uri="{FF2B5EF4-FFF2-40B4-BE49-F238E27FC236}">
                <a16:creationId xmlns:a16="http://schemas.microsoft.com/office/drawing/2014/main" xmlns="" id="{D6BF97FD-4C7A-8D7C-E5D3-72F981DEE6A2}"/>
              </a:ext>
            </a:extLst>
          </p:cNvPr>
          <p:cNvSpPr txBox="1"/>
          <p:nvPr/>
        </p:nvSpPr>
        <p:spPr>
          <a:xfrm>
            <a:off x="6297568" y="3991066"/>
            <a:ext cx="6339052" cy="646331"/>
          </a:xfrm>
          <a:prstGeom prst="rect">
            <a:avLst/>
          </a:prstGeom>
          <a:noFill/>
        </p:spPr>
        <p:txBody>
          <a:bodyPr wrap="square" rtlCol="0">
            <a:spAutoFit/>
          </a:bodyPr>
          <a:lstStyle/>
          <a:p>
            <a:r>
              <a:rPr lang="en-US" sz="3600" b="1" dirty="0">
                <a:solidFill>
                  <a:srgbClr val="00B050"/>
                </a:solidFill>
              </a:rPr>
              <a:t>LESSON 1: GETTING STARTED</a:t>
            </a:r>
          </a:p>
        </p:txBody>
      </p:sp>
      <p:pic>
        <p:nvPicPr>
          <p:cNvPr id="17" name="Picture 16">
            <a:extLst>
              <a:ext uri="{FF2B5EF4-FFF2-40B4-BE49-F238E27FC236}">
                <a16:creationId xmlns:a16="http://schemas.microsoft.com/office/drawing/2014/main" xmlns="" id="{180EFA2F-4B36-9519-7CF0-7D4A605485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04299" y="4615543"/>
            <a:ext cx="4443663" cy="2499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2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F02E610-B369-3892-E681-EF5C6CEBA22F}"/>
              </a:ext>
            </a:extLst>
          </p:cNvPr>
          <p:cNvPicPr>
            <a:picLocks noChangeAspect="1"/>
          </p:cNvPicPr>
          <p:nvPr/>
        </p:nvPicPr>
        <p:blipFill>
          <a:blip r:embed="rId2"/>
          <a:stretch>
            <a:fillRect/>
          </a:stretch>
        </p:blipFill>
        <p:spPr>
          <a:xfrm>
            <a:off x="4903294" y="1543353"/>
            <a:ext cx="8105232" cy="4926322"/>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16600" dirty="0">
                <a:solidFill>
                  <a:srgbClr val="FFFFFF"/>
                </a:solidFill>
                <a:latin typeface="KG Primary Penmanship"/>
              </a:rPr>
              <a:t>VOCABULARY</a:t>
            </a:r>
            <a:endParaRPr kumimoji="0" lang="en-US" sz="16600" b="0" i="0" u="none" strike="noStrike" kern="1200" cap="none" spc="0" normalizeH="0" baseline="0" noProof="0" dirty="0">
              <a:ln>
                <a:noFill/>
              </a:ln>
              <a:solidFill>
                <a:srgbClr val="FFFFFF"/>
              </a:solidFill>
              <a:effectLst/>
              <a:uLnTx/>
              <a:uFillTx/>
              <a:latin typeface="KG Primary Penmanship"/>
              <a:ea typeface="+mn-ea"/>
              <a:cs typeface="+mn-cs"/>
            </a:endParaRPr>
          </a:p>
        </p:txBody>
      </p:sp>
    </p:spTree>
    <p:extLst>
      <p:ext uri="{BB962C8B-B14F-4D97-AF65-F5344CB8AC3E}">
        <p14:creationId xmlns:p14="http://schemas.microsoft.com/office/powerpoint/2010/main" val="537517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295776" y="1626601"/>
            <a:ext cx="11928292" cy="3785652"/>
          </a:xfrm>
          <a:prstGeom prst="rect">
            <a:avLst/>
          </a:prstGeom>
        </p:spPr>
        <p:txBody>
          <a:bodyPr wrap="square">
            <a:spAutoFit/>
          </a:bodyPr>
          <a:lstStyle/>
          <a:p>
            <a:r>
              <a:rPr lang="vi-VN" sz="6000" b="1" dirty="0">
                <a:solidFill>
                  <a:srgbClr val="0070C0"/>
                </a:solidFill>
              </a:rPr>
              <a:t>1</a:t>
            </a:r>
            <a:r>
              <a:rPr lang="vi-VN" sz="6000" b="1" dirty="0"/>
              <a:t>.</a:t>
            </a:r>
            <a:r>
              <a:rPr lang="en-US" sz="6000" b="1" dirty="0"/>
              <a:t> </a:t>
            </a:r>
            <a:r>
              <a:rPr lang="vi-VN" sz="6000" b="1" dirty="0">
                <a:solidFill>
                  <a:srgbClr val="FF0000"/>
                </a:solidFill>
              </a:rPr>
              <a:t>career choice </a:t>
            </a:r>
            <a:r>
              <a:rPr lang="vi-VN" sz="6000" b="1" dirty="0"/>
              <a:t>/kəˈrɪə ˈʧɔɪsɪ/ (n) lựa chọn nghề nghiệp</a:t>
            </a:r>
            <a:endParaRPr lang="en-US" sz="6000" b="1" dirty="0"/>
          </a:p>
          <a:p>
            <a:r>
              <a:rPr lang="vi-VN" sz="4000" i="1" dirty="0"/>
              <a:t>Career choices can greatly affect our future lives.</a:t>
            </a:r>
            <a:r>
              <a:rPr lang="en-US" sz="4000" i="1" dirty="0"/>
              <a:t> </a:t>
            </a:r>
            <a:r>
              <a:rPr lang="vi-VN" sz="4000" i="1" dirty="0"/>
              <a:t>(Lựa chọn nghề nghiệp có thể ảnh hưởng lớn đến cuộc sống tương lai của chúng ta.)</a:t>
            </a:r>
            <a:endParaRPr lang="en-US" sz="4000" i="1" dirty="0"/>
          </a:p>
        </p:txBody>
      </p:sp>
      <p:pic>
        <p:nvPicPr>
          <p:cNvPr id="1026" name="Picture 2" descr="https://img.loigiaihay.com/picture/2024/0707/1-career-choice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496800" y="5510621"/>
            <a:ext cx="5641175" cy="3384705"/>
          </a:xfrm>
          <a:prstGeom prst="rect">
            <a:avLst/>
          </a:prstGeom>
          <a:noFill/>
          <a:extLst>
            <a:ext uri="{909E8E84-426E-40DD-AFC4-6F175D3DCCD1}">
              <a14:hiddenFill xmlns:a14="http://schemas.microsoft.com/office/drawing/2010/main">
                <a:solidFill>
                  <a:srgbClr val="FFFFFF"/>
                </a:solidFill>
              </a14:hiddenFill>
            </a:ext>
          </a:extLst>
        </p:spPr>
      </p:pic>
      <p:pic>
        <p:nvPicPr>
          <p:cNvPr id="14" name="career-choice-17271634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5697200" y="2835959"/>
            <a:ext cx="609600" cy="609600"/>
          </a:xfrm>
          <a:prstGeom prst="rect">
            <a:avLst/>
          </a:prstGeom>
        </p:spPr>
      </p:pic>
    </p:spTree>
    <p:extLst>
      <p:ext uri="{BB962C8B-B14F-4D97-AF65-F5344CB8AC3E}">
        <p14:creationId xmlns:p14="http://schemas.microsoft.com/office/powerpoint/2010/main" val="3232432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30874" y="873127"/>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13158" y="1617380"/>
            <a:ext cx="11939638" cy="3785652"/>
          </a:xfrm>
          <a:prstGeom prst="rect">
            <a:avLst/>
          </a:prstGeom>
        </p:spPr>
        <p:txBody>
          <a:bodyPr wrap="square">
            <a:spAutoFit/>
          </a:bodyPr>
          <a:lstStyle/>
          <a:p>
            <a:r>
              <a:rPr lang="vi-VN" sz="6000" b="1" dirty="0">
                <a:solidFill>
                  <a:srgbClr val="0070C0"/>
                </a:solidFill>
              </a:rPr>
              <a:t>2</a:t>
            </a:r>
            <a:r>
              <a:rPr lang="vi-VN" sz="6000" b="1" dirty="0"/>
              <a:t>.</a:t>
            </a:r>
            <a:r>
              <a:rPr lang="en-US" sz="6000" b="1" dirty="0"/>
              <a:t> </a:t>
            </a:r>
            <a:r>
              <a:rPr lang="vi-VN" sz="6000" b="1" dirty="0">
                <a:solidFill>
                  <a:srgbClr val="FF0000"/>
                </a:solidFill>
              </a:rPr>
              <a:t>bartender</a:t>
            </a:r>
            <a:r>
              <a:rPr lang="vi-VN" sz="6000" b="1" dirty="0"/>
              <a:t> /ˈbɑːˌten.dər/ (n) người pha chế</a:t>
            </a:r>
            <a:endParaRPr lang="en-US" sz="6000" b="1" dirty="0"/>
          </a:p>
          <a:p>
            <a:r>
              <a:rPr lang="vi-VN" sz="4000" i="1" dirty="0"/>
              <a:t>A bartender needs to know how to mix different drinks.(Một người pha chế đồ uống cần biết cách pha trộn các loại đồ uống khác nhau.)</a:t>
            </a:r>
            <a:endParaRPr lang="en-US" sz="4000" i="1" dirty="0"/>
          </a:p>
        </p:txBody>
      </p:sp>
      <p:pic>
        <p:nvPicPr>
          <p:cNvPr id="2050" name="Picture 2" descr="https://img.loigiaihay.com/picture/2024/0707/2-bartende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725400" y="5351335"/>
            <a:ext cx="5315278" cy="3543519"/>
          </a:xfrm>
          <a:prstGeom prst="rect">
            <a:avLst/>
          </a:prstGeom>
          <a:noFill/>
          <a:extLst>
            <a:ext uri="{909E8E84-426E-40DD-AFC4-6F175D3DCCD1}">
              <a14:hiddenFill xmlns:a14="http://schemas.microsoft.com/office/drawing/2010/main">
                <a:solidFill>
                  <a:srgbClr val="FFFFFF"/>
                </a:solidFill>
              </a14:hiddenFill>
            </a:ext>
          </a:extLst>
        </p:spPr>
      </p:pic>
      <p:pic>
        <p:nvPicPr>
          <p:cNvPr id="19" name="bartender-17271635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832092" y="2885161"/>
            <a:ext cx="609600" cy="609600"/>
          </a:xfrm>
          <a:prstGeom prst="rect">
            <a:avLst/>
          </a:prstGeom>
        </p:spPr>
      </p:pic>
    </p:spTree>
    <p:extLst>
      <p:ext uri="{BB962C8B-B14F-4D97-AF65-F5344CB8AC3E}">
        <p14:creationId xmlns:p14="http://schemas.microsoft.com/office/powerpoint/2010/main" val="327568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5715000" y="948076"/>
            <a:ext cx="12573000"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5661305" y="8940671"/>
            <a:ext cx="7848272" cy="27959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5662282" y="1463887"/>
            <a:ext cx="7836177" cy="27959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5714880" y="1664605"/>
            <a:ext cx="12625477" cy="3785652"/>
          </a:xfrm>
          <a:prstGeom prst="rect">
            <a:avLst/>
          </a:prstGeom>
        </p:spPr>
        <p:txBody>
          <a:bodyPr wrap="square">
            <a:spAutoFit/>
          </a:bodyPr>
          <a:lstStyle/>
          <a:p>
            <a:r>
              <a:rPr lang="en-US" sz="6000" b="1" dirty="0">
                <a:solidFill>
                  <a:srgbClr val="0070C0"/>
                </a:solidFill>
              </a:rPr>
              <a:t>3</a:t>
            </a:r>
            <a:r>
              <a:rPr lang="en-US" sz="6000" b="1" dirty="0">
                <a:solidFill>
                  <a:schemeClr val="tx1">
                    <a:lumMod val="75000"/>
                    <a:lumOff val="25000"/>
                  </a:schemeClr>
                </a:solidFill>
              </a:rPr>
              <a:t>. </a:t>
            </a:r>
            <a:r>
              <a:rPr lang="en-US" sz="6000" b="1" dirty="0">
                <a:solidFill>
                  <a:srgbClr val="FF0000"/>
                </a:solidFill>
              </a:rPr>
              <a:t>fashion designer </a:t>
            </a:r>
            <a:r>
              <a:rPr lang="en-US" sz="6000" b="1" dirty="0"/>
              <a:t>/ˈ</a:t>
            </a:r>
            <a:r>
              <a:rPr lang="en-US" sz="6000" b="1" dirty="0" err="1"/>
              <a:t>fæʃn</a:t>
            </a:r>
            <a:r>
              <a:rPr lang="en-US" sz="6000" b="1" dirty="0"/>
              <a:t> </a:t>
            </a:r>
            <a:r>
              <a:rPr lang="en-US" sz="6000" b="1" dirty="0" err="1"/>
              <a:t>dɪˈzaɪnə</a:t>
            </a:r>
            <a:r>
              <a:rPr lang="en-US" sz="6000" b="1" dirty="0"/>
              <a:t>(r)/ (n) </a:t>
            </a:r>
            <a:r>
              <a:rPr lang="en-US" sz="6000" b="1" dirty="0" err="1"/>
              <a:t>nhà</a:t>
            </a:r>
            <a:r>
              <a:rPr lang="en-US" sz="6000" b="1" dirty="0"/>
              <a:t> </a:t>
            </a:r>
            <a:r>
              <a:rPr lang="en-US" sz="6000" b="1" dirty="0" err="1"/>
              <a:t>thiết</a:t>
            </a:r>
            <a:r>
              <a:rPr lang="en-US" sz="6000" b="1" dirty="0"/>
              <a:t> </a:t>
            </a:r>
            <a:r>
              <a:rPr lang="en-US" sz="6000" b="1" dirty="0" err="1"/>
              <a:t>kế</a:t>
            </a:r>
            <a:r>
              <a:rPr lang="en-US" sz="6000" b="1" dirty="0"/>
              <a:t> </a:t>
            </a:r>
            <a:r>
              <a:rPr lang="en-US" sz="6000" b="1" dirty="0" err="1"/>
              <a:t>thời</a:t>
            </a:r>
            <a:r>
              <a:rPr lang="en-US" sz="6000" b="1" dirty="0"/>
              <a:t> </a:t>
            </a:r>
            <a:r>
              <a:rPr lang="en-US" sz="6000" b="1" dirty="0" err="1"/>
              <a:t>trang</a:t>
            </a:r>
            <a:endParaRPr lang="en-US" sz="6000" b="1" dirty="0"/>
          </a:p>
          <a:p>
            <a:r>
              <a:rPr lang="en-US" sz="4000" i="1" dirty="0"/>
              <a:t>My sister wants to become a fashion designer and create her own clothing line.(</a:t>
            </a:r>
            <a:r>
              <a:rPr lang="en-US" sz="4000" i="1" dirty="0" err="1"/>
              <a:t>Chị</a:t>
            </a:r>
            <a:r>
              <a:rPr lang="en-US" sz="4000" i="1" dirty="0"/>
              <a:t> </a:t>
            </a:r>
            <a:r>
              <a:rPr lang="en-US" sz="4000" i="1" dirty="0" err="1"/>
              <a:t>gái</a:t>
            </a:r>
            <a:r>
              <a:rPr lang="en-US" sz="4000" i="1" dirty="0"/>
              <a:t> </a:t>
            </a:r>
            <a:r>
              <a:rPr lang="en-US" sz="4000" i="1" dirty="0" err="1"/>
              <a:t>tôi</a:t>
            </a:r>
            <a:r>
              <a:rPr lang="en-US" sz="4000" i="1" dirty="0"/>
              <a:t> </a:t>
            </a:r>
            <a:r>
              <a:rPr lang="en-US" sz="4000" i="1" dirty="0" err="1"/>
              <a:t>muốn</a:t>
            </a:r>
            <a:r>
              <a:rPr lang="en-US" sz="4000" i="1" dirty="0"/>
              <a:t> </a:t>
            </a:r>
            <a:r>
              <a:rPr lang="en-US" sz="4000" i="1" dirty="0" err="1"/>
              <a:t>trở</a:t>
            </a:r>
            <a:r>
              <a:rPr lang="en-US" sz="4000" i="1" dirty="0"/>
              <a:t> </a:t>
            </a:r>
            <a:r>
              <a:rPr lang="en-US" sz="4000" i="1" dirty="0" err="1"/>
              <a:t>thành</a:t>
            </a:r>
            <a:r>
              <a:rPr lang="en-US" sz="4000" i="1" dirty="0"/>
              <a:t> </a:t>
            </a:r>
            <a:r>
              <a:rPr lang="en-US" sz="4000" i="1" dirty="0" err="1"/>
              <a:t>nhà</a:t>
            </a:r>
            <a:r>
              <a:rPr lang="en-US" sz="4000" i="1" dirty="0"/>
              <a:t> </a:t>
            </a:r>
            <a:r>
              <a:rPr lang="en-US" sz="4000" i="1" dirty="0" err="1"/>
              <a:t>thiết</a:t>
            </a:r>
            <a:r>
              <a:rPr lang="en-US" sz="4000" i="1" dirty="0"/>
              <a:t> </a:t>
            </a:r>
            <a:r>
              <a:rPr lang="en-US" sz="4000" i="1" dirty="0" err="1"/>
              <a:t>kế</a:t>
            </a:r>
            <a:r>
              <a:rPr lang="en-US" sz="4000" i="1" dirty="0"/>
              <a:t> </a:t>
            </a:r>
            <a:r>
              <a:rPr lang="en-US" sz="4000" i="1" dirty="0" err="1"/>
              <a:t>thời</a:t>
            </a:r>
            <a:r>
              <a:rPr lang="en-US" sz="4000" i="1" dirty="0"/>
              <a:t> </a:t>
            </a:r>
            <a:r>
              <a:rPr lang="en-US" sz="4000" i="1" dirty="0" err="1"/>
              <a:t>trang</a:t>
            </a:r>
            <a:r>
              <a:rPr lang="en-US" sz="4000" i="1" dirty="0"/>
              <a:t> </a:t>
            </a:r>
            <a:r>
              <a:rPr lang="en-US" sz="4000" i="1" dirty="0" err="1"/>
              <a:t>và</a:t>
            </a:r>
            <a:r>
              <a:rPr lang="en-US" sz="4000" i="1" dirty="0"/>
              <a:t> </a:t>
            </a:r>
            <a:r>
              <a:rPr lang="en-US" sz="4000" i="1" dirty="0" err="1"/>
              <a:t>tạo</a:t>
            </a:r>
            <a:r>
              <a:rPr lang="en-US" sz="4000" i="1" dirty="0"/>
              <a:t> </a:t>
            </a:r>
            <a:r>
              <a:rPr lang="en-US" sz="4000" i="1" dirty="0" err="1"/>
              <a:t>ra</a:t>
            </a:r>
            <a:r>
              <a:rPr lang="en-US" sz="4000" i="1" dirty="0"/>
              <a:t> </a:t>
            </a:r>
            <a:r>
              <a:rPr lang="en-US" sz="4000" i="1" dirty="0" err="1"/>
              <a:t>dòng</a:t>
            </a:r>
            <a:r>
              <a:rPr lang="en-US" sz="4000" i="1" dirty="0"/>
              <a:t> </a:t>
            </a:r>
            <a:r>
              <a:rPr lang="en-US" sz="4000" i="1" dirty="0" err="1"/>
              <a:t>quần</a:t>
            </a:r>
            <a:r>
              <a:rPr lang="en-US" sz="4000" i="1" dirty="0"/>
              <a:t> </a:t>
            </a:r>
            <a:r>
              <a:rPr lang="en-US" sz="4000" i="1" dirty="0" err="1"/>
              <a:t>áo</a:t>
            </a:r>
            <a:r>
              <a:rPr lang="en-US" sz="4000" i="1" dirty="0"/>
              <a:t> </a:t>
            </a:r>
            <a:r>
              <a:rPr lang="en-US" sz="4000" i="1" dirty="0" err="1"/>
              <a:t>riêng</a:t>
            </a:r>
            <a:r>
              <a:rPr lang="en-US" sz="4000" i="1" dirty="0"/>
              <a:t> </a:t>
            </a:r>
            <a:r>
              <a:rPr lang="en-US" sz="4000" i="1" dirty="0" err="1"/>
              <a:t>của</a:t>
            </a:r>
            <a:r>
              <a:rPr lang="en-US" sz="4000" i="1" dirty="0"/>
              <a:t> </a:t>
            </a:r>
            <a:r>
              <a:rPr lang="en-US" sz="4000" i="1" dirty="0" err="1"/>
              <a:t>mình</a:t>
            </a:r>
            <a:r>
              <a:rPr lang="en-US" sz="4000" i="1" dirty="0"/>
              <a:t>.)</a:t>
            </a:r>
          </a:p>
        </p:txBody>
      </p:sp>
      <p:pic>
        <p:nvPicPr>
          <p:cNvPr id="3074" name="Picture 2" descr="https://img.loigiaihay.com/picture/2024/0707/3-fashion-designe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562162" y="6527393"/>
            <a:ext cx="4546755" cy="2458707"/>
          </a:xfrm>
          <a:prstGeom prst="rect">
            <a:avLst/>
          </a:prstGeom>
          <a:noFill/>
          <a:extLst>
            <a:ext uri="{909E8E84-426E-40DD-AFC4-6F175D3DCCD1}">
              <a14:hiddenFill xmlns:a14="http://schemas.microsoft.com/office/drawing/2010/main">
                <a:solidFill>
                  <a:srgbClr val="FFFFFF"/>
                </a:solidFill>
              </a14:hiddenFill>
            </a:ext>
          </a:extLst>
        </p:spPr>
      </p:pic>
      <p:pic>
        <p:nvPicPr>
          <p:cNvPr id="14" name="fashion-designer-packed-17271636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106863" y="2901998"/>
            <a:ext cx="609600" cy="609600"/>
          </a:xfrm>
          <a:prstGeom prst="rect">
            <a:avLst/>
          </a:prstGeom>
        </p:spPr>
      </p:pic>
    </p:spTree>
    <p:extLst>
      <p:ext uri="{BB962C8B-B14F-4D97-AF65-F5344CB8AC3E}">
        <p14:creationId xmlns:p14="http://schemas.microsoft.com/office/powerpoint/2010/main" val="233245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190579" y="1766391"/>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5497707" y="948076"/>
            <a:ext cx="12790293"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5557228" y="8940671"/>
            <a:ext cx="7952349"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5558366" y="1463887"/>
            <a:ext cx="7940094"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5576480" y="1586710"/>
            <a:ext cx="12790171" cy="3785652"/>
          </a:xfrm>
          <a:prstGeom prst="rect">
            <a:avLst/>
          </a:prstGeom>
        </p:spPr>
        <p:txBody>
          <a:bodyPr wrap="square">
            <a:spAutoFit/>
          </a:bodyPr>
          <a:lstStyle/>
          <a:p>
            <a:r>
              <a:rPr lang="en-US" sz="6000" b="1" dirty="0">
                <a:solidFill>
                  <a:srgbClr val="0070C0"/>
                </a:solidFill>
              </a:rPr>
              <a:t>4</a:t>
            </a:r>
            <a:r>
              <a:rPr lang="en-US" sz="6000" b="1" dirty="0"/>
              <a:t>. </a:t>
            </a:r>
            <a:r>
              <a:rPr lang="en-US" sz="6000" b="1" dirty="0">
                <a:solidFill>
                  <a:srgbClr val="FF0000"/>
                </a:solidFill>
              </a:rPr>
              <a:t>garment worker </a:t>
            </a:r>
            <a:r>
              <a:rPr lang="en-US" sz="6000" b="1" dirty="0"/>
              <a:t>/ˈ</a:t>
            </a:r>
            <a:r>
              <a:rPr lang="en-US" sz="6000" b="1" dirty="0" err="1"/>
              <a:t>ɡɑːməntˈwɜːkə</a:t>
            </a:r>
            <a:r>
              <a:rPr lang="en-US" sz="6000" b="1" dirty="0"/>
              <a:t>(r)/ (n) </a:t>
            </a:r>
            <a:r>
              <a:rPr lang="en-US" sz="6000" b="1" dirty="0" err="1"/>
              <a:t>công</a:t>
            </a:r>
            <a:r>
              <a:rPr lang="en-US" sz="6000" b="1" dirty="0"/>
              <a:t> </a:t>
            </a:r>
            <a:r>
              <a:rPr lang="en-US" sz="6000" b="1" dirty="0" err="1"/>
              <a:t>nhân</a:t>
            </a:r>
            <a:r>
              <a:rPr lang="en-US" sz="6000" b="1" dirty="0"/>
              <a:t> may </a:t>
            </a:r>
            <a:r>
              <a:rPr lang="en-US" sz="6000" b="1" dirty="0" err="1"/>
              <a:t>mặc</a:t>
            </a:r>
            <a:endParaRPr lang="en-US" sz="6000" b="1" dirty="0"/>
          </a:p>
          <a:p>
            <a:r>
              <a:rPr lang="en-US" sz="4000" i="1" dirty="0"/>
              <a:t>Garment workers play a crucial role in the clothing industry.(</a:t>
            </a:r>
            <a:r>
              <a:rPr lang="en-US" sz="4000" i="1" dirty="0" err="1"/>
              <a:t>Công</a:t>
            </a:r>
            <a:r>
              <a:rPr lang="en-US" sz="4000" i="1" dirty="0"/>
              <a:t> </a:t>
            </a:r>
            <a:r>
              <a:rPr lang="en-US" sz="4000" i="1" dirty="0" err="1"/>
              <a:t>nhân</a:t>
            </a:r>
            <a:r>
              <a:rPr lang="en-US" sz="4000" i="1" dirty="0"/>
              <a:t> may </a:t>
            </a:r>
            <a:r>
              <a:rPr lang="en-US" sz="4000" i="1" dirty="0" err="1"/>
              <a:t>mặc</a:t>
            </a:r>
            <a:r>
              <a:rPr lang="en-US" sz="4000" i="1" dirty="0"/>
              <a:t> </a:t>
            </a:r>
            <a:r>
              <a:rPr lang="en-US" sz="4000" i="1" dirty="0" err="1"/>
              <a:t>đóng</a:t>
            </a:r>
            <a:r>
              <a:rPr lang="en-US" sz="4000" i="1" dirty="0"/>
              <a:t> </a:t>
            </a:r>
            <a:r>
              <a:rPr lang="en-US" sz="4000" i="1" dirty="0" err="1"/>
              <a:t>vai</a:t>
            </a:r>
            <a:r>
              <a:rPr lang="en-US" sz="4000" i="1" dirty="0"/>
              <a:t> </a:t>
            </a:r>
            <a:r>
              <a:rPr lang="en-US" sz="4000" i="1" dirty="0" err="1"/>
              <a:t>trò</a:t>
            </a:r>
            <a:r>
              <a:rPr lang="en-US" sz="4000" i="1" dirty="0"/>
              <a:t> </a:t>
            </a:r>
            <a:r>
              <a:rPr lang="en-US" sz="4000" i="1" dirty="0" err="1"/>
              <a:t>quan</a:t>
            </a:r>
            <a:r>
              <a:rPr lang="en-US" sz="4000" i="1" dirty="0"/>
              <a:t> </a:t>
            </a:r>
            <a:r>
              <a:rPr lang="en-US" sz="4000" i="1" dirty="0" err="1"/>
              <a:t>trọng</a:t>
            </a:r>
            <a:r>
              <a:rPr lang="en-US" sz="4000" i="1" dirty="0"/>
              <a:t> </a:t>
            </a:r>
            <a:r>
              <a:rPr lang="en-US" sz="4000" i="1" dirty="0" err="1"/>
              <a:t>trong</a:t>
            </a:r>
            <a:r>
              <a:rPr lang="en-US" sz="4000" i="1" dirty="0"/>
              <a:t> </a:t>
            </a:r>
            <a:r>
              <a:rPr lang="en-US" sz="4000" i="1" dirty="0" err="1"/>
              <a:t>ngành</a:t>
            </a:r>
            <a:r>
              <a:rPr lang="en-US" sz="4000" i="1" dirty="0"/>
              <a:t> </a:t>
            </a:r>
            <a:r>
              <a:rPr lang="en-US" sz="4000" i="1" dirty="0" err="1"/>
              <a:t>công</a:t>
            </a:r>
            <a:r>
              <a:rPr lang="en-US" sz="4000" i="1" dirty="0"/>
              <a:t> </a:t>
            </a:r>
            <a:r>
              <a:rPr lang="en-US" sz="4000" i="1" dirty="0" err="1"/>
              <a:t>nghiệp</a:t>
            </a:r>
            <a:r>
              <a:rPr lang="en-US" sz="4000" i="1" dirty="0"/>
              <a:t> </a:t>
            </a:r>
            <a:r>
              <a:rPr lang="en-US" sz="4000" i="1" dirty="0" err="1"/>
              <a:t>quần</a:t>
            </a:r>
            <a:r>
              <a:rPr lang="en-US" sz="4000" i="1" dirty="0"/>
              <a:t> </a:t>
            </a:r>
            <a:r>
              <a:rPr lang="en-US" sz="4000" i="1" dirty="0" err="1"/>
              <a:t>áo</a:t>
            </a:r>
            <a:r>
              <a:rPr lang="en-US" sz="4000" i="1" dirty="0"/>
              <a:t>.)</a:t>
            </a:r>
          </a:p>
        </p:txBody>
      </p:sp>
      <p:pic>
        <p:nvPicPr>
          <p:cNvPr id="4098" name="Picture 2" descr="https://img.loigiaihay.com/picture/2024/0707/4-garment-worker.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392612" y="5372362"/>
            <a:ext cx="6776705" cy="3557771"/>
          </a:xfrm>
          <a:prstGeom prst="rect">
            <a:avLst/>
          </a:prstGeom>
          <a:noFill/>
          <a:extLst>
            <a:ext uri="{909E8E84-426E-40DD-AFC4-6F175D3DCCD1}">
              <a14:hiddenFill xmlns:a14="http://schemas.microsoft.com/office/drawing/2010/main">
                <a:solidFill>
                  <a:srgbClr val="FFFFFF"/>
                </a:solidFill>
              </a14:hiddenFill>
            </a:ext>
          </a:extLst>
        </p:spPr>
      </p:pic>
      <p:pic>
        <p:nvPicPr>
          <p:cNvPr id="18" name="garment-worker-172716367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193660" y="2848051"/>
            <a:ext cx="609600" cy="609600"/>
          </a:xfrm>
          <a:prstGeom prst="rect">
            <a:avLst/>
          </a:prstGeom>
        </p:spPr>
      </p:pic>
    </p:spTree>
    <p:extLst>
      <p:ext uri="{BB962C8B-B14F-4D97-AF65-F5344CB8AC3E}">
        <p14:creationId xmlns:p14="http://schemas.microsoft.com/office/powerpoint/2010/main" val="1110766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37130" y="602889"/>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53226" y="1681584"/>
            <a:ext cx="11923428"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5</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hairdresser</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heədresə</a:t>
            </a:r>
            <a:r>
              <a:rPr lang="en-US" sz="6000" b="1" dirty="0">
                <a:latin typeface="Arial" panose="020B0604020202020204" pitchFamily="34" charset="0"/>
                <a:cs typeface="Arial" panose="020B0604020202020204" pitchFamily="34" charset="0"/>
              </a:rPr>
              <a:t>(r)/ (n) </a:t>
            </a:r>
            <a:r>
              <a:rPr lang="en-US" sz="6000" b="1" dirty="0" err="1">
                <a:latin typeface="Arial" panose="020B0604020202020204" pitchFamily="34" charset="0"/>
                <a:cs typeface="Arial" panose="020B0604020202020204" pitchFamily="34" charset="0"/>
              </a:rPr>
              <a:t>thợ</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làm</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tóc</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A good hairdresser can transform your appearance with a new hairstyle.(</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giỏi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có</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thay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đổi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mạo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kiểu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mới</a:t>
            </a:r>
            <a:r>
              <a:rPr lang="en-US" sz="4000" i="1" dirty="0">
                <a:latin typeface="Arial" panose="020B0604020202020204" pitchFamily="34" charset="0"/>
                <a:cs typeface="Arial" panose="020B0604020202020204" pitchFamily="34" charset="0"/>
              </a:rPr>
              <a:t>.)</a:t>
            </a:r>
          </a:p>
        </p:txBody>
      </p:sp>
      <p:pic>
        <p:nvPicPr>
          <p:cNvPr id="5122" name="Picture 2" descr="https://img.loigiaihay.com/picture/2024/0707/5-hairdresse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030200" y="5445652"/>
            <a:ext cx="5080097" cy="3386732"/>
          </a:xfrm>
          <a:prstGeom prst="rect">
            <a:avLst/>
          </a:prstGeom>
          <a:noFill/>
          <a:extLst>
            <a:ext uri="{909E8E84-426E-40DD-AFC4-6F175D3DCCD1}">
              <a14:hiddenFill xmlns:a14="http://schemas.microsoft.com/office/drawing/2010/main">
                <a:solidFill>
                  <a:srgbClr val="FFFFFF"/>
                </a:solidFill>
              </a14:hiddenFill>
            </a:ext>
          </a:extLst>
        </p:spPr>
      </p:pic>
      <p:pic>
        <p:nvPicPr>
          <p:cNvPr id="14" name="hairdresser-17271637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744200" y="2888781"/>
            <a:ext cx="609600" cy="609600"/>
          </a:xfrm>
          <a:prstGeom prst="rect">
            <a:avLst/>
          </a:prstGeom>
        </p:spPr>
      </p:pic>
    </p:spTree>
    <p:extLst>
      <p:ext uri="{BB962C8B-B14F-4D97-AF65-F5344CB8AC3E}">
        <p14:creationId xmlns:p14="http://schemas.microsoft.com/office/powerpoint/2010/main" val="216938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74894" y="908390"/>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74780" y="1612836"/>
            <a:ext cx="11980878" cy="3970318"/>
          </a:xfrm>
          <a:prstGeom prst="rect">
            <a:avLst/>
          </a:prstGeom>
        </p:spPr>
        <p:txBody>
          <a:bodyPr wrap="square">
            <a:spAutoFit/>
          </a:bodyPr>
          <a:lstStyle/>
          <a:p>
            <a:r>
              <a:rPr lang="vi-VN" sz="6000" b="1" dirty="0">
                <a:solidFill>
                  <a:srgbClr val="0070C0"/>
                </a:solidFill>
              </a:rPr>
              <a:t>6</a:t>
            </a:r>
            <a:r>
              <a:rPr lang="vi-VN" sz="6000" b="1" dirty="0"/>
              <a:t>.</a:t>
            </a:r>
            <a:r>
              <a:rPr lang="en-US" sz="6000" b="1" dirty="0"/>
              <a:t> </a:t>
            </a:r>
            <a:r>
              <a:rPr lang="vi-VN" sz="6000" b="1" dirty="0">
                <a:solidFill>
                  <a:srgbClr val="FF0000"/>
                </a:solidFill>
              </a:rPr>
              <a:t>mechanic</a:t>
            </a:r>
            <a:r>
              <a:rPr lang="vi-VN" sz="6000" b="1" dirty="0"/>
              <a:t> /məˈkænɪk/ (adj) thợ máy</a:t>
            </a:r>
            <a:endParaRPr lang="en-US" sz="6000" b="1" dirty="0"/>
          </a:p>
          <a:p>
            <a:r>
              <a:rPr lang="vi-VN" sz="4400" i="1" dirty="0"/>
              <a:t>My uncle is a mechanic who can fix all types of cars.(Chú tôi là một thợ máy có thể sửa chữa tất cả các loại xe hơi.)</a:t>
            </a:r>
            <a:endParaRPr lang="en-US" sz="4400" i="1" dirty="0"/>
          </a:p>
        </p:txBody>
      </p:sp>
      <p:pic>
        <p:nvPicPr>
          <p:cNvPr id="6148" name="Picture 4" descr="https://img.loigiaihay.com/picture/2024/0707/6-mechanic.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496800" y="5737114"/>
            <a:ext cx="5767984" cy="3171210"/>
          </a:xfrm>
          <a:prstGeom prst="rect">
            <a:avLst/>
          </a:prstGeom>
          <a:noFill/>
          <a:extLst>
            <a:ext uri="{909E8E84-426E-40DD-AFC4-6F175D3DCCD1}">
              <a14:hiddenFill xmlns:a14="http://schemas.microsoft.com/office/drawing/2010/main">
                <a:solidFill>
                  <a:srgbClr val="FFFFFF"/>
                </a:solidFill>
              </a14:hiddenFill>
            </a:ext>
          </a:extLst>
        </p:spPr>
      </p:pic>
      <p:pic>
        <p:nvPicPr>
          <p:cNvPr id="18" name="mechanic-17271638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592317" y="2835549"/>
            <a:ext cx="609600" cy="609600"/>
          </a:xfrm>
          <a:prstGeom prst="rect">
            <a:avLst/>
          </a:prstGeom>
        </p:spPr>
      </p:pic>
    </p:spTree>
    <p:extLst>
      <p:ext uri="{BB962C8B-B14F-4D97-AF65-F5344CB8AC3E}">
        <p14:creationId xmlns:p14="http://schemas.microsoft.com/office/powerpoint/2010/main" val="92759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52833" y="1766391"/>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889079" y="739841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5257800" y="948076"/>
            <a:ext cx="13030200" cy="87674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30554"/>
            <a:ext cx="5781047" cy="395012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5452414" y="9530554"/>
            <a:ext cx="7911647"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412275" y="9530554"/>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5257676" y="1463887"/>
            <a:ext cx="8240784"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5283992" y="1692862"/>
            <a:ext cx="13030074" cy="4708981"/>
          </a:xfrm>
          <a:prstGeom prst="rect">
            <a:avLst/>
          </a:prstGeom>
        </p:spPr>
        <p:txBody>
          <a:bodyPr wrap="square">
            <a:spAutoFit/>
          </a:bodyPr>
          <a:lstStyle/>
          <a:p>
            <a:r>
              <a:rPr lang="vi-VN" sz="6000" b="1" dirty="0">
                <a:solidFill>
                  <a:srgbClr val="0070C0"/>
                </a:solidFill>
              </a:rPr>
              <a:t>7</a:t>
            </a:r>
            <a:r>
              <a:rPr lang="vi-VN" sz="6000" b="1" dirty="0"/>
              <a:t>.</a:t>
            </a:r>
            <a:r>
              <a:rPr lang="en-US" sz="6000" b="1" dirty="0"/>
              <a:t> </a:t>
            </a:r>
            <a:r>
              <a:rPr lang="vi-VN" sz="6000" b="1" dirty="0">
                <a:solidFill>
                  <a:srgbClr val="FF0000"/>
                </a:solidFill>
              </a:rPr>
              <a:t>vocational college </a:t>
            </a:r>
            <a:r>
              <a:rPr lang="vi-VN" sz="6000" b="1" dirty="0"/>
              <a:t>/vəʊˈkeɪʃənlˈkɒlɪdʒ/ (n) trường cao đẳng nghề</a:t>
            </a:r>
            <a:endParaRPr lang="en-US" sz="6000" b="1" dirty="0"/>
          </a:p>
          <a:p>
            <a:r>
              <a:rPr lang="vi-VN" sz="4000" i="1" dirty="0"/>
              <a:t>Many students attend vocational colleges to learn practical job skills.(Nhiều học sinh theo học các trường dạy nghề để học các kỹ năng công việc thực tế.)</a:t>
            </a:r>
            <a:endParaRPr lang="en-US" sz="4000" i="1" dirty="0"/>
          </a:p>
        </p:txBody>
      </p:sp>
      <p:pic>
        <p:nvPicPr>
          <p:cNvPr id="7170" name="Picture 2" descr="https://img.loigiaihay.com/picture/2024/0707/7-vocational-college.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136892" y="6352658"/>
            <a:ext cx="5993537" cy="3103156"/>
          </a:xfrm>
          <a:prstGeom prst="rect">
            <a:avLst/>
          </a:prstGeom>
          <a:noFill/>
          <a:extLst>
            <a:ext uri="{909E8E84-426E-40DD-AFC4-6F175D3DCCD1}">
              <a14:hiddenFill xmlns:a14="http://schemas.microsoft.com/office/drawing/2010/main">
                <a:solidFill>
                  <a:srgbClr val="FFFFFF"/>
                </a:solidFill>
              </a14:hiddenFill>
            </a:ext>
          </a:extLst>
        </p:spPr>
      </p:pic>
      <p:pic>
        <p:nvPicPr>
          <p:cNvPr id="14" name="vocational-college-17271639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378068" y="3779317"/>
            <a:ext cx="609600" cy="609600"/>
          </a:xfrm>
          <a:prstGeom prst="rect">
            <a:avLst/>
          </a:prstGeom>
        </p:spPr>
      </p:pic>
    </p:spTree>
    <p:extLst>
      <p:ext uri="{BB962C8B-B14F-4D97-AF65-F5344CB8AC3E}">
        <p14:creationId xmlns:p14="http://schemas.microsoft.com/office/powerpoint/2010/main" val="391641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71176" y="743288"/>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71062" y="1688229"/>
            <a:ext cx="11984239" cy="4401205"/>
          </a:xfrm>
          <a:prstGeom prst="rect">
            <a:avLst/>
          </a:prstGeom>
        </p:spPr>
        <p:txBody>
          <a:bodyPr wrap="square">
            <a:spAutoFit/>
          </a:bodyPr>
          <a:lstStyle/>
          <a:p>
            <a:r>
              <a:rPr lang="vi-VN" sz="6000" b="1" dirty="0">
                <a:solidFill>
                  <a:srgbClr val="0070C0"/>
                </a:solidFill>
                <a:cs typeface="Calibri" panose="020F0502020204030204" pitchFamily="34" charset="0"/>
              </a:rPr>
              <a:t>8</a:t>
            </a:r>
            <a:r>
              <a:rPr lang="vi-VN" sz="6000" b="1" dirty="0">
                <a:cs typeface="Calibri" panose="020F0502020204030204" pitchFamily="34" charset="0"/>
              </a:rPr>
              <a:t>.</a:t>
            </a:r>
            <a:r>
              <a:rPr lang="en-US" sz="6000" b="1" dirty="0">
                <a:cs typeface="Calibri" panose="020F0502020204030204" pitchFamily="34" charset="0"/>
              </a:rPr>
              <a:t> </a:t>
            </a:r>
            <a:r>
              <a:rPr lang="vi-VN" sz="6000" b="1" dirty="0">
                <a:solidFill>
                  <a:srgbClr val="FF0000"/>
                </a:solidFill>
                <a:latin typeface="Arial" panose="020B0604020202020204" pitchFamily="34" charset="0"/>
                <a:cs typeface="Arial" panose="020B0604020202020204" pitchFamily="34" charset="0"/>
              </a:rPr>
              <a:t>training course </a:t>
            </a:r>
            <a:r>
              <a:rPr lang="vi-VN" sz="6000" b="1" dirty="0">
                <a:latin typeface="Arial" panose="020B0604020202020204" pitchFamily="34" charset="0"/>
                <a:cs typeface="Arial" panose="020B0604020202020204" pitchFamily="34" charset="0"/>
              </a:rPr>
              <a:t>/ˈtreɪnɪŋ kɔːs/ (n)</a:t>
            </a:r>
            <a:r>
              <a:rPr lang="en-US" sz="6000" b="1" dirty="0">
                <a:latin typeface="Arial" panose="020B0604020202020204" pitchFamily="34" charset="0"/>
                <a:cs typeface="Arial" panose="020B0604020202020204" pitchFamily="34" charset="0"/>
              </a:rPr>
              <a:t> </a:t>
            </a:r>
            <a:r>
              <a:rPr lang="vi-VN" sz="6000" b="1" i="1" dirty="0">
                <a:latin typeface="Arial" panose="020B0604020202020204" pitchFamily="34" charset="0"/>
                <a:cs typeface="Arial" panose="020B0604020202020204" pitchFamily="34" charset="0"/>
              </a:rPr>
              <a:t>khóa học đào tạo</a:t>
            </a:r>
            <a:endParaRPr lang="en-US" sz="6000" b="1" i="1" dirty="0">
              <a:latin typeface="Arial" panose="020B0604020202020204" pitchFamily="34" charset="0"/>
              <a:cs typeface="Arial" panose="020B0604020202020204" pitchFamily="34" charset="0"/>
            </a:endParaRPr>
          </a:p>
          <a:p>
            <a:r>
              <a:rPr lang="vi-VN" sz="4000" i="1" dirty="0">
                <a:cs typeface="Calibri" panose="020F0502020204030204" pitchFamily="34" charset="0"/>
              </a:rPr>
              <a:t>The school offers a training course in computer programming for interested students.(Trường cung cấp một khóa đào tạo lập trình máy tính cho học sinh quan tâm.)</a:t>
            </a:r>
            <a:endParaRPr lang="en-US" sz="4000" i="1" dirty="0">
              <a:cs typeface="Calibri" panose="020F0502020204030204" pitchFamily="34" charset="0"/>
            </a:endParaRPr>
          </a:p>
        </p:txBody>
      </p:sp>
      <p:pic>
        <p:nvPicPr>
          <p:cNvPr id="8194" name="Picture 2" descr="https://img.loigiaihay.com/picture/2024/0707/8-training-course.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582400" y="5443544"/>
            <a:ext cx="6563482" cy="3478685"/>
          </a:xfrm>
          <a:prstGeom prst="rect">
            <a:avLst/>
          </a:prstGeom>
          <a:noFill/>
          <a:extLst>
            <a:ext uri="{909E8E84-426E-40DD-AFC4-6F175D3DCCD1}">
              <a14:hiddenFill xmlns:a14="http://schemas.microsoft.com/office/drawing/2010/main">
                <a:solidFill>
                  <a:srgbClr val="FFFFFF"/>
                </a:solidFill>
              </a14:hiddenFill>
            </a:ext>
          </a:extLst>
        </p:spPr>
      </p:pic>
      <p:pic>
        <p:nvPicPr>
          <p:cNvPr id="18" name="training-course-1727164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117981" y="2902947"/>
            <a:ext cx="609600" cy="609600"/>
          </a:xfrm>
          <a:prstGeom prst="rect">
            <a:avLst/>
          </a:prstGeom>
        </p:spPr>
      </p:pic>
    </p:spTree>
    <p:extLst>
      <p:ext uri="{BB962C8B-B14F-4D97-AF65-F5344CB8AC3E}">
        <p14:creationId xmlns:p14="http://schemas.microsoft.com/office/powerpoint/2010/main" val="12498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4" name="Rectangle 13"/>
          <p:cNvSpPr/>
          <p:nvPr/>
        </p:nvSpPr>
        <p:spPr>
          <a:xfrm>
            <a:off x="6344184" y="1614485"/>
            <a:ext cx="11865060"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9</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complete</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kəmˈpliːt</a:t>
            </a:r>
            <a:r>
              <a:rPr lang="en-US" sz="6000" b="1" dirty="0">
                <a:latin typeface="Arial" panose="020B0604020202020204" pitchFamily="34" charset="0"/>
                <a:cs typeface="Arial" panose="020B0604020202020204" pitchFamily="34" charset="0"/>
              </a:rPr>
              <a:t>/ (v) </a:t>
            </a:r>
            <a:r>
              <a:rPr lang="en-US" sz="6000" b="1" dirty="0" err="1">
                <a:latin typeface="Arial" panose="020B0604020202020204" pitchFamily="34" charset="0"/>
                <a:cs typeface="Arial" panose="020B0604020202020204" pitchFamily="34" charset="0"/>
              </a:rPr>
              <a:t>hoàn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thành</a:t>
            </a:r>
            <a:endParaRPr lang="en-US" sz="6000" b="1"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We need to complete our science project by next week.(</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tới</a:t>
            </a:r>
            <a:r>
              <a:rPr lang="en-US" sz="4000" dirty="0">
                <a:latin typeface="Arial" panose="020B0604020202020204" pitchFamily="34" charset="0"/>
                <a:cs typeface="Arial" panose="020B0604020202020204" pitchFamily="34" charset="0"/>
              </a:rPr>
              <a:t>.)</a:t>
            </a:r>
          </a:p>
        </p:txBody>
      </p:sp>
      <p:pic>
        <p:nvPicPr>
          <p:cNvPr id="20" name="complete-172716408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1804" y="2744201"/>
            <a:ext cx="609600" cy="609600"/>
          </a:xfrm>
          <a:prstGeom prst="rect">
            <a:avLst/>
          </a:prstGeom>
        </p:spPr>
      </p:pic>
      <p:pic>
        <p:nvPicPr>
          <p:cNvPr id="9" name="Picture 8"/>
          <p:cNvPicPr>
            <a:picLocks noChangeAspect="1"/>
          </p:cNvPicPr>
          <p:nvPr/>
        </p:nvPicPr>
        <p:blipFill>
          <a:blip r:embed="rId26"/>
          <a:stretch>
            <a:fillRect/>
          </a:stretch>
        </p:blipFill>
        <p:spPr>
          <a:xfrm>
            <a:off x="11049000" y="4941211"/>
            <a:ext cx="7082556" cy="3966231"/>
          </a:xfrm>
          <a:prstGeom prst="rect">
            <a:avLst/>
          </a:prstGeom>
        </p:spPr>
      </p:pic>
    </p:spTree>
    <p:extLst>
      <p:ext uri="{BB962C8B-B14F-4D97-AF65-F5344CB8AC3E}">
        <p14:creationId xmlns:p14="http://schemas.microsoft.com/office/powerpoint/2010/main" val="568599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9">
              <a:extLst>
                <a:ext uri="{96DAC541-7B7A-43D3-8B79-37D633B846F1}">
                  <asvg:svgBlip xmlns:asvg="http://schemas.microsoft.com/office/drawing/2016/SVG/main" xmlns="" r:embed="rId10"/>
                </a:ext>
              </a:extLst>
            </a:blip>
            <a:stretch>
              <a:fillRect l="-144107"/>
            </a:stretch>
          </a:blipFill>
        </p:spPr>
      </p:sp>
      <p:grpSp>
        <p:nvGrpSpPr>
          <p:cNvPr id="6" name="Group 6"/>
          <p:cNvGrpSpPr/>
          <p:nvPr/>
        </p:nvGrpSpPr>
        <p:grpSpPr>
          <a:xfrm>
            <a:off x="4122621" y="2411373"/>
            <a:ext cx="10287436" cy="1609737"/>
            <a:chOff x="216118" y="-1393692"/>
            <a:chExt cx="18167955" cy="2842850"/>
          </a:xfrm>
        </p:grpSpPr>
        <p:sp>
          <p:nvSpPr>
            <p:cNvPr id="7" name="Freeform 7"/>
            <p:cNvSpPr/>
            <p:nvPr/>
          </p:nvSpPr>
          <p:spPr>
            <a:xfrm>
              <a:off x="216118" y="-1393692"/>
              <a:ext cx="18167955"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4138590" y="4475470"/>
            <a:ext cx="10287508" cy="1613925"/>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1" name="Group 11"/>
          <p:cNvGrpSpPr/>
          <p:nvPr/>
        </p:nvGrpSpPr>
        <p:grpSpPr>
          <a:xfrm>
            <a:off x="4230671" y="6567346"/>
            <a:ext cx="10287508" cy="1668617"/>
            <a:chOff x="0" y="0"/>
            <a:chExt cx="18168082" cy="2946834"/>
          </a:xfrm>
        </p:grpSpPr>
        <p:sp>
          <p:nvSpPr>
            <p:cNvPr id="12" name="Freeform 12"/>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13" name="TextBox 13"/>
          <p:cNvSpPr txBox="1"/>
          <p:nvPr/>
        </p:nvSpPr>
        <p:spPr>
          <a:xfrm>
            <a:off x="4866392" y="1204787"/>
            <a:ext cx="8831904" cy="1154932"/>
          </a:xfrm>
          <a:prstGeom prst="rect">
            <a:avLst/>
          </a:prstGeom>
        </p:spPr>
        <p:txBody>
          <a:bodyPr lIns="0" tIns="0" rIns="0" bIns="0" rtlCol="0" anchor="t">
            <a:spAutoFit/>
          </a:bodyPr>
          <a:lstStyle/>
          <a:p>
            <a:pPr marL="0" lvl="0" indent="0" algn="ctr">
              <a:lnSpc>
                <a:spcPts val="9883"/>
              </a:lnSpc>
              <a:spcBef>
                <a:spcPct val="0"/>
              </a:spcBef>
            </a:pPr>
            <a:r>
              <a:rPr lang="vi-VN" sz="8236" spc="-164" dirty="0">
                <a:solidFill>
                  <a:srgbClr val="372929"/>
                </a:solidFill>
                <a:latin typeface="Jua"/>
              </a:rPr>
              <a:t>CONTENT</a:t>
            </a:r>
            <a:endParaRPr lang="en-US" sz="8236" spc="-164" dirty="0">
              <a:solidFill>
                <a:srgbClr val="372929"/>
              </a:solidFill>
              <a:latin typeface="Jua"/>
            </a:endParaRPr>
          </a:p>
        </p:txBody>
      </p:sp>
      <p:sp>
        <p:nvSpPr>
          <p:cNvPr id="15" name="TextBox 15"/>
          <p:cNvSpPr txBox="1"/>
          <p:nvPr/>
        </p:nvSpPr>
        <p:spPr>
          <a:xfrm>
            <a:off x="4383304" y="312782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WARM-UP</a:t>
            </a: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TextBox 15">
            <a:extLst>
              <a:ext uri="{FF2B5EF4-FFF2-40B4-BE49-F238E27FC236}">
                <a16:creationId xmlns:a16="http://schemas.microsoft.com/office/drawing/2014/main" xmlns="" id="{1DD1111C-1028-7EB0-D10A-089ACEC5D7EE}"/>
              </a:ext>
            </a:extLst>
          </p:cNvPr>
          <p:cNvSpPr txBox="1"/>
          <p:nvPr/>
        </p:nvSpPr>
        <p:spPr>
          <a:xfrm>
            <a:off x="4569742" y="5143500"/>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VOCABULARY</a:t>
            </a:r>
          </a:p>
        </p:txBody>
      </p:sp>
      <p:sp>
        <p:nvSpPr>
          <p:cNvPr id="20" name="TextBox 15">
            <a:extLst>
              <a:ext uri="{FF2B5EF4-FFF2-40B4-BE49-F238E27FC236}">
                <a16:creationId xmlns:a16="http://schemas.microsoft.com/office/drawing/2014/main" xmlns="" id="{96DC51C5-656A-869B-3A4F-4F69D8D4582E}"/>
              </a:ext>
            </a:extLst>
          </p:cNvPr>
          <p:cNvSpPr txBox="1"/>
          <p:nvPr/>
        </p:nvSpPr>
        <p:spPr>
          <a:xfrm>
            <a:off x="4560991" y="7310181"/>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PRACTICE</a:t>
            </a:r>
          </a:p>
        </p:txBody>
      </p:sp>
      <p:grpSp>
        <p:nvGrpSpPr>
          <p:cNvPr id="21" name="Group 11">
            <a:extLst>
              <a:ext uri="{FF2B5EF4-FFF2-40B4-BE49-F238E27FC236}">
                <a16:creationId xmlns:a16="http://schemas.microsoft.com/office/drawing/2014/main" xmlns="" id="{8F20320B-DA17-C133-F9D6-5D843460A2A4}"/>
              </a:ext>
            </a:extLst>
          </p:cNvPr>
          <p:cNvGrpSpPr/>
          <p:nvPr/>
        </p:nvGrpSpPr>
        <p:grpSpPr>
          <a:xfrm>
            <a:off x="4299349" y="8649538"/>
            <a:ext cx="10287508" cy="1668617"/>
            <a:chOff x="0" y="0"/>
            <a:chExt cx="18168082" cy="2946834"/>
          </a:xfrm>
        </p:grpSpPr>
        <p:sp>
          <p:nvSpPr>
            <p:cNvPr id="22" name="Freeform 12">
              <a:extLst>
                <a:ext uri="{FF2B5EF4-FFF2-40B4-BE49-F238E27FC236}">
                  <a16:creationId xmlns:a16="http://schemas.microsoft.com/office/drawing/2014/main" xmlns="" id="{DFF099E4-41B6-436B-E898-CDBC17B025D0}"/>
                </a:ext>
              </a:extLst>
            </p:cNvPr>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23" name="TextBox 15">
            <a:extLst>
              <a:ext uri="{FF2B5EF4-FFF2-40B4-BE49-F238E27FC236}">
                <a16:creationId xmlns:a16="http://schemas.microsoft.com/office/drawing/2014/main" xmlns="" id="{437588F5-F3D5-5AD7-42C7-5CCC78A24095}"/>
              </a:ext>
            </a:extLst>
          </p:cNvPr>
          <p:cNvSpPr txBox="1"/>
          <p:nvPr/>
        </p:nvSpPr>
        <p:spPr>
          <a:xfrm>
            <a:off x="4659884" y="933995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GAMES</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17"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02239" y="1687248"/>
            <a:ext cx="11974415" cy="3785652"/>
          </a:xfrm>
          <a:prstGeom prst="rect">
            <a:avLst/>
          </a:prstGeom>
        </p:spPr>
        <p:txBody>
          <a:bodyPr wrap="square">
            <a:spAutoFit/>
          </a:bodyPr>
          <a:lstStyle/>
          <a:p>
            <a:r>
              <a:rPr lang="vi-VN" sz="6000" b="1" dirty="0">
                <a:solidFill>
                  <a:srgbClr val="0070C0"/>
                </a:solidFill>
              </a:rPr>
              <a:t>10</a:t>
            </a:r>
            <a:r>
              <a:rPr lang="vi-VN" sz="6000" b="1" dirty="0"/>
              <a:t>.</a:t>
            </a:r>
            <a:r>
              <a:rPr lang="en-US" sz="6000" b="1" dirty="0"/>
              <a:t> </a:t>
            </a:r>
            <a:r>
              <a:rPr lang="vi-VN" sz="6000" b="1" dirty="0">
                <a:solidFill>
                  <a:srgbClr val="FF0000"/>
                </a:solidFill>
              </a:rPr>
              <a:t>informative</a:t>
            </a:r>
            <a:r>
              <a:rPr lang="vi-VN" sz="6000" b="1" dirty="0"/>
              <a:t> /ɪnˈfɔːmətɪv/ (adj) có tính thông tin</a:t>
            </a:r>
            <a:endParaRPr lang="en-US" sz="6000" b="1" dirty="0"/>
          </a:p>
          <a:p>
            <a:r>
              <a:rPr lang="vi-VN" sz="4000" dirty="0"/>
              <a:t>The career fair was very informative for students choosing their future paths.(Hội chợ việc làm rất bổ ích cho học sinh đang chọn con đường tương lai.)</a:t>
            </a:r>
            <a:endParaRPr lang="en-US" sz="4000" dirty="0"/>
          </a:p>
        </p:txBody>
      </p:sp>
      <p:pic>
        <p:nvPicPr>
          <p:cNvPr id="9218" name="Picture 2" descr="https://img.loigiaihay.com/picture/2024/0707/10-informative.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411131" y="5548021"/>
            <a:ext cx="5723652" cy="3305489"/>
          </a:xfrm>
          <a:prstGeom prst="rect">
            <a:avLst/>
          </a:prstGeom>
          <a:noFill/>
          <a:extLst>
            <a:ext uri="{909E8E84-426E-40DD-AFC4-6F175D3DCCD1}">
              <a14:hiddenFill xmlns:a14="http://schemas.microsoft.com/office/drawing/2010/main">
                <a:solidFill>
                  <a:srgbClr val="FFFFFF"/>
                </a:solidFill>
              </a14:hiddenFill>
            </a:ext>
          </a:extLst>
        </p:spPr>
      </p:pic>
      <p:pic>
        <p:nvPicPr>
          <p:cNvPr id="18" name="informative-17271641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242979" y="2972269"/>
            <a:ext cx="609600" cy="609600"/>
          </a:xfrm>
          <a:prstGeom prst="rect">
            <a:avLst/>
          </a:prstGeom>
        </p:spPr>
      </p:pic>
    </p:spTree>
    <p:extLst>
      <p:ext uri="{BB962C8B-B14F-4D97-AF65-F5344CB8AC3E}">
        <p14:creationId xmlns:p14="http://schemas.microsoft.com/office/powerpoint/2010/main" val="394727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63067" y="948076"/>
            <a:ext cx="11939524" cy="8996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835141" y="9561804"/>
            <a:ext cx="5781047" cy="3816468"/>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159988" y="9561804"/>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677554" y="9561804"/>
            <a:ext cx="7729981" cy="313406"/>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78553" y="1692862"/>
            <a:ext cx="11928292" cy="5324535"/>
          </a:xfrm>
          <a:prstGeom prst="rect">
            <a:avLst/>
          </a:prstGeom>
        </p:spPr>
        <p:txBody>
          <a:bodyPr wrap="square">
            <a:spAutoFit/>
          </a:bodyPr>
          <a:lstStyle/>
          <a:p>
            <a:r>
              <a:rPr lang="vi-VN" sz="6000" b="1" dirty="0">
                <a:solidFill>
                  <a:srgbClr val="0070C0"/>
                </a:solidFill>
              </a:rPr>
              <a:t>11</a:t>
            </a:r>
            <a:r>
              <a:rPr lang="vi-VN" sz="6000" b="1" dirty="0"/>
              <a:t>.</a:t>
            </a:r>
            <a:r>
              <a:rPr lang="en-US" sz="6000" b="1" dirty="0"/>
              <a:t> </a:t>
            </a:r>
            <a:r>
              <a:rPr lang="vi-VN" sz="6000" b="1" dirty="0">
                <a:solidFill>
                  <a:srgbClr val="FF0000"/>
                </a:solidFill>
              </a:rPr>
              <a:t>academic subject</a:t>
            </a:r>
            <a:r>
              <a:rPr lang="en-US" sz="6000" b="1" dirty="0">
                <a:solidFill>
                  <a:srgbClr val="FF0000"/>
                </a:solidFill>
              </a:rPr>
              <a:t> </a:t>
            </a:r>
            <a:r>
              <a:rPr lang="vi-VN" sz="6000" b="1" dirty="0"/>
              <a:t>/ˌækəˈdemɪk ˈsʌbdʒɪkt/ (n) môn học thuật</a:t>
            </a:r>
            <a:endParaRPr lang="en-US" sz="6000" b="1" dirty="0"/>
          </a:p>
          <a:p>
            <a:r>
              <a:rPr lang="vi-VN" sz="4000" i="1" dirty="0"/>
              <a:t>Math and Science are important academic subjects in our school curriculum.(Toán và Khoa học là những môn học thuộc về học thuật quan trọng trong chương trình học của trường chúng ta.)</a:t>
            </a:r>
            <a:endParaRPr lang="en-US" sz="4000" i="1" dirty="0"/>
          </a:p>
        </p:txBody>
      </p:sp>
      <p:pic>
        <p:nvPicPr>
          <p:cNvPr id="10242" name="Picture 2" descr="https://img.loigiaihay.com/picture/2024/0707/11-academic-subject.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020800" y="7140948"/>
            <a:ext cx="3842526" cy="2358125"/>
          </a:xfrm>
          <a:prstGeom prst="rect">
            <a:avLst/>
          </a:prstGeom>
          <a:noFill/>
          <a:extLst>
            <a:ext uri="{909E8E84-426E-40DD-AFC4-6F175D3DCCD1}">
              <a14:hiddenFill xmlns:a14="http://schemas.microsoft.com/office/drawing/2010/main">
                <a:solidFill>
                  <a:srgbClr val="FFFFFF"/>
                </a:solidFill>
              </a14:hiddenFill>
            </a:ext>
          </a:extLst>
        </p:spPr>
      </p:pic>
      <p:pic>
        <p:nvPicPr>
          <p:cNvPr id="14" name="academic-subject-17271642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067954" y="3793841"/>
            <a:ext cx="609600" cy="609600"/>
          </a:xfrm>
          <a:prstGeom prst="rect">
            <a:avLst/>
          </a:prstGeom>
        </p:spPr>
      </p:pic>
    </p:spTree>
    <p:extLst>
      <p:ext uri="{BB962C8B-B14F-4D97-AF65-F5344CB8AC3E}">
        <p14:creationId xmlns:p14="http://schemas.microsoft.com/office/powerpoint/2010/main" val="4181485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10366" y="1740711"/>
            <a:ext cx="11966287"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12</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prepare (for) </a:t>
            </a:r>
            <a:r>
              <a:rPr lang="en-US" sz="6000" b="1" dirty="0">
                <a:latin typeface="Arial" panose="020B0604020202020204" pitchFamily="34" charset="0"/>
                <a:cs typeface="Arial" panose="020B0604020202020204" pitchFamily="34" charset="0"/>
              </a:rPr>
              <a:t>/</a:t>
            </a:r>
            <a:r>
              <a:rPr lang="en-US" sz="6000" b="1" dirty="0" err="1">
                <a:latin typeface="Arial" panose="020B0604020202020204" pitchFamily="34" charset="0"/>
                <a:cs typeface="Arial" panose="020B0604020202020204" pitchFamily="34" charset="0"/>
              </a:rPr>
              <a:t>prɪˈpeə</a:t>
            </a:r>
            <a:r>
              <a:rPr lang="en-US" sz="6000" b="1" dirty="0">
                <a:latin typeface="Arial" panose="020B0604020202020204" pitchFamily="34" charset="0"/>
                <a:cs typeface="Arial" panose="020B0604020202020204" pitchFamily="34" charset="0"/>
              </a:rPr>
              <a:t>(r)/ (v) </a:t>
            </a:r>
            <a:r>
              <a:rPr lang="en-US" sz="6000" b="1" dirty="0" err="1">
                <a:latin typeface="Arial" panose="020B0604020202020204" pitchFamily="34" charset="0"/>
                <a:cs typeface="Arial" panose="020B0604020202020204" pitchFamily="34" charset="0"/>
              </a:rPr>
              <a:t>chuẩn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bị</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cho</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We need to prepare for our exams by studying regularly.(</a:t>
            </a:r>
            <a:r>
              <a:rPr lang="en-US" sz="4000" i="1" dirty="0" err="1">
                <a:latin typeface="Arial" panose="020B0604020202020204" pitchFamily="34" charset="0"/>
                <a:cs typeface="Arial" panose="020B0604020202020204" pitchFamily="34" charset="0"/>
              </a:rPr>
              <a:t>Chúng</a:t>
            </a:r>
            <a:r>
              <a:rPr lang="en-US" sz="4000" i="1" dirty="0">
                <a:latin typeface="Arial" panose="020B0604020202020204" pitchFamily="34" charset="0"/>
                <a:cs typeface="Arial" panose="020B0604020202020204" pitchFamily="34" charset="0"/>
              </a:rPr>
              <a:t> ta </a:t>
            </a:r>
            <a:r>
              <a:rPr lang="en-US" sz="4000" i="1" dirty="0" err="1">
                <a:latin typeface="Arial" panose="020B0604020202020204" pitchFamily="34" charset="0"/>
                <a:cs typeface="Arial" panose="020B0604020202020204" pitchFamily="34" charset="0"/>
              </a:rPr>
              <a:t>cần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chuẩn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kỳ</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học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tập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đặn</a:t>
            </a:r>
            <a:r>
              <a:rPr lang="en-US" sz="4000" i="1" dirty="0">
                <a:latin typeface="Arial" panose="020B0604020202020204" pitchFamily="34" charset="0"/>
                <a:cs typeface="Arial" panose="020B0604020202020204" pitchFamily="34" charset="0"/>
              </a:rPr>
              <a:t>.)</a:t>
            </a:r>
          </a:p>
        </p:txBody>
      </p:sp>
      <p:pic>
        <p:nvPicPr>
          <p:cNvPr id="12290" name="Picture 2" descr="https://img.loigiaihay.com/picture/2024/0707/12-prepare-fo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958757" y="5526364"/>
            <a:ext cx="4821028" cy="3353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repare-17271642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201400" y="2945121"/>
            <a:ext cx="609600" cy="609600"/>
          </a:xfrm>
          <a:prstGeom prst="rect">
            <a:avLst/>
          </a:prstGeom>
        </p:spPr>
      </p:pic>
    </p:spTree>
    <p:extLst>
      <p:ext uri="{BB962C8B-B14F-4D97-AF65-F5344CB8AC3E}">
        <p14:creationId xmlns:p14="http://schemas.microsoft.com/office/powerpoint/2010/main" val="126001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95776" y="1061312"/>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0" name="Rectangle 9"/>
          <p:cNvSpPr/>
          <p:nvPr/>
        </p:nvSpPr>
        <p:spPr>
          <a:xfrm>
            <a:off x="6310252" y="1662824"/>
            <a:ext cx="11749147"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13</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earn living </a:t>
            </a:r>
            <a:r>
              <a:rPr lang="en-US" sz="6000" b="1" dirty="0">
                <a:latin typeface="Arial" panose="020B0604020202020204" pitchFamily="34" charset="0"/>
                <a:cs typeface="Arial" panose="020B0604020202020204" pitchFamily="34" charset="0"/>
              </a:rPr>
              <a:t>/</a:t>
            </a:r>
            <a:r>
              <a:rPr lang="en-US" sz="6000" b="1" dirty="0" err="1">
                <a:latin typeface="Arial" panose="020B0604020202020204" pitchFamily="34" charset="0"/>
                <a:cs typeface="Arial" panose="020B0604020202020204" pitchFamily="34" charset="0"/>
              </a:rPr>
              <a:t>ɜːn</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lɪvɪŋ</a:t>
            </a:r>
            <a:r>
              <a:rPr lang="en-US" sz="6000" b="1" dirty="0">
                <a:latin typeface="Arial" panose="020B0604020202020204" pitchFamily="34" charset="0"/>
                <a:cs typeface="Arial" panose="020B0604020202020204" pitchFamily="34" charset="0"/>
              </a:rPr>
              <a:t>/  (v) </a:t>
            </a:r>
            <a:r>
              <a:rPr lang="en-US" sz="6000" b="1" dirty="0" err="1">
                <a:latin typeface="Arial" panose="020B0604020202020204" pitchFamily="34" charset="0"/>
                <a:cs typeface="Arial" panose="020B0604020202020204" pitchFamily="34" charset="0"/>
              </a:rPr>
              <a:t>kiếm</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sống</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After graduation, we'll need to find jobs to earn living.(</a:t>
            </a:r>
            <a:r>
              <a:rPr lang="en-US" sz="4000" i="1" dirty="0" err="1">
                <a:latin typeface="Arial" panose="020B0604020202020204" pitchFamily="34" charset="0"/>
                <a:cs typeface="Arial" panose="020B0604020202020204" pitchFamily="34" charset="0"/>
              </a:rPr>
              <a:t>Sau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tốt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nghiệp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chúng</a:t>
            </a:r>
            <a:r>
              <a:rPr lang="en-US" sz="4000" i="1" dirty="0">
                <a:latin typeface="Arial" panose="020B0604020202020204" pitchFamily="34" charset="0"/>
                <a:cs typeface="Arial" panose="020B0604020202020204" pitchFamily="34" charset="0"/>
              </a:rPr>
              <a:t> ta </a:t>
            </a:r>
            <a:r>
              <a:rPr lang="en-US" sz="4000" i="1" dirty="0" err="1">
                <a:latin typeface="Arial" panose="020B0604020202020204" pitchFamily="34" charset="0"/>
                <a:cs typeface="Arial" panose="020B0604020202020204" pitchFamily="34" charset="0"/>
              </a:rPr>
              <a:t>sẽ</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cần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tìm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kiếm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sống</a:t>
            </a:r>
            <a:r>
              <a:rPr lang="en-US" sz="4000" i="1" dirty="0">
                <a:latin typeface="Arial" panose="020B0604020202020204" pitchFamily="34" charset="0"/>
                <a:cs typeface="Arial" panose="020B0604020202020204" pitchFamily="34" charset="0"/>
              </a:rPr>
              <a:t>.)</a:t>
            </a:r>
          </a:p>
        </p:txBody>
      </p:sp>
      <p:pic>
        <p:nvPicPr>
          <p:cNvPr id="11268" name="Picture 4" descr="https://img.loigiaihay.com/picture/2024/0707/13-earn-living.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090538" y="5364124"/>
            <a:ext cx="5968861" cy="3511620"/>
          </a:xfrm>
          <a:prstGeom prst="rect">
            <a:avLst/>
          </a:prstGeom>
          <a:noFill/>
          <a:extLst>
            <a:ext uri="{909E8E84-426E-40DD-AFC4-6F175D3DCCD1}">
              <a14:hiddenFill xmlns:a14="http://schemas.microsoft.com/office/drawing/2010/main">
                <a:solidFill>
                  <a:srgbClr val="FFFFFF"/>
                </a:solidFill>
              </a14:hiddenFill>
            </a:ext>
          </a:extLst>
        </p:spPr>
      </p:pic>
      <p:pic>
        <p:nvPicPr>
          <p:cNvPr id="14" name="earn-living-17271643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241873" y="2870425"/>
            <a:ext cx="609600" cy="609600"/>
          </a:xfrm>
          <a:prstGeom prst="rect">
            <a:avLst/>
          </a:prstGeom>
        </p:spPr>
      </p:pic>
    </p:spTree>
    <p:extLst>
      <p:ext uri="{BB962C8B-B14F-4D97-AF65-F5344CB8AC3E}">
        <p14:creationId xmlns:p14="http://schemas.microsoft.com/office/powerpoint/2010/main" val="2583997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966270" y="1734257"/>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5273398" y="948076"/>
            <a:ext cx="13014602"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5273251" y="8940671"/>
            <a:ext cx="8236326"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5274826" y="1438773"/>
            <a:ext cx="8223633" cy="32761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5273251" y="1734257"/>
            <a:ext cx="13014749" cy="286232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14</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skillful</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skɪlfl</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adj</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có</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kỹ</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năng</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My friend is very skillful at drawing and wants to become an artist.(</a:t>
            </a:r>
            <a:r>
              <a:rPr lang="en-US" sz="4000" i="1" dirty="0" err="1">
                <a:latin typeface="Arial" panose="020B0604020202020204" pitchFamily="34" charset="0"/>
                <a:cs typeface="Arial" panose="020B0604020202020204" pitchFamily="34" charset="0"/>
              </a:rPr>
              <a:t>Bạn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khéo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léo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vẽ</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muốn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trở</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nghệ</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sĩ</a:t>
            </a:r>
            <a:r>
              <a:rPr lang="en-US" sz="4000" i="1"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580492" y="4152252"/>
            <a:ext cx="5410200" cy="4583021"/>
          </a:xfrm>
          <a:prstGeom prst="rect">
            <a:avLst/>
          </a:prstGeom>
          <a:ln w="28575">
            <a:solidFill>
              <a:schemeClr val="tx1"/>
            </a:solidFill>
          </a:ln>
        </p:spPr>
      </p:pic>
      <p:pic>
        <p:nvPicPr>
          <p:cNvPr id="14" name="skillful-1727164353">
            <a:hlinkClick r:id="" action="ppaction://media"/>
            <a:extLst>
              <a:ext uri="{FF2B5EF4-FFF2-40B4-BE49-F238E27FC236}">
                <a16:creationId xmlns:a16="http://schemas.microsoft.com/office/drawing/2014/main" xmlns="" id="{9BEB8431-BF4D-E093-0017-9A3FD7FBE6C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789291" y="2065112"/>
            <a:ext cx="487363" cy="487363"/>
          </a:xfrm>
          <a:prstGeom prst="rect">
            <a:avLst/>
          </a:prstGeom>
        </p:spPr>
      </p:pic>
    </p:spTree>
    <p:extLst>
      <p:ext uri="{BB962C8B-B14F-4D97-AF65-F5344CB8AC3E}">
        <p14:creationId xmlns:p14="http://schemas.microsoft.com/office/powerpoint/2010/main" val="578182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5986402" y="948076"/>
            <a:ext cx="12344400"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5986284" y="8940670"/>
            <a:ext cx="7523293" cy="30250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5986284" y="1463885"/>
            <a:ext cx="7512175" cy="30250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5965414" y="1698683"/>
            <a:ext cx="12290370" cy="2862322"/>
          </a:xfrm>
          <a:prstGeom prst="rect">
            <a:avLst/>
          </a:prstGeom>
        </p:spPr>
        <p:txBody>
          <a:bodyPr wrap="square">
            <a:spAutoFit/>
          </a:bodyPr>
          <a:lstStyle/>
          <a:p>
            <a:r>
              <a:rPr lang="vi-VN" sz="6000" b="1" dirty="0">
                <a:solidFill>
                  <a:srgbClr val="0070C0"/>
                </a:solidFill>
                <a:latin typeface="Arial" panose="020B0604020202020204" pitchFamily="34" charset="0"/>
                <a:cs typeface="Arial" panose="020B0604020202020204" pitchFamily="34" charset="0"/>
              </a:rPr>
              <a:t>15</a:t>
            </a:r>
            <a:r>
              <a:rPr lang="vi-VN" sz="6000" b="1" dirty="0">
                <a:latin typeface="Arial" panose="020B0604020202020204" pitchFamily="34" charset="0"/>
                <a:cs typeface="Arial" panose="020B0604020202020204" pitchFamily="34" charset="0"/>
              </a:rPr>
              <a:t>.</a:t>
            </a:r>
            <a:r>
              <a:rPr lang="en-US" sz="6000" b="1" dirty="0">
                <a:latin typeface="Arial" panose="020B0604020202020204" pitchFamily="34" charset="0"/>
                <a:cs typeface="Arial" panose="020B0604020202020204" pitchFamily="34" charset="0"/>
              </a:rPr>
              <a:t> </a:t>
            </a:r>
            <a:r>
              <a:rPr lang="vi-VN" sz="6000" b="1" dirty="0">
                <a:solidFill>
                  <a:srgbClr val="FF0000"/>
                </a:solidFill>
                <a:latin typeface="Arial" panose="020B0604020202020204" pitchFamily="34" charset="0"/>
                <a:cs typeface="Arial" panose="020B0604020202020204" pitchFamily="34" charset="0"/>
              </a:rPr>
              <a:t>achieve</a:t>
            </a:r>
            <a:r>
              <a:rPr lang="vi-VN" sz="6000" b="1" dirty="0">
                <a:latin typeface="Arial" panose="020B0604020202020204" pitchFamily="34" charset="0"/>
                <a:cs typeface="Arial" panose="020B0604020202020204" pitchFamily="34" charset="0"/>
              </a:rPr>
              <a:t> /əˈtʃiːv/</a:t>
            </a:r>
            <a:r>
              <a:rPr lang="en-US" sz="6000" b="1" dirty="0">
                <a:latin typeface="Arial" panose="020B0604020202020204" pitchFamily="34" charset="0"/>
                <a:cs typeface="Arial" panose="020B0604020202020204" pitchFamily="34" charset="0"/>
              </a:rPr>
              <a:t> </a:t>
            </a:r>
            <a:r>
              <a:rPr lang="vi-VN" sz="6000" b="1" dirty="0">
                <a:latin typeface="Arial" panose="020B0604020202020204" pitchFamily="34" charset="0"/>
                <a:cs typeface="Arial" panose="020B0604020202020204" pitchFamily="34" charset="0"/>
              </a:rPr>
              <a:t>(v)</a:t>
            </a:r>
            <a:r>
              <a:rPr lang="en-US" sz="6000" b="1" dirty="0">
                <a:latin typeface="Arial" panose="020B0604020202020204" pitchFamily="34" charset="0"/>
                <a:cs typeface="Arial" panose="020B0604020202020204" pitchFamily="34" charset="0"/>
              </a:rPr>
              <a:t> </a:t>
            </a:r>
            <a:r>
              <a:rPr lang="vi-VN" sz="6000" b="1" dirty="0">
                <a:latin typeface="Arial" panose="020B0604020202020204" pitchFamily="34" charset="0"/>
                <a:cs typeface="Arial" panose="020B0604020202020204" pitchFamily="34" charset="0"/>
              </a:rPr>
              <a:t>đạt</a:t>
            </a:r>
            <a:r>
              <a:rPr lang="en-US" sz="6000" b="1" dirty="0">
                <a:latin typeface="Arial" panose="020B0604020202020204" pitchFamily="34" charset="0"/>
                <a:cs typeface="Arial" panose="020B0604020202020204" pitchFamily="34" charset="0"/>
              </a:rPr>
              <a:t> </a:t>
            </a:r>
            <a:r>
              <a:rPr lang="vi-VN" sz="6000" b="1" dirty="0">
                <a:latin typeface="Arial" panose="020B0604020202020204" pitchFamily="34" charset="0"/>
                <a:cs typeface="Arial" panose="020B0604020202020204" pitchFamily="34" charset="0"/>
              </a:rPr>
              <a:t>được</a:t>
            </a:r>
            <a:endParaRPr lang="en-US" sz="6000" b="1" dirty="0">
              <a:latin typeface="Arial" panose="020B0604020202020204" pitchFamily="34" charset="0"/>
              <a:cs typeface="Arial" panose="020B0604020202020204" pitchFamily="34" charset="0"/>
            </a:endParaRPr>
          </a:p>
          <a:p>
            <a:r>
              <a:rPr lang="vi-VN" sz="4000" i="1" dirty="0">
                <a:latin typeface="Arial" panose="020B0604020202020204" pitchFamily="34" charset="0"/>
                <a:cs typeface="Arial" panose="020B0604020202020204" pitchFamily="34" charset="0"/>
              </a:rPr>
              <a:t>With hard work, you can achieve your career goals.(Với sự chăm chỉ, bạn có thể đạt được mục tiêu nghề nghiệp của mình.)</a:t>
            </a:r>
            <a:endParaRPr lang="en-US" sz="4000" i="1" dirty="0">
              <a:latin typeface="Arial" panose="020B0604020202020204" pitchFamily="34" charset="0"/>
              <a:cs typeface="Arial" panose="020B0604020202020204" pitchFamily="34" charset="0"/>
            </a:endParaRPr>
          </a:p>
        </p:txBody>
      </p:sp>
      <p:pic>
        <p:nvPicPr>
          <p:cNvPr id="13314" name="Picture 2" descr="https://img.loigiaihay.com/picture/2024/0707/15-achiev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316561" y="4577702"/>
            <a:ext cx="5760764" cy="43295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achieve-17271644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667054" y="1942478"/>
            <a:ext cx="609600" cy="609600"/>
          </a:xfrm>
          <a:prstGeom prst="rect">
            <a:avLst/>
          </a:prstGeom>
        </p:spPr>
      </p:pic>
    </p:spTree>
    <p:extLst>
      <p:ext uri="{BB962C8B-B14F-4D97-AF65-F5344CB8AC3E}">
        <p14:creationId xmlns:p14="http://schemas.microsoft.com/office/powerpoint/2010/main" val="317905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95776" y="1031318"/>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295663" y="1587617"/>
            <a:ext cx="11853726"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16</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passion</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pæʃn</a:t>
            </a:r>
            <a:r>
              <a:rPr lang="en-US" sz="6000" b="1" dirty="0">
                <a:latin typeface="Arial" panose="020B0604020202020204" pitchFamily="34" charset="0"/>
                <a:cs typeface="Arial" panose="020B0604020202020204" pitchFamily="34" charset="0"/>
              </a:rPr>
              <a:t>/(n) (n) </a:t>
            </a:r>
            <a:r>
              <a:rPr lang="en-US" sz="6000" b="1" dirty="0" err="1">
                <a:latin typeface="Arial" panose="020B0604020202020204" pitchFamily="34" charset="0"/>
                <a:cs typeface="Arial" panose="020B0604020202020204" pitchFamily="34" charset="0"/>
              </a:rPr>
              <a:t>đam</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mê</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It's important to find a career that aligns with your passion.(</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tìm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nghiệp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phù</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hợp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niềm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đam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mê</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trọng</a:t>
            </a:r>
            <a:r>
              <a:rPr lang="en-US" sz="4000" dirty="0">
                <a:latin typeface="Arial" panose="020B0604020202020204" pitchFamily="34" charset="0"/>
                <a:cs typeface="Arial" panose="020B0604020202020204" pitchFamily="34" charset="0"/>
              </a:rPr>
              <a:t>.)</a:t>
            </a:r>
          </a:p>
        </p:txBody>
      </p:sp>
      <p:pic>
        <p:nvPicPr>
          <p:cNvPr id="14338" name="Picture 2" descr="https://img.loigiaihay.com/picture/2024/0707/16-passion.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49000" y="5299528"/>
            <a:ext cx="6400800" cy="3599473"/>
          </a:xfrm>
          <a:prstGeom prst="rect">
            <a:avLst/>
          </a:prstGeom>
          <a:noFill/>
          <a:extLst>
            <a:ext uri="{909E8E84-426E-40DD-AFC4-6F175D3DCCD1}">
              <a14:hiddenFill xmlns:a14="http://schemas.microsoft.com/office/drawing/2010/main">
                <a:solidFill>
                  <a:srgbClr val="FFFFFF"/>
                </a:solidFill>
              </a14:hiddenFill>
            </a:ext>
          </a:extLst>
        </p:spPr>
      </p:pic>
      <p:pic>
        <p:nvPicPr>
          <p:cNvPr id="10" name="passion-1727164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7697432" y="2775928"/>
            <a:ext cx="609600" cy="609600"/>
          </a:xfrm>
          <a:prstGeom prst="rect">
            <a:avLst/>
          </a:prstGeom>
        </p:spPr>
      </p:pic>
    </p:spTree>
    <p:extLst>
      <p:ext uri="{BB962C8B-B14F-4D97-AF65-F5344CB8AC3E}">
        <p14:creationId xmlns:p14="http://schemas.microsoft.com/office/powerpoint/2010/main" val="219783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983495" y="1542767"/>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5574365" y="1120894"/>
            <a:ext cx="12702289"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816538" y="9730168"/>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5585605" y="9432395"/>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603892" y="9427664"/>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5566817" y="1452515"/>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3243" y="1008646"/>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5585605" y="1603337"/>
            <a:ext cx="12795993" cy="4708981"/>
          </a:xfrm>
          <a:prstGeom prst="rect">
            <a:avLst/>
          </a:prstGeom>
        </p:spPr>
        <p:txBody>
          <a:bodyPr wrap="square">
            <a:spAutoFit/>
          </a:bodyPr>
          <a:lstStyle/>
          <a:p>
            <a:r>
              <a:rPr lang="vi-VN" sz="6000" b="1" dirty="0">
                <a:solidFill>
                  <a:srgbClr val="0070C0"/>
                </a:solidFill>
                <a:latin typeface="Arial" panose="020B0604020202020204" pitchFamily="34" charset="0"/>
                <a:cs typeface="Arial" panose="020B0604020202020204" pitchFamily="34" charset="0"/>
              </a:rPr>
              <a:t>17</a:t>
            </a:r>
            <a:r>
              <a:rPr lang="vi-VN" sz="6000" b="1" dirty="0">
                <a:latin typeface="Arial" panose="020B0604020202020204" pitchFamily="34" charset="0"/>
                <a:cs typeface="Arial" panose="020B0604020202020204" pitchFamily="34" charset="0"/>
              </a:rPr>
              <a:t>.</a:t>
            </a:r>
            <a:r>
              <a:rPr lang="en-US" sz="6000" b="1" dirty="0">
                <a:latin typeface="Arial" panose="020B0604020202020204" pitchFamily="34" charset="0"/>
                <a:cs typeface="Arial" panose="020B0604020202020204" pitchFamily="34" charset="0"/>
              </a:rPr>
              <a:t> </a:t>
            </a:r>
            <a:r>
              <a:rPr lang="vi-VN" sz="6000" b="1" dirty="0">
                <a:solidFill>
                  <a:srgbClr val="FF0000"/>
                </a:solidFill>
                <a:latin typeface="Arial" panose="020B0604020202020204" pitchFamily="34" charset="0"/>
                <a:cs typeface="Arial" panose="020B0604020202020204" pitchFamily="34" charset="0"/>
              </a:rPr>
              <a:t>business management </a:t>
            </a:r>
            <a:r>
              <a:rPr lang="vi-VN" sz="6000" b="1" dirty="0">
                <a:latin typeface="Arial" panose="020B0604020202020204" pitchFamily="34" charset="0"/>
                <a:cs typeface="Arial" panose="020B0604020202020204" pitchFamily="34" charset="0"/>
              </a:rPr>
              <a:t>/ˈbɪznəs ˈmænɪdʒmənt/  (n) quản trị kinh doanh</a:t>
            </a:r>
            <a:endParaRPr lang="en-US" sz="6000" b="1" dirty="0">
              <a:latin typeface="Arial" panose="020B0604020202020204" pitchFamily="34" charset="0"/>
              <a:cs typeface="Arial" panose="020B0604020202020204" pitchFamily="34" charset="0"/>
            </a:endParaRPr>
          </a:p>
          <a:p>
            <a:r>
              <a:rPr lang="vi-VN" sz="4000" i="1" dirty="0">
                <a:latin typeface="Arial" panose="020B0604020202020204" pitchFamily="34" charset="0"/>
                <a:cs typeface="Arial" panose="020B0604020202020204" pitchFamily="34" charset="0"/>
              </a:rPr>
              <a:t>My brother is studying business management at university.(Anh trai tôi đang học quản lý kinh doanh tại trường đại học.)</a:t>
            </a:r>
            <a:endParaRPr lang="en-US" sz="4000" i="1" dirty="0">
              <a:latin typeface="Arial" panose="020B0604020202020204" pitchFamily="34" charset="0"/>
              <a:cs typeface="Arial" panose="020B0604020202020204" pitchFamily="34" charset="0"/>
            </a:endParaRPr>
          </a:p>
        </p:txBody>
      </p:sp>
      <p:pic>
        <p:nvPicPr>
          <p:cNvPr id="15362" name="Picture 2" descr="https://img.loigiaihay.com/picture/2024/0707/17-business-management.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969236" y="5746291"/>
            <a:ext cx="7256698" cy="3628349"/>
          </a:xfrm>
          <a:prstGeom prst="rect">
            <a:avLst/>
          </a:prstGeom>
          <a:noFill/>
          <a:extLst>
            <a:ext uri="{909E8E84-426E-40DD-AFC4-6F175D3DCCD1}">
              <a14:hiddenFill xmlns:a14="http://schemas.microsoft.com/office/drawing/2010/main">
                <a:solidFill>
                  <a:srgbClr val="FFFFFF"/>
                </a:solidFill>
              </a14:hiddenFill>
            </a:ext>
          </a:extLst>
        </p:spPr>
      </p:pic>
      <p:pic>
        <p:nvPicPr>
          <p:cNvPr id="10" name="business-management-17271645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933377" y="3894450"/>
            <a:ext cx="609600" cy="609600"/>
          </a:xfrm>
          <a:prstGeom prst="rect">
            <a:avLst/>
          </a:prstGeom>
        </p:spPr>
      </p:pic>
    </p:spTree>
    <p:extLst>
      <p:ext uri="{BB962C8B-B14F-4D97-AF65-F5344CB8AC3E}">
        <p14:creationId xmlns:p14="http://schemas.microsoft.com/office/powerpoint/2010/main" val="4016662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7" name="Group 7"/>
          <p:cNvGrpSpPr/>
          <p:nvPr/>
        </p:nvGrpSpPr>
        <p:grpSpPr>
          <a:xfrm>
            <a:off x="3050338" y="-146849"/>
            <a:ext cx="15290020" cy="966906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3">
              <a:extLst>
                <a:ext uri="{96DAC541-7B7A-43D3-8B79-37D633B846F1}">
                  <asvg:svgBlip xmlns:asvg="http://schemas.microsoft.com/office/drawing/2016/SVG/main" xmlns="" r:embed="rId24"/>
                </a:ext>
              </a:extLst>
            </a:blip>
            <a:stretch>
              <a:fillRect t="-61363"/>
            </a:stretch>
          </a:blipFill>
        </p:spPr>
      </p:sp>
      <p:sp>
        <p:nvSpPr>
          <p:cNvPr id="12" name="Freeform 12"/>
          <p:cNvSpPr/>
          <p:nvPr/>
        </p:nvSpPr>
        <p:spPr>
          <a:xfrm>
            <a:off x="2967838" y="8991838"/>
            <a:ext cx="8841411" cy="329870"/>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5">
              <a:extLst>
                <a:ext uri="{96DAC541-7B7A-43D3-8B79-37D633B846F1}">
                  <asvg:svgBlip xmlns:asvg="http://schemas.microsoft.com/office/drawing/2016/SVG/main" xmlns="" r:embed="rId26"/>
                </a:ext>
              </a:extLst>
            </a:blip>
            <a:stretch>
              <a:fillRect t="-1145859"/>
            </a:stretch>
          </a:blipFill>
        </p:spPr>
      </p:sp>
      <p:sp>
        <p:nvSpPr>
          <p:cNvPr id="13" name="Freeform 13"/>
          <p:cNvSpPr/>
          <p:nvPr/>
        </p:nvSpPr>
        <p:spPr>
          <a:xfrm>
            <a:off x="10610377" y="8974782"/>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27">
              <a:extLst>
                <a:ext uri="{96DAC541-7B7A-43D3-8B79-37D633B846F1}">
                  <asvg:svgBlip xmlns:asvg="http://schemas.microsoft.com/office/drawing/2016/SVG/main" xmlns="" r:embed="rId28"/>
                </a:ext>
              </a:extLst>
            </a:blip>
            <a:stretch>
              <a:fillRect t="-1145859"/>
            </a:stretch>
          </a:blipFill>
        </p:spPr>
      </p:sp>
      <p:graphicFrame>
        <p:nvGraphicFramePr>
          <p:cNvPr id="9" name="Table 8">
            <a:extLst>
              <a:ext uri="{FF2B5EF4-FFF2-40B4-BE49-F238E27FC236}">
                <a16:creationId xmlns:a16="http://schemas.microsoft.com/office/drawing/2014/main" xmlns="" id="{59EF602C-73FB-B805-A62C-F9B2B6B188A4}"/>
              </a:ext>
            </a:extLst>
          </p:cNvPr>
          <p:cNvGraphicFramePr>
            <a:graphicFrameLocks noGrp="1"/>
          </p:cNvGraphicFramePr>
          <p:nvPr>
            <p:extLst>
              <p:ext uri="{D42A27DB-BD31-4B8C-83A1-F6EECF244321}">
                <p14:modId xmlns:p14="http://schemas.microsoft.com/office/powerpoint/2010/main" val="1721324497"/>
              </p:ext>
            </p:extLst>
          </p:nvPr>
        </p:nvGraphicFramePr>
        <p:xfrm>
          <a:off x="2967838" y="792164"/>
          <a:ext cx="15404225" cy="7880652"/>
        </p:xfrm>
        <a:graphic>
          <a:graphicData uri="http://schemas.openxmlformats.org/drawingml/2006/table">
            <a:tbl>
              <a:tblPr firstRow="1" bandRow="1">
                <a:tableStyleId>{21E4AEA4-8DFA-4A89-87EB-49C32662AFE0}</a:tableStyleId>
              </a:tblPr>
              <a:tblGrid>
                <a:gridCol w="4880762">
                  <a:extLst>
                    <a:ext uri="{9D8B030D-6E8A-4147-A177-3AD203B41FA5}">
                      <a16:colId xmlns:a16="http://schemas.microsoft.com/office/drawing/2014/main" xmlns="" val="1130087294"/>
                    </a:ext>
                  </a:extLst>
                </a:gridCol>
                <a:gridCol w="4572000">
                  <a:extLst>
                    <a:ext uri="{9D8B030D-6E8A-4147-A177-3AD203B41FA5}">
                      <a16:colId xmlns:a16="http://schemas.microsoft.com/office/drawing/2014/main" xmlns="" val="1586672585"/>
                    </a:ext>
                  </a:extLst>
                </a:gridCol>
                <a:gridCol w="5951463">
                  <a:extLst>
                    <a:ext uri="{9D8B030D-6E8A-4147-A177-3AD203B41FA5}">
                      <a16:colId xmlns:a16="http://schemas.microsoft.com/office/drawing/2014/main" xmlns="" val="66103007"/>
                    </a:ext>
                  </a:extLst>
                </a:gridCol>
              </a:tblGrid>
              <a:tr h="14073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xmlns="" val="1293343697"/>
                  </a:ext>
                </a:extLst>
              </a:tr>
              <a:tr h="886632">
                <a:tc>
                  <a:txBody>
                    <a:bodyPr/>
                    <a:lstStyle/>
                    <a:p>
                      <a:pPr algn="ctr"/>
                      <a:r>
                        <a:rPr lang="pt-BR" sz="3600" b="1" dirty="0"/>
                        <a:t>career choice</a:t>
                      </a:r>
                      <a:endParaRPr lang="en-US" sz="3600" b="1" dirty="0"/>
                    </a:p>
                  </a:txBody>
                  <a:tcPr/>
                </a:tc>
                <a:tc>
                  <a:txBody>
                    <a:bodyPr/>
                    <a:lstStyle/>
                    <a:p>
                      <a:pPr algn="ctr"/>
                      <a:r>
                        <a:rPr lang="en-US" sz="3600" b="1" dirty="0">
                          <a:solidFill>
                            <a:srgbClr val="C00000"/>
                          </a:solidFill>
                        </a:rPr>
                        <a:t>/</a:t>
                      </a:r>
                      <a:r>
                        <a:rPr lang="en-US" sz="3600" b="1" dirty="0" err="1">
                          <a:solidFill>
                            <a:srgbClr val="C00000"/>
                          </a:solidFill>
                        </a:rPr>
                        <a:t>kəˈrɪə</a:t>
                      </a:r>
                      <a:r>
                        <a:rPr lang="en-US" sz="3600" b="1" dirty="0">
                          <a:solidFill>
                            <a:srgbClr val="C00000"/>
                          </a:solidFill>
                        </a:rPr>
                        <a:t> ˈ</a:t>
                      </a:r>
                      <a:r>
                        <a:rPr lang="en-US" sz="3600" b="1" dirty="0" err="1">
                          <a:solidFill>
                            <a:srgbClr val="C00000"/>
                          </a:solidFill>
                        </a:rPr>
                        <a:t>ʧɔɪsɪ</a:t>
                      </a:r>
                      <a:r>
                        <a:rPr lang="en-US" sz="3600" b="1" dirty="0">
                          <a:solidFill>
                            <a:srgbClr val="C00000"/>
                          </a:solidFill>
                        </a:rPr>
                        <a:t>/</a:t>
                      </a:r>
                    </a:p>
                  </a:txBody>
                  <a:tcPr/>
                </a:tc>
                <a:tc>
                  <a:txBody>
                    <a:bodyPr/>
                    <a:lstStyle/>
                    <a:p>
                      <a:pPr algn="ctr"/>
                      <a:r>
                        <a:rPr lang="en-US" sz="3600" b="1" dirty="0">
                          <a:solidFill>
                            <a:srgbClr val="002060"/>
                          </a:solidFill>
                        </a:rPr>
                        <a:t> (n) </a:t>
                      </a:r>
                      <a:r>
                        <a:rPr lang="en-US" sz="3600" b="1" dirty="0" err="1">
                          <a:solidFill>
                            <a:srgbClr val="002060"/>
                          </a:solidFill>
                        </a:rPr>
                        <a:t>lựa</a:t>
                      </a:r>
                      <a:r>
                        <a:rPr lang="en-US" sz="3600" b="1" dirty="0">
                          <a:solidFill>
                            <a:srgbClr val="002060"/>
                          </a:solidFill>
                        </a:rPr>
                        <a:t> </a:t>
                      </a:r>
                      <a:r>
                        <a:rPr lang="en-US" sz="3600" b="1" dirty="0" err="1">
                          <a:solidFill>
                            <a:srgbClr val="002060"/>
                          </a:solidFill>
                        </a:rPr>
                        <a:t>chọn</a:t>
                      </a:r>
                      <a:r>
                        <a:rPr lang="en-US" sz="3600" b="1" dirty="0">
                          <a:solidFill>
                            <a:srgbClr val="002060"/>
                          </a:solidFill>
                        </a:rPr>
                        <a:t> </a:t>
                      </a:r>
                      <a:r>
                        <a:rPr lang="en-US" sz="3600" b="1" dirty="0" err="1">
                          <a:solidFill>
                            <a:srgbClr val="002060"/>
                          </a:solidFill>
                        </a:rPr>
                        <a:t>nghề</a:t>
                      </a:r>
                      <a:r>
                        <a:rPr lang="en-US" sz="3600" b="1" dirty="0">
                          <a:solidFill>
                            <a:srgbClr val="002060"/>
                          </a:solidFill>
                        </a:rPr>
                        <a:t> </a:t>
                      </a:r>
                      <a:r>
                        <a:rPr lang="en-US" sz="3600" b="1" dirty="0" err="1">
                          <a:solidFill>
                            <a:srgbClr val="002060"/>
                          </a:solidFill>
                        </a:rPr>
                        <a:t>nghiệp</a:t>
                      </a:r>
                      <a:endParaRPr lang="vi-VN" sz="3600" b="1" dirty="0">
                        <a:solidFill>
                          <a:srgbClr val="002060"/>
                        </a:solidFill>
                      </a:endParaRPr>
                    </a:p>
                  </a:txBody>
                  <a:tcPr/>
                </a:tc>
                <a:extLst>
                  <a:ext uri="{0D108BD9-81ED-4DB2-BD59-A6C34878D82A}">
                    <a16:rowId xmlns:a16="http://schemas.microsoft.com/office/drawing/2014/main" xmlns="" val="340392978"/>
                  </a:ext>
                </a:extLst>
              </a:tr>
              <a:tr h="827082">
                <a:tc>
                  <a:txBody>
                    <a:bodyPr/>
                    <a:lstStyle/>
                    <a:p>
                      <a:pPr algn="ctr"/>
                      <a:r>
                        <a:rPr lang="vi-VN" sz="3600" b="1" dirty="0">
                          <a:latin typeface="Calibri" panose="020F0502020204030204" pitchFamily="34" charset="0"/>
                          <a:cs typeface="Calibri" panose="020F0502020204030204" pitchFamily="34" charset="0"/>
                        </a:rPr>
                        <a:t>bartender</a:t>
                      </a:r>
                    </a:p>
                  </a:txBody>
                  <a:tcPr/>
                </a:tc>
                <a:tc>
                  <a:txBody>
                    <a:bodyPr/>
                    <a:lstStyle/>
                    <a:p>
                      <a:pPr algn="ctr"/>
                      <a:r>
                        <a:rPr lang="vi-VN" sz="3600" b="1" dirty="0">
                          <a:solidFill>
                            <a:srgbClr val="C00000"/>
                          </a:solidFill>
                          <a:latin typeface="Calibri" panose="020F0502020204030204" pitchFamily="34" charset="0"/>
                          <a:cs typeface="Calibri" panose="020F0502020204030204" pitchFamily="34" charset="0"/>
                        </a:rPr>
                        <a:t>/ˈbɑːˌten.dər/</a:t>
                      </a:r>
                    </a:p>
                  </a:txBody>
                  <a:tcPr/>
                </a:tc>
                <a:tc>
                  <a:txBody>
                    <a:bodyPr/>
                    <a:lstStyle/>
                    <a:p>
                      <a:pPr algn="ctr"/>
                      <a:r>
                        <a:rPr lang="vi-VN" sz="3600" b="1" dirty="0">
                          <a:solidFill>
                            <a:schemeClr val="tx2">
                              <a:lumMod val="75000"/>
                            </a:schemeClr>
                          </a:solidFill>
                          <a:latin typeface="Calibri" panose="020F0502020204030204" pitchFamily="34" charset="0"/>
                          <a:cs typeface="Calibri" panose="020F0502020204030204" pitchFamily="34" charset="0"/>
                        </a:rPr>
                        <a:t>(n) người pha chế</a:t>
                      </a:r>
                    </a:p>
                  </a:txBody>
                  <a:tcPr/>
                </a:tc>
                <a:extLst>
                  <a:ext uri="{0D108BD9-81ED-4DB2-BD59-A6C34878D82A}">
                    <a16:rowId xmlns:a16="http://schemas.microsoft.com/office/drawing/2014/main" xmlns="" val="3228914145"/>
                  </a:ext>
                </a:extLst>
              </a:tr>
              <a:tr h="773118">
                <a:tc>
                  <a:txBody>
                    <a:bodyPr/>
                    <a:lstStyle/>
                    <a:p>
                      <a:pPr algn="ctr"/>
                      <a:r>
                        <a:rPr lang="en-US" sz="3600" b="1" dirty="0"/>
                        <a:t>fashion designer</a:t>
                      </a:r>
                      <a:r>
                        <a:rPr lang="en-US" sz="3600" b="1" baseline="0" dirty="0"/>
                        <a:t> </a:t>
                      </a:r>
                      <a:r>
                        <a:rPr lang="en-US" sz="3600" b="1" dirty="0"/>
                        <a:t>packed</a:t>
                      </a:r>
                    </a:p>
                  </a:txBody>
                  <a:tcPr/>
                </a:tc>
                <a:tc>
                  <a:txBody>
                    <a:bodyPr/>
                    <a:lstStyle/>
                    <a:p>
                      <a:pPr algn="ctr"/>
                      <a:r>
                        <a:rPr lang="en-US" sz="3600" b="1" dirty="0">
                          <a:solidFill>
                            <a:srgbClr val="C00000"/>
                          </a:solidFill>
                        </a:rPr>
                        <a:t>/ˈ</a:t>
                      </a:r>
                      <a:r>
                        <a:rPr lang="en-US" sz="3600" b="1" dirty="0" err="1">
                          <a:solidFill>
                            <a:srgbClr val="C00000"/>
                          </a:solidFill>
                        </a:rPr>
                        <a:t>fæʃn</a:t>
                      </a:r>
                      <a:r>
                        <a:rPr lang="en-US" sz="3600" b="1" dirty="0">
                          <a:solidFill>
                            <a:srgbClr val="C00000"/>
                          </a:solidFill>
                        </a:rPr>
                        <a:t> </a:t>
                      </a:r>
                      <a:r>
                        <a:rPr lang="en-US" sz="3600" b="1" dirty="0" err="1">
                          <a:solidFill>
                            <a:srgbClr val="C00000"/>
                          </a:solidFill>
                        </a:rPr>
                        <a:t>dɪˈzaɪnə</a:t>
                      </a:r>
                      <a:r>
                        <a:rPr lang="en-US" sz="3600" b="1" dirty="0">
                          <a:solidFill>
                            <a:srgbClr val="C00000"/>
                          </a:solidFill>
                        </a:rPr>
                        <a:t>(r)/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mn-lt"/>
                          <a:ea typeface="+mn-ea"/>
                          <a:cs typeface="+mn-cs"/>
                        </a:rPr>
                        <a:t>(n) </a:t>
                      </a:r>
                      <a:r>
                        <a:rPr kumimoji="0" lang="en-US" sz="3600" b="1" i="0" u="none" strike="noStrike" kern="1200" cap="none" spc="0" normalizeH="0" baseline="0" noProof="0" dirty="0" err="1">
                          <a:ln>
                            <a:noFill/>
                          </a:ln>
                          <a:solidFill>
                            <a:srgbClr val="002060"/>
                          </a:solidFill>
                          <a:effectLst/>
                          <a:uLnTx/>
                          <a:uFillTx/>
                          <a:latin typeface="+mn-lt"/>
                          <a:ea typeface="+mn-ea"/>
                          <a:cs typeface="+mn-cs"/>
                        </a:rPr>
                        <a:t>nhà</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thiết</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kế</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thời</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trang</a:t>
                      </a:r>
                      <a:endParaRPr kumimoji="0" lang="en-US" sz="3600" b="1" i="0" u="none" strike="noStrike" kern="1200" cap="none" spc="0" normalizeH="0" baseline="0" noProof="0" dirty="0">
                        <a:ln>
                          <a:noFill/>
                        </a:ln>
                        <a:solidFill>
                          <a:srgbClr val="002060"/>
                        </a:solidFill>
                        <a:effectLst/>
                        <a:uLnTx/>
                        <a:uFillTx/>
                        <a:latin typeface="+mn-lt"/>
                        <a:ea typeface="+mn-ea"/>
                        <a:cs typeface="+mn-cs"/>
                      </a:endParaRPr>
                    </a:p>
                    <a:p>
                      <a:endParaRPr lang="en-US" sz="1600" dirty="0"/>
                    </a:p>
                  </a:txBody>
                  <a:tcPr/>
                </a:tc>
                <a:extLst>
                  <a:ext uri="{0D108BD9-81ED-4DB2-BD59-A6C34878D82A}">
                    <a16:rowId xmlns:a16="http://schemas.microsoft.com/office/drawing/2014/main" xmlns="" val="1815725935"/>
                  </a:ext>
                </a:extLst>
              </a:tr>
              <a:tr h="777937">
                <a:tc>
                  <a:txBody>
                    <a:bodyPr/>
                    <a:lstStyle/>
                    <a:p>
                      <a:pPr algn="ctr"/>
                      <a:r>
                        <a:rPr lang="en-US" sz="3600" b="1" dirty="0"/>
                        <a:t>garment worker</a:t>
                      </a:r>
                    </a:p>
                  </a:txBody>
                  <a:tcPr/>
                </a:tc>
                <a:tc>
                  <a:txBody>
                    <a:bodyPr/>
                    <a:lstStyle/>
                    <a:p>
                      <a:pPr algn="ctr"/>
                      <a:r>
                        <a:rPr lang="en-US" sz="3600" b="1" dirty="0">
                          <a:solidFill>
                            <a:srgbClr val="C00000"/>
                          </a:solidFill>
                        </a:rPr>
                        <a:t>/ˈ</a:t>
                      </a:r>
                      <a:r>
                        <a:rPr lang="en-US" sz="3600" b="1" dirty="0" err="1">
                          <a:solidFill>
                            <a:srgbClr val="C00000"/>
                          </a:solidFill>
                        </a:rPr>
                        <a:t>ɡɑːməntˈwɜːkə</a:t>
                      </a:r>
                      <a:r>
                        <a:rPr lang="en-US" sz="3600" b="1" dirty="0">
                          <a:solidFill>
                            <a:srgbClr val="C00000"/>
                          </a:solidFill>
                        </a:rPr>
                        <a:t>(r)/ </a:t>
                      </a:r>
                    </a:p>
                  </a:txBody>
                  <a:tcPr/>
                </a:tc>
                <a:tc>
                  <a:txBody>
                    <a:bodyPr/>
                    <a:lstStyle/>
                    <a:p>
                      <a:pPr algn="ctr"/>
                      <a:r>
                        <a:rPr lang="en-US" sz="3600" b="1" dirty="0">
                          <a:solidFill>
                            <a:srgbClr val="002060"/>
                          </a:solidFill>
                        </a:rPr>
                        <a:t>(n) </a:t>
                      </a:r>
                      <a:r>
                        <a:rPr lang="en-US" sz="3600" b="1" dirty="0" err="1">
                          <a:solidFill>
                            <a:srgbClr val="002060"/>
                          </a:solidFill>
                        </a:rPr>
                        <a:t>công</a:t>
                      </a:r>
                      <a:r>
                        <a:rPr lang="en-US" sz="3600" b="1" dirty="0">
                          <a:solidFill>
                            <a:srgbClr val="002060"/>
                          </a:solidFill>
                        </a:rPr>
                        <a:t> </a:t>
                      </a:r>
                      <a:r>
                        <a:rPr lang="en-US" sz="3600" b="1" dirty="0" err="1">
                          <a:solidFill>
                            <a:srgbClr val="002060"/>
                          </a:solidFill>
                        </a:rPr>
                        <a:t>nhân</a:t>
                      </a:r>
                      <a:r>
                        <a:rPr lang="en-US" sz="3600" b="1" dirty="0">
                          <a:solidFill>
                            <a:srgbClr val="002060"/>
                          </a:solidFill>
                        </a:rPr>
                        <a:t> may </a:t>
                      </a:r>
                      <a:r>
                        <a:rPr lang="en-US" sz="3600" b="1" dirty="0" err="1">
                          <a:solidFill>
                            <a:srgbClr val="002060"/>
                          </a:solidFill>
                        </a:rPr>
                        <a:t>mặc</a:t>
                      </a:r>
                      <a:endParaRPr lang="en-US" sz="3600" b="1" dirty="0">
                        <a:solidFill>
                          <a:srgbClr val="002060"/>
                        </a:solidFill>
                      </a:endParaRPr>
                    </a:p>
                  </a:txBody>
                  <a:tcPr/>
                </a:tc>
                <a:extLst>
                  <a:ext uri="{0D108BD9-81ED-4DB2-BD59-A6C34878D82A}">
                    <a16:rowId xmlns:a16="http://schemas.microsoft.com/office/drawing/2014/main" xmlns="" val="1005456784"/>
                  </a:ext>
                </a:extLst>
              </a:tr>
              <a:tr h="777937">
                <a:tc>
                  <a:txBody>
                    <a:bodyPr/>
                    <a:lstStyle/>
                    <a:p>
                      <a:pPr algn="ctr"/>
                      <a:r>
                        <a:rPr lang="en-US" sz="3600" b="1" dirty="0"/>
                        <a:t>hairdresser</a:t>
                      </a:r>
                    </a:p>
                  </a:txBody>
                  <a:tcPr/>
                </a:tc>
                <a:tc>
                  <a:txBody>
                    <a:bodyPr/>
                    <a:lstStyle/>
                    <a:p>
                      <a:pPr algn="ctr"/>
                      <a:r>
                        <a:rPr lang="pt-BR" sz="3600" b="1" dirty="0">
                          <a:solidFill>
                            <a:srgbClr val="C00000"/>
                          </a:solidFill>
                        </a:rPr>
                        <a:t>/ˈheədresə(r)/</a:t>
                      </a:r>
                      <a:endParaRPr lang="en-US" sz="3600" b="1" dirty="0">
                        <a:solidFill>
                          <a:srgbClr val="C00000"/>
                        </a:solidFill>
                      </a:endParaRPr>
                    </a:p>
                  </a:txBody>
                  <a:tcPr/>
                </a:tc>
                <a:tc>
                  <a:txBody>
                    <a:bodyPr/>
                    <a:lstStyle/>
                    <a:p>
                      <a:pPr algn="ctr"/>
                      <a:r>
                        <a:rPr lang="en-US" sz="3600" b="1" dirty="0">
                          <a:solidFill>
                            <a:srgbClr val="002060"/>
                          </a:solidFill>
                        </a:rPr>
                        <a:t>(n) </a:t>
                      </a:r>
                      <a:r>
                        <a:rPr lang="en-US" sz="3600" b="1" dirty="0" err="1">
                          <a:solidFill>
                            <a:srgbClr val="002060"/>
                          </a:solidFill>
                        </a:rPr>
                        <a:t>thợ</a:t>
                      </a:r>
                      <a:r>
                        <a:rPr lang="en-US" sz="3600" b="1" dirty="0">
                          <a:solidFill>
                            <a:srgbClr val="002060"/>
                          </a:solidFill>
                        </a:rPr>
                        <a:t> </a:t>
                      </a:r>
                      <a:r>
                        <a:rPr lang="en-US" sz="3600" b="1" dirty="0" err="1">
                          <a:solidFill>
                            <a:srgbClr val="002060"/>
                          </a:solidFill>
                        </a:rPr>
                        <a:t>làm</a:t>
                      </a:r>
                      <a:r>
                        <a:rPr lang="en-US" sz="3600" b="1" dirty="0">
                          <a:solidFill>
                            <a:srgbClr val="002060"/>
                          </a:solidFill>
                        </a:rPr>
                        <a:t> </a:t>
                      </a:r>
                      <a:r>
                        <a:rPr lang="en-US" sz="3600" b="1" dirty="0" err="1">
                          <a:solidFill>
                            <a:srgbClr val="002060"/>
                          </a:solidFill>
                        </a:rPr>
                        <a:t>tóc</a:t>
                      </a:r>
                      <a:endParaRPr lang="en-US" sz="3600" b="1" dirty="0">
                        <a:solidFill>
                          <a:srgbClr val="002060"/>
                        </a:solidFill>
                      </a:endParaRPr>
                    </a:p>
                  </a:txBody>
                  <a:tcPr/>
                </a:tc>
                <a:extLst>
                  <a:ext uri="{0D108BD9-81ED-4DB2-BD59-A6C34878D82A}">
                    <a16:rowId xmlns:a16="http://schemas.microsoft.com/office/drawing/2014/main" xmlns="" val="4077250731"/>
                  </a:ext>
                </a:extLst>
              </a:tr>
              <a:tr h="777937">
                <a:tc>
                  <a:txBody>
                    <a:bodyPr/>
                    <a:lstStyle/>
                    <a:p>
                      <a:pPr algn="ctr"/>
                      <a:r>
                        <a:rPr lang="en-US" sz="3600" b="1" dirty="0"/>
                        <a:t>mechanic</a:t>
                      </a:r>
                    </a:p>
                  </a:txBody>
                  <a:tcPr/>
                </a:tc>
                <a:tc>
                  <a:txBody>
                    <a:bodyPr/>
                    <a:lstStyle/>
                    <a:p>
                      <a:pPr algn="ctr"/>
                      <a:r>
                        <a:rPr lang="en-US" sz="3600" b="1" dirty="0">
                          <a:solidFill>
                            <a:srgbClr val="C00000"/>
                          </a:solidFill>
                        </a:rPr>
                        <a:t>/</a:t>
                      </a:r>
                      <a:r>
                        <a:rPr lang="en-US" sz="3600" b="1" dirty="0" err="1">
                          <a:solidFill>
                            <a:srgbClr val="C00000"/>
                          </a:solidFill>
                        </a:rPr>
                        <a:t>məˈkænɪk</a:t>
                      </a:r>
                      <a:r>
                        <a:rPr lang="en-US" sz="3600" b="1" dirty="0">
                          <a:solidFill>
                            <a:srgbClr val="C00000"/>
                          </a:solidFill>
                        </a:rPr>
                        <a:t>/ </a:t>
                      </a:r>
                    </a:p>
                  </a:txBody>
                  <a:tcPr/>
                </a:tc>
                <a:tc>
                  <a:txBody>
                    <a:bodyPr/>
                    <a:lstStyle/>
                    <a:p>
                      <a:pPr algn="ct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thợ</a:t>
                      </a:r>
                      <a:r>
                        <a:rPr lang="en-US" sz="3600" b="1" dirty="0">
                          <a:solidFill>
                            <a:srgbClr val="002060"/>
                          </a:solidFill>
                        </a:rPr>
                        <a:t> </a:t>
                      </a:r>
                      <a:r>
                        <a:rPr lang="en-US" sz="3600" b="1" dirty="0" err="1">
                          <a:solidFill>
                            <a:srgbClr val="002060"/>
                          </a:solidFill>
                        </a:rPr>
                        <a:t>máy</a:t>
                      </a:r>
                      <a:r>
                        <a:rPr lang="en-US" sz="3600" b="1" dirty="0">
                          <a:solidFill>
                            <a:srgbClr val="002060"/>
                          </a:solidFill>
                        </a:rPr>
                        <a:t> </a:t>
                      </a:r>
                    </a:p>
                  </a:txBody>
                  <a:tcPr/>
                </a:tc>
                <a:extLst>
                  <a:ext uri="{0D108BD9-81ED-4DB2-BD59-A6C34878D82A}">
                    <a16:rowId xmlns:a16="http://schemas.microsoft.com/office/drawing/2014/main" xmlns="" val="2219329382"/>
                  </a:ext>
                </a:extLst>
              </a:tr>
              <a:tr h="777937">
                <a:tc>
                  <a:txBody>
                    <a:bodyPr/>
                    <a:lstStyle/>
                    <a:p>
                      <a:pPr algn="ctr"/>
                      <a:r>
                        <a:rPr lang="vi-VN" sz="3600" b="1" dirty="0">
                          <a:latin typeface="Calibri" panose="020F0502020204030204" pitchFamily="34" charset="0"/>
                          <a:cs typeface="Calibri" panose="020F0502020204030204" pitchFamily="34" charset="0"/>
                        </a:rPr>
                        <a:t>vocational college</a:t>
                      </a:r>
                    </a:p>
                  </a:txBody>
                  <a:tcPr/>
                </a:tc>
                <a:tc>
                  <a:txBody>
                    <a:bodyPr/>
                    <a:lstStyle/>
                    <a:p>
                      <a:pPr algn="ctr"/>
                      <a:r>
                        <a:rPr lang="vi-VN" sz="3600" b="1" dirty="0">
                          <a:solidFill>
                            <a:srgbClr val="C00000"/>
                          </a:solidFill>
                          <a:latin typeface="Calibri" panose="020F0502020204030204" pitchFamily="34" charset="0"/>
                          <a:cs typeface="Calibri" panose="020F0502020204030204" pitchFamily="34" charset="0"/>
                        </a:rPr>
                        <a:t>/vəʊˈkeɪʃənlˈkɒlɪdʒ/</a:t>
                      </a:r>
                      <a:endParaRPr lang="en-US" sz="3600" b="1" dirty="0">
                        <a:solidFill>
                          <a:srgbClr val="C00000"/>
                        </a:solidFill>
                        <a:latin typeface="Calibri" panose="020F0502020204030204" pitchFamily="34" charset="0"/>
                        <a:cs typeface="Calibri" panose="020F0502020204030204" pitchFamily="34" charset="0"/>
                      </a:endParaRPr>
                    </a:p>
                  </a:txBody>
                  <a:tcPr/>
                </a:tc>
                <a:tc>
                  <a:txBody>
                    <a:bodyPr/>
                    <a:lstStyle/>
                    <a:p>
                      <a:pPr algn="ctr"/>
                      <a:r>
                        <a:rPr lang="vi-VN" sz="3600" b="1" dirty="0">
                          <a:solidFill>
                            <a:srgbClr val="002060"/>
                          </a:solidFill>
                          <a:latin typeface="Calibri" panose="020F0502020204030204" pitchFamily="34" charset="0"/>
                          <a:cs typeface="Calibri" panose="020F0502020204030204" pitchFamily="34" charset="0"/>
                        </a:rPr>
                        <a:t>(n) trường cao đẳng nghề</a:t>
                      </a:r>
                      <a:endParaRPr lang="en-US" sz="3600" b="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332795636"/>
                  </a:ext>
                </a:extLst>
              </a:tr>
              <a:tr h="763966">
                <a:tc>
                  <a:txBody>
                    <a:bodyPr/>
                    <a:lstStyle/>
                    <a:p>
                      <a:pPr algn="ctr"/>
                      <a:endParaRPr lang="en-US" sz="3200" b="1" dirty="0"/>
                    </a:p>
                  </a:txBody>
                  <a:tcPr/>
                </a:tc>
                <a:tc>
                  <a:txBody>
                    <a:bodyPr/>
                    <a:lstStyle/>
                    <a:p>
                      <a:endParaRPr lang="en-US" dirty="0"/>
                    </a:p>
                  </a:txBody>
                  <a:tcPr/>
                </a:tc>
                <a:tc>
                  <a:txBody>
                    <a:bodyPr/>
                    <a:lstStyle/>
                    <a:p>
                      <a:r>
                        <a:rPr lang="en-US" sz="3200" b="1" dirty="0">
                          <a:solidFill>
                            <a:srgbClr val="002060"/>
                          </a:solidFill>
                        </a:rPr>
                        <a:t>                       </a:t>
                      </a:r>
                    </a:p>
                  </a:txBody>
                  <a:tcPr/>
                </a:tc>
                <a:extLst>
                  <a:ext uri="{0D108BD9-81ED-4DB2-BD59-A6C34878D82A}">
                    <a16:rowId xmlns:a16="http://schemas.microsoft.com/office/drawing/2014/main" xmlns="" val="3991303826"/>
                  </a:ext>
                </a:extLst>
              </a:tr>
            </a:tbl>
          </a:graphicData>
        </a:graphic>
      </p:graphicFrame>
      <p:sp>
        <p:nvSpPr>
          <p:cNvPr id="18" name="TextBox 8">
            <a:extLst>
              <a:ext uri="{FF2B5EF4-FFF2-40B4-BE49-F238E27FC236}">
                <a16:creationId xmlns:a16="http://schemas.microsoft.com/office/drawing/2014/main" xmlns="" id="{3DEBE9F0-ADCA-FCCC-B44A-515C91F87D57}"/>
              </a:ext>
            </a:extLst>
          </p:cNvPr>
          <p:cNvSpPr txBox="1"/>
          <p:nvPr/>
        </p:nvSpPr>
        <p:spPr>
          <a:xfrm>
            <a:off x="7334206" y="-171753"/>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1753416" y="1208176"/>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pic>
        <p:nvPicPr>
          <p:cNvPr id="2" name="career-choice-17271634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6834281" y="2302710"/>
            <a:ext cx="609600" cy="609600"/>
          </a:xfrm>
          <a:prstGeom prst="rect">
            <a:avLst/>
          </a:prstGeom>
        </p:spPr>
      </p:pic>
      <p:pic>
        <p:nvPicPr>
          <p:cNvPr id="10" name="bartender-17271635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6529481" y="3189541"/>
            <a:ext cx="609600" cy="609600"/>
          </a:xfrm>
          <a:prstGeom prst="rect">
            <a:avLst/>
          </a:prstGeom>
        </p:spPr>
      </p:pic>
      <p:pic>
        <p:nvPicPr>
          <p:cNvPr id="14" name="fashion-designer-packed-172716363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7772400" y="3868573"/>
            <a:ext cx="609600" cy="609600"/>
          </a:xfrm>
          <a:prstGeom prst="rect">
            <a:avLst/>
          </a:prstGeom>
        </p:spPr>
      </p:pic>
      <p:pic>
        <p:nvPicPr>
          <p:cNvPr id="15" name="garment-worker-172716367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7029406" y="4840038"/>
            <a:ext cx="609600" cy="609600"/>
          </a:xfrm>
          <a:prstGeom prst="rect">
            <a:avLst/>
          </a:prstGeom>
        </p:spPr>
      </p:pic>
      <p:pic>
        <p:nvPicPr>
          <p:cNvPr id="16" name="hairdresser-1727163765">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6640145" y="5643440"/>
            <a:ext cx="609600" cy="609600"/>
          </a:xfrm>
          <a:prstGeom prst="rect">
            <a:avLst/>
          </a:prstGeom>
        </p:spPr>
      </p:pic>
      <p:pic>
        <p:nvPicPr>
          <p:cNvPr id="19" name="mechanic-1727163832">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6421427" y="6354726"/>
            <a:ext cx="609600" cy="609600"/>
          </a:xfrm>
          <a:prstGeom prst="rect">
            <a:avLst/>
          </a:prstGeom>
        </p:spPr>
      </p:pic>
      <p:pic>
        <p:nvPicPr>
          <p:cNvPr id="20" name="vocational-college-1727163936">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7212456" y="7263660"/>
            <a:ext cx="609600" cy="609600"/>
          </a:xfrm>
          <a:prstGeom prst="rect">
            <a:avLst/>
          </a:prstGeom>
        </p:spPr>
      </p:pic>
    </p:spTree>
    <p:extLst>
      <p:ext uri="{BB962C8B-B14F-4D97-AF65-F5344CB8AC3E}">
        <p14:creationId xmlns:p14="http://schemas.microsoft.com/office/powerpoint/2010/main" val="2462592254"/>
      </p:ext>
    </p:extLst>
  </p:cSld>
  <p:clrMapOvr>
    <a:masterClrMapping/>
  </p:clrMapOvr>
  <p:transition spd="slow">
    <p:randomBar dir="vert"/>
    <p:sndAc>
      <p:stSnd>
        <p:snd r:embed="rId16"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28"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68"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72"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04" fill="hold"/>
                                        <p:tgtEl>
                                          <p:spTgt spid="16"/>
                                        </p:tgtEl>
                                      </p:cBhvr>
                                    </p:cmd>
                                  </p:childTnLst>
                                </p:cTn>
                              </p:par>
                            </p:childTnLst>
                          </p:cTn>
                        </p:par>
                      </p:childTnLst>
                    </p:cTn>
                  </p:par>
                </p:childTnLst>
              </p:cTn>
              <p:nextCondLst>
                <p:cond evt="onClick" delay="0">
                  <p:tgtEl>
                    <p:spTgt spid="16"/>
                  </p:tgtEl>
                </p:cond>
              </p:nextCondLst>
            </p:seq>
            <p:audio>
              <p:cMediaNode vol="80000">
                <p:cTn id="31" fill="hold" display="0">
                  <p:stCondLst>
                    <p:cond delay="indefinite"/>
                  </p:stCondLst>
                  <p:endCondLst>
                    <p:cond evt="onStopAudio" delay="0">
                      <p:tgtEl>
                        <p:sldTgt/>
                      </p:tgtEl>
                    </p:cond>
                  </p:endCondLst>
                </p:cTn>
                <p:tgtEl>
                  <p:spTgt spid="16"/>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08"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264"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grpSp>
        <p:nvGrpSpPr>
          <p:cNvPr id="7" name="Group 7"/>
          <p:cNvGrpSpPr/>
          <p:nvPr/>
        </p:nvGrpSpPr>
        <p:grpSpPr>
          <a:xfrm>
            <a:off x="2418482" y="-191158"/>
            <a:ext cx="15921875" cy="966906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31">
              <a:extLst>
                <a:ext uri="{96DAC541-7B7A-43D3-8B79-37D633B846F1}">
                  <asvg:svgBlip xmlns:asvg="http://schemas.microsoft.com/office/drawing/2016/SVG/main" xmlns="" r:embed="rId32"/>
                </a:ext>
              </a:extLst>
            </a:blip>
            <a:stretch>
              <a:fillRect t="-61363"/>
            </a:stretch>
          </a:blipFill>
        </p:spPr>
      </p:sp>
      <p:sp>
        <p:nvSpPr>
          <p:cNvPr id="12" name="Freeform 12"/>
          <p:cNvSpPr/>
          <p:nvPr/>
        </p:nvSpPr>
        <p:spPr>
          <a:xfrm>
            <a:off x="4595449" y="8991838"/>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33">
              <a:extLst>
                <a:ext uri="{96DAC541-7B7A-43D3-8B79-37D633B846F1}">
                  <asvg:svgBlip xmlns:asvg="http://schemas.microsoft.com/office/drawing/2016/SVG/main" xmlns="" r:embed="rId34"/>
                </a:ext>
              </a:extLst>
            </a:blip>
            <a:stretch>
              <a:fillRect t="-1145859"/>
            </a:stretch>
          </a:blipFill>
        </p:spPr>
      </p:sp>
      <p:sp>
        <p:nvSpPr>
          <p:cNvPr id="13" name="Freeform 13"/>
          <p:cNvSpPr/>
          <p:nvPr/>
        </p:nvSpPr>
        <p:spPr>
          <a:xfrm>
            <a:off x="10610377" y="8974782"/>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35">
              <a:extLst>
                <a:ext uri="{96DAC541-7B7A-43D3-8B79-37D633B846F1}">
                  <asvg:svgBlip xmlns:asvg="http://schemas.microsoft.com/office/drawing/2016/SVG/main" xmlns="" r:embed="rId36"/>
                </a:ext>
              </a:extLst>
            </a:blip>
            <a:stretch>
              <a:fillRect t="-1145859"/>
            </a:stretch>
          </a:blipFill>
        </p:spPr>
      </p:sp>
      <p:graphicFrame>
        <p:nvGraphicFramePr>
          <p:cNvPr id="9" name="Table 8">
            <a:extLst>
              <a:ext uri="{FF2B5EF4-FFF2-40B4-BE49-F238E27FC236}">
                <a16:creationId xmlns:a16="http://schemas.microsoft.com/office/drawing/2014/main" xmlns="" id="{59EF602C-73FB-B805-A62C-F9B2B6B188A4}"/>
              </a:ext>
            </a:extLst>
          </p:cNvPr>
          <p:cNvGraphicFramePr>
            <a:graphicFrameLocks noGrp="1"/>
          </p:cNvGraphicFramePr>
          <p:nvPr>
            <p:extLst>
              <p:ext uri="{D42A27DB-BD31-4B8C-83A1-F6EECF244321}">
                <p14:modId xmlns:p14="http://schemas.microsoft.com/office/powerpoint/2010/main" val="3829043948"/>
              </p:ext>
            </p:extLst>
          </p:nvPr>
        </p:nvGraphicFramePr>
        <p:xfrm>
          <a:off x="2418484" y="792165"/>
          <a:ext cx="15869254" cy="8383822"/>
        </p:xfrm>
        <a:graphic>
          <a:graphicData uri="http://schemas.openxmlformats.org/drawingml/2006/table">
            <a:tbl>
              <a:tblPr firstRow="1" bandRow="1">
                <a:tableStyleId>{21E4AEA4-8DFA-4A89-87EB-49C32662AFE0}</a:tableStyleId>
              </a:tblPr>
              <a:tblGrid>
                <a:gridCol w="4634248">
                  <a:extLst>
                    <a:ext uri="{9D8B030D-6E8A-4147-A177-3AD203B41FA5}">
                      <a16:colId xmlns:a16="http://schemas.microsoft.com/office/drawing/2014/main" xmlns="" val="1130087294"/>
                    </a:ext>
                  </a:extLst>
                </a:gridCol>
                <a:gridCol w="5647510">
                  <a:extLst>
                    <a:ext uri="{9D8B030D-6E8A-4147-A177-3AD203B41FA5}">
                      <a16:colId xmlns:a16="http://schemas.microsoft.com/office/drawing/2014/main" xmlns="" val="1586672585"/>
                    </a:ext>
                  </a:extLst>
                </a:gridCol>
                <a:gridCol w="5587496">
                  <a:extLst>
                    <a:ext uri="{9D8B030D-6E8A-4147-A177-3AD203B41FA5}">
                      <a16:colId xmlns:a16="http://schemas.microsoft.com/office/drawing/2014/main" xmlns="" val="66103007"/>
                    </a:ext>
                  </a:extLst>
                </a:gridCol>
              </a:tblGrid>
              <a:tr h="995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xmlns="" val="1293343697"/>
                  </a:ext>
                </a:extLst>
              </a:tr>
              <a:tr h="769935">
                <a:tc>
                  <a:txBody>
                    <a:bodyPr/>
                    <a:lstStyle/>
                    <a:p>
                      <a:pPr algn="ctr"/>
                      <a:r>
                        <a:rPr lang="vi-VN" sz="3600" b="1" dirty="0">
                          <a:solidFill>
                            <a:schemeClr val="tx1"/>
                          </a:solidFill>
                          <a:latin typeface="Calibri" panose="020F0502020204030204" pitchFamily="34" charset="0"/>
                          <a:cs typeface="Calibri" panose="020F0502020204030204" pitchFamily="34" charset="0"/>
                        </a:rPr>
                        <a:t>training course</a:t>
                      </a:r>
                      <a:endParaRPr lang="en-US" sz="3600" b="1" i="1"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/ˈtreɪnɪŋ kɔːs/</a:t>
                      </a:r>
                      <a:endParaRPr kumimoji="0" lang="en-US" sz="36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libri" panose="020F0502020204030204" pitchFamily="34" charset="0"/>
                          <a:cs typeface="Calibri" panose="020F0502020204030204" pitchFamily="34" charset="0"/>
                        </a:rPr>
                        <a:t>(n)</a:t>
                      </a:r>
                      <a:r>
                        <a:rPr lang="en-US" sz="3600" b="1" dirty="0">
                          <a:solidFill>
                            <a:srgbClr val="002060"/>
                          </a:solidFill>
                          <a:latin typeface="Calibri" panose="020F0502020204030204" pitchFamily="34" charset="0"/>
                          <a:cs typeface="Calibri" panose="020F0502020204030204" pitchFamily="34" charset="0"/>
                        </a:rPr>
                        <a:t> </a:t>
                      </a:r>
                      <a:r>
                        <a:rPr lang="vi-VN" sz="3600" b="1" i="1" dirty="0">
                          <a:solidFill>
                            <a:srgbClr val="002060"/>
                          </a:solidFill>
                          <a:latin typeface="Calibri" panose="020F0502020204030204" pitchFamily="34" charset="0"/>
                          <a:cs typeface="Calibri" panose="020F0502020204030204" pitchFamily="34" charset="0"/>
                        </a:rPr>
                        <a:t>khóa học đào tạo</a:t>
                      </a:r>
                      <a:endParaRPr lang="en-US" sz="3600" b="1" i="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40392978"/>
                  </a:ext>
                </a:extLst>
              </a:tr>
              <a:tr h="649218">
                <a:tc>
                  <a:txBody>
                    <a:bodyPr/>
                    <a:lstStyle/>
                    <a:p>
                      <a:pPr algn="ctr"/>
                      <a:r>
                        <a:rPr lang="en-US" sz="4000" b="1" dirty="0"/>
                        <a:t>complete</a:t>
                      </a:r>
                    </a:p>
                  </a:txBody>
                  <a:tcPr/>
                </a:tc>
                <a:tc>
                  <a:txBody>
                    <a:bodyPr/>
                    <a:lstStyle/>
                    <a:p>
                      <a:pPr algn="ctr"/>
                      <a:r>
                        <a:rPr lang="en-US" sz="4000" b="1" dirty="0">
                          <a:solidFill>
                            <a:srgbClr val="C00000"/>
                          </a:solidFill>
                        </a:rPr>
                        <a:t>/</a:t>
                      </a:r>
                      <a:r>
                        <a:rPr lang="en-US" sz="4000" b="1" dirty="0" err="1">
                          <a:solidFill>
                            <a:srgbClr val="C00000"/>
                          </a:solidFill>
                        </a:rPr>
                        <a:t>kəmˈpliːt</a:t>
                      </a:r>
                      <a:endParaRPr lang="en-US" sz="4000" b="1" dirty="0">
                        <a:solidFill>
                          <a:srgbClr val="C00000"/>
                        </a:solidFill>
                      </a:endParaRPr>
                    </a:p>
                  </a:txBody>
                  <a:tcPr/>
                </a:tc>
                <a:tc>
                  <a:txBody>
                    <a:bodyPr/>
                    <a:lstStyle/>
                    <a:p>
                      <a:pPr algn="ctr"/>
                      <a:r>
                        <a:rPr lang="en-US" sz="4000" b="1" dirty="0">
                          <a:solidFill>
                            <a:srgbClr val="002060"/>
                          </a:solidFill>
                        </a:rPr>
                        <a:t>(v) </a:t>
                      </a:r>
                      <a:r>
                        <a:rPr lang="en-US" sz="4000" b="1" dirty="0" err="1">
                          <a:solidFill>
                            <a:srgbClr val="002060"/>
                          </a:solidFill>
                        </a:rPr>
                        <a:t>hoàn</a:t>
                      </a:r>
                      <a:r>
                        <a:rPr lang="en-US" sz="4000" b="1" dirty="0">
                          <a:solidFill>
                            <a:srgbClr val="002060"/>
                          </a:solidFill>
                        </a:rPr>
                        <a:t> </a:t>
                      </a:r>
                      <a:r>
                        <a:rPr lang="en-US" sz="4000" b="1" dirty="0" err="1">
                          <a:solidFill>
                            <a:srgbClr val="002060"/>
                          </a:solidFill>
                        </a:rPr>
                        <a:t>thành</a:t>
                      </a:r>
                      <a:endParaRPr lang="en-US" sz="4000" b="1" dirty="0">
                        <a:solidFill>
                          <a:srgbClr val="002060"/>
                        </a:solidFill>
                      </a:endParaRPr>
                    </a:p>
                  </a:txBody>
                  <a:tcPr/>
                </a:tc>
                <a:extLst>
                  <a:ext uri="{0D108BD9-81ED-4DB2-BD59-A6C34878D82A}">
                    <a16:rowId xmlns:a16="http://schemas.microsoft.com/office/drawing/2014/main" xmlns="" val="1005456784"/>
                  </a:ext>
                </a:extLst>
              </a:tr>
              <a:tr h="540504">
                <a:tc>
                  <a:txBody>
                    <a:bodyPr/>
                    <a:lstStyle/>
                    <a:p>
                      <a:pPr algn="ctr"/>
                      <a:r>
                        <a:rPr lang="en-US" sz="3600" b="1" dirty="0"/>
                        <a:t> informative</a:t>
                      </a:r>
                    </a:p>
                  </a:txBody>
                  <a:tcPr/>
                </a:tc>
                <a:tc>
                  <a:txBody>
                    <a:bodyPr/>
                    <a:lstStyle/>
                    <a:p>
                      <a:pPr algn="ctr"/>
                      <a:r>
                        <a:rPr lang="en-US" sz="3600" b="1" dirty="0">
                          <a:solidFill>
                            <a:srgbClr val="C00000"/>
                          </a:solidFill>
                        </a:rPr>
                        <a:t>/</a:t>
                      </a:r>
                      <a:r>
                        <a:rPr lang="en-US" sz="3600" b="1" dirty="0" err="1">
                          <a:solidFill>
                            <a:srgbClr val="C00000"/>
                          </a:solidFill>
                        </a:rPr>
                        <a:t>ɪnˈfɔːmətɪv</a:t>
                      </a:r>
                      <a:r>
                        <a:rPr lang="en-US" sz="3600" b="1" dirty="0">
                          <a:solidFill>
                            <a:srgbClr val="C00000"/>
                          </a:solidFill>
                        </a:rPr>
                        <a:t>/</a:t>
                      </a:r>
                    </a:p>
                  </a:txBody>
                  <a:tcPr/>
                </a:tc>
                <a:tc>
                  <a:txBody>
                    <a:bodyPr/>
                    <a:lstStyle/>
                    <a:p>
                      <a:pPr algn="ctr"/>
                      <a:r>
                        <a:rPr lang="en-US" sz="3600" b="1" dirty="0">
                          <a:solidFill>
                            <a:srgbClr val="002060"/>
                          </a:solidFill>
                        </a:rPr>
                        <a:t> (</a:t>
                      </a:r>
                      <a:r>
                        <a:rPr lang="en-US" sz="3600" b="1" dirty="0" err="1">
                          <a:solidFill>
                            <a:srgbClr val="002060"/>
                          </a:solidFill>
                        </a:rPr>
                        <a:t>adj</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tính</a:t>
                      </a:r>
                      <a:r>
                        <a:rPr lang="en-US" sz="3600" b="1" dirty="0">
                          <a:solidFill>
                            <a:srgbClr val="002060"/>
                          </a:solidFill>
                        </a:rPr>
                        <a:t> </a:t>
                      </a:r>
                      <a:r>
                        <a:rPr lang="en-US" sz="3600" b="1" dirty="0" err="1">
                          <a:solidFill>
                            <a:srgbClr val="002060"/>
                          </a:solidFill>
                        </a:rPr>
                        <a:t>thông</a:t>
                      </a:r>
                      <a:r>
                        <a:rPr lang="en-US" sz="3600" b="1" dirty="0">
                          <a:solidFill>
                            <a:srgbClr val="002060"/>
                          </a:solidFill>
                        </a:rPr>
                        <a:t> tin</a:t>
                      </a:r>
                    </a:p>
                  </a:txBody>
                  <a:tcPr/>
                </a:tc>
                <a:extLst>
                  <a:ext uri="{0D108BD9-81ED-4DB2-BD59-A6C34878D82A}">
                    <a16:rowId xmlns:a16="http://schemas.microsoft.com/office/drawing/2014/main" xmlns="" val="4077250731"/>
                  </a:ext>
                </a:extLst>
              </a:tr>
              <a:tr h="535912">
                <a:tc>
                  <a:txBody>
                    <a:bodyPr/>
                    <a:lstStyle/>
                    <a:p>
                      <a:pPr algn="ctr"/>
                      <a:r>
                        <a:rPr lang="en-US" sz="3600" b="1" dirty="0"/>
                        <a:t>academic subject</a:t>
                      </a:r>
                    </a:p>
                  </a:txBody>
                  <a:tcPr/>
                </a:tc>
                <a:tc>
                  <a:txBody>
                    <a:bodyPr/>
                    <a:lstStyle/>
                    <a:p>
                      <a:pPr algn="ctr"/>
                      <a:r>
                        <a:rPr lang="en-US" sz="3600" b="1" dirty="0">
                          <a:solidFill>
                            <a:srgbClr val="C00000"/>
                          </a:solidFill>
                        </a:rPr>
                        <a:t>academic subject /</a:t>
                      </a:r>
                    </a:p>
                  </a:txBody>
                  <a:tcPr/>
                </a:tc>
                <a:tc>
                  <a:txBody>
                    <a:bodyPr/>
                    <a:lstStyle/>
                    <a:p>
                      <a:pPr algn="ctr"/>
                      <a:r>
                        <a:rPr lang="en-US" sz="3600" b="1" dirty="0">
                          <a:solidFill>
                            <a:srgbClr val="002060"/>
                          </a:solidFill>
                        </a:rPr>
                        <a:t>(n) </a:t>
                      </a:r>
                      <a:r>
                        <a:rPr lang="en-US" sz="3600" b="1" dirty="0" err="1">
                          <a:solidFill>
                            <a:srgbClr val="002060"/>
                          </a:solidFill>
                        </a:rPr>
                        <a:t>môn</a:t>
                      </a:r>
                      <a:r>
                        <a:rPr lang="en-US" sz="3600" b="1" dirty="0">
                          <a:solidFill>
                            <a:srgbClr val="002060"/>
                          </a:solidFill>
                        </a:rPr>
                        <a:t> </a:t>
                      </a:r>
                      <a:r>
                        <a:rPr lang="en-US" sz="3600" b="1" dirty="0" err="1">
                          <a:solidFill>
                            <a:srgbClr val="002060"/>
                          </a:solidFill>
                        </a:rPr>
                        <a:t>học</a:t>
                      </a:r>
                      <a:r>
                        <a:rPr lang="en-US" sz="3600" b="1" dirty="0">
                          <a:solidFill>
                            <a:srgbClr val="002060"/>
                          </a:solidFill>
                        </a:rPr>
                        <a:t> </a:t>
                      </a:r>
                      <a:r>
                        <a:rPr lang="en-US" sz="3600" b="1" dirty="0" err="1">
                          <a:solidFill>
                            <a:srgbClr val="002060"/>
                          </a:solidFill>
                        </a:rPr>
                        <a:t>thuật</a:t>
                      </a:r>
                      <a:endParaRPr lang="en-US" sz="3600" b="1" dirty="0">
                        <a:solidFill>
                          <a:srgbClr val="002060"/>
                        </a:solidFill>
                      </a:endParaRPr>
                    </a:p>
                  </a:txBody>
                  <a:tcPr/>
                </a:tc>
                <a:extLst>
                  <a:ext uri="{0D108BD9-81ED-4DB2-BD59-A6C34878D82A}">
                    <a16:rowId xmlns:a16="http://schemas.microsoft.com/office/drawing/2014/main" xmlns="" val="2219329382"/>
                  </a:ext>
                </a:extLst>
              </a:tr>
              <a:tr h="540504">
                <a:tc>
                  <a:txBody>
                    <a:bodyPr/>
                    <a:lstStyle/>
                    <a:p>
                      <a:pPr algn="ctr"/>
                      <a:r>
                        <a:rPr lang="pt-BR" sz="3600" b="1" dirty="0"/>
                        <a:t>prepare</a:t>
                      </a:r>
                    </a:p>
                  </a:txBody>
                  <a:tcPr/>
                </a:tc>
                <a:tc>
                  <a:txBody>
                    <a:bodyPr/>
                    <a:lstStyle/>
                    <a:p>
                      <a:pPr algn="ctr"/>
                      <a:r>
                        <a:rPr lang="pt-BR" sz="3600" b="1" dirty="0">
                          <a:solidFill>
                            <a:srgbClr val="C00000"/>
                          </a:solidFill>
                        </a:rPr>
                        <a:t>/prɪˈpeə(r)/</a:t>
                      </a:r>
                    </a:p>
                  </a:txBody>
                  <a:tcPr/>
                </a:tc>
                <a:tc>
                  <a:txBody>
                    <a:bodyPr/>
                    <a:lstStyle/>
                    <a:p>
                      <a:pPr algn="ctr"/>
                      <a:r>
                        <a:rPr lang="pt-BR" sz="3600" b="1" dirty="0">
                          <a:solidFill>
                            <a:srgbClr val="002060"/>
                          </a:solidFill>
                        </a:rPr>
                        <a:t>(v) chuẩn bị cho</a:t>
                      </a:r>
                    </a:p>
                  </a:txBody>
                  <a:tcPr/>
                </a:tc>
                <a:extLst>
                  <a:ext uri="{0D108BD9-81ED-4DB2-BD59-A6C34878D82A}">
                    <a16:rowId xmlns:a16="http://schemas.microsoft.com/office/drawing/2014/main" xmlns="" val="3332795636"/>
                  </a:ext>
                </a:extLst>
              </a:tr>
              <a:tr h="540504">
                <a:tc>
                  <a:txBody>
                    <a:bodyPr/>
                    <a:lstStyle/>
                    <a:p>
                      <a:pPr algn="ctr"/>
                      <a:r>
                        <a:rPr lang="en-US" sz="3600" b="1" dirty="0"/>
                        <a:t> earn living</a:t>
                      </a:r>
                    </a:p>
                  </a:txBody>
                  <a:tcPr/>
                </a:tc>
                <a:tc>
                  <a:txBody>
                    <a:bodyPr/>
                    <a:lstStyle/>
                    <a:p>
                      <a:pPr algn="ctr"/>
                      <a:r>
                        <a:rPr lang="en-US" sz="3600" b="1" dirty="0">
                          <a:solidFill>
                            <a:srgbClr val="C00000"/>
                          </a:solidFill>
                        </a:rPr>
                        <a:t>/</a:t>
                      </a:r>
                      <a:r>
                        <a:rPr lang="en-US" sz="3600" b="1" dirty="0" err="1">
                          <a:solidFill>
                            <a:srgbClr val="C00000"/>
                          </a:solidFill>
                        </a:rPr>
                        <a:t>ɜːn</a:t>
                      </a:r>
                      <a:r>
                        <a:rPr lang="en-US" sz="3600" b="1" dirty="0">
                          <a:solidFill>
                            <a:srgbClr val="C00000"/>
                          </a:solidFill>
                        </a:rPr>
                        <a:t> ˈ</a:t>
                      </a:r>
                      <a:r>
                        <a:rPr lang="en-US" sz="3600" b="1" dirty="0" err="1">
                          <a:solidFill>
                            <a:srgbClr val="C00000"/>
                          </a:solidFill>
                        </a:rPr>
                        <a:t>lɪvɪŋ</a:t>
                      </a:r>
                      <a:r>
                        <a:rPr lang="en-US" sz="3600" b="1" dirty="0">
                          <a:solidFill>
                            <a:srgbClr val="C00000"/>
                          </a:solidFill>
                        </a:rPr>
                        <a:t>/</a:t>
                      </a:r>
                    </a:p>
                  </a:txBody>
                  <a:tcPr/>
                </a:tc>
                <a:tc>
                  <a:txBody>
                    <a:bodyPr/>
                    <a:lstStyle/>
                    <a:p>
                      <a:pPr algn="ctr"/>
                      <a:r>
                        <a:rPr lang="en-US" sz="3600" b="1" dirty="0">
                          <a:solidFill>
                            <a:srgbClr val="002060"/>
                          </a:solidFill>
                        </a:rPr>
                        <a:t>(v) </a:t>
                      </a:r>
                      <a:r>
                        <a:rPr lang="en-US" sz="3600" b="1" dirty="0" err="1">
                          <a:solidFill>
                            <a:srgbClr val="002060"/>
                          </a:solidFill>
                        </a:rPr>
                        <a:t>kiếm</a:t>
                      </a:r>
                      <a:r>
                        <a:rPr lang="en-US" sz="3600" b="1" dirty="0">
                          <a:solidFill>
                            <a:srgbClr val="002060"/>
                          </a:solidFill>
                        </a:rPr>
                        <a:t> </a:t>
                      </a:r>
                      <a:r>
                        <a:rPr lang="en-US" sz="3600" b="1" dirty="0" err="1">
                          <a:solidFill>
                            <a:srgbClr val="002060"/>
                          </a:solidFill>
                        </a:rPr>
                        <a:t>sống</a:t>
                      </a:r>
                      <a:endParaRPr lang="en-US" sz="3600" b="1" dirty="0">
                        <a:solidFill>
                          <a:srgbClr val="002060"/>
                        </a:solidFill>
                      </a:endParaRPr>
                    </a:p>
                  </a:txBody>
                  <a:tcPr/>
                </a:tc>
                <a:extLst>
                  <a:ext uri="{0D108BD9-81ED-4DB2-BD59-A6C34878D82A}">
                    <a16:rowId xmlns:a16="http://schemas.microsoft.com/office/drawing/2014/main" xmlns="" val="1839233047"/>
                  </a:ext>
                </a:extLst>
              </a:tr>
              <a:tr h="540504">
                <a:tc>
                  <a:txBody>
                    <a:bodyPr/>
                    <a:lstStyle/>
                    <a:p>
                      <a:pPr algn="ctr"/>
                      <a:r>
                        <a:rPr lang="en-US" sz="3600" b="1" dirty="0"/>
                        <a:t>skillful</a:t>
                      </a:r>
                    </a:p>
                  </a:txBody>
                  <a:tcPr/>
                </a:tc>
                <a:tc>
                  <a:txBody>
                    <a:bodyPr/>
                    <a:lstStyle/>
                    <a:p>
                      <a:pPr algn="ctr"/>
                      <a:r>
                        <a:rPr lang="en-US" sz="3600" b="1" dirty="0">
                          <a:solidFill>
                            <a:srgbClr val="C00000"/>
                          </a:solidFill>
                        </a:rPr>
                        <a:t>/ˈ</a:t>
                      </a:r>
                      <a:r>
                        <a:rPr lang="en-US" sz="3600" b="1" dirty="0" err="1">
                          <a:solidFill>
                            <a:srgbClr val="C00000"/>
                          </a:solidFill>
                        </a:rPr>
                        <a:t>skɪlfl</a:t>
                      </a:r>
                      <a:r>
                        <a:rPr lang="en-US" sz="3600" b="1" dirty="0">
                          <a:solidFill>
                            <a:srgbClr val="C00000"/>
                          </a:solidFill>
                        </a:rPr>
                        <a:t>/</a:t>
                      </a:r>
                    </a:p>
                  </a:txBody>
                  <a:tcPr/>
                </a:tc>
                <a:tc>
                  <a:txBody>
                    <a:bodyPr/>
                    <a:lstStyle/>
                    <a:p>
                      <a:r>
                        <a:rPr lang="en-US" sz="3600" b="1" baseline="0" dirty="0">
                          <a:solidFill>
                            <a:srgbClr val="002060"/>
                          </a:solidFill>
                        </a:rPr>
                        <a:t>             </a:t>
                      </a: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kỹ</a:t>
                      </a:r>
                      <a:r>
                        <a:rPr lang="en-US" sz="3600" b="1" dirty="0">
                          <a:solidFill>
                            <a:srgbClr val="002060"/>
                          </a:solidFill>
                        </a:rPr>
                        <a:t> </a:t>
                      </a:r>
                      <a:r>
                        <a:rPr lang="en-US" sz="3600" b="1" dirty="0" err="1">
                          <a:solidFill>
                            <a:srgbClr val="002060"/>
                          </a:solidFill>
                        </a:rPr>
                        <a:t>năng</a:t>
                      </a:r>
                      <a:endParaRPr lang="en-US" sz="3600" b="1" dirty="0">
                        <a:solidFill>
                          <a:srgbClr val="002060"/>
                        </a:solidFill>
                      </a:endParaRPr>
                    </a:p>
                  </a:txBody>
                  <a:tcPr/>
                </a:tc>
                <a:extLst>
                  <a:ext uri="{0D108BD9-81ED-4DB2-BD59-A6C34878D82A}">
                    <a16:rowId xmlns:a16="http://schemas.microsoft.com/office/drawing/2014/main" xmlns="" val="3991303826"/>
                  </a:ext>
                </a:extLst>
              </a:tr>
              <a:tr h="676056">
                <a:tc>
                  <a:txBody>
                    <a:bodyPr/>
                    <a:lstStyle/>
                    <a:p>
                      <a:pPr algn="ctr"/>
                      <a:r>
                        <a:rPr lang="vi-VN" sz="3600" b="1" dirty="0">
                          <a:latin typeface="Calibri" panose="020F0502020204030204" pitchFamily="34" charset="0"/>
                          <a:cs typeface="Calibri" panose="020F0502020204030204" pitchFamily="34" charset="0"/>
                        </a:rPr>
                        <a:t>achieve</a:t>
                      </a:r>
                      <a:endParaRPr lang="en-US" sz="3600" b="1" dirty="0">
                        <a:latin typeface="Calibri" panose="020F0502020204030204" pitchFamily="34" charset="0"/>
                        <a:cs typeface="Calibri" panose="020F0502020204030204" pitchFamily="34" charset="0"/>
                      </a:endParaRPr>
                    </a:p>
                  </a:txBody>
                  <a:tcPr>
                    <a:lnB w="12700" cmpd="sng">
                      <a:noFill/>
                    </a:lnB>
                  </a:tcPr>
                </a:tc>
                <a:tc>
                  <a:txBody>
                    <a:bodyPr/>
                    <a:lstStyle/>
                    <a:p>
                      <a:pPr algn="ctr"/>
                      <a:r>
                        <a:rPr lang="vi-VN" sz="3600" b="1" dirty="0">
                          <a:solidFill>
                            <a:srgbClr val="C00000"/>
                          </a:solidFill>
                          <a:latin typeface="Calibri" panose="020F0502020204030204" pitchFamily="34" charset="0"/>
                          <a:cs typeface="Calibri" panose="020F0502020204030204" pitchFamily="34" charset="0"/>
                        </a:rPr>
                        <a:t>/əˈtʃiːv/</a:t>
                      </a:r>
                      <a:endParaRPr lang="en-US" sz="3600" b="1" dirty="0">
                        <a:solidFill>
                          <a:srgbClr val="C00000"/>
                        </a:solidFill>
                        <a:latin typeface="Calibri" panose="020F0502020204030204" pitchFamily="34" charset="0"/>
                        <a:cs typeface="Calibri" panose="020F0502020204030204" pitchFamily="34" charset="0"/>
                      </a:endParaRPr>
                    </a:p>
                  </a:txBody>
                  <a:tcPr>
                    <a:lnB w="12700" cmpd="sng">
                      <a:noFill/>
                    </a:lnB>
                  </a:tcPr>
                </a:tc>
                <a:tc>
                  <a:txBody>
                    <a:bodyPr/>
                    <a:lstStyle/>
                    <a:p>
                      <a:pPr algn="ctr"/>
                      <a:r>
                        <a:rPr lang="vi-VN" sz="3600" b="1" dirty="0">
                          <a:solidFill>
                            <a:srgbClr val="002060"/>
                          </a:solidFill>
                          <a:latin typeface="Calibri" panose="020F0502020204030204" pitchFamily="34" charset="0"/>
                          <a:cs typeface="Calibri" panose="020F0502020204030204" pitchFamily="34" charset="0"/>
                        </a:rPr>
                        <a:t>(v) đạt được</a:t>
                      </a:r>
                      <a:endParaRPr lang="en-US" sz="3600" b="1" dirty="0">
                        <a:solidFill>
                          <a:srgbClr val="002060"/>
                        </a:solidFill>
                        <a:latin typeface="Calibri" panose="020F0502020204030204" pitchFamily="34" charset="0"/>
                        <a:cs typeface="Calibri" panose="020F0502020204030204" pitchFamily="34" charset="0"/>
                      </a:endParaRPr>
                    </a:p>
                  </a:txBody>
                  <a:tcPr>
                    <a:lnB w="12700" cmpd="sng">
                      <a:noFill/>
                    </a:lnB>
                  </a:tcPr>
                </a:tc>
                <a:extLst>
                  <a:ext uri="{0D108BD9-81ED-4DB2-BD59-A6C34878D82A}">
                    <a16:rowId xmlns:a16="http://schemas.microsoft.com/office/drawing/2014/main" xmlns="" val="2049847321"/>
                  </a:ext>
                </a:extLst>
              </a:tr>
              <a:tr h="676056">
                <a:tc>
                  <a:txBody>
                    <a:bodyPr/>
                    <a:lstStyle/>
                    <a:p>
                      <a:pPr algn="ctr"/>
                      <a:r>
                        <a:rPr lang="pt-BR" sz="3600" b="1" dirty="0"/>
                        <a:t>passion</a:t>
                      </a:r>
                    </a:p>
                  </a:txBody>
                  <a:tcPr>
                    <a:lnT w="12700" cmpd="sng">
                      <a:noFill/>
                    </a:lnT>
                    <a:lnB w="12700" cmpd="sng">
                      <a:noFill/>
                    </a:lnB>
                  </a:tcPr>
                </a:tc>
                <a:tc>
                  <a:txBody>
                    <a:bodyPr/>
                    <a:lstStyle/>
                    <a:p>
                      <a:pPr algn="ctr"/>
                      <a:r>
                        <a:rPr lang="pt-BR" sz="3600" b="1" dirty="0">
                          <a:solidFill>
                            <a:srgbClr val="C00000"/>
                          </a:solidFill>
                        </a:rPr>
                        <a:t>/ˈpæʃn/(n)</a:t>
                      </a:r>
                    </a:p>
                  </a:txBody>
                  <a:tcPr>
                    <a:lnT w="12700" cmpd="sng">
                      <a:noFill/>
                    </a:lnT>
                    <a:lnB w="12700" cmpd="sng">
                      <a:noFill/>
                    </a:lnB>
                  </a:tcPr>
                </a:tc>
                <a:tc>
                  <a:txBody>
                    <a:bodyPr/>
                    <a:lstStyle/>
                    <a:p>
                      <a:pPr algn="ctr"/>
                      <a:r>
                        <a:rPr lang="pt-BR" sz="3600" b="1" dirty="0">
                          <a:solidFill>
                            <a:srgbClr val="002060"/>
                          </a:solidFill>
                        </a:rPr>
                        <a:t> (n) đam mê</a:t>
                      </a:r>
                    </a:p>
                  </a:txBody>
                  <a:tcPr>
                    <a:lnT w="12700" cmpd="sng">
                      <a:noFill/>
                    </a:lnT>
                    <a:lnB w="12700" cmpd="sng">
                      <a:noFill/>
                    </a:lnB>
                  </a:tcPr>
                </a:tc>
                <a:extLst>
                  <a:ext uri="{0D108BD9-81ED-4DB2-BD59-A6C34878D82A}">
                    <a16:rowId xmlns:a16="http://schemas.microsoft.com/office/drawing/2014/main" xmlns="" val="3699612134"/>
                  </a:ext>
                </a:extLst>
              </a:tr>
              <a:tr h="676056">
                <a:tc>
                  <a:txBody>
                    <a:bodyPr/>
                    <a:lstStyle/>
                    <a:p>
                      <a:pPr algn="ctr"/>
                      <a:r>
                        <a:rPr lang="en-US" sz="3600" b="1" dirty="0"/>
                        <a:t>business management</a:t>
                      </a:r>
                    </a:p>
                  </a:txBody>
                  <a:tcPr>
                    <a:lnT w="12700" cmpd="sng">
                      <a:noFill/>
                    </a:lnT>
                    <a:lnB w="12700" cmpd="sng">
                      <a:noFill/>
                    </a:lnB>
                  </a:tcPr>
                </a:tc>
                <a:tc>
                  <a:txBody>
                    <a:bodyPr/>
                    <a:lstStyle/>
                    <a:p>
                      <a:pPr algn="ctr"/>
                      <a:r>
                        <a:rPr lang="en-US" sz="3600" b="1" dirty="0">
                          <a:solidFill>
                            <a:srgbClr val="C00000"/>
                          </a:solidFill>
                        </a:rPr>
                        <a:t>/ˈ</a:t>
                      </a:r>
                      <a:r>
                        <a:rPr lang="en-US" sz="3600" b="1" dirty="0" err="1">
                          <a:solidFill>
                            <a:srgbClr val="C00000"/>
                          </a:solidFill>
                        </a:rPr>
                        <a:t>bɪznəs</a:t>
                      </a:r>
                      <a:r>
                        <a:rPr lang="en-US" sz="3600" b="1" dirty="0">
                          <a:solidFill>
                            <a:srgbClr val="C00000"/>
                          </a:solidFill>
                        </a:rPr>
                        <a:t> ˈ</a:t>
                      </a:r>
                      <a:r>
                        <a:rPr lang="en-US" sz="3600" b="1" dirty="0" err="1">
                          <a:solidFill>
                            <a:srgbClr val="C00000"/>
                          </a:solidFill>
                        </a:rPr>
                        <a:t>mænɪdʒmənt</a:t>
                      </a:r>
                      <a:r>
                        <a:rPr lang="en-US" sz="3600" b="1" dirty="0">
                          <a:solidFill>
                            <a:srgbClr val="C00000"/>
                          </a:solidFill>
                        </a:rPr>
                        <a:t>/</a:t>
                      </a:r>
                    </a:p>
                  </a:txBody>
                  <a:tcPr>
                    <a:lnT w="12700" cmpd="sng">
                      <a:noFill/>
                    </a:lnT>
                    <a:lnB w="12700" cmpd="sng">
                      <a:noFill/>
                    </a:lnB>
                  </a:tcPr>
                </a:tc>
                <a:tc>
                  <a:txBody>
                    <a:bodyPr/>
                    <a:lstStyle/>
                    <a:p>
                      <a:pPr algn="ctr"/>
                      <a:r>
                        <a:rPr lang="en-US" sz="3600" b="1" dirty="0">
                          <a:solidFill>
                            <a:srgbClr val="002060"/>
                          </a:solidFill>
                        </a:rPr>
                        <a:t>(n) </a:t>
                      </a:r>
                      <a:r>
                        <a:rPr lang="en-US" sz="3600" b="1" dirty="0" err="1">
                          <a:solidFill>
                            <a:srgbClr val="002060"/>
                          </a:solidFill>
                        </a:rPr>
                        <a:t>quản</a:t>
                      </a:r>
                      <a:r>
                        <a:rPr lang="en-US" sz="3600" b="1" dirty="0">
                          <a:solidFill>
                            <a:srgbClr val="002060"/>
                          </a:solidFill>
                        </a:rPr>
                        <a:t> </a:t>
                      </a:r>
                      <a:r>
                        <a:rPr lang="en-US" sz="3600" b="1" dirty="0" err="1">
                          <a:solidFill>
                            <a:srgbClr val="002060"/>
                          </a:solidFill>
                        </a:rPr>
                        <a:t>trị</a:t>
                      </a:r>
                      <a:r>
                        <a:rPr lang="en-US" sz="3600" b="1" dirty="0">
                          <a:solidFill>
                            <a:srgbClr val="002060"/>
                          </a:solidFill>
                        </a:rPr>
                        <a:t> </a:t>
                      </a:r>
                      <a:r>
                        <a:rPr lang="en-US" sz="3600" b="1" dirty="0" err="1">
                          <a:solidFill>
                            <a:srgbClr val="002060"/>
                          </a:solidFill>
                        </a:rPr>
                        <a:t>kinh</a:t>
                      </a:r>
                      <a:r>
                        <a:rPr lang="en-US" sz="3600" b="1" dirty="0">
                          <a:solidFill>
                            <a:srgbClr val="002060"/>
                          </a:solidFill>
                        </a:rPr>
                        <a:t> </a:t>
                      </a:r>
                      <a:r>
                        <a:rPr lang="en-US" sz="3600" b="1" dirty="0" err="1">
                          <a:solidFill>
                            <a:srgbClr val="002060"/>
                          </a:solidFill>
                        </a:rPr>
                        <a:t>doanh</a:t>
                      </a:r>
                      <a:endParaRPr lang="en-US" sz="3600" b="1" dirty="0">
                        <a:solidFill>
                          <a:srgbClr val="002060"/>
                        </a:solidFill>
                      </a:endParaRPr>
                    </a:p>
                  </a:txBody>
                  <a:tcPr>
                    <a:lnT w="12700" cmpd="sng">
                      <a:noFill/>
                    </a:lnT>
                    <a:lnB w="12700" cmpd="sng">
                      <a:noFill/>
                    </a:lnB>
                  </a:tcPr>
                </a:tc>
                <a:extLst>
                  <a:ext uri="{0D108BD9-81ED-4DB2-BD59-A6C34878D82A}">
                    <a16:rowId xmlns:a16="http://schemas.microsoft.com/office/drawing/2014/main" xmlns="" val="3105678703"/>
                  </a:ext>
                </a:extLst>
              </a:tr>
              <a:tr h="617479">
                <a:tc gridSpan="3">
                  <a:txBody>
                    <a:bodyPr/>
                    <a:lstStyle/>
                    <a:p>
                      <a:endParaRPr lang="en-US" sz="2000" dirty="0"/>
                    </a:p>
                  </a:txBody>
                  <a:tcPr>
                    <a:lnT w="12700" cmpd="sng">
                      <a:noFill/>
                    </a:lnT>
                    <a:lnB w="12700" cmpd="sng">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15050027"/>
                  </a:ext>
                </a:extLst>
              </a:tr>
            </a:tbl>
          </a:graphicData>
        </a:graphic>
      </p:graphicFrame>
      <p:sp>
        <p:nvSpPr>
          <p:cNvPr id="18" name="TextBox 8">
            <a:extLst>
              <a:ext uri="{FF2B5EF4-FFF2-40B4-BE49-F238E27FC236}">
                <a16:creationId xmlns:a16="http://schemas.microsoft.com/office/drawing/2014/main" xmlns="" id="{3DEBE9F0-ADCA-FCCC-B44A-515C91F87D57}"/>
              </a:ext>
            </a:extLst>
          </p:cNvPr>
          <p:cNvSpPr txBox="1"/>
          <p:nvPr/>
        </p:nvSpPr>
        <p:spPr>
          <a:xfrm>
            <a:off x="6526423" y="-191158"/>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2004615" y="1267264"/>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endParaRPr lang="en-US" dirty="0"/>
          </a:p>
        </p:txBody>
      </p:sp>
      <p:pic>
        <p:nvPicPr>
          <p:cNvPr id="10" name="training-course-1727164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332102" y="1997910"/>
            <a:ext cx="609600" cy="609600"/>
          </a:xfrm>
          <a:prstGeom prst="rect">
            <a:avLst/>
          </a:prstGeom>
        </p:spPr>
      </p:pic>
      <p:pic>
        <p:nvPicPr>
          <p:cNvPr id="14" name="complete-172716408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5916823" y="2646889"/>
            <a:ext cx="609600" cy="609600"/>
          </a:xfrm>
          <a:prstGeom prst="rect">
            <a:avLst/>
          </a:prstGeom>
        </p:spPr>
      </p:pic>
      <p:pic>
        <p:nvPicPr>
          <p:cNvPr id="15" name="informative-172716414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9"/>
          <a:stretch>
            <a:fillRect/>
          </a:stretch>
        </p:blipFill>
        <p:spPr>
          <a:xfrm>
            <a:off x="6202168" y="3387903"/>
            <a:ext cx="609600" cy="609600"/>
          </a:xfrm>
          <a:prstGeom prst="rect">
            <a:avLst/>
          </a:prstGeom>
        </p:spPr>
      </p:pic>
      <p:pic>
        <p:nvPicPr>
          <p:cNvPr id="16" name="academic-subject-1727164218">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6526423" y="3965888"/>
            <a:ext cx="609600" cy="609600"/>
          </a:xfrm>
          <a:prstGeom prst="rect">
            <a:avLst/>
          </a:prstGeom>
        </p:spPr>
      </p:pic>
      <p:pic>
        <p:nvPicPr>
          <p:cNvPr id="17" name="prepare-1727164270">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5631689" y="4646598"/>
            <a:ext cx="609600" cy="609600"/>
          </a:xfrm>
          <a:prstGeom prst="rect">
            <a:avLst/>
          </a:prstGeom>
        </p:spPr>
      </p:pic>
      <p:pic>
        <p:nvPicPr>
          <p:cNvPr id="19" name="earn-living-172716431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5897368" y="5256198"/>
            <a:ext cx="609600" cy="609600"/>
          </a:xfrm>
          <a:prstGeom prst="rect">
            <a:avLst/>
          </a:prstGeom>
        </p:spPr>
      </p:pic>
      <p:pic>
        <p:nvPicPr>
          <p:cNvPr id="20" name="skillful-172716435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9"/>
          <a:stretch>
            <a:fillRect/>
          </a:stretch>
        </p:blipFill>
        <p:spPr>
          <a:xfrm>
            <a:off x="5592568" y="5934608"/>
            <a:ext cx="609600" cy="609600"/>
          </a:xfrm>
          <a:prstGeom prst="rect">
            <a:avLst/>
          </a:prstGeom>
        </p:spPr>
      </p:pic>
      <p:pic>
        <p:nvPicPr>
          <p:cNvPr id="21" name="achieve-172716441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9"/>
          <a:stretch>
            <a:fillRect/>
          </a:stretch>
        </p:blipFill>
        <p:spPr>
          <a:xfrm>
            <a:off x="5592568" y="6555728"/>
            <a:ext cx="609600" cy="609600"/>
          </a:xfrm>
          <a:prstGeom prst="rect">
            <a:avLst/>
          </a:prstGeom>
        </p:spPr>
      </p:pic>
      <p:pic>
        <p:nvPicPr>
          <p:cNvPr id="22" name="passion-1727164464">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9"/>
          <a:stretch>
            <a:fillRect/>
          </a:stretch>
        </p:blipFill>
        <p:spPr>
          <a:xfrm>
            <a:off x="5722502" y="7255854"/>
            <a:ext cx="609600" cy="609600"/>
          </a:xfrm>
          <a:prstGeom prst="rect">
            <a:avLst/>
          </a:prstGeom>
        </p:spPr>
      </p:pic>
      <p:pic>
        <p:nvPicPr>
          <p:cNvPr id="23" name="business-management-1727164502">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9"/>
          <a:stretch>
            <a:fillRect/>
          </a:stretch>
        </p:blipFill>
        <p:spPr>
          <a:xfrm>
            <a:off x="6896582" y="7910473"/>
            <a:ext cx="609600" cy="609600"/>
          </a:xfrm>
          <a:prstGeom prst="rect">
            <a:avLst/>
          </a:prstGeom>
        </p:spPr>
      </p:pic>
    </p:spTree>
    <p:extLst>
      <p:ext uri="{BB962C8B-B14F-4D97-AF65-F5344CB8AC3E}">
        <p14:creationId xmlns:p14="http://schemas.microsoft.com/office/powerpoint/2010/main" val="2550213392"/>
      </p:ext>
    </p:extLst>
  </p:cSld>
  <p:clrMapOvr>
    <a:masterClrMapping/>
  </p:clrMapOvr>
  <p:transition spd="slow">
    <p:randomBar dir="vert"/>
    <p:sndAc>
      <p:stSnd>
        <p:snd r:embed="rId22"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12"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92"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840"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76"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816"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128"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4128" fill="hold"/>
                                        <p:tgtEl>
                                          <p:spTgt spid="21"/>
                                        </p:tgtEl>
                                      </p:cBhvr>
                                    </p:cmd>
                                  </p:childTnLst>
                                </p:cTn>
                              </p:par>
                            </p:childTnLst>
                          </p:cTn>
                        </p:par>
                      </p:childTnLst>
                    </p:cTn>
                  </p:par>
                </p:childTnLst>
              </p:cTn>
              <p:nextCondLst>
                <p:cond evt="onClick" delay="0">
                  <p:tgtEl>
                    <p:spTgt spid="21"/>
                  </p:tgtEl>
                </p:cond>
              </p:nextCondLst>
            </p:seq>
            <p:audio>
              <p:cMediaNode vol="80000">
                <p:cTn id="49" fill="hold" display="0">
                  <p:stCondLst>
                    <p:cond delay="indefinite"/>
                  </p:stCondLst>
                  <p:endCondLst>
                    <p:cond evt="onStopAudio" delay="0">
                      <p:tgtEl>
                        <p:sldTgt/>
                      </p:tgtEl>
                    </p:cond>
                  </p:endCondLst>
                </p:cTn>
                <p:tgtEl>
                  <p:spTgt spid="21"/>
                </p:tgtEl>
              </p:cMediaNode>
            </p:audio>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104" fill="hold"/>
                                        <p:tgtEl>
                                          <p:spTgt spid="22"/>
                                        </p:tgtEl>
                                      </p:cBhvr>
                                    </p:cmd>
                                  </p:childTnLst>
                                </p:cTn>
                              </p:par>
                            </p:childTnLst>
                          </p:cTn>
                        </p:par>
                      </p:childTnLst>
                    </p:cTn>
                  </p:par>
                </p:childTnLst>
              </p:cTn>
              <p:nextCondLst>
                <p:cond evt="onClick" delay="0">
                  <p:tgtEl>
                    <p:spTgt spid="22"/>
                  </p:tgtEl>
                </p:cond>
              </p:nextCondLst>
            </p:seq>
            <p:audio>
              <p:cMediaNode vol="80000">
                <p:cTn id="55" fill="hold" display="0">
                  <p:stCondLst>
                    <p:cond delay="indefinite"/>
                  </p:stCondLst>
                  <p:endCondLst>
                    <p:cond evt="onStopAudio" delay="0">
                      <p:tgtEl>
                        <p:sldTgt/>
                      </p:tgtEl>
                    </p:cond>
                  </p:endCondLst>
                </p:cTn>
                <p:tgtEl>
                  <p:spTgt spid="22"/>
                </p:tgtEl>
              </p:cMediaNode>
            </p:audio>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5064" fill="hold"/>
                                        <p:tgtEl>
                                          <p:spTgt spid="23"/>
                                        </p:tgtEl>
                                      </p:cBhvr>
                                    </p:cmd>
                                  </p:childTnLst>
                                </p:cTn>
                              </p:par>
                            </p:childTnLst>
                          </p:cTn>
                        </p:par>
                      </p:childTnLst>
                    </p:cTn>
                  </p:par>
                </p:childTnLst>
              </p:cTn>
              <p:nextCondLst>
                <p:cond evt="onClick" delay="0">
                  <p:tgtEl>
                    <p:spTgt spid="23"/>
                  </p:tgtEl>
                </p:cond>
              </p:nextCondLst>
            </p:seq>
            <p:audio>
              <p:cMediaNode vol="80000">
                <p:cTn id="61"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0B252A-81DD-0C47-5F57-5C4E0B0F2B22}"/>
              </a:ext>
            </a:extLst>
          </p:cNvPr>
          <p:cNvPicPr>
            <a:picLocks noChangeAspect="1"/>
          </p:cNvPicPr>
          <p:nvPr/>
        </p:nvPicPr>
        <p:blipFill>
          <a:blip r:embed="rId3"/>
          <a:stretch>
            <a:fillRect/>
          </a:stretch>
        </p:blipFill>
        <p:spPr>
          <a:xfrm>
            <a:off x="4371365" y="1339090"/>
            <a:ext cx="9479977" cy="5761886"/>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3505200" y="342900"/>
            <a:ext cx="11212309" cy="79268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12704092" y="1790700"/>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4228319" y="3918025"/>
            <a:ext cx="9766070" cy="1023357"/>
          </a:xfrm>
          <a:prstGeom prst="rect">
            <a:avLst/>
          </a:prstGeom>
        </p:spPr>
        <p:txBody>
          <a:bodyPr lIns="0" tIns="0" rIns="0" bIns="0" rtlCol="0" anchor="t">
            <a:spAutoFit/>
          </a:bodyPr>
          <a:lstStyle/>
          <a:p>
            <a:pPr algn="ctr">
              <a:lnSpc>
                <a:spcPts val="4000"/>
              </a:lnSpc>
            </a:pPr>
            <a:r>
              <a:rPr lang="en-US" sz="16600" dirty="0">
                <a:solidFill>
                  <a:srgbClr val="FFFFFF"/>
                </a:solidFill>
                <a:latin typeface="KG Primary Penmanship"/>
              </a:rPr>
              <a:t>WARM-UP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push.wav"/>
          </p:stSnd>
        </p:sndAc>
      </p:transition>
    </mc:Choice>
    <mc:Fallback xmlns="">
      <p:transition spd="slow">
        <p:fade/>
        <p:sndAc>
          <p:stSnd>
            <p:snd r:embed="rId16" name="push.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5AFB98B-8A6F-C956-9EA1-F9F8438958DE}"/>
              </a:ext>
            </a:extLst>
          </p:cNvPr>
          <p:cNvPicPr>
            <a:picLocks noChangeAspect="1"/>
          </p:cNvPicPr>
          <p:nvPr/>
        </p:nvPicPr>
        <p:blipFill>
          <a:blip r:embed="rId2"/>
          <a:stretch>
            <a:fillRect/>
          </a:stretch>
        </p:blipFill>
        <p:spPr>
          <a:xfrm>
            <a:off x="4050982" y="254148"/>
            <a:ext cx="9512617" cy="6665260"/>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PRACTICE</a:t>
            </a:r>
          </a:p>
        </p:txBody>
      </p:sp>
    </p:spTree>
    <p:extLst>
      <p:ext uri="{BB962C8B-B14F-4D97-AF65-F5344CB8AC3E}">
        <p14:creationId xmlns:p14="http://schemas.microsoft.com/office/powerpoint/2010/main" val="394623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23999"/>
            </a:stretch>
          </a:blipFill>
        </p:spPr>
        <p:txBody>
          <a:bodyPr/>
          <a:lstStyle/>
          <a:p>
            <a:endParaRPr lang="en-US"/>
          </a:p>
        </p:txBody>
      </p:sp>
      <p:grpSp>
        <p:nvGrpSpPr>
          <p:cNvPr id="3" name="Group 3"/>
          <p:cNvGrpSpPr/>
          <p:nvPr/>
        </p:nvGrpSpPr>
        <p:grpSpPr>
          <a:xfrm>
            <a:off x="0" y="1558417"/>
            <a:ext cx="18288000" cy="8461883"/>
            <a:chOff x="0" y="0"/>
            <a:chExt cx="5190584" cy="1956515"/>
          </a:xfrm>
        </p:grpSpPr>
        <p:sp>
          <p:nvSpPr>
            <p:cNvPr id="4" name="Freeform 4"/>
            <p:cNvSpPr/>
            <p:nvPr/>
          </p:nvSpPr>
          <p:spPr>
            <a:xfrm>
              <a:off x="0" y="0"/>
              <a:ext cx="5190584" cy="1956515"/>
            </a:xfrm>
            <a:custGeom>
              <a:avLst/>
              <a:gdLst/>
              <a:ahLst/>
              <a:cxnLst/>
              <a:rect l="l" t="t" r="r" b="b"/>
              <a:pathLst>
                <a:path w="5190584" h="1956515">
                  <a:moveTo>
                    <a:pt x="20034" y="0"/>
                  </a:moveTo>
                  <a:lnTo>
                    <a:pt x="5170550" y="0"/>
                  </a:lnTo>
                  <a:cubicBezTo>
                    <a:pt x="5175863" y="0"/>
                    <a:pt x="5180959" y="2111"/>
                    <a:pt x="5184716" y="5868"/>
                  </a:cubicBezTo>
                  <a:cubicBezTo>
                    <a:pt x="5188473" y="9625"/>
                    <a:pt x="5190584" y="14721"/>
                    <a:pt x="5190584" y="20034"/>
                  </a:cubicBezTo>
                  <a:lnTo>
                    <a:pt x="5190584" y="1936481"/>
                  </a:lnTo>
                  <a:cubicBezTo>
                    <a:pt x="5190584" y="1941794"/>
                    <a:pt x="5188473" y="1946890"/>
                    <a:pt x="5184716" y="1950647"/>
                  </a:cubicBezTo>
                  <a:cubicBezTo>
                    <a:pt x="5180959" y="1954405"/>
                    <a:pt x="5175863" y="1956515"/>
                    <a:pt x="5170550" y="1956515"/>
                  </a:cubicBezTo>
                  <a:lnTo>
                    <a:pt x="20034" y="1956515"/>
                  </a:lnTo>
                  <a:cubicBezTo>
                    <a:pt x="14721" y="1956515"/>
                    <a:pt x="9625" y="1954405"/>
                    <a:pt x="5868" y="1950647"/>
                  </a:cubicBezTo>
                  <a:cubicBezTo>
                    <a:pt x="2111" y="1946890"/>
                    <a:pt x="0" y="1941794"/>
                    <a:pt x="0" y="1936481"/>
                  </a:cubicBezTo>
                  <a:lnTo>
                    <a:pt x="0" y="20034"/>
                  </a:lnTo>
                  <a:cubicBezTo>
                    <a:pt x="0" y="14721"/>
                    <a:pt x="2111" y="9625"/>
                    <a:pt x="5868" y="5868"/>
                  </a:cubicBezTo>
                  <a:cubicBezTo>
                    <a:pt x="9625" y="2111"/>
                    <a:pt x="14721" y="0"/>
                    <a:pt x="20034" y="0"/>
                  </a:cubicBezTo>
                  <a:close/>
                </a:path>
              </a:pathLst>
            </a:custGeom>
            <a:solidFill>
              <a:srgbClr val="FCF5E7"/>
            </a:solidFill>
          </p:spPr>
        </p:sp>
        <p:sp>
          <p:nvSpPr>
            <p:cNvPr id="5" name="TextBox 5"/>
            <p:cNvSpPr txBox="1"/>
            <p:nvPr/>
          </p:nvSpPr>
          <p:spPr>
            <a:xfrm>
              <a:off x="0" y="-47625"/>
              <a:ext cx="5190584" cy="200414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02A23DCA-62BE-BA28-2DF5-C31FCD9C8360}"/>
              </a:ext>
            </a:extLst>
          </p:cNvPr>
          <p:cNvSpPr txBox="1"/>
          <p:nvPr/>
        </p:nvSpPr>
        <p:spPr>
          <a:xfrm>
            <a:off x="5941569" y="585074"/>
            <a:ext cx="6404862" cy="1051570"/>
          </a:xfrm>
          <a:prstGeom prst="rect">
            <a:avLst/>
          </a:prstGeom>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League Spartan"/>
                <a:ea typeface="+mn-ea"/>
                <a:cs typeface="+mn-cs"/>
              </a:rPr>
              <a:t>1. LISTEN AND READ </a:t>
            </a:r>
          </a:p>
        </p:txBody>
      </p:sp>
      <p:pic>
        <p:nvPicPr>
          <p:cNvPr id="8" name="ex1-getting-u2-ta9-global">
            <a:hlinkClick r:id="" action="ppaction://media"/>
            <a:extLst>
              <a:ext uri="{FF2B5EF4-FFF2-40B4-BE49-F238E27FC236}">
                <a16:creationId xmlns:a16="http://schemas.microsoft.com/office/drawing/2014/main" xmlns="" id="{F295F1A9-A0EB-162E-EF97-78231B4A4B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46431" y="927101"/>
            <a:ext cx="487363" cy="487363"/>
          </a:xfrm>
          <a:prstGeom prst="rect">
            <a:avLst/>
          </a:prstGeom>
        </p:spPr>
      </p:pic>
      <p:sp>
        <p:nvSpPr>
          <p:cNvPr id="6" name="Rectangle 5"/>
          <p:cNvSpPr/>
          <p:nvPr/>
        </p:nvSpPr>
        <p:spPr>
          <a:xfrm>
            <a:off x="1066800" y="1693622"/>
            <a:ext cx="16306800" cy="6432530"/>
          </a:xfrm>
          <a:prstGeom prst="rect">
            <a:avLst/>
          </a:prstGeom>
          <a:solidFill>
            <a:schemeClr val="accent3">
              <a:lumMod val="20000"/>
              <a:lumOff val="80000"/>
            </a:schemeClr>
          </a:solidFill>
          <a:ln w="76200">
            <a:solidFill>
              <a:srgbClr val="FFC000"/>
            </a:solidFill>
            <a:prstDash val="solid"/>
          </a:ln>
        </p:spPr>
        <p:txBody>
          <a:bodyPr wrap="square">
            <a:spAutoFit/>
          </a:bodyPr>
          <a:lstStyle/>
          <a:p>
            <a:r>
              <a:rPr lang="en-US" sz="4000" b="1" dirty="0">
                <a:solidFill>
                  <a:srgbClr val="FF0000"/>
                </a:solidFill>
                <a:latin typeface=".VnBook-Antiqua" panose="020B7200000000000000" pitchFamily="34" charset="0"/>
              </a:rPr>
              <a:t>Mi </a:t>
            </a:r>
            <a:r>
              <a:rPr lang="en-US" sz="4000" dirty="0">
                <a:latin typeface=".VnBook-Antiqua" panose="020B7200000000000000" pitchFamily="34" charset="0"/>
              </a:rPr>
              <a:t>: Did you attend the career orientation session yesterday?</a:t>
            </a:r>
          </a:p>
          <a:p>
            <a:r>
              <a:rPr lang="en-US" sz="1600" dirty="0">
                <a:latin typeface=".VnBook-Antiqua" panose="020B7200000000000000" pitchFamily="34" charset="0"/>
              </a:rPr>
              <a:t> </a:t>
            </a:r>
          </a:p>
          <a:p>
            <a:r>
              <a:rPr lang="en-US" sz="4000" b="1" dirty="0">
                <a:solidFill>
                  <a:srgbClr val="0070C0"/>
                </a:solidFill>
                <a:latin typeface=".VnBook-Antiqua" panose="020B7200000000000000" pitchFamily="34" charset="0"/>
              </a:rPr>
              <a:t>Nick</a:t>
            </a:r>
            <a:r>
              <a:rPr lang="en-US" sz="4000" dirty="0">
                <a:latin typeface=".VnBook-Antiqua" panose="020B7200000000000000" pitchFamily="34" charset="0"/>
              </a:rPr>
              <a:t>: No, I didn't. I had to complete my project. How was it?</a:t>
            </a:r>
          </a:p>
          <a:p>
            <a:r>
              <a:rPr lang="en-US" sz="1600" dirty="0">
                <a:latin typeface=".VnBook-Antiqua" panose="020B7200000000000000" pitchFamily="34" charset="0"/>
              </a:rPr>
              <a:t> </a:t>
            </a:r>
          </a:p>
          <a:p>
            <a:r>
              <a:rPr lang="en-US" sz="4000" b="1" dirty="0">
                <a:solidFill>
                  <a:srgbClr val="FF0000"/>
                </a:solidFill>
                <a:latin typeface=".VnBook-Antiqua" panose="020B7200000000000000" pitchFamily="34" charset="0"/>
              </a:rPr>
              <a:t>Mi </a:t>
            </a:r>
            <a:r>
              <a:rPr lang="en-US" sz="4000" dirty="0">
                <a:latin typeface=".VnBook-Antiqua" panose="020B7200000000000000" pitchFamily="34" charset="0"/>
              </a:rPr>
              <a:t>: It was really informative. There were three guest speakers from vocational colleges. They introduced their job training courses for lower secondary leavers.</a:t>
            </a:r>
          </a:p>
          <a:p>
            <a:r>
              <a:rPr lang="en-US" sz="1600" dirty="0">
                <a:latin typeface=".VnBook-Antiqua" panose="020B7200000000000000" pitchFamily="34" charset="0"/>
              </a:rPr>
              <a:t> </a:t>
            </a:r>
          </a:p>
          <a:p>
            <a:r>
              <a:rPr lang="en-US" sz="4000" b="1" dirty="0">
                <a:solidFill>
                  <a:srgbClr val="0070C0"/>
                </a:solidFill>
                <a:latin typeface=".VnBook-Antiqua" panose="020B7200000000000000" pitchFamily="34" charset="0"/>
              </a:rPr>
              <a:t>Nick</a:t>
            </a:r>
            <a:r>
              <a:rPr lang="en-US" sz="4000" dirty="0">
                <a:latin typeface=".VnBook-Antiqua" panose="020B7200000000000000" pitchFamily="34" charset="0"/>
              </a:rPr>
              <a:t>: My teacher told us that if we didn't like academic subjects, we should apply for courses which would prepare us for a job such as mechanic, hairdresser, or garment worker. That way, we could start working and earn a living earlier. </a:t>
            </a:r>
          </a:p>
        </p:txBody>
      </p:sp>
      <p:sp>
        <p:nvSpPr>
          <p:cNvPr id="12" name="Rectangle 11"/>
          <p:cNvSpPr/>
          <p:nvPr/>
        </p:nvSpPr>
        <p:spPr>
          <a:xfrm>
            <a:off x="533400" y="1622668"/>
            <a:ext cx="17221200" cy="8463855"/>
          </a:xfrm>
          <a:prstGeom prst="rect">
            <a:avLst/>
          </a:prstGeom>
          <a:solidFill>
            <a:schemeClr val="accent1">
              <a:lumMod val="20000"/>
              <a:lumOff val="80000"/>
            </a:schemeClr>
          </a:solidFill>
          <a:ln w="76200">
            <a:solidFill>
              <a:srgbClr val="FF0000"/>
            </a:solidFill>
            <a:prstDash val="solid"/>
          </a:ln>
        </p:spPr>
        <p:txBody>
          <a:bodyPr wrap="square">
            <a:spAutoFit/>
          </a:bodyPr>
          <a:lstStyle/>
          <a:p>
            <a:r>
              <a:rPr lang="en-US" sz="3600" b="1" dirty="0" err="1">
                <a:solidFill>
                  <a:srgbClr val="FF0000"/>
                </a:solidFill>
                <a:latin typeface=".VnBook-Antiqua" panose="020B7200000000000000" pitchFamily="34" charset="0"/>
              </a:rPr>
              <a:t>Mi</a:t>
            </a:r>
            <a:r>
              <a:rPr lang="en-US" sz="3600" dirty="0">
                <a:latin typeface=".VnBook-Antiqua" panose="020B7200000000000000" pitchFamily="34" charset="0"/>
              </a:rPr>
              <a:t>: My cousin did that. He learnt bartending after finishing grade 9. Now he's a </a:t>
            </a:r>
            <a:r>
              <a:rPr lang="en-US" sz="3600" dirty="0" err="1">
                <a:latin typeface=".VnBook-Antiqua" panose="020B7200000000000000" pitchFamily="34" charset="0"/>
              </a:rPr>
              <a:t>skilful</a:t>
            </a:r>
            <a:r>
              <a:rPr lang="en-US" sz="3600" dirty="0">
                <a:latin typeface=".VnBook-Antiqua" panose="020B7200000000000000" pitchFamily="34" charset="0"/>
              </a:rPr>
              <a:t> bartender and makes lots of money.</a:t>
            </a:r>
          </a:p>
          <a:p>
            <a:r>
              <a:rPr lang="en-US" sz="1400" dirty="0">
                <a:latin typeface=".VnBook-Antiqua" panose="020B7200000000000000" pitchFamily="34" charset="0"/>
              </a:rPr>
              <a:t> </a:t>
            </a: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And you? What will you be in five years from now?</a:t>
            </a:r>
          </a:p>
          <a:p>
            <a:r>
              <a:rPr lang="en-US" sz="1600" dirty="0">
                <a:latin typeface=".VnBook-Antiqua" panose="020B7200000000000000" pitchFamily="34" charset="0"/>
              </a:rPr>
              <a:t> </a:t>
            </a:r>
            <a:endParaRPr lang="en-US" sz="700" dirty="0">
              <a:latin typeface=".VnBook-Antiqua" panose="020B7200000000000000" pitchFamily="34" charset="0"/>
            </a:endParaRPr>
          </a:p>
          <a:p>
            <a:r>
              <a:rPr lang="en-US" sz="3600" b="1" dirty="0" err="1">
                <a:solidFill>
                  <a:srgbClr val="FF0000"/>
                </a:solidFill>
                <a:latin typeface=".VnBook-Antiqua" panose="020B7200000000000000" pitchFamily="34" charset="0"/>
              </a:rPr>
              <a:t>Mi</a:t>
            </a:r>
            <a:r>
              <a:rPr lang="en-US" sz="3600" dirty="0">
                <a:latin typeface=".VnBook-Antiqua" panose="020B7200000000000000" pitchFamily="34" charset="0"/>
              </a:rPr>
              <a:t>: Well, I'll be studying at a teachers' college because I want to be a teacher. How about you?</a:t>
            </a:r>
          </a:p>
          <a:p>
            <a:r>
              <a:rPr lang="en-US" sz="1400" dirty="0">
                <a:latin typeface=".VnBook-Antiqua" panose="020B7200000000000000" pitchFamily="34" charset="0"/>
              </a:rPr>
              <a:t> </a:t>
            </a: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I'll be a fashion designer.</a:t>
            </a:r>
          </a:p>
          <a:p>
            <a:r>
              <a:rPr lang="en-US" sz="1400" dirty="0">
                <a:latin typeface=".VnBook-Antiqua" panose="020B7200000000000000" pitchFamily="34" charset="0"/>
              </a:rPr>
              <a:t> </a:t>
            </a:r>
          </a:p>
          <a:p>
            <a:r>
              <a:rPr lang="en-US" sz="3600" b="1" dirty="0" err="1">
                <a:solidFill>
                  <a:srgbClr val="FF0000"/>
                </a:solidFill>
                <a:latin typeface=".VnBook-Antiqua" panose="020B7200000000000000" pitchFamily="34" charset="0"/>
              </a:rPr>
              <a:t>Mi</a:t>
            </a:r>
            <a:r>
              <a:rPr lang="en-US" sz="3600" dirty="0">
                <a:latin typeface=".VnBook-Antiqua" panose="020B7200000000000000" pitchFamily="34" charset="0"/>
              </a:rPr>
              <a:t>: You really want to be a fashion designer?</a:t>
            </a:r>
          </a:p>
          <a:p>
            <a:endParaRPr lang="en-US" sz="1400" dirty="0">
              <a:latin typeface=".VnBook-Antiqua" panose="020B7200000000000000" pitchFamily="34" charset="0"/>
            </a:endParaRP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Yeah. My art teacher says I have such a good sense of style that I should get formal training in fashion design after high school.</a:t>
            </a:r>
          </a:p>
          <a:p>
            <a:endParaRPr lang="en-US" sz="1400" dirty="0">
              <a:latin typeface=".VnBook-Antiqua" panose="020B7200000000000000" pitchFamily="34" charset="0"/>
            </a:endParaRPr>
          </a:p>
          <a:p>
            <a:r>
              <a:rPr lang="en-US" sz="3200" b="1" dirty="0" err="1">
                <a:solidFill>
                  <a:srgbClr val="FF0000"/>
                </a:solidFill>
                <a:latin typeface=".VnBook-Antiqua" panose="020B7200000000000000" pitchFamily="34" charset="0"/>
              </a:rPr>
              <a:t>Mi</a:t>
            </a:r>
            <a:r>
              <a:rPr lang="en-US" sz="3200" dirty="0">
                <a:latin typeface=".VnBook-Antiqua" panose="020B7200000000000000" pitchFamily="34" charset="0"/>
              </a:rPr>
              <a:t>: Hope you'll achieve your dream.</a:t>
            </a:r>
          </a:p>
          <a:p>
            <a:endParaRPr lang="en-US" sz="1400" dirty="0">
              <a:latin typeface=".VnBook-Antiqua" panose="020B7200000000000000" pitchFamily="34" charset="0"/>
            </a:endParaRP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Thanks. I think we should know our passions and abilities to make a good career choice.</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4" name="camera.wav"/>
          </p:stSnd>
        </p:sndAc>
      </p:transition>
    </mc:Choice>
    <mc:Fallback xmlns="">
      <p:transition spd="slow">
        <p:circle/>
        <p:sndAc>
          <p:stSnd>
            <p:snd r:embed="rId7"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1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6"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1447800" y="464820"/>
            <a:ext cx="16191980" cy="1051570"/>
            <a:chOff x="4948938" y="99057"/>
            <a:chExt cx="6404863" cy="1051570"/>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4948938" y="220985"/>
              <a:ext cx="6404863"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5082180" y="99057"/>
              <a:ext cx="6068492" cy="1051570"/>
            </a:xfrm>
            <a:prstGeom prst="rect">
              <a:avLst/>
            </a:prstGeom>
          </p:spPr>
          <p:txBody>
            <a:bodyPr wrap="square" lIns="0" tIns="0" rIns="0" bIns="0" rtlCol="0" anchor="t">
              <a:spAutoFit/>
            </a:bodyPr>
            <a:lstStyle/>
            <a:p>
              <a:pPr lvl="0" algn="ctr">
                <a:lnSpc>
                  <a:spcPts val="8178"/>
                </a:lnSpc>
                <a:defRPr/>
              </a:pPr>
              <a:r>
                <a:rPr lang="en-US" sz="4000" dirty="0">
                  <a:solidFill>
                    <a:srgbClr val="000000"/>
                  </a:solidFill>
                  <a:latin typeface="League Spartan"/>
                </a:rPr>
                <a:t>2. Read the conversation again and answer the following question</a:t>
              </a:r>
              <a:endParaRPr kumimoji="0" lang="en-US" sz="40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6" name="TextBox 5"/>
          <p:cNvSpPr txBox="1"/>
          <p:nvPr/>
        </p:nvSpPr>
        <p:spPr>
          <a:xfrm>
            <a:off x="152400" y="1943100"/>
            <a:ext cx="18135600" cy="7879080"/>
          </a:xfrm>
          <a:prstGeom prst="rect">
            <a:avLst/>
          </a:prstGeom>
          <a:solidFill>
            <a:schemeClr val="accent5">
              <a:lumMod val="20000"/>
              <a:lumOff val="80000"/>
            </a:schemeClr>
          </a:solidFill>
          <a:ln w="76200">
            <a:solidFill>
              <a:srgbClr val="FFC000"/>
            </a:solidFill>
            <a:prstDash val="sysDot"/>
          </a:ln>
        </p:spPr>
        <p:txBody>
          <a:bodyPr wrap="square" rtlCol="0">
            <a:spAutoFit/>
          </a:bodyPr>
          <a:lstStyle/>
          <a:p>
            <a:r>
              <a:rPr lang="en-US" sz="4000" dirty="0"/>
              <a:t>1. Where did the guest speakers come from?</a:t>
            </a:r>
          </a:p>
          <a:p>
            <a:r>
              <a:rPr lang="en-US" sz="4000" dirty="0">
                <a:sym typeface="Wingdings" panose="05000000000000000000" pitchFamily="2" charset="2"/>
              </a:rPr>
              <a:t>The guest speakers came from vocational colleges.</a:t>
            </a:r>
          </a:p>
          <a:p>
            <a:endParaRPr lang="en-US" sz="1600" dirty="0">
              <a:sym typeface="Wingdings" panose="05000000000000000000" pitchFamily="2" charset="2"/>
            </a:endParaRPr>
          </a:p>
          <a:p>
            <a:r>
              <a:rPr lang="en-US" sz="4000" dirty="0"/>
              <a:t>2. According to Nick's teacher, who should apply for vocational courses?</a:t>
            </a:r>
          </a:p>
          <a:p>
            <a:r>
              <a:rPr lang="en-US" sz="4000" dirty="0">
                <a:sym typeface="Wingdings" panose="05000000000000000000" pitchFamily="2" charset="2"/>
              </a:rPr>
              <a:t>The students who don’t like academic subjects, should apply for vocational courses.</a:t>
            </a:r>
          </a:p>
          <a:p>
            <a:endParaRPr lang="en-US" sz="1600" dirty="0">
              <a:sym typeface="Wingdings" panose="05000000000000000000" pitchFamily="2" charset="2"/>
            </a:endParaRPr>
          </a:p>
          <a:p>
            <a:r>
              <a:rPr lang="en-US" sz="4000" dirty="0"/>
              <a:t>3. What did </a:t>
            </a:r>
            <a:r>
              <a:rPr lang="en-US" sz="4000" dirty="0" err="1"/>
              <a:t>Mi's</a:t>
            </a:r>
            <a:r>
              <a:rPr lang="en-US" sz="4000" dirty="0"/>
              <a:t> cousin do after finishing grade 9?</a:t>
            </a:r>
          </a:p>
          <a:p>
            <a:r>
              <a:rPr lang="en-US" sz="4000" dirty="0">
                <a:sym typeface="Wingdings" panose="05000000000000000000" pitchFamily="2" charset="2"/>
              </a:rPr>
              <a:t>He learnt bartending after finishing grade 9.</a:t>
            </a:r>
          </a:p>
          <a:p>
            <a:endParaRPr lang="en-US" sz="1600" dirty="0">
              <a:sym typeface="Wingdings" panose="05000000000000000000" pitchFamily="2" charset="2"/>
            </a:endParaRPr>
          </a:p>
          <a:p>
            <a:r>
              <a:rPr lang="en-US" sz="4000" dirty="0"/>
              <a:t>4. What quality does a fashion designer need to have?</a:t>
            </a:r>
          </a:p>
          <a:p>
            <a:r>
              <a:rPr lang="en-US" sz="4000" dirty="0">
                <a:sym typeface="Wingdings" panose="05000000000000000000" pitchFamily="2" charset="2"/>
              </a:rPr>
              <a:t>A fashion designer needs to have such a good sense of style.</a:t>
            </a:r>
          </a:p>
          <a:p>
            <a:endParaRPr lang="en-US" sz="1600" dirty="0">
              <a:sym typeface="Wingdings" panose="05000000000000000000" pitchFamily="2" charset="2"/>
            </a:endParaRPr>
          </a:p>
          <a:p>
            <a:r>
              <a:rPr lang="en-US" sz="4000" dirty="0"/>
              <a:t>5. What do we need to know to make a good career choice?</a:t>
            </a:r>
          </a:p>
          <a:p>
            <a:pPr marL="571500" indent="-571500">
              <a:buFont typeface="Wingdings" panose="05000000000000000000" pitchFamily="2" charset="2"/>
              <a:buChar char="à"/>
            </a:pPr>
            <a:r>
              <a:rPr lang="en-US" sz="4000" dirty="0">
                <a:sym typeface="Wingdings" panose="05000000000000000000" pitchFamily="2" charset="2"/>
              </a:rPr>
              <a:t>We need to know our passions and abilities to make a good career choice.</a:t>
            </a:r>
          </a:p>
          <a:p>
            <a:endParaRPr lang="en-US" sz="4000" dirty="0"/>
          </a:p>
        </p:txBody>
      </p:sp>
    </p:spTree>
    <p:extLst>
      <p:ext uri="{BB962C8B-B14F-4D97-AF65-F5344CB8AC3E}">
        <p14:creationId xmlns:p14="http://schemas.microsoft.com/office/powerpoint/2010/main" val="118805442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3"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left)">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wipe(left)">
                                      <p:cBhvr>
                                        <p:cTn id="37" dur="5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wipe(left)">
                                      <p:cBhvr>
                                        <p:cTn id="42" dur="500"/>
                                        <p:tgtEl>
                                          <p:spTgt spid="6">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wipe(left)">
                                      <p:cBhvr>
                                        <p:cTn id="47" dur="500"/>
                                        <p:tgtEl>
                                          <p:spTgt spid="6">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13" end="13"/>
                                            </p:txEl>
                                          </p:spTgt>
                                        </p:tgtEl>
                                        <p:attrNameLst>
                                          <p:attrName>style.visibility</p:attrName>
                                        </p:attrNameLst>
                                      </p:cBhvr>
                                      <p:to>
                                        <p:strVal val="visible"/>
                                      </p:to>
                                    </p:set>
                                    <p:animEffect transition="in" filter="wipe(left)">
                                      <p:cBhvr>
                                        <p:cTn id="52"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04799" y="114300"/>
            <a:ext cx="18135601" cy="1042930"/>
            <a:chOff x="4864845" y="-14230"/>
            <a:chExt cx="6671348" cy="1042930"/>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4864845" y="220985"/>
              <a:ext cx="6615286"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4920907" y="-14230"/>
              <a:ext cx="6615286" cy="887935"/>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League Spartan"/>
                  <a:ea typeface="+mn-ea"/>
                  <a:cs typeface="+mn-cs"/>
                </a:rPr>
                <a:t>2. Read the conversation again and decide if the following statements are true (T) or false (F)</a:t>
              </a:r>
            </a:p>
          </p:txBody>
        </p:sp>
      </p:grpSp>
      <p:sp>
        <p:nvSpPr>
          <p:cNvPr id="8" name="Rectangle 7">
            <a:extLst>
              <a:ext uri="{FF2B5EF4-FFF2-40B4-BE49-F238E27FC236}">
                <a16:creationId xmlns:a16="http://schemas.microsoft.com/office/drawing/2014/main" xmlns="" id="{D894EF9F-BD1E-BB9E-0F7B-ECCC09720CC1}"/>
              </a:ext>
            </a:extLst>
          </p:cNvPr>
          <p:cNvSpPr/>
          <p:nvPr/>
        </p:nvSpPr>
        <p:spPr>
          <a:xfrm>
            <a:off x="165756" y="1614141"/>
            <a:ext cx="13902671" cy="7543800"/>
          </a:xfrm>
          <a:prstGeom prst="rect">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4F607E76-BE17-4FF1-6678-E11CEC69769A}"/>
              </a:ext>
            </a:extLst>
          </p:cNvPr>
          <p:cNvSpPr/>
          <p:nvPr/>
        </p:nvSpPr>
        <p:spPr>
          <a:xfrm>
            <a:off x="15849599" y="1612320"/>
            <a:ext cx="1951180" cy="7543800"/>
          </a:xfrm>
          <a:prstGeom prst="rect">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3724453-0A87-281D-82C9-1D8BA7A31360}"/>
              </a:ext>
            </a:extLst>
          </p:cNvPr>
          <p:cNvSpPr/>
          <p:nvPr/>
        </p:nvSpPr>
        <p:spPr>
          <a:xfrm>
            <a:off x="13920786" y="1612320"/>
            <a:ext cx="1928813" cy="7543800"/>
          </a:xfrm>
          <a:prstGeom prst="rect">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7A1E36FA-082B-F876-1142-BA8F585D60D4}"/>
              </a:ext>
            </a:extLst>
          </p:cNvPr>
          <p:cNvSpPr/>
          <p:nvPr/>
        </p:nvSpPr>
        <p:spPr>
          <a:xfrm>
            <a:off x="165754" y="2705100"/>
            <a:ext cx="17588846" cy="129540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11C9518B-1CCD-F6F1-8D5E-C966BBDAE643}"/>
              </a:ext>
            </a:extLst>
          </p:cNvPr>
          <p:cNvSpPr/>
          <p:nvPr/>
        </p:nvSpPr>
        <p:spPr>
          <a:xfrm>
            <a:off x="165753" y="5295900"/>
            <a:ext cx="17635025" cy="129540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254A430-F23A-442B-0C1F-F4819B4A71A3}"/>
              </a:ext>
            </a:extLst>
          </p:cNvPr>
          <p:cNvSpPr/>
          <p:nvPr/>
        </p:nvSpPr>
        <p:spPr>
          <a:xfrm>
            <a:off x="207169" y="6591300"/>
            <a:ext cx="17593609" cy="129540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13401524-11F4-5ACC-0638-1DAF0DE9D9FF}"/>
              </a:ext>
            </a:extLst>
          </p:cNvPr>
          <p:cNvSpPr txBox="1"/>
          <p:nvPr/>
        </p:nvSpPr>
        <p:spPr>
          <a:xfrm>
            <a:off x="14385134" y="1567290"/>
            <a:ext cx="1752600" cy="1200329"/>
          </a:xfrm>
          <a:prstGeom prst="rect">
            <a:avLst/>
          </a:prstGeom>
          <a:noFill/>
        </p:spPr>
        <p:txBody>
          <a:bodyPr wrap="square" rtlCol="0">
            <a:spAutoFit/>
          </a:bodyPr>
          <a:lstStyle/>
          <a:p>
            <a:r>
              <a:rPr lang="en-US" sz="7200" b="1" dirty="0"/>
              <a:t>T</a:t>
            </a:r>
          </a:p>
        </p:txBody>
      </p:sp>
      <p:sp>
        <p:nvSpPr>
          <p:cNvPr id="23" name="TextBox 22">
            <a:extLst>
              <a:ext uri="{FF2B5EF4-FFF2-40B4-BE49-F238E27FC236}">
                <a16:creationId xmlns:a16="http://schemas.microsoft.com/office/drawing/2014/main" xmlns="" id="{0A16440E-2115-A18D-A378-D7088087A90C}"/>
              </a:ext>
            </a:extLst>
          </p:cNvPr>
          <p:cNvSpPr txBox="1"/>
          <p:nvPr/>
        </p:nvSpPr>
        <p:spPr>
          <a:xfrm>
            <a:off x="16418717" y="1636068"/>
            <a:ext cx="1752600" cy="1200329"/>
          </a:xfrm>
          <a:prstGeom prst="rect">
            <a:avLst/>
          </a:prstGeom>
          <a:noFill/>
        </p:spPr>
        <p:txBody>
          <a:bodyPr wrap="square" rtlCol="0">
            <a:spAutoFit/>
          </a:bodyPr>
          <a:lstStyle/>
          <a:p>
            <a:r>
              <a:rPr lang="en-US" sz="7200" b="1" dirty="0"/>
              <a:t>F</a:t>
            </a:r>
          </a:p>
        </p:txBody>
      </p:sp>
      <p:sp>
        <p:nvSpPr>
          <p:cNvPr id="25" name="TextBox 24">
            <a:extLst>
              <a:ext uri="{FF2B5EF4-FFF2-40B4-BE49-F238E27FC236}">
                <a16:creationId xmlns:a16="http://schemas.microsoft.com/office/drawing/2014/main" xmlns="" id="{04008672-4FDD-214B-8767-54A15F6563D6}"/>
              </a:ext>
            </a:extLst>
          </p:cNvPr>
          <p:cNvSpPr txBox="1"/>
          <p:nvPr/>
        </p:nvSpPr>
        <p:spPr>
          <a:xfrm>
            <a:off x="207169" y="3114119"/>
            <a:ext cx="10982325" cy="707886"/>
          </a:xfrm>
          <a:prstGeom prst="rect">
            <a:avLst/>
          </a:prstGeom>
          <a:noFill/>
        </p:spPr>
        <p:txBody>
          <a:bodyPr wrap="square" rtlCol="0">
            <a:spAutoFit/>
          </a:bodyPr>
          <a:lstStyle/>
          <a:p>
            <a:r>
              <a:rPr lang="en-US" sz="4000" dirty="0"/>
              <a:t>1. The bus in Trang's city is slow and crowded.</a:t>
            </a:r>
          </a:p>
        </p:txBody>
      </p:sp>
      <p:sp>
        <p:nvSpPr>
          <p:cNvPr id="27" name="TextBox 26">
            <a:extLst>
              <a:ext uri="{FF2B5EF4-FFF2-40B4-BE49-F238E27FC236}">
                <a16:creationId xmlns:a16="http://schemas.microsoft.com/office/drawing/2014/main" xmlns="" id="{4B83029E-6116-172C-BA05-5527C8CAD8DD}"/>
              </a:ext>
            </a:extLst>
          </p:cNvPr>
          <p:cNvSpPr txBox="1"/>
          <p:nvPr/>
        </p:nvSpPr>
        <p:spPr>
          <a:xfrm>
            <a:off x="145251" y="4398744"/>
            <a:ext cx="16216319" cy="707886"/>
          </a:xfrm>
          <a:prstGeom prst="rect">
            <a:avLst/>
          </a:prstGeom>
          <a:noFill/>
        </p:spPr>
        <p:txBody>
          <a:bodyPr wrap="square" rtlCol="0">
            <a:spAutoFit/>
          </a:bodyPr>
          <a:lstStyle/>
          <a:p>
            <a:r>
              <a:rPr lang="en-US" sz="4000" dirty="0"/>
              <a:t>2. The underground system in Ben's city is unreliable.</a:t>
            </a:r>
          </a:p>
        </p:txBody>
      </p:sp>
      <p:sp>
        <p:nvSpPr>
          <p:cNvPr id="29" name="TextBox 28">
            <a:extLst>
              <a:ext uri="{FF2B5EF4-FFF2-40B4-BE49-F238E27FC236}">
                <a16:creationId xmlns:a16="http://schemas.microsoft.com/office/drawing/2014/main" xmlns="" id="{7473313F-9264-9EB2-DEC5-15B12209F1E1}"/>
              </a:ext>
            </a:extLst>
          </p:cNvPr>
          <p:cNvSpPr txBox="1"/>
          <p:nvPr/>
        </p:nvSpPr>
        <p:spPr>
          <a:xfrm>
            <a:off x="140494" y="5654526"/>
            <a:ext cx="13858876" cy="707886"/>
          </a:xfrm>
          <a:prstGeom prst="rect">
            <a:avLst/>
          </a:prstGeom>
          <a:noFill/>
        </p:spPr>
        <p:txBody>
          <a:bodyPr wrap="square" rtlCol="0">
            <a:spAutoFit/>
          </a:bodyPr>
          <a:lstStyle/>
          <a:p>
            <a:r>
              <a:rPr lang="en-US" sz="4000" dirty="0"/>
              <a:t>3. There is a dusty and noisy construction site near Trang's house.</a:t>
            </a:r>
          </a:p>
        </p:txBody>
      </p:sp>
      <p:sp>
        <p:nvSpPr>
          <p:cNvPr id="31" name="TextBox 30">
            <a:extLst>
              <a:ext uri="{FF2B5EF4-FFF2-40B4-BE49-F238E27FC236}">
                <a16:creationId xmlns:a16="http://schemas.microsoft.com/office/drawing/2014/main" xmlns="" id="{18D52D1B-3B00-6FBA-B8CB-8517853816F3}"/>
              </a:ext>
            </a:extLst>
          </p:cNvPr>
          <p:cNvSpPr txBox="1"/>
          <p:nvPr/>
        </p:nvSpPr>
        <p:spPr>
          <a:xfrm>
            <a:off x="145256" y="7167178"/>
            <a:ext cx="12911137" cy="707886"/>
          </a:xfrm>
          <a:prstGeom prst="rect">
            <a:avLst/>
          </a:prstGeom>
          <a:noFill/>
        </p:spPr>
        <p:txBody>
          <a:bodyPr wrap="square" rtlCol="0">
            <a:spAutoFit/>
          </a:bodyPr>
          <a:lstStyle/>
          <a:p>
            <a:r>
              <a:rPr lang="en-US" sz="4000" dirty="0"/>
              <a:t>4. Trang thinks new buildings make the city look ugly.</a:t>
            </a:r>
          </a:p>
        </p:txBody>
      </p:sp>
      <p:sp>
        <p:nvSpPr>
          <p:cNvPr id="32" name="TextBox 31">
            <a:extLst>
              <a:ext uri="{FF2B5EF4-FFF2-40B4-BE49-F238E27FC236}">
                <a16:creationId xmlns:a16="http://schemas.microsoft.com/office/drawing/2014/main" xmlns="" id="{C3DAA02C-F459-F3EE-E7AE-071E55671765}"/>
              </a:ext>
            </a:extLst>
          </p:cNvPr>
          <p:cNvSpPr txBox="1"/>
          <p:nvPr/>
        </p:nvSpPr>
        <p:spPr>
          <a:xfrm>
            <a:off x="140494" y="8401094"/>
            <a:ext cx="12911138" cy="707886"/>
          </a:xfrm>
          <a:prstGeom prst="rect">
            <a:avLst/>
          </a:prstGeom>
          <a:noFill/>
        </p:spPr>
        <p:txBody>
          <a:bodyPr wrap="square" rtlCol="0">
            <a:spAutoFit/>
          </a:bodyPr>
          <a:lstStyle/>
          <a:p>
            <a:r>
              <a:rPr lang="en-US" sz="4000" dirty="0"/>
              <a:t>5. Both Trang and Ben find shopping malls expensive.</a:t>
            </a:r>
          </a:p>
        </p:txBody>
      </p:sp>
      <p:sp>
        <p:nvSpPr>
          <p:cNvPr id="33" name="TextBox 32">
            <a:extLst>
              <a:ext uri="{FF2B5EF4-FFF2-40B4-BE49-F238E27FC236}">
                <a16:creationId xmlns:a16="http://schemas.microsoft.com/office/drawing/2014/main" xmlns="" id="{FF35B3C6-A84D-3533-52F9-06D280C84F20}"/>
              </a:ext>
            </a:extLst>
          </p:cNvPr>
          <p:cNvSpPr txBox="1"/>
          <p:nvPr/>
        </p:nvSpPr>
        <p:spPr>
          <a:xfrm>
            <a:off x="14522051" y="2767619"/>
            <a:ext cx="1583534" cy="1200329"/>
          </a:xfrm>
          <a:prstGeom prst="rect">
            <a:avLst/>
          </a:prstGeom>
          <a:noFill/>
        </p:spPr>
        <p:txBody>
          <a:bodyPr wrap="square" rtlCol="0">
            <a:spAutoFit/>
          </a:bodyPr>
          <a:lstStyle/>
          <a:p>
            <a:r>
              <a:rPr lang="en-US" sz="7200" b="1" dirty="0">
                <a:solidFill>
                  <a:srgbClr val="00B050"/>
                </a:solidFill>
              </a:rPr>
              <a:t>T</a:t>
            </a:r>
          </a:p>
        </p:txBody>
      </p:sp>
      <p:sp>
        <p:nvSpPr>
          <p:cNvPr id="34" name="TextBox 33">
            <a:extLst>
              <a:ext uri="{FF2B5EF4-FFF2-40B4-BE49-F238E27FC236}">
                <a16:creationId xmlns:a16="http://schemas.microsoft.com/office/drawing/2014/main" xmlns="" id="{EA96F1C8-39DE-5CAC-6A4B-7AE0E665D35F}"/>
              </a:ext>
            </a:extLst>
          </p:cNvPr>
          <p:cNvSpPr txBox="1"/>
          <p:nvPr/>
        </p:nvSpPr>
        <p:spPr>
          <a:xfrm>
            <a:off x="14540261" y="5472618"/>
            <a:ext cx="1583534" cy="1200329"/>
          </a:xfrm>
          <a:prstGeom prst="rect">
            <a:avLst/>
          </a:prstGeom>
          <a:noFill/>
        </p:spPr>
        <p:txBody>
          <a:bodyPr wrap="square" rtlCol="0">
            <a:spAutoFit/>
          </a:bodyPr>
          <a:lstStyle/>
          <a:p>
            <a:r>
              <a:rPr lang="en-US" sz="7200" b="1" dirty="0">
                <a:solidFill>
                  <a:srgbClr val="00B050"/>
                </a:solidFill>
              </a:rPr>
              <a:t>T</a:t>
            </a:r>
          </a:p>
        </p:txBody>
      </p:sp>
      <p:sp>
        <p:nvSpPr>
          <p:cNvPr id="35" name="TextBox 34">
            <a:extLst>
              <a:ext uri="{FF2B5EF4-FFF2-40B4-BE49-F238E27FC236}">
                <a16:creationId xmlns:a16="http://schemas.microsoft.com/office/drawing/2014/main" xmlns="" id="{4F9BFDEE-99A3-0E22-5EE4-86A596A16456}"/>
              </a:ext>
            </a:extLst>
          </p:cNvPr>
          <p:cNvSpPr txBox="1"/>
          <p:nvPr/>
        </p:nvSpPr>
        <p:spPr>
          <a:xfrm>
            <a:off x="14604208" y="8007833"/>
            <a:ext cx="1583534" cy="1200329"/>
          </a:xfrm>
          <a:prstGeom prst="rect">
            <a:avLst/>
          </a:prstGeom>
          <a:noFill/>
        </p:spPr>
        <p:txBody>
          <a:bodyPr wrap="square" rtlCol="0">
            <a:spAutoFit/>
          </a:bodyPr>
          <a:lstStyle/>
          <a:p>
            <a:r>
              <a:rPr lang="en-US" sz="7200" b="1" dirty="0">
                <a:solidFill>
                  <a:srgbClr val="00B050"/>
                </a:solidFill>
              </a:rPr>
              <a:t>T</a:t>
            </a:r>
          </a:p>
        </p:txBody>
      </p:sp>
      <p:sp>
        <p:nvSpPr>
          <p:cNvPr id="36" name="TextBox 35">
            <a:extLst>
              <a:ext uri="{FF2B5EF4-FFF2-40B4-BE49-F238E27FC236}">
                <a16:creationId xmlns:a16="http://schemas.microsoft.com/office/drawing/2014/main" xmlns="" id="{EA4E8023-12AB-0C3A-7685-99A6FF75C151}"/>
              </a:ext>
            </a:extLst>
          </p:cNvPr>
          <p:cNvSpPr txBox="1"/>
          <p:nvPr/>
        </p:nvSpPr>
        <p:spPr>
          <a:xfrm>
            <a:off x="16474393" y="4073980"/>
            <a:ext cx="1583534" cy="1200329"/>
          </a:xfrm>
          <a:prstGeom prst="rect">
            <a:avLst/>
          </a:prstGeom>
          <a:noFill/>
        </p:spPr>
        <p:txBody>
          <a:bodyPr wrap="square" rtlCol="0">
            <a:spAutoFit/>
          </a:bodyPr>
          <a:lstStyle/>
          <a:p>
            <a:r>
              <a:rPr lang="en-US" sz="7200" b="1" dirty="0">
                <a:solidFill>
                  <a:srgbClr val="00B050"/>
                </a:solidFill>
              </a:rPr>
              <a:t>F</a:t>
            </a:r>
          </a:p>
        </p:txBody>
      </p:sp>
      <p:sp>
        <p:nvSpPr>
          <p:cNvPr id="37" name="TextBox 36">
            <a:extLst>
              <a:ext uri="{FF2B5EF4-FFF2-40B4-BE49-F238E27FC236}">
                <a16:creationId xmlns:a16="http://schemas.microsoft.com/office/drawing/2014/main" xmlns="" id="{FB255F50-2251-951D-7D67-19E1A1131C1D}"/>
              </a:ext>
            </a:extLst>
          </p:cNvPr>
          <p:cNvSpPr txBox="1"/>
          <p:nvPr/>
        </p:nvSpPr>
        <p:spPr>
          <a:xfrm>
            <a:off x="16474393" y="6686371"/>
            <a:ext cx="1583534" cy="1200329"/>
          </a:xfrm>
          <a:prstGeom prst="rect">
            <a:avLst/>
          </a:prstGeom>
          <a:noFill/>
        </p:spPr>
        <p:txBody>
          <a:bodyPr wrap="square" rtlCol="0">
            <a:spAutoFit/>
          </a:bodyPr>
          <a:lstStyle/>
          <a:p>
            <a:r>
              <a:rPr lang="en-US" sz="7200" b="1" dirty="0">
                <a:solidFill>
                  <a:srgbClr val="00B050"/>
                </a:solidFill>
              </a:rPr>
              <a:t>F</a:t>
            </a:r>
          </a:p>
        </p:txBody>
      </p:sp>
    </p:spTree>
    <p:extLst>
      <p:ext uri="{BB962C8B-B14F-4D97-AF65-F5344CB8AC3E}">
        <p14:creationId xmlns:p14="http://schemas.microsoft.com/office/powerpoint/2010/main" val="187043445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randombar(horizontal)">
                                      <p:cBhvr>
                                        <p:cTn id="27" dur="5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80999" y="470170"/>
            <a:ext cx="18592802" cy="1091930"/>
            <a:chOff x="5930019" y="846465"/>
            <a:chExt cx="5077384" cy="1091930"/>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930019" y="871595"/>
              <a:ext cx="4796462"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179727" y="846465"/>
              <a:ext cx="4827676" cy="905441"/>
            </a:xfrm>
            <a:prstGeom prst="rect">
              <a:avLst/>
            </a:prstGeom>
          </p:spPr>
          <p:txBody>
            <a:bodyPr wrap="square" lIns="0" tIns="0" rIns="0" bIns="0" rtlCol="0" anchor="t">
              <a:spAutoFit/>
            </a:bodyPr>
            <a:lstStyle/>
            <a:p>
              <a:pPr lvl="0">
                <a:lnSpc>
                  <a:spcPts val="8178"/>
                </a:lnSpc>
                <a:defRPr/>
              </a:pPr>
              <a:r>
                <a:rPr lang="en-US" sz="4000" dirty="0">
                  <a:solidFill>
                    <a:srgbClr val="000000"/>
                  </a:solidFill>
                  <a:latin typeface="League Spartan"/>
                </a:rPr>
                <a:t>3. Match the words and phrases in the conversation with their pictures.</a:t>
              </a:r>
              <a:endParaRPr kumimoji="0" lang="en-US" sz="4000" b="0" i="0" u="none" strike="noStrike" kern="1200" cap="none" spc="0" normalizeH="0" baseline="0" noProof="0" dirty="0">
                <a:ln>
                  <a:noFill/>
                </a:ln>
                <a:solidFill>
                  <a:srgbClr val="000000"/>
                </a:solidFill>
                <a:effectLst/>
                <a:uLnTx/>
                <a:uFillTx/>
                <a:latin typeface="League Spartan"/>
              </a:endParaRPr>
            </a:p>
          </p:txBody>
        </p:sp>
      </p:grpSp>
      <p:pic>
        <p:nvPicPr>
          <p:cNvPr id="7" name="Picture 6"/>
          <p:cNvPicPr>
            <a:picLocks noChangeAspect="1"/>
          </p:cNvPicPr>
          <p:nvPr/>
        </p:nvPicPr>
        <p:blipFill>
          <a:blip r:embed="rId4"/>
          <a:stretch>
            <a:fillRect/>
          </a:stretch>
        </p:blipFill>
        <p:spPr>
          <a:xfrm>
            <a:off x="197797" y="1866900"/>
            <a:ext cx="2967146" cy="1783211"/>
          </a:xfrm>
          <a:prstGeom prst="rect">
            <a:avLst/>
          </a:prstGeom>
        </p:spPr>
      </p:pic>
      <p:pic>
        <p:nvPicPr>
          <p:cNvPr id="10" name="Picture 9"/>
          <p:cNvPicPr>
            <a:picLocks noChangeAspect="1"/>
          </p:cNvPicPr>
          <p:nvPr/>
        </p:nvPicPr>
        <p:blipFill rotWithShape="1">
          <a:blip r:embed="rId5"/>
          <a:srcRect t="4253"/>
          <a:stretch/>
        </p:blipFill>
        <p:spPr>
          <a:xfrm>
            <a:off x="3904251" y="1882205"/>
            <a:ext cx="2895600" cy="1783211"/>
          </a:xfrm>
          <a:prstGeom prst="rect">
            <a:avLst/>
          </a:prstGeom>
        </p:spPr>
      </p:pic>
      <p:pic>
        <p:nvPicPr>
          <p:cNvPr id="11" name="Picture 10"/>
          <p:cNvPicPr>
            <a:picLocks noChangeAspect="1"/>
          </p:cNvPicPr>
          <p:nvPr/>
        </p:nvPicPr>
        <p:blipFill rotWithShape="1">
          <a:blip r:embed="rId6"/>
          <a:srcRect l="7927" t="5418" r="4087" b="7625"/>
          <a:stretch/>
        </p:blipFill>
        <p:spPr>
          <a:xfrm>
            <a:off x="7539159" y="1866900"/>
            <a:ext cx="2785242" cy="1783211"/>
          </a:xfrm>
          <a:prstGeom prst="rect">
            <a:avLst/>
          </a:prstGeom>
        </p:spPr>
      </p:pic>
      <p:pic>
        <p:nvPicPr>
          <p:cNvPr id="12" name="Picture 11"/>
          <p:cNvPicPr>
            <a:picLocks noChangeAspect="1"/>
          </p:cNvPicPr>
          <p:nvPr/>
        </p:nvPicPr>
        <p:blipFill rotWithShape="1">
          <a:blip r:embed="rId7"/>
          <a:srcRect l="6005" t="11512" r="8427" b="5602"/>
          <a:stretch/>
        </p:blipFill>
        <p:spPr>
          <a:xfrm>
            <a:off x="10972800" y="1797689"/>
            <a:ext cx="2933001" cy="1852422"/>
          </a:xfrm>
          <a:prstGeom prst="rect">
            <a:avLst/>
          </a:prstGeom>
        </p:spPr>
      </p:pic>
      <p:pic>
        <p:nvPicPr>
          <p:cNvPr id="13" name="Picture 12"/>
          <p:cNvPicPr>
            <a:picLocks noChangeAspect="1"/>
          </p:cNvPicPr>
          <p:nvPr/>
        </p:nvPicPr>
        <p:blipFill rotWithShape="1">
          <a:blip r:embed="rId8"/>
          <a:srcRect l="15064" r="6878"/>
          <a:stretch/>
        </p:blipFill>
        <p:spPr>
          <a:xfrm>
            <a:off x="14554200" y="1643322"/>
            <a:ext cx="3049299" cy="2075693"/>
          </a:xfrm>
          <a:prstGeom prst="rect">
            <a:avLst/>
          </a:prstGeom>
        </p:spPr>
      </p:pic>
      <p:sp>
        <p:nvSpPr>
          <p:cNvPr id="14" name="Rectangle 13"/>
          <p:cNvSpPr/>
          <p:nvPr/>
        </p:nvSpPr>
        <p:spPr>
          <a:xfrm>
            <a:off x="345331" y="5600700"/>
            <a:ext cx="3140714" cy="769441"/>
          </a:xfrm>
          <a:prstGeom prst="rect">
            <a:avLst/>
          </a:prstGeom>
          <a:solidFill>
            <a:schemeClr val="accent2">
              <a:lumMod val="60000"/>
              <a:lumOff val="40000"/>
            </a:schemeClr>
          </a:solidFill>
          <a:ln w="38100">
            <a:solidFill>
              <a:srgbClr val="002060"/>
            </a:solidFill>
            <a:prstDash val="sysDash"/>
          </a:ln>
        </p:spPr>
        <p:txBody>
          <a:bodyPr wrap="square">
            <a:spAutoFit/>
          </a:bodyPr>
          <a:lstStyle/>
          <a:p>
            <a:r>
              <a:rPr lang="en-US" sz="4400" dirty="0"/>
              <a:t>1. Bartender</a:t>
            </a:r>
          </a:p>
        </p:txBody>
      </p:sp>
      <p:sp>
        <p:nvSpPr>
          <p:cNvPr id="18" name="Rectangle 17"/>
          <p:cNvSpPr/>
          <p:nvPr/>
        </p:nvSpPr>
        <p:spPr>
          <a:xfrm>
            <a:off x="14896401" y="5562716"/>
            <a:ext cx="3140714" cy="769441"/>
          </a:xfrm>
          <a:prstGeom prst="rect">
            <a:avLst/>
          </a:prstGeom>
          <a:solidFill>
            <a:srgbClr val="00B0F0"/>
          </a:solidFill>
          <a:ln w="38100">
            <a:solidFill>
              <a:srgbClr val="002060"/>
            </a:solidFill>
            <a:prstDash val="sysDash"/>
          </a:ln>
        </p:spPr>
        <p:txBody>
          <a:bodyPr wrap="square">
            <a:spAutoFit/>
          </a:bodyPr>
          <a:lstStyle/>
          <a:p>
            <a:r>
              <a:rPr lang="en-US" sz="4400" dirty="0"/>
              <a:t>5. Bartender</a:t>
            </a:r>
          </a:p>
        </p:txBody>
      </p:sp>
      <p:cxnSp>
        <p:nvCxnSpPr>
          <p:cNvPr id="20" name="Straight Arrow Connector 19"/>
          <p:cNvCxnSpPr/>
          <p:nvPr/>
        </p:nvCxnSpPr>
        <p:spPr>
          <a:xfrm flipV="1">
            <a:off x="1915688" y="3650113"/>
            <a:ext cx="2711198" cy="21113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371204" y="6846613"/>
            <a:ext cx="4511363" cy="769441"/>
          </a:xfrm>
          <a:prstGeom prst="rect">
            <a:avLst/>
          </a:prstGeom>
          <a:solidFill>
            <a:srgbClr val="FF33CC"/>
          </a:solidFill>
          <a:ln w="38100">
            <a:solidFill>
              <a:srgbClr val="7030A0"/>
            </a:solidFill>
            <a:prstDash val="sysDash"/>
          </a:ln>
        </p:spPr>
        <p:txBody>
          <a:bodyPr wrap="none">
            <a:spAutoFit/>
          </a:bodyPr>
          <a:lstStyle/>
          <a:p>
            <a:r>
              <a:rPr lang="en-US" sz="4400" dirty="0"/>
              <a:t>2. fashion designer</a:t>
            </a:r>
          </a:p>
        </p:txBody>
      </p:sp>
      <p:sp>
        <p:nvSpPr>
          <p:cNvPr id="29" name="Rectangle 28"/>
          <p:cNvSpPr/>
          <p:nvPr/>
        </p:nvSpPr>
        <p:spPr>
          <a:xfrm>
            <a:off x="6629400" y="5672550"/>
            <a:ext cx="4648548" cy="830997"/>
          </a:xfrm>
          <a:prstGeom prst="rect">
            <a:avLst/>
          </a:prstGeom>
          <a:solidFill>
            <a:srgbClr val="92D050"/>
          </a:solidFill>
          <a:ln w="38100">
            <a:solidFill>
              <a:schemeClr val="tx1"/>
            </a:solidFill>
            <a:prstDash val="sysDash"/>
          </a:ln>
        </p:spPr>
        <p:txBody>
          <a:bodyPr wrap="square">
            <a:spAutoFit/>
          </a:bodyPr>
          <a:lstStyle/>
          <a:p>
            <a:r>
              <a:rPr lang="en-US" sz="4400" dirty="0"/>
              <a:t>3. garment </a:t>
            </a:r>
            <a:r>
              <a:rPr lang="en-US" sz="4800" dirty="0"/>
              <a:t>worker</a:t>
            </a:r>
          </a:p>
        </p:txBody>
      </p:sp>
      <p:sp>
        <p:nvSpPr>
          <p:cNvPr id="31" name="Rectangle 30"/>
          <p:cNvSpPr/>
          <p:nvPr/>
        </p:nvSpPr>
        <p:spPr>
          <a:xfrm>
            <a:off x="11201400" y="6869126"/>
            <a:ext cx="3695001" cy="769441"/>
          </a:xfrm>
          <a:prstGeom prst="rect">
            <a:avLst/>
          </a:prstGeom>
          <a:solidFill>
            <a:srgbClr val="FFC000"/>
          </a:solidFill>
          <a:ln w="38100">
            <a:solidFill>
              <a:schemeClr val="tx1"/>
            </a:solidFill>
            <a:prstDash val="sysDash"/>
          </a:ln>
        </p:spPr>
        <p:txBody>
          <a:bodyPr wrap="square">
            <a:spAutoFit/>
          </a:bodyPr>
          <a:lstStyle/>
          <a:p>
            <a:r>
              <a:rPr lang="en-US" sz="4400" dirty="0"/>
              <a:t> 4. hairdresser</a:t>
            </a:r>
          </a:p>
        </p:txBody>
      </p:sp>
      <p:cxnSp>
        <p:nvCxnSpPr>
          <p:cNvPr id="33" name="Straight Arrow Connector 32"/>
          <p:cNvCxnSpPr/>
          <p:nvPr/>
        </p:nvCxnSpPr>
        <p:spPr>
          <a:xfrm flipV="1">
            <a:off x="4267200" y="3719015"/>
            <a:ext cx="3962400" cy="3329486"/>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endCxn id="7" idx="2"/>
          </p:cNvCxnSpPr>
          <p:nvPr/>
        </p:nvCxnSpPr>
        <p:spPr>
          <a:xfrm flipH="1" flipV="1">
            <a:off x="1681370" y="3650111"/>
            <a:ext cx="7481678" cy="23353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2840065" y="3719015"/>
            <a:ext cx="3277250" cy="332948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2" idx="2"/>
          </p:cNvCxnSpPr>
          <p:nvPr/>
        </p:nvCxnSpPr>
        <p:spPr>
          <a:xfrm flipH="1" flipV="1">
            <a:off x="12439301" y="3650111"/>
            <a:ext cx="3791299" cy="2192167"/>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99966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667000" y="3086100"/>
            <a:ext cx="13716000" cy="6001643"/>
          </a:xfrm>
          <a:prstGeom prst="rect">
            <a:avLst/>
          </a:prstGeom>
          <a:solidFill>
            <a:schemeClr val="accent3">
              <a:lumMod val="20000"/>
              <a:lumOff val="80000"/>
            </a:schemeClr>
          </a:solidFill>
          <a:ln w="57150">
            <a:solidFill>
              <a:schemeClr val="tx1"/>
            </a:solidFill>
          </a:ln>
        </p:spPr>
        <p:txBody>
          <a:bodyPr wrap="square">
            <a:spAutoFit/>
          </a:bodyPr>
          <a:lstStyle/>
          <a:p>
            <a:r>
              <a:rPr lang="en-US" sz="4800" dirty="0"/>
              <a:t>1.  Subjects like </a:t>
            </a:r>
            <a:r>
              <a:rPr lang="en-US" sz="4800" dirty="0" err="1"/>
              <a:t>maths</a:t>
            </a:r>
            <a:r>
              <a:rPr lang="en-US" sz="4800" dirty="0"/>
              <a:t>, physics, English, and literature are called _______ subjects.</a:t>
            </a:r>
          </a:p>
          <a:p>
            <a:pPr marL="2286000" lvl="3" indent="-914400">
              <a:lnSpc>
                <a:spcPct val="150000"/>
              </a:lnSpc>
              <a:buAutoNum type="alphaUcPeriod"/>
            </a:pPr>
            <a:r>
              <a:rPr lang="en-US" sz="4800" dirty="0"/>
              <a:t>Theoretical</a:t>
            </a:r>
          </a:p>
          <a:p>
            <a:pPr marL="2286000" lvl="3" indent="-914400">
              <a:lnSpc>
                <a:spcPct val="150000"/>
              </a:lnSpc>
              <a:buAutoNum type="alphaUcPeriod"/>
            </a:pPr>
            <a:r>
              <a:rPr lang="en-US" sz="4800" dirty="0"/>
              <a:t> art</a:t>
            </a:r>
          </a:p>
          <a:p>
            <a:pPr marL="2286000" lvl="3" indent="-914400">
              <a:lnSpc>
                <a:spcPct val="150000"/>
              </a:lnSpc>
              <a:buAutoNum type="alphaUcPeriod"/>
            </a:pPr>
            <a:r>
              <a:rPr lang="en-US" sz="4800" dirty="0"/>
              <a:t> academic</a:t>
            </a:r>
          </a:p>
          <a:p>
            <a:pPr marL="2286000" lvl="3" indent="-914400">
              <a:lnSpc>
                <a:spcPct val="150000"/>
              </a:lnSpc>
              <a:buAutoNum type="alphaUcPeriod"/>
            </a:pPr>
            <a:r>
              <a:rPr lang="en-US" sz="4800" dirty="0"/>
              <a:t> physical</a:t>
            </a:r>
          </a:p>
        </p:txBody>
      </p:sp>
      <p:sp>
        <p:nvSpPr>
          <p:cNvPr id="13" name="Oval 12">
            <a:extLst>
              <a:ext uri="{FF2B5EF4-FFF2-40B4-BE49-F238E27FC236}">
                <a16:creationId xmlns:a16="http://schemas.microsoft.com/office/drawing/2014/main" xmlns="" id="{4B35FC4D-C04E-F92A-BC9B-BA31934CF319}"/>
              </a:ext>
            </a:extLst>
          </p:cNvPr>
          <p:cNvSpPr/>
          <p:nvPr/>
        </p:nvSpPr>
        <p:spPr>
          <a:xfrm>
            <a:off x="3962400" y="4838700"/>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74810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895600" y="3162300"/>
            <a:ext cx="13335000" cy="5353824"/>
          </a:xfrm>
          <a:prstGeom prst="rect">
            <a:avLst/>
          </a:prstGeom>
          <a:solidFill>
            <a:schemeClr val="accent2">
              <a:lumMod val="20000"/>
              <a:lumOff val="80000"/>
            </a:schemeClr>
          </a:solidFill>
          <a:ln w="57150">
            <a:solidFill>
              <a:schemeClr val="tx1"/>
            </a:solidFill>
          </a:ln>
        </p:spPr>
        <p:txBody>
          <a:bodyPr wrap="square">
            <a:spAutoFit/>
          </a:bodyPr>
          <a:lstStyle/>
          <a:p>
            <a:r>
              <a:rPr lang="en-US" sz="4800" dirty="0"/>
              <a:t>2. She earns a _______ by selling home-made foods.</a:t>
            </a:r>
          </a:p>
          <a:p>
            <a:pPr marL="2286000" lvl="3" indent="-914400">
              <a:buAutoNum type="alphaUcPeriod"/>
            </a:pPr>
            <a:r>
              <a:rPr lang="en-US" sz="4800" dirty="0"/>
              <a:t>Life</a:t>
            </a:r>
          </a:p>
          <a:p>
            <a:pPr marL="2743200" lvl="4" indent="-914400">
              <a:buAutoNum type="alphaUcPeriod"/>
            </a:pPr>
            <a:endParaRPr lang="en-US" sz="3200" dirty="0"/>
          </a:p>
          <a:p>
            <a:pPr marL="2286000" lvl="3" indent="-914400">
              <a:buAutoNum type="alphaUcPeriod"/>
            </a:pPr>
            <a:r>
              <a:rPr lang="en-US" sz="4800" dirty="0"/>
              <a:t> salary</a:t>
            </a:r>
          </a:p>
          <a:p>
            <a:pPr lvl="5"/>
            <a:endParaRPr lang="en-US" sz="3200" dirty="0"/>
          </a:p>
          <a:p>
            <a:pPr marL="2286000" lvl="3" indent="-914400">
              <a:buAutoNum type="alphaUcPeriod"/>
            </a:pPr>
            <a:r>
              <a:rPr lang="en-US" sz="4800" dirty="0"/>
              <a:t> money</a:t>
            </a:r>
          </a:p>
          <a:p>
            <a:pPr marL="2286000" lvl="3" indent="-914400">
              <a:buAutoNum type="alphaUcPeriod"/>
            </a:pPr>
            <a:endParaRPr lang="en-US" sz="2800" dirty="0"/>
          </a:p>
          <a:p>
            <a:pPr marL="2286000" lvl="3" indent="-914400">
              <a:buAutoNum type="alphaUcPeriod"/>
            </a:pPr>
            <a:r>
              <a:rPr lang="en-US" sz="4800" dirty="0"/>
              <a:t> Living</a:t>
            </a:r>
          </a:p>
        </p:txBody>
      </p:sp>
      <p:sp>
        <p:nvSpPr>
          <p:cNvPr id="11" name="Oval 10">
            <a:extLst>
              <a:ext uri="{FF2B5EF4-FFF2-40B4-BE49-F238E27FC236}">
                <a16:creationId xmlns:a16="http://schemas.microsoft.com/office/drawing/2014/main" xmlns="" id="{4B35FC4D-C04E-F92A-BC9B-BA31934CF319}"/>
              </a:ext>
            </a:extLst>
          </p:cNvPr>
          <p:cNvSpPr/>
          <p:nvPr/>
        </p:nvSpPr>
        <p:spPr>
          <a:xfrm>
            <a:off x="4191000" y="7505700"/>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74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743200" y="3162301"/>
            <a:ext cx="13081068" cy="5632311"/>
          </a:xfrm>
          <a:prstGeom prst="rect">
            <a:avLst/>
          </a:prstGeom>
          <a:solidFill>
            <a:schemeClr val="accent6">
              <a:lumMod val="40000"/>
              <a:lumOff val="60000"/>
            </a:schemeClr>
          </a:solidFill>
          <a:ln w="57150">
            <a:solidFill>
              <a:schemeClr val="tx1"/>
            </a:solidFill>
          </a:ln>
        </p:spPr>
        <p:txBody>
          <a:bodyPr wrap="square">
            <a:spAutoFit/>
          </a:bodyPr>
          <a:lstStyle/>
          <a:p>
            <a:r>
              <a:rPr lang="en-US" sz="4800" dirty="0"/>
              <a:t>3. He went to college to get _______ training in business management.</a:t>
            </a:r>
          </a:p>
          <a:p>
            <a:pPr marL="1828800" lvl="2" indent="-914400">
              <a:buAutoNum type="alphaUcPeriod"/>
            </a:pPr>
            <a:r>
              <a:rPr lang="en-US" sz="4800" dirty="0"/>
              <a:t>life-long</a:t>
            </a:r>
          </a:p>
          <a:p>
            <a:pPr marL="1828800" lvl="2" indent="-914400">
              <a:buAutoNum type="alphaUcPeriod"/>
            </a:pPr>
            <a:endParaRPr lang="en-US" sz="2400" dirty="0"/>
          </a:p>
          <a:p>
            <a:pPr marL="1828800" lvl="2" indent="-914400">
              <a:buAutoNum type="alphaUcPeriod"/>
            </a:pPr>
            <a:r>
              <a:rPr lang="en-US" sz="4800" dirty="0"/>
              <a:t> informal</a:t>
            </a:r>
          </a:p>
          <a:p>
            <a:pPr marL="1828800" lvl="2" indent="-914400">
              <a:buAutoNum type="alphaUcPeriod"/>
            </a:pPr>
            <a:endParaRPr lang="en-US" sz="2400" dirty="0"/>
          </a:p>
          <a:p>
            <a:pPr marL="1828800" lvl="2" indent="-914400">
              <a:buAutoNum type="alphaUcPeriod"/>
            </a:pPr>
            <a:r>
              <a:rPr lang="en-US" sz="4800" dirty="0"/>
              <a:t> formal</a:t>
            </a:r>
          </a:p>
          <a:p>
            <a:pPr marL="1828800" lvl="2" indent="-914400">
              <a:buAutoNum type="alphaUcPeriod"/>
            </a:pPr>
            <a:endParaRPr lang="en-US" sz="2400" dirty="0"/>
          </a:p>
          <a:p>
            <a:pPr marL="1828800" lvl="2" indent="-914400">
              <a:buAutoNum type="alphaUcPeriod"/>
            </a:pPr>
            <a:r>
              <a:rPr lang="en-US" sz="4800" dirty="0"/>
              <a:t> online</a:t>
            </a:r>
          </a:p>
        </p:txBody>
      </p:sp>
      <p:sp>
        <p:nvSpPr>
          <p:cNvPr id="11" name="Oval 10">
            <a:extLst>
              <a:ext uri="{FF2B5EF4-FFF2-40B4-BE49-F238E27FC236}">
                <a16:creationId xmlns:a16="http://schemas.microsoft.com/office/drawing/2014/main" xmlns="" id="{4B35FC4D-C04E-F92A-BC9B-BA31934CF319}"/>
              </a:ext>
            </a:extLst>
          </p:cNvPr>
          <p:cNvSpPr/>
          <p:nvPr/>
        </p:nvSpPr>
        <p:spPr>
          <a:xfrm>
            <a:off x="3581400" y="6896100"/>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813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743200" y="3162301"/>
            <a:ext cx="13081068" cy="6001643"/>
          </a:xfrm>
          <a:prstGeom prst="rect">
            <a:avLst/>
          </a:prstGeom>
          <a:solidFill>
            <a:schemeClr val="accent1">
              <a:lumMod val="20000"/>
              <a:lumOff val="80000"/>
            </a:schemeClr>
          </a:solidFill>
          <a:ln w="57150">
            <a:solidFill>
              <a:schemeClr val="tx1"/>
            </a:solidFill>
          </a:ln>
        </p:spPr>
        <p:txBody>
          <a:bodyPr wrap="square">
            <a:spAutoFit/>
          </a:bodyPr>
          <a:lstStyle/>
          <a:p>
            <a:r>
              <a:rPr lang="en-US" sz="4800" dirty="0"/>
              <a:t>4. Finding a _______ job in big cities is rather difficult.</a:t>
            </a:r>
          </a:p>
          <a:p>
            <a:endParaRPr lang="en-US" sz="2400" dirty="0"/>
          </a:p>
          <a:p>
            <a:pPr marL="1828800" lvl="2" indent="-914400">
              <a:buAutoNum type="alphaUcPeriod"/>
            </a:pPr>
            <a:r>
              <a:rPr lang="en-US" sz="4800" dirty="0"/>
              <a:t>Teacher</a:t>
            </a:r>
          </a:p>
          <a:p>
            <a:pPr marL="1828800" lvl="2" indent="-914400">
              <a:buAutoNum type="alphaUcPeriod"/>
            </a:pPr>
            <a:endParaRPr lang="en-US" sz="2400" dirty="0"/>
          </a:p>
          <a:p>
            <a:pPr marL="1828800" lvl="2" indent="-914400">
              <a:buAutoNum type="alphaUcPeriod"/>
            </a:pPr>
            <a:r>
              <a:rPr lang="en-US" sz="4800" dirty="0"/>
              <a:t> teaching</a:t>
            </a:r>
          </a:p>
          <a:p>
            <a:pPr marL="1828800" lvl="2" indent="-914400">
              <a:buAutoNum type="alphaUcPeriod"/>
            </a:pPr>
            <a:endParaRPr lang="en-US" sz="2400" dirty="0"/>
          </a:p>
          <a:p>
            <a:pPr marL="1828800" lvl="2" indent="-914400">
              <a:buAutoNum type="alphaUcPeriod"/>
            </a:pPr>
            <a:r>
              <a:rPr lang="en-US" sz="4800" dirty="0"/>
              <a:t> taught</a:t>
            </a:r>
          </a:p>
          <a:p>
            <a:pPr marL="1828800" lvl="2" indent="-914400">
              <a:buAutoNum type="alphaUcPeriod"/>
            </a:pPr>
            <a:endParaRPr lang="en-US" sz="2400" dirty="0"/>
          </a:p>
          <a:p>
            <a:pPr marL="1828800" lvl="2" indent="-914400">
              <a:buAutoNum type="alphaUcPeriod"/>
            </a:pPr>
            <a:r>
              <a:rPr lang="en-US" sz="4800" dirty="0"/>
              <a:t> Teach</a:t>
            </a:r>
          </a:p>
        </p:txBody>
      </p:sp>
      <p:sp>
        <p:nvSpPr>
          <p:cNvPr id="11" name="Oval 10">
            <a:extLst>
              <a:ext uri="{FF2B5EF4-FFF2-40B4-BE49-F238E27FC236}">
                <a16:creationId xmlns:a16="http://schemas.microsoft.com/office/drawing/2014/main" xmlns="" id="{4B35FC4D-C04E-F92A-BC9B-BA31934CF319}"/>
              </a:ext>
            </a:extLst>
          </p:cNvPr>
          <p:cNvSpPr/>
          <p:nvPr/>
        </p:nvSpPr>
        <p:spPr>
          <a:xfrm>
            <a:off x="3581400" y="6163122"/>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49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743200" y="3162301"/>
            <a:ext cx="13081068" cy="6740307"/>
          </a:xfrm>
          <a:prstGeom prst="rect">
            <a:avLst/>
          </a:prstGeom>
          <a:solidFill>
            <a:schemeClr val="bg2">
              <a:lumMod val="90000"/>
            </a:schemeClr>
          </a:solidFill>
          <a:ln w="57150">
            <a:solidFill>
              <a:schemeClr val="tx1"/>
            </a:solidFill>
          </a:ln>
        </p:spPr>
        <p:txBody>
          <a:bodyPr wrap="square">
            <a:spAutoFit/>
          </a:bodyPr>
          <a:lstStyle/>
          <a:p>
            <a:r>
              <a:rPr lang="en-US" sz="4800" dirty="0"/>
              <a:t>5. Career _______ </a:t>
            </a:r>
            <a:r>
              <a:rPr lang="en-US" sz="4800" dirty="0" err="1"/>
              <a:t>programmes</a:t>
            </a:r>
            <a:r>
              <a:rPr lang="en-US" sz="4800" dirty="0"/>
              <a:t> are useful because they help students make good decisions about their future jobs.</a:t>
            </a:r>
          </a:p>
          <a:p>
            <a:endParaRPr lang="en-US" sz="2400" dirty="0"/>
          </a:p>
          <a:p>
            <a:pPr marL="1828800" lvl="2" indent="-914400">
              <a:buAutoNum type="alphaUcPeriod"/>
            </a:pPr>
            <a:r>
              <a:rPr lang="en-US" sz="4800" dirty="0"/>
              <a:t>Orientation</a:t>
            </a:r>
          </a:p>
          <a:p>
            <a:pPr marL="1828800" lvl="2" indent="-914400">
              <a:buAutoNum type="alphaUcPeriod"/>
            </a:pPr>
            <a:endParaRPr lang="en-US" sz="2400" dirty="0"/>
          </a:p>
          <a:p>
            <a:pPr marL="1828800" lvl="2" indent="-914400">
              <a:buAutoNum type="alphaUcPeriod"/>
            </a:pPr>
            <a:r>
              <a:rPr lang="en-US" sz="4800" dirty="0"/>
              <a:t>B. pressure</a:t>
            </a:r>
          </a:p>
          <a:p>
            <a:pPr marL="1828800" lvl="2" indent="-914400">
              <a:buAutoNum type="alphaUcPeriod"/>
            </a:pPr>
            <a:endParaRPr lang="en-US" sz="2400" dirty="0"/>
          </a:p>
          <a:p>
            <a:pPr marL="1828800" lvl="2" indent="-914400">
              <a:buAutoNum type="alphaUcPeriod"/>
            </a:pPr>
            <a:r>
              <a:rPr lang="en-US" sz="4800" dirty="0"/>
              <a:t>C. Tradition</a:t>
            </a:r>
          </a:p>
          <a:p>
            <a:pPr marL="1828800" lvl="2" indent="-914400">
              <a:buAutoNum type="alphaUcPeriod"/>
            </a:pPr>
            <a:endParaRPr lang="en-US" sz="2400" dirty="0"/>
          </a:p>
          <a:p>
            <a:pPr marL="1828800" lvl="2" indent="-914400">
              <a:buAutoNum type="alphaUcPeriod"/>
            </a:pPr>
            <a:r>
              <a:rPr lang="en-US" sz="4800" dirty="0"/>
              <a:t>D. income</a:t>
            </a:r>
          </a:p>
        </p:txBody>
      </p:sp>
      <p:sp>
        <p:nvSpPr>
          <p:cNvPr id="11" name="Oval 10">
            <a:extLst>
              <a:ext uri="{FF2B5EF4-FFF2-40B4-BE49-F238E27FC236}">
                <a16:creationId xmlns:a16="http://schemas.microsoft.com/office/drawing/2014/main" xmlns="" id="{4B35FC4D-C04E-F92A-BC9B-BA31934CF319}"/>
              </a:ext>
            </a:extLst>
          </p:cNvPr>
          <p:cNvSpPr/>
          <p:nvPr/>
        </p:nvSpPr>
        <p:spPr>
          <a:xfrm>
            <a:off x="3581400" y="5817632"/>
            <a:ext cx="762000" cy="71482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27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2057400" y="1681637"/>
            <a:ext cx="15504942" cy="1458413"/>
          </a:xfrm>
          <a:prstGeom prst="rect">
            <a:avLst/>
          </a:prstGeom>
          <a:noFill/>
          <a:ln w="9525">
            <a:noFill/>
          </a:ln>
        </p:spPr>
        <p:txBody>
          <a:bodyPr wrap="square">
            <a:spAutoFit/>
          </a:bodyPr>
          <a:lstStyle/>
          <a:p>
            <a:pPr marL="953" indent="-953" algn="just" defTabSz="1371600">
              <a:lnSpc>
                <a:spcPct val="150000"/>
              </a:lnSpc>
            </a:pPr>
            <a:r>
              <a:rPr lang="en-US" sz="6600" dirty="0">
                <a:solidFill>
                  <a:srgbClr val="231F20"/>
                </a:solidFill>
                <a:latin typeface="Calibri" panose="020F0502020204030204" pitchFamily="34" charset="0"/>
                <a:cs typeface="Calibri" panose="020F0502020204030204" pitchFamily="34" charset="0"/>
              </a:rPr>
              <a:t>Look at the pictures and name the jobs</a:t>
            </a:r>
          </a:p>
        </p:txBody>
      </p:sp>
      <p:pic>
        <p:nvPicPr>
          <p:cNvPr id="6" name="Content Placeholder 5" descr="tải xuống"/>
          <p:cNvPicPr>
            <a:picLocks noGrp="1" noChangeAspect="1"/>
          </p:cNvPicPr>
          <p:nvPr>
            <p:ph idx="1"/>
          </p:nvPr>
        </p:nvPicPr>
        <p:blipFill>
          <a:blip r:embed="rId3"/>
          <a:stretch>
            <a:fillRect/>
          </a:stretch>
        </p:blipFill>
        <p:spPr>
          <a:xfrm>
            <a:off x="6518910" y="3411856"/>
            <a:ext cx="5250180" cy="5250180"/>
          </a:xfrm>
          <a:prstGeom prst="rect">
            <a:avLst/>
          </a:prstGeom>
        </p:spPr>
      </p:pic>
      <p:sp>
        <p:nvSpPr>
          <p:cNvPr id="8" name="TextBox 11"/>
          <p:cNvSpPr txBox="1"/>
          <p:nvPr/>
        </p:nvSpPr>
        <p:spPr>
          <a:xfrm>
            <a:off x="6518910" y="8994458"/>
            <a:ext cx="5249228" cy="923330"/>
          </a:xfrm>
          <a:prstGeom prst="rect">
            <a:avLst/>
          </a:prstGeom>
          <a:solidFill>
            <a:srgbClr val="FFFF00"/>
          </a:solidFill>
        </p:spPr>
        <p:txBody>
          <a:bodyPr wrap="square" rtlCol="0">
            <a:spAutoFit/>
          </a:bodyPr>
          <a:lstStyle/>
          <a:p>
            <a:pPr algn="ctr" defTabSz="1371600"/>
            <a:r>
              <a:rPr lang="en-US" sz="5400" b="1" dirty="0">
                <a:solidFill>
                  <a:srgbClr val="FF0000"/>
                </a:solidFill>
                <a:latin typeface="Calibri"/>
              </a:rPr>
              <a:t>THINK</a:t>
            </a:r>
          </a:p>
        </p:txBody>
      </p:sp>
      <p:pic>
        <p:nvPicPr>
          <p:cNvPr id="2" name="Content Placeholder 5" descr="IT ENGINEER"/>
          <p:cNvPicPr>
            <a:picLocks noChangeAspect="1"/>
          </p:cNvPicPr>
          <p:nvPr/>
        </p:nvPicPr>
        <p:blipFill>
          <a:blip r:embed="rId4"/>
          <a:stretch>
            <a:fillRect/>
          </a:stretch>
        </p:blipFill>
        <p:spPr>
          <a:xfrm>
            <a:off x="-4690111" y="3174683"/>
            <a:ext cx="4018598" cy="3061335"/>
          </a:xfrm>
          <a:prstGeom prst="rect">
            <a:avLst/>
          </a:prstGeom>
        </p:spPr>
      </p:pic>
    </p:spTree>
    <p:extLst>
      <p:ext uri="{BB962C8B-B14F-4D97-AF65-F5344CB8AC3E}">
        <p14:creationId xmlns:p14="http://schemas.microsoft.com/office/powerpoint/2010/main" val="1737333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6629400" y="115819"/>
            <a:ext cx="6324600" cy="1430215"/>
            <a:chOff x="5848753" y="871595"/>
            <a:chExt cx="4765249" cy="1668398"/>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848753" y="1473193"/>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6556775" y="704062"/>
            <a:ext cx="6271158" cy="769441"/>
          </a:xfrm>
          <a:prstGeom prst="rect">
            <a:avLst/>
          </a:prstGeom>
        </p:spPr>
        <p:txBody>
          <a:bodyPr wrap="square">
            <a:spAutoFit/>
          </a:bodyPr>
          <a:lstStyle/>
          <a:p>
            <a:pPr algn="ctr"/>
            <a:r>
              <a:rPr lang="en-US" sz="4400" dirty="0"/>
              <a:t>5. GAME - Guess my job</a:t>
            </a:r>
          </a:p>
        </p:txBody>
      </p:sp>
      <p:cxnSp>
        <p:nvCxnSpPr>
          <p:cNvPr id="8" name="Straight Connector 7"/>
          <p:cNvCxnSpPr/>
          <p:nvPr/>
        </p:nvCxnSpPr>
        <p:spPr>
          <a:xfrm flipH="1">
            <a:off x="8209722" y="446207"/>
            <a:ext cx="19878" cy="90506"/>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24000" y="1640854"/>
            <a:ext cx="15620999" cy="8094524"/>
          </a:xfrm>
          <a:prstGeom prst="rect">
            <a:avLst/>
          </a:prstGeom>
          <a:solidFill>
            <a:schemeClr val="accent3">
              <a:lumMod val="20000"/>
              <a:lumOff val="80000"/>
            </a:schemeClr>
          </a:solidFill>
          <a:ln w="57150">
            <a:solidFill>
              <a:schemeClr val="accent3">
                <a:lumMod val="75000"/>
              </a:schemeClr>
            </a:solidFill>
            <a:prstDash val="sysDot"/>
          </a:ln>
        </p:spPr>
        <p:txBody>
          <a:bodyPr wrap="square">
            <a:spAutoFit/>
          </a:bodyPr>
          <a:lstStyle/>
          <a:p>
            <a:r>
              <a:rPr lang="vi-VN" sz="4000" b="1" dirty="0"/>
              <a:t>Work in two groups. Take turns to explain and guess the jobs the teacher shares. The group with more correct answers wins.</a:t>
            </a:r>
            <a:endParaRPr lang="en-US" sz="4000" b="1" dirty="0"/>
          </a:p>
          <a:p>
            <a:endParaRPr lang="en-US" sz="2400" dirty="0"/>
          </a:p>
          <a:p>
            <a:r>
              <a:rPr lang="vi-VN" sz="4000" b="1" dirty="0">
                <a:solidFill>
                  <a:srgbClr val="FF0000"/>
                </a:solidFill>
              </a:rPr>
              <a:t>Example</a:t>
            </a:r>
            <a:r>
              <a:rPr lang="vi-VN" sz="4000" b="1" dirty="0"/>
              <a:t>: </a:t>
            </a:r>
            <a:r>
              <a:rPr lang="vi-VN" sz="4000" dirty="0"/>
              <a:t>(T shows a picture of a mechanic)</a:t>
            </a:r>
            <a:endParaRPr lang="en-US" sz="4000" dirty="0"/>
          </a:p>
          <a:p>
            <a:endParaRPr lang="en-US" sz="2400" dirty="0"/>
          </a:p>
          <a:p>
            <a:r>
              <a:rPr lang="vi-VN" sz="4000" b="1" dirty="0"/>
              <a:t>Group members: </a:t>
            </a:r>
            <a:r>
              <a:rPr lang="vi-VN" sz="4000" dirty="0"/>
              <a:t>This person works in a garage. He repairs cars or motorbikes.</a:t>
            </a:r>
            <a:endParaRPr lang="en-US" sz="4000" dirty="0"/>
          </a:p>
          <a:p>
            <a:endParaRPr lang="en-US" sz="2400" dirty="0"/>
          </a:p>
          <a:p>
            <a:r>
              <a:rPr lang="vi-VN" sz="4000" b="1" dirty="0"/>
              <a:t>Student A: </a:t>
            </a:r>
            <a:r>
              <a:rPr lang="vi-VN" sz="4000" dirty="0"/>
              <a:t>A mechanic</a:t>
            </a:r>
            <a:r>
              <a:rPr lang="en-US" sz="4000" dirty="0"/>
              <a:t>.</a:t>
            </a:r>
          </a:p>
          <a:p>
            <a:endParaRPr lang="en-US" sz="2400" b="1" dirty="0"/>
          </a:p>
          <a:p>
            <a:r>
              <a:rPr lang="vi-VN" sz="4000" b="1" dirty="0"/>
              <a:t>Group members: </a:t>
            </a:r>
            <a:r>
              <a:rPr lang="vi-VN" sz="4000" dirty="0"/>
              <a:t>This person works in a salon or barbershop. They cut and style hair</a:t>
            </a:r>
            <a:r>
              <a:rPr lang="en-US" sz="4000" dirty="0"/>
              <a:t>.</a:t>
            </a:r>
          </a:p>
          <a:p>
            <a:endParaRPr lang="en-US" sz="2400" dirty="0"/>
          </a:p>
          <a:p>
            <a:r>
              <a:rPr lang="vi-VN" sz="4000" b="1" dirty="0"/>
              <a:t>Student B: </a:t>
            </a:r>
            <a:r>
              <a:rPr lang="vi-VN" sz="4000" dirty="0"/>
              <a:t>A hairdresser or a barber.</a:t>
            </a:r>
            <a:endParaRPr lang="en-US" sz="4000" dirty="0"/>
          </a:p>
          <a:p>
            <a:endParaRPr lang="en-US" sz="2400" dirty="0"/>
          </a:p>
        </p:txBody>
      </p:sp>
    </p:spTree>
    <p:extLst>
      <p:ext uri="{BB962C8B-B14F-4D97-AF65-F5344CB8AC3E}">
        <p14:creationId xmlns:p14="http://schemas.microsoft.com/office/powerpoint/2010/main" val="822201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arrow.wav"/>
          </p:stSnd>
        </p:sndAc>
      </p:transition>
    </mc:Choice>
    <mc:Fallback xmlns="">
      <p:transition spd="slow">
        <p:fade/>
        <p:sndAc>
          <p:stSnd>
            <p:snd r:embed="rId4"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wipe(down)">
                                      <p:cBhvr>
                                        <p:cTn id="7" dur="500"/>
                                        <p:tgtEl>
                                          <p:spTgt spid="12">
                                            <p:txEl>
                                              <p:pRg st="2" end="2"/>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wipe(down)">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wipe(down)">
                                      <p:cBhvr>
                                        <p:cTn id="17" dur="500"/>
                                        <p:tgtEl>
                                          <p:spTgt spid="1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animEffect transition="in" filter="wipe(down)">
                                      <p:cBhvr>
                                        <p:cTn id="22" dur="500"/>
                                        <p:tgtEl>
                                          <p:spTgt spid="1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animEffect transition="in" filter="wipe(down)">
                                      <p:cBhvr>
                                        <p:cTn id="27" dur="500"/>
                                        <p:tgtEl>
                                          <p:spTgt spid="12">
                                            <p:txEl>
                                              <p:pRg st="10" end="1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6074661" y="-69506"/>
            <a:ext cx="6629400" cy="1430215"/>
            <a:chOff x="5848753" y="871595"/>
            <a:chExt cx="4765249" cy="1668398"/>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848753" y="1473193"/>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5936487" y="536713"/>
            <a:ext cx="6767574" cy="769441"/>
          </a:xfrm>
          <a:prstGeom prst="rect">
            <a:avLst/>
          </a:prstGeom>
        </p:spPr>
        <p:txBody>
          <a:bodyPr wrap="square">
            <a:spAutoFit/>
          </a:bodyPr>
          <a:lstStyle/>
          <a:p>
            <a:pPr algn="ctr"/>
            <a:r>
              <a:rPr lang="en-US" sz="4400" dirty="0"/>
              <a:t>5. GAME - Guess my job</a:t>
            </a:r>
          </a:p>
        </p:txBody>
      </p:sp>
      <p:cxnSp>
        <p:nvCxnSpPr>
          <p:cNvPr id="8" name="Straight Connector 7"/>
          <p:cNvCxnSpPr/>
          <p:nvPr/>
        </p:nvCxnSpPr>
        <p:spPr>
          <a:xfrm flipH="1">
            <a:off x="8209722" y="446207"/>
            <a:ext cx="19878" cy="90506"/>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10113" y="1509923"/>
            <a:ext cx="16820322" cy="7725192"/>
          </a:xfrm>
          <a:prstGeom prst="rect">
            <a:avLst/>
          </a:prstGeom>
          <a:solidFill>
            <a:schemeClr val="accent6">
              <a:lumMod val="20000"/>
              <a:lumOff val="80000"/>
            </a:schemeClr>
          </a:solidFill>
          <a:ln w="57150">
            <a:solidFill>
              <a:srgbClr val="C00000"/>
            </a:solidFill>
            <a:prstDash val="sysDot"/>
          </a:ln>
        </p:spPr>
        <p:txBody>
          <a:bodyPr wrap="square">
            <a:spAutoFit/>
          </a:bodyPr>
          <a:lstStyle/>
          <a:p>
            <a:r>
              <a:rPr lang="vi-VN" sz="4000" b="1" dirty="0"/>
              <a:t>Group members: </a:t>
            </a:r>
            <a:r>
              <a:rPr lang="vi-VN" sz="4000" dirty="0"/>
              <a:t>This person works in a restaurant, preparing and cooking food for customers.</a:t>
            </a:r>
          </a:p>
          <a:p>
            <a:endParaRPr lang="vi-VN" sz="2400" dirty="0"/>
          </a:p>
          <a:p>
            <a:r>
              <a:rPr lang="vi-VN" sz="4000" b="1" dirty="0"/>
              <a:t>Student C: </a:t>
            </a:r>
            <a:r>
              <a:rPr lang="vi-VN" sz="4000" dirty="0"/>
              <a:t>A chef.</a:t>
            </a:r>
          </a:p>
          <a:p>
            <a:endParaRPr lang="vi-VN" sz="2400" dirty="0"/>
          </a:p>
          <a:p>
            <a:r>
              <a:rPr lang="vi-VN" sz="4000" b="1" dirty="0"/>
              <a:t>Group members: </a:t>
            </a:r>
            <a:r>
              <a:rPr lang="vi-VN" sz="4000" dirty="0"/>
              <a:t>This person works in a classroom, teaching students various subjects.</a:t>
            </a:r>
          </a:p>
          <a:p>
            <a:endParaRPr lang="vi-VN" sz="2400" dirty="0"/>
          </a:p>
          <a:p>
            <a:r>
              <a:rPr lang="vi-VN" sz="4000" b="1" dirty="0"/>
              <a:t>Student D</a:t>
            </a:r>
            <a:r>
              <a:rPr lang="vi-VN" sz="4000" dirty="0"/>
              <a:t>: A teacher.</a:t>
            </a:r>
            <a:endParaRPr lang="en-US" sz="4000" dirty="0"/>
          </a:p>
          <a:p>
            <a:endParaRPr lang="vi-VN" sz="2400" dirty="0"/>
          </a:p>
          <a:p>
            <a:r>
              <a:rPr lang="vi-VN" sz="4000" b="1" dirty="0"/>
              <a:t>Group members: </a:t>
            </a:r>
            <a:r>
              <a:rPr lang="vi-VN" sz="4000" dirty="0"/>
              <a:t>This person works in a hospital or clinic. They diagnose illnesses, prescribe medications and perform surgery.</a:t>
            </a:r>
          </a:p>
          <a:p>
            <a:endParaRPr lang="vi-VN" sz="2400" dirty="0"/>
          </a:p>
          <a:p>
            <a:r>
              <a:rPr lang="vi-VN" sz="4000" b="1" dirty="0"/>
              <a:t>Student E: </a:t>
            </a:r>
            <a:r>
              <a:rPr lang="vi-VN" sz="4000" dirty="0"/>
              <a:t>A doctor.</a:t>
            </a:r>
            <a:endParaRPr lang="en-US" sz="4000" dirty="0"/>
          </a:p>
        </p:txBody>
      </p:sp>
    </p:spTree>
    <p:extLst>
      <p:ext uri="{BB962C8B-B14F-4D97-AF65-F5344CB8AC3E}">
        <p14:creationId xmlns:p14="http://schemas.microsoft.com/office/powerpoint/2010/main" val="173949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arrow.wav"/>
          </p:stSnd>
        </p:sndAc>
      </p:transition>
    </mc:Choice>
    <mc:Fallback xmlns="">
      <p:transition spd="slow">
        <p:fade/>
        <p:sndAc>
          <p:stSnd>
            <p:snd r:embed="rId4"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down)">
                                      <p:cBhvr>
                                        <p:cTn id="12" dur="500"/>
                                        <p:tgtEl>
                                          <p:spTgt spid="12">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wipe(down)">
                                      <p:cBhvr>
                                        <p:cTn id="17" dur="500"/>
                                        <p:tgtEl>
                                          <p:spTgt spid="12">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wipe(down)">
                                      <p:cBhvr>
                                        <p:cTn id="22" dur="500"/>
                                        <p:tgtEl>
                                          <p:spTgt spid="12">
                                            <p:txEl>
                                              <p:pRg st="6" end="6"/>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arrow.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wipe(down)">
                                      <p:cBhvr>
                                        <p:cTn id="27" dur="500"/>
                                        <p:tgtEl>
                                          <p:spTgt spid="12">
                                            <p:txEl>
                                              <p:pRg st="8" end="8"/>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wipe(down)">
                                      <p:cBhvr>
                                        <p:cTn id="32" dur="500"/>
                                        <p:tgtEl>
                                          <p:spTgt spid="12">
                                            <p:txEl>
                                              <p:pRg st="10" end="1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5B71F1-AC5C-66AC-5007-7E1F402E6287}"/>
              </a:ext>
            </a:extLst>
          </p:cNvPr>
          <p:cNvPicPr>
            <a:picLocks noChangeAspect="1"/>
          </p:cNvPicPr>
          <p:nvPr/>
        </p:nvPicPr>
        <p:blipFill>
          <a:blip r:embed="rId2"/>
          <a:stretch>
            <a:fillRect/>
          </a:stretch>
        </p:blipFill>
        <p:spPr>
          <a:xfrm>
            <a:off x="3758131" y="692883"/>
            <a:ext cx="9766071" cy="5935773"/>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GAMES</a:t>
            </a:r>
          </a:p>
        </p:txBody>
      </p:sp>
    </p:spTree>
    <p:extLst>
      <p:ext uri="{BB962C8B-B14F-4D97-AF65-F5344CB8AC3E}">
        <p14:creationId xmlns:p14="http://schemas.microsoft.com/office/powerpoint/2010/main" val="2952054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239590" y="4101466"/>
            <a:ext cx="670724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career choice </a:t>
            </a: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708090" y="5239849"/>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bartender</a:t>
            </a:r>
          </a:p>
        </p:txBody>
      </p:sp>
      <p:sp>
        <p:nvSpPr>
          <p:cNvPr id="33" name="c">
            <a:extLst>
              <a:ext uri="{FF2B5EF4-FFF2-40B4-BE49-F238E27FC236}">
                <a16:creationId xmlns:a16="http://schemas.microsoft.com/office/drawing/2014/main" xmlns=""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hairdresser</a:t>
            </a: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6250129" y="2613710"/>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defTabSz="1028700">
              <a:buAutoNum type="arabicPeriod"/>
              <a:defRPr/>
            </a:pPr>
            <a:r>
              <a:rPr lang="en-US" sz="4200" dirty="0">
                <a:solidFill>
                  <a:prstClr val="white"/>
                </a:solidFill>
                <a:latin typeface="High Tower Text" panose="02040502050506030303" pitchFamily="18" charset="0"/>
                <a:cs typeface="milk tea Med" pitchFamily="2" charset="-34"/>
              </a:rPr>
              <a:t>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1-career-choic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802239" y="3989253"/>
            <a:ext cx="5336375" cy="320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1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281652" y="4076510"/>
            <a:ext cx="670724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bartender</a:t>
            </a: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7024669" y="5135518"/>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B. earn living </a:t>
            </a:r>
          </a:p>
        </p:txBody>
      </p:sp>
      <p:sp>
        <p:nvSpPr>
          <p:cNvPr id="33" name="c">
            <a:extLst>
              <a:ext uri="{FF2B5EF4-FFF2-40B4-BE49-F238E27FC236}">
                <a16:creationId xmlns:a16="http://schemas.microsoft.com/office/drawing/2014/main" xmlns=""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career choice </a:t>
            </a: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6250129" y="2613710"/>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defTabSz="1028700">
              <a:buAutoNum type="arabicPeriod"/>
              <a:defRPr/>
            </a:pPr>
            <a:r>
              <a:rPr lang="en-US" sz="4200" dirty="0">
                <a:solidFill>
                  <a:prstClr val="white"/>
                </a:solidFill>
                <a:latin typeface="High Tower Text" panose="02040502050506030303" pitchFamily="18" charset="0"/>
                <a:cs typeface="milk tea Med" pitchFamily="2" charset="-34"/>
              </a:rPr>
              <a:t>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2-bartend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809178" y="4345365"/>
            <a:ext cx="4858078" cy="323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85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2.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5751954" y="4214069"/>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A .business management </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6447832" y="5681924"/>
            <a:ext cx="5071055"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B. fashion designer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4433396" y="6922881"/>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earn living </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511184" y="5481124"/>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456890" y="4186314"/>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rot="258008">
            <a:off x="11473105" y="6796675"/>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xmlns=""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mg.loigiaihay.com/picture/2024/0707/3-fashion-design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21975" y="4402938"/>
            <a:ext cx="5229741" cy="282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9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2.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6671807" y="4196514"/>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A. passion</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6629400" y="5585237"/>
            <a:ext cx="76730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B. garment worker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6629400" y="6884771"/>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C. achieve</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33112" y="6762564"/>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xmlns=""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mg.loigiaihay.com/picture/2024/0707/4-garment-worker.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190991" y="4475197"/>
            <a:ext cx="5952177" cy="312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2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xmlns=""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6852046" y="4116370"/>
            <a:ext cx="3768629" cy="738664"/>
          </a:xfrm>
          <a:prstGeom prst="rect">
            <a:avLst/>
          </a:prstGeom>
          <a:noFill/>
        </p:spPr>
        <p:txBody>
          <a:bodyPr wrap="square" rtlCol="0">
            <a:spAutoFit/>
          </a:bodyPr>
          <a:lstStyle/>
          <a:p>
            <a:pPr algn="just" defTabSz="1028700">
              <a:defRPr/>
            </a:pPr>
            <a:r>
              <a:rPr lang="en-US" sz="4200" b="1" dirty="0">
                <a:solidFill>
                  <a:prstClr val="white"/>
                </a:solidFill>
                <a:latin typeface="High Tower Text" panose="02040502050506030303" pitchFamily="18" charset="0"/>
                <a:cs typeface="milk tea Med" pitchFamily="2" charset="-34"/>
              </a:rPr>
              <a:t>A. skillful </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5013864" y="5318194"/>
            <a:ext cx="6172757" cy="738664"/>
          </a:xfrm>
          <a:prstGeom prst="rect">
            <a:avLst/>
          </a:prstGeom>
          <a:noFill/>
        </p:spPr>
        <p:txBody>
          <a:bodyPr wrap="square" rtlCol="0">
            <a:spAutoFit/>
          </a:bodyPr>
          <a:lstStyle/>
          <a:p>
            <a:pPr algn="ctr" defTabSz="1028700">
              <a:defRPr/>
            </a:pPr>
            <a:r>
              <a:rPr lang="en-US" sz="4200" b="1" dirty="0">
                <a:solidFill>
                  <a:prstClr val="white"/>
                </a:solidFill>
                <a:latin typeface="High Tower Text" panose="02040502050506030303" pitchFamily="18" charset="0"/>
                <a:cs typeface="milk tea Med" pitchFamily="2" charset="-34"/>
              </a:rPr>
              <a:t>B. bartender</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6673053" y="6563932"/>
            <a:ext cx="3947622"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C. hairdresser </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969EE449-4D9D-4CBB-B019-AF330FEBEECC}"/>
              </a:ext>
            </a:extLst>
          </p:cNvPr>
          <p:cNvSpPr/>
          <p:nvPr/>
        </p:nvSpPr>
        <p:spPr>
          <a:xfrm>
            <a:off x="6125011" y="2502063"/>
            <a:ext cx="5966460"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High Tower Text" panose="02040502050506030303" pitchFamily="18" charset="0"/>
                <a:cs typeface="milk tea Med" pitchFamily="2" charset="-34"/>
              </a:rPr>
              <a:t>3. look and answer? </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xmlns=""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xmlns="" id="{6EC410B3-A723-4972-9A74-A30DEAC15547}"/>
              </a:ext>
            </a:extLst>
          </p:cNvPr>
          <p:cNvPicPr>
            <a:picLocks noChangeAspect="1"/>
          </p:cNvPicPr>
          <p:nvPr/>
        </p:nvPicPr>
        <p:blipFill>
          <a:blip r:embed="rId12"/>
          <a:stretch>
            <a:fillRect/>
          </a:stretch>
        </p:blipFill>
        <p:spPr>
          <a:xfrm flipH="1">
            <a:off x="11176682" y="8978535"/>
            <a:ext cx="1364901" cy="1403133"/>
          </a:xfrm>
          <a:prstGeom prst="rect">
            <a:avLst/>
          </a:prstGeom>
        </p:spPr>
      </p:pic>
      <p:pic>
        <p:nvPicPr>
          <p:cNvPr id="26" name="Picture 25">
            <a:extLst>
              <a:ext uri="{FF2B5EF4-FFF2-40B4-BE49-F238E27FC236}">
                <a16:creationId xmlns:a16="http://schemas.microsoft.com/office/drawing/2014/main" xmlns=""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4" y="1357971"/>
            <a:ext cx="2100936" cy="2100936"/>
          </a:xfrm>
          <a:prstGeom prst="rect">
            <a:avLst/>
          </a:prstGeom>
        </p:spPr>
      </p:pic>
      <p:pic>
        <p:nvPicPr>
          <p:cNvPr id="30" name="Picture 29">
            <a:extLst>
              <a:ext uri="{FF2B5EF4-FFF2-40B4-BE49-F238E27FC236}">
                <a16:creationId xmlns:a16="http://schemas.microsoft.com/office/drawing/2014/main" xmlns=""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xmlns=""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xmlns=""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xmlns=""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3" name="Picture 2" descr="Jpg Free Home Sweet Home Clip Art At Clker - Home Clipart PNG Image |  Transparent PNG Free Download on SeekPNG">
            <a:hlinkClick r:id="rId17" action="ppaction://hlinksldjump"/>
            <a:extLst>
              <a:ext uri="{FF2B5EF4-FFF2-40B4-BE49-F238E27FC236}">
                <a16:creationId xmlns:a16="http://schemas.microsoft.com/office/drawing/2014/main" xmlns="" id="{7362A253-6DB4-46A8-9C2C-8A85123FA33E}"/>
              </a:ext>
            </a:extLst>
          </p:cNvPr>
          <p:cNvPicPr>
            <a:picLocks noChangeAspect="1" noChangeArrowheads="1"/>
          </p:cNvPicPr>
          <p:nvPr/>
        </p:nvPicPr>
        <p:blipFill>
          <a:blip r:embed="rId18" cstate="print">
            <a:clrChange>
              <a:clrFrom>
                <a:srgbClr val="F6F6F6"/>
              </a:clrFrom>
              <a:clrTo>
                <a:srgbClr val="F6F6F6">
                  <a:alpha val="0"/>
                </a:srgbClr>
              </a:clrTo>
            </a:clrChange>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img.loigiaihay.com/picture/2024/0707/5-hairdresser.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748658" y="4043437"/>
            <a:ext cx="4782264" cy="318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636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101371" y="4104831"/>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mechanic .</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554671" y="5154971"/>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training course .</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xmlns="" id="{707F0852-DBE6-4916-B4E4-0D0D989C6E7D}"/>
              </a:ext>
            </a:extLst>
          </p:cNvPr>
          <p:cNvSpPr txBox="1"/>
          <p:nvPr/>
        </p:nvSpPr>
        <p:spPr>
          <a:xfrm>
            <a:off x="5370559" y="6470485"/>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passion.</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394005" y="2364188"/>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4.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img.loigiaihay.com/picture/2024/0707/6-mechanic.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349193" y="4330680"/>
            <a:ext cx="5767984" cy="317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xmlns=""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236180" y="4175891"/>
            <a:ext cx="6865305"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earn living .</a:t>
            </a:r>
          </a:p>
          <a:p>
            <a:pPr defTabSz="1028700">
              <a:defRPr/>
            </a:pP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4678844" y="5353857"/>
            <a:ext cx="617275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achieve.</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4544889" y="6540358"/>
            <a:ext cx="668012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vocational college. </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969EE449-4D9D-4CBB-B019-AF330FEBEECC}"/>
              </a:ext>
            </a:extLst>
          </p:cNvPr>
          <p:cNvSpPr/>
          <p:nvPr/>
        </p:nvSpPr>
        <p:spPr>
          <a:xfrm>
            <a:off x="5530196" y="2671160"/>
            <a:ext cx="761887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milk tea Med" pitchFamily="2" charset="-34"/>
                <a:cs typeface="milk tea Med" pitchFamily="2" charset="-34"/>
              </a:rPr>
              <a:t>   </a:t>
            </a:r>
            <a:r>
              <a:rPr lang="en-US" sz="4200" dirty="0">
                <a:solidFill>
                  <a:prstClr val="white"/>
                </a:solidFill>
                <a:latin typeface="High Tower Text" panose="02040502050506030303" pitchFamily="18" charset="0"/>
                <a:cs typeface="milk tea Med" pitchFamily="2" charset="-34"/>
              </a:rPr>
              <a:t>5. Look and answer?</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xmlns=""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xmlns="" id="{6EC410B3-A723-4972-9A74-A30DEAC15547}"/>
              </a:ext>
            </a:extLst>
          </p:cNvPr>
          <p:cNvPicPr>
            <a:picLocks noChangeAspect="1"/>
          </p:cNvPicPr>
          <p:nvPr/>
        </p:nvPicPr>
        <p:blipFill>
          <a:blip r:embed="rId12"/>
          <a:stretch>
            <a:fillRect/>
          </a:stretch>
        </p:blipFill>
        <p:spPr>
          <a:xfrm flipH="1">
            <a:off x="11176682" y="8978535"/>
            <a:ext cx="1232844" cy="1267377"/>
          </a:xfrm>
          <a:prstGeom prst="rect">
            <a:avLst/>
          </a:prstGeom>
        </p:spPr>
      </p:pic>
      <p:pic>
        <p:nvPicPr>
          <p:cNvPr id="26" name="Picture 25">
            <a:extLst>
              <a:ext uri="{FF2B5EF4-FFF2-40B4-BE49-F238E27FC236}">
                <a16:creationId xmlns:a16="http://schemas.microsoft.com/office/drawing/2014/main" xmlns=""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0" name="Picture 29">
            <a:extLst>
              <a:ext uri="{FF2B5EF4-FFF2-40B4-BE49-F238E27FC236}">
                <a16:creationId xmlns:a16="http://schemas.microsoft.com/office/drawing/2014/main" xmlns=""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xmlns=""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xmlns=""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xmlns=""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2" name="Picture 2" descr="https://img.loigiaihay.com/picture/2024/0707/7-vocational-colleg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270447" y="4175891"/>
            <a:ext cx="5714945" cy="315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0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pic>
        <p:nvPicPr>
          <p:cNvPr id="6" name="Content Placeholder 5" descr="IT ENGINEER"/>
          <p:cNvPicPr>
            <a:picLocks noGrp="1" noChangeAspect="1"/>
          </p:cNvPicPr>
          <p:nvPr>
            <p:ph idx="1"/>
          </p:nvPr>
        </p:nvPicPr>
        <p:blipFill>
          <a:blip r:embed="rId3"/>
          <a:stretch>
            <a:fillRect/>
          </a:stretch>
        </p:blipFill>
        <p:spPr>
          <a:xfrm>
            <a:off x="1" y="1483995"/>
            <a:ext cx="11204258" cy="8536305"/>
          </a:xfrm>
          <a:prstGeom prst="rect">
            <a:avLst/>
          </a:prstGeom>
        </p:spPr>
      </p:pic>
      <p:sp>
        <p:nvSpPr>
          <p:cNvPr id="100" name="Text Box 99"/>
          <p:cNvSpPr txBox="1"/>
          <p:nvPr/>
        </p:nvSpPr>
        <p:spPr>
          <a:xfrm>
            <a:off x="11937906" y="4949384"/>
            <a:ext cx="5669280"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b="1" dirty="0">
                <a:solidFill>
                  <a:srgbClr val="FF0000"/>
                </a:solidFill>
                <a:latin typeface="Calibri" panose="020F0502020204030204" pitchFamily="34" charset="0"/>
                <a:cs typeface="Calibri" panose="020F0502020204030204" pitchFamily="34" charset="0"/>
              </a:rPr>
              <a:t>IT ENGINEER</a:t>
            </a:r>
          </a:p>
        </p:txBody>
      </p:sp>
      <p:pic>
        <p:nvPicPr>
          <p:cNvPr id="7" name="Content Placeholder 6" descr="banker"/>
          <p:cNvPicPr>
            <a:picLocks noGrp="1" noChangeAspect="1"/>
          </p:cNvPicPr>
          <p:nvPr>
            <p:ph sz="half" idx="4294967295"/>
          </p:nvPr>
        </p:nvPicPr>
        <p:blipFill>
          <a:blip r:embed="rId4"/>
          <a:stretch>
            <a:fillRect/>
          </a:stretch>
        </p:blipFill>
        <p:spPr>
          <a:xfrm>
            <a:off x="-8873491" y="11516678"/>
            <a:ext cx="5357813" cy="3576638"/>
          </a:xfrm>
          <a:prstGeom prst="rect">
            <a:avLst/>
          </a:prstGeom>
        </p:spPr>
      </p:pic>
    </p:spTree>
    <p:extLst>
      <p:ext uri="{BB962C8B-B14F-4D97-AF65-F5344CB8AC3E}">
        <p14:creationId xmlns:p14="http://schemas.microsoft.com/office/powerpoint/2010/main" val="1640033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530072" y="4091175"/>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training course .</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970295" y="5162055"/>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skillful.</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xmlns="" id="{707F0852-DBE6-4916-B4E4-0D0D989C6E7D}"/>
              </a:ext>
            </a:extLst>
          </p:cNvPr>
          <p:cNvSpPr txBox="1"/>
          <p:nvPr/>
        </p:nvSpPr>
        <p:spPr>
          <a:xfrm>
            <a:off x="5334890" y="6521642"/>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fashion designer .</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296587" y="2580249"/>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4.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8-training-course.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334494" y="4321818"/>
            <a:ext cx="5682988" cy="306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23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6.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6165796" y="4235864"/>
            <a:ext cx="567369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6259679" y="5618574"/>
            <a:ext cx="5579814"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6160676" y="6950603"/>
            <a:ext cx="567881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5942925" y="4216450"/>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mechanic.</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6160676" y="5629769"/>
            <a:ext cx="60273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informative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6259679" y="6928858"/>
            <a:ext cx="708845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passion.</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76288" y="6812237"/>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5746570" y="2053989"/>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xmlns=""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06E8CE6C-CB8D-429A-8403-DF35D5D42C1D}"/>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mg.loigiaihay.com/picture/2024/0707/10-informative.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312943" y="4343119"/>
            <a:ext cx="5723652" cy="330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5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239590" y="4101465"/>
            <a:ext cx="6707247" cy="1338828"/>
          </a:xfrm>
          <a:prstGeom prst="rect">
            <a:avLst/>
          </a:prstGeom>
          <a:noFill/>
        </p:spPr>
        <p:txBody>
          <a:bodyPr wrap="square" rtlCol="0">
            <a:spAutoFit/>
          </a:bodyPr>
          <a:lstStyle/>
          <a:p>
            <a:pPr defTabSz="1028700">
              <a:defRPr/>
            </a:pPr>
            <a:r>
              <a:rPr lang="en-US" sz="4050" b="1" dirty="0">
                <a:solidFill>
                  <a:prstClr val="white"/>
                </a:solidFill>
                <a:latin typeface="Aharoni" panose="02010803020104030203" pitchFamily="2" charset="-79"/>
                <a:cs typeface="Aharoni" panose="02010803020104030203" pitchFamily="2" charset="-79"/>
              </a:rPr>
              <a:t>	</a:t>
            </a: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academic subject .</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Aharoni" panose="02010803020104030203" pitchFamily="2" charset="-79"/>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589812" y="5142692"/>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earn living .</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xmlns="" id="{707F0852-DBE6-4916-B4E4-0D0D989C6E7D}"/>
              </a:ext>
            </a:extLst>
          </p:cNvPr>
          <p:cNvSpPr txBox="1"/>
          <p:nvPr/>
        </p:nvSpPr>
        <p:spPr>
          <a:xfrm>
            <a:off x="5342195" y="6496694"/>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C. prepare (for) .</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532446" y="2388457"/>
            <a:ext cx="703143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4200" dirty="0">
              <a:solidFill>
                <a:prstClr val="white"/>
              </a:solidFill>
              <a:latin typeface="High Tower Text" panose="02040502050506030303" pitchFamily="18" charset="0"/>
              <a:cs typeface="milk tea Med" pitchFamily="2" charset="-34"/>
            </a:endParaRPr>
          </a:p>
          <a:p>
            <a:pPr algn="ctr" defTabSz="1028700">
              <a:defRPr/>
            </a:pPr>
            <a:r>
              <a:rPr lang="en-US" sz="4200" dirty="0">
                <a:solidFill>
                  <a:prstClr val="white"/>
                </a:solidFill>
                <a:latin typeface="High Tower Text" panose="02040502050506030303" pitchFamily="18" charset="0"/>
                <a:cs typeface="milk tea Med" pitchFamily="2" charset="-34"/>
              </a:rPr>
              <a:t>7.  Look and answer? </a:t>
            </a:r>
          </a:p>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550936" y="345459"/>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0249" y="-453834"/>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228808" y="130261"/>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307180" y="9005915"/>
            <a:ext cx="1221879" cy="1256105"/>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11-academic-subject.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416318" y="4265588"/>
            <a:ext cx="5526929" cy="316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11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72222E-6 -4.07407E-6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BF35521-E939-6D6E-D5E6-78FF899F5D6C}"/>
              </a:ext>
            </a:extLst>
          </p:cNvPr>
          <p:cNvPicPr>
            <a:picLocks noChangeAspect="1"/>
          </p:cNvPicPr>
          <p:nvPr/>
        </p:nvPicPr>
        <p:blipFill>
          <a:blip r:embed="rId4"/>
          <a:stretch>
            <a:fillRect/>
          </a:stretch>
        </p:blipFill>
        <p:spPr>
          <a:xfrm>
            <a:off x="3185824" y="507756"/>
            <a:ext cx="13287613" cy="8076150"/>
          </a:xfrm>
          <a:prstGeom prst="rect">
            <a:avLst/>
          </a:prstGeom>
        </p:spPr>
      </p:pic>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5">
              <a:extLst>
                <a:ext uri="{96DAC541-7B7A-43D3-8B79-37D633B846F1}">
                  <asvg:svgBlip xmlns:asvg="http://schemas.microsoft.com/office/drawing/2016/SVG/main" xmlns="" r:embed="rId6"/>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9" name="Freeform 6">
            <a:extLst>
              <a:ext uri="{FF2B5EF4-FFF2-40B4-BE49-F238E27FC236}">
                <a16:creationId xmlns:a16="http://schemas.microsoft.com/office/drawing/2014/main" xmlns="" id="{71C9868D-625B-99E9-5D2D-BD5E1E299B73}"/>
              </a:ext>
            </a:extLst>
          </p:cNvPr>
          <p:cNvSpPr/>
          <p:nvPr/>
        </p:nvSpPr>
        <p:spPr>
          <a:xfrm>
            <a:off x="906856" y="2639208"/>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0" name="TextBox 15">
            <a:extLst>
              <a:ext uri="{FF2B5EF4-FFF2-40B4-BE49-F238E27FC236}">
                <a16:creationId xmlns:a16="http://schemas.microsoft.com/office/drawing/2014/main" xmlns="" id="{F729714D-1E46-3374-59A7-3C781E6B3E55}"/>
              </a:ext>
            </a:extLst>
          </p:cNvPr>
          <p:cNvSpPr txBox="1"/>
          <p:nvPr/>
        </p:nvSpPr>
        <p:spPr>
          <a:xfrm>
            <a:off x="4311852" y="1721053"/>
            <a:ext cx="9766070" cy="5109091"/>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6600" dirty="0">
                <a:solidFill>
                  <a:srgbClr val="FFFFFF"/>
                </a:solidFill>
                <a:latin typeface="KG Primary Penmanship"/>
              </a:rPr>
              <a:t>THANK YOU</a:t>
            </a:r>
          </a:p>
          <a:p>
            <a:pPr marL="0" marR="0" lvl="0" indent="0" algn="ctr" defTabSz="914400" rtl="0" eaLnBrk="1" fontAlgn="auto" latinLnBrk="0" hangingPunct="1">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See you gain!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push.wav"/>
          </p:stSnd>
        </p:sndAc>
      </p:transition>
    </mc:Choice>
    <mc:Fallback xmlns="">
      <p:transition spd="slow">
        <p:fade/>
        <p:sndAc>
          <p:stSnd>
            <p:snd r:embed="rId25" name="push.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pic>
        <p:nvPicPr>
          <p:cNvPr id="6" name="Content Placeholder 5" descr="IT ENGINEER"/>
          <p:cNvPicPr>
            <a:picLocks noGrp="1" noChangeAspect="1"/>
          </p:cNvPicPr>
          <p:nvPr>
            <p:ph idx="1"/>
          </p:nvPr>
        </p:nvPicPr>
        <p:blipFill>
          <a:blip r:embed="rId3"/>
          <a:stretch>
            <a:fillRect/>
          </a:stretch>
        </p:blipFill>
        <p:spPr>
          <a:xfrm>
            <a:off x="21041678" y="-4872990"/>
            <a:ext cx="3410903" cy="2598420"/>
          </a:xfrm>
          <a:prstGeom prst="rect">
            <a:avLst/>
          </a:prstGeom>
        </p:spPr>
      </p:pic>
      <p:sp>
        <p:nvSpPr>
          <p:cNvPr id="100" name="Text Box 99"/>
          <p:cNvSpPr txBox="1"/>
          <p:nvPr/>
        </p:nvSpPr>
        <p:spPr>
          <a:xfrm>
            <a:off x="13801725" y="4611484"/>
            <a:ext cx="3270885"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dirty="0">
                <a:solidFill>
                  <a:srgbClr val="FF0000"/>
                </a:solidFill>
                <a:latin typeface="Calibri" panose="020F0502020204030204" pitchFamily="34" charset="0"/>
                <a:cs typeface="Calibri" panose="020F0502020204030204" pitchFamily="34" charset="0"/>
              </a:rPr>
              <a:t>Banker</a:t>
            </a:r>
          </a:p>
        </p:txBody>
      </p:sp>
      <p:pic>
        <p:nvPicPr>
          <p:cNvPr id="7" name="Content Placeholder 6" descr="banker"/>
          <p:cNvPicPr>
            <a:picLocks noGrp="1" noChangeAspect="1"/>
          </p:cNvPicPr>
          <p:nvPr>
            <p:ph sz="half" idx="4294967295"/>
          </p:nvPr>
        </p:nvPicPr>
        <p:blipFill>
          <a:blip r:embed="rId4"/>
          <a:stretch>
            <a:fillRect/>
          </a:stretch>
        </p:blipFill>
        <p:spPr>
          <a:xfrm>
            <a:off x="477203" y="1613535"/>
            <a:ext cx="11632883" cy="7764780"/>
          </a:xfrm>
          <a:prstGeom prst="rect">
            <a:avLst/>
          </a:prstGeom>
        </p:spPr>
      </p:pic>
    </p:spTree>
    <p:extLst>
      <p:ext uri="{BB962C8B-B14F-4D97-AF65-F5344CB8AC3E}">
        <p14:creationId xmlns:p14="http://schemas.microsoft.com/office/powerpoint/2010/main" val="3015166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sp>
        <p:nvSpPr>
          <p:cNvPr id="100" name="Text Box 99"/>
          <p:cNvSpPr txBox="1"/>
          <p:nvPr/>
        </p:nvSpPr>
        <p:spPr>
          <a:xfrm>
            <a:off x="13106400" y="4709447"/>
            <a:ext cx="3118485"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dirty="0">
                <a:solidFill>
                  <a:srgbClr val="FF0000"/>
                </a:solidFill>
                <a:latin typeface="Calibri" panose="020F0502020204030204" pitchFamily="34" charset="0"/>
                <a:cs typeface="Calibri" panose="020F0502020204030204" pitchFamily="34" charset="0"/>
              </a:rPr>
              <a:t>Police</a:t>
            </a:r>
          </a:p>
        </p:txBody>
      </p:sp>
      <p:pic>
        <p:nvPicPr>
          <p:cNvPr id="7" name="Content Placeholder 6" descr="banker"/>
          <p:cNvPicPr>
            <a:picLocks noGrp="1" noChangeAspect="1"/>
          </p:cNvPicPr>
          <p:nvPr>
            <p:ph sz="half" idx="4294967295"/>
          </p:nvPr>
        </p:nvPicPr>
        <p:blipFill>
          <a:blip r:embed="rId3"/>
          <a:stretch>
            <a:fillRect/>
          </a:stretch>
        </p:blipFill>
        <p:spPr>
          <a:xfrm>
            <a:off x="23423880" y="-3555683"/>
            <a:ext cx="4503420" cy="3006090"/>
          </a:xfrm>
          <a:prstGeom prst="rect">
            <a:avLst/>
          </a:prstGeom>
        </p:spPr>
      </p:pic>
      <p:pic>
        <p:nvPicPr>
          <p:cNvPr id="8" name="Content Placeholder 2" descr="police"/>
          <p:cNvPicPr>
            <a:picLocks noChangeAspect="1"/>
          </p:cNvPicPr>
          <p:nvPr/>
        </p:nvPicPr>
        <p:blipFill>
          <a:blip r:embed="rId4"/>
          <a:stretch>
            <a:fillRect/>
          </a:stretch>
        </p:blipFill>
        <p:spPr>
          <a:xfrm>
            <a:off x="76200" y="2324100"/>
            <a:ext cx="10668000" cy="7446642"/>
          </a:xfrm>
          <a:prstGeom prst="rect">
            <a:avLst/>
          </a:prstGeom>
        </p:spPr>
      </p:pic>
      <p:pic>
        <p:nvPicPr>
          <p:cNvPr id="10" name="Content Placeholder 9" descr="file-637952314112410625"/>
          <p:cNvPicPr>
            <a:picLocks noGrp="1" noChangeAspect="1"/>
          </p:cNvPicPr>
          <p:nvPr>
            <p:ph idx="1"/>
          </p:nvPr>
        </p:nvPicPr>
        <p:blipFill>
          <a:blip r:embed="rId5"/>
          <a:srcRect r="22225"/>
          <a:stretch>
            <a:fillRect/>
          </a:stretch>
        </p:blipFill>
        <p:spPr>
          <a:xfrm>
            <a:off x="-6541771" y="7026593"/>
            <a:ext cx="5542598" cy="3669983"/>
          </a:xfrm>
          <a:prstGeom prst="rect">
            <a:avLst/>
          </a:prstGeom>
        </p:spPr>
      </p:pic>
    </p:spTree>
    <p:extLst>
      <p:ext uri="{BB962C8B-B14F-4D97-AF65-F5344CB8AC3E}">
        <p14:creationId xmlns:p14="http://schemas.microsoft.com/office/powerpoint/2010/main" val="2495936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0" y="-10804"/>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sp>
        <p:nvSpPr>
          <p:cNvPr id="100" name="Text Box 99"/>
          <p:cNvSpPr txBox="1"/>
          <p:nvPr/>
        </p:nvSpPr>
        <p:spPr>
          <a:xfrm>
            <a:off x="12954000" y="4872857"/>
            <a:ext cx="3728085"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dirty="0">
                <a:solidFill>
                  <a:srgbClr val="FF0000"/>
                </a:solidFill>
                <a:latin typeface="Calibri" panose="020F0502020204030204" pitchFamily="34" charset="0"/>
                <a:cs typeface="Calibri" panose="020F0502020204030204" pitchFamily="34" charset="0"/>
              </a:rPr>
              <a:t>Teacher</a:t>
            </a:r>
          </a:p>
        </p:txBody>
      </p:sp>
      <p:pic>
        <p:nvPicPr>
          <p:cNvPr id="8" name="Content Placeholder 2" descr="police"/>
          <p:cNvPicPr>
            <a:picLocks noChangeAspect="1"/>
          </p:cNvPicPr>
          <p:nvPr/>
        </p:nvPicPr>
        <p:blipFill>
          <a:blip r:embed="rId3"/>
          <a:stretch>
            <a:fillRect/>
          </a:stretch>
        </p:blipFill>
        <p:spPr>
          <a:xfrm>
            <a:off x="23590568" y="-3872865"/>
            <a:ext cx="4350068" cy="2899410"/>
          </a:xfrm>
          <a:prstGeom prst="rect">
            <a:avLst/>
          </a:prstGeom>
        </p:spPr>
      </p:pic>
      <p:pic>
        <p:nvPicPr>
          <p:cNvPr id="10" name="Content Placeholder 9" descr="file-637952314112410625"/>
          <p:cNvPicPr>
            <a:picLocks noGrp="1" noChangeAspect="1"/>
          </p:cNvPicPr>
          <p:nvPr>
            <p:ph idx="1"/>
          </p:nvPr>
        </p:nvPicPr>
        <p:blipFill>
          <a:blip r:embed="rId4"/>
          <a:srcRect r="22225"/>
          <a:stretch>
            <a:fillRect/>
          </a:stretch>
        </p:blipFill>
        <p:spPr>
          <a:xfrm>
            <a:off x="151248" y="2247900"/>
            <a:ext cx="11202552" cy="7417626"/>
          </a:xfrm>
          <a:prstGeom prst="rect">
            <a:avLst/>
          </a:prstGeom>
        </p:spPr>
      </p:pic>
    </p:spTree>
    <p:extLst>
      <p:ext uri="{BB962C8B-B14F-4D97-AF65-F5344CB8AC3E}">
        <p14:creationId xmlns:p14="http://schemas.microsoft.com/office/powerpoint/2010/main" val="2154674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635"/>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2</a:t>
            </a:r>
          </a:p>
        </p:txBody>
      </p:sp>
      <p:sp>
        <p:nvSpPr>
          <p:cNvPr id="25" name="TextBox 3"/>
          <p:cNvSpPr txBox="1"/>
          <p:nvPr/>
        </p:nvSpPr>
        <p:spPr>
          <a:xfrm>
            <a:off x="12181523" y="3176588"/>
            <a:ext cx="5099685" cy="3876675"/>
          </a:xfrm>
          <a:prstGeom prst="rect">
            <a:avLst/>
          </a:prstGeom>
          <a:noFill/>
        </p:spPr>
        <p:txBody>
          <a:bodyPr wrap="square" rtlCol="0">
            <a:prstTxWarp prst="textChevronInverted">
              <a:avLst/>
            </a:prstTxWarp>
            <a:spAutoFit/>
          </a:bodyPr>
          <a:lstStyle/>
          <a:p>
            <a:pPr algn="ctr" defTabSz="1371600"/>
            <a:r>
              <a:rPr lang="en-US" sz="8100" b="1" dirty="0">
                <a:solidFill>
                  <a:prstClr val="white"/>
                </a:solidFill>
                <a:latin typeface="Calibri"/>
              </a:rPr>
              <a:t>Future Vision</a:t>
            </a:r>
          </a:p>
        </p:txBody>
      </p:sp>
      <p:grpSp>
        <p:nvGrpSpPr>
          <p:cNvPr id="11" name="Group 10"/>
          <p:cNvGrpSpPr/>
          <p:nvPr/>
        </p:nvGrpSpPr>
        <p:grpSpPr>
          <a:xfrm>
            <a:off x="-17145" y="2317433"/>
            <a:ext cx="9810750" cy="7163753"/>
            <a:chOff x="-4" y="2433"/>
            <a:chExt cx="7880" cy="7521"/>
          </a:xfrm>
          <a:blipFill rotWithShape="1">
            <a:blip r:embed="rId3"/>
            <a:stretch>
              <a:fillRect/>
            </a:stretch>
          </a:blipFill>
        </p:grpSpPr>
        <p:sp>
          <p:nvSpPr>
            <p:cNvPr id="5" name="Isosceles Triangle 4"/>
            <p:cNvSpPr/>
            <p:nvPr/>
          </p:nvSpPr>
          <p:spPr>
            <a:xfrm>
              <a:off x="-4" y="6305"/>
              <a:ext cx="3940" cy="3639"/>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 name="Isosceles Triangle 5"/>
            <p:cNvSpPr/>
            <p:nvPr/>
          </p:nvSpPr>
          <p:spPr>
            <a:xfrm>
              <a:off x="3790" y="6200"/>
              <a:ext cx="3940" cy="3755"/>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Isosceles Triangle 6"/>
            <p:cNvSpPr/>
            <p:nvPr/>
          </p:nvSpPr>
          <p:spPr>
            <a:xfrm rot="10800000">
              <a:off x="1930" y="6188"/>
              <a:ext cx="3940" cy="3755"/>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 name="Isosceles Triangle 7"/>
            <p:cNvSpPr/>
            <p:nvPr/>
          </p:nvSpPr>
          <p:spPr>
            <a:xfrm flipV="1">
              <a:off x="97" y="2433"/>
              <a:ext cx="3940" cy="3872"/>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9" name="Isosceles Triangle 8"/>
            <p:cNvSpPr/>
            <p:nvPr/>
          </p:nvSpPr>
          <p:spPr>
            <a:xfrm flipV="1">
              <a:off x="3936" y="2434"/>
              <a:ext cx="3940" cy="3767"/>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0" name="Isosceles Triangle 9"/>
            <p:cNvSpPr/>
            <p:nvPr/>
          </p:nvSpPr>
          <p:spPr>
            <a:xfrm rot="10800000" flipV="1">
              <a:off x="2031" y="2433"/>
              <a:ext cx="3940" cy="3755"/>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grpSp>
    </p:spTree>
    <p:extLst>
      <p:ext uri="{BB962C8B-B14F-4D97-AF65-F5344CB8AC3E}">
        <p14:creationId xmlns:p14="http://schemas.microsoft.com/office/powerpoint/2010/main" val="17054160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2000"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5440</TotalTime>
  <Words>2274</Words>
  <Application>Microsoft Office PowerPoint</Application>
  <PresentationFormat>Custom</PresentationFormat>
  <Paragraphs>347</Paragraphs>
  <Slides>53</Slides>
  <Notes>17</Notes>
  <HiddenSlides>0</HiddenSlides>
  <MMClips>65</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53</vt:i4>
      </vt:variant>
    </vt:vector>
  </HeadingPairs>
  <TitlesOfParts>
    <vt:vector size="74" baseType="lpstr">
      <vt:lpstr>Jua</vt:lpstr>
      <vt:lpstr>Patrick Hand</vt:lpstr>
      <vt:lpstr>Punsukpukpik Thin</vt:lpstr>
      <vt:lpstr>Angsana New</vt:lpstr>
      <vt:lpstr>Wingdings</vt:lpstr>
      <vt:lpstr>Cordia New</vt:lpstr>
      <vt:lpstr>Myriad Pro</vt:lpstr>
      <vt:lpstr>Calibri Light</vt:lpstr>
      <vt:lpstr>milk tea Med</vt:lpstr>
      <vt:lpstr>Aharoni</vt:lpstr>
      <vt:lpstr>Calibri</vt:lpstr>
      <vt:lpstr>Arial</vt:lpstr>
      <vt:lpstr>KG Primary Penmanship</vt:lpstr>
      <vt:lpstr>Asap Medium</vt:lpstr>
      <vt:lpstr>Franklin Gothic Heavy</vt:lpstr>
      <vt:lpstr>.VnBook-Antiqua</vt:lpstr>
      <vt:lpstr>High Tower Text</vt:lpstr>
      <vt:lpstr>League Spartan</vt:lpstr>
      <vt:lpstr>Office Theme</vt:lpstr>
      <vt:lpstr>ธีมของ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DELL</cp:lastModifiedBy>
  <cp:revision>161</cp:revision>
  <dcterms:created xsi:type="dcterms:W3CDTF">2006-08-16T00:00:00Z</dcterms:created>
  <dcterms:modified xsi:type="dcterms:W3CDTF">2025-04-09T02:12:12Z</dcterms:modified>
  <dc:identifier>DAGGxuM-Or8</dc:identifier>
</cp:coreProperties>
</file>